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wav" ContentType="audio/x-wav"/>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695" r:id="rId3"/>
    <p:sldMasterId id="2147483707" r:id="rId4"/>
  </p:sldMasterIdLst>
  <p:notesMasterIdLst>
    <p:notesMasterId r:id="rId185"/>
  </p:notesMasterIdLst>
  <p:handoutMasterIdLst>
    <p:handoutMasterId r:id="rId186"/>
  </p:handoutMasterIdLst>
  <p:sldIdLst>
    <p:sldId id="1445" r:id="rId5"/>
    <p:sldId id="1217" r:id="rId6"/>
    <p:sldId id="1218" r:id="rId7"/>
    <p:sldId id="549" r:id="rId8"/>
    <p:sldId id="1447" r:id="rId9"/>
    <p:sldId id="1453" r:id="rId10"/>
    <p:sldId id="1449" r:id="rId11"/>
    <p:sldId id="557" r:id="rId12"/>
    <p:sldId id="560" r:id="rId13"/>
    <p:sldId id="561" r:id="rId14"/>
    <p:sldId id="562" r:id="rId15"/>
    <p:sldId id="563" r:id="rId16"/>
    <p:sldId id="578" r:id="rId17"/>
    <p:sldId id="579" r:id="rId18"/>
    <p:sldId id="581" r:id="rId19"/>
    <p:sldId id="582" r:id="rId20"/>
    <p:sldId id="583" r:id="rId21"/>
    <p:sldId id="584" r:id="rId22"/>
    <p:sldId id="585" r:id="rId23"/>
    <p:sldId id="1457" r:id="rId24"/>
    <p:sldId id="1500" r:id="rId25"/>
    <p:sldId id="818" r:id="rId26"/>
    <p:sldId id="780" r:id="rId27"/>
    <p:sldId id="803" r:id="rId28"/>
    <p:sldId id="798" r:id="rId29"/>
    <p:sldId id="801" r:id="rId30"/>
    <p:sldId id="783" r:id="rId31"/>
    <p:sldId id="789" r:id="rId32"/>
    <p:sldId id="790" r:id="rId33"/>
    <p:sldId id="770" r:id="rId34"/>
    <p:sldId id="793" r:id="rId35"/>
    <p:sldId id="807" r:id="rId36"/>
    <p:sldId id="817" r:id="rId37"/>
    <p:sldId id="823" r:id="rId38"/>
    <p:sldId id="824" r:id="rId39"/>
    <p:sldId id="1464" r:id="rId40"/>
    <p:sldId id="877" r:id="rId41"/>
    <p:sldId id="878" r:id="rId42"/>
    <p:sldId id="879" r:id="rId43"/>
    <p:sldId id="880" r:id="rId44"/>
    <p:sldId id="835" r:id="rId45"/>
    <p:sldId id="888" r:id="rId46"/>
    <p:sldId id="924" r:id="rId47"/>
    <p:sldId id="889" r:id="rId48"/>
    <p:sldId id="925" r:id="rId49"/>
    <p:sldId id="892" r:id="rId50"/>
    <p:sldId id="844" r:id="rId51"/>
    <p:sldId id="846" r:id="rId52"/>
    <p:sldId id="843" r:id="rId53"/>
    <p:sldId id="850" r:id="rId54"/>
    <p:sldId id="851" r:id="rId55"/>
    <p:sldId id="852" r:id="rId56"/>
    <p:sldId id="855" r:id="rId57"/>
    <p:sldId id="856" r:id="rId58"/>
    <p:sldId id="859" r:id="rId59"/>
    <p:sldId id="860" r:id="rId60"/>
    <p:sldId id="862" r:id="rId61"/>
    <p:sldId id="929" r:id="rId62"/>
    <p:sldId id="1471" r:id="rId63"/>
    <p:sldId id="1476" r:id="rId64"/>
    <p:sldId id="907" r:id="rId65"/>
    <p:sldId id="908" r:id="rId66"/>
    <p:sldId id="969" r:id="rId67"/>
    <p:sldId id="975" r:id="rId68"/>
    <p:sldId id="488" r:id="rId69"/>
    <p:sldId id="980" r:id="rId70"/>
    <p:sldId id="1477" r:id="rId71"/>
    <p:sldId id="1200" r:id="rId72"/>
    <p:sldId id="1179" r:id="rId73"/>
    <p:sldId id="1216" r:id="rId74"/>
    <p:sldId id="1180" r:id="rId75"/>
    <p:sldId id="1215" r:id="rId76"/>
    <p:sldId id="1181" r:id="rId77"/>
    <p:sldId id="1182" r:id="rId78"/>
    <p:sldId id="1183" r:id="rId79"/>
    <p:sldId id="1185" r:id="rId80"/>
    <p:sldId id="1188" r:id="rId81"/>
    <p:sldId id="1186" r:id="rId82"/>
    <p:sldId id="1189" r:id="rId83"/>
    <p:sldId id="1187" r:id="rId84"/>
    <p:sldId id="1223" r:id="rId85"/>
    <p:sldId id="1224" r:id="rId86"/>
    <p:sldId id="1226" r:id="rId87"/>
    <p:sldId id="1227" r:id="rId88"/>
    <p:sldId id="1229" r:id="rId89"/>
    <p:sldId id="1491" r:id="rId90"/>
    <p:sldId id="1275" r:id="rId91"/>
    <p:sldId id="1276" r:id="rId92"/>
    <p:sldId id="1280" r:id="rId93"/>
    <p:sldId id="1277" r:id="rId94"/>
    <p:sldId id="1278" r:id="rId95"/>
    <p:sldId id="1502" r:id="rId96"/>
    <p:sldId id="1174" r:id="rId97"/>
    <p:sldId id="1238" r:id="rId98"/>
    <p:sldId id="1095" r:id="rId99"/>
    <p:sldId id="1233" r:id="rId100"/>
    <p:sldId id="1234" r:id="rId101"/>
    <p:sldId id="1236" r:id="rId102"/>
    <p:sldId id="999" r:id="rId103"/>
    <p:sldId id="1267" r:id="rId104"/>
    <p:sldId id="1237" r:id="rId105"/>
    <p:sldId id="998" r:id="rId106"/>
    <p:sldId id="1254" r:id="rId107"/>
    <p:sldId id="1255" r:id="rId108"/>
    <p:sldId id="1256" r:id="rId109"/>
    <p:sldId id="1257" r:id="rId110"/>
    <p:sldId id="1258" r:id="rId111"/>
    <p:sldId id="1259" r:id="rId112"/>
    <p:sldId id="1260" r:id="rId113"/>
    <p:sldId id="1261" r:id="rId114"/>
    <p:sldId id="1262" r:id="rId115"/>
    <p:sldId id="1263" r:id="rId116"/>
    <p:sldId id="1239" r:id="rId117"/>
    <p:sldId id="1240" r:id="rId118"/>
    <p:sldId id="1005" r:id="rId119"/>
    <p:sldId id="1010" r:id="rId120"/>
    <p:sldId id="1268" r:id="rId121"/>
    <p:sldId id="1375" r:id="rId122"/>
    <p:sldId id="1376" r:id="rId123"/>
    <p:sldId id="1377" r:id="rId124"/>
    <p:sldId id="1378" r:id="rId125"/>
    <p:sldId id="1380" r:id="rId126"/>
    <p:sldId id="1381" r:id="rId127"/>
    <p:sldId id="1374" r:id="rId128"/>
    <p:sldId id="1326" r:id="rId129"/>
    <p:sldId id="1328" r:id="rId130"/>
    <p:sldId id="1329" r:id="rId131"/>
    <p:sldId id="1330" r:id="rId132"/>
    <p:sldId id="1331" r:id="rId133"/>
    <p:sldId id="1349" r:id="rId134"/>
    <p:sldId id="1350" r:id="rId135"/>
    <p:sldId id="1353" r:id="rId136"/>
    <p:sldId id="1354" r:id="rId137"/>
    <p:sldId id="1355" r:id="rId138"/>
    <p:sldId id="1356" r:id="rId139"/>
    <p:sldId id="1357" r:id="rId140"/>
    <p:sldId id="1358" r:id="rId141"/>
    <p:sldId id="1359" r:id="rId142"/>
    <p:sldId id="1360" r:id="rId143"/>
    <p:sldId id="1361" r:id="rId144"/>
    <p:sldId id="1362" r:id="rId145"/>
    <p:sldId id="1364" r:id="rId146"/>
    <p:sldId id="1365" r:id="rId147"/>
    <p:sldId id="1418" r:id="rId148"/>
    <p:sldId id="1423" r:id="rId149"/>
    <p:sldId id="1411" r:id="rId150"/>
    <p:sldId id="1416" r:id="rId151"/>
    <p:sldId id="1417" r:id="rId152"/>
    <p:sldId id="1399" r:id="rId153"/>
    <p:sldId id="1386" r:id="rId154"/>
    <p:sldId id="1389" r:id="rId155"/>
    <p:sldId id="1387" r:id="rId156"/>
    <p:sldId id="1388" r:id="rId157"/>
    <p:sldId id="1395" r:id="rId158"/>
    <p:sldId id="1409" r:id="rId159"/>
    <p:sldId id="1285" r:id="rId160"/>
    <p:sldId id="1286" r:id="rId161"/>
    <p:sldId id="1287" r:id="rId162"/>
    <p:sldId id="1288" r:id="rId163"/>
    <p:sldId id="1294" r:id="rId164"/>
    <p:sldId id="1306" r:id="rId165"/>
    <p:sldId id="1307" r:id="rId166"/>
    <p:sldId id="1308" r:id="rId167"/>
    <p:sldId id="1309" r:id="rId168"/>
    <p:sldId id="1310" r:id="rId169"/>
    <p:sldId id="1311" r:id="rId170"/>
    <p:sldId id="1312" r:id="rId171"/>
    <p:sldId id="1313" r:id="rId172"/>
    <p:sldId id="1014" r:id="rId173"/>
    <p:sldId id="1116" r:id="rId174"/>
    <p:sldId id="1117" r:id="rId175"/>
    <p:sldId id="1118" r:id="rId176"/>
    <p:sldId id="1426" r:id="rId177"/>
    <p:sldId id="1314" r:id="rId178"/>
    <p:sldId id="1315" r:id="rId179"/>
    <p:sldId id="1316" r:id="rId180"/>
    <p:sldId id="1317" r:id="rId181"/>
    <p:sldId id="1318" r:id="rId182"/>
    <p:sldId id="1096" r:id="rId183"/>
    <p:sldId id="1452" r:id="rId18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k" initials="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FF66"/>
    <a:srgbClr val="FFFF99"/>
    <a:srgbClr val="FF99FF"/>
    <a:srgbClr val="00FF00"/>
    <a:srgbClr val="F0F0F0"/>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浅色样式 1 - 强调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中度样式 3 - 强调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356" y="78"/>
      </p:cViewPr>
      <p:guideLst>
        <p:guide orient="horz" pos="2160"/>
        <p:guide pos="2880"/>
      </p:guideLst>
    </p:cSldViewPr>
  </p:slideViewPr>
  <p:notesTextViewPr>
    <p:cViewPr>
      <p:scale>
        <a:sx n="100" d="100"/>
        <a:sy n="100" d="100"/>
      </p:scale>
      <p:origin x="0" y="0"/>
    </p:cViewPr>
  </p:notesTextViewPr>
  <p:notesViewPr>
    <p:cSldViewPr>
      <p:cViewPr varScale="1">
        <p:scale>
          <a:sx n="61" d="100"/>
          <a:sy n="61" d="100"/>
        </p:scale>
        <p:origin x="-246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slide" Target="slides/slide134.xml"/><Relationship Id="rId154" Type="http://schemas.openxmlformats.org/officeDocument/2006/relationships/slide" Target="slides/slide150.xml"/><Relationship Id="rId159" Type="http://schemas.openxmlformats.org/officeDocument/2006/relationships/slide" Target="slides/slide155.xml"/><Relationship Id="rId175" Type="http://schemas.openxmlformats.org/officeDocument/2006/relationships/slide" Target="slides/slide171.xml"/><Relationship Id="rId170" Type="http://schemas.openxmlformats.org/officeDocument/2006/relationships/slide" Target="slides/slide166.xml"/><Relationship Id="rId191" Type="http://schemas.openxmlformats.org/officeDocument/2006/relationships/tableStyles" Target="tableStyle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slide" Target="slides/slide140.xml"/><Relationship Id="rId149" Type="http://schemas.openxmlformats.org/officeDocument/2006/relationships/slide" Target="slides/slide14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60" Type="http://schemas.openxmlformats.org/officeDocument/2006/relationships/slide" Target="slides/slide156.xml"/><Relationship Id="rId165" Type="http://schemas.openxmlformats.org/officeDocument/2006/relationships/slide" Target="slides/slide161.xml"/><Relationship Id="rId181" Type="http://schemas.openxmlformats.org/officeDocument/2006/relationships/slide" Target="slides/slide177.xml"/><Relationship Id="rId186" Type="http://schemas.openxmlformats.org/officeDocument/2006/relationships/handoutMaster" Target="handoutMasters/handoutMaster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slide" Target="slides/slide151.xml"/><Relationship Id="rId171" Type="http://schemas.openxmlformats.org/officeDocument/2006/relationships/slide" Target="slides/slide167.xml"/><Relationship Id="rId176" Type="http://schemas.openxmlformats.org/officeDocument/2006/relationships/slide" Target="slides/slide172.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slide" Target="slides/slide162.xml"/><Relationship Id="rId182" Type="http://schemas.openxmlformats.org/officeDocument/2006/relationships/slide" Target="slides/slide178.xml"/><Relationship Id="rId187"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slide" Target="slides/slide173.xml"/><Relationship Id="rId172" Type="http://schemas.openxmlformats.org/officeDocument/2006/relationships/slide" Target="slides/slide168.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viewProps" Target="viewProps.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0" Type="http://schemas.openxmlformats.org/officeDocument/2006/relationships/theme" Target="theme/theme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80" Type="http://schemas.openxmlformats.org/officeDocument/2006/relationships/slide" Target="slides/slide17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26F3FB5-C478-4B1E-958D-EE78EA53A9AD}" type="datetimeFigureOut">
              <a:rPr lang="zh-CN" altLang="en-US" smtClean="0"/>
              <a:pPr/>
              <a:t>2014/8/18</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5298FBD-7B58-4CF5-82C7-81850CDF4026}" type="slidenum">
              <a:rPr lang="zh-CN" altLang="en-US" smtClean="0"/>
              <a:pPr/>
              <a:t>‹#›</a:t>
            </a:fld>
            <a:endParaRPr lang="zh-CN" altLang="en-US"/>
          </a:p>
        </p:txBody>
      </p:sp>
    </p:spTree>
    <p:extLst>
      <p:ext uri="{BB962C8B-B14F-4D97-AF65-F5344CB8AC3E}">
        <p14:creationId xmlns:p14="http://schemas.microsoft.com/office/powerpoint/2010/main" val="1134313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113CE1-A6B9-443A-9589-09F5664D668E}" type="datetimeFigureOut">
              <a:rPr lang="zh-CN" altLang="en-US" smtClean="0"/>
              <a:pPr/>
              <a:t>2014/8/18</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3FD144-0003-4543-B6C3-CCDB12D806E5}" type="slidenum">
              <a:rPr lang="zh-CN" altLang="en-US" smtClean="0"/>
              <a:pPr/>
              <a:t>‹#›</a:t>
            </a:fld>
            <a:endParaRPr lang="zh-CN" altLang="en-US"/>
          </a:p>
        </p:txBody>
      </p:sp>
    </p:spTree>
    <p:extLst>
      <p:ext uri="{BB962C8B-B14F-4D97-AF65-F5344CB8AC3E}">
        <p14:creationId xmlns:p14="http://schemas.microsoft.com/office/powerpoint/2010/main" val="401764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24642" name="Rectangle 2"/>
          <p:cNvSpPr>
            <a:spLocks noGrp="1" noRot="1" noChangeAspect="1" noChangeArrowheads="1" noTextEdit="1"/>
          </p:cNvSpPr>
          <p:nvPr>
            <p:ph type="sldImg"/>
          </p:nvPr>
        </p:nvSpPr>
        <p:spPr>
          <a:xfrm>
            <a:off x="1125538" y="677863"/>
            <a:ext cx="4581525" cy="3436937"/>
          </a:xfrm>
        </p:spPr>
      </p:sp>
      <p:sp>
        <p:nvSpPr>
          <p:cNvPr id="624643" name="Rectangle 3"/>
          <p:cNvSpPr>
            <a:spLocks noGrp="1" noChangeArrowheads="1"/>
          </p:cNvSpPr>
          <p:nvPr>
            <p:ph type="body" idx="1"/>
          </p:nvPr>
        </p:nvSpPr>
        <p:spPr>
          <a:xfrm>
            <a:off x="676276" y="4335463"/>
            <a:ext cx="5489575" cy="4114800"/>
          </a:xfrm>
          <a:noFill/>
          <a:ln/>
        </p:spPr>
        <p:txBody>
          <a:bodyPr/>
          <a:lstStyle/>
          <a:p>
            <a:pPr eaLnBrk="1" hangingPunct="1"/>
            <a:r>
              <a:rPr lang="zh-CN" altLang="en-US" smtClean="0"/>
              <a:t> </a:t>
            </a:r>
          </a:p>
        </p:txBody>
      </p:sp>
    </p:spTree>
    <p:extLst>
      <p:ext uri="{BB962C8B-B14F-4D97-AF65-F5344CB8AC3E}">
        <p14:creationId xmlns:p14="http://schemas.microsoft.com/office/powerpoint/2010/main" val="154394978"/>
      </p:ext>
    </p:extLst>
  </p:cSld>
  <p:clrMapOvr>
    <a:overrideClrMapping bg1="lt1" tx1="dk1" bg2="lt2" tx2="dk2" accent1="accent1" accent2="accent2" accent3="accent3" accent4="accent4" accent5="accent5" accent6="accent6" hlink="hlink" folHlink="folHlink"/>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52CF0A-99D6-48D2-B53C-5D52EF7DA874}" type="slidenum">
              <a:rPr lang="zh-CN" altLang="en-US"/>
              <a:pPr/>
              <a:t>146</a:t>
            </a:fld>
            <a:endParaRPr lang="en-US" altLang="zh-CN"/>
          </a:p>
        </p:txBody>
      </p:sp>
      <p:sp>
        <p:nvSpPr>
          <p:cNvPr id="4777986" name="Rectangle 2"/>
          <p:cNvSpPr>
            <a:spLocks noGrp="1" noRot="1" noChangeAspect="1" noChangeArrowheads="1" noTextEdit="1"/>
          </p:cNvSpPr>
          <p:nvPr>
            <p:ph type="sldImg"/>
          </p:nvPr>
        </p:nvSpPr>
        <p:spPr>
          <a:xfrm>
            <a:off x="631825" y="569913"/>
            <a:ext cx="5378450" cy="4033837"/>
          </a:xfrm>
          <a:ln/>
        </p:spPr>
      </p:sp>
      <p:sp>
        <p:nvSpPr>
          <p:cNvPr id="4777987" name="Rectangle 3"/>
          <p:cNvSpPr>
            <a:spLocks noGrp="1" noChangeArrowheads="1"/>
          </p:cNvSpPr>
          <p:nvPr>
            <p:ph type="body" idx="1"/>
          </p:nvPr>
        </p:nvSpPr>
        <p:spPr>
          <a:xfrm>
            <a:off x="885825" y="4806950"/>
            <a:ext cx="4873625" cy="4645025"/>
          </a:xfrm>
        </p:spPr>
        <p:txBody>
          <a:bodyPr/>
          <a:lstStyle/>
          <a:p>
            <a:endParaRPr lang="zh-CN" altLang="en-US"/>
          </a:p>
        </p:txBody>
      </p:sp>
    </p:spTree>
    <p:extLst>
      <p:ext uri="{BB962C8B-B14F-4D97-AF65-F5344CB8AC3E}">
        <p14:creationId xmlns:p14="http://schemas.microsoft.com/office/powerpoint/2010/main" val="1777304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12E821-C85E-4896-8755-6D85FCDF9465}" type="slidenum">
              <a:rPr lang="en-US" altLang="zh-CN"/>
              <a:pPr/>
              <a:t>154</a:t>
            </a:fld>
            <a:endParaRPr lang="en-US" altLang="zh-CN"/>
          </a:p>
        </p:txBody>
      </p:sp>
      <p:sp>
        <p:nvSpPr>
          <p:cNvPr id="495618" name="Rectangle 2"/>
          <p:cNvSpPr>
            <a:spLocks noGrp="1" noRot="1" noChangeAspect="1" noChangeArrowheads="1" noTextEdit="1"/>
          </p:cNvSpPr>
          <p:nvPr>
            <p:ph type="sldImg"/>
          </p:nvPr>
        </p:nvSpPr>
        <p:spPr>
          <a:ln/>
        </p:spPr>
      </p:sp>
      <p:sp>
        <p:nvSpPr>
          <p:cNvPr id="49561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224038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幻灯片图像占位符 1"/>
          <p:cNvSpPr>
            <a:spLocks noGrp="1" noRot="1" noChangeAspect="1" noTextEdit="1"/>
          </p:cNvSpPr>
          <p:nvPr>
            <p:ph type="sldImg"/>
          </p:nvPr>
        </p:nvSpPr>
        <p:spPr>
          <a:ln/>
        </p:spPr>
      </p:sp>
      <p:sp>
        <p:nvSpPr>
          <p:cNvPr id="146435" name="备注占位符 2"/>
          <p:cNvSpPr>
            <a:spLocks noGrp="1"/>
          </p:cNvSpPr>
          <p:nvPr>
            <p:ph type="body" idx="1"/>
          </p:nvPr>
        </p:nvSpPr>
        <p:spPr>
          <a:noFill/>
          <a:ln/>
        </p:spPr>
        <p:txBody>
          <a:bodyPr/>
          <a:lstStyle/>
          <a:p>
            <a:pPr eaLnBrk="1" hangingPunct="1"/>
            <a:endParaRPr lang="zh-CN" altLang="en-US" smtClean="0"/>
          </a:p>
        </p:txBody>
      </p:sp>
      <p:sp>
        <p:nvSpPr>
          <p:cNvPr id="146436" name="灯片编号占位符 3"/>
          <p:cNvSpPr>
            <a:spLocks noGrp="1"/>
          </p:cNvSpPr>
          <p:nvPr>
            <p:ph type="sldNum" sz="quarter" idx="5"/>
          </p:nvPr>
        </p:nvSpPr>
        <p:spPr>
          <a:noFill/>
        </p:spPr>
        <p:txBody>
          <a:bodyPr/>
          <a:lstStyle/>
          <a:p>
            <a:fld id="{B40CE262-89E5-496A-BCFA-7FB2DB98456E}" type="slidenum">
              <a:rPr lang="en-US" altLang="zh-CN"/>
              <a:pPr/>
              <a:t>161</a:t>
            </a:fld>
            <a:endParaRPr lang="en-US" altLang="zh-CN"/>
          </a:p>
        </p:txBody>
      </p:sp>
    </p:spTree>
    <p:extLst>
      <p:ext uri="{BB962C8B-B14F-4D97-AF65-F5344CB8AC3E}">
        <p14:creationId xmlns:p14="http://schemas.microsoft.com/office/powerpoint/2010/main" val="4109415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幻灯片图像占位符 1"/>
          <p:cNvSpPr>
            <a:spLocks noGrp="1" noRot="1" noChangeAspect="1" noTextEdit="1"/>
          </p:cNvSpPr>
          <p:nvPr>
            <p:ph type="sldImg"/>
          </p:nvPr>
        </p:nvSpPr>
        <p:spPr>
          <a:ln/>
        </p:spPr>
      </p:sp>
      <p:sp>
        <p:nvSpPr>
          <p:cNvPr id="147459" name="备注占位符 2"/>
          <p:cNvSpPr>
            <a:spLocks noGrp="1"/>
          </p:cNvSpPr>
          <p:nvPr>
            <p:ph type="body" idx="1"/>
          </p:nvPr>
        </p:nvSpPr>
        <p:spPr>
          <a:noFill/>
          <a:ln/>
        </p:spPr>
        <p:txBody>
          <a:bodyPr/>
          <a:lstStyle/>
          <a:p>
            <a:pPr eaLnBrk="1" hangingPunct="1"/>
            <a:endParaRPr lang="zh-CN" altLang="en-US" smtClean="0"/>
          </a:p>
        </p:txBody>
      </p:sp>
      <p:sp>
        <p:nvSpPr>
          <p:cNvPr id="147460" name="灯片编号占位符 3"/>
          <p:cNvSpPr>
            <a:spLocks noGrp="1"/>
          </p:cNvSpPr>
          <p:nvPr>
            <p:ph type="sldNum" sz="quarter" idx="5"/>
          </p:nvPr>
        </p:nvSpPr>
        <p:spPr>
          <a:noFill/>
        </p:spPr>
        <p:txBody>
          <a:bodyPr/>
          <a:lstStyle/>
          <a:p>
            <a:fld id="{FC92D092-7AF6-4003-9392-4F92E0EE5486}" type="slidenum">
              <a:rPr lang="en-US" altLang="zh-CN"/>
              <a:pPr/>
              <a:t>162</a:t>
            </a:fld>
            <a:endParaRPr lang="en-US" altLang="zh-CN"/>
          </a:p>
        </p:txBody>
      </p:sp>
    </p:spTree>
    <p:extLst>
      <p:ext uri="{BB962C8B-B14F-4D97-AF65-F5344CB8AC3E}">
        <p14:creationId xmlns:p14="http://schemas.microsoft.com/office/powerpoint/2010/main" val="28497752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幻灯片图像占位符 1"/>
          <p:cNvSpPr>
            <a:spLocks noGrp="1" noRot="1" noChangeAspect="1" noTextEdit="1"/>
          </p:cNvSpPr>
          <p:nvPr>
            <p:ph type="sldImg"/>
          </p:nvPr>
        </p:nvSpPr>
        <p:spPr>
          <a:ln/>
        </p:spPr>
      </p:sp>
      <p:sp>
        <p:nvSpPr>
          <p:cNvPr id="149507" name="备注占位符 2"/>
          <p:cNvSpPr>
            <a:spLocks noGrp="1"/>
          </p:cNvSpPr>
          <p:nvPr>
            <p:ph type="body" idx="1"/>
          </p:nvPr>
        </p:nvSpPr>
        <p:spPr>
          <a:noFill/>
          <a:ln/>
        </p:spPr>
        <p:txBody>
          <a:bodyPr/>
          <a:lstStyle/>
          <a:p>
            <a:pPr eaLnBrk="1" hangingPunct="1"/>
            <a:endParaRPr lang="zh-CN" altLang="en-US" smtClean="0"/>
          </a:p>
        </p:txBody>
      </p:sp>
      <p:sp>
        <p:nvSpPr>
          <p:cNvPr id="149508" name="灯片编号占位符 3"/>
          <p:cNvSpPr>
            <a:spLocks noGrp="1"/>
          </p:cNvSpPr>
          <p:nvPr>
            <p:ph type="sldNum" sz="quarter" idx="5"/>
          </p:nvPr>
        </p:nvSpPr>
        <p:spPr>
          <a:noFill/>
        </p:spPr>
        <p:txBody>
          <a:bodyPr/>
          <a:lstStyle/>
          <a:p>
            <a:fld id="{D3575159-267D-46F3-95F6-9C5776F2E62D}" type="slidenum">
              <a:rPr lang="en-US" altLang="zh-CN"/>
              <a:pPr/>
              <a:t>163</a:t>
            </a:fld>
            <a:endParaRPr lang="en-US" altLang="zh-CN"/>
          </a:p>
        </p:txBody>
      </p:sp>
    </p:spTree>
    <p:extLst>
      <p:ext uri="{BB962C8B-B14F-4D97-AF65-F5344CB8AC3E}">
        <p14:creationId xmlns:p14="http://schemas.microsoft.com/office/powerpoint/2010/main" val="484014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幻灯片图像占位符 1"/>
          <p:cNvSpPr>
            <a:spLocks noGrp="1" noRot="1" noChangeAspect="1" noTextEdit="1"/>
          </p:cNvSpPr>
          <p:nvPr>
            <p:ph type="sldImg"/>
          </p:nvPr>
        </p:nvSpPr>
        <p:spPr>
          <a:ln/>
        </p:spPr>
      </p:sp>
      <p:sp>
        <p:nvSpPr>
          <p:cNvPr id="150531" name="备注占位符 2"/>
          <p:cNvSpPr>
            <a:spLocks noGrp="1"/>
          </p:cNvSpPr>
          <p:nvPr>
            <p:ph type="body" idx="1"/>
          </p:nvPr>
        </p:nvSpPr>
        <p:spPr>
          <a:noFill/>
          <a:ln/>
        </p:spPr>
        <p:txBody>
          <a:bodyPr/>
          <a:lstStyle/>
          <a:p>
            <a:pPr eaLnBrk="1" hangingPunct="1"/>
            <a:endParaRPr lang="zh-CN" altLang="en-US" smtClean="0"/>
          </a:p>
        </p:txBody>
      </p:sp>
      <p:sp>
        <p:nvSpPr>
          <p:cNvPr id="150532" name="灯片编号占位符 3"/>
          <p:cNvSpPr>
            <a:spLocks noGrp="1"/>
          </p:cNvSpPr>
          <p:nvPr>
            <p:ph type="sldNum" sz="quarter" idx="5"/>
          </p:nvPr>
        </p:nvSpPr>
        <p:spPr>
          <a:noFill/>
        </p:spPr>
        <p:txBody>
          <a:bodyPr/>
          <a:lstStyle/>
          <a:p>
            <a:fld id="{F2040492-CCB3-4475-81BC-5CF0239543B6}" type="slidenum">
              <a:rPr lang="en-US" altLang="zh-CN"/>
              <a:pPr/>
              <a:t>164</a:t>
            </a:fld>
            <a:endParaRPr lang="en-US" altLang="zh-CN"/>
          </a:p>
        </p:txBody>
      </p:sp>
    </p:spTree>
    <p:extLst>
      <p:ext uri="{BB962C8B-B14F-4D97-AF65-F5344CB8AC3E}">
        <p14:creationId xmlns:p14="http://schemas.microsoft.com/office/powerpoint/2010/main" val="3651743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幻灯片图像占位符 1"/>
          <p:cNvSpPr>
            <a:spLocks noGrp="1" noRot="1" noChangeAspect="1" noTextEdit="1"/>
          </p:cNvSpPr>
          <p:nvPr>
            <p:ph type="sldImg"/>
          </p:nvPr>
        </p:nvSpPr>
        <p:spPr>
          <a:ln/>
        </p:spPr>
      </p:sp>
      <p:sp>
        <p:nvSpPr>
          <p:cNvPr id="151555" name="备注占位符 2"/>
          <p:cNvSpPr>
            <a:spLocks noGrp="1"/>
          </p:cNvSpPr>
          <p:nvPr>
            <p:ph type="body" idx="1"/>
          </p:nvPr>
        </p:nvSpPr>
        <p:spPr>
          <a:noFill/>
          <a:ln/>
        </p:spPr>
        <p:txBody>
          <a:bodyPr/>
          <a:lstStyle/>
          <a:p>
            <a:pPr eaLnBrk="1" hangingPunct="1"/>
            <a:endParaRPr lang="zh-CN" altLang="en-US" smtClean="0"/>
          </a:p>
        </p:txBody>
      </p:sp>
      <p:sp>
        <p:nvSpPr>
          <p:cNvPr id="151556" name="灯片编号占位符 3"/>
          <p:cNvSpPr>
            <a:spLocks noGrp="1"/>
          </p:cNvSpPr>
          <p:nvPr>
            <p:ph type="sldNum" sz="quarter" idx="5"/>
          </p:nvPr>
        </p:nvSpPr>
        <p:spPr>
          <a:noFill/>
        </p:spPr>
        <p:txBody>
          <a:bodyPr/>
          <a:lstStyle/>
          <a:p>
            <a:fld id="{D01FAC13-8417-468C-856E-FA31F1A77788}" type="slidenum">
              <a:rPr lang="en-US" altLang="zh-CN"/>
              <a:pPr/>
              <a:t>165</a:t>
            </a:fld>
            <a:endParaRPr lang="en-US" altLang="zh-CN"/>
          </a:p>
        </p:txBody>
      </p:sp>
    </p:spTree>
    <p:extLst>
      <p:ext uri="{BB962C8B-B14F-4D97-AF65-F5344CB8AC3E}">
        <p14:creationId xmlns:p14="http://schemas.microsoft.com/office/powerpoint/2010/main" val="3687287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幻灯片图像占位符 1"/>
          <p:cNvSpPr>
            <a:spLocks noGrp="1" noRot="1" noChangeAspect="1" noTextEdit="1"/>
          </p:cNvSpPr>
          <p:nvPr>
            <p:ph type="sldImg"/>
          </p:nvPr>
        </p:nvSpPr>
        <p:spPr>
          <a:ln/>
        </p:spPr>
      </p:sp>
      <p:sp>
        <p:nvSpPr>
          <p:cNvPr id="153603" name="备注占位符 2"/>
          <p:cNvSpPr>
            <a:spLocks noGrp="1"/>
          </p:cNvSpPr>
          <p:nvPr>
            <p:ph type="body" idx="1"/>
          </p:nvPr>
        </p:nvSpPr>
        <p:spPr>
          <a:noFill/>
          <a:ln/>
        </p:spPr>
        <p:txBody>
          <a:bodyPr/>
          <a:lstStyle/>
          <a:p>
            <a:pPr eaLnBrk="1" hangingPunct="1"/>
            <a:endParaRPr lang="zh-CN" altLang="en-US" smtClean="0"/>
          </a:p>
        </p:txBody>
      </p:sp>
      <p:sp>
        <p:nvSpPr>
          <p:cNvPr id="153604" name="灯片编号占位符 3"/>
          <p:cNvSpPr>
            <a:spLocks noGrp="1"/>
          </p:cNvSpPr>
          <p:nvPr>
            <p:ph type="sldNum" sz="quarter" idx="5"/>
          </p:nvPr>
        </p:nvSpPr>
        <p:spPr>
          <a:noFill/>
        </p:spPr>
        <p:txBody>
          <a:bodyPr/>
          <a:lstStyle/>
          <a:p>
            <a:fld id="{01685811-08F8-45D8-997C-7094E6D7BF59}" type="slidenum">
              <a:rPr lang="en-US" altLang="zh-CN"/>
              <a:pPr/>
              <a:t>167</a:t>
            </a:fld>
            <a:endParaRPr lang="en-US" altLang="zh-CN"/>
          </a:p>
        </p:txBody>
      </p:sp>
    </p:spTree>
    <p:extLst>
      <p:ext uri="{BB962C8B-B14F-4D97-AF65-F5344CB8AC3E}">
        <p14:creationId xmlns:p14="http://schemas.microsoft.com/office/powerpoint/2010/main" val="11664929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幻灯片图像占位符 1"/>
          <p:cNvSpPr>
            <a:spLocks noGrp="1" noRot="1" noChangeAspect="1" noTextEdit="1"/>
          </p:cNvSpPr>
          <p:nvPr>
            <p:ph type="sldImg"/>
          </p:nvPr>
        </p:nvSpPr>
        <p:spPr>
          <a:ln/>
        </p:spPr>
      </p:sp>
      <p:sp>
        <p:nvSpPr>
          <p:cNvPr id="154627" name="备注占位符 2"/>
          <p:cNvSpPr>
            <a:spLocks noGrp="1"/>
          </p:cNvSpPr>
          <p:nvPr>
            <p:ph type="body" idx="1"/>
          </p:nvPr>
        </p:nvSpPr>
        <p:spPr>
          <a:noFill/>
          <a:ln/>
        </p:spPr>
        <p:txBody>
          <a:bodyPr/>
          <a:lstStyle/>
          <a:p>
            <a:pPr eaLnBrk="1" hangingPunct="1"/>
            <a:endParaRPr lang="zh-CN" altLang="en-US" smtClean="0"/>
          </a:p>
        </p:txBody>
      </p:sp>
      <p:sp>
        <p:nvSpPr>
          <p:cNvPr id="154628" name="灯片编号占位符 3"/>
          <p:cNvSpPr>
            <a:spLocks noGrp="1"/>
          </p:cNvSpPr>
          <p:nvPr>
            <p:ph type="sldNum" sz="quarter" idx="5"/>
          </p:nvPr>
        </p:nvSpPr>
        <p:spPr>
          <a:noFill/>
        </p:spPr>
        <p:txBody>
          <a:bodyPr/>
          <a:lstStyle/>
          <a:p>
            <a:fld id="{59A9F4C6-37B7-4D20-A1C9-5546ACF7F21F}" type="slidenum">
              <a:rPr lang="en-US" altLang="zh-CN"/>
              <a:pPr/>
              <a:t>168</a:t>
            </a:fld>
            <a:endParaRPr lang="en-US" altLang="zh-CN"/>
          </a:p>
        </p:txBody>
      </p:sp>
    </p:spTree>
    <p:extLst>
      <p:ext uri="{BB962C8B-B14F-4D97-AF65-F5344CB8AC3E}">
        <p14:creationId xmlns:p14="http://schemas.microsoft.com/office/powerpoint/2010/main" val="12940897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5BD587-6D0A-4EC4-8D11-B9088C03436A}" type="slidenum">
              <a:rPr lang="en-US" altLang="zh-CN"/>
              <a:pPr/>
              <a:t>174</a:t>
            </a:fld>
            <a:endParaRPr lang="en-US" altLang="zh-CN"/>
          </a:p>
        </p:txBody>
      </p:sp>
      <p:sp>
        <p:nvSpPr>
          <p:cNvPr id="892930" name="Rectangle 2"/>
          <p:cNvSpPr>
            <a:spLocks noGrp="1" noRot="1" noChangeAspect="1" noChangeArrowheads="1" noTextEdit="1"/>
          </p:cNvSpPr>
          <p:nvPr>
            <p:ph type="sldImg"/>
          </p:nvPr>
        </p:nvSpPr>
        <p:spPr>
          <a:ln/>
        </p:spPr>
      </p:sp>
      <p:sp>
        <p:nvSpPr>
          <p:cNvPr id="89293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349493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26690" name="Rectangle 2"/>
          <p:cNvSpPr>
            <a:spLocks noGrp="1" noRot="1" noChangeAspect="1" noChangeArrowheads="1" noTextEdit="1"/>
          </p:cNvSpPr>
          <p:nvPr>
            <p:ph type="sldImg"/>
          </p:nvPr>
        </p:nvSpPr>
        <p:spPr>
          <a:xfrm>
            <a:off x="1125538" y="677863"/>
            <a:ext cx="4581525" cy="3436937"/>
          </a:xfrm>
        </p:spPr>
      </p:sp>
      <p:sp>
        <p:nvSpPr>
          <p:cNvPr id="13315" name="Rectangle 3"/>
          <p:cNvSpPr>
            <a:spLocks noGrp="1" noChangeArrowheads="1"/>
          </p:cNvSpPr>
          <p:nvPr>
            <p:ph type="body" idx="1"/>
          </p:nvPr>
        </p:nvSpPr>
        <p:spPr>
          <a:xfrm>
            <a:off x="676276" y="4335463"/>
            <a:ext cx="5489575" cy="4114800"/>
          </a:xfrm>
          <a:ln/>
        </p:spPr>
        <p:txBody>
          <a:bodyPr/>
          <a:lstStyle/>
          <a:p>
            <a:pPr eaLnBrk="1" hangingPunct="1">
              <a:defRPr/>
            </a:pPr>
            <a:r>
              <a:rPr lang="zh-CN" altLang="en-US" b="1" smtClean="0">
                <a:effectLst>
                  <a:outerShdw blurRad="38100" dist="38100" dir="2700000" algn="tl">
                    <a:srgbClr val="C0C0C0"/>
                  </a:outerShdw>
                </a:effectLst>
                <a:latin typeface="楷体_GB2312" pitchFamily="1" charset="-122"/>
                <a:ea typeface="楷体_GB2312" pitchFamily="1" charset="-122"/>
              </a:rPr>
              <a:t> </a:t>
            </a:r>
            <a:endParaRPr lang="zh-CN" altLang="en-US" b="1" smtClean="0">
              <a:latin typeface="幼圆" pitchFamily="49" charset="-122"/>
              <a:ea typeface="幼圆" pitchFamily="49" charset="-122"/>
            </a:endParaRPr>
          </a:p>
        </p:txBody>
      </p:sp>
    </p:spTree>
    <p:extLst>
      <p:ext uri="{BB962C8B-B14F-4D97-AF65-F5344CB8AC3E}">
        <p14:creationId xmlns:p14="http://schemas.microsoft.com/office/powerpoint/2010/main" val="1167101316"/>
      </p:ext>
    </p:extLst>
  </p:cSld>
  <p:clrMapOvr>
    <a:overrideClrMapping bg1="lt1" tx1="dk1" bg2="lt2" tx2="dk2" accent1="accent1" accent2="accent2" accent3="accent3" accent4="accent4" accent5="accent5" accent6="accent6" hlink="hlink" folHlink="folHlink"/>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A06A5F-5205-4B27-AE93-B6E2981478D9}" type="slidenum">
              <a:rPr lang="en-US" altLang="zh-CN"/>
              <a:pPr/>
              <a:t>175</a:t>
            </a:fld>
            <a:endParaRPr lang="en-US" altLang="zh-CN"/>
          </a:p>
        </p:txBody>
      </p:sp>
      <p:sp>
        <p:nvSpPr>
          <p:cNvPr id="894978" name="Rectangle 2"/>
          <p:cNvSpPr>
            <a:spLocks noGrp="1" noRot="1" noChangeAspect="1" noChangeArrowheads="1" noTextEdit="1"/>
          </p:cNvSpPr>
          <p:nvPr>
            <p:ph type="sldImg"/>
          </p:nvPr>
        </p:nvSpPr>
        <p:spPr>
          <a:ln/>
        </p:spPr>
      </p:sp>
      <p:sp>
        <p:nvSpPr>
          <p:cNvPr id="89497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41125758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1999B8-BEE0-48FD-A5A5-52F288134371}" type="slidenum">
              <a:rPr lang="en-US" altLang="zh-CN"/>
              <a:pPr/>
              <a:t>176</a:t>
            </a:fld>
            <a:endParaRPr lang="en-US" altLang="zh-CN"/>
          </a:p>
        </p:txBody>
      </p:sp>
      <p:sp>
        <p:nvSpPr>
          <p:cNvPr id="897026" name="Rectangle 2"/>
          <p:cNvSpPr>
            <a:spLocks noGrp="1" noRot="1" noChangeAspect="1" noChangeArrowheads="1" noTextEdit="1"/>
          </p:cNvSpPr>
          <p:nvPr>
            <p:ph type="sldImg"/>
          </p:nvPr>
        </p:nvSpPr>
        <p:spPr>
          <a:ln/>
        </p:spPr>
      </p:sp>
      <p:sp>
        <p:nvSpPr>
          <p:cNvPr id="89702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0701960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68C85D-9B78-487A-B5C2-53997A3D9686}" type="slidenum">
              <a:rPr lang="en-US" altLang="zh-CN"/>
              <a:pPr/>
              <a:t>177</a:t>
            </a:fld>
            <a:endParaRPr lang="en-US" altLang="zh-CN"/>
          </a:p>
        </p:txBody>
      </p:sp>
      <p:sp>
        <p:nvSpPr>
          <p:cNvPr id="899074" name="Rectangle 2"/>
          <p:cNvSpPr>
            <a:spLocks noGrp="1" noRot="1" noChangeAspect="1" noChangeArrowheads="1" noTextEdit="1"/>
          </p:cNvSpPr>
          <p:nvPr>
            <p:ph type="sldImg"/>
          </p:nvPr>
        </p:nvSpPr>
        <p:spPr>
          <a:ln/>
        </p:spPr>
      </p:sp>
      <p:sp>
        <p:nvSpPr>
          <p:cNvPr id="89907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5964994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D0D241-4E95-4C69-9D60-2583BA9D5ED7}" type="slidenum">
              <a:rPr lang="en-US" altLang="zh-CN"/>
              <a:pPr/>
              <a:t>178</a:t>
            </a:fld>
            <a:endParaRPr lang="en-US" altLang="zh-CN"/>
          </a:p>
        </p:txBody>
      </p:sp>
      <p:sp>
        <p:nvSpPr>
          <p:cNvPr id="901122" name="Rectangle 2"/>
          <p:cNvSpPr>
            <a:spLocks noGrp="1" noRot="1" noChangeAspect="1" noChangeArrowheads="1" noTextEdit="1"/>
          </p:cNvSpPr>
          <p:nvPr>
            <p:ph type="sldImg"/>
          </p:nvPr>
        </p:nvSpPr>
        <p:spPr>
          <a:ln/>
        </p:spPr>
      </p:sp>
      <p:sp>
        <p:nvSpPr>
          <p:cNvPr id="90112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809157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590337-850C-4582-BEBF-AEDF2E595295}" type="slidenum">
              <a:rPr lang="zh-CN" altLang="en-US"/>
              <a:pPr/>
              <a:t>33</a:t>
            </a:fld>
            <a:endParaRPr lang="en-US" altLang="zh-CN"/>
          </a:p>
        </p:txBody>
      </p:sp>
      <p:sp>
        <p:nvSpPr>
          <p:cNvPr id="4584450" name="Rectangle 2"/>
          <p:cNvSpPr>
            <a:spLocks noGrp="1" noRot="1" noChangeAspect="1" noChangeArrowheads="1" noTextEdit="1"/>
          </p:cNvSpPr>
          <p:nvPr>
            <p:ph type="sldImg"/>
          </p:nvPr>
        </p:nvSpPr>
        <p:spPr>
          <a:xfrm>
            <a:off x="635000" y="569913"/>
            <a:ext cx="5378450" cy="4033837"/>
          </a:xfrm>
          <a:ln/>
        </p:spPr>
      </p:sp>
      <p:sp>
        <p:nvSpPr>
          <p:cNvPr id="4584451" name="Rectangle 3"/>
          <p:cNvSpPr>
            <a:spLocks noGrp="1" noChangeArrowheads="1"/>
          </p:cNvSpPr>
          <p:nvPr>
            <p:ph type="body" idx="1"/>
          </p:nvPr>
        </p:nvSpPr>
        <p:spPr>
          <a:xfrm>
            <a:off x="887413" y="4808538"/>
            <a:ext cx="4870450" cy="4643437"/>
          </a:xfrm>
        </p:spPr>
        <p:txBody>
          <a:bodyPr/>
          <a:lstStyle/>
          <a:p>
            <a:endParaRPr lang="zh-CN" altLang="en-US"/>
          </a:p>
        </p:txBody>
      </p:sp>
    </p:spTree>
    <p:extLst>
      <p:ext uri="{BB962C8B-B14F-4D97-AF65-F5344CB8AC3E}">
        <p14:creationId xmlns:p14="http://schemas.microsoft.com/office/powerpoint/2010/main" val="185817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8C1C28-E71F-45A4-9B6D-0520A96587A8}" type="slidenum">
              <a:rPr lang="en-US" altLang="zh-CN"/>
              <a:pPr/>
              <a:t>46</a:t>
            </a:fld>
            <a:endParaRPr lang="en-US" altLang="zh-CN"/>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p:spPr>
        <p:txBody>
          <a:bodyPr/>
          <a:lstStyle/>
          <a:p>
            <a:r>
              <a:rPr lang="zh-CN" altLang="en-US"/>
              <a:t>日本人把库存比作湖水，把企业运作中存在的问题比喻成水中的石头，库存太高，掩盖了企业的问题存在，当要降低库存时候，企业的问题就暴露出来。</a:t>
            </a:r>
          </a:p>
        </p:txBody>
      </p:sp>
    </p:spTree>
    <p:extLst>
      <p:ext uri="{BB962C8B-B14F-4D97-AF65-F5344CB8AC3E}">
        <p14:creationId xmlns:p14="http://schemas.microsoft.com/office/powerpoint/2010/main" val="106900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3FD144-0003-4543-B6C3-CCDB12D806E5}" type="slidenum">
              <a:rPr lang="zh-CN" altLang="en-US" smtClean="0"/>
              <a:pPr/>
              <a:t>76</a:t>
            </a:fld>
            <a:endParaRPr lang="zh-CN" altLang="en-US"/>
          </a:p>
        </p:txBody>
      </p:sp>
    </p:spTree>
    <p:extLst>
      <p:ext uri="{BB962C8B-B14F-4D97-AF65-F5344CB8AC3E}">
        <p14:creationId xmlns:p14="http://schemas.microsoft.com/office/powerpoint/2010/main" val="1933600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8E979E3-2476-4B9D-877A-BAD430CCB989}" type="slidenum">
              <a:rPr lang="zh-CN" altLang="en-US"/>
              <a:pPr/>
              <a:t>92</a:t>
            </a:fld>
            <a:endParaRPr lang="en-US" altLang="zh-CN"/>
          </a:p>
        </p:txBody>
      </p:sp>
      <p:sp>
        <p:nvSpPr>
          <p:cNvPr id="35842" name="Rectangle 7"/>
          <p:cNvSpPr txBox="1">
            <a:spLocks noGrp="1" noChangeArrowheads="1"/>
          </p:cNvSpPr>
          <p:nvPr/>
        </p:nvSpPr>
        <p:spPr bwMode="auto">
          <a:xfrm>
            <a:off x="3763963" y="9286875"/>
            <a:ext cx="2879725" cy="488950"/>
          </a:xfrm>
          <a:prstGeom prst="rect">
            <a:avLst/>
          </a:prstGeom>
          <a:noFill/>
          <a:ln>
            <a:miter lim="800000"/>
            <a:headEnd/>
            <a:tailEnd/>
          </a:ln>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500AAC82-F7EC-4B3C-A16C-F5AF97BB396C}" type="slidenum">
              <a:rPr lang="zh-CN" altLang="de-DE" sz="1200">
                <a:effectLst/>
                <a:latin typeface="Calibri" panose="020F0502020204030204" pitchFamily="34" charset="0"/>
              </a:rPr>
              <a:pPr algn="r"/>
              <a:t>92</a:t>
            </a:fld>
            <a:endParaRPr lang="de-DE" altLang="zh-CN" sz="1200">
              <a:effectLst/>
              <a:latin typeface="Calibri" panose="020F0502020204030204" pitchFamily="34" charset="0"/>
            </a:endParaRPr>
          </a:p>
        </p:txBody>
      </p:sp>
      <p:sp>
        <p:nvSpPr>
          <p:cNvPr id="5028867" name="Rectangle 2"/>
          <p:cNvSpPr>
            <a:spLocks noGrp="1" noRot="1" noChangeAspect="1" noChangeArrowheads="1" noTextEdit="1"/>
          </p:cNvSpPr>
          <p:nvPr>
            <p:ph type="sldImg"/>
          </p:nvPr>
        </p:nvSpPr>
        <p:spPr>
          <a:ln/>
          <a:extLst>
            <a:ext uri="{909E8E84-426E-40DD-AFC4-6F175D3DCCD1}">
              <a14:hiddenFill xmlns:a14="http://schemas.microsoft.com/office/drawing/2010/main">
                <a:noFill/>
              </a14:hiddenFill>
            </a:ext>
          </a:extLst>
        </p:spPr>
      </p:sp>
      <p:sp>
        <p:nvSpPr>
          <p:cNvPr id="5028868" name="Rectangle 3"/>
          <p:cNvSpPr>
            <a:spLocks noGrp="1" noChangeArrowheads="1"/>
          </p:cNvSpPr>
          <p:nvPr>
            <p:ph type="body" idx="1"/>
          </p:nvPr>
        </p:nvSpPr>
        <p:spPr/>
        <p:txBody>
          <a:bodyPr/>
          <a:lstStyle/>
          <a:p>
            <a:pPr>
              <a:spcBef>
                <a:spcPct val="0"/>
              </a:spcBef>
            </a:pPr>
            <a:endParaRPr lang="zh-CN" altLang="en-US"/>
          </a:p>
        </p:txBody>
      </p:sp>
    </p:spTree>
    <p:extLst>
      <p:ext uri="{BB962C8B-B14F-4D97-AF65-F5344CB8AC3E}">
        <p14:creationId xmlns:p14="http://schemas.microsoft.com/office/powerpoint/2010/main" val="2195877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9E0F7D-3CD2-440E-AD89-D26606DB226F}" type="slidenum">
              <a:rPr lang="en-US" altLang="zh-CN"/>
              <a:pPr/>
              <a:t>96</a:t>
            </a:fld>
            <a:endParaRPr lang="en-US" altLang="zh-CN"/>
          </a:p>
        </p:txBody>
      </p:sp>
      <p:sp>
        <p:nvSpPr>
          <p:cNvPr id="868354" name="Rectangle 2"/>
          <p:cNvSpPr>
            <a:spLocks noGrp="1" noRot="1" noChangeAspect="1" noChangeArrowheads="1" noTextEdit="1"/>
          </p:cNvSpPr>
          <p:nvPr>
            <p:ph type="sldImg"/>
          </p:nvPr>
        </p:nvSpPr>
        <p:spPr>
          <a:ln/>
        </p:spPr>
      </p:sp>
      <p:sp>
        <p:nvSpPr>
          <p:cNvPr id="86835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144797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7D9AEC-AA10-417D-9AD5-BC7382B24096}" type="slidenum">
              <a:rPr lang="en-US" altLang="zh-CN"/>
              <a:pPr/>
              <a:t>113</a:t>
            </a:fld>
            <a:endParaRPr lang="en-US" altLang="zh-CN"/>
          </a:p>
        </p:txBody>
      </p:sp>
      <p:sp>
        <p:nvSpPr>
          <p:cNvPr id="876546" name="Rectangle 2"/>
          <p:cNvSpPr>
            <a:spLocks noGrp="1" noRot="1" noChangeAspect="1" noChangeArrowheads="1" noTextEdit="1"/>
          </p:cNvSpPr>
          <p:nvPr>
            <p:ph type="sldImg"/>
          </p:nvPr>
        </p:nvSpPr>
        <p:spPr>
          <a:ln/>
        </p:spPr>
      </p:sp>
      <p:sp>
        <p:nvSpPr>
          <p:cNvPr id="87654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112405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4719B9-208C-44EA-8578-932FCCCBBAE5}" type="slidenum">
              <a:rPr lang="en-US" altLang="zh-CN"/>
              <a:pPr/>
              <a:t>114</a:t>
            </a:fld>
            <a:endParaRPr lang="en-US" altLang="zh-CN"/>
          </a:p>
        </p:txBody>
      </p:sp>
      <p:sp>
        <p:nvSpPr>
          <p:cNvPr id="878594" name="Rectangle 2"/>
          <p:cNvSpPr>
            <a:spLocks noGrp="1" noRot="1" noChangeAspect="1" noChangeArrowheads="1" noTextEdit="1"/>
          </p:cNvSpPr>
          <p:nvPr>
            <p:ph type="sldImg"/>
          </p:nvPr>
        </p:nvSpPr>
        <p:spPr>
          <a:ln/>
        </p:spPr>
      </p:sp>
      <p:sp>
        <p:nvSpPr>
          <p:cNvPr id="87859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660729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6"/>
            <a:ext cx="7772400" cy="1470025"/>
          </a:xfrm>
        </p:spPr>
        <p:txBody>
          <a:body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fld id="{BBF263D7-1364-4FC6-B565-F98080B3E50C}" type="datetime1">
              <a:rPr lang="zh-CN" altLang="en-US" smtClean="0"/>
              <a:pPr/>
              <a:t>2014/8/18</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66"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fld id="{03C40217-99FE-4A6C-9A65-842B7CC5991C}" type="datetime1">
              <a:rPr lang="zh-CN" altLang="en-US" smtClean="0"/>
              <a:pPr/>
              <a:t>2014/8/18</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fld id="{FBD9DEE5-1265-4994-A5E7-9053A5E5D803}" type="datetime1">
              <a:rPr lang="zh-CN" altLang="en-US" smtClean="0"/>
              <a:pPr/>
              <a:t>2014/8/18</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0866" y="274638"/>
            <a:ext cx="2057400" cy="58578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5735" y="274638"/>
            <a:ext cx="6034454" cy="585787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fld id="{1031507E-DFCC-44F5-A934-916E865BE628}" type="datetime1">
              <a:rPr lang="zh-CN" altLang="en-US" smtClean="0"/>
              <a:pPr/>
              <a:t>2014/8/18</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5735" y="274638"/>
            <a:ext cx="8232531" cy="58578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4"/>
          <p:cNvSpPr>
            <a:spLocks noGrp="1" noChangeArrowheads="1"/>
          </p:cNvSpPr>
          <p:nvPr>
            <p:ph type="dt" sz="half" idx="10"/>
          </p:nvPr>
        </p:nvSpPr>
        <p:spPr>
          <a:ln/>
        </p:spPr>
        <p:txBody>
          <a:bodyPr/>
          <a:lstStyle>
            <a:lvl1pPr>
              <a:defRPr/>
            </a:lvl1pPr>
          </a:lstStyle>
          <a:p>
            <a:fld id="{FB46BEBD-0230-4B4D-8310-613E7F3EDD5C}" type="datetime1">
              <a:rPr lang="zh-CN" altLang="en-US" smtClean="0"/>
              <a:pPr/>
              <a:t>2014/8/18</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5735" y="274638"/>
            <a:ext cx="8232531" cy="1143000"/>
          </a:xfrm>
        </p:spPr>
        <p:txBody>
          <a:bodyPr/>
          <a:lstStyle/>
          <a:p>
            <a:r>
              <a:rPr lang="zh-CN" altLang="en-US" dirty="0" smtClean="0"/>
              <a:t>单击此处编辑母版标题样式</a:t>
            </a:r>
            <a:endParaRPr lang="zh-CN" altLang="en-US" dirty="0"/>
          </a:p>
        </p:txBody>
      </p:sp>
      <p:sp>
        <p:nvSpPr>
          <p:cNvPr id="3" name="表格占位符 2"/>
          <p:cNvSpPr>
            <a:spLocks noGrp="1"/>
          </p:cNvSpPr>
          <p:nvPr>
            <p:ph type="tbl" idx="1"/>
          </p:nvPr>
        </p:nvSpPr>
        <p:spPr>
          <a:xfrm>
            <a:off x="455735" y="1595438"/>
            <a:ext cx="8232531" cy="4537075"/>
          </a:xfrm>
        </p:spPr>
        <p:txBody>
          <a:bodyPr/>
          <a:lstStyle/>
          <a:p>
            <a:pPr lvl="0"/>
            <a:r>
              <a:rPr lang="zh-CN" altLang="en-US" noProof="0" smtClean="0"/>
              <a:t>单击图标添加表格</a:t>
            </a:r>
          </a:p>
        </p:txBody>
      </p:sp>
      <p:sp>
        <p:nvSpPr>
          <p:cNvPr id="4" name="Rectangle 4"/>
          <p:cNvSpPr>
            <a:spLocks noGrp="1" noChangeArrowheads="1"/>
          </p:cNvSpPr>
          <p:nvPr>
            <p:ph type="dt" sz="half" idx="10"/>
          </p:nvPr>
        </p:nvSpPr>
        <p:spPr>
          <a:ln/>
        </p:spPr>
        <p:txBody>
          <a:bodyPr/>
          <a:lstStyle>
            <a:lvl1pPr>
              <a:defRPr/>
            </a:lvl1pPr>
          </a:lstStyle>
          <a:p>
            <a:fld id="{3ED683E4-D124-4F23-8C39-3C485C0E61E3}" type="datetime1">
              <a:rPr lang="zh-CN" altLang="en-US" smtClean="0"/>
              <a:pPr/>
              <a:t>2014/8/18</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5735" y="274638"/>
            <a:ext cx="8232531"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5736" y="1595438"/>
            <a:ext cx="4045926" cy="45370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2339" y="1595438"/>
            <a:ext cx="4045927" cy="45370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fld id="{4CFBD37E-D230-4EA9-B96E-FD70D6AF35D8}" type="datetime1">
              <a:rPr lang="zh-CN" altLang="en-US" smtClean="0"/>
              <a:pPr/>
              <a:t>2014/8/18</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1219200" y="609600"/>
            <a:ext cx="76200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85800" y="1981200"/>
            <a:ext cx="3810000" cy="4114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981200"/>
            <a:ext cx="3810000" cy="1981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4114800"/>
            <a:ext cx="3810000" cy="1981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woObj">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6715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825625"/>
            <a:ext cx="3867150" cy="209867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4076700"/>
            <a:ext cx="3867150" cy="21002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90374785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183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576"/>
            <a:ext cx="6858000" cy="1655233"/>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zh-CN" altLang="en-US" smtClean="0"/>
              <a:t>单击此处编辑母版副标题样式</a:t>
            </a:r>
            <a:endParaRPr lang="zh-CN" altLang="en-US"/>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pPr/>
              <a:t>‹#›</a:t>
            </a:fld>
            <a:endParaRPr lang="zh-CN" altLang="en-US"/>
          </a:p>
        </p:txBody>
      </p:sp>
    </p:spTree>
    <p:extLst>
      <p:ext uri="{BB962C8B-B14F-4D97-AF65-F5344CB8AC3E}">
        <p14:creationId xmlns:p14="http://schemas.microsoft.com/office/powerpoint/2010/main" val="923205904"/>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8BA16DCC-C50E-4AD5-94C9-747C0058B3E1}" type="slidenum">
              <a:rPr lang="zh-CN" altLang="en-US" smtClean="0"/>
              <a:pPr/>
              <a:t>‹#›</a:t>
            </a:fld>
            <a:endParaRPr lang="zh-CN" altLang="en-US" dirty="0"/>
          </a:p>
        </p:txBody>
      </p:sp>
    </p:spTree>
    <p:extLst>
      <p:ext uri="{BB962C8B-B14F-4D97-AF65-F5344CB8AC3E}">
        <p14:creationId xmlns:p14="http://schemas.microsoft.com/office/powerpoint/2010/main" val="2894489441"/>
      </p:ext>
    </p:extLst>
  </p:cSld>
  <p:clrMapOvr>
    <a:masterClrMapping/>
  </p:clrMapOvr>
  <p:transition>
    <p:fade/>
  </p:transition>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251520" y="1340768"/>
            <a:ext cx="8640960" cy="4824536"/>
          </a:xfrm>
        </p:spPr>
        <p:txBody>
          <a:bodyPr/>
          <a:lstStyle>
            <a:lvl1pPr>
              <a:buFont typeface="Wingdings" pitchFamily="2" charset="2"/>
              <a:buChar char="Ø"/>
              <a:defRPr sz="2800" b="1">
                <a:latin typeface="微软雅黑" pitchFamily="34" charset="-122"/>
                <a:ea typeface="微软雅黑" pitchFamily="34" charset="-122"/>
              </a:defRPr>
            </a:lvl1pPr>
            <a:lvl2pPr>
              <a:defRPr sz="2400">
                <a:latin typeface="微软雅黑" pitchFamily="34" charset="-122"/>
                <a:ea typeface="微软雅黑" pitchFamily="34" charset="-122"/>
              </a:defRPr>
            </a:lvl2pPr>
            <a:lvl3pPr>
              <a:defRPr sz="2000">
                <a:latin typeface="微软雅黑" pitchFamily="34" charset="-122"/>
                <a:ea typeface="微软雅黑" pitchFamily="34" charset="-122"/>
              </a:defRPr>
            </a:lvl3pPr>
            <a:lvl4pPr>
              <a:defRPr sz="1800">
                <a:latin typeface="微软雅黑" pitchFamily="34" charset="-122"/>
                <a:ea typeface="微软雅黑" pitchFamily="34" charset="-122"/>
              </a:defRPr>
            </a:lvl4pPr>
            <a:lvl5pPr>
              <a:defRPr sz="1600">
                <a:latin typeface="微软雅黑" pitchFamily="34" charset="-122"/>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8" name="标题 7"/>
          <p:cNvSpPr>
            <a:spLocks noGrp="1"/>
          </p:cNvSpPr>
          <p:nvPr>
            <p:ph type="title"/>
          </p:nvPr>
        </p:nvSpPr>
        <p:spPr>
          <a:xfrm>
            <a:off x="455735" y="548680"/>
            <a:ext cx="8232531" cy="648072"/>
          </a:xfrm>
        </p:spPr>
        <p:txBody>
          <a:bodyPr/>
          <a:lstStyle>
            <a:lvl1pPr>
              <a:defRPr sz="3200" b="1">
                <a:solidFill>
                  <a:srgbClr val="FF0000"/>
                </a:solidFill>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
        <p:nvSpPr>
          <p:cNvPr id="5" name="灯片编号占位符 5"/>
          <p:cNvSpPr>
            <a:spLocks noGrp="1"/>
          </p:cNvSpPr>
          <p:nvPr>
            <p:ph type="sldNum" sz="quarter" idx="12"/>
          </p:nvPr>
        </p:nvSpPr>
        <p:spPr>
          <a:xfrm>
            <a:off x="3779912" y="6381328"/>
            <a:ext cx="2133600" cy="365125"/>
          </a:xfrm>
          <a:prstGeom prst="rect">
            <a:avLst/>
          </a:prstGeom>
        </p:spPr>
        <p:txBody>
          <a:bodyPr/>
          <a:lstStyle>
            <a:lvl1pPr algn="ctr">
              <a:defRPr sz="2000">
                <a:solidFill>
                  <a:schemeClr val="tx1"/>
                </a:solidFill>
              </a:defRPr>
            </a:lvl1pPr>
          </a:lstStyle>
          <a:p>
            <a:fld id="{8BA16DCC-C50E-4AD5-94C9-747C0058B3E1}" type="slidenum">
              <a:rPr lang="zh-CN" altLang="en-US" smtClean="0"/>
              <a:pPr/>
              <a:t>‹#›</a:t>
            </a:fld>
            <a:endParaRPr lang="zh-CN" altLang="en-US" dirty="0"/>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91" y="1710267"/>
            <a:ext cx="7886700" cy="285326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91" y="4588934"/>
            <a:ext cx="7886700" cy="1500717"/>
          </a:xfrm>
        </p:spPr>
        <p:txBody>
          <a:bodyPr/>
          <a:lstStyle>
            <a:lvl1pPr marL="0" indent="0">
              <a:buNone/>
              <a:defRPr sz="2400"/>
            </a:lvl1pPr>
            <a:lvl2pPr marL="457178" indent="0">
              <a:buNone/>
              <a:defRPr sz="2000"/>
            </a:lvl2pPr>
            <a:lvl3pPr marL="914354" indent="0">
              <a:buNone/>
              <a:defRPr sz="1800"/>
            </a:lvl3pPr>
            <a:lvl4pPr marL="1371532" indent="0">
              <a:buNone/>
              <a:defRPr sz="1600"/>
            </a:lvl4pPr>
            <a:lvl5pPr marL="1828709" indent="0">
              <a:buNone/>
              <a:defRPr sz="1600"/>
            </a:lvl5pPr>
            <a:lvl6pPr marL="2285886" indent="0">
              <a:buNone/>
              <a:defRPr sz="1600"/>
            </a:lvl6pPr>
            <a:lvl7pPr marL="2743062" indent="0">
              <a:buNone/>
              <a:defRPr sz="1600"/>
            </a:lvl7pPr>
            <a:lvl8pPr marL="3200240" indent="0">
              <a:buNone/>
              <a:defRPr sz="1600"/>
            </a:lvl8pPr>
            <a:lvl9pPr marL="3657418" indent="0">
              <a:buNone/>
              <a:defRPr sz="1600"/>
            </a:lvl9pPr>
          </a:lstStyle>
          <a:p>
            <a:pPr lvl="0"/>
            <a:r>
              <a:rPr lang="zh-CN" altLang="en-US" smtClean="0"/>
              <a:t>单击此处编辑母版文本样式</a:t>
            </a:r>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pPr/>
              <a:t>‹#›</a:t>
            </a:fld>
            <a:endParaRPr lang="zh-CN" altLang="en-US"/>
          </a:p>
        </p:txBody>
      </p:sp>
    </p:spTree>
    <p:extLst>
      <p:ext uri="{BB962C8B-B14F-4D97-AF65-F5344CB8AC3E}">
        <p14:creationId xmlns:p14="http://schemas.microsoft.com/office/powerpoint/2010/main" val="3989307900"/>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66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7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pPr/>
              <a:t>‹#›</a:t>
            </a:fld>
            <a:endParaRPr lang="zh-CN" altLang="en-US"/>
          </a:p>
        </p:txBody>
      </p:sp>
    </p:spTree>
    <p:extLst>
      <p:ext uri="{BB962C8B-B14F-4D97-AF65-F5344CB8AC3E}">
        <p14:creationId xmlns:p14="http://schemas.microsoft.com/office/powerpoint/2010/main" val="2962230845"/>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9" y="366191"/>
            <a:ext cx="7886700" cy="132503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43" y="1680634"/>
            <a:ext cx="3868737" cy="825500"/>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43" y="2506133"/>
            <a:ext cx="3868737" cy="3683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1" y="1680634"/>
            <a:ext cx="3887788" cy="825500"/>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1" y="2506133"/>
            <a:ext cx="3887788" cy="3683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1"/>
          <p:cNvSpPr>
            <a:spLocks noGrp="1"/>
          </p:cNvSpPr>
          <p:nvPr>
            <p:ph type="sldNum" sz="quarter" idx="10"/>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pPr/>
              <a:t>‹#›</a:t>
            </a:fld>
            <a:endParaRPr lang="zh-CN" altLang="en-US"/>
          </a:p>
        </p:txBody>
      </p:sp>
    </p:spTree>
    <p:extLst>
      <p:ext uri="{BB962C8B-B14F-4D97-AF65-F5344CB8AC3E}">
        <p14:creationId xmlns:p14="http://schemas.microsoft.com/office/powerpoint/2010/main" val="3267014140"/>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pPr/>
              <a:t>‹#›</a:t>
            </a:fld>
            <a:endParaRPr lang="zh-CN" altLang="en-US"/>
          </a:p>
        </p:txBody>
      </p:sp>
    </p:spTree>
    <p:extLst>
      <p:ext uri="{BB962C8B-B14F-4D97-AF65-F5344CB8AC3E}">
        <p14:creationId xmlns:p14="http://schemas.microsoft.com/office/powerpoint/2010/main" val="187316937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8BA16DCC-C50E-4AD5-94C9-747C0058B3E1}" type="slidenum">
              <a:rPr lang="zh-CN" altLang="en-US" smtClean="0"/>
              <a:pPr/>
              <a:t>‹#›</a:t>
            </a:fld>
            <a:endParaRPr lang="zh-CN" altLang="en-US" dirty="0"/>
          </a:p>
        </p:txBody>
      </p:sp>
    </p:spTree>
    <p:extLst>
      <p:ext uri="{BB962C8B-B14F-4D97-AF65-F5344CB8AC3E}">
        <p14:creationId xmlns:p14="http://schemas.microsoft.com/office/powerpoint/2010/main" val="3590329632"/>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43"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92" y="988493"/>
            <a:ext cx="4629151" cy="487256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43" y="2057400"/>
            <a:ext cx="2949575" cy="3812117"/>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zh-CN" altLang="en-US" smtClean="0"/>
              <a:t>单击此处编辑母版文本样式</a:t>
            </a:r>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pPr/>
              <a:t>‹#›</a:t>
            </a:fld>
            <a:endParaRPr lang="zh-CN" altLang="en-US"/>
          </a:p>
        </p:txBody>
      </p:sp>
    </p:spTree>
    <p:extLst>
      <p:ext uri="{BB962C8B-B14F-4D97-AF65-F5344CB8AC3E}">
        <p14:creationId xmlns:p14="http://schemas.microsoft.com/office/powerpoint/2010/main" val="1146272856"/>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43"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92" y="988493"/>
            <a:ext cx="4629151" cy="4872567"/>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630243" y="2057400"/>
            <a:ext cx="2949575" cy="3812117"/>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zh-CN" altLang="en-US" smtClean="0"/>
              <a:t>单击此处编辑母版文本样式</a:t>
            </a:r>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pPr/>
              <a:t>‹#›</a:t>
            </a:fld>
            <a:endParaRPr lang="zh-CN" altLang="en-US"/>
          </a:p>
        </p:txBody>
      </p:sp>
    </p:spTree>
    <p:extLst>
      <p:ext uri="{BB962C8B-B14F-4D97-AF65-F5344CB8AC3E}">
        <p14:creationId xmlns:p14="http://schemas.microsoft.com/office/powerpoint/2010/main" val="300721538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pPr/>
              <a:t>‹#›</a:t>
            </a:fld>
            <a:endParaRPr lang="zh-CN" altLang="en-US"/>
          </a:p>
        </p:txBody>
      </p:sp>
    </p:spTree>
    <p:extLst>
      <p:ext uri="{BB962C8B-B14F-4D97-AF65-F5344CB8AC3E}">
        <p14:creationId xmlns:p14="http://schemas.microsoft.com/office/powerpoint/2010/main" val="1562559699"/>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8925" y="452967"/>
            <a:ext cx="2057400" cy="547158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66725" y="452967"/>
            <a:ext cx="6019800" cy="547158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pPr/>
              <a:t>‹#›</a:t>
            </a:fld>
            <a:endParaRPr lang="zh-CN" altLang="en-US"/>
          </a:p>
        </p:txBody>
      </p:sp>
    </p:spTree>
    <p:extLst>
      <p:ext uri="{BB962C8B-B14F-4D97-AF65-F5344CB8AC3E}">
        <p14:creationId xmlns:p14="http://schemas.microsoft.com/office/powerpoint/2010/main" val="3289499074"/>
      </p:ext>
    </p:extLst>
  </p:cSld>
  <p:clrMapOvr>
    <a:masterClrMapping/>
  </p:clrMapOvr>
  <p:transition>
    <p:fade/>
  </p:transition>
  <p:timing>
    <p:tnLst>
      <p:par>
        <p:cTn id="1" dur="indefinite" restart="never" nodeType="tmRoot"/>
      </p:par>
    </p:tnLst>
  </p:timing>
  <p:hf hdr="0"/>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1116017" y="452976"/>
            <a:ext cx="6192837" cy="563033"/>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66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7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pPr/>
              <a:t>‹#›</a:t>
            </a:fld>
            <a:endParaRPr lang="zh-CN" altLang="en-US"/>
          </a:p>
        </p:txBody>
      </p:sp>
    </p:spTree>
    <p:extLst>
      <p:ext uri="{BB962C8B-B14F-4D97-AF65-F5344CB8AC3E}">
        <p14:creationId xmlns:p14="http://schemas.microsoft.com/office/powerpoint/2010/main" val="4181559954"/>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67544" y="597242"/>
            <a:ext cx="8208912" cy="576064"/>
          </a:xfrm>
        </p:spPr>
        <p:txBody>
          <a:bodyPr/>
          <a:lstStyle>
            <a:lvl1pPr>
              <a:defRPr sz="3200" b="1" i="0">
                <a:solidFill>
                  <a:srgbClr val="FF0000"/>
                </a:solidFill>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251520" y="1340768"/>
            <a:ext cx="8640960" cy="4824536"/>
          </a:xfrm>
        </p:spPr>
        <p:txBody>
          <a:bodyPr/>
          <a:lstStyle>
            <a:lvl1pPr>
              <a:buFont typeface="Wingdings" pitchFamily="2" charset="2"/>
              <a:buChar char="Ø"/>
              <a:defRPr sz="2800" b="1">
                <a:latin typeface="微软雅黑" pitchFamily="34" charset="-122"/>
                <a:ea typeface="微软雅黑" pitchFamily="34" charset="-122"/>
              </a:defRPr>
            </a:lvl1pPr>
            <a:lvl2pPr>
              <a:defRPr sz="2800" b="1">
                <a:latin typeface="微软雅黑" pitchFamily="34" charset="-122"/>
                <a:ea typeface="微软雅黑" pitchFamily="34" charset="-122"/>
              </a:defRPr>
            </a:lvl2pPr>
            <a:lvl3pPr>
              <a:defRPr b="1">
                <a:latin typeface="微软雅黑" pitchFamily="34" charset="-122"/>
                <a:ea typeface="微软雅黑" pitchFamily="34" charset="-122"/>
              </a:defRPr>
            </a:lvl3pPr>
            <a:lvl4pPr>
              <a:defRPr b="1">
                <a:latin typeface="微软雅黑" pitchFamily="34" charset="-122"/>
                <a:ea typeface="微软雅黑" pitchFamily="34" charset="-122"/>
              </a:defRPr>
            </a:lvl4pPr>
            <a:lvl5pPr>
              <a:defRPr sz="1800" b="1">
                <a:latin typeface="微软雅黑" pitchFamily="34" charset="-122"/>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pPr>
              <a:defRPr/>
            </a:pPr>
            <a:endParaRPr lang="en-US" altLang="zh-CN"/>
          </a:p>
        </p:txBody>
      </p:sp>
      <p:sp>
        <p:nvSpPr>
          <p:cNvPr id="5" name="页脚占位符 4"/>
          <p:cNvSpPr>
            <a:spLocks noGrp="1"/>
          </p:cNvSpPr>
          <p:nvPr>
            <p:ph type="ftr" sz="quarter" idx="11"/>
          </p:nvPr>
        </p:nvSpPr>
        <p:spPr>
          <a:xfrm>
            <a:off x="3124200" y="6356356"/>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6"/>
            <a:ext cx="2133600" cy="365125"/>
          </a:xfrm>
          <a:prstGeom prst="rect">
            <a:avLst/>
          </a:prstGeom>
        </p:spPr>
        <p:txBody>
          <a:bodyPr/>
          <a:lstStyle>
            <a:lvl1pPr>
              <a:defRPr sz="2000">
                <a:solidFill>
                  <a:schemeClr val="tx1"/>
                </a:solidFill>
              </a:defRPr>
            </a:lvl1pPr>
          </a:lstStyle>
          <a:p>
            <a:fld id="{8BA16DCC-C50E-4AD5-94C9-747C0058B3E1}" type="slidenum">
              <a:rPr lang="zh-CN" altLang="en-US" smtClean="0"/>
              <a:pPr/>
              <a:t>‹#›</a:t>
            </a:fld>
            <a:endParaRPr lang="zh-CN" altLang="en-US" dirty="0"/>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1"/>
            <a:ext cx="4038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5"/>
            <a:ext cx="4038600" cy="21859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938598"/>
            <a:ext cx="4038600" cy="218757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pPr/>
              <a:t>‹#›</a:t>
            </a:fld>
            <a:endParaRPr lang="zh-CN" altLang="en-US"/>
          </a:p>
        </p:txBody>
      </p:sp>
    </p:spTree>
    <p:extLst>
      <p:ext uri="{BB962C8B-B14F-4D97-AF65-F5344CB8AC3E}">
        <p14:creationId xmlns:p14="http://schemas.microsoft.com/office/powerpoint/2010/main" val="3688505364"/>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5735" y="274638"/>
            <a:ext cx="8232531" cy="1143000"/>
          </a:xfrm>
        </p:spPr>
        <p:txBody>
          <a:bodyPr/>
          <a:lstStyle/>
          <a:p>
            <a:r>
              <a:rPr lang="zh-CN" altLang="en-US" dirty="0" smtClean="0"/>
              <a:t>单击此处编辑母版标题样式</a:t>
            </a:r>
            <a:endParaRPr lang="zh-CN" altLang="en-US" dirty="0"/>
          </a:p>
        </p:txBody>
      </p:sp>
      <p:sp>
        <p:nvSpPr>
          <p:cNvPr id="3" name="表格占位符 2"/>
          <p:cNvSpPr>
            <a:spLocks noGrp="1"/>
          </p:cNvSpPr>
          <p:nvPr>
            <p:ph type="tbl" idx="1"/>
          </p:nvPr>
        </p:nvSpPr>
        <p:spPr>
          <a:xfrm>
            <a:off x="455735" y="1595438"/>
            <a:ext cx="8232531" cy="4537075"/>
          </a:xfrm>
        </p:spPr>
        <p:txBody>
          <a:bodyPr/>
          <a:lstStyle/>
          <a:p>
            <a:pPr lvl="0"/>
            <a:r>
              <a:rPr lang="zh-CN" altLang="en-US" noProof="0" smtClean="0"/>
              <a:t>单击图标添加表格</a:t>
            </a:r>
          </a:p>
        </p:txBody>
      </p:sp>
      <p:sp>
        <p:nvSpPr>
          <p:cNvPr id="4" name="Rectangle 4"/>
          <p:cNvSpPr>
            <a:spLocks noGrp="1" noChangeArrowheads="1"/>
          </p:cNvSpPr>
          <p:nvPr>
            <p:ph type="dt" sz="half" idx="10"/>
          </p:nvPr>
        </p:nvSpPr>
        <p:spPr>
          <a:xfrm>
            <a:off x="455735" y="6251575"/>
            <a:ext cx="2136531" cy="476250"/>
          </a:xfrm>
          <a:prstGeom prst="rect">
            <a:avLst/>
          </a:prstGeom>
          <a:ln/>
        </p:spPr>
        <p:txBody>
          <a:bodyPr/>
          <a:lstStyle>
            <a:lvl1pPr>
              <a:defRPr/>
            </a:lvl1pPr>
          </a:lstStyle>
          <a:p>
            <a:fld id="{3ED683E4-D124-4F23-8C39-3C485C0E61E3}" type="datetime1">
              <a:rPr lang="zh-CN" altLang="en-US" smtClean="0"/>
              <a:pPr/>
              <a:t>2014/8/18</a:t>
            </a:fld>
            <a:endParaRPr lang="zh-CN" altLang="en-US"/>
          </a:p>
        </p:txBody>
      </p:sp>
    </p:spTree>
    <p:extLst>
      <p:ext uri="{BB962C8B-B14F-4D97-AF65-F5344CB8AC3E}">
        <p14:creationId xmlns:p14="http://schemas.microsoft.com/office/powerpoint/2010/main" val="14900730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5735" y="274638"/>
            <a:ext cx="8232531" cy="58578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4"/>
          <p:cNvSpPr>
            <a:spLocks noGrp="1" noChangeArrowheads="1"/>
          </p:cNvSpPr>
          <p:nvPr>
            <p:ph type="dt" sz="half" idx="10"/>
          </p:nvPr>
        </p:nvSpPr>
        <p:spPr>
          <a:xfrm>
            <a:off x="455735" y="6251575"/>
            <a:ext cx="2136531" cy="476250"/>
          </a:xfrm>
          <a:prstGeom prst="rect">
            <a:avLst/>
          </a:prstGeom>
          <a:ln/>
        </p:spPr>
        <p:txBody>
          <a:bodyPr/>
          <a:lstStyle>
            <a:lvl1pPr>
              <a:defRPr/>
            </a:lvl1pPr>
          </a:lstStyle>
          <a:p>
            <a:fld id="{FB46BEBD-0230-4B4D-8310-613E7F3EDD5C}" type="datetime1">
              <a:rPr lang="zh-CN" altLang="en-US" smtClean="0"/>
              <a:pPr/>
              <a:t>2014/8/18</a:t>
            </a:fld>
            <a:endParaRPr lang="zh-CN" altLang="en-US"/>
          </a:p>
        </p:txBody>
      </p:sp>
    </p:spTree>
    <p:extLst>
      <p:ext uri="{BB962C8B-B14F-4D97-AF65-F5344CB8AC3E}">
        <p14:creationId xmlns:p14="http://schemas.microsoft.com/office/powerpoint/2010/main" val="23476682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1833"/>
            <a:ext cx="6858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576"/>
            <a:ext cx="6858000" cy="1655233"/>
          </a:xfrm>
          <a:prstGeom prst="rect">
            <a:avLst/>
          </a:prstGeo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11379469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1" y="366191"/>
            <a:ext cx="7886700" cy="132503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28651" y="1826684"/>
            <a:ext cx="7886700" cy="4349749"/>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4741296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91" y="1710267"/>
            <a:ext cx="7886700" cy="285326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91" y="4588934"/>
            <a:ext cx="7886700" cy="1500717"/>
          </a:xfrm>
          <a:prstGeom prst="rect">
            <a:avLst/>
          </a:prstGeom>
        </p:spPr>
        <p:txBody>
          <a:bodyPr/>
          <a:lstStyle>
            <a:lvl1pPr marL="0" indent="0">
              <a:buNone/>
              <a:defRPr sz="2400"/>
            </a:lvl1pPr>
            <a:lvl2pPr marL="457178" indent="0">
              <a:buNone/>
              <a:defRPr sz="2000"/>
            </a:lvl2pPr>
            <a:lvl3pPr marL="914354" indent="0">
              <a:buNone/>
              <a:defRPr sz="1800"/>
            </a:lvl3pPr>
            <a:lvl4pPr marL="1371532" indent="0">
              <a:buNone/>
              <a:defRPr sz="1600"/>
            </a:lvl4pPr>
            <a:lvl5pPr marL="1828709" indent="0">
              <a:buNone/>
              <a:defRPr sz="1600"/>
            </a:lvl5pPr>
            <a:lvl6pPr marL="2285886" indent="0">
              <a:buNone/>
              <a:defRPr sz="1600"/>
            </a:lvl6pPr>
            <a:lvl7pPr marL="2743062" indent="0">
              <a:buNone/>
              <a:defRPr sz="1600"/>
            </a:lvl7pPr>
            <a:lvl8pPr marL="3200240" indent="0">
              <a:buNone/>
              <a:defRPr sz="1600"/>
            </a:lvl8pPr>
            <a:lvl9pPr marL="3657418" indent="0">
              <a:buNone/>
              <a:defRPr sz="1600"/>
            </a:lvl9pPr>
          </a:lstStyle>
          <a:p>
            <a:pPr lvl="0"/>
            <a:r>
              <a:rPr lang="zh-CN" altLang="en-US" smtClean="0"/>
              <a:t>单击此处编辑母版文本样式</a:t>
            </a:r>
          </a:p>
        </p:txBody>
      </p:sp>
    </p:spTree>
    <p:extLst>
      <p:ext uri="{BB962C8B-B14F-4D97-AF65-F5344CB8AC3E}">
        <p14:creationId xmlns:p14="http://schemas.microsoft.com/office/powerpoint/2010/main" val="40564586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1" y="366191"/>
            <a:ext cx="7886700" cy="132503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4" y="1826684"/>
            <a:ext cx="3867151" cy="4349749"/>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4" y="1826684"/>
            <a:ext cx="3867151" cy="4349749"/>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0300500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9" y="366191"/>
            <a:ext cx="7886700" cy="132503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43" y="1680634"/>
            <a:ext cx="3868737" cy="825500"/>
          </a:xfrm>
          <a:prstGeom prst="rect">
            <a:avLst/>
          </a:prstGeo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43" y="2506133"/>
            <a:ext cx="3868737" cy="3683000"/>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1" y="1680634"/>
            <a:ext cx="3887788" cy="825500"/>
          </a:xfrm>
          <a:prstGeom prst="rect">
            <a:avLst/>
          </a:prstGeo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1" y="2506133"/>
            <a:ext cx="3887788" cy="3683000"/>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2516085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1" y="366191"/>
            <a:ext cx="7886700" cy="1325033"/>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3221875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6995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35" y="4406901"/>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fld id="{E53AC955-E851-4674-B712-BD9C2497A7C6}" type="datetime1">
              <a:rPr lang="zh-CN" altLang="en-US" smtClean="0"/>
              <a:pPr/>
              <a:t>2014/8/18</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43" y="457200"/>
            <a:ext cx="2949575"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92" y="988493"/>
            <a:ext cx="4629151" cy="487256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43" y="2057400"/>
            <a:ext cx="2949575" cy="3812117"/>
          </a:xfrm>
          <a:prstGeom prst="rect">
            <a:avLst/>
          </a:prstGeo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zh-CN" altLang="en-US" smtClean="0"/>
              <a:t>单击此处编辑母版文本样式</a:t>
            </a:r>
          </a:p>
        </p:txBody>
      </p:sp>
    </p:spTree>
    <p:extLst>
      <p:ext uri="{BB962C8B-B14F-4D97-AF65-F5344CB8AC3E}">
        <p14:creationId xmlns:p14="http://schemas.microsoft.com/office/powerpoint/2010/main" val="32613435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43" y="457200"/>
            <a:ext cx="2949575"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92" y="988493"/>
            <a:ext cx="4629151" cy="4872567"/>
          </a:xfrm>
          <a:prstGeom prst="rect">
            <a:avLst/>
          </a:prstGeo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630243" y="2057400"/>
            <a:ext cx="2949575" cy="3812117"/>
          </a:xfrm>
          <a:prstGeom prst="rect">
            <a:avLst/>
          </a:prstGeo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zh-CN" altLang="en-US" smtClean="0"/>
              <a:t>单击此处编辑母版文本样式</a:t>
            </a:r>
          </a:p>
        </p:txBody>
      </p:sp>
    </p:spTree>
    <p:extLst>
      <p:ext uri="{BB962C8B-B14F-4D97-AF65-F5344CB8AC3E}">
        <p14:creationId xmlns:p14="http://schemas.microsoft.com/office/powerpoint/2010/main" val="40726647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1" y="366191"/>
            <a:ext cx="7886700" cy="132503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1" y="1826684"/>
            <a:ext cx="7886700" cy="4349749"/>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5571477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8" y="366193"/>
            <a:ext cx="1971675" cy="5810249"/>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5" y="366193"/>
            <a:ext cx="5762625" cy="5810249"/>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2093599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183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576"/>
            <a:ext cx="6858000" cy="1655233"/>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zh-CN" altLang="en-US" smtClean="0"/>
              <a:t>单击此处编辑母版副标题样式</a:t>
            </a:r>
            <a:endParaRPr lang="zh-CN" altLang="en-US"/>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623558076"/>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dirty="0">
              <a:solidFill>
                <a:srgbClr val="000000">
                  <a:tint val="75000"/>
                </a:srgbClr>
              </a:solidFill>
            </a:endParaRPr>
          </a:p>
        </p:txBody>
      </p:sp>
    </p:spTree>
    <p:extLst>
      <p:ext uri="{BB962C8B-B14F-4D97-AF65-F5344CB8AC3E}">
        <p14:creationId xmlns:p14="http://schemas.microsoft.com/office/powerpoint/2010/main" val="101800842"/>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91" y="1710267"/>
            <a:ext cx="7886700" cy="285326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91" y="4588934"/>
            <a:ext cx="7886700" cy="1500717"/>
          </a:xfrm>
        </p:spPr>
        <p:txBody>
          <a:bodyPr/>
          <a:lstStyle>
            <a:lvl1pPr marL="0" indent="0">
              <a:buNone/>
              <a:defRPr sz="2400"/>
            </a:lvl1pPr>
            <a:lvl2pPr marL="457178" indent="0">
              <a:buNone/>
              <a:defRPr sz="2000"/>
            </a:lvl2pPr>
            <a:lvl3pPr marL="914354" indent="0">
              <a:buNone/>
              <a:defRPr sz="1800"/>
            </a:lvl3pPr>
            <a:lvl4pPr marL="1371532" indent="0">
              <a:buNone/>
              <a:defRPr sz="1600"/>
            </a:lvl4pPr>
            <a:lvl5pPr marL="1828709" indent="0">
              <a:buNone/>
              <a:defRPr sz="1600"/>
            </a:lvl5pPr>
            <a:lvl6pPr marL="2285886" indent="0">
              <a:buNone/>
              <a:defRPr sz="1600"/>
            </a:lvl6pPr>
            <a:lvl7pPr marL="2743062" indent="0">
              <a:buNone/>
              <a:defRPr sz="1600"/>
            </a:lvl7pPr>
            <a:lvl8pPr marL="3200240" indent="0">
              <a:buNone/>
              <a:defRPr sz="1600"/>
            </a:lvl8pPr>
            <a:lvl9pPr marL="3657418" indent="0">
              <a:buNone/>
              <a:defRPr sz="1600"/>
            </a:lvl9pPr>
          </a:lstStyle>
          <a:p>
            <a:pPr lvl="0"/>
            <a:r>
              <a:rPr lang="zh-CN" altLang="en-US" smtClean="0"/>
              <a:t>单击此处编辑母版文本样式</a:t>
            </a:r>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788422037"/>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66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7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687696678"/>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9" y="366191"/>
            <a:ext cx="7886700" cy="132503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43" y="1680634"/>
            <a:ext cx="3868737" cy="825500"/>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43" y="2506133"/>
            <a:ext cx="3868737" cy="3683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1" y="1680634"/>
            <a:ext cx="3887788" cy="825500"/>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1" y="2506133"/>
            <a:ext cx="3887788" cy="3683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1"/>
          <p:cNvSpPr>
            <a:spLocks noGrp="1"/>
          </p:cNvSpPr>
          <p:nvPr>
            <p:ph type="sldNum" sz="quarter" idx="10"/>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258847433"/>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37067692"/>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内容占位符 2"/>
          <p:cNvSpPr>
            <a:spLocks noGrp="1"/>
          </p:cNvSpPr>
          <p:nvPr>
            <p:ph sz="half" idx="1"/>
          </p:nvPr>
        </p:nvSpPr>
        <p:spPr>
          <a:xfrm>
            <a:off x="455736" y="1595438"/>
            <a:ext cx="4045926" cy="453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2339" y="1595438"/>
            <a:ext cx="4045927" cy="453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fld id="{837C73CF-347C-412D-94EA-808A5A1E99FA}" type="datetime1">
              <a:rPr lang="zh-CN" altLang="en-US" smtClean="0"/>
              <a:pPr/>
              <a:t>2014/8/18</a:t>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950775248"/>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43"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92" y="988493"/>
            <a:ext cx="4629151" cy="487256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43" y="2057400"/>
            <a:ext cx="2949575" cy="3812117"/>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zh-CN" altLang="en-US" smtClean="0"/>
              <a:t>单击此处编辑母版文本样式</a:t>
            </a:r>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270056204"/>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43"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92" y="988493"/>
            <a:ext cx="4629151" cy="4872567"/>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zh-CN" altLang="en-US"/>
          </a:p>
        </p:txBody>
      </p:sp>
      <p:sp>
        <p:nvSpPr>
          <p:cNvPr id="4" name="文本占位符 3"/>
          <p:cNvSpPr>
            <a:spLocks noGrp="1"/>
          </p:cNvSpPr>
          <p:nvPr>
            <p:ph type="body" sz="half" idx="2"/>
          </p:nvPr>
        </p:nvSpPr>
        <p:spPr>
          <a:xfrm>
            <a:off x="630243" y="2057400"/>
            <a:ext cx="2949575" cy="3812117"/>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zh-CN" altLang="en-US" smtClean="0"/>
              <a:t>单击此处编辑母版文本样式</a:t>
            </a:r>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946925037"/>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247883339"/>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8925" y="452967"/>
            <a:ext cx="2057400" cy="547158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66725" y="452967"/>
            <a:ext cx="6019800" cy="547158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883099001"/>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1116017" y="452976"/>
            <a:ext cx="6192837" cy="563033"/>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66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7725" y="1604434"/>
            <a:ext cx="4038600" cy="432011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509075330"/>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1"/>
            <a:ext cx="4038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5"/>
            <a:ext cx="4038600" cy="21859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938598"/>
            <a:ext cx="4038600" cy="218757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48183048"/>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1325563"/>
          </a:xfrm>
          <a:prstGeom prst="rect">
            <a:avLst/>
          </a:prstGeo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1187450" y="1773238"/>
            <a:ext cx="7772400" cy="4114800"/>
          </a:xfrm>
        </p:spPr>
        <p:txBody>
          <a:bodyPr/>
          <a:lstStyle/>
          <a:p>
            <a:endParaRPr lang="zh-CN" altLang="en-US"/>
          </a:p>
        </p:txBody>
      </p:sp>
      <p:sp>
        <p:nvSpPr>
          <p:cNvPr id="4" name="日期占位符 3"/>
          <p:cNvSpPr>
            <a:spLocks noGrp="1"/>
          </p:cNvSpPr>
          <p:nvPr>
            <p:ph type="dt" sz="half" idx="10"/>
          </p:nvPr>
        </p:nvSpPr>
        <p:spPr>
          <a:xfrm>
            <a:off x="0" y="6400800"/>
            <a:ext cx="1905000" cy="457200"/>
          </a:xfrm>
          <a:prstGeom prst="rect">
            <a:avLst/>
          </a:prstGeom>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a:xfrm>
            <a:off x="3419475" y="6400800"/>
            <a:ext cx="2895600" cy="457200"/>
          </a:xfrm>
          <a:prstGeom prst="rect">
            <a:avLst/>
          </a:prstGeom>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a:xfrm>
            <a:off x="7239000" y="6400800"/>
            <a:ext cx="1905000" cy="457200"/>
          </a:xfrm>
        </p:spPr>
        <p:txBody>
          <a:bodyPr/>
          <a:lstStyle>
            <a:lvl1pPr>
              <a:defRPr/>
            </a:lvl1pPr>
          </a:lstStyle>
          <a:p>
            <a:fld id="{482BB762-303B-4BA1-A979-2ADDF0843D83}" type="slidenum">
              <a:rPr lang="en-US" altLang="zh-CN">
                <a:solidFill>
                  <a:srgbClr val="000000">
                    <a:tint val="75000"/>
                  </a:srgbClr>
                </a:solidFill>
              </a:rPr>
              <a:pPr/>
              <a:t>‹#›</a:t>
            </a:fld>
            <a:endParaRPr lang="en-US" altLang="zh-CN">
              <a:solidFill>
                <a:srgbClr val="000000">
                  <a:tint val="75000"/>
                </a:srgbClr>
              </a:solidFill>
            </a:endParaRPr>
          </a:p>
        </p:txBody>
      </p:sp>
    </p:spTree>
    <p:extLst>
      <p:ext uri="{BB962C8B-B14F-4D97-AF65-F5344CB8AC3E}">
        <p14:creationId xmlns:p14="http://schemas.microsoft.com/office/powerpoint/2010/main" val="15253029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5735" y="274638"/>
            <a:ext cx="8232531" cy="58578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4"/>
          <p:cNvSpPr>
            <a:spLocks noGrp="1" noChangeArrowheads="1"/>
          </p:cNvSpPr>
          <p:nvPr>
            <p:ph type="dt" sz="half" idx="10"/>
          </p:nvPr>
        </p:nvSpPr>
        <p:spPr>
          <a:xfrm>
            <a:off x="455735" y="6251575"/>
            <a:ext cx="2136531" cy="476250"/>
          </a:xfrm>
          <a:prstGeom prst="rect">
            <a:avLst/>
          </a:prstGeom>
          <a:ln/>
        </p:spPr>
        <p:txBody>
          <a:bodyPr/>
          <a:lstStyle>
            <a:lvl1pPr>
              <a:defRPr/>
            </a:lvl1pPr>
          </a:lstStyle>
          <a:p>
            <a:fld id="{FB46BEBD-0230-4B4D-8310-613E7F3EDD5C}" type="datetime1">
              <a:rPr lang="zh-CN" altLang="en-US" smtClean="0">
                <a:solidFill>
                  <a:srgbClr val="000000"/>
                </a:solidFill>
              </a:rPr>
              <a:pPr/>
              <a:t>2014/8/18</a:t>
            </a:fld>
            <a:endParaRPr lang="zh-CN" altLang="en-US">
              <a:solidFill>
                <a:srgbClr val="000000"/>
              </a:solidFill>
            </a:endParaRPr>
          </a:p>
        </p:txBody>
      </p:sp>
      <p:sp>
        <p:nvSpPr>
          <p:cNvPr id="4" name="灯片编号占位符 5"/>
          <p:cNvSpPr>
            <a:spLocks noGrp="1"/>
          </p:cNvSpPr>
          <p:nvPr>
            <p:ph type="sldNum" sz="quarter" idx="12"/>
          </p:nvPr>
        </p:nvSpPr>
        <p:spPr>
          <a:xfrm>
            <a:off x="3779912" y="6381328"/>
            <a:ext cx="2133600" cy="365125"/>
          </a:xfrm>
          <a:prstGeom prst="rect">
            <a:avLst/>
          </a:prstGeom>
        </p:spPr>
        <p:txBody>
          <a:bodyPr/>
          <a:lstStyle>
            <a:lvl1pPr algn="ctr">
              <a:defRPr sz="2000">
                <a:solidFill>
                  <a:schemeClr val="tx1"/>
                </a:solidFill>
              </a:defRPr>
            </a:lvl1pPr>
          </a:lstStyle>
          <a:p>
            <a:fld id="{8BA16DCC-C50E-4AD5-94C9-747C0058B3E1}" type="slidenum">
              <a:rPr lang="zh-CN" altLang="en-US" smtClean="0">
                <a:solidFill>
                  <a:srgbClr val="000000"/>
                </a:solidFill>
              </a:rPr>
              <a:pPr/>
              <a:t>‹#›</a:t>
            </a:fld>
            <a:endParaRPr lang="zh-CN" altLang="en-US" dirty="0">
              <a:solidFill>
                <a:srgbClr val="000000"/>
              </a:solidFill>
            </a:endParaRPr>
          </a:p>
        </p:txBody>
      </p:sp>
    </p:spTree>
    <p:extLst>
      <p:ext uri="{BB962C8B-B14F-4D97-AF65-F5344CB8AC3E}">
        <p14:creationId xmlns:p14="http://schemas.microsoft.com/office/powerpoint/2010/main" val="3408106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270"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270"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fld id="{E0B0BC37-8CD2-4D26-82AD-6117AF98054F}" type="datetime1">
              <a:rPr lang="zh-CN" altLang="en-US" smtClean="0"/>
              <a:pPr/>
              <a:t>2014/8/18</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fld id="{AD9640FE-B1BF-44FA-AE62-5866D329C39C}" type="datetime1">
              <a:rPr lang="zh-CN" altLang="en-US" smtClean="0"/>
              <a:pPr/>
              <a:t>2014/8/18</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灯片编号占位符 5"/>
          <p:cNvSpPr>
            <a:spLocks noGrp="1"/>
          </p:cNvSpPr>
          <p:nvPr>
            <p:ph type="sldNum" sz="quarter" idx="12"/>
          </p:nvPr>
        </p:nvSpPr>
        <p:spPr>
          <a:xfrm>
            <a:off x="3779912" y="6381328"/>
            <a:ext cx="2133600" cy="365125"/>
          </a:xfrm>
          <a:prstGeom prst="rect">
            <a:avLst/>
          </a:prstGeom>
        </p:spPr>
        <p:txBody>
          <a:bodyPr/>
          <a:lstStyle>
            <a:lvl1pPr algn="ctr">
              <a:defRPr sz="2000">
                <a:solidFill>
                  <a:schemeClr val="tx1"/>
                </a:solidFill>
              </a:defRPr>
            </a:lvl1pPr>
          </a:lstStyle>
          <a:p>
            <a:fld id="{8BA16DCC-C50E-4AD5-94C9-747C0058B3E1}" type="slidenum">
              <a:rPr lang="zh-CN" altLang="en-US" smtClean="0"/>
              <a:pPr/>
              <a:t>‹#›</a:t>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435"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538" y="273051"/>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1"/>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fld id="{11626762-A1F8-4980-9F23-A52EA214E58C}" type="datetime1">
              <a:rPr lang="zh-CN" altLang="en-US" smtClean="0"/>
              <a:pPr/>
              <a:t>2014/8/18</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hyperlink" Target="http://www.nordridesign.com/" TargetMode="Externa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image" Target="../media/image5.jpeg"/><Relationship Id="rId2" Type="http://schemas.openxmlformats.org/officeDocument/2006/relationships/slideLayout" Target="../slideLayouts/slideLayout19.xml"/><Relationship Id="rId16"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hyperlink" Target="http://www.nordridesign.com/" TargetMode="External"/><Relationship Id="rId18" Type="http://schemas.openxmlformats.org/officeDocument/2006/relationships/image" Target="../media/image9.png"/><Relationship Id="rId3" Type="http://schemas.openxmlformats.org/officeDocument/2006/relationships/slideLayout" Target="../slideLayouts/slideLayout35.xml"/><Relationship Id="rId21" Type="http://schemas.openxmlformats.org/officeDocument/2006/relationships/image" Target="../media/image10.png"/><Relationship Id="rId7" Type="http://schemas.openxmlformats.org/officeDocument/2006/relationships/slideLayout" Target="../slideLayouts/slideLayout39.xml"/><Relationship Id="rId12" Type="http://schemas.openxmlformats.org/officeDocument/2006/relationships/theme" Target="../theme/theme3.xml"/><Relationship Id="rId17" Type="http://schemas.openxmlformats.org/officeDocument/2006/relationships/image" Target="../media/image8.png"/><Relationship Id="rId2" Type="http://schemas.openxmlformats.org/officeDocument/2006/relationships/slideLayout" Target="../slideLayouts/slideLayout34.xml"/><Relationship Id="rId16" Type="http://schemas.openxmlformats.org/officeDocument/2006/relationships/image" Target="../media/image7.png"/><Relationship Id="rId20" Type="http://schemas.openxmlformats.org/officeDocument/2006/relationships/hyperlink" Target="http://www.nordri.net/" TargetMode="Externa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image" Target="../media/image6.png"/><Relationship Id="rId10" Type="http://schemas.openxmlformats.org/officeDocument/2006/relationships/slideLayout" Target="../slideLayouts/slideLayout42.xml"/><Relationship Id="rId19" Type="http://schemas.openxmlformats.org/officeDocument/2006/relationships/hyperlink" Target="http://www.nordridesign.cn/" TargetMode="Externa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hyperlink" Target="http://creativecommons.org/licenses/by-nc/2.5/cn/legalcode" TargetMode="External"/><Relationship Id="rId22" Type="http://schemas.openxmlformats.org/officeDocument/2006/relationships/image" Target="../media/image1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hyperlink" Target="http://www.nordridesign.com/" TargetMode="Externa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image" Target="../media/image5.jpeg"/><Relationship Id="rId2" Type="http://schemas.openxmlformats.org/officeDocument/2006/relationships/slideLayout" Target="../slideLayouts/slideLayout45.xml"/><Relationship Id="rId16" Type="http://schemas.openxmlformats.org/officeDocument/2006/relationships/theme" Target="../theme/theme4.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9689" name="Rectangle 9" descr="Dark vertical"/>
          <p:cNvSpPr>
            <a:spLocks noChangeArrowheads="1"/>
          </p:cNvSpPr>
          <p:nvPr/>
        </p:nvSpPr>
        <p:spPr bwMode="auto">
          <a:xfrm>
            <a:off x="0" y="1"/>
            <a:ext cx="1332035" cy="976313"/>
          </a:xfrm>
          <a:prstGeom prst="rect">
            <a:avLst/>
          </a:prstGeom>
          <a:pattFill prst="dkVert">
            <a:fgClr>
              <a:schemeClr val="accent1"/>
            </a:fgClr>
            <a:bgClr>
              <a:schemeClr val="bg1"/>
            </a:bgClr>
          </a:pattFill>
          <a:ln w="9525">
            <a:noFill/>
            <a:miter lim="800000"/>
            <a:headEnd/>
            <a:tailEnd/>
          </a:ln>
        </p:spPr>
        <p:txBody>
          <a:bodyPr wrap="none" lIns="91427" tIns="45712" rIns="91427" bIns="45712" anchor="ctr"/>
          <a:lstStyle/>
          <a:p>
            <a:pPr algn="l" eaLnBrk="0" hangingPunct="0">
              <a:buSzTx/>
              <a:buFontTx/>
              <a:buNone/>
              <a:defRPr/>
            </a:pPr>
            <a:endParaRPr lang="zh-CN" altLang="en-US" sz="1400" b="0" i="0" dirty="0"/>
          </a:p>
        </p:txBody>
      </p:sp>
      <p:sp>
        <p:nvSpPr>
          <p:cNvPr id="3075" name="Rectangle 2"/>
          <p:cNvSpPr>
            <a:spLocks noGrp="1" noChangeArrowheads="1"/>
          </p:cNvSpPr>
          <p:nvPr>
            <p:ph type="title"/>
          </p:nvPr>
        </p:nvSpPr>
        <p:spPr bwMode="auto">
          <a:xfrm>
            <a:off x="455735" y="274638"/>
            <a:ext cx="8232531" cy="1143000"/>
          </a:xfrm>
          <a:prstGeom prst="rect">
            <a:avLst/>
          </a:prstGeom>
          <a:noFill/>
          <a:ln w="9525">
            <a:noFill/>
            <a:miter lim="800000"/>
            <a:headEnd/>
            <a:tailEnd/>
          </a:ln>
        </p:spPr>
        <p:txBody>
          <a:bodyPr vert="horz" wrap="square" lIns="91427" tIns="45712" rIns="91427" bIns="45712" numCol="1" anchor="ctr" anchorCtr="0" compatLnSpc="1">
            <a:prstTxWarp prst="textNoShape">
              <a:avLst/>
            </a:prstTxWarp>
          </a:bodyPr>
          <a:lstStyle/>
          <a:p>
            <a:pPr lvl="0"/>
            <a:r>
              <a:rPr lang="zh-CN" altLang="en-US" dirty="0" smtClean="0"/>
              <a:t>单击此处编辑母版标题样式</a:t>
            </a:r>
          </a:p>
        </p:txBody>
      </p:sp>
      <p:sp>
        <p:nvSpPr>
          <p:cNvPr id="3076" name="Rectangle 3"/>
          <p:cNvSpPr>
            <a:spLocks noGrp="1" noChangeArrowheads="1"/>
          </p:cNvSpPr>
          <p:nvPr>
            <p:ph type="body" idx="1"/>
          </p:nvPr>
        </p:nvSpPr>
        <p:spPr bwMode="auto">
          <a:xfrm>
            <a:off x="455735" y="1595438"/>
            <a:ext cx="8232531" cy="4537075"/>
          </a:xfrm>
          <a:prstGeom prst="rect">
            <a:avLst/>
          </a:prstGeom>
          <a:noFill/>
          <a:ln w="9525">
            <a:noFill/>
            <a:miter lim="800000"/>
            <a:headEnd/>
            <a:tailEnd/>
          </a:ln>
        </p:spPr>
        <p:txBody>
          <a:bodyPr vert="horz" wrap="square" lIns="91427" tIns="45712" rIns="91427" bIns="45712"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 name="Rectangle 4"/>
          <p:cNvSpPr>
            <a:spLocks noGrp="1" noChangeArrowheads="1"/>
          </p:cNvSpPr>
          <p:nvPr>
            <p:ph type="dt" sz="half" idx="2"/>
          </p:nvPr>
        </p:nvSpPr>
        <p:spPr bwMode="auto">
          <a:xfrm>
            <a:off x="455735" y="6251575"/>
            <a:ext cx="2136531" cy="476250"/>
          </a:xfrm>
          <a:prstGeom prst="rect">
            <a:avLst/>
          </a:prstGeom>
          <a:noFill/>
          <a:ln w="9525">
            <a:noFill/>
            <a:miter lim="800000"/>
            <a:headEnd/>
            <a:tailEnd/>
          </a:ln>
        </p:spPr>
        <p:txBody>
          <a:bodyPr vert="horz" wrap="square" lIns="91427" tIns="45712" rIns="91427" bIns="45712" numCol="1" anchor="t" anchorCtr="0" compatLnSpc="1">
            <a:prstTxWarp prst="textNoShape">
              <a:avLst/>
            </a:prstTxWarp>
          </a:bodyPr>
          <a:lstStyle>
            <a:lvl1pPr algn="l">
              <a:spcBef>
                <a:spcPct val="0"/>
              </a:spcBef>
              <a:buSzTx/>
              <a:buFontTx/>
              <a:buNone/>
              <a:defRPr sz="1400" b="0" i="0">
                <a:latin typeface="+mn-lt"/>
                <a:ea typeface="+mn-ea"/>
              </a:defRPr>
            </a:lvl1pPr>
          </a:lstStyle>
          <a:p>
            <a:fld id="{E72D0BC4-1AEC-4D93-953A-F2127CF53EE3}" type="datetime1">
              <a:rPr lang="zh-CN" altLang="en-US" smtClean="0"/>
              <a:pPr/>
              <a:t>2014/8/18</a:t>
            </a:fld>
            <a:endParaRPr lang="zh-CN" altLang="en-US"/>
          </a:p>
        </p:txBody>
      </p:sp>
      <p:pic>
        <p:nvPicPr>
          <p:cNvPr id="3078" name="Picture 10" descr="HRTransformation_small"/>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0" y="1"/>
            <a:ext cx="1059474" cy="976313"/>
          </a:xfrm>
          <a:prstGeom prst="rect">
            <a:avLst/>
          </a:prstGeom>
          <a:noFill/>
          <a:ln w="9525">
            <a:noFill/>
            <a:miter lim="800000"/>
            <a:headEnd/>
            <a:tailEnd/>
          </a:ln>
        </p:spPr>
      </p:pic>
      <p:sp>
        <p:nvSpPr>
          <p:cNvPr id="199682" name="Rectangle 2"/>
          <p:cNvSpPr>
            <a:spLocks noChangeArrowheads="1"/>
          </p:cNvSpPr>
          <p:nvPr/>
        </p:nvSpPr>
        <p:spPr bwMode="auto">
          <a:xfrm>
            <a:off x="0" y="6286500"/>
            <a:ext cx="9144000" cy="571500"/>
          </a:xfrm>
          <a:prstGeom prst="rect">
            <a:avLst/>
          </a:prstGeom>
          <a:solidFill>
            <a:srgbClr val="00B0F0"/>
          </a:solidFill>
          <a:ln w="3175" algn="ctr">
            <a:solidFill>
              <a:schemeClr val="bg1"/>
            </a:solidFill>
            <a:miter lim="800000"/>
            <a:headEnd/>
            <a:tailEnd/>
          </a:ln>
        </p:spPr>
        <p:txBody>
          <a:bodyPr wrap="none" lIns="91427" tIns="45712" rIns="91427" bIns="45712" anchor="ctr"/>
          <a:lstStyle/>
          <a:p>
            <a:pPr algn="l" eaLnBrk="0" hangingPunct="0">
              <a:buSzTx/>
              <a:buFontTx/>
              <a:buNone/>
              <a:defRPr/>
            </a:pPr>
            <a:endParaRPr lang="zh-CN" altLang="en-US" sz="1400" b="0" i="0" dirty="0">
              <a:solidFill>
                <a:srgbClr val="0070C0"/>
              </a:solidFill>
            </a:endParaRPr>
          </a:p>
        </p:txBody>
      </p:sp>
      <p:sp>
        <p:nvSpPr>
          <p:cNvPr id="199685" name="Line 5"/>
          <p:cNvSpPr>
            <a:spLocks noChangeShapeType="1"/>
          </p:cNvSpPr>
          <p:nvPr/>
        </p:nvSpPr>
        <p:spPr bwMode="auto">
          <a:xfrm>
            <a:off x="0" y="1214438"/>
            <a:ext cx="9144000" cy="0"/>
          </a:xfrm>
          <a:prstGeom prst="line">
            <a:avLst/>
          </a:prstGeom>
          <a:noFill/>
          <a:ln w="19050">
            <a:solidFill>
              <a:srgbClr val="33CCFF"/>
            </a:solidFill>
            <a:round/>
            <a:headEnd/>
            <a:tailEnd/>
          </a:ln>
          <a:effectLst/>
        </p:spPr>
        <p:txBody>
          <a:bodyPr wrap="none" lIns="91430" tIns="45714" rIns="91430" bIns="45714" anchor="ctr"/>
          <a:lstStyle/>
          <a:p>
            <a:pPr algn="l" eaLnBrk="0" hangingPunct="0">
              <a:buSzTx/>
              <a:buFontTx/>
              <a:buNone/>
              <a:defRPr/>
            </a:pPr>
            <a:endParaRPr lang="zh-CN" altLang="en-US" sz="1400" b="0" i="0" dirty="0"/>
          </a:p>
        </p:txBody>
      </p:sp>
      <p:sp>
        <p:nvSpPr>
          <p:cNvPr id="9" name="Rectangle 2"/>
          <p:cNvSpPr>
            <a:spLocks noChangeArrowheads="1"/>
          </p:cNvSpPr>
          <p:nvPr/>
        </p:nvSpPr>
        <p:spPr bwMode="auto">
          <a:xfrm>
            <a:off x="0" y="0"/>
            <a:ext cx="9144000" cy="571500"/>
          </a:xfrm>
          <a:prstGeom prst="rect">
            <a:avLst/>
          </a:prstGeom>
          <a:solidFill>
            <a:srgbClr val="00B0F0"/>
          </a:solidFill>
          <a:ln w="3175" algn="ctr">
            <a:solidFill>
              <a:schemeClr val="bg1"/>
            </a:solidFill>
            <a:miter lim="800000"/>
            <a:headEnd/>
            <a:tailEnd/>
          </a:ln>
        </p:spPr>
        <p:txBody>
          <a:bodyPr wrap="none" lIns="91427" tIns="45712" rIns="91427" bIns="45712" anchor="ctr"/>
          <a:lstStyle/>
          <a:p>
            <a:pPr algn="l" eaLnBrk="0" hangingPunct="0">
              <a:buSzTx/>
              <a:buFontTx/>
              <a:buNone/>
              <a:defRPr/>
            </a:pPr>
            <a:endParaRPr lang="zh-CN" altLang="en-US" sz="1400" b="0" i="0" dirty="0">
              <a:solidFill>
                <a:srgbClr val="0070C0"/>
              </a:solidFill>
            </a:endParaRPr>
          </a:p>
        </p:txBody>
      </p:sp>
      <p:pic>
        <p:nvPicPr>
          <p:cNvPr id="10" name="图片 9" descr="百朗教育loog.jpg"/>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8500697" y="0"/>
            <a:ext cx="643303" cy="584200"/>
          </a:xfrm>
          <a:prstGeom prst="rect">
            <a:avLst/>
          </a:prstGeom>
          <a:solidFill>
            <a:schemeClr val="accent1"/>
          </a:solidFill>
          <a:effectLst>
            <a:outerShdw blurRad="50800" dist="50800" dir="5400000" algn="ctr" rotWithShape="0">
              <a:srgbClr val="000000">
                <a:alpha val="0"/>
              </a:srgbClr>
            </a:outerShdw>
          </a:effectLst>
        </p:spPr>
      </p:pic>
      <p:sp>
        <p:nvSpPr>
          <p:cNvPr id="3083" name="WordArt 11"/>
          <p:cNvSpPr>
            <a:spLocks noChangeArrowheads="1" noChangeShapeType="1" noTextEdit="1"/>
          </p:cNvSpPr>
          <p:nvPr/>
        </p:nvSpPr>
        <p:spPr bwMode="auto">
          <a:xfrm>
            <a:off x="984738" y="6324601"/>
            <a:ext cx="334108" cy="180975"/>
          </a:xfrm>
          <a:prstGeom prst="rect">
            <a:avLst/>
          </a:prstGeom>
        </p:spPr>
        <p:txBody>
          <a:bodyPr wrap="none" fromWordArt="1">
            <a:prstTxWarp prst="textPlain">
              <a:avLst>
                <a:gd name="adj" fmla="val 50000"/>
              </a:avLst>
            </a:prstTxWarp>
          </a:bodyPr>
          <a:lstStyle/>
          <a:p>
            <a:r>
              <a:rPr lang="zh-CN" altLang="en-US" sz="1400" kern="10">
                <a:ln w="9525">
                  <a:solidFill>
                    <a:srgbClr val="333333"/>
                  </a:solidFill>
                  <a:round/>
                  <a:headEnd/>
                  <a:tailEnd/>
                </a:ln>
                <a:solidFill>
                  <a:srgbClr val="808080"/>
                </a:solidFill>
                <a:latin typeface="宋体"/>
                <a:ea typeface="宋体"/>
              </a:rPr>
              <a:t>百 朗</a:t>
            </a:r>
          </a:p>
        </p:txBody>
      </p:sp>
      <p:sp>
        <p:nvSpPr>
          <p:cNvPr id="3084" name="WordArt 12"/>
          <p:cNvSpPr>
            <a:spLocks noChangeArrowheads="1" noChangeShapeType="1" noTextEdit="1"/>
          </p:cNvSpPr>
          <p:nvPr/>
        </p:nvSpPr>
        <p:spPr bwMode="auto">
          <a:xfrm>
            <a:off x="967154" y="6553201"/>
            <a:ext cx="369277" cy="104775"/>
          </a:xfrm>
          <a:prstGeom prst="rect">
            <a:avLst/>
          </a:prstGeom>
        </p:spPr>
        <p:txBody>
          <a:bodyPr wrap="none" fromWordArt="1">
            <a:prstTxWarp prst="textPlain">
              <a:avLst>
                <a:gd name="adj" fmla="val 50000"/>
              </a:avLst>
            </a:prstTxWarp>
          </a:bodyPr>
          <a:lstStyle/>
          <a:p>
            <a:r>
              <a:rPr lang="en-US" altLang="zh-CN" sz="800" kern="10">
                <a:ln w="9525">
                  <a:solidFill>
                    <a:srgbClr val="333333"/>
                  </a:solidFill>
                  <a:round/>
                  <a:headEnd/>
                  <a:tailEnd/>
                </a:ln>
                <a:solidFill>
                  <a:srgbClr val="808080"/>
                </a:solidFill>
                <a:latin typeface="宋体"/>
                <a:ea typeface="宋体"/>
              </a:rPr>
              <a:t>BAILANG</a:t>
            </a:r>
            <a:endParaRPr lang="zh-CN" altLang="en-US" sz="800" kern="10">
              <a:ln w="9525">
                <a:solidFill>
                  <a:srgbClr val="333333"/>
                </a:solidFill>
                <a:round/>
                <a:headEnd/>
                <a:tailEnd/>
              </a:ln>
              <a:solidFill>
                <a:srgbClr val="808080"/>
              </a:solidFill>
              <a:latin typeface="宋体"/>
              <a:ea typeface="宋体"/>
            </a:endParaRPr>
          </a:p>
        </p:txBody>
      </p:sp>
      <p:pic>
        <p:nvPicPr>
          <p:cNvPr id="3085" name="Picture 13" descr="logo4"/>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483578" y="6237289"/>
            <a:ext cx="465992" cy="473075"/>
          </a:xfrm>
          <a:prstGeom prst="rect">
            <a:avLst/>
          </a:prstGeom>
          <a:noFill/>
          <a:ln w="9525">
            <a:noFill/>
            <a:miter lim="800000"/>
            <a:headEnd/>
            <a:tailEnd/>
          </a:ln>
        </p:spPr>
      </p:pic>
      <p:sp>
        <p:nvSpPr>
          <p:cNvPr id="432142" name="WordArt 14"/>
          <p:cNvSpPr>
            <a:spLocks noChangeArrowheads="1" noChangeShapeType="1" noTextEdit="1"/>
          </p:cNvSpPr>
          <p:nvPr/>
        </p:nvSpPr>
        <p:spPr bwMode="auto">
          <a:xfrm>
            <a:off x="7030915" y="6381750"/>
            <a:ext cx="1336431" cy="152400"/>
          </a:xfrm>
          <a:prstGeom prst="rect">
            <a:avLst/>
          </a:prstGeom>
        </p:spPr>
        <p:txBody>
          <a:bodyPr wrap="none" fromWordArt="1">
            <a:prstTxWarp prst="textPlain">
              <a:avLst>
                <a:gd name="adj" fmla="val 50000"/>
              </a:avLst>
            </a:prstTxWarp>
          </a:bodyPr>
          <a:lstStyle/>
          <a:p>
            <a:pPr>
              <a:defRPr/>
            </a:pPr>
            <a:r>
              <a:rPr lang="zh-CN" altLang="en-US" sz="1200" kern="10">
                <a:ln w="9525">
                  <a:solidFill>
                    <a:srgbClr val="800000"/>
                  </a:solidFill>
                  <a:round/>
                  <a:headEnd/>
                  <a:tailEnd/>
                </a:ln>
                <a:solidFill>
                  <a:srgbClr val="800000"/>
                </a:solidFill>
                <a:latin typeface="宋体"/>
                <a:ea typeface="宋体"/>
              </a:rPr>
              <a:t>专业</a:t>
            </a:r>
            <a:r>
              <a:rPr lang="en-US" altLang="zh-CN" sz="1200" kern="10">
                <a:ln w="9525">
                  <a:solidFill>
                    <a:srgbClr val="800000"/>
                  </a:solidFill>
                  <a:round/>
                  <a:headEnd/>
                  <a:tailEnd/>
                </a:ln>
                <a:solidFill>
                  <a:srgbClr val="800000"/>
                </a:solidFill>
                <a:latin typeface="宋体"/>
                <a:ea typeface="宋体"/>
              </a:rPr>
              <a:t>·</a:t>
            </a:r>
            <a:r>
              <a:rPr lang="zh-CN" altLang="en-US" sz="1200" kern="10">
                <a:ln w="9525">
                  <a:solidFill>
                    <a:srgbClr val="800000"/>
                  </a:solidFill>
                  <a:round/>
                  <a:headEnd/>
                  <a:tailEnd/>
                </a:ln>
                <a:solidFill>
                  <a:srgbClr val="800000"/>
                </a:solidFill>
                <a:latin typeface="宋体"/>
                <a:ea typeface="宋体"/>
              </a:rPr>
              <a:t>专注</a:t>
            </a:r>
            <a:r>
              <a:rPr lang="en-US" altLang="zh-CN" sz="1200" kern="10">
                <a:ln w="9525">
                  <a:solidFill>
                    <a:srgbClr val="800000"/>
                  </a:solidFill>
                  <a:round/>
                  <a:headEnd/>
                  <a:tailEnd/>
                </a:ln>
                <a:solidFill>
                  <a:srgbClr val="800000"/>
                </a:solidFill>
                <a:latin typeface="宋体"/>
                <a:ea typeface="宋体"/>
              </a:rPr>
              <a:t>·</a:t>
            </a:r>
            <a:r>
              <a:rPr lang="zh-CN" altLang="en-US" sz="1200" kern="10">
                <a:ln w="9525">
                  <a:solidFill>
                    <a:srgbClr val="800000"/>
                  </a:solidFill>
                  <a:round/>
                  <a:headEnd/>
                  <a:tailEnd/>
                </a:ln>
                <a:solidFill>
                  <a:srgbClr val="800000"/>
                </a:solidFill>
                <a:latin typeface="宋体"/>
                <a:ea typeface="宋体"/>
              </a:rPr>
              <a:t>专长</a:t>
            </a:r>
          </a:p>
        </p:txBody>
      </p:sp>
      <p:pic>
        <p:nvPicPr>
          <p:cNvPr id="3087" name="Picture 15" descr="4"/>
          <p:cNvPicPr>
            <a:picLocks noChangeAspect="1" noChangeArrowheads="1"/>
          </p:cNvPicPr>
          <p:nvPr/>
        </p:nvPicPr>
        <p:blipFill>
          <a:blip r:embed="rId22" cstate="email">
            <a:clrChange>
              <a:clrFrom>
                <a:srgbClr val="FDFDFD"/>
              </a:clrFrom>
              <a:clrTo>
                <a:srgbClr val="FDFDFD">
                  <a:alpha val="0"/>
                </a:srgbClr>
              </a:clrTo>
            </a:clrChange>
            <a:extLst>
              <a:ext uri="{28A0092B-C50C-407E-A947-70E740481C1C}">
                <a14:useLocalDpi xmlns:a14="http://schemas.microsoft.com/office/drawing/2010/main"/>
              </a:ext>
            </a:extLst>
          </a:blip>
          <a:srcRect b="-19084"/>
          <a:stretch>
            <a:fillRect/>
          </a:stretch>
        </p:blipFill>
        <p:spPr bwMode="auto">
          <a:xfrm>
            <a:off x="8229600" y="6062664"/>
            <a:ext cx="914400" cy="7953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75"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6" r:id="rId16"/>
    <p:sldLayoutId id="2147483677" r:id="rId17"/>
  </p:sldLayoutIdLst>
  <p:timing>
    <p:tnLst>
      <p:par>
        <p:cTn id="1" dur="indefinite" restart="never" nodeType="tmRoot"/>
      </p:par>
    </p:tnLst>
  </p:timing>
  <p:hf hdr="0"/>
  <p:txStyles>
    <p:titleStyle>
      <a:lvl1pPr algn="ctr" rtl="0" eaLnBrk="1" fontAlgn="base" hangingPunct="1">
        <a:spcBef>
          <a:spcPct val="0"/>
        </a:spcBef>
        <a:spcAft>
          <a:spcPct val="0"/>
        </a:spcAft>
        <a:defRPr sz="4500">
          <a:solidFill>
            <a:schemeClr val="tx2"/>
          </a:solidFill>
          <a:latin typeface="+mj-lt"/>
          <a:ea typeface="+mj-ea"/>
          <a:cs typeface="+mj-cs"/>
        </a:defRPr>
      </a:lvl1pPr>
      <a:lvl2pPr algn="ctr" rtl="0" eaLnBrk="1" fontAlgn="base" hangingPunct="1">
        <a:spcBef>
          <a:spcPct val="0"/>
        </a:spcBef>
        <a:spcAft>
          <a:spcPct val="0"/>
        </a:spcAft>
        <a:defRPr sz="4500">
          <a:solidFill>
            <a:schemeClr val="tx2"/>
          </a:solidFill>
          <a:latin typeface="Arial" pitchFamily="34" charset="0"/>
          <a:ea typeface="宋体" pitchFamily="2" charset="-122"/>
        </a:defRPr>
      </a:lvl2pPr>
      <a:lvl3pPr algn="ctr" rtl="0" eaLnBrk="1" fontAlgn="base" hangingPunct="1">
        <a:spcBef>
          <a:spcPct val="0"/>
        </a:spcBef>
        <a:spcAft>
          <a:spcPct val="0"/>
        </a:spcAft>
        <a:defRPr sz="4500">
          <a:solidFill>
            <a:schemeClr val="tx2"/>
          </a:solidFill>
          <a:latin typeface="Arial" pitchFamily="34" charset="0"/>
          <a:ea typeface="宋体" pitchFamily="2" charset="-122"/>
        </a:defRPr>
      </a:lvl3pPr>
      <a:lvl4pPr algn="ctr" rtl="0" eaLnBrk="1" fontAlgn="base" hangingPunct="1">
        <a:spcBef>
          <a:spcPct val="0"/>
        </a:spcBef>
        <a:spcAft>
          <a:spcPct val="0"/>
        </a:spcAft>
        <a:defRPr sz="4500">
          <a:solidFill>
            <a:schemeClr val="tx2"/>
          </a:solidFill>
          <a:latin typeface="Arial" pitchFamily="34" charset="0"/>
          <a:ea typeface="宋体" pitchFamily="2" charset="-122"/>
        </a:defRPr>
      </a:lvl4pPr>
      <a:lvl5pPr algn="ctr" rtl="0" eaLnBrk="1" fontAlgn="base" hangingPunct="1">
        <a:spcBef>
          <a:spcPct val="0"/>
        </a:spcBef>
        <a:spcAft>
          <a:spcPct val="0"/>
        </a:spcAft>
        <a:defRPr sz="4500">
          <a:solidFill>
            <a:schemeClr val="tx2"/>
          </a:solidFill>
          <a:latin typeface="Arial" pitchFamily="34" charset="0"/>
          <a:ea typeface="宋体" pitchFamily="2" charset="-122"/>
        </a:defRPr>
      </a:lvl5pPr>
      <a:lvl6pPr marL="457200" algn="ctr" rtl="0" eaLnBrk="1" fontAlgn="base" hangingPunct="1">
        <a:spcBef>
          <a:spcPct val="0"/>
        </a:spcBef>
        <a:spcAft>
          <a:spcPct val="0"/>
        </a:spcAft>
        <a:defRPr sz="4500">
          <a:solidFill>
            <a:schemeClr val="tx2"/>
          </a:solidFill>
          <a:latin typeface="Arial" pitchFamily="34" charset="0"/>
          <a:ea typeface="宋体" pitchFamily="2" charset="-122"/>
        </a:defRPr>
      </a:lvl6pPr>
      <a:lvl7pPr marL="914400" algn="ctr" rtl="0" eaLnBrk="1" fontAlgn="base" hangingPunct="1">
        <a:spcBef>
          <a:spcPct val="0"/>
        </a:spcBef>
        <a:spcAft>
          <a:spcPct val="0"/>
        </a:spcAft>
        <a:defRPr sz="4500">
          <a:solidFill>
            <a:schemeClr val="tx2"/>
          </a:solidFill>
          <a:latin typeface="Arial" pitchFamily="34" charset="0"/>
          <a:ea typeface="宋体" pitchFamily="2" charset="-122"/>
        </a:defRPr>
      </a:lvl7pPr>
      <a:lvl8pPr marL="1371600" algn="ctr" rtl="0" eaLnBrk="1" fontAlgn="base" hangingPunct="1">
        <a:spcBef>
          <a:spcPct val="0"/>
        </a:spcBef>
        <a:spcAft>
          <a:spcPct val="0"/>
        </a:spcAft>
        <a:defRPr sz="4500">
          <a:solidFill>
            <a:schemeClr val="tx2"/>
          </a:solidFill>
          <a:latin typeface="Arial" pitchFamily="34" charset="0"/>
          <a:ea typeface="宋体" pitchFamily="2" charset="-122"/>
        </a:defRPr>
      </a:lvl8pPr>
      <a:lvl9pPr marL="1828800" algn="ctr" rtl="0" eaLnBrk="1" fontAlgn="base" hangingPunct="1">
        <a:spcBef>
          <a:spcPct val="0"/>
        </a:spcBef>
        <a:spcAft>
          <a:spcPct val="0"/>
        </a:spcAft>
        <a:defRPr sz="4500">
          <a:solidFill>
            <a:schemeClr val="tx2"/>
          </a:solidFill>
          <a:latin typeface="Arial" pitchFamily="34" charset="0"/>
          <a:ea typeface="宋体" pitchFamily="2" charset="-122"/>
        </a:defRPr>
      </a:lvl9pPr>
    </p:titleStyle>
    <p:bodyStyle>
      <a:lvl1pPr marL="342900" indent="-342900" algn="l" rtl="0" eaLnBrk="1" fontAlgn="base" hangingPunct="1">
        <a:spcBef>
          <a:spcPct val="20000"/>
        </a:spcBef>
        <a:spcAft>
          <a:spcPct val="0"/>
        </a:spcAft>
        <a:buChar char="•"/>
        <a:defRPr sz="3300">
          <a:solidFill>
            <a:schemeClr val="tx1"/>
          </a:solidFill>
          <a:latin typeface="+mn-lt"/>
          <a:ea typeface="+mn-ea"/>
          <a:cs typeface="+mn-cs"/>
        </a:defRPr>
      </a:lvl1pPr>
      <a:lvl2pPr marL="739775" indent="-284163" algn="l" rtl="0" eaLnBrk="1" fontAlgn="base" hangingPunct="1">
        <a:spcBef>
          <a:spcPct val="20000"/>
        </a:spcBef>
        <a:spcAft>
          <a:spcPct val="0"/>
        </a:spcAft>
        <a:buChar char="–"/>
        <a:defRPr sz="2900">
          <a:solidFill>
            <a:schemeClr val="tx1"/>
          </a:solidFill>
          <a:latin typeface="+mn-lt"/>
          <a:ea typeface="+mn-ea"/>
        </a:defRPr>
      </a:lvl2pPr>
      <a:lvl3pPr marL="1141413" indent="-227013" algn="l" rtl="0" eaLnBrk="1" fontAlgn="base" hangingPunct="1">
        <a:spcBef>
          <a:spcPct val="20000"/>
        </a:spcBef>
        <a:spcAft>
          <a:spcPct val="0"/>
        </a:spcAft>
        <a:buChar char="•"/>
        <a:defRPr sz="2400">
          <a:solidFill>
            <a:schemeClr val="tx1"/>
          </a:solidFill>
          <a:latin typeface="+mn-lt"/>
          <a:ea typeface="+mn-ea"/>
        </a:defRPr>
      </a:lvl3pPr>
      <a:lvl4pPr marL="1597025" indent="-225425" algn="l" rtl="0" eaLnBrk="1" fontAlgn="base" hangingPunct="1">
        <a:spcBef>
          <a:spcPct val="20000"/>
        </a:spcBef>
        <a:spcAft>
          <a:spcPct val="0"/>
        </a:spcAft>
        <a:buChar char="–"/>
        <a:defRPr sz="2000">
          <a:solidFill>
            <a:schemeClr val="tx1"/>
          </a:solidFill>
          <a:latin typeface="+mn-lt"/>
          <a:ea typeface="+mn-ea"/>
        </a:defRPr>
      </a:lvl4pPr>
      <a:lvl5pPr marL="2057400" indent="-227013" algn="l" rtl="0" eaLnBrk="1" fontAlgn="base" hangingPunct="1">
        <a:spcBef>
          <a:spcPct val="20000"/>
        </a:spcBef>
        <a:spcAft>
          <a:spcPct val="0"/>
        </a:spcAft>
        <a:buChar char="»"/>
        <a:defRPr sz="2000">
          <a:solidFill>
            <a:schemeClr val="tx1"/>
          </a:solidFill>
          <a:latin typeface="+mn-lt"/>
          <a:ea typeface="+mn-ea"/>
        </a:defRPr>
      </a:lvl5pPr>
      <a:lvl6pPr marL="2514600" indent="-227013" algn="l" rtl="0" eaLnBrk="1" fontAlgn="base" hangingPunct="1">
        <a:spcBef>
          <a:spcPct val="20000"/>
        </a:spcBef>
        <a:spcAft>
          <a:spcPct val="0"/>
        </a:spcAft>
        <a:buChar char="»"/>
        <a:defRPr sz="2000">
          <a:solidFill>
            <a:schemeClr val="tx1"/>
          </a:solidFill>
          <a:latin typeface="+mn-lt"/>
          <a:ea typeface="+mn-ea"/>
        </a:defRPr>
      </a:lvl6pPr>
      <a:lvl7pPr marL="2971800" indent="-227013" algn="l" rtl="0" eaLnBrk="1" fontAlgn="base" hangingPunct="1">
        <a:spcBef>
          <a:spcPct val="20000"/>
        </a:spcBef>
        <a:spcAft>
          <a:spcPct val="0"/>
        </a:spcAft>
        <a:buChar char="»"/>
        <a:defRPr sz="2000">
          <a:solidFill>
            <a:schemeClr val="tx1"/>
          </a:solidFill>
          <a:latin typeface="+mn-lt"/>
          <a:ea typeface="+mn-ea"/>
        </a:defRPr>
      </a:lvl7pPr>
      <a:lvl8pPr marL="3429000" indent="-227013" algn="l" rtl="0" eaLnBrk="1" fontAlgn="base" hangingPunct="1">
        <a:spcBef>
          <a:spcPct val="20000"/>
        </a:spcBef>
        <a:spcAft>
          <a:spcPct val="0"/>
        </a:spcAft>
        <a:buChar char="»"/>
        <a:defRPr sz="2000">
          <a:solidFill>
            <a:schemeClr val="tx1"/>
          </a:solidFill>
          <a:latin typeface="+mn-lt"/>
          <a:ea typeface="+mn-ea"/>
        </a:defRPr>
      </a:lvl8pPr>
      <a:lvl9pPr marL="3886200" indent="-227013"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idx="4294967295"/>
          </p:nvPr>
        </p:nvSpPr>
        <p:spPr bwMode="auto">
          <a:xfrm>
            <a:off x="1116017" y="452976"/>
            <a:ext cx="6192837" cy="56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Arial" panose="020B0604020202020204" pitchFamily="34" charset="0"/>
              </a:rPr>
              <a:t>单击此处编辑母版标题样式</a:t>
            </a:r>
          </a:p>
        </p:txBody>
      </p:sp>
      <p:sp>
        <p:nvSpPr>
          <p:cNvPr id="1027" name="Rectangle 6">
            <a:hlinkClick r:id="rId18"/>
          </p:cNvPr>
          <p:cNvSpPr>
            <a:spLocks noChangeArrowheads="1"/>
          </p:cNvSpPr>
          <p:nvPr/>
        </p:nvSpPr>
        <p:spPr bwMode="auto">
          <a:xfrm>
            <a:off x="5" y="6364817"/>
            <a:ext cx="8748713" cy="31961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r">
              <a:spcBef>
                <a:spcPct val="20000"/>
              </a:spcBef>
              <a:buClr>
                <a:schemeClr val="hlink"/>
              </a:buClr>
              <a:buFont typeface="Wingdings" panose="05000000000000000000" pitchFamily="2" charset="2"/>
              <a:buNone/>
            </a:pPr>
            <a:r>
              <a:rPr lang="en-US" altLang="zh-CN" sz="1000" b="1">
                <a:solidFill>
                  <a:srgbClr val="808080"/>
                </a:solidFill>
              </a:rPr>
              <a:t>www.2001bailang.com</a:t>
            </a:r>
          </a:p>
        </p:txBody>
      </p:sp>
      <p:sp>
        <p:nvSpPr>
          <p:cNvPr id="1028" name="Rectangle 7"/>
          <p:cNvSpPr>
            <a:spLocks noGrp="1" noChangeArrowheads="1"/>
          </p:cNvSpPr>
          <p:nvPr>
            <p:ph type="body" idx="1"/>
          </p:nvPr>
        </p:nvSpPr>
        <p:spPr bwMode="auto">
          <a:xfrm>
            <a:off x="466725" y="1604434"/>
            <a:ext cx="8229600" cy="432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dirty="0" smtClean="0">
                <a:sym typeface="Arial" panose="020B0604020202020204" pitchFamily="34" charset="0"/>
              </a:rPr>
              <a:t>单击此处编辑母版文本样式</a:t>
            </a:r>
          </a:p>
          <a:p>
            <a:pPr lvl="1"/>
            <a:r>
              <a:rPr lang="zh-CN" altLang="zh-CN" dirty="0" smtClean="0">
                <a:sym typeface="Arial" panose="020B0604020202020204" pitchFamily="34" charset="0"/>
              </a:rPr>
              <a:t>第二级</a:t>
            </a:r>
          </a:p>
          <a:p>
            <a:pPr lvl="2"/>
            <a:r>
              <a:rPr lang="zh-CN" altLang="zh-CN" dirty="0" smtClean="0">
                <a:sym typeface="Arial" panose="020B0604020202020204" pitchFamily="34" charset="0"/>
              </a:rPr>
              <a:t>第三级</a:t>
            </a:r>
          </a:p>
          <a:p>
            <a:pPr lvl="3"/>
            <a:r>
              <a:rPr lang="zh-CN" altLang="zh-CN" dirty="0" smtClean="0">
                <a:sym typeface="Arial" panose="020B0604020202020204" pitchFamily="34" charset="0"/>
              </a:rPr>
              <a:t>第四级</a:t>
            </a:r>
          </a:p>
          <a:p>
            <a:pPr lvl="4"/>
            <a:r>
              <a:rPr lang="zh-CN" altLang="zh-CN" dirty="0" smtClean="0">
                <a:sym typeface="Arial" panose="020B0604020202020204" pitchFamily="34" charset="0"/>
              </a:rPr>
              <a:t>第五级</a:t>
            </a:r>
          </a:p>
        </p:txBody>
      </p:sp>
      <p:sp>
        <p:nvSpPr>
          <p:cNvPr id="2"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fld id="{D065990C-D54C-4FC3-B4C7-03BEB07D7E46}" type="slidenum">
              <a:rPr lang="zh-CN" altLang="en-US" smtClean="0"/>
              <a:pPr/>
              <a:t>‹#›</a:t>
            </a:fld>
            <a:endParaRPr lang="zh-CN" altLang="en-US" dirty="0"/>
          </a:p>
        </p:txBody>
      </p:sp>
    </p:spTree>
    <p:extLst>
      <p:ext uri="{BB962C8B-B14F-4D97-AF65-F5344CB8AC3E}">
        <p14:creationId xmlns:p14="http://schemas.microsoft.com/office/powerpoint/2010/main" val="359809951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4" r:id="rId15"/>
  </p:sldLayoutIdLst>
  <p:transition>
    <p:fade/>
  </p:transition>
  <p:timing>
    <p:tnLst>
      <p:par>
        <p:cTn id="1" dur="indefinite" restart="never" nodeType="tmRoot"/>
      </p:par>
    </p:tnLst>
  </p:timing>
  <p:hf hdr="0"/>
  <p:txStyles>
    <p:titleStyle>
      <a:lvl1pPr algn="l" rtl="0" eaLnBrk="1" fontAlgn="base" hangingPunct="1">
        <a:spcBef>
          <a:spcPct val="0"/>
        </a:spcBef>
        <a:spcAft>
          <a:spcPct val="0"/>
        </a:spcAft>
        <a:defRPr sz="2400" b="1" kern="1200">
          <a:solidFill>
            <a:schemeClr val="tx1"/>
          </a:solidFill>
          <a:latin typeface="+mj-lt"/>
          <a:ea typeface="+mj-ea"/>
          <a:cs typeface="+mj-cs"/>
          <a:sym typeface="Arial" panose="020B0604020202020204" pitchFamily="34" charset="0"/>
        </a:defRPr>
      </a:lvl1pPr>
      <a:lvl2pPr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457178"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914354"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371532"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1828709" algn="l" rtl="0" eaLnBrk="1" fontAlgn="base" hangingPunct="1">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9pPr>
    </p:titleStyle>
    <p:bodyStyle>
      <a:lvl1pPr marL="342882" indent="-342882" algn="l" defTabSz="0" rtl="0" eaLnBrk="1" fontAlgn="base" hangingPunct="1">
        <a:spcBef>
          <a:spcPct val="20000"/>
        </a:spcBef>
        <a:spcAft>
          <a:spcPct val="0"/>
        </a:spcAft>
        <a:buChar char="•"/>
        <a:defRPr sz="1600" kern="1200">
          <a:solidFill>
            <a:schemeClr val="tx1"/>
          </a:solidFill>
          <a:latin typeface="+mn-lt"/>
          <a:ea typeface="+mn-ea"/>
          <a:cs typeface="+mn-cs"/>
          <a:sym typeface="Arial" panose="020B0604020202020204" pitchFamily="34" charset="0"/>
        </a:defRPr>
      </a:lvl1pPr>
      <a:lvl2pPr marL="742913" indent="-285737" algn="l" defTabSz="0" rtl="0" eaLnBrk="1" fontAlgn="base" hangingPunct="1">
        <a:spcBef>
          <a:spcPct val="20000"/>
        </a:spcBef>
        <a:spcAft>
          <a:spcPct val="0"/>
        </a:spcAft>
        <a:buChar char="–"/>
        <a:defRPr sz="1600" kern="1200">
          <a:solidFill>
            <a:schemeClr val="tx1"/>
          </a:solidFill>
          <a:latin typeface="+mn-lt"/>
          <a:ea typeface="+mn-ea"/>
          <a:cs typeface="+mn-cs"/>
          <a:sym typeface="Arial" panose="020B0604020202020204" pitchFamily="34" charset="0"/>
        </a:defRPr>
      </a:lvl2pPr>
      <a:lvl3pPr marL="1142942" indent="-228589" algn="l" defTabSz="0" rtl="0" eaLnBrk="1" fontAlgn="base" hangingPunct="1">
        <a:spcBef>
          <a:spcPct val="20000"/>
        </a:spcBef>
        <a:spcAft>
          <a:spcPct val="0"/>
        </a:spcAft>
        <a:buChar char="•"/>
        <a:defRPr sz="1600" kern="1200">
          <a:solidFill>
            <a:schemeClr val="tx1"/>
          </a:solidFill>
          <a:latin typeface="+mn-lt"/>
          <a:ea typeface="+mn-ea"/>
          <a:cs typeface="+mn-cs"/>
          <a:sym typeface="Arial" panose="020B0604020202020204" pitchFamily="34" charset="0"/>
        </a:defRPr>
      </a:lvl3pPr>
      <a:lvl4pPr marL="1600120" indent="-228589" algn="l" defTabSz="0" rtl="0" eaLnBrk="1" fontAlgn="base" hangingPunct="1">
        <a:spcBef>
          <a:spcPct val="20000"/>
        </a:spcBef>
        <a:spcAft>
          <a:spcPct val="0"/>
        </a:spcAft>
        <a:buChar char="–"/>
        <a:defRPr sz="1600" kern="1200">
          <a:solidFill>
            <a:schemeClr val="tx1"/>
          </a:solidFill>
          <a:latin typeface="+mn-lt"/>
          <a:ea typeface="+mn-ea"/>
          <a:cs typeface="+mn-cs"/>
          <a:sym typeface="Arial" panose="020B0604020202020204" pitchFamily="34" charset="0"/>
        </a:defRPr>
      </a:lvl4pPr>
      <a:lvl5pPr marL="2057298" indent="-228589" algn="l" defTabSz="0" rtl="0" eaLnBrk="1" fontAlgn="base" hangingPunct="1">
        <a:spcBef>
          <a:spcPct val="20000"/>
        </a:spcBef>
        <a:spcAft>
          <a:spcPct val="0"/>
        </a:spcAft>
        <a:buChar char="»"/>
        <a:defRPr sz="1600" kern="1200">
          <a:solidFill>
            <a:schemeClr val="tx1"/>
          </a:solidFill>
          <a:latin typeface="+mn-lt"/>
          <a:ea typeface="+mn-ea"/>
          <a:cs typeface="+mn-cs"/>
          <a:sym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050" name="Rectangle 7">
            <a:hlinkClick r:id="rId13"/>
          </p:cNvPr>
          <p:cNvSpPr>
            <a:spLocks noChangeArrowheads="1"/>
          </p:cNvSpPr>
          <p:nvPr/>
        </p:nvSpPr>
        <p:spPr bwMode="auto">
          <a:xfrm>
            <a:off x="1333500" y="2277542"/>
            <a:ext cx="2159000" cy="1149351"/>
          </a:xfrm>
          <a:prstGeom prst="rect">
            <a:avLst/>
          </a:prstGeom>
          <a:solidFill>
            <a:schemeClr val="bg1"/>
          </a:solidFill>
          <a:ln w="6350" cmpd="sng">
            <a:solidFill>
              <a:srgbClr val="5F5F5F"/>
            </a:solidFill>
            <a:prstDash val="dash"/>
            <a:miter lim="800000"/>
            <a:headEnd/>
            <a:tailEnd/>
          </a:ln>
        </p:spPr>
        <p:txBody>
          <a:bodyPr wrap="none" anchor="ctr"/>
          <a:lstStyle/>
          <a:p>
            <a:pPr>
              <a:lnSpc>
                <a:spcPct val="150000"/>
              </a:lnSpc>
            </a:pPr>
            <a:endParaRPr lang="zh-CN" altLang="zh-CN" sz="1400" b="1">
              <a:solidFill>
                <a:srgbClr val="5F5F5F"/>
              </a:solidFill>
              <a:ea typeface="微软雅黑" panose="020B0503020204020204" pitchFamily="34" charset="-122"/>
            </a:endParaRPr>
          </a:p>
        </p:txBody>
      </p:sp>
      <p:sp>
        <p:nvSpPr>
          <p:cNvPr id="2051" name="Rectangle 7">
            <a:hlinkClick r:id="rId13"/>
          </p:cNvPr>
          <p:cNvSpPr>
            <a:spLocks noChangeArrowheads="1"/>
          </p:cNvSpPr>
          <p:nvPr/>
        </p:nvSpPr>
        <p:spPr bwMode="auto">
          <a:xfrm>
            <a:off x="3492500" y="2277542"/>
            <a:ext cx="2159000" cy="1149351"/>
          </a:xfrm>
          <a:prstGeom prst="rect">
            <a:avLst/>
          </a:prstGeom>
          <a:solidFill>
            <a:schemeClr val="bg1"/>
          </a:solidFill>
          <a:ln w="6350" cmpd="sng">
            <a:solidFill>
              <a:srgbClr val="5F5F5F"/>
            </a:solidFill>
            <a:prstDash val="dash"/>
            <a:miter lim="800000"/>
            <a:headEnd/>
            <a:tailEnd/>
          </a:ln>
        </p:spPr>
        <p:txBody>
          <a:bodyPr wrap="none" anchor="ctr"/>
          <a:lstStyle/>
          <a:p>
            <a:pPr>
              <a:lnSpc>
                <a:spcPct val="150000"/>
              </a:lnSpc>
            </a:pPr>
            <a:endParaRPr lang="zh-CN" altLang="zh-CN" sz="1400" b="1">
              <a:solidFill>
                <a:srgbClr val="5F5F5F"/>
              </a:solidFill>
              <a:ea typeface="微软雅黑" panose="020B0503020204020204" pitchFamily="34" charset="-122"/>
            </a:endParaRPr>
          </a:p>
        </p:txBody>
      </p:sp>
      <p:sp>
        <p:nvSpPr>
          <p:cNvPr id="2052" name="Rectangle 7">
            <a:hlinkClick r:id="rId13"/>
          </p:cNvPr>
          <p:cNvSpPr>
            <a:spLocks noChangeArrowheads="1"/>
          </p:cNvSpPr>
          <p:nvPr/>
        </p:nvSpPr>
        <p:spPr bwMode="auto">
          <a:xfrm>
            <a:off x="5653088" y="2277542"/>
            <a:ext cx="2159000" cy="1149351"/>
          </a:xfrm>
          <a:prstGeom prst="rect">
            <a:avLst/>
          </a:prstGeom>
          <a:solidFill>
            <a:schemeClr val="bg1"/>
          </a:solidFill>
          <a:ln w="6350" cmpd="sng">
            <a:solidFill>
              <a:srgbClr val="5F5F5F"/>
            </a:solidFill>
            <a:prstDash val="dash"/>
            <a:miter lim="800000"/>
            <a:headEnd/>
            <a:tailEnd/>
          </a:ln>
        </p:spPr>
        <p:txBody>
          <a:bodyPr wrap="none" anchor="ctr"/>
          <a:lstStyle/>
          <a:p>
            <a:pPr>
              <a:lnSpc>
                <a:spcPct val="150000"/>
              </a:lnSpc>
            </a:pPr>
            <a:endParaRPr lang="zh-CN" altLang="zh-CN" sz="1400" b="1">
              <a:solidFill>
                <a:srgbClr val="5F5F5F"/>
              </a:solidFill>
              <a:ea typeface="微软雅黑" panose="020B0503020204020204" pitchFamily="34" charset="-122"/>
            </a:endParaRPr>
          </a:p>
        </p:txBody>
      </p:sp>
      <p:sp>
        <p:nvSpPr>
          <p:cNvPr id="2053" name="Rectangle 13">
            <a:hlinkClick r:id="rId14"/>
          </p:cNvPr>
          <p:cNvSpPr>
            <a:spLocks noChangeArrowheads="1"/>
          </p:cNvSpPr>
          <p:nvPr/>
        </p:nvSpPr>
        <p:spPr bwMode="auto">
          <a:xfrm>
            <a:off x="1331918" y="3858829"/>
            <a:ext cx="51956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zh-CN" altLang="en-US" sz="1200">
                <a:solidFill>
                  <a:srgbClr val="000000"/>
                </a:solidFill>
                <a:ea typeface="微软雅黑" panose="020B0503020204020204" pitchFamily="34" charset="-122"/>
              </a:rPr>
              <a:t>本作品采用</a:t>
            </a:r>
            <a:r>
              <a:rPr lang="zh-CN" altLang="en-US" sz="1200" b="1">
                <a:solidFill>
                  <a:srgbClr val="003366"/>
                </a:solidFill>
                <a:ea typeface="微软雅黑" panose="020B0503020204020204" pitchFamily="34" charset="-122"/>
              </a:rPr>
              <a:t>知识共享署名</a:t>
            </a:r>
            <a:r>
              <a:rPr lang="en-US" altLang="zh-CN" sz="1200" b="1">
                <a:solidFill>
                  <a:srgbClr val="003366"/>
                </a:solidFill>
                <a:ea typeface="微软雅黑" panose="020B0503020204020204" pitchFamily="34" charset="-122"/>
              </a:rPr>
              <a:t>-</a:t>
            </a:r>
            <a:r>
              <a:rPr lang="zh-CN" altLang="en-US" sz="1200" b="1">
                <a:solidFill>
                  <a:srgbClr val="003366"/>
                </a:solidFill>
                <a:ea typeface="微软雅黑" panose="020B0503020204020204" pitchFamily="34" charset="-122"/>
              </a:rPr>
              <a:t>非商业性使用 </a:t>
            </a:r>
            <a:r>
              <a:rPr lang="en-US" altLang="zh-CN" sz="1200" b="1">
                <a:solidFill>
                  <a:srgbClr val="003366"/>
                </a:solidFill>
                <a:ea typeface="微软雅黑" panose="020B0503020204020204" pitchFamily="34" charset="-122"/>
              </a:rPr>
              <a:t>2.5 </a:t>
            </a:r>
            <a:r>
              <a:rPr lang="zh-CN" altLang="en-US" sz="1200" b="1">
                <a:solidFill>
                  <a:srgbClr val="003366"/>
                </a:solidFill>
                <a:ea typeface="微软雅黑" panose="020B0503020204020204" pitchFamily="34" charset="-122"/>
              </a:rPr>
              <a:t>中国大陆许可协议</a:t>
            </a:r>
            <a:r>
              <a:rPr lang="zh-CN" altLang="en-US" sz="1200">
                <a:solidFill>
                  <a:srgbClr val="000000"/>
                </a:solidFill>
                <a:ea typeface="微软雅黑" panose="020B0503020204020204" pitchFamily="34" charset="-122"/>
              </a:rPr>
              <a:t>进行许可。</a:t>
            </a:r>
            <a:r>
              <a:rPr lang="zh-CN" altLang="en-US" sz="1200" i="1">
                <a:solidFill>
                  <a:srgbClr val="000000"/>
                </a:solidFill>
                <a:ea typeface="微软雅黑" panose="020B0503020204020204" pitchFamily="34" charset="-122"/>
              </a:rPr>
              <a:t> </a:t>
            </a:r>
            <a:endParaRPr lang="zh-CN" altLang="en-US" sz="1800">
              <a:ea typeface="黑体" panose="02010609060101010101" pitchFamily="49" charset="-122"/>
            </a:endParaRPr>
          </a:p>
        </p:txBody>
      </p:sp>
      <p:pic>
        <p:nvPicPr>
          <p:cNvPr id="2054" name="Picture 14" descr="png-005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72229" y="2347391"/>
            <a:ext cx="720725" cy="721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15" descr="png-000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052641" y="2347384"/>
            <a:ext cx="720725" cy="71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6" name="Group 8"/>
          <p:cNvGrpSpPr>
            <a:grpSpLocks noChangeAspect="1"/>
          </p:cNvGrpSpPr>
          <p:nvPr/>
        </p:nvGrpSpPr>
        <p:grpSpPr bwMode="auto">
          <a:xfrm>
            <a:off x="4211641" y="2347393"/>
            <a:ext cx="720725" cy="647700"/>
            <a:chOff x="0" y="0"/>
            <a:chExt cx="454" cy="447"/>
          </a:xfrm>
        </p:grpSpPr>
        <p:pic>
          <p:nvPicPr>
            <p:cNvPr id="2057" name="Picture 17" descr="soft7"/>
            <p:cNvPicPr>
              <a:picLocks noChangeAspect="1" noChangeArrowheads="1"/>
            </p:cNvPicPr>
            <p:nvPr/>
          </p:nvPicPr>
          <p:blipFill>
            <a:blip r:embed="rId17">
              <a:extLst>
                <a:ext uri="{28A0092B-C50C-407E-A947-70E740481C1C}">
                  <a14:useLocalDpi xmlns:a14="http://schemas.microsoft.com/office/drawing/2010/main" val="0"/>
                </a:ext>
              </a:extLst>
            </a:blip>
            <a:srcRect b="19881"/>
            <a:stretch>
              <a:fillRect/>
            </a:stretch>
          </p:blipFill>
          <p:spPr bwMode="auto">
            <a:xfrm>
              <a:off x="0" y="0"/>
              <a:ext cx="454" cy="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8" descr="soft7"/>
            <p:cNvPicPr>
              <a:picLocks noChangeAspect="1" noChangeArrowheads="1"/>
            </p:cNvPicPr>
            <p:nvPr/>
          </p:nvPicPr>
          <p:blipFill>
            <a:blip r:embed="rId18" cstate="print">
              <a:extLst>
                <a:ext uri="{28A0092B-C50C-407E-A947-70E740481C1C}">
                  <a14:useLocalDpi xmlns:a14="http://schemas.microsoft.com/office/drawing/2010/main" val="0"/>
                </a:ext>
              </a:extLst>
            </a:blip>
            <a:srcRect b="19881"/>
            <a:stretch>
              <a:fillRect/>
            </a:stretch>
          </p:blipFill>
          <p:spPr bwMode="auto">
            <a:xfrm rot="1178135">
              <a:off x="74" y="110"/>
              <a:ext cx="363" cy="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9" name="Rectangle 24">
            <a:hlinkClick r:id="rId19"/>
          </p:cNvPr>
          <p:cNvSpPr>
            <a:spLocks noChangeArrowheads="1"/>
          </p:cNvSpPr>
          <p:nvPr/>
        </p:nvSpPr>
        <p:spPr bwMode="auto">
          <a:xfrm>
            <a:off x="1333500" y="3069170"/>
            <a:ext cx="2159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200" b="1">
                <a:solidFill>
                  <a:srgbClr val="5F5F5F"/>
                </a:solidFill>
                <a:ea typeface="微软雅黑" panose="020B0503020204020204" pitchFamily="34" charset="-122"/>
              </a:rPr>
              <a:t>专业交流</a:t>
            </a:r>
            <a:endParaRPr lang="zh-CN" altLang="en-US" sz="1800">
              <a:ea typeface="黑体" panose="02010609060101010101" pitchFamily="49" charset="-122"/>
            </a:endParaRPr>
          </a:p>
        </p:txBody>
      </p:sp>
      <p:sp>
        <p:nvSpPr>
          <p:cNvPr id="2060" name="Rectangle 25">
            <a:hlinkClick r:id="rId19"/>
          </p:cNvPr>
          <p:cNvSpPr>
            <a:spLocks noChangeArrowheads="1"/>
          </p:cNvSpPr>
          <p:nvPr/>
        </p:nvSpPr>
        <p:spPr bwMode="auto">
          <a:xfrm>
            <a:off x="3492500" y="3069170"/>
            <a:ext cx="2159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200" b="1">
                <a:solidFill>
                  <a:srgbClr val="5F5F5F"/>
                </a:solidFill>
                <a:ea typeface="微软雅黑" panose="020B0503020204020204" pitchFamily="34" charset="-122"/>
              </a:rPr>
              <a:t>模板超市</a:t>
            </a:r>
            <a:endParaRPr lang="zh-CN" altLang="en-US" sz="1800">
              <a:ea typeface="黑体" panose="02010609060101010101" pitchFamily="49" charset="-122"/>
            </a:endParaRPr>
          </a:p>
        </p:txBody>
      </p:sp>
      <p:sp>
        <p:nvSpPr>
          <p:cNvPr id="2061" name="Rectangle 26">
            <a:hlinkClick r:id="rId19"/>
          </p:cNvPr>
          <p:cNvSpPr>
            <a:spLocks noChangeArrowheads="1"/>
          </p:cNvSpPr>
          <p:nvPr/>
        </p:nvSpPr>
        <p:spPr bwMode="auto">
          <a:xfrm>
            <a:off x="5653088" y="3069170"/>
            <a:ext cx="2159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200" b="1">
                <a:solidFill>
                  <a:srgbClr val="5F5F5F"/>
                </a:solidFill>
                <a:ea typeface="微软雅黑" panose="020B0503020204020204" pitchFamily="34" charset="-122"/>
              </a:rPr>
              <a:t>设计服务</a:t>
            </a:r>
            <a:endParaRPr lang="zh-CN" altLang="en-US" sz="1800">
              <a:ea typeface="黑体" panose="02010609060101010101" pitchFamily="49" charset="-122"/>
            </a:endParaRPr>
          </a:p>
        </p:txBody>
      </p:sp>
      <p:sp>
        <p:nvSpPr>
          <p:cNvPr id="2062" name="Rectangle 7"/>
          <p:cNvSpPr>
            <a:spLocks noChangeArrowheads="1"/>
          </p:cNvSpPr>
          <p:nvPr/>
        </p:nvSpPr>
        <p:spPr bwMode="auto">
          <a:xfrm>
            <a:off x="1331918" y="2061642"/>
            <a:ext cx="6480175" cy="215900"/>
          </a:xfrm>
          <a:prstGeom prst="rect">
            <a:avLst/>
          </a:prstGeom>
          <a:solidFill>
            <a:srgbClr val="EAEAEA"/>
          </a:solidFill>
          <a:ln w="6350" cmpd="sng">
            <a:solidFill>
              <a:srgbClr val="5F5F5F"/>
            </a:solidFill>
            <a:prstDash val="dash"/>
            <a:miter lim="800000"/>
            <a:headEnd/>
            <a:tailEnd/>
          </a:ln>
        </p:spPr>
        <p:txBody>
          <a:bodyPr wrap="none" anchor="ctr"/>
          <a:lstStyle/>
          <a:p>
            <a:pPr algn="ctr">
              <a:lnSpc>
                <a:spcPct val="150000"/>
              </a:lnSpc>
            </a:pPr>
            <a:r>
              <a:rPr lang="en-US" altLang="zh-CN" sz="1000">
                <a:solidFill>
                  <a:srgbClr val="000000"/>
                </a:solidFill>
                <a:ea typeface="微软雅黑" panose="020B0503020204020204" pitchFamily="34" charset="-122"/>
              </a:rPr>
              <a:t>NordriDesign</a:t>
            </a:r>
            <a:r>
              <a:rPr lang="zh-CN" altLang="en-US" sz="1000">
                <a:solidFill>
                  <a:srgbClr val="000000"/>
                </a:solidFill>
                <a:ea typeface="微软雅黑" panose="020B0503020204020204" pitchFamily="34" charset="-122"/>
              </a:rPr>
              <a:t>中国专业</a:t>
            </a:r>
            <a:r>
              <a:rPr lang="en-US" altLang="zh-CN" sz="1000">
                <a:solidFill>
                  <a:srgbClr val="000000"/>
                </a:solidFill>
                <a:ea typeface="微软雅黑" panose="020B0503020204020204" pitchFamily="34" charset="-122"/>
              </a:rPr>
              <a:t>PowerPoint</a:t>
            </a:r>
            <a:r>
              <a:rPr lang="zh-CN" altLang="en-US" sz="1000">
                <a:solidFill>
                  <a:srgbClr val="000000"/>
                </a:solidFill>
                <a:ea typeface="微软雅黑" panose="020B0503020204020204" pitchFamily="34" charset="-122"/>
              </a:rPr>
              <a:t>媒体设计与开发</a:t>
            </a:r>
            <a:endParaRPr lang="zh-CN" altLang="en-US" sz="10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63" name="Rectangle 28"/>
          <p:cNvSpPr>
            <a:spLocks noChangeArrowheads="1"/>
          </p:cNvSpPr>
          <p:nvPr/>
        </p:nvSpPr>
        <p:spPr bwMode="auto">
          <a:xfrm>
            <a:off x="1331918" y="4188260"/>
            <a:ext cx="64801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nSpc>
                <a:spcPct val="120000"/>
              </a:lnSpc>
            </a:pPr>
            <a:r>
              <a:rPr lang="zh-CN" altLang="en-US" sz="1000">
                <a:solidFill>
                  <a:srgbClr val="111111"/>
                </a:solidFill>
                <a:ea typeface="微软雅黑" panose="020B0503020204020204" pitchFamily="34" charset="-122"/>
              </a:rPr>
              <a:t>本作品的提供是以适用知识共享组织的公共许可（ 简称“</a:t>
            </a:r>
            <a:r>
              <a:rPr lang="en-US" altLang="zh-CN" sz="1000">
                <a:solidFill>
                  <a:srgbClr val="111111"/>
                </a:solidFill>
                <a:ea typeface="微软雅黑" panose="020B0503020204020204" pitchFamily="34" charset="-122"/>
              </a:rPr>
              <a:t>CCPL” </a:t>
            </a:r>
            <a:r>
              <a:rPr lang="zh-CN" altLang="en-US" sz="1000">
                <a:solidFill>
                  <a:srgbClr val="111111"/>
                </a:solidFill>
                <a:ea typeface="微软雅黑" panose="020B0503020204020204" pitchFamily="34" charset="-122"/>
              </a:rPr>
              <a:t>或 “许可”） 条款为前提的。本作品受著作权法以及其他相关法律的保护。对本作品的使用不得超越本许可授权的范围。</a:t>
            </a:r>
          </a:p>
          <a:p>
            <a:pPr>
              <a:lnSpc>
                <a:spcPct val="120000"/>
              </a:lnSpc>
            </a:pPr>
            <a:r>
              <a:rPr lang="zh-CN" altLang="en-US" sz="1000">
                <a:solidFill>
                  <a:srgbClr val="111111"/>
                </a:solidFill>
                <a:ea typeface="微软雅黑" panose="020B0503020204020204" pitchFamily="34" charset="-122"/>
              </a:rPr>
              <a:t>如您行使本许可授予的使用本作品的权利，就表明您接受并同意遵守本许可的条款。在您接受这些条款和规定的前提下，许可人授予您本许可所包括的权利。 </a:t>
            </a:r>
            <a:endParaRPr lang="zh-CN" altLang="en-US" sz="1800">
              <a:ea typeface="黑体" panose="02010609060101010101" pitchFamily="49" charset="-122"/>
            </a:endParaRPr>
          </a:p>
        </p:txBody>
      </p:sp>
      <p:sp>
        <p:nvSpPr>
          <p:cNvPr id="2064" name="Rectangle 7">
            <a:hlinkClick r:id="rId20"/>
          </p:cNvPr>
          <p:cNvSpPr>
            <a:spLocks noChangeArrowheads="1"/>
          </p:cNvSpPr>
          <p:nvPr/>
        </p:nvSpPr>
        <p:spPr bwMode="auto">
          <a:xfrm>
            <a:off x="3492503" y="2277542"/>
            <a:ext cx="2160588" cy="1149351"/>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50000"/>
              </a:lnSpc>
            </a:pPr>
            <a:endParaRPr lang="zh-CN" altLang="zh-CN" sz="1400" b="1">
              <a:solidFill>
                <a:srgbClr val="5F5F5F"/>
              </a:solidFill>
              <a:ea typeface="微软雅黑" panose="020B0503020204020204" pitchFamily="34" charset="-122"/>
            </a:endParaRPr>
          </a:p>
        </p:txBody>
      </p:sp>
      <p:sp>
        <p:nvSpPr>
          <p:cNvPr id="2065" name="Rectangle 7">
            <a:hlinkClick r:id="rId13"/>
          </p:cNvPr>
          <p:cNvSpPr>
            <a:spLocks noChangeArrowheads="1"/>
          </p:cNvSpPr>
          <p:nvPr/>
        </p:nvSpPr>
        <p:spPr bwMode="auto">
          <a:xfrm>
            <a:off x="5653088" y="2277542"/>
            <a:ext cx="2159000" cy="1149351"/>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50000"/>
              </a:lnSpc>
            </a:pPr>
            <a:endParaRPr lang="zh-CN" altLang="zh-CN" sz="1400" b="1">
              <a:solidFill>
                <a:srgbClr val="5F5F5F"/>
              </a:solidFill>
              <a:ea typeface="微软雅黑" panose="020B0503020204020204" pitchFamily="34" charset="-122"/>
            </a:endParaRPr>
          </a:p>
        </p:txBody>
      </p:sp>
      <p:sp>
        <p:nvSpPr>
          <p:cNvPr id="2066" name="Rectangle 7">
            <a:hlinkClick r:id="rId19"/>
          </p:cNvPr>
          <p:cNvSpPr>
            <a:spLocks noChangeArrowheads="1"/>
          </p:cNvSpPr>
          <p:nvPr/>
        </p:nvSpPr>
        <p:spPr bwMode="auto">
          <a:xfrm>
            <a:off x="1331914" y="2277542"/>
            <a:ext cx="2160587" cy="1149351"/>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150000"/>
              </a:lnSpc>
            </a:pPr>
            <a:endParaRPr lang="zh-CN" altLang="zh-CN" sz="1400" b="1">
              <a:solidFill>
                <a:srgbClr val="5F5F5F"/>
              </a:solidFill>
              <a:ea typeface="微软雅黑" panose="020B0503020204020204" pitchFamily="34" charset="-122"/>
            </a:endParaRPr>
          </a:p>
        </p:txBody>
      </p:sp>
      <p:sp>
        <p:nvSpPr>
          <p:cNvPr id="2067" name="Text Box 32">
            <a:hlinkClick r:id="rId14"/>
          </p:cNvPr>
          <p:cNvSpPr>
            <a:spLocks noChangeArrowheads="1"/>
          </p:cNvSpPr>
          <p:nvPr/>
        </p:nvSpPr>
        <p:spPr bwMode="auto">
          <a:xfrm>
            <a:off x="1331915" y="5056718"/>
            <a:ext cx="10795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000" b="1">
                <a:solidFill>
                  <a:srgbClr val="003366"/>
                </a:solidFill>
                <a:ea typeface="微软雅黑" panose="020B0503020204020204" pitchFamily="34" charset="-122"/>
              </a:rPr>
              <a:t>查看全部</a:t>
            </a:r>
            <a:r>
              <a:rPr lang="en-US" altLang="zh-CN" sz="1000" b="1">
                <a:solidFill>
                  <a:srgbClr val="003366"/>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000" b="1">
              <a:solidFill>
                <a:srgbClr val="003366"/>
              </a:solidFill>
              <a:ea typeface="微软雅黑" panose="020B0503020204020204" pitchFamily="34" charset="-122"/>
            </a:endParaRPr>
          </a:p>
        </p:txBody>
      </p:sp>
      <p:grpSp>
        <p:nvGrpSpPr>
          <p:cNvPr id="2068" name="Group 20"/>
          <p:cNvGrpSpPr>
            <a:grpSpLocks/>
          </p:cNvGrpSpPr>
          <p:nvPr/>
        </p:nvGrpSpPr>
        <p:grpSpPr bwMode="auto">
          <a:xfrm>
            <a:off x="1331918" y="1126067"/>
            <a:ext cx="4321175" cy="575733"/>
            <a:chOff x="0" y="0"/>
            <a:chExt cx="3402" cy="454"/>
          </a:xfrm>
        </p:grpSpPr>
        <p:pic>
          <p:nvPicPr>
            <p:cNvPr id="2069" name="Picture 12" descr="cc"/>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814" y="0"/>
              <a:ext cx="1588"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9" descr="logo"/>
            <p:cNvPicPr>
              <a:picLocks noChangeAspect="1" noChangeArrowheads="1"/>
            </p:cNvPicPr>
            <p:nvPr/>
          </p:nvPicPr>
          <p:blipFill>
            <a:blip r:embed="rId22" cstate="print">
              <a:lum bright="-12000"/>
              <a:grayscl/>
              <a:extLst>
                <a:ext uri="{28A0092B-C50C-407E-A947-70E740481C1C}">
                  <a14:useLocalDpi xmlns:a14="http://schemas.microsoft.com/office/drawing/2010/main" val="0"/>
                </a:ext>
              </a:extLst>
            </a:blip>
            <a:srcRect/>
            <a:stretch>
              <a:fillRect/>
            </a:stretch>
          </p:blipFill>
          <p:spPr bwMode="auto">
            <a:xfrm>
              <a:off x="0" y="46"/>
              <a:ext cx="1361"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1" name="Line 34"/>
            <p:cNvSpPr>
              <a:spLocks noChangeShapeType="1"/>
            </p:cNvSpPr>
            <p:nvPr/>
          </p:nvSpPr>
          <p:spPr bwMode="auto">
            <a:xfrm>
              <a:off x="1588" y="0"/>
              <a:ext cx="1" cy="454"/>
            </a:xfrm>
            <a:prstGeom prst="line">
              <a:avLst/>
            </a:prstGeom>
            <a:noFill/>
            <a:ln w="9525" cmpd="sng">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zh-CN" sz="1800">
                <a:solidFill>
                  <a:srgbClr val="000000"/>
                </a:solidFill>
                <a:ea typeface="微软雅黑" panose="020B0503020204020204" pitchFamily="34" charset="-122"/>
              </a:endParaRPr>
            </a:p>
          </p:txBody>
        </p:sp>
      </p:grpSp>
    </p:spTree>
    <p:extLst>
      <p:ext uri="{BB962C8B-B14F-4D97-AF65-F5344CB8AC3E}">
        <p14:creationId xmlns:p14="http://schemas.microsoft.com/office/powerpoint/2010/main" val="600262202"/>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2"/>
          </a:solidFill>
          <a:latin typeface="+mj-lt"/>
          <a:ea typeface="+mj-ea"/>
          <a:cs typeface="+mj-cs"/>
          <a:sym typeface="Arial" panose="020B0604020202020204" pitchFamily="34" charset="0"/>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5pPr>
      <a:lvl6pPr marL="457178"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6pPr>
      <a:lvl7pPr marL="914354"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7pPr>
      <a:lvl8pPr marL="1371532"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8pPr>
      <a:lvl9pPr marL="1828709"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9pPr>
    </p:titleStyle>
    <p:bodyStyle>
      <a:lvl1pPr marL="342882" indent="-342882" algn="l" defTabSz="0" rtl="0" eaLnBrk="1" fontAlgn="base" hangingPunct="1">
        <a:spcBef>
          <a:spcPct val="20000"/>
        </a:spcBef>
        <a:spcAft>
          <a:spcPct val="0"/>
        </a:spcAft>
        <a:buChar char="•"/>
        <a:defRPr sz="3200" kern="1200">
          <a:solidFill>
            <a:schemeClr val="tx1"/>
          </a:solidFill>
          <a:latin typeface="+mn-lt"/>
          <a:ea typeface="+mn-ea"/>
          <a:cs typeface="+mn-cs"/>
          <a:sym typeface="Arial" panose="020B0604020202020204" pitchFamily="34" charset="0"/>
        </a:defRPr>
      </a:lvl1pPr>
      <a:lvl2pPr marL="742913" indent="-285737" algn="l" defTabSz="0" rtl="0" eaLnBrk="1" fontAlgn="base" hangingPunct="1">
        <a:spcBef>
          <a:spcPct val="20000"/>
        </a:spcBef>
        <a:spcAft>
          <a:spcPct val="0"/>
        </a:spcAft>
        <a:buChar char="–"/>
        <a:defRPr sz="2800" kern="1200">
          <a:solidFill>
            <a:schemeClr val="tx1"/>
          </a:solidFill>
          <a:latin typeface="+mn-lt"/>
          <a:ea typeface="+mn-ea"/>
          <a:cs typeface="+mn-cs"/>
          <a:sym typeface="Arial" panose="020B0604020202020204" pitchFamily="34" charset="0"/>
        </a:defRPr>
      </a:lvl2pPr>
      <a:lvl3pPr marL="1142942" indent="-228589" algn="l" defTabSz="0" rtl="0" eaLnBrk="1" fontAlgn="base" hangingPunct="1">
        <a:spcBef>
          <a:spcPct val="20000"/>
        </a:spcBef>
        <a:spcAft>
          <a:spcPct val="0"/>
        </a:spcAft>
        <a:buChar char="•"/>
        <a:defRPr sz="2400" kern="1200">
          <a:solidFill>
            <a:schemeClr val="tx1"/>
          </a:solidFill>
          <a:latin typeface="+mn-lt"/>
          <a:ea typeface="+mn-ea"/>
          <a:cs typeface="+mn-cs"/>
          <a:sym typeface="Arial" panose="020B0604020202020204" pitchFamily="34" charset="0"/>
        </a:defRPr>
      </a:lvl3pPr>
      <a:lvl4pPr marL="1600120" indent="-228589" algn="l" defTabSz="0" rtl="0" eaLnBrk="1" fontAlgn="base" hangingPunct="1">
        <a:spcBef>
          <a:spcPct val="20000"/>
        </a:spcBef>
        <a:spcAft>
          <a:spcPct val="0"/>
        </a:spcAft>
        <a:buChar char="–"/>
        <a:defRPr sz="2000" kern="1200">
          <a:solidFill>
            <a:schemeClr val="tx1"/>
          </a:solidFill>
          <a:latin typeface="+mn-lt"/>
          <a:ea typeface="+mn-ea"/>
          <a:cs typeface="+mn-cs"/>
          <a:sym typeface="Arial" panose="020B0604020202020204" pitchFamily="34" charset="0"/>
        </a:defRPr>
      </a:lvl4pPr>
      <a:lvl5pPr marL="2057298" indent="-228589" algn="l" defTabSz="0" rtl="0" eaLnBrk="1" fontAlgn="base" hangingPunct="1">
        <a:spcBef>
          <a:spcPct val="20000"/>
        </a:spcBef>
        <a:spcAft>
          <a:spcPct val="0"/>
        </a:spcAft>
        <a:buChar char="»"/>
        <a:defRPr sz="2000" kern="1200">
          <a:solidFill>
            <a:schemeClr val="tx1"/>
          </a:solidFill>
          <a:latin typeface="+mn-lt"/>
          <a:ea typeface="+mn-ea"/>
          <a:cs typeface="+mn-cs"/>
          <a:sym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idx="4294967295"/>
          </p:nvPr>
        </p:nvSpPr>
        <p:spPr bwMode="auto">
          <a:xfrm>
            <a:off x="1116017" y="452976"/>
            <a:ext cx="6192837" cy="56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sym typeface="Arial" panose="020B0604020202020204" pitchFamily="34" charset="0"/>
              </a:rPr>
              <a:t>单击此处编辑母版标题样式</a:t>
            </a:r>
          </a:p>
        </p:txBody>
      </p:sp>
      <p:sp>
        <p:nvSpPr>
          <p:cNvPr id="1027" name="Rectangle 6">
            <a:hlinkClick r:id="rId18"/>
          </p:cNvPr>
          <p:cNvSpPr>
            <a:spLocks noChangeArrowheads="1"/>
          </p:cNvSpPr>
          <p:nvPr/>
        </p:nvSpPr>
        <p:spPr bwMode="auto">
          <a:xfrm>
            <a:off x="5" y="6364817"/>
            <a:ext cx="8748713" cy="319616"/>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r" eaLnBrk="0" fontAlgn="base" hangingPunct="0">
              <a:spcBef>
                <a:spcPct val="20000"/>
              </a:spcBef>
              <a:spcAft>
                <a:spcPct val="0"/>
              </a:spcAft>
              <a:buClr>
                <a:srgbClr val="CC3300"/>
              </a:buClr>
              <a:buFont typeface="Wingdings" panose="05000000000000000000" pitchFamily="2" charset="2"/>
              <a:buNone/>
            </a:pPr>
            <a:r>
              <a:rPr lang="en-US" altLang="zh-CN" sz="1000" b="1">
                <a:solidFill>
                  <a:srgbClr val="808080"/>
                </a:solidFill>
                <a:ea typeface="宋体" panose="02010600030101010101" pitchFamily="2" charset="-122"/>
              </a:rPr>
              <a:t>www.2001bailang.com</a:t>
            </a:r>
          </a:p>
        </p:txBody>
      </p:sp>
      <p:sp>
        <p:nvSpPr>
          <p:cNvPr id="1028" name="Rectangle 7"/>
          <p:cNvSpPr>
            <a:spLocks noGrp="1" noChangeArrowheads="1"/>
          </p:cNvSpPr>
          <p:nvPr>
            <p:ph type="body" idx="1"/>
          </p:nvPr>
        </p:nvSpPr>
        <p:spPr bwMode="auto">
          <a:xfrm>
            <a:off x="466725" y="1604434"/>
            <a:ext cx="8229600" cy="432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dirty="0" smtClean="0">
                <a:sym typeface="Arial" panose="020B0604020202020204" pitchFamily="34" charset="0"/>
              </a:rPr>
              <a:t>单击此处编辑母版文本样式</a:t>
            </a:r>
          </a:p>
          <a:p>
            <a:pPr lvl="1"/>
            <a:r>
              <a:rPr lang="zh-CN" altLang="zh-CN" dirty="0" smtClean="0">
                <a:sym typeface="Arial" panose="020B0604020202020204" pitchFamily="34" charset="0"/>
              </a:rPr>
              <a:t>第二级</a:t>
            </a:r>
          </a:p>
          <a:p>
            <a:pPr lvl="2"/>
            <a:r>
              <a:rPr lang="zh-CN" altLang="zh-CN" dirty="0" smtClean="0">
                <a:sym typeface="Arial" panose="020B0604020202020204" pitchFamily="34" charset="0"/>
              </a:rPr>
              <a:t>第三级</a:t>
            </a:r>
          </a:p>
          <a:p>
            <a:pPr lvl="3"/>
            <a:r>
              <a:rPr lang="zh-CN" altLang="zh-CN" dirty="0" smtClean="0">
                <a:sym typeface="Arial" panose="020B0604020202020204" pitchFamily="34" charset="0"/>
              </a:rPr>
              <a:t>第四级</a:t>
            </a:r>
          </a:p>
          <a:p>
            <a:pPr lvl="4"/>
            <a:r>
              <a:rPr lang="zh-CN" altLang="zh-CN" dirty="0" smtClean="0">
                <a:sym typeface="Arial" panose="020B0604020202020204" pitchFamily="34" charset="0"/>
              </a:rPr>
              <a:t>第五级</a:t>
            </a:r>
          </a:p>
        </p:txBody>
      </p:sp>
      <p:sp>
        <p:nvSpPr>
          <p:cNvPr id="2" name="灯片编号占位符 1"/>
          <p:cNvSpPr>
            <a:spLocks noGrp="1"/>
          </p:cNvSpPr>
          <p:nvPr>
            <p:ph type="sldNum" sz="quarter" idx="4"/>
          </p:nvPr>
        </p:nvSpPr>
        <p:spPr>
          <a:xfrm>
            <a:off x="3552825" y="6483357"/>
            <a:ext cx="20574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buFont typeface="Arial" panose="020B0604020202020204" pitchFamily="34" charset="0"/>
              <a:buNone/>
            </a:pPr>
            <a:fld id="{D065990C-D54C-4FC3-B4C7-03BEB07D7E46}" type="slidenum">
              <a:rPr lang="zh-CN" altLang="en-US" smtClean="0">
                <a:solidFill>
                  <a:srgbClr val="000000">
                    <a:tint val="75000"/>
                  </a:srgbClr>
                </a:solidFill>
                <a:ea typeface="宋体" panose="02010600030101010101" pitchFamily="2" charset="-122"/>
              </a:rPr>
              <a:pPr eaLnBrk="0" fontAlgn="base" hangingPunct="0">
                <a:spcBef>
                  <a:spcPct val="0"/>
                </a:spcBef>
                <a:spcAft>
                  <a:spcPct val="0"/>
                </a:spcAft>
                <a:buFont typeface="Arial" panose="020B0604020202020204" pitchFamily="34" charset="0"/>
                <a:buNone/>
              </a:pPr>
              <a:t>‹#›</a:t>
            </a:fld>
            <a:endParaRPr lang="zh-CN" altLang="en-US" dirty="0">
              <a:solidFill>
                <a:srgbClr val="000000">
                  <a:tint val="75000"/>
                </a:srgbClr>
              </a:solidFill>
              <a:ea typeface="宋体" panose="02010600030101010101" pitchFamily="2" charset="-122"/>
            </a:endParaRPr>
          </a:p>
        </p:txBody>
      </p:sp>
    </p:spTree>
    <p:extLst>
      <p:ext uri="{BB962C8B-B14F-4D97-AF65-F5344CB8AC3E}">
        <p14:creationId xmlns:p14="http://schemas.microsoft.com/office/powerpoint/2010/main" val="3368104330"/>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Lst>
  <p:transition>
    <p:fade/>
  </p:transition>
  <p:timing>
    <p:tnLst>
      <p:par>
        <p:cTn id="1" dur="indefinite" restart="never" nodeType="tmRoot"/>
      </p:par>
    </p:tnLst>
  </p:timing>
  <p:hf hdr="0" ftr="0" dt="0"/>
  <p:txStyles>
    <p:titleStyle>
      <a:lvl1pPr algn="l" rtl="0" fontAlgn="base">
        <a:spcBef>
          <a:spcPct val="0"/>
        </a:spcBef>
        <a:spcAft>
          <a:spcPct val="0"/>
        </a:spcAft>
        <a:defRPr sz="2400" b="1" kern="1200">
          <a:solidFill>
            <a:schemeClr val="tx1"/>
          </a:solidFill>
          <a:latin typeface="+mj-lt"/>
          <a:ea typeface="+mj-ea"/>
          <a:cs typeface="+mj-cs"/>
          <a:sym typeface="Arial" panose="020B0604020202020204" pitchFamily="34" charset="0"/>
        </a:defRPr>
      </a:lvl1pPr>
      <a:lvl2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2pPr>
      <a:lvl3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3pPr>
      <a:lvl4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4pPr>
      <a:lvl5pPr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5pPr>
      <a:lvl6pPr marL="457178"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6pPr>
      <a:lvl7pPr marL="914354"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7pPr>
      <a:lvl8pPr marL="1371532"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8pPr>
      <a:lvl9pPr marL="1828709" algn="l" rtl="0" fontAlgn="base">
        <a:spcBef>
          <a:spcPct val="0"/>
        </a:spcBef>
        <a:spcAft>
          <a:spcPct val="0"/>
        </a:spcAft>
        <a:defRPr sz="2400" b="1">
          <a:solidFill>
            <a:schemeClr val="tx1"/>
          </a:solidFill>
          <a:latin typeface="Arial" panose="020B0604020202020204" pitchFamily="34" charset="0"/>
          <a:ea typeface="微软雅黑" panose="020B0503020204020204" pitchFamily="34" charset="-122"/>
          <a:sym typeface="Arial" panose="020B0604020202020204" pitchFamily="34" charset="0"/>
        </a:defRPr>
      </a:lvl9pPr>
    </p:titleStyle>
    <p:bodyStyle>
      <a:lvl1pPr marL="342882" indent="-342882" algn="l" defTabSz="0" rtl="0" fontAlgn="base">
        <a:spcBef>
          <a:spcPct val="20000"/>
        </a:spcBef>
        <a:spcAft>
          <a:spcPct val="0"/>
        </a:spcAft>
        <a:buChar char="•"/>
        <a:defRPr sz="1600" kern="1200">
          <a:solidFill>
            <a:schemeClr val="tx1"/>
          </a:solidFill>
          <a:latin typeface="+mn-lt"/>
          <a:ea typeface="+mn-ea"/>
          <a:cs typeface="+mn-cs"/>
          <a:sym typeface="Arial" panose="020B0604020202020204" pitchFamily="34" charset="0"/>
        </a:defRPr>
      </a:lvl1pPr>
      <a:lvl2pPr marL="742913" indent="-285737" algn="l" defTabSz="0" rtl="0" fontAlgn="base">
        <a:spcBef>
          <a:spcPct val="20000"/>
        </a:spcBef>
        <a:spcAft>
          <a:spcPct val="0"/>
        </a:spcAft>
        <a:buChar char="–"/>
        <a:defRPr sz="1600" kern="1200">
          <a:solidFill>
            <a:schemeClr val="tx1"/>
          </a:solidFill>
          <a:latin typeface="+mn-lt"/>
          <a:ea typeface="+mn-ea"/>
          <a:cs typeface="+mn-cs"/>
          <a:sym typeface="Arial" panose="020B0604020202020204" pitchFamily="34" charset="0"/>
        </a:defRPr>
      </a:lvl2pPr>
      <a:lvl3pPr marL="1142942" indent="-228589" algn="l" defTabSz="0" rtl="0" fontAlgn="base">
        <a:spcBef>
          <a:spcPct val="20000"/>
        </a:spcBef>
        <a:spcAft>
          <a:spcPct val="0"/>
        </a:spcAft>
        <a:buChar char="•"/>
        <a:defRPr sz="1600" kern="1200">
          <a:solidFill>
            <a:schemeClr val="tx1"/>
          </a:solidFill>
          <a:latin typeface="+mn-lt"/>
          <a:ea typeface="+mn-ea"/>
          <a:cs typeface="+mn-cs"/>
          <a:sym typeface="Arial" panose="020B0604020202020204" pitchFamily="34" charset="0"/>
        </a:defRPr>
      </a:lvl3pPr>
      <a:lvl4pPr marL="1600120" indent="-228589" algn="l" defTabSz="0" rtl="0" fontAlgn="base">
        <a:spcBef>
          <a:spcPct val="20000"/>
        </a:spcBef>
        <a:spcAft>
          <a:spcPct val="0"/>
        </a:spcAft>
        <a:buChar char="–"/>
        <a:defRPr sz="1600" kern="1200">
          <a:solidFill>
            <a:schemeClr val="tx1"/>
          </a:solidFill>
          <a:latin typeface="+mn-lt"/>
          <a:ea typeface="+mn-ea"/>
          <a:cs typeface="+mn-cs"/>
          <a:sym typeface="Arial" panose="020B0604020202020204" pitchFamily="34" charset="0"/>
        </a:defRPr>
      </a:lvl4pPr>
      <a:lvl5pPr marL="2057298" indent="-228589" algn="l" defTabSz="0" rtl="0" fontAlgn="base">
        <a:spcBef>
          <a:spcPct val="20000"/>
        </a:spcBef>
        <a:spcAft>
          <a:spcPct val="0"/>
        </a:spcAft>
        <a:buChar char="»"/>
        <a:defRPr sz="1600" kern="1200">
          <a:solidFill>
            <a:schemeClr val="tx1"/>
          </a:solidFill>
          <a:latin typeface="+mn-lt"/>
          <a:ea typeface="+mn-ea"/>
          <a:cs typeface="+mn-cs"/>
          <a:sym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9.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9.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43.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9.xml"/><Relationship Id="rId1" Type="http://schemas.openxmlformats.org/officeDocument/2006/relationships/vmlDrawing" Target="../drawings/vmlDrawing6.vml"/><Relationship Id="rId4" Type="http://schemas.openxmlformats.org/officeDocument/2006/relationships/image" Target="../media/image38.wmf"/></Relationships>
</file>

<file path=ppt/slides/_rels/slide11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4.xml"/><Relationship Id="rId4" Type="http://schemas.openxmlformats.org/officeDocument/2006/relationships/image" Target="../media/image46.jpe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12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4.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5.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19.xml"/></Relationships>
</file>

<file path=ppt/slides/_rels/slide12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9.xml"/></Relationships>
</file>

<file path=ppt/slides/_rels/slide127.x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slideLayout" Target="../slideLayouts/slideLayout19.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emf"/><Relationship Id="rId1" Type="http://schemas.openxmlformats.org/officeDocument/2006/relationships/slideLayout" Target="../slideLayouts/slideLayout19.xml"/><Relationship Id="rId4" Type="http://schemas.openxmlformats.org/officeDocument/2006/relationships/image" Target="../media/image54.pn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3.x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slideLayout" Target="../slideLayouts/slideLayout19.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9.xml"/><Relationship Id="rId1" Type="http://schemas.openxmlformats.org/officeDocument/2006/relationships/vmlDrawing" Target="../drawings/vmlDrawing7.vml"/><Relationship Id="rId4" Type="http://schemas.openxmlformats.org/officeDocument/2006/relationships/image" Target="../media/image55.wmf"/></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9.xml"/></Relationships>
</file>

<file path=ppt/slides/_rels/slide14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9.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3.xml"/><Relationship Id="rId1" Type="http://schemas.openxmlformats.org/officeDocument/2006/relationships/vmlDrawing" Target="../drawings/vmlDrawing8.vml"/><Relationship Id="rId5" Type="http://schemas.openxmlformats.org/officeDocument/2006/relationships/image" Target="../media/image58.wmf"/><Relationship Id="rId4" Type="http://schemas.openxmlformats.org/officeDocument/2006/relationships/oleObject" Target="../embeddings/oleObject5.bin"/></Relationships>
</file>

<file path=ppt/slides/_rels/slide147.x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slideLayout" Target="../slideLayouts/slideLayout19.xml"/></Relationships>
</file>

<file path=ppt/slides/_rels/slide148.x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slideLayout" Target="../slideLayouts/slideLayout19.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4.xml"/><Relationship Id="rId1" Type="http://schemas.openxmlformats.org/officeDocument/2006/relationships/vmlDrawing" Target="../drawings/vmlDrawing9.vml"/><Relationship Id="rId5" Type="http://schemas.openxmlformats.org/officeDocument/2006/relationships/image" Target="../media/image61.wmf"/><Relationship Id="rId4" Type="http://schemas.openxmlformats.org/officeDocument/2006/relationships/oleObject" Target="../embeddings/oleObject6.bin"/></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7.x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slideLayout" Target="../slideLayouts/slideLayout19.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9.x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19.xml"/></Relationships>
</file>

<file path=ppt/slides/_rels/slide17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4.xml"/></Relationships>
</file>

<file path=ppt/slides/_rels/slide17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4.xml"/></Relationships>
</file>

<file path=ppt/slides/_rels/slide17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4.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17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9.xml"/></Relationships>
</file>

<file path=ppt/slides/_rels/slide180.xml.rels><?xml version="1.0" encoding="UTF-8" standalone="yes"?>
<Relationships xmlns="http://schemas.openxmlformats.org/package/2006/relationships"><Relationship Id="rId3" Type="http://schemas.openxmlformats.org/officeDocument/2006/relationships/hyperlink" Target="http://www.china-peixun.com/" TargetMode="External"/><Relationship Id="rId2" Type="http://schemas.openxmlformats.org/officeDocument/2006/relationships/image" Target="../media/image64.jpeg"/><Relationship Id="rId1" Type="http://schemas.openxmlformats.org/officeDocument/2006/relationships/slideLayout" Target="../slideLayouts/slideLayout18.xml"/><Relationship Id="rId5" Type="http://schemas.openxmlformats.org/officeDocument/2006/relationships/hyperlink" Target="http://e.weibo.com/zhongpei123" TargetMode="External"/><Relationship Id="rId4" Type="http://schemas.openxmlformats.org/officeDocument/2006/relationships/hyperlink" Target="http://www.zhongpei123.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4.xml"/><Relationship Id="rId4" Type="http://schemas.openxmlformats.org/officeDocument/2006/relationships/image" Target="../media/image15.jpeg"/></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4.xml"/><Relationship Id="rId1" Type="http://schemas.openxmlformats.org/officeDocument/2006/relationships/vmlDrawing" Target="../drawings/vmlDrawing1.vml"/><Relationship Id="rId6" Type="http://schemas.openxmlformats.org/officeDocument/2006/relationships/image" Target="../media/image27.emf"/><Relationship Id="rId5" Type="http://schemas.openxmlformats.org/officeDocument/2006/relationships/oleObject" Target="../embeddings/Microsoft_Word_97_-_2003___1.doc"/><Relationship Id="rId4" Type="http://schemas.openxmlformats.org/officeDocument/2006/relationships/audio" Target="../media/audio2.wav"/></Relationships>
</file>

<file path=ppt/slides/_rels/slide3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9.xml"/><Relationship Id="rId1" Type="http://schemas.openxmlformats.org/officeDocument/2006/relationships/vmlDrawing" Target="../drawings/vmlDrawing2.vml"/><Relationship Id="rId5" Type="http://schemas.openxmlformats.org/officeDocument/2006/relationships/image" Target="../media/image28.wmf"/><Relationship Id="rId4" Type="http://schemas.openxmlformats.org/officeDocument/2006/relationships/oleObject" Target="../embeddings/oleObject1.bin"/></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1.xml"/></Relationships>
</file>

<file path=ppt/slides/_rels/slide35.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2" Type="http://schemas.openxmlformats.org/officeDocument/2006/relationships/tags" Target="../tags/tag3.xml"/><Relationship Id="rId16" Type="http://schemas.openxmlformats.org/officeDocument/2006/relationships/slideLayout" Target="../slideLayouts/slideLayout24.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Microsoft_Excel_97-2003____2.xls"/><Relationship Id="rId2" Type="http://schemas.openxmlformats.org/officeDocument/2006/relationships/slideLayout" Target="../slideLayouts/slideLayout19.xml"/><Relationship Id="rId1" Type="http://schemas.openxmlformats.org/officeDocument/2006/relationships/vmlDrawing" Target="../drawings/vmlDrawing3.vml"/><Relationship Id="rId4" Type="http://schemas.openxmlformats.org/officeDocument/2006/relationships/image" Target="../media/image29.emf"/></Relationships>
</file>

<file path=ppt/slides/_rels/slide39.xml.rels><?xml version="1.0" encoding="UTF-8" standalone="yes"?>
<Relationships xmlns="http://schemas.openxmlformats.org/package/2006/relationships"><Relationship Id="rId3" Type="http://schemas.openxmlformats.org/officeDocument/2006/relationships/oleObject" Target="../embeddings/Microsoft_Excel_97-2003____3.xls"/><Relationship Id="rId2" Type="http://schemas.openxmlformats.org/officeDocument/2006/relationships/slideLayout" Target="../slideLayouts/slideLayout29.xml"/><Relationship Id="rId1" Type="http://schemas.openxmlformats.org/officeDocument/2006/relationships/vmlDrawing" Target="../drawings/vmlDrawing4.vml"/><Relationship Id="rId4" Type="http://schemas.openxmlformats.org/officeDocument/2006/relationships/image" Target="../media/image30.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wmf"/><Relationship Id="rId1" Type="http://schemas.openxmlformats.org/officeDocument/2006/relationships/slideLayout" Target="../slideLayouts/slideLayout29.xml"/><Relationship Id="rId4" Type="http://schemas.openxmlformats.org/officeDocument/2006/relationships/image" Target="../media/image35.wmf"/></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1.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3.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2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9.xml"/><Relationship Id="rId1" Type="http://schemas.openxmlformats.org/officeDocument/2006/relationships/vmlDrawing" Target="../drawings/vmlDrawing5.vml"/><Relationship Id="rId4" Type="http://schemas.openxmlformats.org/officeDocument/2006/relationships/image" Target="../media/image38.wmf"/></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3516319" y="2916239"/>
            <a:ext cx="37925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buFont typeface="Arial" panose="020B0604020202020204" pitchFamily="34" charset="0"/>
              <a:buNone/>
            </a:pPr>
            <a:endParaRPr lang="zh-CN" altLang="zh-CN">
              <a:solidFill>
                <a:srgbClr val="000000"/>
              </a:solidFill>
              <a:ea typeface="宋体" panose="02010600030101010101" pitchFamily="2" charset="-122"/>
            </a:endParaRPr>
          </a:p>
        </p:txBody>
      </p:sp>
      <p:sp>
        <p:nvSpPr>
          <p:cNvPr id="2" name="矩形 1"/>
          <p:cNvSpPr/>
          <p:nvPr/>
        </p:nvSpPr>
        <p:spPr>
          <a:xfrm>
            <a:off x="2915816" y="408834"/>
            <a:ext cx="5776555" cy="1569660"/>
          </a:xfrm>
          <a:prstGeom prst="rect">
            <a:avLst/>
          </a:prstGeom>
        </p:spPr>
        <p:txBody>
          <a:bodyPr wrap="square">
            <a:spAutoFit/>
          </a:bodyPr>
          <a:lstStyle/>
          <a:p>
            <a:pPr algn="just">
              <a:lnSpc>
                <a:spcPct val="150000"/>
              </a:lnSpc>
              <a:defRPr/>
            </a:pPr>
            <a:r>
              <a:rPr lang="zh-CN" altLang="en-US" sz="3200" b="1" dirty="0">
                <a:solidFill>
                  <a:srgbClr val="FF0000"/>
                </a:solidFill>
                <a:latin typeface="微软雅黑" pitchFamily="34" charset="-122"/>
                <a:ea typeface="微软雅黑" pitchFamily="34" charset="-122"/>
              </a:rPr>
              <a:t>精益供应链课程</a:t>
            </a:r>
            <a:endParaRPr lang="en-US" altLang="zh-CN" sz="3200" b="1" dirty="0">
              <a:solidFill>
                <a:srgbClr val="FF0000"/>
              </a:solidFill>
              <a:latin typeface="微软雅黑" pitchFamily="34" charset="-122"/>
              <a:ea typeface="微软雅黑" pitchFamily="34" charset="-122"/>
            </a:endParaRPr>
          </a:p>
          <a:p>
            <a:pPr>
              <a:lnSpc>
                <a:spcPct val="150000"/>
              </a:lnSpc>
              <a:defRPr/>
            </a:pPr>
            <a:r>
              <a:rPr lang="en-US" altLang="zh-CN" sz="3200" b="1" dirty="0">
                <a:solidFill>
                  <a:srgbClr val="FF0000"/>
                </a:solidFill>
                <a:latin typeface="微软雅黑" pitchFamily="34" charset="-122"/>
                <a:ea typeface="微软雅黑" pitchFamily="34" charset="-122"/>
              </a:rPr>
              <a:t>         —</a:t>
            </a:r>
            <a:r>
              <a:rPr lang="zh-CN" altLang="en-US" sz="3200" b="1" dirty="0">
                <a:solidFill>
                  <a:srgbClr val="FF0000"/>
                </a:solidFill>
                <a:latin typeface="微软雅黑" pitchFamily="34" charset="-122"/>
                <a:ea typeface="微软雅黑" pitchFamily="34" charset="-122"/>
              </a:rPr>
              <a:t>采购管理与供应商控制</a:t>
            </a:r>
            <a:endParaRPr lang="en-US" altLang="zh-CN" sz="3200" b="1" dirty="0">
              <a:solidFill>
                <a:srgbClr val="FF0000"/>
              </a:solidFill>
              <a:latin typeface="微软雅黑" pitchFamily="34" charset="-122"/>
              <a:ea typeface="微软雅黑" pitchFamily="34" charset="-122"/>
            </a:endParaRPr>
          </a:p>
        </p:txBody>
      </p:sp>
    </p:spTree>
    <p:extLst>
      <p:ext uri="{BB962C8B-B14F-4D97-AF65-F5344CB8AC3E}">
        <p14:creationId xmlns:p14="http://schemas.microsoft.com/office/powerpoint/2010/main" val="2531968910"/>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64319" y="363945"/>
            <a:ext cx="6726438" cy="585065"/>
          </a:xfrm>
        </p:spPr>
        <p:txBody>
          <a:bodyPr>
            <a:normAutofit/>
          </a:bodyPr>
          <a:lstStyle/>
          <a:p>
            <a:pPr algn="ctr" fontAlgn="auto">
              <a:spcAft>
                <a:spcPts val="0"/>
              </a:spcAft>
              <a:defRPr/>
            </a:pPr>
            <a:r>
              <a:rPr lang="zh-CN" altLang="en-US" sz="3200" i="0" dirty="0" smtClean="0">
                <a:solidFill>
                  <a:srgbClr val="FF0000"/>
                </a:solidFill>
              </a:rPr>
              <a:t>企业的分类</a:t>
            </a:r>
            <a:endParaRPr lang="zh-CN" altLang="en-US" sz="3200" i="0" dirty="0">
              <a:solidFill>
                <a:srgbClr val="FF0000"/>
              </a:solidFill>
            </a:endParaRPr>
          </a:p>
        </p:txBody>
      </p:sp>
      <p:sp>
        <p:nvSpPr>
          <p:cNvPr id="16" name="灯片编号占位符 15"/>
          <p:cNvSpPr>
            <a:spLocks noGrp="1"/>
          </p:cNvSpPr>
          <p:nvPr>
            <p:ph type="sldNum" sz="quarter" idx="4"/>
          </p:nvPr>
        </p:nvSpPr>
        <p:spPr/>
        <p:txBody>
          <a:bodyPr/>
          <a:lstStyle/>
          <a:p>
            <a:fld id="{8BA16DCC-C50E-4AD5-94C9-747C0058B3E1}" type="slidenum">
              <a:rPr lang="zh-CN" altLang="en-US" smtClean="0"/>
              <a:pPr/>
              <a:t>10</a:t>
            </a:fld>
            <a:endParaRPr lang="zh-CN" altLang="en-US"/>
          </a:p>
        </p:txBody>
      </p:sp>
      <p:sp>
        <p:nvSpPr>
          <p:cNvPr id="12291" name="Line 4"/>
          <p:cNvSpPr>
            <a:spLocks noChangeShapeType="1"/>
          </p:cNvSpPr>
          <p:nvPr/>
        </p:nvSpPr>
        <p:spPr bwMode="auto">
          <a:xfrm>
            <a:off x="5934075" y="4362089"/>
            <a:ext cx="0" cy="0"/>
          </a:xfrm>
          <a:prstGeom prst="line">
            <a:avLst/>
          </a:prstGeom>
          <a:noFill/>
          <a:ln w="12700">
            <a:solidFill>
              <a:schemeClr val="tx2"/>
            </a:solidFill>
            <a:round/>
            <a:headEnd/>
            <a:tailEnd type="triangle" w="med" len="med"/>
          </a:ln>
        </p:spPr>
        <p:txBody>
          <a:bodyPr lIns="82058" tIns="41029" rIns="82058" bIns="41029">
            <a:spAutoFit/>
          </a:bodyPr>
          <a:lstStyle/>
          <a:p>
            <a:endParaRPr lang="zh-CN" altLang="en-US"/>
          </a:p>
        </p:txBody>
      </p:sp>
      <p:sp>
        <p:nvSpPr>
          <p:cNvPr id="6" name="AutoShape 5"/>
          <p:cNvSpPr>
            <a:spLocks noChangeArrowheads="1"/>
          </p:cNvSpPr>
          <p:nvPr/>
        </p:nvSpPr>
        <p:spPr bwMode="auto">
          <a:xfrm>
            <a:off x="1042990" y="3795355"/>
            <a:ext cx="433387" cy="1374775"/>
          </a:xfrm>
          <a:prstGeom prst="flowChartProcess">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lIns="82058" tIns="41029" rIns="82058" bIns="41029" anchor="ctr">
            <a:spAutoFit/>
          </a:bodyPr>
          <a:lstStyle/>
          <a:p>
            <a:pPr algn="ctr" defTabSz="820738" fontAlgn="auto">
              <a:spcBef>
                <a:spcPct val="50000"/>
              </a:spcBef>
              <a:spcAft>
                <a:spcPts val="0"/>
              </a:spcAft>
              <a:defRPr/>
            </a:pPr>
            <a:r>
              <a:rPr lang="zh-CN" altLang="en-US" sz="2800">
                <a:latin typeface="ITCCenturyBookT" pitchFamily="2" charset="0"/>
              </a:rPr>
              <a:t>制造业</a:t>
            </a:r>
          </a:p>
        </p:txBody>
      </p:sp>
      <p:sp>
        <p:nvSpPr>
          <p:cNvPr id="8" name="AutoShape 7"/>
          <p:cNvSpPr>
            <a:spLocks noChangeArrowheads="1"/>
          </p:cNvSpPr>
          <p:nvPr/>
        </p:nvSpPr>
        <p:spPr bwMode="auto">
          <a:xfrm>
            <a:off x="1692275" y="2785705"/>
            <a:ext cx="1223963" cy="822325"/>
          </a:xfrm>
          <a:prstGeom prst="flowChartProcess">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lIns="82058" tIns="41029" rIns="82058" bIns="41029" anchor="ctr">
            <a:spAutoFit/>
          </a:bodyPr>
          <a:lstStyle/>
          <a:p>
            <a:pPr algn="ctr" defTabSz="820738" fontAlgn="auto">
              <a:spcBef>
                <a:spcPct val="50000"/>
              </a:spcBef>
              <a:spcAft>
                <a:spcPts val="0"/>
              </a:spcAft>
              <a:defRPr/>
            </a:pPr>
            <a:r>
              <a:rPr lang="zh-CN" altLang="en-US" sz="2400" dirty="0">
                <a:latin typeface="ITCCenturyBookT" pitchFamily="2" charset="0"/>
              </a:rPr>
              <a:t>流程型制造业</a:t>
            </a:r>
          </a:p>
        </p:txBody>
      </p:sp>
      <p:sp>
        <p:nvSpPr>
          <p:cNvPr id="9" name="AutoShape 8"/>
          <p:cNvSpPr>
            <a:spLocks noChangeArrowheads="1"/>
          </p:cNvSpPr>
          <p:nvPr/>
        </p:nvSpPr>
        <p:spPr bwMode="auto">
          <a:xfrm>
            <a:off x="1692275" y="5390651"/>
            <a:ext cx="1223963" cy="822325"/>
          </a:xfrm>
          <a:prstGeom prst="flowChartProcess">
            <a:avLst/>
          </a:prstGeom>
          <a:solidFill>
            <a:schemeClr val="bg1">
              <a:lumMod val="75000"/>
            </a:schemeClr>
          </a:solidFill>
          <a:ln w="12700">
            <a:solidFill>
              <a:schemeClr val="tx1"/>
            </a:solidFill>
            <a:miter lim="800000"/>
            <a:headEnd/>
            <a:tailEnd/>
          </a:ln>
          <a:effectLst>
            <a:outerShdw dist="107763" dir="2700000" algn="ctr" rotWithShape="0">
              <a:schemeClr val="bg2">
                <a:alpha val="50000"/>
              </a:schemeClr>
            </a:outerShdw>
          </a:effectLst>
        </p:spPr>
        <p:txBody>
          <a:bodyPr lIns="82058" tIns="41029" rIns="82058" bIns="41029" anchor="ctr">
            <a:spAutoFit/>
          </a:bodyPr>
          <a:lstStyle/>
          <a:p>
            <a:pPr algn="ctr" defTabSz="820738" fontAlgn="auto">
              <a:spcBef>
                <a:spcPct val="50000"/>
              </a:spcBef>
              <a:spcAft>
                <a:spcPts val="0"/>
              </a:spcAft>
              <a:defRPr/>
            </a:pPr>
            <a:r>
              <a:rPr lang="zh-CN" altLang="en-US" sz="2400">
                <a:latin typeface="ITCCenturyBookT" pitchFamily="2" charset="0"/>
              </a:rPr>
              <a:t>离散型制造业</a:t>
            </a:r>
          </a:p>
        </p:txBody>
      </p:sp>
      <p:sp>
        <p:nvSpPr>
          <p:cNvPr id="10" name="AutoShape 9"/>
          <p:cNvSpPr>
            <a:spLocks noChangeArrowheads="1"/>
          </p:cNvSpPr>
          <p:nvPr/>
        </p:nvSpPr>
        <p:spPr bwMode="auto">
          <a:xfrm>
            <a:off x="3059115" y="1799864"/>
            <a:ext cx="1152525" cy="698500"/>
          </a:xfrm>
          <a:prstGeom prst="flowChartProcess">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lIns="82058" tIns="41029" rIns="82058" bIns="41029" anchor="ctr">
            <a:spAutoFit/>
          </a:bodyPr>
          <a:lstStyle/>
          <a:p>
            <a:pPr algn="ctr" defTabSz="820738" fontAlgn="auto">
              <a:spcBef>
                <a:spcPct val="50000"/>
              </a:spcBef>
              <a:spcAft>
                <a:spcPts val="0"/>
              </a:spcAft>
              <a:defRPr/>
            </a:pPr>
            <a:r>
              <a:rPr lang="zh-CN" altLang="en-US" sz="2000">
                <a:latin typeface="ITCCenturyBookT" pitchFamily="2" charset="0"/>
              </a:rPr>
              <a:t>全流程制造业</a:t>
            </a:r>
          </a:p>
        </p:txBody>
      </p:sp>
      <p:sp>
        <p:nvSpPr>
          <p:cNvPr id="11" name="AutoShape 10"/>
          <p:cNvSpPr>
            <a:spLocks noChangeArrowheads="1"/>
          </p:cNvSpPr>
          <p:nvPr/>
        </p:nvSpPr>
        <p:spPr bwMode="auto">
          <a:xfrm>
            <a:off x="3059115" y="3866789"/>
            <a:ext cx="1152525" cy="698500"/>
          </a:xfrm>
          <a:prstGeom prst="flowChartProcess">
            <a:avLst/>
          </a:prstGeom>
          <a:solidFill>
            <a:schemeClr val="accent2"/>
          </a:solidFill>
          <a:ln w="12700" algn="ctr">
            <a:solidFill>
              <a:schemeClr val="tx1"/>
            </a:solidFill>
            <a:miter lim="800000"/>
            <a:headEnd/>
            <a:tailEnd/>
          </a:ln>
          <a:effectLst>
            <a:outerShdw dist="107763" dir="2700000" algn="ctr" rotWithShape="0">
              <a:schemeClr val="bg2">
                <a:alpha val="50000"/>
              </a:schemeClr>
            </a:outerShdw>
          </a:effectLst>
        </p:spPr>
        <p:txBody>
          <a:bodyPr lIns="82058" tIns="41029" rIns="82058" bIns="41029" anchor="ctr">
            <a:spAutoFit/>
          </a:bodyPr>
          <a:lstStyle/>
          <a:p>
            <a:pPr algn="ctr" defTabSz="820738" fontAlgn="auto">
              <a:spcBef>
                <a:spcPct val="50000"/>
              </a:spcBef>
              <a:spcAft>
                <a:spcPts val="0"/>
              </a:spcAft>
              <a:defRPr/>
            </a:pPr>
            <a:r>
              <a:rPr lang="zh-CN" altLang="en-US" sz="2000">
                <a:latin typeface="ITCCenturyBookT" pitchFamily="2" charset="0"/>
              </a:rPr>
              <a:t>半流程制造业</a:t>
            </a:r>
          </a:p>
        </p:txBody>
      </p:sp>
      <p:sp>
        <p:nvSpPr>
          <p:cNvPr id="14" name="AutoShape 13"/>
          <p:cNvSpPr>
            <a:spLocks noChangeArrowheads="1"/>
          </p:cNvSpPr>
          <p:nvPr/>
        </p:nvSpPr>
        <p:spPr bwMode="auto">
          <a:xfrm>
            <a:off x="3059113" y="5423743"/>
            <a:ext cx="2736850" cy="390525"/>
          </a:xfrm>
          <a:prstGeom prst="flowChartProcess">
            <a:avLst/>
          </a:prstGeom>
          <a:solidFill>
            <a:schemeClr val="bg1">
              <a:lumMod val="75000"/>
            </a:schemeClr>
          </a:solidFill>
          <a:ln w="12700" algn="ctr">
            <a:solidFill>
              <a:schemeClr val="tx1"/>
            </a:solidFill>
            <a:miter lim="800000"/>
            <a:headEnd/>
            <a:tailEnd/>
          </a:ln>
          <a:effectLst>
            <a:outerShdw dist="107763" dir="2700000" algn="ctr" rotWithShape="0">
              <a:schemeClr val="bg2">
                <a:alpha val="50000"/>
              </a:schemeClr>
            </a:outerShdw>
          </a:effectLst>
        </p:spPr>
        <p:txBody>
          <a:bodyPr lIns="82058" tIns="41029" rIns="82058" bIns="41029" anchor="ctr">
            <a:spAutoFit/>
          </a:bodyPr>
          <a:lstStyle/>
          <a:p>
            <a:pPr algn="ctr" defTabSz="820738" fontAlgn="auto">
              <a:spcBef>
                <a:spcPct val="50000"/>
              </a:spcBef>
              <a:spcAft>
                <a:spcPts val="0"/>
              </a:spcAft>
              <a:defRPr/>
            </a:pPr>
            <a:r>
              <a:rPr lang="zh-CN" altLang="en-US" sz="2000">
                <a:latin typeface="ITCCenturyBookT" pitchFamily="2" charset="0"/>
              </a:rPr>
              <a:t>装配型制造业</a:t>
            </a:r>
          </a:p>
        </p:txBody>
      </p:sp>
      <p:sp>
        <p:nvSpPr>
          <p:cNvPr id="15" name="AutoShape 14"/>
          <p:cNvSpPr>
            <a:spLocks noChangeArrowheads="1"/>
          </p:cNvSpPr>
          <p:nvPr/>
        </p:nvSpPr>
        <p:spPr bwMode="auto">
          <a:xfrm>
            <a:off x="3059113" y="5895476"/>
            <a:ext cx="2736850" cy="390525"/>
          </a:xfrm>
          <a:prstGeom prst="flowChartProcess">
            <a:avLst/>
          </a:prstGeom>
          <a:solidFill>
            <a:schemeClr val="bg1">
              <a:lumMod val="75000"/>
            </a:schemeClr>
          </a:solidFill>
          <a:ln w="12700" algn="ctr">
            <a:solidFill>
              <a:schemeClr val="tx1"/>
            </a:solidFill>
            <a:miter lim="800000"/>
            <a:headEnd/>
            <a:tailEnd/>
          </a:ln>
          <a:effectLst>
            <a:outerShdw dist="107763" dir="2700000" algn="ctr" rotWithShape="0">
              <a:schemeClr val="bg2">
                <a:alpha val="50000"/>
              </a:schemeClr>
            </a:outerShdw>
          </a:effectLst>
        </p:spPr>
        <p:txBody>
          <a:bodyPr lIns="82058" tIns="41029" rIns="82058" bIns="41029" anchor="ctr">
            <a:spAutoFit/>
          </a:bodyPr>
          <a:lstStyle/>
          <a:p>
            <a:pPr algn="ctr" defTabSz="820738" fontAlgn="auto">
              <a:spcBef>
                <a:spcPct val="50000"/>
              </a:spcBef>
              <a:spcAft>
                <a:spcPts val="0"/>
              </a:spcAft>
              <a:defRPr/>
            </a:pPr>
            <a:r>
              <a:rPr lang="zh-CN" altLang="en-US" sz="2000">
                <a:latin typeface="ITCCenturyBookT" pitchFamily="2" charset="0"/>
              </a:rPr>
              <a:t>机加型制造业</a:t>
            </a:r>
          </a:p>
        </p:txBody>
      </p:sp>
      <p:sp>
        <p:nvSpPr>
          <p:cNvPr id="12299" name="AutoShape 15"/>
          <p:cNvSpPr>
            <a:spLocks noChangeArrowheads="1"/>
          </p:cNvSpPr>
          <p:nvPr/>
        </p:nvSpPr>
        <p:spPr bwMode="auto">
          <a:xfrm>
            <a:off x="4284665" y="1318851"/>
            <a:ext cx="4651375" cy="1784350"/>
          </a:xfrm>
          <a:prstGeom prst="flowChartDocument">
            <a:avLst/>
          </a:prstGeom>
          <a:solidFill>
            <a:srgbClr val="92D050"/>
          </a:solidFill>
          <a:ln w="12700">
            <a:solidFill>
              <a:schemeClr val="accent2"/>
            </a:solidFill>
            <a:miter lim="800000"/>
            <a:headEnd/>
            <a:tailEnd/>
          </a:ln>
        </p:spPr>
        <p:txBody>
          <a:bodyPr lIns="82058" tIns="41029" rIns="82058" bIns="41029" anchor="ctr">
            <a:spAutoFit/>
          </a:bodyPr>
          <a:lstStyle/>
          <a:p>
            <a:pPr algn="l" defTabSz="820738">
              <a:spcBef>
                <a:spcPct val="50000"/>
              </a:spcBef>
            </a:pPr>
            <a:r>
              <a:rPr lang="zh-CN" altLang="en-US" sz="1600" dirty="0" smtClean="0">
                <a:latin typeface="宋体" pitchFamily="2" charset="-122"/>
              </a:rPr>
              <a:t>特点：</a:t>
            </a:r>
            <a:r>
              <a:rPr lang="en-US" altLang="zh-CN" sz="1600" dirty="0" smtClean="0">
                <a:latin typeface="宋体" pitchFamily="2" charset="-122"/>
              </a:rPr>
              <a:t>1</a:t>
            </a:r>
            <a:r>
              <a:rPr lang="zh-CN" altLang="en-US" sz="1600" dirty="0" smtClean="0">
                <a:latin typeface="宋体" pitchFamily="2" charset="-122"/>
              </a:rPr>
              <a:t>）产品从投入到产出是在同一个管道或设备里流动；</a:t>
            </a:r>
            <a:r>
              <a:rPr lang="en-US" altLang="zh-CN" sz="1600" dirty="0" smtClean="0">
                <a:latin typeface="宋体" pitchFamily="2" charset="-122"/>
              </a:rPr>
              <a:t>2</a:t>
            </a:r>
            <a:r>
              <a:rPr lang="zh-CN" altLang="en-US" sz="1600" dirty="0" smtClean="0">
                <a:latin typeface="宋体" pitchFamily="2" charset="-122"/>
              </a:rPr>
              <a:t>）在生产过程中不存在转出和转入的现象；</a:t>
            </a:r>
            <a:r>
              <a:rPr lang="en-US" altLang="zh-CN" sz="1600" dirty="0" smtClean="0">
                <a:latin typeface="宋体" pitchFamily="2" charset="-122"/>
              </a:rPr>
              <a:t>3</a:t>
            </a:r>
            <a:r>
              <a:rPr lang="zh-CN" altLang="en-US" sz="1600" dirty="0" smtClean="0">
                <a:latin typeface="宋体" pitchFamily="2" charset="-122"/>
              </a:rPr>
              <a:t>）产品从管道（设备）中流出后不需加工就是成品；</a:t>
            </a:r>
            <a:r>
              <a:rPr lang="en-US" altLang="zh-CN" sz="1600" dirty="0" smtClean="0">
                <a:latin typeface="宋体" pitchFamily="2" charset="-122"/>
              </a:rPr>
              <a:t>4</a:t>
            </a:r>
            <a:r>
              <a:rPr lang="zh-CN" altLang="en-US" sz="1600" dirty="0" smtClean="0">
                <a:latin typeface="宋体" pitchFamily="2" charset="-122"/>
              </a:rPr>
              <a:t>）产品产生物理或化学变化；</a:t>
            </a:r>
          </a:p>
          <a:p>
            <a:pPr algn="l" defTabSz="820738">
              <a:spcBef>
                <a:spcPct val="50000"/>
              </a:spcBef>
            </a:pPr>
            <a:r>
              <a:rPr lang="zh-CN" altLang="en-US" sz="1600" dirty="0" smtClean="0">
                <a:latin typeface="宋体" pitchFamily="2" charset="-122"/>
              </a:rPr>
              <a:t>典型企业：化工企业，制药企业等</a:t>
            </a:r>
            <a:endParaRPr lang="zh-CN" altLang="en-US" sz="1600" dirty="0">
              <a:latin typeface="宋体" pitchFamily="2" charset="-122"/>
            </a:endParaRPr>
          </a:p>
        </p:txBody>
      </p:sp>
      <p:sp>
        <p:nvSpPr>
          <p:cNvPr id="12300" name="AutoShape 16"/>
          <p:cNvSpPr>
            <a:spLocks noChangeArrowheads="1"/>
          </p:cNvSpPr>
          <p:nvPr/>
        </p:nvSpPr>
        <p:spPr bwMode="auto">
          <a:xfrm>
            <a:off x="4284665" y="3288939"/>
            <a:ext cx="4651375" cy="2089150"/>
          </a:xfrm>
          <a:prstGeom prst="flowChartDocument">
            <a:avLst/>
          </a:prstGeom>
          <a:solidFill>
            <a:srgbClr val="92D050"/>
          </a:solidFill>
          <a:ln w="12700">
            <a:solidFill>
              <a:schemeClr val="accent2"/>
            </a:solidFill>
            <a:miter lim="800000"/>
            <a:headEnd/>
            <a:tailEnd/>
          </a:ln>
        </p:spPr>
        <p:txBody>
          <a:bodyPr lIns="82058" tIns="41029" rIns="82058" bIns="41029" anchor="ctr">
            <a:spAutoFit/>
          </a:bodyPr>
          <a:lstStyle/>
          <a:p>
            <a:pPr algn="l" defTabSz="820738">
              <a:spcBef>
                <a:spcPct val="50000"/>
              </a:spcBef>
            </a:pPr>
            <a:r>
              <a:rPr lang="zh-CN" altLang="en-US" sz="1600" dirty="0" smtClean="0">
                <a:latin typeface="ITCCenturyBookT"/>
              </a:rPr>
              <a:t>特点：</a:t>
            </a:r>
            <a:r>
              <a:rPr lang="en-US" altLang="zh-CN" sz="1600" dirty="0" smtClean="0">
                <a:latin typeface="ITCCenturyBookT"/>
              </a:rPr>
              <a:t>1</a:t>
            </a:r>
            <a:r>
              <a:rPr lang="zh-CN" altLang="en-US" sz="1600" dirty="0" smtClean="0">
                <a:latin typeface="ITCCenturyBookT"/>
              </a:rPr>
              <a:t>）产品类似于流程型行业，但在产品进入管道（设备</a:t>
            </a:r>
            <a:r>
              <a:rPr lang="en-US" altLang="zh-CN" sz="1600" dirty="0" smtClean="0">
                <a:latin typeface="ITCCenturyBookT"/>
              </a:rPr>
              <a:t>)</a:t>
            </a:r>
            <a:r>
              <a:rPr lang="zh-CN" altLang="en-US" sz="1600" dirty="0" smtClean="0">
                <a:latin typeface="ITCCenturyBookT"/>
              </a:rPr>
              <a:t>或流出管道（设备）后需要进行加工或制造；</a:t>
            </a:r>
            <a:r>
              <a:rPr lang="en-US" altLang="zh-CN" sz="1600" dirty="0" smtClean="0">
                <a:latin typeface="ITCCenturyBookT"/>
              </a:rPr>
              <a:t>2</a:t>
            </a:r>
            <a:r>
              <a:rPr lang="zh-CN" altLang="en-US" sz="1600" dirty="0" smtClean="0">
                <a:latin typeface="ITCCenturyBookT"/>
              </a:rPr>
              <a:t>）在生产过程中存在转出和转入的现象；</a:t>
            </a:r>
            <a:r>
              <a:rPr lang="en-US" altLang="zh-CN" sz="1600" dirty="0" smtClean="0">
                <a:latin typeface="ITCCenturyBookT"/>
              </a:rPr>
              <a:t>3</a:t>
            </a:r>
            <a:r>
              <a:rPr lang="zh-CN" altLang="en-US" sz="1600" dirty="0" smtClean="0">
                <a:latin typeface="ITCCenturyBookT"/>
              </a:rPr>
              <a:t>）产品从管道（设备）中流出后不完全是成品；</a:t>
            </a:r>
            <a:r>
              <a:rPr lang="en-US" altLang="zh-CN" sz="1600" dirty="0" smtClean="0">
                <a:latin typeface="ITCCenturyBookT"/>
              </a:rPr>
              <a:t>4</a:t>
            </a:r>
            <a:r>
              <a:rPr lang="zh-CN" altLang="en-US" sz="1600" dirty="0" smtClean="0">
                <a:latin typeface="ITCCenturyBookT"/>
              </a:rPr>
              <a:t>）产品产生物理或化学变化；</a:t>
            </a:r>
          </a:p>
          <a:p>
            <a:pPr algn="l" defTabSz="820738">
              <a:spcBef>
                <a:spcPct val="50000"/>
              </a:spcBef>
            </a:pPr>
            <a:r>
              <a:rPr lang="zh-CN" altLang="en-US" sz="1600" dirty="0" smtClean="0">
                <a:latin typeface="ITCCenturyBookT"/>
              </a:rPr>
              <a:t>典型企业： 造纸企业等</a:t>
            </a:r>
            <a:endParaRPr lang="zh-CN" altLang="en-US" sz="1600" dirty="0">
              <a:latin typeface="ITCCenturyBookT"/>
            </a:endParaRPr>
          </a:p>
        </p:txBody>
      </p:sp>
      <p:sp>
        <p:nvSpPr>
          <p:cNvPr id="20" name="左中括号 19"/>
          <p:cNvSpPr/>
          <p:nvPr/>
        </p:nvSpPr>
        <p:spPr>
          <a:xfrm>
            <a:off x="2987675" y="5500176"/>
            <a:ext cx="71438" cy="719137"/>
          </a:xfrm>
          <a:prstGeom prst="leftBracket">
            <a:avLst/>
          </a:prstGeom>
          <a:solidFill>
            <a:schemeClr val="bg1">
              <a:lumMod val="75000"/>
            </a:schemeClr>
          </a:solidFill>
          <a:ln w="28575"/>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21" name="左中括号 20"/>
          <p:cNvSpPr/>
          <p:nvPr/>
        </p:nvSpPr>
        <p:spPr>
          <a:xfrm>
            <a:off x="2987675" y="2138001"/>
            <a:ext cx="71438" cy="2089150"/>
          </a:xfrm>
          <a:prstGeom prst="leftBracket">
            <a:avLst/>
          </a:prstGeom>
          <a:ln w="28575"/>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22" name="左中括号 21"/>
          <p:cNvSpPr/>
          <p:nvPr/>
        </p:nvSpPr>
        <p:spPr>
          <a:xfrm>
            <a:off x="1547813" y="3219093"/>
            <a:ext cx="144462" cy="2663825"/>
          </a:xfrm>
          <a:prstGeom prst="leftBracket">
            <a:avLst/>
          </a:prstGeom>
          <a:ln w="28575"/>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Tree>
    <p:extLst>
      <p:ext uri="{BB962C8B-B14F-4D97-AF65-F5344CB8AC3E}">
        <p14:creationId xmlns:p14="http://schemas.microsoft.com/office/powerpoint/2010/main" val="5755210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linds(horizontal)">
                                      <p:cBhvr>
                                        <p:cTn id="26" dur="500"/>
                                        <p:tgtEl>
                                          <p:spTgt spid="11"/>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linds(horizontal)">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2299"/>
                                        </p:tgtEl>
                                        <p:attrNameLst>
                                          <p:attrName>style.visibility</p:attrName>
                                        </p:attrNameLst>
                                      </p:cBhvr>
                                      <p:to>
                                        <p:strVal val="visible"/>
                                      </p:to>
                                    </p:set>
                                    <p:animEffect transition="in" filter="blinds(horizontal)">
                                      <p:cBhvr>
                                        <p:cTn id="34" dur="500"/>
                                        <p:tgtEl>
                                          <p:spTgt spid="12299"/>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2300"/>
                                        </p:tgtEl>
                                        <p:attrNameLst>
                                          <p:attrName>style.visibility</p:attrName>
                                        </p:attrNameLst>
                                      </p:cBhvr>
                                      <p:to>
                                        <p:strVal val="visible"/>
                                      </p:to>
                                    </p:set>
                                    <p:animEffect transition="in" filter="blinds(horizontal)">
                                      <p:cBhvr>
                                        <p:cTn id="39" dur="500"/>
                                        <p:tgtEl>
                                          <p:spTgt spid="12300"/>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linds(horizontal)">
                                      <p:cBhvr>
                                        <p:cTn id="44" dur="500"/>
                                        <p:tgtEl>
                                          <p:spTgt spid="14"/>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linds(horizontal)">
                                      <p:cBhvr>
                                        <p:cTn id="47" dur="500"/>
                                        <p:tgtEl>
                                          <p:spTgt spid="15"/>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blinds(horizontal)">
                                      <p:cBhvr>
                                        <p:cTn id="5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4" grpId="0" animBg="1"/>
      <p:bldP spid="15" grpId="0" animBg="1"/>
      <p:bldP spid="12299" grpId="0" animBg="1"/>
      <p:bldP spid="12300" grpId="0" animBg="1"/>
      <p:bldP spid="20" grpId="0" animBg="1"/>
      <p:bldP spid="21" grpId="0" animBg="1"/>
      <p:bldP spid="22"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Grp="1" noChangeArrowheads="1"/>
          </p:cNvSpPr>
          <p:nvPr>
            <p:ph idx="1"/>
          </p:nvPr>
        </p:nvSpPr>
        <p:spPr bwMode="auto">
          <a:xfrm>
            <a:off x="323528" y="2503364"/>
            <a:ext cx="8444480" cy="3080921"/>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150000"/>
              </a:lnSpc>
              <a:buFont typeface="Wingdings" panose="05000000000000000000" pitchFamily="2" charset="2"/>
              <a:buChar char="Ø"/>
            </a:pPr>
            <a:r>
              <a:rPr lang="zh-CN" altLang="en-US" sz="2000" b="0" dirty="0" smtClean="0"/>
              <a:t>首先</a:t>
            </a:r>
            <a:r>
              <a:rPr lang="zh-CN" altLang="en-US" sz="2000" b="0" dirty="0"/>
              <a:t>与候选供应商的联系人进行面谈，确认合作</a:t>
            </a:r>
            <a:r>
              <a:rPr lang="zh-CN" altLang="en-US" sz="2000" b="0" dirty="0" smtClean="0"/>
              <a:t>意向</a:t>
            </a:r>
            <a:r>
              <a:rPr lang="zh-CN" altLang="en-US" sz="2000" b="0" dirty="0"/>
              <a:t>，然后使用</a:t>
            </a:r>
            <a:r>
              <a:rPr lang="en-US" altLang="zh-CN" sz="2000" b="1" dirty="0">
                <a:solidFill>
                  <a:srgbClr val="002060"/>
                </a:solidFill>
              </a:rPr>
              <a:t>【</a:t>
            </a:r>
            <a:r>
              <a:rPr lang="zh-CN" altLang="en-US" sz="2000" b="1" dirty="0">
                <a:solidFill>
                  <a:srgbClr val="002060"/>
                </a:solidFill>
              </a:rPr>
              <a:t>供应商调查表</a:t>
            </a:r>
            <a:r>
              <a:rPr lang="en-US" altLang="zh-CN" sz="2000" b="1" dirty="0">
                <a:solidFill>
                  <a:srgbClr val="002060"/>
                </a:solidFill>
              </a:rPr>
              <a:t>】</a:t>
            </a:r>
            <a:r>
              <a:rPr lang="zh-CN" altLang="en-US" sz="2000" b="0" dirty="0"/>
              <a:t>对候选的供应商</a:t>
            </a:r>
            <a:r>
              <a:rPr lang="zh-CN" altLang="en-US" sz="2000" b="0" dirty="0" smtClean="0"/>
              <a:t>进行调查</a:t>
            </a:r>
            <a:r>
              <a:rPr lang="zh-CN" altLang="en-US" sz="2000" b="0" dirty="0"/>
              <a:t>。在调查前对于一些相关的敏感性、技术性、</a:t>
            </a:r>
            <a:r>
              <a:rPr lang="zh-CN" altLang="en-US" sz="2000" b="0" dirty="0" smtClean="0"/>
              <a:t>价格</a:t>
            </a:r>
            <a:r>
              <a:rPr lang="zh-CN" altLang="en-US" sz="2000" b="0" dirty="0"/>
              <a:t>等相关信息要签署</a:t>
            </a:r>
            <a:r>
              <a:rPr lang="en-US" altLang="zh-CN" sz="2000" b="0" dirty="0"/>
              <a:t>【</a:t>
            </a:r>
            <a:r>
              <a:rPr lang="zh-CN" altLang="en-US" sz="2000" b="0" dirty="0"/>
              <a:t>保密协约</a:t>
            </a:r>
            <a:r>
              <a:rPr lang="en-US" altLang="zh-CN" sz="2000" b="0" dirty="0" smtClean="0"/>
              <a:t>】</a:t>
            </a:r>
          </a:p>
          <a:p>
            <a:pPr>
              <a:lnSpc>
                <a:spcPct val="150000"/>
              </a:lnSpc>
              <a:buFont typeface="Wingdings" panose="05000000000000000000" pitchFamily="2" charset="2"/>
              <a:buChar char="Ø"/>
            </a:pPr>
            <a:r>
              <a:rPr lang="zh-CN" altLang="en-US" sz="2000" b="0" dirty="0" smtClean="0"/>
              <a:t>其次进行信用调查，根据</a:t>
            </a:r>
            <a:r>
              <a:rPr lang="zh-CN" altLang="en-US" sz="2000" b="0" dirty="0"/>
              <a:t>供应商调查表，从候选供应商中筛选部分初步</a:t>
            </a:r>
            <a:r>
              <a:rPr lang="zh-CN" altLang="en-US" sz="2000" b="0" dirty="0" smtClean="0"/>
              <a:t>合格</a:t>
            </a:r>
            <a:r>
              <a:rPr lang="zh-CN" altLang="en-US" sz="2000" b="0" dirty="0"/>
              <a:t>的供应商，在分析经营状况的同时，委托专门的</a:t>
            </a:r>
            <a:r>
              <a:rPr lang="zh-CN" altLang="en-US" sz="2000" b="0" dirty="0" smtClean="0"/>
              <a:t>信用</a:t>
            </a:r>
            <a:r>
              <a:rPr lang="zh-CN" altLang="en-US" sz="2000" b="0" dirty="0"/>
              <a:t>调查公司对其进行信用调查</a:t>
            </a:r>
          </a:p>
          <a:p>
            <a:pPr>
              <a:lnSpc>
                <a:spcPct val="150000"/>
              </a:lnSpc>
            </a:pPr>
            <a:endParaRPr lang="en-US" altLang="zh-CN" sz="2000" b="0" dirty="0"/>
          </a:p>
        </p:txBody>
      </p:sp>
      <p:sp>
        <p:nvSpPr>
          <p:cNvPr id="2" name="矩形 1"/>
          <p:cNvSpPr/>
          <p:nvPr/>
        </p:nvSpPr>
        <p:spPr>
          <a:xfrm>
            <a:off x="3347864" y="332656"/>
            <a:ext cx="2236510" cy="584775"/>
          </a:xfrm>
          <a:prstGeom prst="rect">
            <a:avLst/>
          </a:prstGeom>
        </p:spPr>
        <p:txBody>
          <a:bodyPr wrap="none">
            <a:spAutoFit/>
          </a:bodyPr>
          <a:lstStyle/>
          <a:p>
            <a:pPr>
              <a:buFontTx/>
              <a:buNone/>
            </a:pPr>
            <a:r>
              <a:rPr lang="zh-CN" altLang="en-US" sz="3200" b="1" dirty="0">
                <a:solidFill>
                  <a:srgbClr val="FF0000"/>
                </a:solidFill>
                <a:latin typeface="微软雅黑" panose="020B0503020204020204" pitchFamily="34" charset="-122"/>
                <a:ea typeface="微软雅黑" panose="020B0503020204020204" pitchFamily="34" charset="-122"/>
              </a:rPr>
              <a:t>供应商调查</a:t>
            </a:r>
          </a:p>
        </p:txBody>
      </p:sp>
      <p:sp>
        <p:nvSpPr>
          <p:cNvPr id="3" name="矩形 2"/>
          <p:cNvSpPr/>
          <p:nvPr/>
        </p:nvSpPr>
        <p:spPr>
          <a:xfrm>
            <a:off x="338227" y="1368951"/>
            <a:ext cx="1415772" cy="1134413"/>
          </a:xfrm>
          <a:prstGeom prst="rect">
            <a:avLst/>
          </a:prstGeom>
        </p:spPr>
        <p:txBody>
          <a:bodyPr wrap="none">
            <a:spAutoFit/>
          </a:bodyPr>
          <a:lstStyle/>
          <a:p>
            <a:pPr>
              <a:lnSpc>
                <a:spcPct val="150000"/>
              </a:lnSpc>
            </a:pPr>
            <a:r>
              <a:rPr lang="zh-CN" altLang="en-US" sz="2400" b="1" dirty="0">
                <a:latin typeface="微软雅黑" panose="020B0503020204020204" pitchFamily="34" charset="-122"/>
                <a:ea typeface="微软雅黑" panose="020B0503020204020204" pitchFamily="34" charset="-122"/>
              </a:rPr>
              <a:t>初步</a:t>
            </a:r>
            <a:r>
              <a:rPr lang="zh-CN" altLang="en-US" sz="2400" b="1" dirty="0" smtClean="0">
                <a:latin typeface="微软雅黑" panose="020B0503020204020204" pitchFamily="34" charset="-122"/>
                <a:ea typeface="微软雅黑" panose="020B0503020204020204" pitchFamily="34" charset="-122"/>
              </a:rPr>
              <a:t>联系</a:t>
            </a:r>
            <a:endParaRPr lang="en-US" altLang="zh-CN" sz="2400" b="1" dirty="0" smtClean="0">
              <a:latin typeface="微软雅黑" panose="020B0503020204020204" pitchFamily="34" charset="-122"/>
              <a:ea typeface="微软雅黑" panose="020B0503020204020204" pitchFamily="34" charset="-122"/>
            </a:endParaRPr>
          </a:p>
          <a:p>
            <a:pPr>
              <a:lnSpc>
                <a:spcPct val="150000"/>
              </a:lnSpc>
            </a:pPr>
            <a:r>
              <a:rPr lang="zh-CN" altLang="en-US" sz="2400" b="1" dirty="0" smtClean="0">
                <a:latin typeface="微软雅黑" panose="020B0503020204020204" pitchFamily="34" charset="-122"/>
                <a:ea typeface="微软雅黑" panose="020B0503020204020204" pitchFamily="34" charset="-122"/>
              </a:rPr>
              <a:t>初步</a:t>
            </a:r>
            <a:r>
              <a:rPr lang="zh-CN" altLang="en-US" sz="2400" b="1" dirty="0">
                <a:latin typeface="微软雅黑" panose="020B0503020204020204" pitchFamily="34" charset="-122"/>
                <a:ea typeface="微软雅黑" panose="020B0503020204020204" pitchFamily="34" charset="-122"/>
              </a:rPr>
              <a:t>访厂</a:t>
            </a:r>
            <a:endParaRPr lang="zh-CN" altLang="en-US" sz="2400" dirty="0"/>
          </a:p>
        </p:txBody>
      </p:sp>
    </p:spTree>
    <p:extLst>
      <p:ext uri="{BB962C8B-B14F-4D97-AF65-F5344CB8AC3E}">
        <p14:creationId xmlns:p14="http://schemas.microsoft.com/office/powerpoint/2010/main" val="3688069003"/>
      </p:ext>
    </p:extLst>
  </p:cSld>
  <p:clrMapOvr>
    <a:masterClrMapping/>
  </p:clrMapOvr>
  <p:transition>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fld id="{8BA16DCC-C50E-4AD5-94C9-747C0058B3E1}" type="slidenum">
              <a:rPr lang="zh-CN" altLang="en-US" smtClean="0"/>
              <a:pPr/>
              <a:t>101</a:t>
            </a:fld>
            <a:endParaRPr lang="zh-CN" altLang="en-US" dirty="0"/>
          </a:p>
        </p:txBody>
      </p:sp>
      <p:sp>
        <p:nvSpPr>
          <p:cNvPr id="5" name="Text Box 2"/>
          <p:cNvSpPr txBox="1">
            <a:spLocks noChangeArrowheads="1"/>
          </p:cNvSpPr>
          <p:nvPr/>
        </p:nvSpPr>
        <p:spPr bwMode="auto">
          <a:xfrm>
            <a:off x="467544" y="1340768"/>
            <a:ext cx="8136632"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150000"/>
              </a:lnSpc>
            </a:pPr>
            <a:r>
              <a:rPr lang="zh-CN" altLang="en-US" sz="2400" b="1" dirty="0" smtClean="0">
                <a:latin typeface="微软雅黑" panose="020B0503020204020204" pitchFamily="34" charset="-122"/>
                <a:ea typeface="微软雅黑" panose="020B0503020204020204" pitchFamily="34" charset="-122"/>
              </a:rPr>
              <a:t>报价与正式</a:t>
            </a:r>
            <a:r>
              <a:rPr lang="zh-CN" altLang="en-US" sz="2400" b="1" dirty="0">
                <a:latin typeface="微软雅黑" panose="020B0503020204020204" pitchFamily="34" charset="-122"/>
                <a:ea typeface="微软雅黑" panose="020B0503020204020204" pitchFamily="34" charset="-122"/>
              </a:rPr>
              <a:t>工厂</a:t>
            </a:r>
            <a:r>
              <a:rPr lang="zh-CN" altLang="en-US" sz="2400" b="1" dirty="0" smtClean="0">
                <a:latin typeface="微软雅黑" panose="020B0503020204020204" pitchFamily="34" charset="-122"/>
                <a:ea typeface="微软雅黑" panose="020B0503020204020204" pitchFamily="34" charset="-122"/>
              </a:rPr>
              <a:t>审核</a:t>
            </a:r>
            <a:endParaRPr lang="en-US" altLang="zh-CN" sz="2400" b="1" dirty="0" smtClean="0">
              <a:latin typeface="微软雅黑" panose="020B0503020204020204" pitchFamily="34" charset="-122"/>
              <a:ea typeface="微软雅黑" panose="020B0503020204020204" pitchFamily="34" charset="-122"/>
            </a:endParaRPr>
          </a:p>
          <a:p>
            <a:pPr>
              <a:lnSpc>
                <a:spcPct val="150000"/>
              </a:lnSpc>
              <a:buFontTx/>
              <a:buNone/>
            </a:pPr>
            <a:r>
              <a:rPr lang="zh-CN" altLang="en-US" sz="2000" dirty="0" smtClean="0">
                <a:latin typeface="微软雅黑" panose="020B0503020204020204" pitchFamily="34" charset="-122"/>
                <a:ea typeface="微软雅黑" panose="020B0503020204020204" pitchFamily="34" charset="-122"/>
              </a:rPr>
              <a:t>经过</a:t>
            </a:r>
            <a:r>
              <a:rPr lang="zh-CN" altLang="en-US" sz="2000" dirty="0">
                <a:latin typeface="微软雅黑" panose="020B0503020204020204" pitchFamily="34" charset="-122"/>
                <a:ea typeface="微软雅黑" panose="020B0503020204020204" pitchFamily="34" charset="-122"/>
              </a:rPr>
              <a:t>上述调查后判断符合标准的供应商，要</a:t>
            </a:r>
            <a:r>
              <a:rPr lang="zh-CN" altLang="en-US" sz="2000" dirty="0" smtClean="0">
                <a:latin typeface="微软雅黑" panose="020B0503020204020204" pitchFamily="34" charset="-122"/>
                <a:ea typeface="微软雅黑" panose="020B0503020204020204" pitchFamily="34" charset="-122"/>
              </a:rPr>
              <a:t>由相关部门</a:t>
            </a:r>
            <a:r>
              <a:rPr lang="zh-CN" altLang="en-US" sz="2000" dirty="0">
                <a:latin typeface="微软雅黑" panose="020B0503020204020204" pitchFamily="34" charset="-122"/>
                <a:ea typeface="微软雅黑" panose="020B0503020204020204" pitchFamily="34" charset="-122"/>
              </a:rPr>
              <a:t>主导使用</a:t>
            </a:r>
            <a:r>
              <a:rPr lang="en-US" altLang="zh-CN" sz="2000" b="1" dirty="0">
                <a:solidFill>
                  <a:srgbClr val="002060"/>
                </a:solidFill>
                <a:latin typeface="微软雅黑" panose="020B0503020204020204" pitchFamily="34" charset="-122"/>
                <a:ea typeface="微软雅黑" panose="020B0503020204020204" pitchFamily="34" charset="-122"/>
              </a:rPr>
              <a:t>【</a:t>
            </a:r>
            <a:r>
              <a:rPr lang="zh-CN" altLang="en-US" sz="2000" b="1" dirty="0">
                <a:solidFill>
                  <a:srgbClr val="002060"/>
                </a:solidFill>
                <a:latin typeface="微软雅黑" panose="020B0503020204020204" pitchFamily="34" charset="-122"/>
                <a:ea typeface="微软雅黑" panose="020B0503020204020204" pitchFamily="34" charset="-122"/>
              </a:rPr>
              <a:t>供应商现场监察表</a:t>
            </a:r>
            <a:r>
              <a:rPr lang="en-US" altLang="zh-CN" sz="2000" b="1" dirty="0">
                <a:solidFill>
                  <a:srgbClr val="002060"/>
                </a:solidFill>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对供应商实施</a:t>
            </a:r>
            <a:r>
              <a:rPr lang="zh-CN" altLang="en-US" sz="2000" dirty="0" smtClean="0">
                <a:latin typeface="微软雅黑" panose="020B0503020204020204" pitchFamily="34" charset="-122"/>
                <a:ea typeface="微软雅黑" panose="020B0503020204020204" pitchFamily="34" charset="-122"/>
              </a:rPr>
              <a:t>工厂监察</a:t>
            </a:r>
            <a:endParaRPr lang="zh-CN" altLang="en-US" sz="2000" dirty="0">
              <a:latin typeface="微软雅黑" panose="020B0503020204020204" pitchFamily="34" charset="-122"/>
              <a:ea typeface="微软雅黑" panose="020B0503020204020204" pitchFamily="34" charset="-122"/>
            </a:endParaRPr>
          </a:p>
          <a:p>
            <a:pPr eaLnBrk="0" hangingPunct="0">
              <a:lnSpc>
                <a:spcPct val="150000"/>
              </a:lnSpc>
            </a:pPr>
            <a:endParaRPr lang="zh-CN" altLang="en-US" sz="2000" b="1" dirty="0">
              <a:latin typeface="微软雅黑" panose="020B0503020204020204" pitchFamily="34" charset="-122"/>
              <a:ea typeface="微软雅黑" panose="020B0503020204020204" pitchFamily="34" charset="-122"/>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924944"/>
            <a:ext cx="7848600" cy="3310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3463270" y="339408"/>
            <a:ext cx="2236510" cy="584775"/>
          </a:xfrm>
          <a:prstGeom prst="rect">
            <a:avLst/>
          </a:prstGeom>
        </p:spPr>
        <p:txBody>
          <a:bodyPr wrap="none">
            <a:spAutoFit/>
          </a:bodyPr>
          <a:lstStyle/>
          <a:p>
            <a:pPr>
              <a:buFontTx/>
              <a:buNone/>
            </a:pPr>
            <a:r>
              <a:rPr lang="zh-CN" altLang="en-US" sz="3200" b="1" dirty="0">
                <a:solidFill>
                  <a:srgbClr val="FF0000"/>
                </a:solidFill>
                <a:latin typeface="微软雅黑" panose="020B0503020204020204" pitchFamily="34" charset="-122"/>
                <a:ea typeface="微软雅黑" panose="020B0503020204020204" pitchFamily="34" charset="-122"/>
              </a:rPr>
              <a:t>供应商调查</a:t>
            </a:r>
          </a:p>
        </p:txBody>
      </p:sp>
    </p:spTree>
    <p:extLst>
      <p:ext uri="{BB962C8B-B14F-4D97-AF65-F5344CB8AC3E}">
        <p14:creationId xmlns:p14="http://schemas.microsoft.com/office/powerpoint/2010/main" val="158839357"/>
      </p:ext>
    </p:extLst>
  </p:cSld>
  <p:clrMapOvr>
    <a:masterClrMapping/>
  </p:clrMapOvr>
  <p:transition>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箭头连接符 3"/>
          <p:cNvCxnSpPr/>
          <p:nvPr/>
        </p:nvCxnSpPr>
        <p:spPr bwMode="auto">
          <a:xfrm>
            <a:off x="4540776" y="1641273"/>
            <a:ext cx="26176" cy="4094470"/>
          </a:xfrm>
          <a:prstGeom prst="straightConnector1">
            <a:avLst/>
          </a:prstGeom>
          <a:solidFill>
            <a:schemeClr val="accent1"/>
          </a:solidFill>
          <a:ln w="38100" cap="flat" cmpd="sng" algn="ctr">
            <a:solidFill>
              <a:schemeClr val="tx1"/>
            </a:solidFill>
            <a:prstDash val="solid"/>
            <a:round/>
            <a:headEnd type="none" w="med" len="med"/>
            <a:tailEnd type="triangle"/>
          </a:ln>
          <a:effectLst>
            <a:outerShdw dist="20000" dir="5400000" algn="ctr" rotWithShape="0">
              <a:srgbClr val="000000">
                <a:alpha val="34000"/>
              </a:srgbClr>
            </a:outerShdw>
          </a:effectLst>
        </p:spPr>
      </p:cxnSp>
      <p:sp>
        <p:nvSpPr>
          <p:cNvPr id="117766" name="Rectangle 6"/>
          <p:cNvSpPr>
            <a:spLocks noChangeArrowheads="1"/>
          </p:cNvSpPr>
          <p:nvPr/>
        </p:nvSpPr>
        <p:spPr bwMode="auto">
          <a:xfrm>
            <a:off x="2059931" y="1333500"/>
            <a:ext cx="4968775" cy="439737"/>
          </a:xfrm>
          <a:prstGeom prst="rect">
            <a:avLst/>
          </a:prstGeom>
          <a:solidFill>
            <a:srgbClr val="FFE26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2000" b="1" dirty="0">
                <a:latin typeface="微软雅黑" panose="020B0503020204020204" pitchFamily="34" charset="-122"/>
                <a:ea typeface="微软雅黑" panose="020B0503020204020204" pitchFamily="34" charset="-122"/>
              </a:rPr>
              <a:t>分析市场竞争环境（需求、必要性）</a:t>
            </a:r>
          </a:p>
        </p:txBody>
      </p:sp>
      <p:sp>
        <p:nvSpPr>
          <p:cNvPr id="117767" name="Rectangle 7"/>
          <p:cNvSpPr>
            <a:spLocks noChangeArrowheads="1"/>
          </p:cNvSpPr>
          <p:nvPr/>
        </p:nvSpPr>
        <p:spPr bwMode="auto">
          <a:xfrm>
            <a:off x="2966684" y="1916832"/>
            <a:ext cx="3147132" cy="437893"/>
          </a:xfrm>
          <a:prstGeom prst="rect">
            <a:avLst/>
          </a:prstGeom>
          <a:solidFill>
            <a:srgbClr val="FFE26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2000" b="1" dirty="0">
                <a:latin typeface="微软雅黑" panose="020B0503020204020204" pitchFamily="34" charset="-122"/>
                <a:ea typeface="微软雅黑" panose="020B0503020204020204" pitchFamily="34" charset="-122"/>
              </a:rPr>
              <a:t>确立供应商选择目标</a:t>
            </a:r>
          </a:p>
        </p:txBody>
      </p:sp>
      <p:sp>
        <p:nvSpPr>
          <p:cNvPr id="117768" name="Rectangle 8"/>
          <p:cNvSpPr>
            <a:spLocks noChangeArrowheads="1"/>
          </p:cNvSpPr>
          <p:nvPr/>
        </p:nvSpPr>
        <p:spPr bwMode="auto">
          <a:xfrm>
            <a:off x="2993672" y="2492896"/>
            <a:ext cx="3147132" cy="437893"/>
          </a:xfrm>
          <a:prstGeom prst="rect">
            <a:avLst/>
          </a:prstGeom>
          <a:solidFill>
            <a:srgbClr val="FFE26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2000" b="1" dirty="0">
                <a:latin typeface="微软雅黑" panose="020B0503020204020204" pitchFamily="34" charset="-122"/>
                <a:ea typeface="微软雅黑" panose="020B0503020204020204" pitchFamily="34" charset="-122"/>
              </a:rPr>
              <a:t>建立供应商评价标准</a:t>
            </a:r>
          </a:p>
        </p:txBody>
      </p:sp>
      <p:sp>
        <p:nvSpPr>
          <p:cNvPr id="117769" name="Rectangle 9"/>
          <p:cNvSpPr>
            <a:spLocks noChangeArrowheads="1"/>
          </p:cNvSpPr>
          <p:nvPr/>
        </p:nvSpPr>
        <p:spPr bwMode="auto">
          <a:xfrm>
            <a:off x="3000020" y="3068960"/>
            <a:ext cx="3160041" cy="437893"/>
          </a:xfrm>
          <a:prstGeom prst="rect">
            <a:avLst/>
          </a:prstGeom>
          <a:solidFill>
            <a:srgbClr val="FFE26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2000" b="1">
                <a:latin typeface="微软雅黑" panose="020B0503020204020204" pitchFamily="34" charset="-122"/>
                <a:ea typeface="微软雅黑" panose="020B0503020204020204" pitchFamily="34" charset="-122"/>
              </a:rPr>
              <a:t>成立评选小组</a:t>
            </a:r>
          </a:p>
        </p:txBody>
      </p:sp>
      <p:sp>
        <p:nvSpPr>
          <p:cNvPr id="117770" name="Rectangle 10"/>
          <p:cNvSpPr>
            <a:spLocks noChangeArrowheads="1"/>
          </p:cNvSpPr>
          <p:nvPr/>
        </p:nvSpPr>
        <p:spPr bwMode="auto">
          <a:xfrm>
            <a:off x="3000187" y="3645024"/>
            <a:ext cx="3166389" cy="443877"/>
          </a:xfrm>
          <a:prstGeom prst="rect">
            <a:avLst/>
          </a:prstGeom>
          <a:solidFill>
            <a:srgbClr val="FFE26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2000" b="1">
                <a:latin typeface="微软雅黑" panose="020B0503020204020204" pitchFamily="34" charset="-122"/>
                <a:ea typeface="微软雅黑" panose="020B0503020204020204" pitchFamily="34" charset="-122"/>
              </a:rPr>
              <a:t>供应商参与</a:t>
            </a:r>
          </a:p>
        </p:txBody>
      </p:sp>
      <p:sp>
        <p:nvSpPr>
          <p:cNvPr id="117771" name="Rectangle 11"/>
          <p:cNvSpPr>
            <a:spLocks noChangeArrowheads="1"/>
          </p:cNvSpPr>
          <p:nvPr/>
        </p:nvSpPr>
        <p:spPr bwMode="auto">
          <a:xfrm>
            <a:off x="3000187" y="4221088"/>
            <a:ext cx="3159874" cy="447258"/>
          </a:xfrm>
          <a:prstGeom prst="rect">
            <a:avLst/>
          </a:prstGeom>
          <a:solidFill>
            <a:srgbClr val="FFE26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2000" b="1" dirty="0">
                <a:latin typeface="微软雅黑" panose="020B0503020204020204" pitchFamily="34" charset="-122"/>
                <a:ea typeface="微软雅黑" panose="020B0503020204020204" pitchFamily="34" charset="-122"/>
              </a:rPr>
              <a:t>评选供应商</a:t>
            </a:r>
          </a:p>
        </p:txBody>
      </p:sp>
      <p:sp>
        <p:nvSpPr>
          <p:cNvPr id="117772" name="AutoShape 12"/>
          <p:cNvSpPr>
            <a:spLocks noChangeArrowheads="1"/>
          </p:cNvSpPr>
          <p:nvPr/>
        </p:nvSpPr>
        <p:spPr bwMode="auto">
          <a:xfrm>
            <a:off x="3828056" y="4833986"/>
            <a:ext cx="1478363" cy="611238"/>
          </a:xfrm>
          <a:prstGeom prst="diamond">
            <a:avLst/>
          </a:prstGeom>
          <a:solidFill>
            <a:srgbClr val="FFE26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2000" b="1">
                <a:latin typeface="微软雅黑" panose="020B0503020204020204" pitchFamily="34" charset="-122"/>
                <a:ea typeface="微软雅黑" panose="020B0503020204020204" pitchFamily="34" charset="-122"/>
              </a:rPr>
              <a:t>选择</a:t>
            </a:r>
          </a:p>
        </p:txBody>
      </p:sp>
      <p:sp>
        <p:nvSpPr>
          <p:cNvPr id="117773" name="Rectangle 13"/>
          <p:cNvSpPr>
            <a:spLocks noChangeArrowheads="1"/>
          </p:cNvSpPr>
          <p:nvPr/>
        </p:nvSpPr>
        <p:spPr bwMode="auto">
          <a:xfrm>
            <a:off x="3000186" y="5733256"/>
            <a:ext cx="3140617" cy="447258"/>
          </a:xfrm>
          <a:prstGeom prst="rect">
            <a:avLst/>
          </a:prstGeom>
          <a:solidFill>
            <a:srgbClr val="FFE26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2000" b="1" dirty="0">
                <a:latin typeface="微软雅黑" panose="020B0503020204020204" pitchFamily="34" charset="-122"/>
                <a:ea typeface="微软雅黑" panose="020B0503020204020204" pitchFamily="34" charset="-122"/>
              </a:rPr>
              <a:t>建立供应商评价标准</a:t>
            </a:r>
          </a:p>
        </p:txBody>
      </p:sp>
      <p:sp>
        <p:nvSpPr>
          <p:cNvPr id="117774" name="AutoShape 14"/>
          <p:cNvSpPr>
            <a:spLocks noChangeArrowheads="1"/>
          </p:cNvSpPr>
          <p:nvPr/>
        </p:nvSpPr>
        <p:spPr bwMode="auto">
          <a:xfrm rot="5400000">
            <a:off x="-679493" y="3463230"/>
            <a:ext cx="4248150" cy="1008063"/>
          </a:xfrm>
          <a:custGeom>
            <a:avLst/>
            <a:gdLst>
              <a:gd name="G0" fmla="+- 16321 0 0"/>
              <a:gd name="G1" fmla="+- 8163 0 0"/>
              <a:gd name="G2" fmla="+- 21600 0 8163"/>
              <a:gd name="G3" fmla="+- 10800 0 8163"/>
              <a:gd name="G4" fmla="+- 21600 0 16321"/>
              <a:gd name="G5" fmla="*/ G4 G3 10800"/>
              <a:gd name="G6" fmla="+- 21600 0 G5"/>
              <a:gd name="T0" fmla="*/ 16321 w 21600"/>
              <a:gd name="T1" fmla="*/ 0 h 21600"/>
              <a:gd name="T2" fmla="*/ 0 w 21600"/>
              <a:gd name="T3" fmla="*/ 10800 h 21600"/>
              <a:gd name="T4" fmla="*/ 16321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321" y="0"/>
                </a:moveTo>
                <a:lnTo>
                  <a:pt x="16321" y="8163"/>
                </a:lnTo>
                <a:lnTo>
                  <a:pt x="3375" y="8163"/>
                </a:lnTo>
                <a:lnTo>
                  <a:pt x="3375" y="13437"/>
                </a:lnTo>
                <a:lnTo>
                  <a:pt x="16321" y="13437"/>
                </a:lnTo>
                <a:lnTo>
                  <a:pt x="16321" y="21600"/>
                </a:lnTo>
                <a:lnTo>
                  <a:pt x="21600" y="10800"/>
                </a:lnTo>
                <a:close/>
              </a:path>
              <a:path w="21600" h="21600">
                <a:moveTo>
                  <a:pt x="1350" y="8163"/>
                </a:moveTo>
                <a:lnTo>
                  <a:pt x="1350" y="13437"/>
                </a:lnTo>
                <a:lnTo>
                  <a:pt x="2700" y="13437"/>
                </a:lnTo>
                <a:lnTo>
                  <a:pt x="2700" y="8163"/>
                </a:lnTo>
                <a:close/>
              </a:path>
              <a:path w="21600" h="21600">
                <a:moveTo>
                  <a:pt x="0" y="8163"/>
                </a:moveTo>
                <a:lnTo>
                  <a:pt x="0" y="13437"/>
                </a:lnTo>
                <a:lnTo>
                  <a:pt x="675" y="13437"/>
                </a:lnTo>
                <a:lnTo>
                  <a:pt x="675" y="8163"/>
                </a:lnTo>
                <a:close/>
              </a:path>
            </a:pathLst>
          </a:cu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b="1">
              <a:latin typeface="微软雅黑" panose="020B0503020204020204" pitchFamily="34" charset="-122"/>
              <a:ea typeface="微软雅黑" panose="020B0503020204020204" pitchFamily="34" charset="-122"/>
            </a:endParaRPr>
          </a:p>
        </p:txBody>
      </p:sp>
      <p:sp>
        <p:nvSpPr>
          <p:cNvPr id="117775" name="Oval 15"/>
          <p:cNvSpPr>
            <a:spLocks noChangeArrowheads="1"/>
          </p:cNvSpPr>
          <p:nvPr/>
        </p:nvSpPr>
        <p:spPr bwMode="auto">
          <a:xfrm>
            <a:off x="6627165" y="4437162"/>
            <a:ext cx="1063898" cy="1008062"/>
          </a:xfrm>
          <a:prstGeom prst="ellipse">
            <a:avLst/>
          </a:prstGeom>
          <a:solidFill>
            <a:srgbClr val="FFE26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2000" b="1" dirty="0">
                <a:latin typeface="微软雅黑" panose="020B0503020204020204" pitchFamily="34" charset="-122"/>
                <a:ea typeface="微软雅黑" panose="020B0503020204020204" pitchFamily="34" charset="-122"/>
              </a:rPr>
              <a:t>工具</a:t>
            </a:r>
          </a:p>
          <a:p>
            <a:pPr algn="ctr"/>
            <a:r>
              <a:rPr lang="zh-CN" altLang="en-US" sz="2000" b="1" dirty="0">
                <a:latin typeface="微软雅黑" panose="020B0503020204020204" pitchFamily="34" charset="-122"/>
                <a:ea typeface="微软雅黑" panose="020B0503020204020204" pitchFamily="34" charset="-122"/>
              </a:rPr>
              <a:t>技术</a:t>
            </a:r>
          </a:p>
        </p:txBody>
      </p:sp>
      <p:sp>
        <p:nvSpPr>
          <p:cNvPr id="117776" name="Line 16"/>
          <p:cNvSpPr>
            <a:spLocks noChangeShapeType="1"/>
          </p:cNvSpPr>
          <p:nvPr/>
        </p:nvSpPr>
        <p:spPr bwMode="auto">
          <a:xfrm flipH="1" flipV="1">
            <a:off x="6167702" y="4555949"/>
            <a:ext cx="485867" cy="187502"/>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2000" b="1">
              <a:latin typeface="微软雅黑" panose="020B0503020204020204" pitchFamily="34" charset="-122"/>
              <a:ea typeface="微软雅黑" panose="020B0503020204020204" pitchFamily="34" charset="-122"/>
            </a:endParaRPr>
          </a:p>
        </p:txBody>
      </p:sp>
      <p:sp>
        <p:nvSpPr>
          <p:cNvPr id="117777" name="Line 17"/>
          <p:cNvSpPr>
            <a:spLocks noChangeShapeType="1"/>
          </p:cNvSpPr>
          <p:nvPr/>
        </p:nvSpPr>
        <p:spPr bwMode="auto">
          <a:xfrm flipH="1">
            <a:off x="5356582" y="5160319"/>
            <a:ext cx="1296987"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2000" b="1">
              <a:latin typeface="微软雅黑" panose="020B0503020204020204" pitchFamily="34" charset="-122"/>
              <a:ea typeface="微软雅黑" panose="020B0503020204020204" pitchFamily="34" charset="-122"/>
            </a:endParaRPr>
          </a:p>
        </p:txBody>
      </p:sp>
      <p:sp>
        <p:nvSpPr>
          <p:cNvPr id="117778" name="AutoShape 18"/>
          <p:cNvSpPr>
            <a:spLocks noChangeArrowheads="1"/>
          </p:cNvSpPr>
          <p:nvPr/>
        </p:nvSpPr>
        <p:spPr bwMode="auto">
          <a:xfrm>
            <a:off x="6166576" y="1792202"/>
            <a:ext cx="1229972" cy="1257792"/>
          </a:xfrm>
          <a:custGeom>
            <a:avLst/>
            <a:gdLst>
              <a:gd name="G0" fmla="+- 9257 0 0"/>
              <a:gd name="G1" fmla="+- 18514 0 0"/>
              <a:gd name="G2" fmla="+- 6171 0 0"/>
              <a:gd name="G3" fmla="*/ 9257 1 2"/>
              <a:gd name="G4" fmla="+- G3 10800 0"/>
              <a:gd name="G5" fmla="+- 21600 9257 18514"/>
              <a:gd name="G6" fmla="+- 18514 6171 0"/>
              <a:gd name="G7" fmla="*/ G6 1 2"/>
              <a:gd name="G8" fmla="*/ 18514 2 1"/>
              <a:gd name="G9" fmla="+- G8 0 21600"/>
              <a:gd name="G10" fmla="+- G5 0 G4"/>
              <a:gd name="G11" fmla="+- 9257 0 G4"/>
              <a:gd name="G12" fmla="*/ G2 G10 G11"/>
              <a:gd name="T0" fmla="*/ 15429 w 21600"/>
              <a:gd name="T1" fmla="*/ 0 h 21600"/>
              <a:gd name="T2" fmla="*/ 9257 w 21600"/>
              <a:gd name="T3" fmla="*/ 6171 h 21600"/>
              <a:gd name="T4" fmla="*/ 6171 w 21600"/>
              <a:gd name="T5" fmla="*/ 9257 h 21600"/>
              <a:gd name="T6" fmla="*/ 0 w 21600"/>
              <a:gd name="T7" fmla="*/ 15429 h 21600"/>
              <a:gd name="T8" fmla="*/ 6171 w 21600"/>
              <a:gd name="T9" fmla="*/ 21600 h 21600"/>
              <a:gd name="T10" fmla="*/ 12343 w 21600"/>
              <a:gd name="T11" fmla="*/ 18514 h 21600"/>
              <a:gd name="T12" fmla="*/ 18514 w 21600"/>
              <a:gd name="T13" fmla="*/ 12343 h 21600"/>
              <a:gd name="T14" fmla="*/ 21600 w 21600"/>
              <a:gd name="T15" fmla="*/ 6171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G12 w 21600"/>
              <a:gd name="T25" fmla="*/ G5 h 21600"/>
              <a:gd name="T26" fmla="*/ G1 w 21600"/>
              <a:gd name="T27" fmla="*/ G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6171"/>
                </a:lnTo>
                <a:lnTo>
                  <a:pt x="12343" y="6171"/>
                </a:lnTo>
                <a:lnTo>
                  <a:pt x="12343" y="12343"/>
                </a:lnTo>
                <a:lnTo>
                  <a:pt x="6171" y="12343"/>
                </a:lnTo>
                <a:lnTo>
                  <a:pt x="6171" y="9257"/>
                </a:lnTo>
                <a:lnTo>
                  <a:pt x="0" y="15429"/>
                </a:lnTo>
                <a:lnTo>
                  <a:pt x="6171" y="21600"/>
                </a:lnTo>
                <a:lnTo>
                  <a:pt x="6171" y="18514"/>
                </a:lnTo>
                <a:lnTo>
                  <a:pt x="18514" y="18514"/>
                </a:lnTo>
                <a:lnTo>
                  <a:pt x="18514" y="6171"/>
                </a:lnTo>
                <a:lnTo>
                  <a:pt x="21600" y="6171"/>
                </a:lnTo>
                <a:close/>
              </a:path>
            </a:pathLst>
          </a:cu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b="1">
              <a:latin typeface="微软雅黑" panose="020B0503020204020204" pitchFamily="34" charset="-122"/>
              <a:ea typeface="微软雅黑" panose="020B0503020204020204" pitchFamily="34" charset="-122"/>
            </a:endParaRPr>
          </a:p>
        </p:txBody>
      </p:sp>
      <p:sp>
        <p:nvSpPr>
          <p:cNvPr id="117779" name="Text Box 19"/>
          <p:cNvSpPr txBox="1">
            <a:spLocks noChangeArrowheads="1"/>
          </p:cNvSpPr>
          <p:nvPr/>
        </p:nvSpPr>
        <p:spPr bwMode="auto">
          <a:xfrm>
            <a:off x="7211467" y="2250177"/>
            <a:ext cx="138319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b="1" dirty="0">
                <a:latin typeface="微软雅黑" panose="020B0503020204020204" pitchFamily="34" charset="-122"/>
                <a:ea typeface="微软雅黑" panose="020B0503020204020204" pitchFamily="34" charset="-122"/>
              </a:rPr>
              <a:t>比较新旧供应商修改评价标准</a:t>
            </a:r>
          </a:p>
        </p:txBody>
      </p:sp>
      <p:sp>
        <p:nvSpPr>
          <p:cNvPr id="2" name="矩形 1"/>
          <p:cNvSpPr/>
          <p:nvPr/>
        </p:nvSpPr>
        <p:spPr>
          <a:xfrm>
            <a:off x="2846232" y="405034"/>
            <a:ext cx="3467616" cy="584775"/>
          </a:xfrm>
          <a:prstGeom prst="rect">
            <a:avLst/>
          </a:prstGeom>
        </p:spPr>
        <p:txBody>
          <a:bodyPr wrap="none">
            <a:spAutoFit/>
          </a:bodyPr>
          <a:lstStyle/>
          <a:p>
            <a:pPr>
              <a:buFontTx/>
              <a:buNone/>
            </a:pPr>
            <a:r>
              <a:rPr lang="zh-CN" altLang="en-US" sz="3200" b="1" dirty="0">
                <a:solidFill>
                  <a:srgbClr val="FF0000"/>
                </a:solidFill>
                <a:latin typeface="微软雅黑" panose="020B0503020204020204" pitchFamily="34" charset="-122"/>
                <a:ea typeface="微软雅黑" panose="020B0503020204020204" pitchFamily="34" charset="-122"/>
              </a:rPr>
              <a:t>供应商</a:t>
            </a:r>
            <a:r>
              <a:rPr lang="zh-CN" altLang="en-US" sz="3200" b="1" dirty="0" smtClean="0">
                <a:solidFill>
                  <a:srgbClr val="FF0000"/>
                </a:solidFill>
                <a:latin typeface="微软雅黑" panose="020B0503020204020204" pitchFamily="34" charset="-122"/>
                <a:ea typeface="微软雅黑" panose="020B0503020204020204" pitchFamily="34" charset="-122"/>
              </a:rPr>
              <a:t>的评估流程</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13745401"/>
      </p:ext>
    </p:extLst>
  </p:cSld>
  <p:clrMapOvr>
    <a:masterClrMapping/>
  </p:clrMapOvr>
  <p:transition>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3600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ltGray">
          <a:xfrm>
            <a:off x="539837" y="2023874"/>
            <a:ext cx="7992888" cy="4182286"/>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4736003" name="Rectangle 3"/>
          <p:cNvSpPr>
            <a:spLocks noChangeArrowheads="1"/>
          </p:cNvSpPr>
          <p:nvPr/>
        </p:nvSpPr>
        <p:spPr bwMode="black">
          <a:xfrm>
            <a:off x="416914" y="1447612"/>
            <a:ext cx="4103688"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tx2"/>
                </a:solidFill>
                <a:effectLst>
                  <a:outerShdw blurRad="38100" dist="38100" dir="2700000" algn="tl">
                    <a:srgbClr val="C0C0C0"/>
                  </a:outerShdw>
                </a:effectLst>
                <a:latin typeface="黑体" panose="02010609060101010101" pitchFamily="49" charset="-122"/>
                <a:ea typeface="宋体" panose="02010600030101010101" pitchFamily="2" charset="-122"/>
              </a:defRPr>
            </a:lvl1pPr>
            <a:lvl2pPr>
              <a:defRPr sz="3200" b="1">
                <a:solidFill>
                  <a:schemeClr val="tx2"/>
                </a:solidFill>
                <a:effectLst>
                  <a:outerShdw blurRad="38100" dist="38100" dir="2700000" algn="tl">
                    <a:srgbClr val="C0C0C0"/>
                  </a:outerShdw>
                </a:effectLst>
                <a:latin typeface="黑体" panose="02010609060101010101" pitchFamily="49" charset="-122"/>
                <a:ea typeface="宋体" panose="02010600030101010101" pitchFamily="2" charset="-122"/>
              </a:defRPr>
            </a:lvl2pPr>
            <a:lvl3pPr>
              <a:defRPr sz="3200" b="1">
                <a:solidFill>
                  <a:schemeClr val="tx2"/>
                </a:solidFill>
                <a:effectLst>
                  <a:outerShdw blurRad="38100" dist="38100" dir="2700000" algn="tl">
                    <a:srgbClr val="C0C0C0"/>
                  </a:outerShdw>
                </a:effectLst>
                <a:latin typeface="黑体" panose="02010609060101010101" pitchFamily="49" charset="-122"/>
                <a:ea typeface="宋体" panose="02010600030101010101" pitchFamily="2" charset="-122"/>
              </a:defRPr>
            </a:lvl3pPr>
            <a:lvl4pPr>
              <a:defRPr sz="3200" b="1">
                <a:solidFill>
                  <a:schemeClr val="tx2"/>
                </a:solidFill>
                <a:effectLst>
                  <a:outerShdw blurRad="38100" dist="38100" dir="2700000" algn="tl">
                    <a:srgbClr val="C0C0C0"/>
                  </a:outerShdw>
                </a:effectLst>
                <a:latin typeface="黑体" panose="02010609060101010101" pitchFamily="49" charset="-122"/>
                <a:ea typeface="宋体" panose="02010600030101010101" pitchFamily="2" charset="-122"/>
              </a:defRPr>
            </a:lvl4pPr>
            <a:lvl5pPr>
              <a:defRPr sz="3200" b="1">
                <a:solidFill>
                  <a:schemeClr val="tx2"/>
                </a:solidFill>
                <a:effectLst>
                  <a:outerShdw blurRad="38100" dist="38100" dir="2700000" algn="tl">
                    <a:srgbClr val="C0C0C0"/>
                  </a:outerShdw>
                </a:effectLst>
                <a:latin typeface="黑体" panose="02010609060101010101" pitchFamily="49" charset="-122"/>
                <a:ea typeface="宋体" panose="02010600030101010101" pitchFamily="2" charset="-122"/>
              </a:defRPr>
            </a:lvl5pPr>
            <a:lvl6pPr marL="457200" fontAlgn="base">
              <a:spcBef>
                <a:spcPct val="0"/>
              </a:spcBef>
              <a:spcAft>
                <a:spcPct val="0"/>
              </a:spcAft>
              <a:defRPr sz="3200" b="1">
                <a:solidFill>
                  <a:schemeClr val="tx2"/>
                </a:solidFill>
                <a:effectLst>
                  <a:outerShdw blurRad="38100" dist="38100" dir="2700000" algn="tl">
                    <a:srgbClr val="C0C0C0"/>
                  </a:outerShdw>
                </a:effectLst>
                <a:latin typeface="黑体" panose="02010609060101010101" pitchFamily="49" charset="-122"/>
                <a:ea typeface="宋体" panose="02010600030101010101" pitchFamily="2" charset="-122"/>
              </a:defRPr>
            </a:lvl6pPr>
            <a:lvl7pPr marL="914400" fontAlgn="base">
              <a:spcBef>
                <a:spcPct val="0"/>
              </a:spcBef>
              <a:spcAft>
                <a:spcPct val="0"/>
              </a:spcAft>
              <a:defRPr sz="3200" b="1">
                <a:solidFill>
                  <a:schemeClr val="tx2"/>
                </a:solidFill>
                <a:effectLst>
                  <a:outerShdw blurRad="38100" dist="38100" dir="2700000" algn="tl">
                    <a:srgbClr val="C0C0C0"/>
                  </a:outerShdw>
                </a:effectLst>
                <a:latin typeface="黑体" panose="02010609060101010101" pitchFamily="49" charset="-122"/>
                <a:ea typeface="宋体" panose="02010600030101010101" pitchFamily="2" charset="-122"/>
              </a:defRPr>
            </a:lvl7pPr>
            <a:lvl8pPr marL="1371600" fontAlgn="base">
              <a:spcBef>
                <a:spcPct val="0"/>
              </a:spcBef>
              <a:spcAft>
                <a:spcPct val="0"/>
              </a:spcAft>
              <a:defRPr sz="3200" b="1">
                <a:solidFill>
                  <a:schemeClr val="tx2"/>
                </a:solidFill>
                <a:effectLst>
                  <a:outerShdw blurRad="38100" dist="38100" dir="2700000" algn="tl">
                    <a:srgbClr val="C0C0C0"/>
                  </a:outerShdw>
                </a:effectLst>
                <a:latin typeface="黑体" panose="02010609060101010101" pitchFamily="49" charset="-122"/>
                <a:ea typeface="宋体" panose="02010600030101010101" pitchFamily="2" charset="-122"/>
              </a:defRPr>
            </a:lvl8pPr>
            <a:lvl9pPr marL="1828800" fontAlgn="base">
              <a:spcBef>
                <a:spcPct val="0"/>
              </a:spcBef>
              <a:spcAft>
                <a:spcPct val="0"/>
              </a:spcAft>
              <a:defRPr sz="3200" b="1">
                <a:solidFill>
                  <a:schemeClr val="tx2"/>
                </a:solidFill>
                <a:effectLst>
                  <a:outerShdw blurRad="38100" dist="38100" dir="2700000" algn="tl">
                    <a:srgbClr val="C0C0C0"/>
                  </a:outerShdw>
                </a:effectLst>
                <a:latin typeface="黑体" panose="02010609060101010101" pitchFamily="49" charset="-122"/>
                <a:ea typeface="宋体" panose="02010600030101010101" pitchFamily="2" charset="-122"/>
              </a:defRPr>
            </a:lvl9pPr>
          </a:lstStyle>
          <a:p>
            <a:r>
              <a:rPr lang="zh-CN" altLang="en-US" sz="2400" dirty="0">
                <a:effectLst/>
                <a:latin typeface="微软雅黑" panose="020B0503020204020204" pitchFamily="34" charset="-122"/>
                <a:ea typeface="微软雅黑" panose="020B0503020204020204" pitchFamily="34" charset="-122"/>
              </a:rPr>
              <a:t>供应</a:t>
            </a:r>
            <a:r>
              <a:rPr lang="zh-CN" altLang="en-US" sz="2400" dirty="0" smtClean="0">
                <a:effectLst/>
                <a:latin typeface="微软雅黑" panose="020B0503020204020204" pitchFamily="34" charset="-122"/>
                <a:ea typeface="微软雅黑" panose="020B0503020204020204" pitchFamily="34" charset="-122"/>
              </a:rPr>
              <a:t>商</a:t>
            </a:r>
            <a:r>
              <a:rPr lang="zh-CN" altLang="en-US" sz="2400" dirty="0">
                <a:effectLst/>
                <a:latin typeface="微软雅黑" panose="020B0503020204020204" pitchFamily="34" charset="-122"/>
                <a:ea typeface="微软雅黑" panose="020B0503020204020204" pitchFamily="34" charset="-122"/>
              </a:rPr>
              <a:t>评估</a:t>
            </a:r>
            <a:r>
              <a:rPr lang="zh-CN" altLang="en-US" sz="2400" dirty="0" smtClean="0">
                <a:effectLst/>
                <a:latin typeface="微软雅黑" panose="020B0503020204020204" pitchFamily="34" charset="-122"/>
                <a:ea typeface="微软雅黑" panose="020B0503020204020204" pitchFamily="34" charset="-122"/>
              </a:rPr>
              <a:t>的</a:t>
            </a:r>
            <a:r>
              <a:rPr lang="zh-CN" altLang="en-US" sz="2400" dirty="0">
                <a:effectLst/>
                <a:latin typeface="微软雅黑" panose="020B0503020204020204" pitchFamily="34" charset="-122"/>
                <a:ea typeface="微软雅黑" panose="020B0503020204020204" pitchFamily="34" charset="-122"/>
              </a:rPr>
              <a:t>项目</a:t>
            </a:r>
            <a:endParaRPr lang="en-US" altLang="zh-CN" sz="2400" dirty="0">
              <a:effectLst/>
              <a:latin typeface="微软雅黑" panose="020B0503020204020204" pitchFamily="34" charset="-122"/>
              <a:ea typeface="微软雅黑" panose="020B0503020204020204" pitchFamily="34" charset="-122"/>
            </a:endParaRPr>
          </a:p>
        </p:txBody>
      </p:sp>
      <p:sp>
        <p:nvSpPr>
          <p:cNvPr id="7" name="矩形 6"/>
          <p:cNvSpPr/>
          <p:nvPr/>
        </p:nvSpPr>
        <p:spPr>
          <a:xfrm>
            <a:off x="3418026" y="395953"/>
            <a:ext cx="2236510" cy="584775"/>
          </a:xfrm>
          <a:prstGeom prst="rect">
            <a:avLst/>
          </a:prstGeom>
        </p:spPr>
        <p:txBody>
          <a:bodyPr wrap="none">
            <a:spAutoFit/>
          </a:bodyPr>
          <a:lstStyle/>
          <a:p>
            <a:pPr>
              <a:buFontTx/>
              <a:buNone/>
            </a:pPr>
            <a:r>
              <a:rPr lang="zh-CN" altLang="en-US" sz="3200" b="1" dirty="0">
                <a:solidFill>
                  <a:srgbClr val="FF0000"/>
                </a:solidFill>
                <a:latin typeface="微软雅黑" panose="020B0503020204020204" pitchFamily="34" charset="-122"/>
                <a:ea typeface="微软雅黑" panose="020B0503020204020204" pitchFamily="34" charset="-122"/>
              </a:rPr>
              <a:t>供应商调查</a:t>
            </a:r>
          </a:p>
        </p:txBody>
      </p:sp>
    </p:spTree>
    <p:extLst>
      <p:ext uri="{BB962C8B-B14F-4D97-AF65-F5344CB8AC3E}">
        <p14:creationId xmlns:p14="http://schemas.microsoft.com/office/powerpoint/2010/main" val="3405452579"/>
      </p:ext>
    </p:extLst>
  </p:cSld>
  <p:clrMapOvr>
    <a:masterClrMapping/>
  </p:clrMapOvr>
  <p:transition>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7026" name="Rectangle 2"/>
          <p:cNvSpPr>
            <a:spLocks noGrp="1" noChangeArrowheads="1"/>
          </p:cNvSpPr>
          <p:nvPr>
            <p:ph type="title"/>
          </p:nvPr>
        </p:nvSpPr>
        <p:spPr>
          <a:xfrm>
            <a:off x="467544" y="1412776"/>
            <a:ext cx="5405438" cy="477838"/>
          </a:xfrm>
          <a:noFill/>
          <a:ln/>
        </p:spPr>
        <p:txBody>
          <a:bodyPr/>
          <a:lstStyle/>
          <a:p>
            <a:pPr algn="l"/>
            <a:r>
              <a:rPr lang="en-US" altLang="zh-CN" sz="2400" b="1" dirty="0" smtClean="0">
                <a:latin typeface="微软雅黑" panose="020B0503020204020204" pitchFamily="34" charset="-122"/>
                <a:ea typeface="微软雅黑" panose="020B0503020204020204" pitchFamily="34" charset="-122"/>
              </a:rPr>
              <a:t>1. </a:t>
            </a:r>
            <a:r>
              <a:rPr lang="zh-CN" altLang="en-US" sz="2400" b="1" dirty="0" smtClean="0">
                <a:latin typeface="微软雅黑" panose="020B0503020204020204" pitchFamily="34" charset="-122"/>
                <a:ea typeface="微软雅黑" panose="020B0503020204020204" pitchFamily="34" charset="-122"/>
              </a:rPr>
              <a:t>公司</a:t>
            </a:r>
            <a:r>
              <a:rPr lang="zh-CN" altLang="en-US" sz="2400" b="1" dirty="0">
                <a:latin typeface="微软雅黑" panose="020B0503020204020204" pitchFamily="34" charset="-122"/>
                <a:ea typeface="微软雅黑" panose="020B0503020204020204" pitchFamily="34" charset="-122"/>
              </a:rPr>
              <a:t>总体情况</a:t>
            </a:r>
          </a:p>
        </p:txBody>
      </p:sp>
      <p:sp>
        <p:nvSpPr>
          <p:cNvPr id="4737027" name="Rectangle 3"/>
          <p:cNvSpPr>
            <a:spLocks noGrp="1" noChangeArrowheads="1"/>
          </p:cNvSpPr>
          <p:nvPr>
            <p:ph sz="half" idx="1"/>
          </p:nvPr>
        </p:nvSpPr>
        <p:spPr>
          <a:xfrm>
            <a:off x="755576" y="2492685"/>
            <a:ext cx="4392613" cy="3600400"/>
          </a:xfrm>
          <a:noFill/>
          <a:ln/>
        </p:spPr>
        <p:txBody>
          <a:bodyPr/>
          <a:lstStyle/>
          <a:p>
            <a:pPr>
              <a:lnSpc>
                <a:spcPct val="150000"/>
              </a:lnSpc>
              <a:buClr>
                <a:schemeClr val="tx1"/>
              </a:buClr>
              <a:buSzPct val="90000"/>
              <a:buFont typeface="Wingdings" panose="05000000000000000000" pitchFamily="2" charset="2"/>
              <a:buChar char="Ø"/>
            </a:pPr>
            <a:r>
              <a:rPr lang="zh-CN" altLang="en-US" sz="2000" dirty="0">
                <a:ea typeface="黑体" panose="02010609060101010101" pitchFamily="49" charset="-122"/>
              </a:rPr>
              <a:t>企业的知名度</a:t>
            </a:r>
          </a:p>
          <a:p>
            <a:pPr>
              <a:lnSpc>
                <a:spcPct val="150000"/>
              </a:lnSpc>
              <a:buClr>
                <a:schemeClr val="tx1"/>
              </a:buClr>
              <a:buSzPct val="90000"/>
              <a:buFont typeface="Wingdings" panose="05000000000000000000" pitchFamily="2" charset="2"/>
              <a:buChar char="Ø"/>
            </a:pPr>
            <a:r>
              <a:rPr lang="zh-CN" altLang="en-US" sz="2000" dirty="0">
                <a:ea typeface="黑体" panose="02010609060101010101" pitchFamily="49" charset="-122"/>
              </a:rPr>
              <a:t>管理层的稳定性</a:t>
            </a:r>
          </a:p>
          <a:p>
            <a:pPr>
              <a:lnSpc>
                <a:spcPct val="150000"/>
              </a:lnSpc>
              <a:buClr>
                <a:schemeClr val="tx1"/>
              </a:buClr>
              <a:buSzPct val="90000"/>
              <a:buFont typeface="Wingdings" panose="05000000000000000000" pitchFamily="2" charset="2"/>
              <a:buChar char="Ø"/>
            </a:pPr>
            <a:r>
              <a:rPr lang="zh-CN" altLang="en-US" sz="2000" dirty="0">
                <a:ea typeface="黑体" panose="02010609060101010101" pitchFamily="49" charset="-122"/>
              </a:rPr>
              <a:t>企业财务状况</a:t>
            </a:r>
          </a:p>
          <a:p>
            <a:pPr>
              <a:lnSpc>
                <a:spcPct val="150000"/>
              </a:lnSpc>
              <a:buClr>
                <a:schemeClr val="tx1"/>
              </a:buClr>
              <a:buSzPct val="90000"/>
              <a:buFont typeface="Wingdings" panose="05000000000000000000" pitchFamily="2" charset="2"/>
              <a:buChar char="Ø"/>
            </a:pPr>
            <a:r>
              <a:rPr lang="zh-CN" altLang="en-US" sz="2000" dirty="0">
                <a:ea typeface="黑体" panose="02010609060101010101" pitchFamily="49" charset="-122"/>
              </a:rPr>
              <a:t>企业未来产品战略</a:t>
            </a:r>
          </a:p>
          <a:p>
            <a:pPr>
              <a:lnSpc>
                <a:spcPct val="150000"/>
              </a:lnSpc>
              <a:buClr>
                <a:schemeClr val="tx1"/>
              </a:buClr>
              <a:buSzPct val="90000"/>
              <a:buFont typeface="Wingdings" panose="05000000000000000000" pitchFamily="2" charset="2"/>
              <a:buChar char="Ø"/>
            </a:pPr>
            <a:r>
              <a:rPr lang="zh-CN" altLang="en-US" sz="2000" dirty="0">
                <a:ea typeface="黑体" panose="02010609060101010101" pitchFamily="49" charset="-122"/>
              </a:rPr>
              <a:t>地理位置</a:t>
            </a:r>
          </a:p>
          <a:p>
            <a:pPr>
              <a:lnSpc>
                <a:spcPct val="150000"/>
              </a:lnSpc>
              <a:buClr>
                <a:schemeClr val="tx1"/>
              </a:buClr>
              <a:buSzPct val="90000"/>
              <a:buFont typeface="Wingdings" panose="05000000000000000000" pitchFamily="2" charset="2"/>
              <a:buChar char="Ø"/>
            </a:pPr>
            <a:r>
              <a:rPr lang="zh-CN" altLang="en-US" sz="2000" dirty="0">
                <a:ea typeface="黑体" panose="02010609060101010101" pitchFamily="49" charset="-122"/>
              </a:rPr>
              <a:t>市场地位与接受程度</a:t>
            </a:r>
          </a:p>
          <a:p>
            <a:pPr>
              <a:lnSpc>
                <a:spcPct val="150000"/>
              </a:lnSpc>
              <a:buClr>
                <a:schemeClr val="tx1"/>
              </a:buClr>
              <a:buSzPct val="90000"/>
              <a:buFont typeface="Wingdings" panose="05000000000000000000" pitchFamily="2" charset="2"/>
              <a:buChar char="Ø"/>
            </a:pPr>
            <a:r>
              <a:rPr lang="zh-CN" altLang="en-US" sz="2000" dirty="0">
                <a:ea typeface="黑体" panose="02010609060101010101" pitchFamily="49" charset="-122"/>
              </a:rPr>
              <a:t>电子化能力</a:t>
            </a:r>
          </a:p>
        </p:txBody>
      </p:sp>
      <p:sp>
        <p:nvSpPr>
          <p:cNvPr id="4737028" name="Text Box 4"/>
          <p:cNvSpPr txBox="1">
            <a:spLocks noChangeArrowheads="1"/>
          </p:cNvSpPr>
          <p:nvPr/>
        </p:nvSpPr>
        <p:spPr bwMode="ltGray">
          <a:xfrm>
            <a:off x="611560" y="2031020"/>
            <a:ext cx="70564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hlink"/>
              </a:buClr>
              <a:buSzPct val="90000"/>
              <a:buFont typeface="Wingdings" panose="05000000000000000000" pitchFamily="2" charset="2"/>
              <a:buNone/>
            </a:pPr>
            <a:r>
              <a:rPr lang="zh-CN" altLang="en-US" sz="2400" dirty="0">
                <a:solidFill>
                  <a:schemeClr val="tx2"/>
                </a:solidFill>
                <a:effectLst/>
                <a:latin typeface="微软雅黑" panose="020B0503020204020204" pitchFamily="34" charset="-122"/>
                <a:ea typeface="微软雅黑" panose="020B0503020204020204" pitchFamily="34" charset="-122"/>
              </a:rPr>
              <a:t>评估的主要指标： 反应供应商的整体能力。</a:t>
            </a:r>
          </a:p>
        </p:txBody>
      </p:sp>
      <p:sp>
        <p:nvSpPr>
          <p:cNvPr id="6" name="矩形 5"/>
          <p:cNvSpPr/>
          <p:nvPr/>
        </p:nvSpPr>
        <p:spPr>
          <a:xfrm>
            <a:off x="3419872" y="304781"/>
            <a:ext cx="2236510" cy="584775"/>
          </a:xfrm>
          <a:prstGeom prst="rect">
            <a:avLst/>
          </a:prstGeom>
        </p:spPr>
        <p:txBody>
          <a:bodyPr wrap="none">
            <a:spAutoFit/>
          </a:bodyPr>
          <a:lstStyle/>
          <a:p>
            <a:pPr>
              <a:buFontTx/>
              <a:buNone/>
            </a:pPr>
            <a:r>
              <a:rPr lang="zh-CN" altLang="en-US" sz="3200" b="1" dirty="0">
                <a:solidFill>
                  <a:srgbClr val="FF0000"/>
                </a:solidFill>
                <a:latin typeface="微软雅黑" panose="020B0503020204020204" pitchFamily="34" charset="-122"/>
                <a:ea typeface="微软雅黑" panose="020B0503020204020204" pitchFamily="34" charset="-122"/>
              </a:rPr>
              <a:t>供应商调查</a:t>
            </a:r>
          </a:p>
        </p:txBody>
      </p:sp>
    </p:spTree>
    <p:extLst>
      <p:ext uri="{BB962C8B-B14F-4D97-AF65-F5344CB8AC3E}">
        <p14:creationId xmlns:p14="http://schemas.microsoft.com/office/powerpoint/2010/main" val="724976272"/>
      </p:ext>
    </p:extLst>
  </p:cSld>
  <p:clrMapOvr>
    <a:masterClrMapping/>
  </p:clrMapOvr>
  <p:transition>
    <p:random/>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467544" y="1412776"/>
            <a:ext cx="5405438" cy="477838"/>
          </a:xfrm>
          <a:noFill/>
          <a:ln/>
        </p:spPr>
        <p:txBody>
          <a:bodyPr/>
          <a:lstStyle/>
          <a:p>
            <a:pPr algn="l"/>
            <a:r>
              <a:rPr lang="en-US" altLang="zh-CN" sz="2400" b="1" dirty="0" smtClean="0">
                <a:solidFill>
                  <a:schemeClr val="tx1"/>
                </a:solidFill>
                <a:latin typeface="微软雅黑" panose="020B0503020204020204" pitchFamily="34" charset="-122"/>
                <a:ea typeface="微软雅黑" panose="020B0503020204020204" pitchFamily="34" charset="-122"/>
              </a:rPr>
              <a:t>1. </a:t>
            </a:r>
            <a:r>
              <a:rPr lang="zh-CN" altLang="en-US" sz="2400" b="1" dirty="0" smtClean="0">
                <a:solidFill>
                  <a:schemeClr val="tx1"/>
                </a:solidFill>
                <a:latin typeface="微软雅黑" panose="020B0503020204020204" pitchFamily="34" charset="-122"/>
                <a:ea typeface="微软雅黑" panose="020B0503020204020204" pitchFamily="34" charset="-122"/>
              </a:rPr>
              <a:t>公司</a:t>
            </a:r>
            <a:r>
              <a:rPr lang="zh-CN" altLang="en-US" sz="2400" b="1" dirty="0">
                <a:solidFill>
                  <a:schemeClr val="tx1"/>
                </a:solidFill>
                <a:latin typeface="微软雅黑" panose="020B0503020204020204" pitchFamily="34" charset="-122"/>
                <a:ea typeface="微软雅黑" panose="020B0503020204020204" pitchFamily="34" charset="-122"/>
              </a:rPr>
              <a:t>总体情况</a:t>
            </a:r>
          </a:p>
        </p:txBody>
      </p:sp>
      <p:sp>
        <p:nvSpPr>
          <p:cNvPr id="4739075" name="Rectangle 3"/>
          <p:cNvSpPr>
            <a:spLocks noGrp="1" noChangeArrowheads="1"/>
          </p:cNvSpPr>
          <p:nvPr>
            <p:ph idx="1"/>
          </p:nvPr>
        </p:nvSpPr>
        <p:spPr>
          <a:xfrm>
            <a:off x="611560" y="2633513"/>
            <a:ext cx="5759450" cy="3527425"/>
          </a:xfrm>
          <a:noFill/>
          <a:ln w="9525">
            <a:noFill/>
            <a:miter lim="800000"/>
            <a:headEnd/>
            <a:tailEnd/>
          </a:ln>
        </p:spPr>
        <p:txBody>
          <a:bodyPr vert="horz" wrap="square" lIns="91427" tIns="45712" rIns="91427" bIns="45712" numCol="1" anchor="t" anchorCtr="0" compatLnSpc="1">
            <a:prstTxWarp prst="textNoShape">
              <a:avLst/>
            </a:prstTxWarp>
          </a:bodyPr>
          <a:lstStyle/>
          <a:p>
            <a:pPr>
              <a:lnSpc>
                <a:spcPct val="150000"/>
              </a:lnSpc>
              <a:buClr>
                <a:schemeClr val="tx1"/>
              </a:buClr>
              <a:buSzPct val="90000"/>
              <a:buFont typeface="Wingdings" panose="05000000000000000000" pitchFamily="2" charset="2"/>
              <a:buChar char="Ø"/>
            </a:pPr>
            <a:r>
              <a:rPr lang="zh-CN" altLang="en-US" sz="2000" b="0" dirty="0"/>
              <a:t>资产负债表</a:t>
            </a:r>
            <a:r>
              <a:rPr lang="zh-TW" altLang="en-US" sz="2000" b="0" dirty="0"/>
              <a:t> </a:t>
            </a:r>
            <a:r>
              <a:rPr lang="en-US" altLang="zh-TW" sz="2000" b="0" dirty="0">
                <a:sym typeface="Monotype Sorts" charset="2"/>
              </a:rPr>
              <a:t> </a:t>
            </a:r>
            <a:r>
              <a:rPr lang="zh-CN" altLang="en-US" sz="2000" b="0" dirty="0"/>
              <a:t>企业体制</a:t>
            </a:r>
            <a:endParaRPr lang="zh-TW" altLang="en-US" sz="2000" b="0" dirty="0"/>
          </a:p>
          <a:p>
            <a:pPr>
              <a:lnSpc>
                <a:spcPct val="150000"/>
              </a:lnSpc>
              <a:buClr>
                <a:schemeClr val="tx1"/>
              </a:buClr>
              <a:buSzPct val="90000"/>
              <a:buFont typeface="Wingdings" panose="05000000000000000000" pitchFamily="2" charset="2"/>
              <a:buChar char="Ø"/>
            </a:pPr>
            <a:r>
              <a:rPr lang="zh-CN" altLang="en-US" sz="2000" b="0" dirty="0"/>
              <a:t>损益表</a:t>
            </a:r>
            <a:r>
              <a:rPr lang="zh-TW" altLang="zh-TW" sz="2000" b="0" dirty="0"/>
              <a:t> </a:t>
            </a:r>
            <a:r>
              <a:rPr lang="en-US" altLang="zh-TW" sz="2000" b="0" dirty="0">
                <a:sym typeface="Monotype Sorts" charset="2"/>
              </a:rPr>
              <a:t> </a:t>
            </a:r>
            <a:r>
              <a:rPr lang="zh-CN" altLang="en-US" sz="2000" b="0" dirty="0"/>
              <a:t>经营能力</a:t>
            </a:r>
          </a:p>
          <a:p>
            <a:pPr>
              <a:lnSpc>
                <a:spcPct val="150000"/>
              </a:lnSpc>
              <a:buClr>
                <a:schemeClr val="tx1"/>
              </a:buClr>
              <a:buSzPct val="90000"/>
              <a:buFont typeface="Wingdings" panose="05000000000000000000" pitchFamily="2" charset="2"/>
              <a:buChar char="Ø"/>
            </a:pPr>
            <a:r>
              <a:rPr lang="zh-TW" altLang="en-US" sz="2000" b="0" dirty="0"/>
              <a:t>成本</a:t>
            </a:r>
            <a:r>
              <a:rPr lang="zh-CN" altLang="en-US" sz="2000" b="0" dirty="0"/>
              <a:t>控制记录</a:t>
            </a:r>
            <a:endParaRPr lang="en-US" altLang="zh-TW" sz="2000" b="0" dirty="0"/>
          </a:p>
          <a:p>
            <a:pPr>
              <a:lnSpc>
                <a:spcPct val="150000"/>
              </a:lnSpc>
              <a:buClr>
                <a:schemeClr val="tx1"/>
              </a:buClr>
              <a:buSzPct val="90000"/>
              <a:buFont typeface="Wingdings" panose="05000000000000000000" pitchFamily="2" charset="2"/>
              <a:buChar char="Ø"/>
            </a:pPr>
            <a:r>
              <a:rPr lang="zh-TW" altLang="zh-TW" sz="2000" b="0" dirty="0"/>
              <a:t>信用評等</a:t>
            </a:r>
            <a:endParaRPr lang="en-US" altLang="zh-TW" sz="2000" b="0" dirty="0"/>
          </a:p>
          <a:p>
            <a:pPr>
              <a:lnSpc>
                <a:spcPct val="150000"/>
              </a:lnSpc>
              <a:buClr>
                <a:schemeClr val="tx1"/>
              </a:buClr>
              <a:buSzPct val="90000"/>
              <a:buFont typeface="Wingdings" panose="05000000000000000000" pitchFamily="2" charset="2"/>
              <a:buChar char="Ø"/>
            </a:pPr>
            <a:r>
              <a:rPr lang="zh-TW" altLang="zh-TW" sz="2000" b="0" dirty="0"/>
              <a:t>公司</a:t>
            </a:r>
            <a:r>
              <a:rPr lang="zh-TW" altLang="en-US" sz="2000" b="0" dirty="0"/>
              <a:t>年度</a:t>
            </a:r>
            <a:r>
              <a:rPr lang="zh-CN" altLang="en-US" sz="2000" b="0" dirty="0"/>
              <a:t>报告</a:t>
            </a:r>
            <a:r>
              <a:rPr lang="zh-TW" altLang="en-US" sz="2000" b="0" dirty="0"/>
              <a:t> </a:t>
            </a:r>
          </a:p>
        </p:txBody>
      </p:sp>
      <p:sp>
        <p:nvSpPr>
          <p:cNvPr id="4739076" name="Text Box 4"/>
          <p:cNvSpPr txBox="1">
            <a:spLocks noChangeArrowheads="1"/>
          </p:cNvSpPr>
          <p:nvPr/>
        </p:nvSpPr>
        <p:spPr bwMode="ltGray">
          <a:xfrm>
            <a:off x="611560" y="2031231"/>
            <a:ext cx="518445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zh-CN"/>
            </a:defPPr>
            <a:lvl1pPr>
              <a:spcBef>
                <a:spcPct val="20000"/>
              </a:spcBef>
              <a:buClr>
                <a:schemeClr val="hlink"/>
              </a:buClr>
              <a:buSzPct val="90000"/>
              <a:buFont typeface="Wingdings" panose="05000000000000000000" pitchFamily="2" charset="2"/>
              <a:buNone/>
              <a:defRPr sz="2400">
                <a:solidFill>
                  <a:schemeClr val="tx2"/>
                </a:solidFill>
                <a:effectLst/>
                <a:latin typeface="微软雅黑" panose="020B0503020204020204" pitchFamily="34" charset="-122"/>
                <a:ea typeface="微软雅黑" panose="020B0503020204020204" pitchFamily="34" charset="-122"/>
              </a:defRPr>
            </a:lvl1pPr>
          </a:lstStyle>
          <a:p>
            <a:r>
              <a:rPr lang="zh-CN" altLang="en-US" dirty="0"/>
              <a:t>评估的主要指标：财务状况</a:t>
            </a:r>
          </a:p>
        </p:txBody>
      </p:sp>
      <p:sp>
        <p:nvSpPr>
          <p:cNvPr id="8" name="矩形 7"/>
          <p:cNvSpPr/>
          <p:nvPr/>
        </p:nvSpPr>
        <p:spPr>
          <a:xfrm>
            <a:off x="3347864" y="377489"/>
            <a:ext cx="2236510" cy="584775"/>
          </a:xfrm>
          <a:prstGeom prst="rect">
            <a:avLst/>
          </a:prstGeom>
        </p:spPr>
        <p:txBody>
          <a:bodyPr wrap="none">
            <a:spAutoFit/>
          </a:bodyPr>
          <a:lstStyle/>
          <a:p>
            <a:pPr>
              <a:buFontTx/>
              <a:buNone/>
            </a:pPr>
            <a:r>
              <a:rPr lang="zh-CN" altLang="en-US" sz="3200" b="1" dirty="0">
                <a:solidFill>
                  <a:srgbClr val="FF0000"/>
                </a:solidFill>
                <a:latin typeface="微软雅黑" panose="020B0503020204020204" pitchFamily="34" charset="-122"/>
                <a:ea typeface="微软雅黑" panose="020B0503020204020204" pitchFamily="34" charset="-122"/>
              </a:rPr>
              <a:t>供应商调查</a:t>
            </a:r>
          </a:p>
        </p:txBody>
      </p:sp>
    </p:spTree>
    <p:extLst>
      <p:ext uri="{BB962C8B-B14F-4D97-AF65-F5344CB8AC3E}">
        <p14:creationId xmlns:p14="http://schemas.microsoft.com/office/powerpoint/2010/main" val="2394531449"/>
      </p:ext>
    </p:extLst>
  </p:cSld>
  <p:clrMapOvr>
    <a:masterClrMapping/>
  </p:clrMapOvr>
  <p:transition>
    <p:random/>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0098" name="Rectangle 2"/>
          <p:cNvSpPr>
            <a:spLocks noGrp="1" noChangeArrowheads="1"/>
          </p:cNvSpPr>
          <p:nvPr>
            <p:ph type="title"/>
          </p:nvPr>
        </p:nvSpPr>
        <p:spPr>
          <a:xfrm>
            <a:off x="435768" y="1395330"/>
            <a:ext cx="7772400" cy="615950"/>
          </a:xfrm>
          <a:noFill/>
          <a:ln/>
        </p:spPr>
        <p:txBody>
          <a:bodyPr/>
          <a:lstStyle/>
          <a:p>
            <a:pPr algn="l"/>
            <a:r>
              <a:rPr lang="en-US" altLang="zh-CN" sz="2400" dirty="0" smtClean="0">
                <a:solidFill>
                  <a:schemeClr val="tx1"/>
                </a:solidFill>
              </a:rPr>
              <a:t>2. </a:t>
            </a:r>
            <a:r>
              <a:rPr lang="zh-CN" altLang="en-US" sz="2400" dirty="0" smtClean="0">
                <a:solidFill>
                  <a:schemeClr val="tx1"/>
                </a:solidFill>
              </a:rPr>
              <a:t>生产</a:t>
            </a:r>
            <a:r>
              <a:rPr lang="zh-CN" altLang="en-US" sz="2400" dirty="0">
                <a:solidFill>
                  <a:schemeClr val="tx1"/>
                </a:solidFill>
              </a:rPr>
              <a:t>制造能力</a:t>
            </a:r>
          </a:p>
        </p:txBody>
      </p:sp>
      <p:sp>
        <p:nvSpPr>
          <p:cNvPr id="4740099" name="Rectangle 3"/>
          <p:cNvSpPr>
            <a:spLocks noGrp="1" noChangeArrowheads="1"/>
          </p:cNvSpPr>
          <p:nvPr>
            <p:ph idx="1"/>
          </p:nvPr>
        </p:nvSpPr>
        <p:spPr>
          <a:xfrm>
            <a:off x="899592" y="2492896"/>
            <a:ext cx="5688013" cy="3726483"/>
          </a:xfrm>
          <a:noFill/>
          <a:ln w="9525">
            <a:noFill/>
            <a:miter lim="800000"/>
            <a:headEnd/>
            <a:tailEnd/>
          </a:ln>
        </p:spPr>
        <p:txBody>
          <a:bodyPr vert="horz" wrap="square" lIns="91427" tIns="45712" rIns="91427" bIns="45712" numCol="1" anchor="t" anchorCtr="0" compatLnSpc="1">
            <a:prstTxWarp prst="textNoShape">
              <a:avLst/>
            </a:prstTxWarp>
          </a:bodyPr>
          <a:lstStyle/>
          <a:p>
            <a:pPr>
              <a:lnSpc>
                <a:spcPct val="150000"/>
              </a:lnSpc>
              <a:buClr>
                <a:schemeClr val="tx1"/>
              </a:buClr>
              <a:buSzPct val="90000"/>
              <a:buFont typeface="Wingdings" panose="05000000000000000000" pitchFamily="2" charset="2"/>
              <a:buChar char="Ø"/>
            </a:pPr>
            <a:r>
              <a:rPr lang="zh-CN" altLang="en-US" sz="2000" b="0" dirty="0"/>
              <a:t>现有的生产能力</a:t>
            </a:r>
          </a:p>
          <a:p>
            <a:pPr>
              <a:lnSpc>
                <a:spcPct val="150000"/>
              </a:lnSpc>
              <a:buClr>
                <a:schemeClr val="tx1"/>
              </a:buClr>
              <a:buSzPct val="90000"/>
              <a:buFont typeface="Wingdings" panose="05000000000000000000" pitchFamily="2" charset="2"/>
              <a:buChar char="Ø"/>
            </a:pPr>
            <a:r>
              <a:rPr lang="zh-CN" altLang="en-US" sz="2000" b="0" dirty="0"/>
              <a:t>潜在的生产能力</a:t>
            </a:r>
          </a:p>
          <a:p>
            <a:pPr>
              <a:lnSpc>
                <a:spcPct val="150000"/>
              </a:lnSpc>
              <a:buClr>
                <a:schemeClr val="tx1"/>
              </a:buClr>
              <a:buSzPct val="90000"/>
              <a:buFont typeface="Wingdings" panose="05000000000000000000" pitchFamily="2" charset="2"/>
              <a:buChar char="Ø"/>
            </a:pPr>
            <a:r>
              <a:rPr lang="zh-CN" altLang="en-US" sz="2000" b="0" dirty="0"/>
              <a:t>生产管理与技术</a:t>
            </a:r>
          </a:p>
          <a:p>
            <a:pPr>
              <a:lnSpc>
                <a:spcPct val="150000"/>
              </a:lnSpc>
              <a:buClr>
                <a:schemeClr val="tx1"/>
              </a:buClr>
              <a:buSzPct val="90000"/>
              <a:buFont typeface="Wingdings" panose="05000000000000000000" pitchFamily="2" charset="2"/>
              <a:buChar char="Ø"/>
            </a:pPr>
            <a:r>
              <a:rPr lang="zh-CN" altLang="en-US" sz="2000" b="0" dirty="0"/>
              <a:t>设备的使用与保养</a:t>
            </a:r>
          </a:p>
          <a:p>
            <a:pPr>
              <a:lnSpc>
                <a:spcPct val="150000"/>
              </a:lnSpc>
              <a:buClr>
                <a:schemeClr val="tx1"/>
              </a:buClr>
              <a:buSzPct val="90000"/>
              <a:buFont typeface="Wingdings" panose="05000000000000000000" pitchFamily="2" charset="2"/>
              <a:buChar char="Ø"/>
            </a:pPr>
            <a:r>
              <a:rPr lang="zh-CN" altLang="en-US" sz="2000" b="0" dirty="0"/>
              <a:t>生产员工素质</a:t>
            </a:r>
          </a:p>
          <a:p>
            <a:pPr>
              <a:lnSpc>
                <a:spcPct val="150000"/>
              </a:lnSpc>
              <a:buClr>
                <a:schemeClr val="tx1"/>
              </a:buClr>
              <a:buSzPct val="90000"/>
              <a:buFont typeface="Wingdings" panose="05000000000000000000" pitchFamily="2" charset="2"/>
              <a:buChar char="Ø"/>
            </a:pPr>
            <a:r>
              <a:rPr lang="zh-CN" altLang="en-US" sz="2000" b="0" dirty="0"/>
              <a:t>生产过程文件的完整</a:t>
            </a:r>
          </a:p>
          <a:p>
            <a:pPr>
              <a:lnSpc>
                <a:spcPct val="150000"/>
              </a:lnSpc>
              <a:buClr>
                <a:schemeClr val="tx1"/>
              </a:buClr>
              <a:buSzPct val="90000"/>
              <a:buFont typeface="Wingdings" panose="05000000000000000000" pitchFamily="2" charset="2"/>
              <a:buChar char="Ø"/>
            </a:pPr>
            <a:r>
              <a:rPr lang="zh-TW" altLang="en-US" sz="2000" b="0" dirty="0"/>
              <a:t>信息</a:t>
            </a:r>
            <a:r>
              <a:rPr lang="zh-CN" altLang="en-US" sz="2000" b="0" dirty="0"/>
              <a:t>系统</a:t>
            </a:r>
            <a:r>
              <a:rPr lang="en-US" altLang="zh-CN" sz="2000" b="0" dirty="0"/>
              <a:t>MRP/JIT</a:t>
            </a:r>
            <a:r>
              <a:rPr lang="zh-CN" altLang="en-US" sz="2000" b="0" dirty="0"/>
              <a:t>的实施状况</a:t>
            </a:r>
            <a:endParaRPr lang="en-US" altLang="zh-TW" sz="2000" b="0" dirty="0"/>
          </a:p>
        </p:txBody>
      </p:sp>
      <p:sp>
        <p:nvSpPr>
          <p:cNvPr id="4740100" name="Text Box 4"/>
          <p:cNvSpPr txBox="1">
            <a:spLocks noChangeArrowheads="1"/>
          </p:cNvSpPr>
          <p:nvPr/>
        </p:nvSpPr>
        <p:spPr bwMode="ltGray">
          <a:xfrm>
            <a:off x="685799" y="1880590"/>
            <a:ext cx="7272337" cy="581057"/>
          </a:xfrm>
          <a:prstGeom prst="rect">
            <a:avLst/>
          </a:prstGeom>
          <a:noFill/>
          <a:ln w="9525">
            <a:noFill/>
            <a:miter lim="800000"/>
            <a:headEnd/>
            <a:tailEnd/>
          </a:ln>
        </p:spPr>
        <p:txBody>
          <a:bodyPr vert="horz" wrap="square" lIns="91427" tIns="45712" rIns="91427" bIns="45712" numCol="1" anchor="t" anchorCtr="0" compatLnSpc="1">
            <a:prstTxWarp prst="textNoShape">
              <a:avLst/>
            </a:prstTxWarp>
          </a:bodyPr>
          <a:lstStyle>
            <a:defPPr>
              <a:defRPr lang="zh-CN"/>
            </a:defPPr>
            <a:lvl1pPr indent="0" fontAlgn="base">
              <a:lnSpc>
                <a:spcPct val="150000"/>
              </a:lnSpc>
              <a:spcBef>
                <a:spcPct val="20000"/>
              </a:spcBef>
              <a:spcAft>
                <a:spcPct val="0"/>
              </a:spcAft>
              <a:buClr>
                <a:schemeClr val="tx1"/>
              </a:buClr>
              <a:buSzPct val="90000"/>
              <a:buFont typeface="Wingdings" pitchFamily="2" charset="2"/>
              <a:buNone/>
              <a:defRPr sz="2400" b="0">
                <a:latin typeface="微软雅黑" pitchFamily="34" charset="-122"/>
                <a:ea typeface="微软雅黑" pitchFamily="34" charset="-122"/>
              </a:defRPr>
            </a:lvl1pPr>
            <a:lvl2pPr marL="739775" indent="-284163" fontAlgn="base">
              <a:spcBef>
                <a:spcPct val="20000"/>
              </a:spcBef>
              <a:spcAft>
                <a:spcPct val="0"/>
              </a:spcAft>
              <a:buChar char="–"/>
              <a:defRPr sz="2400">
                <a:latin typeface="微软雅黑" pitchFamily="34" charset="-122"/>
                <a:ea typeface="微软雅黑" pitchFamily="34" charset="-122"/>
              </a:defRPr>
            </a:lvl2pPr>
            <a:lvl3pPr marL="1141413" indent="-227013" fontAlgn="base">
              <a:spcBef>
                <a:spcPct val="20000"/>
              </a:spcBef>
              <a:spcAft>
                <a:spcPct val="0"/>
              </a:spcAft>
              <a:buChar char="•"/>
              <a:defRPr sz="2000">
                <a:latin typeface="微软雅黑" pitchFamily="34" charset="-122"/>
                <a:ea typeface="微软雅黑" pitchFamily="34" charset="-122"/>
              </a:defRPr>
            </a:lvl3pPr>
            <a:lvl4pPr marL="1597025" indent="-225425" fontAlgn="base">
              <a:spcBef>
                <a:spcPct val="20000"/>
              </a:spcBef>
              <a:spcAft>
                <a:spcPct val="0"/>
              </a:spcAft>
              <a:buChar char="–"/>
              <a:defRPr>
                <a:latin typeface="微软雅黑" pitchFamily="34" charset="-122"/>
                <a:ea typeface="微软雅黑" pitchFamily="34" charset="-122"/>
              </a:defRPr>
            </a:lvl4pPr>
            <a:lvl5pPr marL="2057400" indent="-227013" fontAlgn="base">
              <a:spcBef>
                <a:spcPct val="20000"/>
              </a:spcBef>
              <a:spcAft>
                <a:spcPct val="0"/>
              </a:spcAft>
              <a:buChar char="»"/>
              <a:defRPr sz="1600">
                <a:latin typeface="微软雅黑" pitchFamily="34" charset="-122"/>
                <a:ea typeface="微软雅黑" pitchFamily="34" charset="-122"/>
              </a:defRPr>
            </a:lvl5pPr>
            <a:lvl6pPr marL="2514600" indent="-227013" fontAlgn="base">
              <a:spcBef>
                <a:spcPct val="20000"/>
              </a:spcBef>
              <a:spcAft>
                <a:spcPct val="0"/>
              </a:spcAft>
              <a:buChar char="»"/>
              <a:defRPr sz="2000"/>
            </a:lvl6pPr>
            <a:lvl7pPr marL="2971800" indent="-227013" fontAlgn="base">
              <a:spcBef>
                <a:spcPct val="20000"/>
              </a:spcBef>
              <a:spcAft>
                <a:spcPct val="0"/>
              </a:spcAft>
              <a:buChar char="»"/>
              <a:defRPr sz="2000"/>
            </a:lvl7pPr>
            <a:lvl8pPr marL="3429000" indent="-227013" fontAlgn="base">
              <a:spcBef>
                <a:spcPct val="20000"/>
              </a:spcBef>
              <a:spcAft>
                <a:spcPct val="0"/>
              </a:spcAft>
              <a:buChar char="»"/>
              <a:defRPr sz="2000"/>
            </a:lvl8pPr>
            <a:lvl9pPr marL="3886200" indent="-227013" fontAlgn="base">
              <a:spcBef>
                <a:spcPct val="20000"/>
              </a:spcBef>
              <a:spcAft>
                <a:spcPct val="0"/>
              </a:spcAft>
              <a:buChar char="»"/>
              <a:defRPr sz="2000"/>
            </a:lvl9pPr>
          </a:lstStyle>
          <a:p>
            <a:r>
              <a:rPr lang="zh-CN" altLang="en-US" dirty="0"/>
              <a:t>主要评估指标： </a:t>
            </a:r>
            <a:r>
              <a:rPr lang="zh-CN" altLang="en-US" dirty="0" smtClean="0"/>
              <a:t>反应</a:t>
            </a:r>
            <a:r>
              <a:rPr lang="zh-CN" altLang="en-US" dirty="0"/>
              <a:t>供应商的软硬件基础。</a:t>
            </a:r>
          </a:p>
        </p:txBody>
      </p:sp>
      <p:sp>
        <p:nvSpPr>
          <p:cNvPr id="6" name="矩形 5"/>
          <p:cNvSpPr/>
          <p:nvPr/>
        </p:nvSpPr>
        <p:spPr>
          <a:xfrm>
            <a:off x="3491880" y="391819"/>
            <a:ext cx="2236510" cy="584775"/>
          </a:xfrm>
          <a:prstGeom prst="rect">
            <a:avLst/>
          </a:prstGeom>
        </p:spPr>
        <p:txBody>
          <a:bodyPr wrap="none">
            <a:spAutoFit/>
          </a:bodyPr>
          <a:lstStyle/>
          <a:p>
            <a:pPr>
              <a:buFontTx/>
              <a:buNone/>
            </a:pPr>
            <a:r>
              <a:rPr lang="zh-CN" altLang="en-US" sz="3200" b="1" dirty="0">
                <a:solidFill>
                  <a:srgbClr val="FF0000"/>
                </a:solidFill>
                <a:latin typeface="微软雅黑" panose="020B0503020204020204" pitchFamily="34" charset="-122"/>
                <a:ea typeface="微软雅黑" panose="020B0503020204020204" pitchFamily="34" charset="-122"/>
              </a:rPr>
              <a:t>供应商调查</a:t>
            </a:r>
          </a:p>
        </p:txBody>
      </p:sp>
    </p:spTree>
    <p:extLst>
      <p:ext uri="{BB962C8B-B14F-4D97-AF65-F5344CB8AC3E}">
        <p14:creationId xmlns:p14="http://schemas.microsoft.com/office/powerpoint/2010/main" val="3224897566"/>
      </p:ext>
    </p:extLst>
  </p:cSld>
  <p:clrMapOvr>
    <a:masterClrMapping/>
  </p:clrMapOvr>
  <p:transition>
    <p:random/>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2146" name="Rectangle 2"/>
          <p:cNvSpPr>
            <a:spLocks noGrp="1" noChangeArrowheads="1"/>
          </p:cNvSpPr>
          <p:nvPr>
            <p:ph type="title"/>
          </p:nvPr>
        </p:nvSpPr>
        <p:spPr>
          <a:xfrm>
            <a:off x="539552" y="1443881"/>
            <a:ext cx="4141787" cy="688975"/>
          </a:xfrm>
          <a:noFill/>
          <a:ln w="9525">
            <a:noFill/>
            <a:miter lim="800000"/>
            <a:headEnd/>
            <a:tailEnd/>
          </a:ln>
        </p:spPr>
        <p:txBody>
          <a:bodyPr vert="horz" wrap="square" lIns="91427" tIns="45712" rIns="91427" bIns="45712" numCol="1" anchor="ctr" anchorCtr="0" compatLnSpc="1">
            <a:prstTxWarp prst="textNoShape">
              <a:avLst/>
            </a:prstTxWarp>
          </a:bodyPr>
          <a:lstStyle/>
          <a:p>
            <a:pPr algn="l"/>
            <a:r>
              <a:rPr lang="en-US" altLang="zh-TW" sz="2400" dirty="0" smtClean="0">
                <a:solidFill>
                  <a:schemeClr val="tx1"/>
                </a:solidFill>
              </a:rPr>
              <a:t>3.</a:t>
            </a:r>
            <a:r>
              <a:rPr lang="zh-TW" altLang="en-US" sz="2400" dirty="0" smtClean="0">
                <a:solidFill>
                  <a:schemeClr val="tx1"/>
                </a:solidFill>
              </a:rPr>
              <a:t> </a:t>
            </a:r>
            <a:r>
              <a:rPr lang="zh-CN" altLang="en-US" sz="2400" dirty="0">
                <a:solidFill>
                  <a:schemeClr val="tx1"/>
                </a:solidFill>
              </a:rPr>
              <a:t>技术研发能力</a:t>
            </a:r>
            <a:endParaRPr lang="en-US" altLang="zh-TW" sz="2400" dirty="0">
              <a:solidFill>
                <a:schemeClr val="tx1"/>
              </a:solidFill>
            </a:endParaRPr>
          </a:p>
        </p:txBody>
      </p:sp>
      <p:sp>
        <p:nvSpPr>
          <p:cNvPr id="4742147" name="Rectangle 3"/>
          <p:cNvSpPr>
            <a:spLocks noGrp="1" noChangeArrowheads="1"/>
          </p:cNvSpPr>
          <p:nvPr>
            <p:ph idx="1"/>
          </p:nvPr>
        </p:nvSpPr>
        <p:spPr>
          <a:xfrm>
            <a:off x="4283968" y="2132856"/>
            <a:ext cx="4357067" cy="3744218"/>
          </a:xfrm>
          <a:noFill/>
          <a:ln w="9525">
            <a:noFill/>
            <a:miter lim="800000"/>
            <a:headEnd/>
            <a:tailEnd/>
          </a:ln>
        </p:spPr>
        <p:txBody>
          <a:bodyPr vert="horz" wrap="square" lIns="91427" tIns="45712" rIns="91427" bIns="45712" numCol="1" anchor="t" anchorCtr="0" compatLnSpc="1">
            <a:prstTxWarp prst="textNoShape">
              <a:avLst/>
            </a:prstTxWarp>
          </a:bodyPr>
          <a:lstStyle/>
          <a:p>
            <a:pPr>
              <a:lnSpc>
                <a:spcPct val="150000"/>
              </a:lnSpc>
              <a:buClr>
                <a:schemeClr val="tx1"/>
              </a:buClr>
              <a:buSzPct val="90000"/>
              <a:buFont typeface="Wingdings" panose="05000000000000000000" pitchFamily="2" charset="2"/>
              <a:buChar char="Ø"/>
            </a:pPr>
            <a:r>
              <a:rPr lang="zh-CN" altLang="en-US" sz="2000" b="0" dirty="0" smtClean="0"/>
              <a:t>技术</a:t>
            </a:r>
            <a:r>
              <a:rPr lang="zh-CN" altLang="en-US" sz="2000" b="0" dirty="0"/>
              <a:t>研发的业绩和成本控制</a:t>
            </a:r>
          </a:p>
          <a:p>
            <a:pPr>
              <a:lnSpc>
                <a:spcPct val="150000"/>
              </a:lnSpc>
              <a:buClr>
                <a:schemeClr val="tx1"/>
              </a:buClr>
              <a:buSzPct val="90000"/>
              <a:buFont typeface="Wingdings" panose="05000000000000000000" pitchFamily="2" charset="2"/>
              <a:buChar char="Ø"/>
            </a:pPr>
            <a:r>
              <a:rPr lang="zh-CN" altLang="en-US" sz="2000" b="0" dirty="0"/>
              <a:t>可靠的研发手段的先进性</a:t>
            </a:r>
          </a:p>
          <a:p>
            <a:pPr>
              <a:lnSpc>
                <a:spcPct val="150000"/>
              </a:lnSpc>
              <a:buClr>
                <a:schemeClr val="tx1"/>
              </a:buClr>
              <a:buSzPct val="90000"/>
              <a:buFont typeface="Wingdings" panose="05000000000000000000" pitchFamily="2" charset="2"/>
              <a:buChar char="Ø"/>
            </a:pPr>
            <a:r>
              <a:rPr lang="zh-CN" altLang="en-US" sz="2000" b="0" dirty="0"/>
              <a:t>技术参数与样品</a:t>
            </a:r>
          </a:p>
          <a:p>
            <a:pPr>
              <a:lnSpc>
                <a:spcPct val="150000"/>
              </a:lnSpc>
              <a:buClr>
                <a:schemeClr val="tx1"/>
              </a:buClr>
              <a:buSzPct val="90000"/>
              <a:buFont typeface="Wingdings" panose="05000000000000000000" pitchFamily="2" charset="2"/>
              <a:buChar char="Ø"/>
            </a:pPr>
            <a:r>
              <a:rPr lang="zh-CN" altLang="en-US" sz="2000" b="0" dirty="0"/>
              <a:t>技术资料的管理状态</a:t>
            </a:r>
          </a:p>
          <a:p>
            <a:pPr>
              <a:lnSpc>
                <a:spcPct val="150000"/>
              </a:lnSpc>
              <a:buClr>
                <a:schemeClr val="tx1"/>
              </a:buClr>
              <a:buSzPct val="90000"/>
              <a:buFont typeface="Wingdings" panose="05000000000000000000" pitchFamily="2" charset="2"/>
              <a:buChar char="Ø"/>
            </a:pPr>
            <a:r>
              <a:rPr lang="zh-CN" altLang="en-US" sz="2000" b="0" dirty="0"/>
              <a:t>设计队伍的素质（学历经验等）</a:t>
            </a:r>
          </a:p>
          <a:p>
            <a:pPr>
              <a:lnSpc>
                <a:spcPct val="150000"/>
              </a:lnSpc>
              <a:buClr>
                <a:schemeClr val="tx1"/>
              </a:buClr>
              <a:buSzPct val="90000"/>
              <a:buFont typeface="Wingdings" panose="05000000000000000000" pitchFamily="2" charset="2"/>
              <a:buChar char="Ø"/>
            </a:pPr>
            <a:r>
              <a:rPr lang="zh-CN" altLang="en-US" sz="2000" b="0" dirty="0"/>
              <a:t>应对设计的变更能力</a:t>
            </a:r>
          </a:p>
          <a:p>
            <a:pPr>
              <a:lnSpc>
                <a:spcPct val="150000"/>
              </a:lnSpc>
              <a:buClr>
                <a:schemeClr val="tx1"/>
              </a:buClr>
              <a:buSzPct val="90000"/>
              <a:buFont typeface="Wingdings" panose="05000000000000000000" pitchFamily="2" charset="2"/>
              <a:buChar char="Ø"/>
            </a:pPr>
            <a:r>
              <a:rPr lang="zh-CN" altLang="en-US" sz="2000" b="0" dirty="0"/>
              <a:t>协作开发能力</a:t>
            </a:r>
          </a:p>
          <a:p>
            <a:pPr>
              <a:lnSpc>
                <a:spcPct val="150000"/>
              </a:lnSpc>
              <a:buClr>
                <a:schemeClr val="tx1"/>
              </a:buClr>
              <a:buSzPct val="90000"/>
            </a:pPr>
            <a:endParaRPr lang="zh-TW" altLang="zh-CN" sz="2000" b="0" dirty="0"/>
          </a:p>
          <a:p>
            <a:pPr>
              <a:lnSpc>
                <a:spcPct val="150000"/>
              </a:lnSpc>
              <a:buClr>
                <a:schemeClr val="tx1"/>
              </a:buClr>
              <a:buSzPct val="90000"/>
            </a:pPr>
            <a:endParaRPr lang="zh-CN" altLang="en-US" sz="2000" b="0" dirty="0"/>
          </a:p>
        </p:txBody>
      </p:sp>
      <p:sp>
        <p:nvSpPr>
          <p:cNvPr id="4742148" name="Text Box 4"/>
          <p:cNvSpPr txBox="1">
            <a:spLocks noChangeArrowheads="1"/>
          </p:cNvSpPr>
          <p:nvPr/>
        </p:nvSpPr>
        <p:spPr bwMode="ltGray">
          <a:xfrm>
            <a:off x="539552" y="2209033"/>
            <a:ext cx="3240360" cy="3591863"/>
          </a:xfrm>
          <a:prstGeom prst="rect">
            <a:avLst/>
          </a:prstGeom>
          <a:noFill/>
          <a:ln w="9525">
            <a:noFill/>
            <a:miter lim="800000"/>
            <a:headEnd/>
            <a:tailEnd/>
          </a:ln>
        </p:spPr>
        <p:txBody>
          <a:bodyPr vert="horz" wrap="square" lIns="91427" tIns="45712" rIns="91427" bIns="45712" numCol="1" anchor="t" anchorCtr="0" compatLnSpc="1">
            <a:prstTxWarp prst="textNoShape">
              <a:avLst/>
            </a:prstTxWarp>
          </a:bodyPr>
          <a:lstStyle>
            <a:defPPr>
              <a:defRPr lang="zh-CN"/>
            </a:defPPr>
            <a:lvl1pPr indent="0" fontAlgn="base">
              <a:lnSpc>
                <a:spcPct val="150000"/>
              </a:lnSpc>
              <a:spcBef>
                <a:spcPct val="20000"/>
              </a:spcBef>
              <a:spcAft>
                <a:spcPct val="0"/>
              </a:spcAft>
              <a:buClr>
                <a:schemeClr val="tx1"/>
              </a:buClr>
              <a:buSzPct val="90000"/>
              <a:buFont typeface="Wingdings" pitchFamily="2" charset="2"/>
              <a:buNone/>
              <a:defRPr sz="2400" b="0">
                <a:latin typeface="微软雅黑" pitchFamily="34" charset="-122"/>
                <a:ea typeface="微软雅黑" pitchFamily="34" charset="-122"/>
              </a:defRPr>
            </a:lvl1pPr>
            <a:lvl2pPr marL="739775" indent="-284163" fontAlgn="base">
              <a:spcBef>
                <a:spcPct val="20000"/>
              </a:spcBef>
              <a:spcAft>
                <a:spcPct val="0"/>
              </a:spcAft>
              <a:buChar char="–"/>
              <a:defRPr sz="2400">
                <a:latin typeface="微软雅黑" pitchFamily="34" charset="-122"/>
                <a:ea typeface="微软雅黑" pitchFamily="34" charset="-122"/>
              </a:defRPr>
            </a:lvl2pPr>
            <a:lvl3pPr marL="1141413" indent="-227013" fontAlgn="base">
              <a:spcBef>
                <a:spcPct val="20000"/>
              </a:spcBef>
              <a:spcAft>
                <a:spcPct val="0"/>
              </a:spcAft>
              <a:buChar char="•"/>
              <a:defRPr sz="2000">
                <a:latin typeface="微软雅黑" pitchFamily="34" charset="-122"/>
                <a:ea typeface="微软雅黑" pitchFamily="34" charset="-122"/>
              </a:defRPr>
            </a:lvl3pPr>
            <a:lvl4pPr marL="1597025" indent="-225425" fontAlgn="base">
              <a:spcBef>
                <a:spcPct val="20000"/>
              </a:spcBef>
              <a:spcAft>
                <a:spcPct val="0"/>
              </a:spcAft>
              <a:buChar char="–"/>
              <a:defRPr>
                <a:latin typeface="微软雅黑" pitchFamily="34" charset="-122"/>
                <a:ea typeface="微软雅黑" pitchFamily="34" charset="-122"/>
              </a:defRPr>
            </a:lvl4pPr>
            <a:lvl5pPr marL="2057400" indent="-227013" fontAlgn="base">
              <a:spcBef>
                <a:spcPct val="20000"/>
              </a:spcBef>
              <a:spcAft>
                <a:spcPct val="0"/>
              </a:spcAft>
              <a:buChar char="»"/>
              <a:defRPr sz="1600">
                <a:latin typeface="微软雅黑" pitchFamily="34" charset="-122"/>
                <a:ea typeface="微软雅黑" pitchFamily="34" charset="-122"/>
              </a:defRPr>
            </a:lvl5pPr>
            <a:lvl6pPr marL="2514600" indent="-227013" fontAlgn="base">
              <a:spcBef>
                <a:spcPct val="20000"/>
              </a:spcBef>
              <a:spcAft>
                <a:spcPct val="0"/>
              </a:spcAft>
              <a:buChar char="»"/>
              <a:defRPr sz="2000"/>
            </a:lvl6pPr>
            <a:lvl7pPr marL="2971800" indent="-227013" fontAlgn="base">
              <a:spcBef>
                <a:spcPct val="20000"/>
              </a:spcBef>
              <a:spcAft>
                <a:spcPct val="0"/>
              </a:spcAft>
              <a:buChar char="»"/>
              <a:defRPr sz="2000"/>
            </a:lvl7pPr>
            <a:lvl8pPr marL="3429000" indent="-227013" fontAlgn="base">
              <a:spcBef>
                <a:spcPct val="20000"/>
              </a:spcBef>
              <a:spcAft>
                <a:spcPct val="0"/>
              </a:spcAft>
              <a:buChar char="»"/>
              <a:defRPr sz="2000"/>
            </a:lvl8pPr>
            <a:lvl9pPr marL="3886200" indent="-227013" fontAlgn="base">
              <a:spcBef>
                <a:spcPct val="20000"/>
              </a:spcBef>
              <a:spcAft>
                <a:spcPct val="0"/>
              </a:spcAft>
              <a:buChar char="»"/>
              <a:defRPr sz="2000"/>
            </a:lvl9pPr>
          </a:lstStyle>
          <a:p>
            <a:r>
              <a:rPr lang="zh-CN" altLang="en-US" dirty="0"/>
              <a:t>评估的主要指标</a:t>
            </a:r>
            <a:r>
              <a:rPr lang="zh-CN" altLang="en-US" dirty="0" smtClean="0"/>
              <a:t>：</a:t>
            </a:r>
            <a:endParaRPr lang="en-US" altLang="zh-CN" dirty="0" smtClean="0"/>
          </a:p>
          <a:p>
            <a:r>
              <a:rPr lang="zh-CN" altLang="en-US" dirty="0" smtClean="0"/>
              <a:t>反应</a:t>
            </a:r>
            <a:r>
              <a:rPr lang="zh-CN" altLang="en-US" dirty="0"/>
              <a:t>供应商的技术能力和与我们合作的意愿和初步合作情况</a:t>
            </a:r>
          </a:p>
        </p:txBody>
      </p:sp>
      <p:sp>
        <p:nvSpPr>
          <p:cNvPr id="6" name="矩形 5"/>
          <p:cNvSpPr/>
          <p:nvPr/>
        </p:nvSpPr>
        <p:spPr>
          <a:xfrm>
            <a:off x="3349570" y="411505"/>
            <a:ext cx="2236510" cy="584775"/>
          </a:xfrm>
          <a:prstGeom prst="rect">
            <a:avLst/>
          </a:prstGeom>
        </p:spPr>
        <p:txBody>
          <a:bodyPr wrap="none">
            <a:spAutoFit/>
          </a:bodyPr>
          <a:lstStyle/>
          <a:p>
            <a:pPr>
              <a:buFontTx/>
              <a:buNone/>
            </a:pPr>
            <a:r>
              <a:rPr lang="zh-CN" altLang="en-US" sz="3200" b="1" dirty="0">
                <a:solidFill>
                  <a:srgbClr val="FF0000"/>
                </a:solidFill>
                <a:latin typeface="微软雅黑" panose="020B0503020204020204" pitchFamily="34" charset="-122"/>
                <a:ea typeface="微软雅黑" panose="020B0503020204020204" pitchFamily="34" charset="-122"/>
              </a:rPr>
              <a:t>供应商调查</a:t>
            </a:r>
          </a:p>
        </p:txBody>
      </p:sp>
    </p:spTree>
    <p:extLst>
      <p:ext uri="{BB962C8B-B14F-4D97-AF65-F5344CB8AC3E}">
        <p14:creationId xmlns:p14="http://schemas.microsoft.com/office/powerpoint/2010/main" val="798848506"/>
      </p:ext>
    </p:extLst>
  </p:cSld>
  <p:clrMapOvr>
    <a:masterClrMapping/>
  </p:clrMapOvr>
  <p:transition>
    <p:random/>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4194" name="Rectangle 2"/>
          <p:cNvSpPr>
            <a:spLocks noGrp="1" noChangeArrowheads="1"/>
          </p:cNvSpPr>
          <p:nvPr>
            <p:ph type="title"/>
          </p:nvPr>
        </p:nvSpPr>
        <p:spPr>
          <a:xfrm>
            <a:off x="323528" y="1382566"/>
            <a:ext cx="7772400" cy="495323"/>
          </a:xfrm>
          <a:noFill/>
          <a:ln w="9525">
            <a:noFill/>
            <a:miter lim="800000"/>
            <a:headEnd/>
            <a:tailEnd/>
          </a:ln>
        </p:spPr>
        <p:txBody>
          <a:bodyPr vert="horz" wrap="square" lIns="91427" tIns="45712" rIns="91427" bIns="45712" numCol="1" anchor="ctr" anchorCtr="0" compatLnSpc="1">
            <a:prstTxWarp prst="textNoShape">
              <a:avLst/>
            </a:prstTxWarp>
          </a:bodyPr>
          <a:lstStyle/>
          <a:p>
            <a:pPr algn="l"/>
            <a:r>
              <a:rPr lang="en-US" altLang="zh-CN" sz="2400" dirty="0" smtClean="0">
                <a:solidFill>
                  <a:schemeClr val="tx1"/>
                </a:solidFill>
              </a:rPr>
              <a:t>4. </a:t>
            </a:r>
            <a:r>
              <a:rPr lang="zh-CN" altLang="en-US" sz="2400" dirty="0" smtClean="0">
                <a:solidFill>
                  <a:schemeClr val="tx1"/>
                </a:solidFill>
              </a:rPr>
              <a:t>质量管理</a:t>
            </a:r>
            <a:r>
              <a:rPr lang="zh-CN" altLang="en-US" sz="2400" dirty="0">
                <a:solidFill>
                  <a:schemeClr val="tx1"/>
                </a:solidFill>
              </a:rPr>
              <a:t>能力</a:t>
            </a:r>
            <a:endParaRPr lang="en-US" altLang="zh-TW" sz="2400" dirty="0">
              <a:solidFill>
                <a:schemeClr val="tx1"/>
              </a:solidFill>
            </a:endParaRPr>
          </a:p>
        </p:txBody>
      </p:sp>
      <p:sp>
        <p:nvSpPr>
          <p:cNvPr id="4744195" name="Rectangle 3"/>
          <p:cNvSpPr>
            <a:spLocks noGrp="1" noChangeArrowheads="1"/>
          </p:cNvSpPr>
          <p:nvPr>
            <p:ph idx="1"/>
          </p:nvPr>
        </p:nvSpPr>
        <p:spPr>
          <a:xfrm>
            <a:off x="298757" y="2618240"/>
            <a:ext cx="4273243" cy="3480936"/>
          </a:xfrm>
          <a:noFill/>
          <a:ln w="9525">
            <a:noFill/>
            <a:miter lim="800000"/>
            <a:headEnd/>
            <a:tailEnd/>
          </a:ln>
        </p:spPr>
        <p:txBody>
          <a:bodyPr vert="horz" wrap="square" lIns="91427" tIns="45712" rIns="91427" bIns="45712" numCol="1" anchor="t" anchorCtr="0" compatLnSpc="1">
            <a:prstTxWarp prst="textNoShape">
              <a:avLst/>
            </a:prstTxWarp>
          </a:bodyPr>
          <a:lstStyle/>
          <a:p>
            <a:pPr>
              <a:lnSpc>
                <a:spcPct val="150000"/>
              </a:lnSpc>
              <a:buClr>
                <a:schemeClr val="tx1"/>
              </a:buClr>
              <a:buSzPct val="90000"/>
              <a:buFont typeface="Wingdings" panose="05000000000000000000" pitchFamily="2" charset="2"/>
              <a:buChar char="Ø"/>
            </a:pPr>
            <a:r>
              <a:rPr lang="zh-CN" altLang="en-US" sz="2000" b="0" dirty="0"/>
              <a:t>质量体系认证情况</a:t>
            </a:r>
          </a:p>
          <a:p>
            <a:pPr>
              <a:lnSpc>
                <a:spcPct val="150000"/>
              </a:lnSpc>
              <a:buClr>
                <a:schemeClr val="tx1"/>
              </a:buClr>
              <a:buSzPct val="90000"/>
              <a:buFont typeface="Wingdings" panose="05000000000000000000" pitchFamily="2" charset="2"/>
              <a:buChar char="Ø"/>
            </a:pPr>
            <a:r>
              <a:rPr lang="zh-CN" altLang="en-US" sz="2000" b="0" dirty="0"/>
              <a:t>产品质量状况</a:t>
            </a:r>
          </a:p>
          <a:p>
            <a:pPr marL="0" indent="0">
              <a:lnSpc>
                <a:spcPct val="150000"/>
              </a:lnSpc>
              <a:buClr>
                <a:schemeClr val="tx1"/>
              </a:buClr>
              <a:buSzPct val="90000"/>
              <a:buNone/>
            </a:pPr>
            <a:r>
              <a:rPr lang="zh-CN" altLang="en-US" sz="1800" b="0" dirty="0"/>
              <a:t>   </a:t>
            </a:r>
            <a:r>
              <a:rPr lang="en-US" altLang="zh-CN" sz="1800" b="0" dirty="0"/>
              <a:t>-</a:t>
            </a:r>
            <a:r>
              <a:rPr lang="zh-CN" altLang="en-US" sz="1800" b="0" dirty="0"/>
              <a:t>工程图</a:t>
            </a:r>
            <a:r>
              <a:rPr lang="en-US" altLang="zh-CN" sz="1800" b="0" dirty="0"/>
              <a:t>/</a:t>
            </a:r>
            <a:r>
              <a:rPr lang="zh-CN" altLang="en-US" sz="1800" b="0" dirty="0"/>
              <a:t>规格书的管理 , </a:t>
            </a:r>
            <a:r>
              <a:rPr lang="zh-CN" altLang="en-US" sz="1800" b="0" dirty="0" smtClean="0"/>
              <a:t>变更</a:t>
            </a:r>
            <a:r>
              <a:rPr lang="zh-CN" altLang="en-US" sz="1800" b="0" dirty="0"/>
              <a:t>的管理</a:t>
            </a:r>
            <a:r>
              <a:rPr lang="en-US" altLang="zh-CN" sz="1800" b="0" dirty="0"/>
              <a:t>…</a:t>
            </a:r>
          </a:p>
          <a:p>
            <a:pPr>
              <a:lnSpc>
                <a:spcPct val="150000"/>
              </a:lnSpc>
              <a:buClr>
                <a:schemeClr val="tx1"/>
              </a:buClr>
              <a:buSzPct val="90000"/>
              <a:buFont typeface="Wingdings" panose="05000000000000000000" pitchFamily="2" charset="2"/>
              <a:buChar char="Ø"/>
            </a:pPr>
            <a:r>
              <a:rPr lang="zh-TW" altLang="en-US" sz="2000" b="0" dirty="0"/>
              <a:t>接受</a:t>
            </a:r>
            <a:r>
              <a:rPr lang="zh-CN" altLang="en-US" sz="2000" b="0" dirty="0"/>
              <a:t>与</a:t>
            </a:r>
            <a:r>
              <a:rPr lang="zh-TW" altLang="en-US" sz="2000" b="0" dirty="0"/>
              <a:t>退貨的</a:t>
            </a:r>
            <a:r>
              <a:rPr lang="zh-CN" altLang="en-US" sz="2000" b="0" dirty="0"/>
              <a:t>记录</a:t>
            </a:r>
          </a:p>
          <a:p>
            <a:pPr>
              <a:lnSpc>
                <a:spcPct val="150000"/>
              </a:lnSpc>
              <a:buClr>
                <a:schemeClr val="tx1"/>
              </a:buClr>
              <a:buSzPct val="90000"/>
              <a:buFont typeface="Wingdings" panose="05000000000000000000" pitchFamily="2" charset="2"/>
              <a:buChar char="Ø"/>
            </a:pPr>
            <a:r>
              <a:rPr lang="zh-CN" altLang="en-US" sz="2000" b="0" dirty="0"/>
              <a:t>质量改进计划 </a:t>
            </a:r>
            <a:r>
              <a:rPr lang="en-US" altLang="zh-CN" sz="2000" b="0" dirty="0"/>
              <a:t>TQM,PDCA</a:t>
            </a:r>
            <a:r>
              <a:rPr lang="zh-CN" altLang="en-US" sz="2000" b="0" dirty="0"/>
              <a:t>等</a:t>
            </a:r>
          </a:p>
          <a:p>
            <a:pPr>
              <a:lnSpc>
                <a:spcPct val="150000"/>
              </a:lnSpc>
              <a:buClr>
                <a:schemeClr val="tx1"/>
              </a:buClr>
              <a:buSzPct val="90000"/>
              <a:buFont typeface="Wingdings" panose="05000000000000000000" pitchFamily="2" charset="2"/>
              <a:buChar char="Ø"/>
            </a:pPr>
            <a:r>
              <a:rPr lang="zh-CN" altLang="en-US" sz="2000" b="0" dirty="0"/>
              <a:t>测试</a:t>
            </a:r>
            <a:r>
              <a:rPr lang="zh-TW" altLang="en-US" sz="2000" b="0" dirty="0"/>
              <a:t>的能力</a:t>
            </a:r>
            <a:r>
              <a:rPr lang="zh-CN" altLang="en-US" sz="2000" b="0" dirty="0"/>
              <a:t>与设备</a:t>
            </a:r>
            <a:r>
              <a:rPr lang="zh-TW" altLang="en-US" sz="2000" b="0" dirty="0"/>
              <a:t> </a:t>
            </a:r>
            <a:endParaRPr lang="en-US" altLang="zh-TW" sz="2000" b="0" dirty="0" smtClean="0"/>
          </a:p>
          <a:p>
            <a:pPr marL="540000">
              <a:lnSpc>
                <a:spcPct val="150000"/>
              </a:lnSpc>
              <a:spcBef>
                <a:spcPts val="0"/>
              </a:spcBef>
              <a:buClr>
                <a:schemeClr val="tx1"/>
              </a:buClr>
              <a:buSzPct val="90000"/>
              <a:buFont typeface="微软雅黑" panose="020B0503020204020204" pitchFamily="34" charset="-122"/>
              <a:buChar char="−"/>
            </a:pPr>
            <a:r>
              <a:rPr lang="zh-CN" altLang="en-US" sz="1800" b="0" dirty="0" smtClean="0"/>
              <a:t>作业</a:t>
            </a:r>
            <a:r>
              <a:rPr lang="zh-CN" altLang="en-US" sz="1800" b="0" dirty="0"/>
              <a:t>员</a:t>
            </a:r>
            <a:r>
              <a:rPr lang="en-US" altLang="zh-TW" sz="1800" b="0" dirty="0"/>
              <a:t> /</a:t>
            </a:r>
            <a:r>
              <a:rPr lang="zh-CN" altLang="en-US" sz="1800" b="0" dirty="0"/>
              <a:t>仪器校验 </a:t>
            </a:r>
            <a:r>
              <a:rPr lang="en-US" altLang="zh-CN" sz="1800" b="0" dirty="0"/>
              <a:t>/ </a:t>
            </a:r>
            <a:r>
              <a:rPr lang="zh-CN" altLang="en-US" sz="1800" b="0" dirty="0"/>
              <a:t>可靠性测试等 </a:t>
            </a:r>
            <a:endParaRPr lang="en-US" altLang="zh-TW" sz="1800" b="0" dirty="0"/>
          </a:p>
        </p:txBody>
      </p:sp>
      <p:sp>
        <p:nvSpPr>
          <p:cNvPr id="4744197" name="Text Box 5"/>
          <p:cNvSpPr txBox="1">
            <a:spLocks noChangeArrowheads="1"/>
          </p:cNvSpPr>
          <p:nvPr/>
        </p:nvSpPr>
        <p:spPr bwMode="ltGray">
          <a:xfrm>
            <a:off x="57270" y="1877889"/>
            <a:ext cx="9072376" cy="551709"/>
          </a:xfrm>
          <a:prstGeom prst="rect">
            <a:avLst/>
          </a:prstGeom>
          <a:noFill/>
          <a:ln w="9525">
            <a:noFill/>
            <a:miter lim="800000"/>
            <a:headEnd/>
            <a:tailEnd/>
          </a:ln>
        </p:spPr>
        <p:txBody>
          <a:bodyPr vert="horz" wrap="square" lIns="91427" tIns="45712" rIns="91427" bIns="45712" numCol="1" anchor="t" anchorCtr="0" compatLnSpc="1">
            <a:prstTxWarp prst="textNoShape">
              <a:avLst/>
            </a:prstTxWarp>
          </a:bodyPr>
          <a:lstStyle>
            <a:defPPr>
              <a:defRPr lang="zh-CN"/>
            </a:defPPr>
            <a:lvl1pPr indent="0" fontAlgn="base">
              <a:lnSpc>
                <a:spcPct val="150000"/>
              </a:lnSpc>
              <a:spcBef>
                <a:spcPct val="20000"/>
              </a:spcBef>
              <a:spcAft>
                <a:spcPct val="0"/>
              </a:spcAft>
              <a:buClr>
                <a:schemeClr val="tx1"/>
              </a:buClr>
              <a:buSzPct val="90000"/>
              <a:buFont typeface="Wingdings" pitchFamily="2" charset="2"/>
              <a:buNone/>
              <a:defRPr sz="2400" b="0">
                <a:latin typeface="微软雅黑" pitchFamily="34" charset="-122"/>
                <a:ea typeface="微软雅黑" pitchFamily="34" charset="-122"/>
              </a:defRPr>
            </a:lvl1pPr>
            <a:lvl2pPr marL="739775" indent="-284163" fontAlgn="base">
              <a:spcBef>
                <a:spcPct val="20000"/>
              </a:spcBef>
              <a:spcAft>
                <a:spcPct val="0"/>
              </a:spcAft>
              <a:buChar char="–"/>
              <a:defRPr sz="2400">
                <a:latin typeface="微软雅黑" pitchFamily="34" charset="-122"/>
                <a:ea typeface="微软雅黑" pitchFamily="34" charset="-122"/>
              </a:defRPr>
            </a:lvl2pPr>
            <a:lvl3pPr marL="1141413" indent="-227013" fontAlgn="base">
              <a:spcBef>
                <a:spcPct val="20000"/>
              </a:spcBef>
              <a:spcAft>
                <a:spcPct val="0"/>
              </a:spcAft>
              <a:buChar char="•"/>
              <a:defRPr sz="2000">
                <a:latin typeface="微软雅黑" pitchFamily="34" charset="-122"/>
                <a:ea typeface="微软雅黑" pitchFamily="34" charset="-122"/>
              </a:defRPr>
            </a:lvl3pPr>
            <a:lvl4pPr marL="1597025" indent="-225425" fontAlgn="base">
              <a:spcBef>
                <a:spcPct val="20000"/>
              </a:spcBef>
              <a:spcAft>
                <a:spcPct val="0"/>
              </a:spcAft>
              <a:buChar char="–"/>
              <a:defRPr>
                <a:latin typeface="微软雅黑" pitchFamily="34" charset="-122"/>
                <a:ea typeface="微软雅黑" pitchFamily="34" charset="-122"/>
              </a:defRPr>
            </a:lvl4pPr>
            <a:lvl5pPr marL="2057400" indent="-227013" fontAlgn="base">
              <a:spcBef>
                <a:spcPct val="20000"/>
              </a:spcBef>
              <a:spcAft>
                <a:spcPct val="0"/>
              </a:spcAft>
              <a:buChar char="»"/>
              <a:defRPr sz="1600">
                <a:latin typeface="微软雅黑" pitchFamily="34" charset="-122"/>
                <a:ea typeface="微软雅黑" pitchFamily="34" charset="-122"/>
              </a:defRPr>
            </a:lvl5pPr>
            <a:lvl6pPr marL="2514600" indent="-227013" fontAlgn="base">
              <a:spcBef>
                <a:spcPct val="20000"/>
              </a:spcBef>
              <a:spcAft>
                <a:spcPct val="0"/>
              </a:spcAft>
              <a:buChar char="»"/>
              <a:defRPr sz="2000"/>
            </a:lvl6pPr>
            <a:lvl7pPr marL="2971800" indent="-227013" fontAlgn="base">
              <a:spcBef>
                <a:spcPct val="20000"/>
              </a:spcBef>
              <a:spcAft>
                <a:spcPct val="0"/>
              </a:spcAft>
              <a:buChar char="»"/>
              <a:defRPr sz="2000"/>
            </a:lvl7pPr>
            <a:lvl8pPr marL="3429000" indent="-227013" fontAlgn="base">
              <a:spcBef>
                <a:spcPct val="20000"/>
              </a:spcBef>
              <a:spcAft>
                <a:spcPct val="0"/>
              </a:spcAft>
              <a:buChar char="»"/>
              <a:defRPr sz="2000"/>
            </a:lvl8pPr>
            <a:lvl9pPr marL="3886200" indent="-227013" fontAlgn="base">
              <a:spcBef>
                <a:spcPct val="20000"/>
              </a:spcBef>
              <a:spcAft>
                <a:spcPct val="0"/>
              </a:spcAft>
              <a:buChar char="»"/>
              <a:defRPr sz="2000"/>
            </a:lvl9pPr>
          </a:lstStyle>
          <a:p>
            <a:r>
              <a:rPr lang="zh-CN" altLang="en-US" dirty="0"/>
              <a:t>评估的主要指标：反应供应商的质量保证体系和产品质量认证状况</a:t>
            </a:r>
          </a:p>
        </p:txBody>
      </p:sp>
      <p:sp>
        <p:nvSpPr>
          <p:cNvPr id="7" name="Rectangle 3"/>
          <p:cNvSpPr txBox="1">
            <a:spLocks noChangeArrowheads="1"/>
          </p:cNvSpPr>
          <p:nvPr/>
        </p:nvSpPr>
        <p:spPr bwMode="auto">
          <a:xfrm>
            <a:off x="5076056" y="2618240"/>
            <a:ext cx="3832994" cy="2771998"/>
          </a:xfrm>
          <a:prstGeom prst="rect">
            <a:avLst/>
          </a:prstGeom>
          <a:noFill/>
          <a:ln w="9525">
            <a:noFill/>
            <a:miter lim="800000"/>
            <a:headEnd/>
            <a:tailEnd/>
          </a:ln>
        </p:spPr>
        <p:txBody>
          <a:bodyPr vert="horz" wrap="square" lIns="91427" tIns="45712" rIns="91427" bIns="45712" numCol="1" anchor="t" anchorCtr="0" compatLnSpc="1">
            <a:prstTxWarp prst="textNoShape">
              <a:avLst/>
            </a:prstTxWarp>
          </a:bodyPr>
          <a:lstStyle>
            <a:lvl1pPr marL="342900" indent="-342900" algn="l" rtl="0" eaLnBrk="1" fontAlgn="base" hangingPunct="1">
              <a:spcBef>
                <a:spcPct val="20000"/>
              </a:spcBef>
              <a:spcAft>
                <a:spcPct val="0"/>
              </a:spcAft>
              <a:buFont typeface="Wingdings" pitchFamily="2" charset="2"/>
              <a:buChar char="Ø"/>
              <a:defRPr sz="2800" b="1">
                <a:solidFill>
                  <a:schemeClr val="tx1"/>
                </a:solidFill>
                <a:latin typeface="微软雅黑" pitchFamily="34" charset="-122"/>
                <a:ea typeface="微软雅黑" pitchFamily="34" charset="-122"/>
                <a:cs typeface="+mn-cs"/>
              </a:defRPr>
            </a:lvl1pPr>
            <a:lvl2pPr marL="739775" indent="-284163" algn="l" rtl="0" eaLnBrk="1" fontAlgn="base" hangingPunct="1">
              <a:spcBef>
                <a:spcPct val="20000"/>
              </a:spcBef>
              <a:spcAft>
                <a:spcPct val="0"/>
              </a:spcAft>
              <a:buChar char="–"/>
              <a:defRPr sz="2400">
                <a:solidFill>
                  <a:schemeClr val="tx1"/>
                </a:solidFill>
                <a:latin typeface="微软雅黑" pitchFamily="34" charset="-122"/>
                <a:ea typeface="微软雅黑" pitchFamily="34" charset="-122"/>
              </a:defRPr>
            </a:lvl2pPr>
            <a:lvl3pPr marL="1141413" indent="-227013" algn="l" rtl="0" eaLnBrk="1" fontAlgn="base" hangingPunct="1">
              <a:spcBef>
                <a:spcPct val="20000"/>
              </a:spcBef>
              <a:spcAft>
                <a:spcPct val="0"/>
              </a:spcAft>
              <a:buChar char="•"/>
              <a:defRPr sz="2000">
                <a:solidFill>
                  <a:schemeClr val="tx1"/>
                </a:solidFill>
                <a:latin typeface="微软雅黑" pitchFamily="34" charset="-122"/>
                <a:ea typeface="微软雅黑" pitchFamily="34" charset="-122"/>
              </a:defRPr>
            </a:lvl3pPr>
            <a:lvl4pPr marL="1597025" indent="-225425" algn="l" rtl="0" eaLnBrk="1" fontAlgn="base" hangingPunct="1">
              <a:spcBef>
                <a:spcPct val="20000"/>
              </a:spcBef>
              <a:spcAft>
                <a:spcPct val="0"/>
              </a:spcAft>
              <a:buChar char="–"/>
              <a:defRPr sz="1800">
                <a:solidFill>
                  <a:schemeClr val="tx1"/>
                </a:solidFill>
                <a:latin typeface="微软雅黑" pitchFamily="34" charset="-122"/>
                <a:ea typeface="微软雅黑" pitchFamily="34" charset="-122"/>
              </a:defRPr>
            </a:lvl4pPr>
            <a:lvl5pPr marL="2057400" indent="-227013" algn="l" rtl="0" eaLnBrk="1" fontAlgn="base" hangingPunct="1">
              <a:spcBef>
                <a:spcPct val="20000"/>
              </a:spcBef>
              <a:spcAft>
                <a:spcPct val="0"/>
              </a:spcAft>
              <a:buChar char="»"/>
              <a:defRPr sz="1600">
                <a:solidFill>
                  <a:schemeClr val="tx1"/>
                </a:solidFill>
                <a:latin typeface="微软雅黑" pitchFamily="34" charset="-122"/>
                <a:ea typeface="微软雅黑" pitchFamily="34" charset="-122"/>
              </a:defRPr>
            </a:lvl5pPr>
            <a:lvl6pPr marL="2514600" indent="-227013" algn="l" rtl="0" eaLnBrk="1" fontAlgn="base" hangingPunct="1">
              <a:spcBef>
                <a:spcPct val="20000"/>
              </a:spcBef>
              <a:spcAft>
                <a:spcPct val="0"/>
              </a:spcAft>
              <a:buChar char="»"/>
              <a:defRPr sz="2000">
                <a:solidFill>
                  <a:schemeClr val="tx1"/>
                </a:solidFill>
                <a:latin typeface="+mn-lt"/>
                <a:ea typeface="+mn-ea"/>
              </a:defRPr>
            </a:lvl6pPr>
            <a:lvl7pPr marL="2971800" indent="-227013" algn="l" rtl="0" eaLnBrk="1" fontAlgn="base" hangingPunct="1">
              <a:spcBef>
                <a:spcPct val="20000"/>
              </a:spcBef>
              <a:spcAft>
                <a:spcPct val="0"/>
              </a:spcAft>
              <a:buChar char="»"/>
              <a:defRPr sz="2000">
                <a:solidFill>
                  <a:schemeClr val="tx1"/>
                </a:solidFill>
                <a:latin typeface="+mn-lt"/>
                <a:ea typeface="+mn-ea"/>
              </a:defRPr>
            </a:lvl7pPr>
            <a:lvl8pPr marL="3429000" indent="-227013" algn="l" rtl="0" eaLnBrk="1" fontAlgn="base" hangingPunct="1">
              <a:spcBef>
                <a:spcPct val="20000"/>
              </a:spcBef>
              <a:spcAft>
                <a:spcPct val="0"/>
              </a:spcAft>
              <a:buChar char="»"/>
              <a:defRPr sz="2000">
                <a:solidFill>
                  <a:schemeClr val="tx1"/>
                </a:solidFill>
                <a:latin typeface="+mn-lt"/>
                <a:ea typeface="+mn-ea"/>
              </a:defRPr>
            </a:lvl8pPr>
            <a:lvl9pPr marL="3886200" indent="-227013" algn="l" rtl="0" eaLnBrk="1" fontAlgn="base" hangingPunct="1">
              <a:spcBef>
                <a:spcPct val="20000"/>
              </a:spcBef>
              <a:spcAft>
                <a:spcPct val="0"/>
              </a:spcAft>
              <a:buChar char="»"/>
              <a:defRPr sz="2000">
                <a:solidFill>
                  <a:schemeClr val="tx1"/>
                </a:solidFill>
                <a:latin typeface="+mn-lt"/>
                <a:ea typeface="+mn-ea"/>
              </a:defRPr>
            </a:lvl9pPr>
          </a:lstStyle>
          <a:p>
            <a:pPr>
              <a:lnSpc>
                <a:spcPct val="150000"/>
              </a:lnSpc>
              <a:buClr>
                <a:schemeClr val="tx1"/>
              </a:buClr>
              <a:buSzPct val="90000"/>
            </a:pPr>
            <a:r>
              <a:rPr lang="zh-CN" altLang="en-US" sz="2000" b="0" kern="0" dirty="0" smtClean="0"/>
              <a:t>过程</a:t>
            </a:r>
            <a:r>
              <a:rPr lang="zh-TW" altLang="en-US" sz="2000" b="0" kern="0" dirty="0" smtClean="0"/>
              <a:t>控制 </a:t>
            </a:r>
            <a:endParaRPr lang="en-US" altLang="zh-TW" sz="2000" b="0" kern="0" dirty="0" smtClean="0"/>
          </a:p>
          <a:p>
            <a:pPr lvl="1">
              <a:lnSpc>
                <a:spcPct val="150000"/>
              </a:lnSpc>
            </a:pPr>
            <a:r>
              <a:rPr lang="zh-CN" altLang="en-US" sz="1800" kern="0" dirty="0" smtClean="0"/>
              <a:t>过程统计控制</a:t>
            </a:r>
            <a:r>
              <a:rPr lang="zh-TW" altLang="en-US" sz="1800" kern="0" dirty="0" smtClean="0"/>
              <a:t> </a:t>
            </a:r>
            <a:r>
              <a:rPr lang="en-US" altLang="zh-TW" sz="1800" kern="0" dirty="0" smtClean="0"/>
              <a:t>/</a:t>
            </a:r>
            <a:r>
              <a:rPr lang="en-US" altLang="zh-CN" sz="1800" kern="0" dirty="0" smtClean="0"/>
              <a:t> </a:t>
            </a:r>
            <a:r>
              <a:rPr lang="zh-CN" altLang="en-US" sz="1800" kern="0" dirty="0" smtClean="0"/>
              <a:t>失效分析</a:t>
            </a:r>
            <a:r>
              <a:rPr lang="en-US" altLang="zh-CN" sz="1800" kern="0" dirty="0" smtClean="0"/>
              <a:t>/ </a:t>
            </a:r>
            <a:r>
              <a:rPr lang="zh-CN" altLang="en-US" sz="1800" kern="0" dirty="0" smtClean="0"/>
              <a:t>改善计划</a:t>
            </a:r>
          </a:p>
          <a:p>
            <a:pPr lvl="1">
              <a:lnSpc>
                <a:spcPct val="150000"/>
              </a:lnSpc>
            </a:pPr>
            <a:r>
              <a:rPr lang="zh-CN" altLang="en-US" sz="1800" kern="0" dirty="0" smtClean="0"/>
              <a:t>产品关键参数,作业指导书</a:t>
            </a:r>
            <a:r>
              <a:rPr lang="en-US" altLang="zh-CN" sz="1800" kern="0" dirty="0" smtClean="0"/>
              <a:t>, </a:t>
            </a:r>
            <a:r>
              <a:rPr lang="zh-CN" altLang="en-US" sz="1800" kern="0" dirty="0" smtClean="0"/>
              <a:t>追踪能力</a:t>
            </a:r>
            <a:endParaRPr lang="en-US" altLang="zh-TW" sz="1800" kern="0" dirty="0" smtClean="0"/>
          </a:p>
          <a:p>
            <a:pPr>
              <a:lnSpc>
                <a:spcPct val="150000"/>
              </a:lnSpc>
              <a:buClr>
                <a:schemeClr val="tx1"/>
              </a:buClr>
              <a:buSzPct val="90000"/>
            </a:pPr>
            <a:r>
              <a:rPr lang="zh-TW" altLang="zh-TW" sz="2000" b="0" kern="0" dirty="0" smtClean="0"/>
              <a:t>品管</a:t>
            </a:r>
            <a:r>
              <a:rPr lang="en-US" altLang="zh-TW" sz="2000" b="0" kern="0" dirty="0" smtClean="0"/>
              <a:t>(</a:t>
            </a:r>
            <a:r>
              <a:rPr lang="zh-TW" altLang="en-US" sz="2000" b="0" kern="0" dirty="0" smtClean="0"/>
              <a:t>保</a:t>
            </a:r>
            <a:r>
              <a:rPr lang="en-US" altLang="zh-TW" sz="2000" b="0" kern="0" dirty="0" smtClean="0"/>
              <a:t>)</a:t>
            </a:r>
            <a:r>
              <a:rPr lang="zh-TW" altLang="en-US" sz="2000" b="0" kern="0" dirty="0" smtClean="0"/>
              <a:t>组织</a:t>
            </a:r>
            <a:r>
              <a:rPr lang="zh-TW" altLang="zh-CN" sz="2000" b="0" kern="0" dirty="0" smtClean="0"/>
              <a:t> </a:t>
            </a:r>
            <a:r>
              <a:rPr lang="zh-CN" altLang="en-US" sz="2000" b="0" kern="0" dirty="0" smtClean="0"/>
              <a:t>、人员素质</a:t>
            </a:r>
            <a:endParaRPr lang="zh-TW" altLang="en-US" sz="2000" b="0" kern="0" dirty="0" smtClean="0"/>
          </a:p>
          <a:p>
            <a:pPr>
              <a:lnSpc>
                <a:spcPct val="150000"/>
              </a:lnSpc>
              <a:buClr>
                <a:schemeClr val="tx1"/>
              </a:buClr>
              <a:buSzPct val="90000"/>
            </a:pPr>
            <a:r>
              <a:rPr lang="zh-TW" altLang="zh-TW" sz="2000" b="0" kern="0" dirty="0" smtClean="0"/>
              <a:t>品管</a:t>
            </a:r>
            <a:r>
              <a:rPr lang="en-US" altLang="zh-TW" sz="2000" b="0" kern="0" dirty="0" smtClean="0"/>
              <a:t>(</a:t>
            </a:r>
            <a:r>
              <a:rPr lang="zh-TW" altLang="en-US" sz="2000" b="0" kern="0" dirty="0" smtClean="0"/>
              <a:t>保</a:t>
            </a:r>
            <a:r>
              <a:rPr lang="en-US" altLang="zh-TW" sz="2000" b="0" kern="0" dirty="0" smtClean="0"/>
              <a:t>) </a:t>
            </a:r>
            <a:r>
              <a:rPr lang="zh-TW" altLang="en-US" sz="2000" b="0" kern="0" dirty="0" smtClean="0"/>
              <a:t>文件與程序</a:t>
            </a:r>
            <a:endParaRPr lang="en-US" altLang="zh-CN" sz="2000" b="0" kern="0" dirty="0" smtClean="0"/>
          </a:p>
        </p:txBody>
      </p:sp>
      <p:sp>
        <p:nvSpPr>
          <p:cNvPr id="8" name="矩形 7"/>
          <p:cNvSpPr/>
          <p:nvPr/>
        </p:nvSpPr>
        <p:spPr>
          <a:xfrm>
            <a:off x="3453745" y="323945"/>
            <a:ext cx="2236510" cy="584775"/>
          </a:xfrm>
          <a:prstGeom prst="rect">
            <a:avLst/>
          </a:prstGeom>
        </p:spPr>
        <p:txBody>
          <a:bodyPr wrap="none">
            <a:spAutoFit/>
          </a:bodyPr>
          <a:lstStyle/>
          <a:p>
            <a:pPr>
              <a:buFontTx/>
              <a:buNone/>
            </a:pPr>
            <a:r>
              <a:rPr lang="zh-CN" altLang="en-US" sz="3200" b="1" dirty="0">
                <a:solidFill>
                  <a:srgbClr val="FF0000"/>
                </a:solidFill>
                <a:latin typeface="微软雅黑" panose="020B0503020204020204" pitchFamily="34" charset="-122"/>
                <a:ea typeface="微软雅黑" panose="020B0503020204020204" pitchFamily="34" charset="-122"/>
              </a:rPr>
              <a:t>供应商调查</a:t>
            </a:r>
          </a:p>
        </p:txBody>
      </p:sp>
    </p:spTree>
    <p:extLst>
      <p:ext uri="{BB962C8B-B14F-4D97-AF65-F5344CB8AC3E}">
        <p14:creationId xmlns:p14="http://schemas.microsoft.com/office/powerpoint/2010/main" val="2728681930"/>
      </p:ext>
    </p:extLst>
  </p:cSld>
  <p:clrMapOvr>
    <a:masterClrMapping/>
  </p:clrMapOvr>
  <p:transition>
    <p:random/>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6242" name="Rectangle 2"/>
          <p:cNvSpPr>
            <a:spLocks noGrp="1" noChangeArrowheads="1"/>
          </p:cNvSpPr>
          <p:nvPr>
            <p:ph type="title"/>
          </p:nvPr>
        </p:nvSpPr>
        <p:spPr>
          <a:xfrm>
            <a:off x="591761" y="1371749"/>
            <a:ext cx="3457575" cy="473075"/>
          </a:xfrm>
          <a:noFill/>
          <a:ln w="9525">
            <a:noFill/>
            <a:miter lim="800000"/>
            <a:headEnd/>
            <a:tailEnd/>
          </a:ln>
        </p:spPr>
        <p:txBody>
          <a:bodyPr vert="horz" wrap="square" lIns="91427" tIns="45712" rIns="91427" bIns="45712" numCol="1" anchor="ctr" anchorCtr="0" compatLnSpc="1">
            <a:prstTxWarp prst="textNoShape">
              <a:avLst/>
            </a:prstTxWarp>
          </a:bodyPr>
          <a:lstStyle/>
          <a:p>
            <a:pPr algn="l"/>
            <a:r>
              <a:rPr lang="en-US" altLang="zh-TW" sz="2400" dirty="0" smtClean="0">
                <a:solidFill>
                  <a:schemeClr val="tx1"/>
                </a:solidFill>
              </a:rPr>
              <a:t>5. </a:t>
            </a:r>
            <a:r>
              <a:rPr lang="zh-CN" altLang="en-US" sz="2400" dirty="0" smtClean="0">
                <a:solidFill>
                  <a:schemeClr val="tx1"/>
                </a:solidFill>
              </a:rPr>
              <a:t>物流</a:t>
            </a:r>
            <a:r>
              <a:rPr lang="zh-CN" altLang="en-US" sz="2400" dirty="0">
                <a:solidFill>
                  <a:schemeClr val="tx1"/>
                </a:solidFill>
              </a:rPr>
              <a:t>与交货能力</a:t>
            </a:r>
            <a:endParaRPr lang="en-US" altLang="zh-TW" sz="2400" dirty="0">
              <a:solidFill>
                <a:schemeClr val="tx1"/>
              </a:solidFill>
            </a:endParaRPr>
          </a:p>
        </p:txBody>
      </p:sp>
      <p:sp>
        <p:nvSpPr>
          <p:cNvPr id="4746243" name="Rectangle 3"/>
          <p:cNvSpPr>
            <a:spLocks noGrp="1" noChangeArrowheads="1"/>
          </p:cNvSpPr>
          <p:nvPr>
            <p:ph idx="1"/>
          </p:nvPr>
        </p:nvSpPr>
        <p:spPr>
          <a:xfrm>
            <a:off x="1043608" y="2425881"/>
            <a:ext cx="5400675" cy="3719346"/>
          </a:xfrm>
          <a:noFill/>
          <a:ln w="9525">
            <a:noFill/>
            <a:miter lim="800000"/>
            <a:headEnd/>
            <a:tailEnd/>
          </a:ln>
        </p:spPr>
        <p:txBody>
          <a:bodyPr vert="horz" wrap="square" lIns="91427" tIns="45712" rIns="91427" bIns="45712" numCol="1" anchor="t" anchorCtr="0" compatLnSpc="1">
            <a:prstTxWarp prst="textNoShape">
              <a:avLst/>
            </a:prstTxWarp>
          </a:bodyPr>
          <a:lstStyle/>
          <a:p>
            <a:pPr>
              <a:lnSpc>
                <a:spcPct val="150000"/>
              </a:lnSpc>
              <a:buClr>
                <a:schemeClr val="tx1"/>
              </a:buClr>
              <a:buSzPct val="90000"/>
              <a:buFont typeface="Wingdings" panose="05000000000000000000" pitchFamily="2" charset="2"/>
              <a:buChar char="Ø"/>
            </a:pPr>
            <a:r>
              <a:rPr lang="zh-CN" altLang="en-US" sz="2000" b="0" dirty="0"/>
              <a:t>订单交付速度</a:t>
            </a:r>
          </a:p>
          <a:p>
            <a:pPr>
              <a:lnSpc>
                <a:spcPct val="150000"/>
              </a:lnSpc>
              <a:buClr>
                <a:schemeClr val="tx1"/>
              </a:buClr>
              <a:buSzPct val="90000"/>
              <a:buFont typeface="Wingdings" panose="05000000000000000000" pitchFamily="2" charset="2"/>
              <a:buChar char="Ø"/>
            </a:pPr>
            <a:r>
              <a:rPr lang="zh-CN" altLang="en-US" sz="2000" b="0" dirty="0"/>
              <a:t>订单交付的准时性（可靠性）</a:t>
            </a:r>
          </a:p>
          <a:p>
            <a:pPr>
              <a:lnSpc>
                <a:spcPct val="150000"/>
              </a:lnSpc>
              <a:buClr>
                <a:schemeClr val="tx1"/>
              </a:buClr>
              <a:buSzPct val="90000"/>
              <a:buFont typeface="Wingdings" panose="05000000000000000000" pitchFamily="2" charset="2"/>
              <a:buChar char="Ø"/>
            </a:pPr>
            <a:r>
              <a:rPr lang="zh-CN" altLang="en-US" sz="2000" b="0" dirty="0"/>
              <a:t>运输与包装</a:t>
            </a:r>
          </a:p>
          <a:p>
            <a:pPr>
              <a:lnSpc>
                <a:spcPct val="150000"/>
              </a:lnSpc>
              <a:buClr>
                <a:schemeClr val="tx1"/>
              </a:buClr>
              <a:buSzPct val="90000"/>
              <a:buFont typeface="Wingdings" panose="05000000000000000000" pitchFamily="2" charset="2"/>
              <a:buChar char="Ø"/>
            </a:pPr>
            <a:r>
              <a:rPr lang="zh-CN" altLang="en-US" sz="2000" b="0" dirty="0"/>
              <a:t>处理紧急订货的能力</a:t>
            </a:r>
          </a:p>
          <a:p>
            <a:pPr>
              <a:lnSpc>
                <a:spcPct val="150000"/>
              </a:lnSpc>
              <a:buClr>
                <a:schemeClr val="tx1"/>
              </a:buClr>
              <a:buSzPct val="90000"/>
              <a:buFont typeface="Wingdings" panose="05000000000000000000" pitchFamily="2" charset="2"/>
              <a:buChar char="Ø"/>
            </a:pPr>
            <a:r>
              <a:rPr lang="zh-CN" altLang="en-US" sz="2000" b="0" dirty="0"/>
              <a:t>准时交货（</a:t>
            </a:r>
            <a:r>
              <a:rPr lang="en-US" altLang="zh-CN" sz="2000" b="0" dirty="0"/>
              <a:t>JIT)</a:t>
            </a:r>
            <a:r>
              <a:rPr lang="zh-CN" altLang="en-US" sz="2000" b="0" dirty="0"/>
              <a:t>的可能性</a:t>
            </a:r>
          </a:p>
          <a:p>
            <a:pPr>
              <a:lnSpc>
                <a:spcPct val="150000"/>
              </a:lnSpc>
              <a:buClr>
                <a:schemeClr val="tx1"/>
              </a:buClr>
              <a:buSzPct val="90000"/>
              <a:buFont typeface="Wingdings" panose="05000000000000000000" pitchFamily="2" charset="2"/>
              <a:buChar char="Ø"/>
            </a:pPr>
            <a:r>
              <a:rPr lang="zh-CN" altLang="en-US" sz="2000" b="0" dirty="0"/>
              <a:t>交付预警系统</a:t>
            </a:r>
          </a:p>
          <a:p>
            <a:pPr>
              <a:lnSpc>
                <a:spcPct val="150000"/>
              </a:lnSpc>
              <a:buClr>
                <a:schemeClr val="tx1"/>
              </a:buClr>
              <a:buSzPct val="90000"/>
              <a:buFont typeface="Wingdings" panose="05000000000000000000" pitchFamily="2" charset="2"/>
              <a:buChar char="Ø"/>
            </a:pPr>
            <a:r>
              <a:rPr lang="zh-CN" altLang="en-US" sz="2000" b="0" dirty="0"/>
              <a:t>仓库管理</a:t>
            </a:r>
            <a:r>
              <a:rPr lang="zh-CN" altLang="en-US" sz="2000" b="0" dirty="0" smtClean="0"/>
              <a:t>水平等</a:t>
            </a:r>
            <a:endParaRPr lang="zh-CN" altLang="en-US" sz="2000" b="0" dirty="0"/>
          </a:p>
        </p:txBody>
      </p:sp>
      <p:sp>
        <p:nvSpPr>
          <p:cNvPr id="4746244" name="Text Box 4"/>
          <p:cNvSpPr txBox="1">
            <a:spLocks noChangeArrowheads="1"/>
          </p:cNvSpPr>
          <p:nvPr/>
        </p:nvSpPr>
        <p:spPr bwMode="ltGray">
          <a:xfrm>
            <a:off x="899592" y="1844824"/>
            <a:ext cx="7345363" cy="581057"/>
          </a:xfrm>
          <a:prstGeom prst="rect">
            <a:avLst/>
          </a:prstGeom>
          <a:noFill/>
          <a:ln w="9525">
            <a:noFill/>
            <a:miter lim="800000"/>
            <a:headEnd/>
            <a:tailEnd/>
          </a:ln>
        </p:spPr>
        <p:txBody>
          <a:bodyPr vert="horz" wrap="square" lIns="91427" tIns="45712" rIns="91427" bIns="45712" numCol="1" anchor="t" anchorCtr="0" compatLnSpc="1">
            <a:prstTxWarp prst="textNoShape">
              <a:avLst/>
            </a:prstTxWarp>
          </a:bodyPr>
          <a:lstStyle>
            <a:defPPr>
              <a:defRPr lang="zh-CN"/>
            </a:defPPr>
            <a:lvl1pPr indent="0" fontAlgn="base">
              <a:lnSpc>
                <a:spcPct val="150000"/>
              </a:lnSpc>
              <a:spcBef>
                <a:spcPct val="20000"/>
              </a:spcBef>
              <a:spcAft>
                <a:spcPct val="0"/>
              </a:spcAft>
              <a:buClr>
                <a:schemeClr val="tx1"/>
              </a:buClr>
              <a:buSzPct val="90000"/>
              <a:buFont typeface="Wingdings" pitchFamily="2" charset="2"/>
              <a:buNone/>
              <a:defRPr sz="2400" b="0">
                <a:latin typeface="微软雅黑" pitchFamily="34" charset="-122"/>
                <a:ea typeface="微软雅黑" pitchFamily="34" charset="-122"/>
              </a:defRPr>
            </a:lvl1pPr>
            <a:lvl2pPr marL="739775" indent="-284163" fontAlgn="base">
              <a:spcBef>
                <a:spcPct val="20000"/>
              </a:spcBef>
              <a:spcAft>
                <a:spcPct val="0"/>
              </a:spcAft>
              <a:buChar char="–"/>
              <a:defRPr sz="2400">
                <a:latin typeface="微软雅黑" pitchFamily="34" charset="-122"/>
                <a:ea typeface="微软雅黑" pitchFamily="34" charset="-122"/>
              </a:defRPr>
            </a:lvl2pPr>
            <a:lvl3pPr marL="1141413" indent="-227013" fontAlgn="base">
              <a:spcBef>
                <a:spcPct val="20000"/>
              </a:spcBef>
              <a:spcAft>
                <a:spcPct val="0"/>
              </a:spcAft>
              <a:buChar char="•"/>
              <a:defRPr sz="2000">
                <a:latin typeface="微软雅黑" pitchFamily="34" charset="-122"/>
                <a:ea typeface="微软雅黑" pitchFamily="34" charset="-122"/>
              </a:defRPr>
            </a:lvl3pPr>
            <a:lvl4pPr marL="1597025" indent="-225425" fontAlgn="base">
              <a:spcBef>
                <a:spcPct val="20000"/>
              </a:spcBef>
              <a:spcAft>
                <a:spcPct val="0"/>
              </a:spcAft>
              <a:buChar char="–"/>
              <a:defRPr>
                <a:latin typeface="微软雅黑" pitchFamily="34" charset="-122"/>
                <a:ea typeface="微软雅黑" pitchFamily="34" charset="-122"/>
              </a:defRPr>
            </a:lvl4pPr>
            <a:lvl5pPr marL="2057400" indent="-227013" fontAlgn="base">
              <a:spcBef>
                <a:spcPct val="20000"/>
              </a:spcBef>
              <a:spcAft>
                <a:spcPct val="0"/>
              </a:spcAft>
              <a:buChar char="»"/>
              <a:defRPr sz="1600">
                <a:latin typeface="微软雅黑" pitchFamily="34" charset="-122"/>
                <a:ea typeface="微软雅黑" pitchFamily="34" charset="-122"/>
              </a:defRPr>
            </a:lvl5pPr>
            <a:lvl6pPr marL="2514600" indent="-227013" fontAlgn="base">
              <a:spcBef>
                <a:spcPct val="20000"/>
              </a:spcBef>
              <a:spcAft>
                <a:spcPct val="0"/>
              </a:spcAft>
              <a:buChar char="»"/>
              <a:defRPr sz="2000"/>
            </a:lvl6pPr>
            <a:lvl7pPr marL="2971800" indent="-227013" fontAlgn="base">
              <a:spcBef>
                <a:spcPct val="20000"/>
              </a:spcBef>
              <a:spcAft>
                <a:spcPct val="0"/>
              </a:spcAft>
              <a:buChar char="»"/>
              <a:defRPr sz="2000"/>
            </a:lvl7pPr>
            <a:lvl8pPr marL="3429000" indent="-227013" fontAlgn="base">
              <a:spcBef>
                <a:spcPct val="20000"/>
              </a:spcBef>
              <a:spcAft>
                <a:spcPct val="0"/>
              </a:spcAft>
              <a:buChar char="»"/>
              <a:defRPr sz="2000"/>
            </a:lvl8pPr>
            <a:lvl9pPr marL="3886200" indent="-227013" fontAlgn="base">
              <a:spcBef>
                <a:spcPct val="20000"/>
              </a:spcBef>
              <a:spcAft>
                <a:spcPct val="0"/>
              </a:spcAft>
              <a:buChar char="»"/>
              <a:defRPr sz="2000"/>
            </a:lvl9pPr>
          </a:lstStyle>
          <a:p>
            <a:r>
              <a:rPr lang="zh-CN" altLang="en-US" dirty="0"/>
              <a:t>评估的主要指标：反应供应商的交货能力</a:t>
            </a:r>
          </a:p>
        </p:txBody>
      </p:sp>
      <p:sp>
        <p:nvSpPr>
          <p:cNvPr id="6" name="矩形 5"/>
          <p:cNvSpPr/>
          <p:nvPr/>
        </p:nvSpPr>
        <p:spPr>
          <a:xfrm>
            <a:off x="3454018" y="404664"/>
            <a:ext cx="2236510" cy="584775"/>
          </a:xfrm>
          <a:prstGeom prst="rect">
            <a:avLst/>
          </a:prstGeom>
        </p:spPr>
        <p:txBody>
          <a:bodyPr wrap="none">
            <a:spAutoFit/>
          </a:bodyPr>
          <a:lstStyle/>
          <a:p>
            <a:pPr>
              <a:buFontTx/>
              <a:buNone/>
            </a:pPr>
            <a:r>
              <a:rPr lang="zh-CN" altLang="en-US" sz="3200" b="1" dirty="0">
                <a:solidFill>
                  <a:srgbClr val="FF0000"/>
                </a:solidFill>
                <a:latin typeface="微软雅黑" panose="020B0503020204020204" pitchFamily="34" charset="-122"/>
                <a:ea typeface="微软雅黑" panose="020B0503020204020204" pitchFamily="34" charset="-122"/>
              </a:rPr>
              <a:t>供应商调查</a:t>
            </a:r>
          </a:p>
        </p:txBody>
      </p:sp>
    </p:spTree>
    <p:extLst>
      <p:ext uri="{BB962C8B-B14F-4D97-AF65-F5344CB8AC3E}">
        <p14:creationId xmlns:p14="http://schemas.microsoft.com/office/powerpoint/2010/main" val="758336645"/>
      </p:ext>
    </p:extLst>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标题 1"/>
          <p:cNvSpPr>
            <a:spLocks noGrp="1"/>
          </p:cNvSpPr>
          <p:nvPr>
            <p:ph type="title"/>
          </p:nvPr>
        </p:nvSpPr>
        <p:spPr>
          <a:xfrm>
            <a:off x="989819" y="364834"/>
            <a:ext cx="7183412" cy="585065"/>
          </a:xfrm>
        </p:spPr>
        <p:txBody>
          <a:bodyPr>
            <a:normAutofit/>
          </a:bodyPr>
          <a:lstStyle/>
          <a:p>
            <a:pPr algn="ctr" fontAlgn="auto">
              <a:spcAft>
                <a:spcPts val="0"/>
              </a:spcAft>
              <a:defRPr/>
            </a:pPr>
            <a:r>
              <a:rPr lang="zh-CN" altLang="en-US" sz="3200" i="0" dirty="0" smtClean="0">
                <a:solidFill>
                  <a:srgbClr val="FF0000"/>
                </a:solidFill>
              </a:rPr>
              <a:t>企业的分类</a:t>
            </a:r>
            <a:endParaRPr lang="zh-CN" altLang="en-US" sz="3200" i="0" dirty="0">
              <a:solidFill>
                <a:srgbClr val="FF0000"/>
              </a:solidFill>
            </a:endParaRPr>
          </a:p>
        </p:txBody>
      </p:sp>
      <p:sp>
        <p:nvSpPr>
          <p:cNvPr id="15" name="灯片编号占位符 14"/>
          <p:cNvSpPr>
            <a:spLocks noGrp="1"/>
          </p:cNvSpPr>
          <p:nvPr>
            <p:ph type="sldNum" sz="quarter" idx="4"/>
          </p:nvPr>
        </p:nvSpPr>
        <p:spPr/>
        <p:txBody>
          <a:bodyPr/>
          <a:lstStyle/>
          <a:p>
            <a:fld id="{8BA16DCC-C50E-4AD5-94C9-747C0058B3E1}" type="slidenum">
              <a:rPr lang="zh-CN" altLang="en-US" smtClean="0"/>
              <a:pPr/>
              <a:t>11</a:t>
            </a:fld>
            <a:endParaRPr lang="zh-CN" altLang="en-US"/>
          </a:p>
        </p:txBody>
      </p:sp>
      <p:sp>
        <p:nvSpPr>
          <p:cNvPr id="13315" name="Line 4"/>
          <p:cNvSpPr>
            <a:spLocks noChangeShapeType="1"/>
          </p:cNvSpPr>
          <p:nvPr/>
        </p:nvSpPr>
        <p:spPr bwMode="auto">
          <a:xfrm>
            <a:off x="5934075" y="4246975"/>
            <a:ext cx="0" cy="0"/>
          </a:xfrm>
          <a:prstGeom prst="line">
            <a:avLst/>
          </a:prstGeom>
          <a:noFill/>
          <a:ln w="12700">
            <a:solidFill>
              <a:schemeClr val="tx2"/>
            </a:solidFill>
            <a:round/>
            <a:headEnd/>
            <a:tailEnd type="triangle" w="med" len="med"/>
          </a:ln>
        </p:spPr>
        <p:txBody>
          <a:bodyPr lIns="82058" tIns="41029" rIns="82058" bIns="41029">
            <a:spAutoFit/>
          </a:bodyPr>
          <a:lstStyle/>
          <a:p>
            <a:endParaRPr lang="zh-CN" altLang="en-US"/>
          </a:p>
        </p:txBody>
      </p:sp>
      <p:sp>
        <p:nvSpPr>
          <p:cNvPr id="22" name="AutoShape 5"/>
          <p:cNvSpPr>
            <a:spLocks noChangeArrowheads="1"/>
          </p:cNvSpPr>
          <p:nvPr/>
        </p:nvSpPr>
        <p:spPr bwMode="auto">
          <a:xfrm>
            <a:off x="1084263" y="2303875"/>
            <a:ext cx="431800" cy="1376362"/>
          </a:xfrm>
          <a:prstGeom prst="flowChartProcess">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lIns="82058" tIns="41029" rIns="82058" bIns="41029" anchor="ctr">
            <a:spAutoFit/>
          </a:bodyPr>
          <a:lstStyle/>
          <a:p>
            <a:pPr algn="ctr" defTabSz="820738" fontAlgn="auto">
              <a:spcBef>
                <a:spcPct val="50000"/>
              </a:spcBef>
              <a:spcAft>
                <a:spcPts val="0"/>
              </a:spcAft>
              <a:defRPr/>
            </a:pPr>
            <a:r>
              <a:rPr lang="zh-CN" altLang="en-US" sz="2800">
                <a:latin typeface="ITCCenturyBookT" pitchFamily="2" charset="0"/>
              </a:rPr>
              <a:t>制造业</a:t>
            </a:r>
          </a:p>
        </p:txBody>
      </p:sp>
      <p:sp>
        <p:nvSpPr>
          <p:cNvPr id="24" name="AutoShape 7"/>
          <p:cNvSpPr>
            <a:spLocks noChangeArrowheads="1"/>
          </p:cNvSpPr>
          <p:nvPr/>
        </p:nvSpPr>
        <p:spPr bwMode="auto">
          <a:xfrm>
            <a:off x="1763713" y="1484317"/>
            <a:ext cx="1223962" cy="822325"/>
          </a:xfrm>
          <a:prstGeom prst="flowChartProcess">
            <a:avLst/>
          </a:prstGeom>
          <a:solidFill>
            <a:schemeClr val="bg1">
              <a:lumMod val="75000"/>
            </a:schemeClr>
          </a:solidFill>
          <a:ln w="12700">
            <a:solidFill>
              <a:schemeClr val="tx1"/>
            </a:solidFill>
            <a:miter lim="800000"/>
            <a:headEnd/>
            <a:tailEnd/>
          </a:ln>
          <a:effectLst>
            <a:outerShdw dist="107763" dir="2700000" algn="ctr" rotWithShape="0">
              <a:schemeClr val="bg2">
                <a:alpha val="50000"/>
              </a:schemeClr>
            </a:outerShdw>
          </a:effectLst>
        </p:spPr>
        <p:txBody>
          <a:bodyPr lIns="82058" tIns="41029" rIns="82058" bIns="41029" anchor="ctr">
            <a:spAutoFit/>
          </a:bodyPr>
          <a:lstStyle/>
          <a:p>
            <a:pPr algn="ctr" defTabSz="820738" fontAlgn="auto">
              <a:spcBef>
                <a:spcPct val="50000"/>
              </a:spcBef>
              <a:spcAft>
                <a:spcPts val="0"/>
              </a:spcAft>
              <a:defRPr/>
            </a:pPr>
            <a:r>
              <a:rPr lang="zh-CN" altLang="en-US" sz="2400">
                <a:latin typeface="ITCCenturyBookT" pitchFamily="2" charset="0"/>
              </a:rPr>
              <a:t>流程型制造业</a:t>
            </a:r>
          </a:p>
        </p:txBody>
      </p:sp>
      <p:sp>
        <p:nvSpPr>
          <p:cNvPr id="25" name="AutoShape 8"/>
          <p:cNvSpPr>
            <a:spLocks noChangeArrowheads="1"/>
          </p:cNvSpPr>
          <p:nvPr/>
        </p:nvSpPr>
        <p:spPr bwMode="auto">
          <a:xfrm>
            <a:off x="1763713" y="3823116"/>
            <a:ext cx="1223962" cy="822325"/>
          </a:xfrm>
          <a:prstGeom prst="flowChartProcess">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lIns="82058" tIns="41029" rIns="82058" bIns="41029" anchor="ctr">
            <a:spAutoFit/>
          </a:bodyPr>
          <a:lstStyle/>
          <a:p>
            <a:pPr algn="ctr" defTabSz="820738" fontAlgn="auto">
              <a:spcBef>
                <a:spcPct val="50000"/>
              </a:spcBef>
              <a:spcAft>
                <a:spcPts val="0"/>
              </a:spcAft>
              <a:defRPr/>
            </a:pPr>
            <a:r>
              <a:rPr lang="zh-CN" altLang="en-US" sz="2400">
                <a:latin typeface="ITCCenturyBookT" pitchFamily="2" charset="0"/>
              </a:rPr>
              <a:t>离散型制造业</a:t>
            </a:r>
          </a:p>
        </p:txBody>
      </p:sp>
      <p:sp>
        <p:nvSpPr>
          <p:cNvPr id="26" name="AutoShape 9"/>
          <p:cNvSpPr>
            <a:spLocks noChangeArrowheads="1"/>
          </p:cNvSpPr>
          <p:nvPr/>
        </p:nvSpPr>
        <p:spPr bwMode="auto">
          <a:xfrm>
            <a:off x="3132140" y="1341442"/>
            <a:ext cx="2447925" cy="390525"/>
          </a:xfrm>
          <a:prstGeom prst="flowChartProcess">
            <a:avLst/>
          </a:prstGeom>
          <a:solidFill>
            <a:schemeClr val="bg1">
              <a:lumMod val="75000"/>
            </a:schemeClr>
          </a:solidFill>
          <a:ln w="12700">
            <a:solidFill>
              <a:schemeClr val="tx1"/>
            </a:solidFill>
            <a:miter lim="800000"/>
            <a:headEnd/>
            <a:tailEnd/>
          </a:ln>
          <a:effectLst>
            <a:outerShdw dist="107763" dir="2700000" algn="ctr" rotWithShape="0">
              <a:schemeClr val="bg2">
                <a:alpha val="50000"/>
              </a:schemeClr>
            </a:outerShdw>
          </a:effectLst>
        </p:spPr>
        <p:txBody>
          <a:bodyPr lIns="82058" tIns="41029" rIns="82058" bIns="41029" anchor="ctr">
            <a:spAutoFit/>
          </a:bodyPr>
          <a:lstStyle/>
          <a:p>
            <a:pPr algn="ctr" defTabSz="820738" fontAlgn="auto">
              <a:spcBef>
                <a:spcPct val="50000"/>
              </a:spcBef>
              <a:spcAft>
                <a:spcPts val="0"/>
              </a:spcAft>
              <a:defRPr/>
            </a:pPr>
            <a:r>
              <a:rPr lang="zh-CN" altLang="en-US" sz="2000">
                <a:latin typeface="ITCCenturyBookT" pitchFamily="2" charset="0"/>
              </a:rPr>
              <a:t>全流程制造业</a:t>
            </a:r>
          </a:p>
        </p:txBody>
      </p:sp>
      <p:sp>
        <p:nvSpPr>
          <p:cNvPr id="27" name="AutoShape 10"/>
          <p:cNvSpPr>
            <a:spLocks noChangeArrowheads="1"/>
          </p:cNvSpPr>
          <p:nvPr/>
        </p:nvSpPr>
        <p:spPr bwMode="auto">
          <a:xfrm>
            <a:off x="3132140" y="1989142"/>
            <a:ext cx="2447925" cy="390525"/>
          </a:xfrm>
          <a:prstGeom prst="flowChartProcess">
            <a:avLst/>
          </a:prstGeom>
          <a:solidFill>
            <a:schemeClr val="bg1">
              <a:lumMod val="75000"/>
            </a:schemeClr>
          </a:solidFill>
          <a:ln w="12700" algn="ctr">
            <a:solidFill>
              <a:schemeClr val="tx1"/>
            </a:solidFill>
            <a:miter lim="800000"/>
            <a:headEnd/>
            <a:tailEnd/>
          </a:ln>
          <a:effectLst>
            <a:outerShdw dist="107763" dir="2700000" algn="ctr" rotWithShape="0">
              <a:schemeClr val="bg2">
                <a:alpha val="50000"/>
              </a:schemeClr>
            </a:outerShdw>
          </a:effectLst>
        </p:spPr>
        <p:txBody>
          <a:bodyPr lIns="82058" tIns="41029" rIns="82058" bIns="41029" anchor="ctr">
            <a:spAutoFit/>
          </a:bodyPr>
          <a:lstStyle/>
          <a:p>
            <a:pPr algn="ctr" defTabSz="820738" fontAlgn="auto">
              <a:spcBef>
                <a:spcPct val="50000"/>
              </a:spcBef>
              <a:spcAft>
                <a:spcPts val="0"/>
              </a:spcAft>
              <a:defRPr/>
            </a:pPr>
            <a:r>
              <a:rPr lang="zh-CN" altLang="en-US" sz="2000">
                <a:latin typeface="ITCCenturyBookT" pitchFamily="2" charset="0"/>
              </a:rPr>
              <a:t>半流程制造业</a:t>
            </a:r>
          </a:p>
        </p:txBody>
      </p:sp>
      <p:sp>
        <p:nvSpPr>
          <p:cNvPr id="30" name="AutoShape 13"/>
          <p:cNvSpPr>
            <a:spLocks noChangeArrowheads="1"/>
          </p:cNvSpPr>
          <p:nvPr/>
        </p:nvSpPr>
        <p:spPr bwMode="auto">
          <a:xfrm>
            <a:off x="3132140" y="2874516"/>
            <a:ext cx="1152525" cy="698500"/>
          </a:xfrm>
          <a:prstGeom prst="flowChartProcess">
            <a:avLst/>
          </a:prstGeom>
          <a:solidFill>
            <a:schemeClr val="accent2"/>
          </a:solidFill>
          <a:ln w="12700" algn="ctr">
            <a:solidFill>
              <a:schemeClr val="tx1"/>
            </a:solidFill>
            <a:miter lim="800000"/>
            <a:headEnd/>
            <a:tailEnd/>
          </a:ln>
          <a:effectLst>
            <a:outerShdw dist="107763" dir="2700000" algn="ctr" rotWithShape="0">
              <a:schemeClr val="bg2">
                <a:alpha val="50000"/>
              </a:schemeClr>
            </a:outerShdw>
          </a:effectLst>
        </p:spPr>
        <p:txBody>
          <a:bodyPr lIns="82058" tIns="41029" rIns="82058" bIns="41029" anchor="ctr">
            <a:spAutoFit/>
          </a:bodyPr>
          <a:lstStyle/>
          <a:p>
            <a:pPr algn="ctr" defTabSz="820738" fontAlgn="auto">
              <a:spcBef>
                <a:spcPct val="50000"/>
              </a:spcBef>
              <a:spcAft>
                <a:spcPts val="0"/>
              </a:spcAft>
              <a:defRPr/>
            </a:pPr>
            <a:r>
              <a:rPr lang="zh-CN" altLang="en-US" sz="2000">
                <a:latin typeface="ITCCenturyBookT" pitchFamily="2" charset="0"/>
              </a:rPr>
              <a:t>装配型制造业</a:t>
            </a:r>
          </a:p>
        </p:txBody>
      </p:sp>
      <p:sp>
        <p:nvSpPr>
          <p:cNvPr id="31" name="AutoShape 14"/>
          <p:cNvSpPr>
            <a:spLocks noChangeArrowheads="1"/>
          </p:cNvSpPr>
          <p:nvPr/>
        </p:nvSpPr>
        <p:spPr bwMode="auto">
          <a:xfrm>
            <a:off x="3132140" y="4941168"/>
            <a:ext cx="1152525" cy="698500"/>
          </a:xfrm>
          <a:prstGeom prst="flowChartProcess">
            <a:avLst/>
          </a:prstGeom>
          <a:solidFill>
            <a:schemeClr val="accent2"/>
          </a:solidFill>
          <a:ln w="12700" algn="ctr">
            <a:solidFill>
              <a:schemeClr val="tx1"/>
            </a:solidFill>
            <a:miter lim="800000"/>
            <a:headEnd/>
            <a:tailEnd/>
          </a:ln>
          <a:effectLst>
            <a:outerShdw dist="107763" dir="2700000" algn="ctr" rotWithShape="0">
              <a:schemeClr val="bg2">
                <a:alpha val="50000"/>
              </a:schemeClr>
            </a:outerShdw>
          </a:effectLst>
        </p:spPr>
        <p:txBody>
          <a:bodyPr lIns="82058" tIns="41029" rIns="82058" bIns="41029" anchor="ctr">
            <a:spAutoFit/>
          </a:bodyPr>
          <a:lstStyle/>
          <a:p>
            <a:pPr algn="ctr" defTabSz="820738" fontAlgn="auto">
              <a:spcBef>
                <a:spcPct val="50000"/>
              </a:spcBef>
              <a:spcAft>
                <a:spcPts val="0"/>
              </a:spcAft>
              <a:defRPr/>
            </a:pPr>
            <a:r>
              <a:rPr lang="zh-CN" altLang="en-US" sz="2000" dirty="0">
                <a:latin typeface="ITCCenturyBookT" pitchFamily="2" charset="0"/>
              </a:rPr>
              <a:t>机加型制造业</a:t>
            </a:r>
          </a:p>
        </p:txBody>
      </p:sp>
      <p:sp>
        <p:nvSpPr>
          <p:cNvPr id="13323" name="AutoShape 17"/>
          <p:cNvSpPr>
            <a:spLocks noChangeArrowheads="1"/>
          </p:cNvSpPr>
          <p:nvPr/>
        </p:nvSpPr>
        <p:spPr bwMode="auto">
          <a:xfrm>
            <a:off x="4356102" y="2597522"/>
            <a:ext cx="4613275" cy="1479550"/>
          </a:xfrm>
          <a:prstGeom prst="flowChartDocument">
            <a:avLst/>
          </a:prstGeom>
          <a:solidFill>
            <a:srgbClr val="00B0F0"/>
          </a:solidFill>
          <a:ln w="12700">
            <a:solidFill>
              <a:schemeClr val="accent2"/>
            </a:solidFill>
            <a:miter lim="800000"/>
            <a:headEnd/>
            <a:tailEnd/>
          </a:ln>
        </p:spPr>
        <p:txBody>
          <a:bodyPr lIns="82058" tIns="41029" rIns="82058" bIns="41029" anchor="ctr">
            <a:spAutoFit/>
          </a:bodyPr>
          <a:lstStyle/>
          <a:p>
            <a:pPr algn="l" defTabSz="820738">
              <a:spcBef>
                <a:spcPct val="50000"/>
              </a:spcBef>
            </a:pPr>
            <a:r>
              <a:rPr lang="zh-CN" altLang="en-US" sz="1600" dirty="0">
                <a:latin typeface="ITCCenturyBookT"/>
              </a:rPr>
              <a:t>特点：</a:t>
            </a:r>
            <a:r>
              <a:rPr lang="en-US" altLang="zh-CN" sz="1600" dirty="0">
                <a:latin typeface="ITCCenturyBookT"/>
              </a:rPr>
              <a:t>1</a:t>
            </a:r>
            <a:r>
              <a:rPr lang="zh-CN" altLang="en-US" sz="1600" dirty="0">
                <a:latin typeface="ITCCenturyBookT"/>
              </a:rPr>
              <a:t>）产品是由相同或不同的部件经过组装在一起形成成品；</a:t>
            </a:r>
            <a:r>
              <a:rPr lang="en-US" altLang="zh-CN" sz="1600" dirty="0">
                <a:latin typeface="ITCCenturyBookT"/>
              </a:rPr>
              <a:t>2</a:t>
            </a:r>
            <a:r>
              <a:rPr lang="zh-CN" altLang="en-US" sz="1600" dirty="0">
                <a:latin typeface="ITCCenturyBookT"/>
              </a:rPr>
              <a:t>）需要经过不同的流程才能</a:t>
            </a:r>
            <a:r>
              <a:rPr lang="zh-CN" altLang="en-US" sz="1600" dirty="0" smtClean="0">
                <a:latin typeface="ITCCenturyBookT"/>
              </a:rPr>
              <a:t>最终生产</a:t>
            </a:r>
            <a:r>
              <a:rPr lang="zh-CN" altLang="en-US" sz="1600" dirty="0">
                <a:latin typeface="ITCCenturyBookT"/>
              </a:rPr>
              <a:t>完成；</a:t>
            </a:r>
            <a:r>
              <a:rPr lang="en-US" altLang="zh-CN" sz="1600" dirty="0">
                <a:latin typeface="ITCCenturyBookT"/>
              </a:rPr>
              <a:t>3</a:t>
            </a:r>
            <a:r>
              <a:rPr lang="zh-CN" altLang="en-US" sz="1600" dirty="0">
                <a:latin typeface="ITCCenturyBookT"/>
              </a:rPr>
              <a:t>）产品不产生物理或化学变化；</a:t>
            </a:r>
          </a:p>
          <a:p>
            <a:pPr algn="l" defTabSz="820738">
              <a:spcBef>
                <a:spcPct val="50000"/>
              </a:spcBef>
            </a:pPr>
            <a:r>
              <a:rPr lang="zh-CN" altLang="en-US" sz="1600" dirty="0">
                <a:latin typeface="ITCCenturyBookT"/>
              </a:rPr>
              <a:t>典型</a:t>
            </a:r>
            <a:r>
              <a:rPr lang="zh-CN" altLang="en-US" sz="1600" dirty="0" smtClean="0">
                <a:latin typeface="ITCCenturyBookT"/>
              </a:rPr>
              <a:t>企业：汽车</a:t>
            </a:r>
            <a:r>
              <a:rPr lang="zh-CN" altLang="en-US" sz="1600" dirty="0">
                <a:latin typeface="ITCCenturyBookT"/>
              </a:rPr>
              <a:t>制造、电子电器等</a:t>
            </a:r>
          </a:p>
        </p:txBody>
      </p:sp>
      <p:sp>
        <p:nvSpPr>
          <p:cNvPr id="13324" name="AutoShape 18"/>
          <p:cNvSpPr>
            <a:spLocks noChangeArrowheads="1"/>
          </p:cNvSpPr>
          <p:nvPr/>
        </p:nvSpPr>
        <p:spPr bwMode="auto">
          <a:xfrm>
            <a:off x="4356102" y="4452780"/>
            <a:ext cx="4651375" cy="1784532"/>
          </a:xfrm>
          <a:prstGeom prst="flowChartDocument">
            <a:avLst/>
          </a:prstGeom>
          <a:solidFill>
            <a:srgbClr val="00B0F0"/>
          </a:solidFill>
          <a:ln w="12700">
            <a:solidFill>
              <a:schemeClr val="accent2"/>
            </a:solidFill>
            <a:miter lim="800000"/>
            <a:headEnd/>
            <a:tailEnd/>
          </a:ln>
        </p:spPr>
        <p:txBody>
          <a:bodyPr lIns="82058" tIns="41029" rIns="82058" bIns="41029" anchor="ctr">
            <a:spAutoFit/>
          </a:bodyPr>
          <a:lstStyle/>
          <a:p>
            <a:pPr algn="l" defTabSz="820738">
              <a:spcBef>
                <a:spcPct val="50000"/>
              </a:spcBef>
            </a:pPr>
            <a:r>
              <a:rPr lang="zh-CN" altLang="en-US" sz="1600" dirty="0">
                <a:latin typeface="ITCCenturyBookT"/>
              </a:rPr>
              <a:t>特点：</a:t>
            </a:r>
            <a:r>
              <a:rPr lang="en-US" altLang="zh-CN" sz="1600" dirty="0">
                <a:latin typeface="ITCCenturyBookT"/>
              </a:rPr>
              <a:t>1</a:t>
            </a:r>
            <a:r>
              <a:rPr lang="zh-CN" altLang="en-US" sz="1600" dirty="0">
                <a:latin typeface="ITCCenturyBookT"/>
              </a:rPr>
              <a:t>）产品需经过不同的流程，经过相同或不同的设备进行加工生产；</a:t>
            </a:r>
            <a:r>
              <a:rPr lang="en-US" altLang="zh-CN" sz="1600" dirty="0">
                <a:latin typeface="ITCCenturyBookT"/>
              </a:rPr>
              <a:t>2</a:t>
            </a:r>
            <a:r>
              <a:rPr lang="zh-CN" altLang="en-US" sz="1600" dirty="0">
                <a:latin typeface="ITCCenturyBookT"/>
              </a:rPr>
              <a:t>）需要经过不断的转入和转出才能生产完成；</a:t>
            </a:r>
            <a:r>
              <a:rPr lang="en-US" altLang="zh-CN" sz="1600" dirty="0">
                <a:latin typeface="ITCCenturyBookT"/>
              </a:rPr>
              <a:t>3</a:t>
            </a:r>
            <a:r>
              <a:rPr lang="zh-CN" altLang="en-US" sz="1600" dirty="0">
                <a:latin typeface="ITCCenturyBookT"/>
              </a:rPr>
              <a:t>）产品产生物理或化学变化；</a:t>
            </a:r>
          </a:p>
          <a:p>
            <a:pPr algn="l" defTabSz="820738">
              <a:spcBef>
                <a:spcPct val="50000"/>
              </a:spcBef>
            </a:pPr>
            <a:r>
              <a:rPr lang="zh-CN" altLang="en-US" sz="1600" dirty="0">
                <a:latin typeface="ITCCenturyBookT"/>
              </a:rPr>
              <a:t>典型</a:t>
            </a:r>
            <a:r>
              <a:rPr lang="zh-CN" altLang="en-US" sz="1600" dirty="0" smtClean="0">
                <a:latin typeface="ITCCenturyBookT"/>
              </a:rPr>
              <a:t>企业：汽车</a:t>
            </a:r>
            <a:r>
              <a:rPr lang="zh-CN" altLang="en-US" sz="1600" dirty="0">
                <a:latin typeface="ITCCenturyBookT"/>
              </a:rPr>
              <a:t>零部件、电子电器零部件等</a:t>
            </a:r>
          </a:p>
        </p:txBody>
      </p:sp>
      <p:sp>
        <p:nvSpPr>
          <p:cNvPr id="36" name="左中括号 35"/>
          <p:cNvSpPr/>
          <p:nvPr/>
        </p:nvSpPr>
        <p:spPr>
          <a:xfrm>
            <a:off x="3059115" y="3246850"/>
            <a:ext cx="73025" cy="2089150"/>
          </a:xfrm>
          <a:prstGeom prst="leftBracket">
            <a:avLst/>
          </a:prstGeom>
          <a:ln w="28575"/>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37" name="左中括号 36"/>
          <p:cNvSpPr/>
          <p:nvPr/>
        </p:nvSpPr>
        <p:spPr>
          <a:xfrm>
            <a:off x="1619252" y="1989138"/>
            <a:ext cx="144463" cy="2519362"/>
          </a:xfrm>
          <a:prstGeom prst="leftBracket">
            <a:avLst/>
          </a:prstGeom>
          <a:ln w="28575"/>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Tree>
    <p:extLst>
      <p:ext uri="{BB962C8B-B14F-4D97-AF65-F5344CB8AC3E}">
        <p14:creationId xmlns:p14="http://schemas.microsoft.com/office/powerpoint/2010/main" val="23203342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blinds(horizontal)">
                                      <p:cBhvr>
                                        <p:cTn id="7" dur="500"/>
                                        <p:tgtEl>
                                          <p:spTgt spid="133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linds(horizontal)">
                                      <p:cBhvr>
                                        <p:cTn id="13" dur="500"/>
                                        <p:tgtEl>
                                          <p:spTgt spid="2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linds(horizontal)">
                                      <p:cBhvr>
                                        <p:cTn id="16" dur="500"/>
                                        <p:tgtEl>
                                          <p:spTgt spid="25"/>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blinds(horizontal)">
                                      <p:cBhvr>
                                        <p:cTn id="19" dur="500"/>
                                        <p:tgtEl>
                                          <p:spTgt spid="26"/>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linds(horizontal)">
                                      <p:cBhvr>
                                        <p:cTn id="22" dur="500"/>
                                        <p:tgtEl>
                                          <p:spTgt spid="27"/>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linds(horizontal)">
                                      <p:cBhvr>
                                        <p:cTn id="25" dur="500"/>
                                        <p:tgtEl>
                                          <p:spTgt spid="3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blinds(horizontal)">
                                      <p:cBhvr>
                                        <p:cTn id="28" dur="500"/>
                                        <p:tgtEl>
                                          <p:spTgt spid="31"/>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blinds(horizontal)">
                                      <p:cBhvr>
                                        <p:cTn id="31" dur="500"/>
                                        <p:tgtEl>
                                          <p:spTgt spid="36"/>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blinds(horizontal)">
                                      <p:cBhvr>
                                        <p:cTn id="34" dur="500"/>
                                        <p:tgtEl>
                                          <p:spTgt spid="37"/>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3323"/>
                                        </p:tgtEl>
                                        <p:attrNameLst>
                                          <p:attrName>style.visibility</p:attrName>
                                        </p:attrNameLst>
                                      </p:cBhvr>
                                      <p:to>
                                        <p:strVal val="visible"/>
                                      </p:to>
                                    </p:set>
                                    <p:animEffect transition="in" filter="blinds(horizontal)">
                                      <p:cBhvr>
                                        <p:cTn id="39" dur="500"/>
                                        <p:tgtEl>
                                          <p:spTgt spid="13323"/>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3324"/>
                                        </p:tgtEl>
                                        <p:attrNameLst>
                                          <p:attrName>style.visibility</p:attrName>
                                        </p:attrNameLst>
                                      </p:cBhvr>
                                      <p:to>
                                        <p:strVal val="visible"/>
                                      </p:to>
                                    </p:set>
                                    <p:animEffect transition="in" filter="blinds(horizontal)">
                                      <p:cBhvr>
                                        <p:cTn id="44" dur="500"/>
                                        <p:tgtEl>
                                          <p:spTgt spid="13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nimBg="1"/>
      <p:bldP spid="22" grpId="0" animBg="1"/>
      <p:bldP spid="24" grpId="0" animBg="1"/>
      <p:bldP spid="25" grpId="0" animBg="1"/>
      <p:bldP spid="26" grpId="0" animBg="1"/>
      <p:bldP spid="27" grpId="0" animBg="1"/>
      <p:bldP spid="30" grpId="0" animBg="1"/>
      <p:bldP spid="31" grpId="0" animBg="1"/>
      <p:bldP spid="13323" grpId="0" animBg="1"/>
      <p:bldP spid="13324" grpId="0" animBg="1"/>
      <p:bldP spid="36" grpId="0" animBg="1"/>
      <p:bldP spid="37"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8290" name="Rectangle 2"/>
          <p:cNvSpPr>
            <a:spLocks noGrp="1" noChangeArrowheads="1"/>
          </p:cNvSpPr>
          <p:nvPr>
            <p:ph type="title"/>
          </p:nvPr>
        </p:nvSpPr>
        <p:spPr>
          <a:xfrm>
            <a:off x="539552" y="1349466"/>
            <a:ext cx="5354638" cy="538163"/>
          </a:xfrm>
          <a:noFill/>
          <a:ln w="9525">
            <a:noFill/>
            <a:miter lim="800000"/>
            <a:headEnd/>
            <a:tailEnd/>
          </a:ln>
        </p:spPr>
        <p:txBody>
          <a:bodyPr vert="horz" wrap="square" lIns="91427" tIns="45712" rIns="91427" bIns="45712" numCol="1" anchor="ctr" anchorCtr="0" compatLnSpc="1">
            <a:prstTxWarp prst="textNoShape">
              <a:avLst/>
            </a:prstTxWarp>
          </a:bodyPr>
          <a:lstStyle/>
          <a:p>
            <a:pPr algn="l"/>
            <a:r>
              <a:rPr lang="en-US" altLang="zh-CN" sz="2400" dirty="0" smtClean="0">
                <a:solidFill>
                  <a:schemeClr val="tx1"/>
                </a:solidFill>
              </a:rPr>
              <a:t>6. </a:t>
            </a:r>
            <a:r>
              <a:rPr lang="zh-CN" altLang="en-US" sz="2400" dirty="0" smtClean="0">
                <a:solidFill>
                  <a:schemeClr val="tx1"/>
                </a:solidFill>
              </a:rPr>
              <a:t>采购</a:t>
            </a:r>
            <a:r>
              <a:rPr lang="zh-CN" altLang="en-US" sz="2400" dirty="0">
                <a:solidFill>
                  <a:schemeClr val="tx1"/>
                </a:solidFill>
              </a:rPr>
              <a:t>与供应商管理</a:t>
            </a:r>
            <a:endParaRPr lang="en-US" altLang="zh-TW" sz="2400" dirty="0">
              <a:solidFill>
                <a:schemeClr val="tx1"/>
              </a:solidFill>
            </a:endParaRPr>
          </a:p>
        </p:txBody>
      </p:sp>
      <p:sp>
        <p:nvSpPr>
          <p:cNvPr id="4748291" name="Rectangle 3"/>
          <p:cNvSpPr>
            <a:spLocks noGrp="1" noChangeArrowheads="1"/>
          </p:cNvSpPr>
          <p:nvPr>
            <p:ph idx="1"/>
          </p:nvPr>
        </p:nvSpPr>
        <p:spPr>
          <a:xfrm>
            <a:off x="744289" y="2492896"/>
            <a:ext cx="5400675" cy="3240087"/>
          </a:xfrm>
          <a:noFill/>
          <a:ln w="9525">
            <a:noFill/>
            <a:miter lim="800000"/>
            <a:headEnd/>
            <a:tailEnd/>
          </a:ln>
        </p:spPr>
        <p:txBody>
          <a:bodyPr vert="horz" wrap="square" lIns="91427" tIns="45712" rIns="91427" bIns="45712" numCol="1" anchor="t" anchorCtr="0" compatLnSpc="1">
            <a:prstTxWarp prst="textNoShape">
              <a:avLst/>
            </a:prstTxWarp>
          </a:bodyPr>
          <a:lstStyle/>
          <a:p>
            <a:pPr>
              <a:lnSpc>
                <a:spcPct val="150000"/>
              </a:lnSpc>
              <a:buClr>
                <a:schemeClr val="tx1"/>
              </a:buClr>
              <a:buSzPct val="90000"/>
              <a:buFont typeface="Wingdings" panose="05000000000000000000" pitchFamily="2" charset="2"/>
              <a:buChar char="Ø"/>
            </a:pPr>
            <a:r>
              <a:rPr lang="zh-CN" altLang="en-US" sz="2000" b="0" dirty="0"/>
              <a:t>供应商管理体系</a:t>
            </a:r>
          </a:p>
          <a:p>
            <a:pPr>
              <a:lnSpc>
                <a:spcPct val="150000"/>
              </a:lnSpc>
              <a:buClr>
                <a:schemeClr val="tx1"/>
              </a:buClr>
              <a:buSzPct val="90000"/>
              <a:buFont typeface="Wingdings" panose="05000000000000000000" pitchFamily="2" charset="2"/>
              <a:buChar char="Ø"/>
            </a:pPr>
            <a:r>
              <a:rPr lang="zh-CN" altLang="en-US" sz="2000" b="0" dirty="0"/>
              <a:t>原材料采购流程规范</a:t>
            </a:r>
          </a:p>
          <a:p>
            <a:pPr>
              <a:lnSpc>
                <a:spcPct val="150000"/>
              </a:lnSpc>
              <a:buClr>
                <a:schemeClr val="tx1"/>
              </a:buClr>
              <a:buSzPct val="90000"/>
              <a:buFont typeface="Wingdings" panose="05000000000000000000" pitchFamily="2" charset="2"/>
              <a:buChar char="Ø"/>
            </a:pPr>
            <a:r>
              <a:rPr lang="zh-CN" altLang="en-US" sz="2000" b="0" dirty="0"/>
              <a:t>原材料降低成本计划</a:t>
            </a:r>
          </a:p>
          <a:p>
            <a:pPr>
              <a:lnSpc>
                <a:spcPct val="150000"/>
              </a:lnSpc>
              <a:buClr>
                <a:schemeClr val="tx1"/>
              </a:buClr>
              <a:buSzPct val="90000"/>
              <a:buFont typeface="Wingdings" panose="05000000000000000000" pitchFamily="2" charset="2"/>
              <a:buChar char="Ø"/>
            </a:pPr>
            <a:r>
              <a:rPr lang="zh-CN" altLang="en-US" sz="2000" b="0" dirty="0"/>
              <a:t>供应商质量与交付改进措施</a:t>
            </a:r>
          </a:p>
          <a:p>
            <a:pPr>
              <a:lnSpc>
                <a:spcPct val="150000"/>
              </a:lnSpc>
              <a:buClr>
                <a:schemeClr val="tx1"/>
              </a:buClr>
              <a:buSzPct val="90000"/>
              <a:buFont typeface="Wingdings" panose="05000000000000000000" pitchFamily="2" charset="2"/>
              <a:buChar char="Ø"/>
            </a:pPr>
            <a:r>
              <a:rPr lang="zh-CN" altLang="en-US" sz="2000" b="0" dirty="0"/>
              <a:t>原材料备货采购（库存</a:t>
            </a:r>
            <a:r>
              <a:rPr lang="en-US" altLang="zh-CN" sz="2000" b="0" dirty="0"/>
              <a:t>)</a:t>
            </a:r>
            <a:endParaRPr lang="zh-CN" altLang="en-US" sz="2000" b="0" dirty="0"/>
          </a:p>
          <a:p>
            <a:pPr>
              <a:lnSpc>
                <a:spcPct val="150000"/>
              </a:lnSpc>
              <a:buClr>
                <a:schemeClr val="tx1"/>
              </a:buClr>
              <a:buSzPct val="90000"/>
              <a:buFont typeface="Wingdings" panose="05000000000000000000" pitchFamily="2" charset="2"/>
              <a:buChar char="Ø"/>
            </a:pPr>
            <a:r>
              <a:rPr lang="zh-CN" altLang="en-US" sz="2000" b="0" dirty="0"/>
              <a:t>其他</a:t>
            </a:r>
          </a:p>
          <a:p>
            <a:pPr>
              <a:lnSpc>
                <a:spcPct val="150000"/>
              </a:lnSpc>
              <a:buClr>
                <a:schemeClr val="tx1"/>
              </a:buClr>
              <a:buSzPct val="90000"/>
            </a:pPr>
            <a:endParaRPr lang="en-US" altLang="zh-TW" sz="2000" b="0" dirty="0"/>
          </a:p>
        </p:txBody>
      </p:sp>
      <p:sp>
        <p:nvSpPr>
          <p:cNvPr id="4748292" name="Text Box 4"/>
          <p:cNvSpPr txBox="1">
            <a:spLocks noChangeArrowheads="1"/>
          </p:cNvSpPr>
          <p:nvPr/>
        </p:nvSpPr>
        <p:spPr bwMode="ltGray">
          <a:xfrm>
            <a:off x="719137" y="1786997"/>
            <a:ext cx="8424863" cy="499624"/>
          </a:xfrm>
          <a:prstGeom prst="rect">
            <a:avLst/>
          </a:prstGeom>
          <a:noFill/>
          <a:ln w="9525">
            <a:noFill/>
            <a:miter lim="800000"/>
            <a:headEnd/>
            <a:tailEnd/>
          </a:ln>
        </p:spPr>
        <p:txBody>
          <a:bodyPr vert="horz" wrap="square" lIns="91427" tIns="45712" rIns="91427" bIns="45712" numCol="1" anchor="t" anchorCtr="0" compatLnSpc="1">
            <a:prstTxWarp prst="textNoShape">
              <a:avLst/>
            </a:prstTxWarp>
          </a:bodyPr>
          <a:lstStyle>
            <a:lvl1pPr marL="342900" indent="-342900" fontAlgn="base">
              <a:lnSpc>
                <a:spcPct val="150000"/>
              </a:lnSpc>
              <a:spcBef>
                <a:spcPct val="20000"/>
              </a:spcBef>
              <a:spcAft>
                <a:spcPct val="0"/>
              </a:spcAft>
              <a:buClr>
                <a:schemeClr val="tx1"/>
              </a:buClr>
              <a:buSzPct val="90000"/>
              <a:buFont typeface="Wingdings" pitchFamily="2" charset="2"/>
              <a:buChar char="Ø"/>
              <a:defRPr sz="2000" b="0">
                <a:latin typeface="微软雅黑" pitchFamily="34" charset="-122"/>
                <a:ea typeface="微软雅黑" pitchFamily="34" charset="-122"/>
              </a:defRPr>
            </a:lvl1pPr>
            <a:lvl2pPr marL="739775" indent="-284163" fontAlgn="base">
              <a:spcBef>
                <a:spcPct val="20000"/>
              </a:spcBef>
              <a:spcAft>
                <a:spcPct val="0"/>
              </a:spcAft>
              <a:buChar char="–"/>
              <a:defRPr sz="2400">
                <a:latin typeface="微软雅黑" pitchFamily="34" charset="-122"/>
                <a:ea typeface="微软雅黑" pitchFamily="34" charset="-122"/>
              </a:defRPr>
            </a:lvl2pPr>
            <a:lvl3pPr marL="1141413" indent="-227013" fontAlgn="base">
              <a:spcBef>
                <a:spcPct val="20000"/>
              </a:spcBef>
              <a:spcAft>
                <a:spcPct val="0"/>
              </a:spcAft>
              <a:buChar char="•"/>
              <a:defRPr sz="2000">
                <a:latin typeface="微软雅黑" pitchFamily="34" charset="-122"/>
                <a:ea typeface="微软雅黑" pitchFamily="34" charset="-122"/>
              </a:defRPr>
            </a:lvl3pPr>
            <a:lvl4pPr marL="1597025" indent="-225425" fontAlgn="base">
              <a:spcBef>
                <a:spcPct val="20000"/>
              </a:spcBef>
              <a:spcAft>
                <a:spcPct val="0"/>
              </a:spcAft>
              <a:buChar char="–"/>
              <a:defRPr>
                <a:latin typeface="微软雅黑" pitchFamily="34" charset="-122"/>
                <a:ea typeface="微软雅黑" pitchFamily="34" charset="-122"/>
              </a:defRPr>
            </a:lvl4pPr>
            <a:lvl5pPr marL="2057400" indent="-227013" fontAlgn="base">
              <a:spcBef>
                <a:spcPct val="20000"/>
              </a:spcBef>
              <a:spcAft>
                <a:spcPct val="0"/>
              </a:spcAft>
              <a:buChar char="»"/>
              <a:defRPr sz="1600">
                <a:latin typeface="微软雅黑" pitchFamily="34" charset="-122"/>
                <a:ea typeface="微软雅黑" pitchFamily="34" charset="-122"/>
              </a:defRPr>
            </a:lvl5pPr>
            <a:lvl6pPr marL="2514600" indent="-227013" fontAlgn="base">
              <a:spcBef>
                <a:spcPct val="20000"/>
              </a:spcBef>
              <a:spcAft>
                <a:spcPct val="0"/>
              </a:spcAft>
              <a:buChar char="»"/>
              <a:defRPr sz="2000"/>
            </a:lvl6pPr>
            <a:lvl7pPr marL="2971800" indent="-227013" fontAlgn="base">
              <a:spcBef>
                <a:spcPct val="20000"/>
              </a:spcBef>
              <a:spcAft>
                <a:spcPct val="0"/>
              </a:spcAft>
              <a:buChar char="»"/>
              <a:defRPr sz="2000"/>
            </a:lvl7pPr>
            <a:lvl8pPr marL="3429000" indent="-227013" fontAlgn="base">
              <a:spcBef>
                <a:spcPct val="20000"/>
              </a:spcBef>
              <a:spcAft>
                <a:spcPct val="0"/>
              </a:spcAft>
              <a:buChar char="»"/>
              <a:defRPr sz="2000"/>
            </a:lvl8pPr>
            <a:lvl9pPr marL="3886200" indent="-227013" fontAlgn="base">
              <a:spcBef>
                <a:spcPct val="20000"/>
              </a:spcBef>
              <a:spcAft>
                <a:spcPct val="0"/>
              </a:spcAft>
              <a:buChar char="»"/>
              <a:defRPr sz="2000"/>
            </a:lvl9pPr>
          </a:lstStyle>
          <a:p>
            <a:pPr marL="0" indent="0">
              <a:buNone/>
            </a:pPr>
            <a:r>
              <a:rPr lang="zh-CN" altLang="en-US" sz="2400" dirty="0"/>
              <a:t>评估的主要指标：反应供应商对原材料的控制和管理能力</a:t>
            </a:r>
          </a:p>
        </p:txBody>
      </p:sp>
      <p:sp>
        <p:nvSpPr>
          <p:cNvPr id="6" name="矩形 5"/>
          <p:cNvSpPr/>
          <p:nvPr/>
        </p:nvSpPr>
        <p:spPr>
          <a:xfrm>
            <a:off x="3415119" y="338769"/>
            <a:ext cx="2236510" cy="584775"/>
          </a:xfrm>
          <a:prstGeom prst="rect">
            <a:avLst/>
          </a:prstGeom>
        </p:spPr>
        <p:txBody>
          <a:bodyPr wrap="none">
            <a:spAutoFit/>
          </a:bodyPr>
          <a:lstStyle/>
          <a:p>
            <a:pPr>
              <a:buFontTx/>
              <a:buNone/>
            </a:pPr>
            <a:r>
              <a:rPr lang="zh-CN" altLang="en-US" sz="3200" b="1" dirty="0">
                <a:solidFill>
                  <a:srgbClr val="FF0000"/>
                </a:solidFill>
                <a:latin typeface="微软雅黑" panose="020B0503020204020204" pitchFamily="34" charset="-122"/>
                <a:ea typeface="微软雅黑" panose="020B0503020204020204" pitchFamily="34" charset="-122"/>
              </a:rPr>
              <a:t>供应商调查</a:t>
            </a:r>
          </a:p>
        </p:txBody>
      </p:sp>
    </p:spTree>
    <p:extLst>
      <p:ext uri="{BB962C8B-B14F-4D97-AF65-F5344CB8AC3E}">
        <p14:creationId xmlns:p14="http://schemas.microsoft.com/office/powerpoint/2010/main" val="750983674"/>
      </p:ext>
    </p:extLst>
  </p:cSld>
  <p:clrMapOvr>
    <a:masterClrMapping/>
  </p:clrMapOvr>
  <p:transition>
    <p:random/>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0338" name="Rectangle 2"/>
          <p:cNvSpPr>
            <a:spLocks noGrp="1" noChangeArrowheads="1"/>
          </p:cNvSpPr>
          <p:nvPr>
            <p:ph type="title"/>
          </p:nvPr>
        </p:nvSpPr>
        <p:spPr>
          <a:xfrm>
            <a:off x="611560" y="1364203"/>
            <a:ext cx="2879725" cy="554948"/>
          </a:xfrm>
          <a:noFill/>
          <a:ln w="9525">
            <a:noFill/>
            <a:miter lim="800000"/>
            <a:headEnd/>
            <a:tailEnd/>
          </a:ln>
        </p:spPr>
        <p:txBody>
          <a:bodyPr vert="horz" wrap="square" lIns="91427" tIns="45712" rIns="91427" bIns="45712" numCol="1" anchor="ctr" anchorCtr="0" compatLnSpc="1">
            <a:prstTxWarp prst="textNoShape">
              <a:avLst/>
            </a:prstTxWarp>
          </a:bodyPr>
          <a:lstStyle/>
          <a:p>
            <a:pPr algn="l"/>
            <a:r>
              <a:rPr lang="en-US" altLang="zh-TW" sz="2400" dirty="0" smtClean="0">
                <a:solidFill>
                  <a:schemeClr val="tx1"/>
                </a:solidFill>
              </a:rPr>
              <a:t>7. </a:t>
            </a:r>
            <a:r>
              <a:rPr lang="zh-CN" altLang="en-US" sz="2400" dirty="0" smtClean="0">
                <a:solidFill>
                  <a:schemeClr val="tx1"/>
                </a:solidFill>
              </a:rPr>
              <a:t>生态</a:t>
            </a:r>
            <a:r>
              <a:rPr lang="zh-CN" altLang="en-US" sz="2400" dirty="0">
                <a:solidFill>
                  <a:schemeClr val="tx1"/>
                </a:solidFill>
              </a:rPr>
              <a:t>与环保</a:t>
            </a:r>
            <a:endParaRPr lang="en-US" altLang="zh-TW" sz="2400" dirty="0">
              <a:solidFill>
                <a:schemeClr val="tx1"/>
              </a:solidFill>
            </a:endParaRPr>
          </a:p>
        </p:txBody>
      </p:sp>
      <p:sp>
        <p:nvSpPr>
          <p:cNvPr id="4750339" name="Rectangle 3"/>
          <p:cNvSpPr>
            <a:spLocks noGrp="1" noChangeArrowheads="1"/>
          </p:cNvSpPr>
          <p:nvPr>
            <p:ph idx="1"/>
          </p:nvPr>
        </p:nvSpPr>
        <p:spPr>
          <a:xfrm>
            <a:off x="827584" y="2636912"/>
            <a:ext cx="4465637" cy="3313112"/>
          </a:xfrm>
          <a:noFill/>
          <a:ln w="9525">
            <a:noFill/>
            <a:miter lim="800000"/>
            <a:headEnd/>
            <a:tailEnd/>
          </a:ln>
        </p:spPr>
        <p:txBody>
          <a:bodyPr vert="horz" wrap="square" lIns="91427" tIns="45712" rIns="91427" bIns="45712" numCol="1" anchor="t" anchorCtr="0" compatLnSpc="1">
            <a:prstTxWarp prst="textNoShape">
              <a:avLst/>
            </a:prstTxWarp>
          </a:bodyPr>
          <a:lstStyle/>
          <a:p>
            <a:pPr>
              <a:lnSpc>
                <a:spcPct val="150000"/>
              </a:lnSpc>
              <a:buClr>
                <a:schemeClr val="tx1"/>
              </a:buClr>
              <a:buSzPct val="90000"/>
              <a:buFont typeface="Wingdings" panose="05000000000000000000" pitchFamily="2" charset="2"/>
              <a:buChar char="Ø"/>
            </a:pPr>
            <a:r>
              <a:rPr lang="zh-CN" altLang="en-US" sz="2000" b="0" dirty="0"/>
              <a:t>环境认证</a:t>
            </a:r>
          </a:p>
          <a:p>
            <a:pPr>
              <a:lnSpc>
                <a:spcPct val="150000"/>
              </a:lnSpc>
              <a:buClr>
                <a:schemeClr val="tx1"/>
              </a:buClr>
              <a:buSzPct val="90000"/>
              <a:buFont typeface="Wingdings" panose="05000000000000000000" pitchFamily="2" charset="2"/>
              <a:buChar char="Ø"/>
            </a:pPr>
            <a:r>
              <a:rPr lang="zh-CN" altLang="en-US" sz="2000" b="0" dirty="0"/>
              <a:t>环境保护理念</a:t>
            </a:r>
          </a:p>
          <a:p>
            <a:pPr>
              <a:lnSpc>
                <a:spcPct val="150000"/>
              </a:lnSpc>
              <a:buClr>
                <a:schemeClr val="tx1"/>
              </a:buClr>
              <a:buSzPct val="90000"/>
              <a:buFont typeface="Wingdings" panose="05000000000000000000" pitchFamily="2" charset="2"/>
              <a:buChar char="Ø"/>
            </a:pPr>
            <a:r>
              <a:rPr lang="zh-CN" altLang="en-US" sz="2000" b="0" dirty="0"/>
              <a:t>危险、有毒材料的使用</a:t>
            </a:r>
          </a:p>
          <a:p>
            <a:pPr>
              <a:lnSpc>
                <a:spcPct val="150000"/>
              </a:lnSpc>
              <a:buClr>
                <a:schemeClr val="tx1"/>
              </a:buClr>
              <a:buSzPct val="90000"/>
              <a:buFont typeface="Wingdings" panose="05000000000000000000" pitchFamily="2" charset="2"/>
              <a:buChar char="Ø"/>
            </a:pPr>
            <a:r>
              <a:rPr lang="zh-CN" altLang="en-US" sz="2000" b="0" dirty="0"/>
              <a:t>资源消耗情况</a:t>
            </a:r>
          </a:p>
          <a:p>
            <a:pPr>
              <a:lnSpc>
                <a:spcPct val="150000"/>
              </a:lnSpc>
              <a:buClr>
                <a:schemeClr val="tx1"/>
              </a:buClr>
              <a:buSzPct val="90000"/>
              <a:buFont typeface="Wingdings" panose="05000000000000000000" pitchFamily="2" charset="2"/>
              <a:buChar char="Ø"/>
            </a:pPr>
            <a:r>
              <a:rPr lang="zh-CN" altLang="en-US" sz="2000" b="0" dirty="0"/>
              <a:t>劳动力保护措施</a:t>
            </a:r>
          </a:p>
          <a:p>
            <a:pPr>
              <a:lnSpc>
                <a:spcPct val="150000"/>
              </a:lnSpc>
              <a:buClr>
                <a:schemeClr val="tx1"/>
              </a:buClr>
              <a:buSzPct val="90000"/>
              <a:buFont typeface="Wingdings" panose="05000000000000000000" pitchFamily="2" charset="2"/>
              <a:buChar char="Ø"/>
            </a:pPr>
            <a:r>
              <a:rPr lang="zh-CN" altLang="en-US" sz="2000" b="0" dirty="0"/>
              <a:t>其他</a:t>
            </a:r>
          </a:p>
          <a:p>
            <a:pPr>
              <a:lnSpc>
                <a:spcPct val="150000"/>
              </a:lnSpc>
              <a:buClr>
                <a:schemeClr val="tx1"/>
              </a:buClr>
              <a:buSzPct val="90000"/>
            </a:pPr>
            <a:endParaRPr lang="en-US" altLang="zh-TW" sz="2000" b="0" dirty="0"/>
          </a:p>
        </p:txBody>
      </p:sp>
      <p:sp>
        <p:nvSpPr>
          <p:cNvPr id="4750340" name="Text Box 4"/>
          <p:cNvSpPr txBox="1">
            <a:spLocks noChangeArrowheads="1"/>
          </p:cNvSpPr>
          <p:nvPr/>
        </p:nvSpPr>
        <p:spPr bwMode="ltGray">
          <a:xfrm>
            <a:off x="611560" y="1906121"/>
            <a:ext cx="8280400" cy="581057"/>
          </a:xfrm>
          <a:prstGeom prst="rect">
            <a:avLst/>
          </a:prstGeom>
          <a:noFill/>
          <a:ln w="9525">
            <a:noFill/>
            <a:miter lim="800000"/>
            <a:headEnd/>
            <a:tailEnd/>
          </a:ln>
        </p:spPr>
        <p:txBody>
          <a:bodyPr vert="horz" wrap="square" lIns="91427" tIns="45712" rIns="91427" bIns="45712" numCol="1" anchor="t" anchorCtr="0" compatLnSpc="1">
            <a:prstTxWarp prst="textNoShape">
              <a:avLst/>
            </a:prstTxWarp>
          </a:bodyPr>
          <a:lstStyle>
            <a:defPPr>
              <a:defRPr lang="zh-CN"/>
            </a:defPPr>
            <a:lvl1pPr indent="0" fontAlgn="base">
              <a:lnSpc>
                <a:spcPct val="150000"/>
              </a:lnSpc>
              <a:spcBef>
                <a:spcPct val="20000"/>
              </a:spcBef>
              <a:spcAft>
                <a:spcPct val="0"/>
              </a:spcAft>
              <a:buClr>
                <a:schemeClr val="tx1"/>
              </a:buClr>
              <a:buSzPct val="90000"/>
              <a:buFont typeface="Wingdings" pitchFamily="2" charset="2"/>
              <a:buNone/>
              <a:defRPr sz="2400" b="0">
                <a:latin typeface="微软雅黑" pitchFamily="34" charset="-122"/>
                <a:ea typeface="微软雅黑" pitchFamily="34" charset="-122"/>
              </a:defRPr>
            </a:lvl1pPr>
            <a:lvl2pPr marL="739775" indent="-284163" fontAlgn="base">
              <a:spcBef>
                <a:spcPct val="20000"/>
              </a:spcBef>
              <a:spcAft>
                <a:spcPct val="0"/>
              </a:spcAft>
              <a:buChar char="–"/>
              <a:defRPr sz="2400">
                <a:latin typeface="微软雅黑" pitchFamily="34" charset="-122"/>
                <a:ea typeface="微软雅黑" pitchFamily="34" charset="-122"/>
              </a:defRPr>
            </a:lvl2pPr>
            <a:lvl3pPr marL="1141413" indent="-227013" fontAlgn="base">
              <a:spcBef>
                <a:spcPct val="20000"/>
              </a:spcBef>
              <a:spcAft>
                <a:spcPct val="0"/>
              </a:spcAft>
              <a:buChar char="•"/>
              <a:defRPr sz="2000">
                <a:latin typeface="微软雅黑" pitchFamily="34" charset="-122"/>
                <a:ea typeface="微软雅黑" pitchFamily="34" charset="-122"/>
              </a:defRPr>
            </a:lvl3pPr>
            <a:lvl4pPr marL="1597025" indent="-225425" fontAlgn="base">
              <a:spcBef>
                <a:spcPct val="20000"/>
              </a:spcBef>
              <a:spcAft>
                <a:spcPct val="0"/>
              </a:spcAft>
              <a:buChar char="–"/>
              <a:defRPr>
                <a:latin typeface="微软雅黑" pitchFamily="34" charset="-122"/>
                <a:ea typeface="微软雅黑" pitchFamily="34" charset="-122"/>
              </a:defRPr>
            </a:lvl4pPr>
            <a:lvl5pPr marL="2057400" indent="-227013" fontAlgn="base">
              <a:spcBef>
                <a:spcPct val="20000"/>
              </a:spcBef>
              <a:spcAft>
                <a:spcPct val="0"/>
              </a:spcAft>
              <a:buChar char="»"/>
              <a:defRPr sz="1600">
                <a:latin typeface="微软雅黑" pitchFamily="34" charset="-122"/>
                <a:ea typeface="微软雅黑" pitchFamily="34" charset="-122"/>
              </a:defRPr>
            </a:lvl5pPr>
            <a:lvl6pPr marL="2514600" indent="-227013" fontAlgn="base">
              <a:spcBef>
                <a:spcPct val="20000"/>
              </a:spcBef>
              <a:spcAft>
                <a:spcPct val="0"/>
              </a:spcAft>
              <a:buChar char="»"/>
              <a:defRPr sz="2000"/>
            </a:lvl6pPr>
            <a:lvl7pPr marL="2971800" indent="-227013" fontAlgn="base">
              <a:spcBef>
                <a:spcPct val="20000"/>
              </a:spcBef>
              <a:spcAft>
                <a:spcPct val="0"/>
              </a:spcAft>
              <a:buChar char="»"/>
              <a:defRPr sz="2000"/>
            </a:lvl7pPr>
            <a:lvl8pPr marL="3429000" indent="-227013" fontAlgn="base">
              <a:spcBef>
                <a:spcPct val="20000"/>
              </a:spcBef>
              <a:spcAft>
                <a:spcPct val="0"/>
              </a:spcAft>
              <a:buChar char="»"/>
              <a:defRPr sz="2000"/>
            </a:lvl8pPr>
            <a:lvl9pPr marL="3886200" indent="-227013" fontAlgn="base">
              <a:spcBef>
                <a:spcPct val="20000"/>
              </a:spcBef>
              <a:spcAft>
                <a:spcPct val="0"/>
              </a:spcAft>
              <a:buChar char="»"/>
              <a:defRPr sz="2000"/>
            </a:lvl9pPr>
          </a:lstStyle>
          <a:p>
            <a:r>
              <a:rPr lang="zh-CN" altLang="en-US" dirty="0"/>
              <a:t>评估的主要指标：评价供应商在维护生态上的措施和成果</a:t>
            </a:r>
            <a:endParaRPr lang="en-US" altLang="zh-CN" dirty="0"/>
          </a:p>
        </p:txBody>
      </p:sp>
      <p:sp>
        <p:nvSpPr>
          <p:cNvPr id="6" name="矩形 5"/>
          <p:cNvSpPr/>
          <p:nvPr/>
        </p:nvSpPr>
        <p:spPr>
          <a:xfrm>
            <a:off x="3461778" y="412174"/>
            <a:ext cx="2236510" cy="584775"/>
          </a:xfrm>
          <a:prstGeom prst="rect">
            <a:avLst/>
          </a:prstGeom>
        </p:spPr>
        <p:txBody>
          <a:bodyPr wrap="none">
            <a:spAutoFit/>
          </a:bodyPr>
          <a:lstStyle/>
          <a:p>
            <a:pPr>
              <a:buFontTx/>
              <a:buNone/>
            </a:pPr>
            <a:r>
              <a:rPr lang="zh-CN" altLang="en-US" sz="3200" b="1" dirty="0">
                <a:solidFill>
                  <a:srgbClr val="FF0000"/>
                </a:solidFill>
                <a:latin typeface="微软雅黑" panose="020B0503020204020204" pitchFamily="34" charset="-122"/>
                <a:ea typeface="微软雅黑" panose="020B0503020204020204" pitchFamily="34" charset="-122"/>
              </a:rPr>
              <a:t>供应商调查</a:t>
            </a:r>
          </a:p>
        </p:txBody>
      </p:sp>
    </p:spTree>
    <p:extLst>
      <p:ext uri="{BB962C8B-B14F-4D97-AF65-F5344CB8AC3E}">
        <p14:creationId xmlns:p14="http://schemas.microsoft.com/office/powerpoint/2010/main" val="2357474641"/>
      </p:ext>
    </p:extLst>
  </p:cSld>
  <p:clrMapOvr>
    <a:masterClrMapping/>
  </p:clrMapOvr>
  <p:transition>
    <p:random/>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2386" name="Rectangle 2"/>
          <p:cNvSpPr>
            <a:spLocks noGrp="1" noChangeArrowheads="1"/>
          </p:cNvSpPr>
          <p:nvPr>
            <p:ph type="title"/>
          </p:nvPr>
        </p:nvSpPr>
        <p:spPr>
          <a:xfrm>
            <a:off x="467544" y="1300178"/>
            <a:ext cx="5354638" cy="538163"/>
          </a:xfrm>
          <a:noFill/>
          <a:ln w="9525">
            <a:noFill/>
            <a:miter lim="800000"/>
            <a:headEnd/>
            <a:tailEnd/>
          </a:ln>
        </p:spPr>
        <p:txBody>
          <a:bodyPr vert="horz" wrap="square" lIns="91427" tIns="45712" rIns="91427" bIns="45712" numCol="1" anchor="ctr" anchorCtr="0" compatLnSpc="1">
            <a:prstTxWarp prst="textNoShape">
              <a:avLst/>
            </a:prstTxWarp>
          </a:bodyPr>
          <a:lstStyle/>
          <a:p>
            <a:pPr algn="l"/>
            <a:r>
              <a:rPr lang="en-US" altLang="zh-TW" sz="2400" dirty="0" smtClean="0">
                <a:solidFill>
                  <a:schemeClr val="tx1"/>
                </a:solidFill>
              </a:rPr>
              <a:t>8.</a:t>
            </a:r>
            <a:r>
              <a:rPr lang="zh-TW" altLang="en-US" sz="2400" dirty="0" smtClean="0">
                <a:solidFill>
                  <a:schemeClr val="tx1"/>
                </a:solidFill>
              </a:rPr>
              <a:t> </a:t>
            </a:r>
            <a:r>
              <a:rPr lang="zh-CN" altLang="en-US" sz="2400" dirty="0">
                <a:solidFill>
                  <a:schemeClr val="tx1"/>
                </a:solidFill>
              </a:rPr>
              <a:t>合作与服务</a:t>
            </a:r>
            <a:endParaRPr lang="en-US" altLang="zh-TW" sz="2400" dirty="0">
              <a:solidFill>
                <a:schemeClr val="tx1"/>
              </a:solidFill>
            </a:endParaRPr>
          </a:p>
        </p:txBody>
      </p:sp>
      <p:sp>
        <p:nvSpPr>
          <p:cNvPr id="4752387" name="Rectangle 3"/>
          <p:cNvSpPr>
            <a:spLocks noGrp="1" noChangeArrowheads="1"/>
          </p:cNvSpPr>
          <p:nvPr>
            <p:ph idx="1"/>
          </p:nvPr>
        </p:nvSpPr>
        <p:spPr>
          <a:xfrm>
            <a:off x="971600" y="2492896"/>
            <a:ext cx="4608513" cy="3744416"/>
          </a:xfrm>
          <a:noFill/>
          <a:ln w="9525">
            <a:noFill/>
            <a:miter lim="800000"/>
            <a:headEnd/>
            <a:tailEnd/>
          </a:ln>
        </p:spPr>
        <p:txBody>
          <a:bodyPr vert="horz" wrap="square" lIns="91427" tIns="45712" rIns="91427" bIns="45712" numCol="1" anchor="t" anchorCtr="0" compatLnSpc="1">
            <a:prstTxWarp prst="textNoShape">
              <a:avLst/>
            </a:prstTxWarp>
          </a:bodyPr>
          <a:lstStyle/>
          <a:p>
            <a:pPr>
              <a:lnSpc>
                <a:spcPct val="150000"/>
              </a:lnSpc>
              <a:buClr>
                <a:schemeClr val="tx1"/>
              </a:buClr>
              <a:buSzPct val="90000"/>
              <a:buFont typeface="Wingdings" panose="05000000000000000000" pitchFamily="2" charset="2"/>
              <a:buChar char="Ø"/>
            </a:pPr>
            <a:r>
              <a:rPr lang="zh-CN" altLang="en-US" sz="2000" b="0" dirty="0"/>
              <a:t>合同期限与条款</a:t>
            </a:r>
          </a:p>
          <a:p>
            <a:pPr>
              <a:lnSpc>
                <a:spcPct val="150000"/>
              </a:lnSpc>
              <a:buClr>
                <a:schemeClr val="tx1"/>
              </a:buClr>
              <a:buSzPct val="90000"/>
              <a:buFont typeface="Wingdings" panose="05000000000000000000" pitchFamily="2" charset="2"/>
              <a:buChar char="Ø"/>
            </a:pPr>
            <a:r>
              <a:rPr lang="zh-CN" altLang="en-US" sz="2000" b="0" dirty="0"/>
              <a:t>供应商成本结构</a:t>
            </a:r>
          </a:p>
          <a:p>
            <a:pPr>
              <a:lnSpc>
                <a:spcPct val="150000"/>
              </a:lnSpc>
              <a:buClr>
                <a:schemeClr val="tx1"/>
              </a:buClr>
              <a:buSzPct val="90000"/>
              <a:buFont typeface="Wingdings" panose="05000000000000000000" pitchFamily="2" charset="2"/>
              <a:buChar char="Ø"/>
            </a:pPr>
            <a:r>
              <a:rPr lang="zh-CN" altLang="en-US" sz="2000" b="0" dirty="0"/>
              <a:t>产品设计协作</a:t>
            </a:r>
          </a:p>
          <a:p>
            <a:pPr>
              <a:lnSpc>
                <a:spcPct val="150000"/>
              </a:lnSpc>
              <a:buClr>
                <a:schemeClr val="tx1"/>
              </a:buClr>
              <a:buSzPct val="90000"/>
              <a:buFont typeface="Wingdings" panose="05000000000000000000" pitchFamily="2" charset="2"/>
              <a:buChar char="Ø"/>
            </a:pPr>
            <a:r>
              <a:rPr lang="zh-CN" altLang="en-US" sz="2000" b="0" dirty="0"/>
              <a:t>质量与交货改进协作</a:t>
            </a:r>
          </a:p>
          <a:p>
            <a:pPr>
              <a:lnSpc>
                <a:spcPct val="150000"/>
              </a:lnSpc>
              <a:buClr>
                <a:schemeClr val="tx1"/>
              </a:buClr>
              <a:buSzPct val="90000"/>
              <a:buFont typeface="Wingdings" panose="05000000000000000000" pitchFamily="2" charset="2"/>
              <a:buChar char="Ø"/>
            </a:pPr>
            <a:r>
              <a:rPr lang="zh-CN" altLang="en-US" sz="2000" b="0" dirty="0"/>
              <a:t>客户投诉响应速度</a:t>
            </a:r>
          </a:p>
          <a:p>
            <a:pPr>
              <a:lnSpc>
                <a:spcPct val="150000"/>
              </a:lnSpc>
              <a:buClr>
                <a:schemeClr val="tx1"/>
              </a:buClr>
              <a:buSzPct val="90000"/>
              <a:buFont typeface="Wingdings" panose="05000000000000000000" pitchFamily="2" charset="2"/>
              <a:buChar char="Ø"/>
            </a:pPr>
            <a:r>
              <a:rPr lang="zh-CN" altLang="en-US" sz="2000" b="0" dirty="0"/>
              <a:t>对代理商提供服务担保</a:t>
            </a:r>
          </a:p>
          <a:p>
            <a:pPr>
              <a:lnSpc>
                <a:spcPct val="150000"/>
              </a:lnSpc>
              <a:buClr>
                <a:schemeClr val="tx1"/>
              </a:buClr>
              <a:buSzPct val="90000"/>
              <a:buFont typeface="Wingdings" panose="05000000000000000000" pitchFamily="2" charset="2"/>
              <a:buChar char="Ø"/>
            </a:pPr>
            <a:r>
              <a:rPr lang="zh-CN" altLang="en-US" sz="2000" b="0" dirty="0"/>
              <a:t>售后服务的</a:t>
            </a:r>
            <a:r>
              <a:rPr lang="zh-CN" altLang="en-US" sz="2000" b="0" dirty="0" smtClean="0"/>
              <a:t>模式等</a:t>
            </a:r>
            <a:endParaRPr lang="zh-CN" altLang="en-US" sz="2000" b="0" dirty="0"/>
          </a:p>
        </p:txBody>
      </p:sp>
      <p:sp>
        <p:nvSpPr>
          <p:cNvPr id="4752388" name="Text Box 4"/>
          <p:cNvSpPr txBox="1">
            <a:spLocks noChangeArrowheads="1"/>
          </p:cNvSpPr>
          <p:nvPr/>
        </p:nvSpPr>
        <p:spPr bwMode="ltGray">
          <a:xfrm>
            <a:off x="792162" y="1815766"/>
            <a:ext cx="8351838" cy="581057"/>
          </a:xfrm>
          <a:prstGeom prst="rect">
            <a:avLst/>
          </a:prstGeom>
          <a:noFill/>
          <a:ln w="9525">
            <a:noFill/>
            <a:miter lim="800000"/>
            <a:headEnd/>
            <a:tailEnd/>
          </a:ln>
        </p:spPr>
        <p:txBody>
          <a:bodyPr vert="horz" wrap="square" lIns="91427" tIns="45712" rIns="91427" bIns="45712" numCol="1" anchor="t" anchorCtr="0" compatLnSpc="1">
            <a:prstTxWarp prst="textNoShape">
              <a:avLst/>
            </a:prstTxWarp>
          </a:bodyPr>
          <a:lstStyle>
            <a:defPPr>
              <a:defRPr lang="zh-CN"/>
            </a:defPPr>
            <a:lvl1pPr indent="0" fontAlgn="base">
              <a:lnSpc>
                <a:spcPct val="150000"/>
              </a:lnSpc>
              <a:spcBef>
                <a:spcPct val="20000"/>
              </a:spcBef>
              <a:spcAft>
                <a:spcPct val="0"/>
              </a:spcAft>
              <a:buClr>
                <a:schemeClr val="tx1"/>
              </a:buClr>
              <a:buSzPct val="90000"/>
              <a:buFont typeface="Wingdings" pitchFamily="2" charset="2"/>
              <a:buNone/>
              <a:defRPr sz="2400" b="0">
                <a:latin typeface="微软雅黑" pitchFamily="34" charset="-122"/>
                <a:ea typeface="微软雅黑" pitchFamily="34" charset="-122"/>
              </a:defRPr>
            </a:lvl1pPr>
            <a:lvl2pPr marL="739775" indent="-284163" fontAlgn="base">
              <a:spcBef>
                <a:spcPct val="20000"/>
              </a:spcBef>
              <a:spcAft>
                <a:spcPct val="0"/>
              </a:spcAft>
              <a:buChar char="–"/>
              <a:defRPr sz="2400">
                <a:latin typeface="微软雅黑" pitchFamily="34" charset="-122"/>
                <a:ea typeface="微软雅黑" pitchFamily="34" charset="-122"/>
              </a:defRPr>
            </a:lvl2pPr>
            <a:lvl3pPr marL="1141413" indent="-227013" fontAlgn="base">
              <a:spcBef>
                <a:spcPct val="20000"/>
              </a:spcBef>
              <a:spcAft>
                <a:spcPct val="0"/>
              </a:spcAft>
              <a:buChar char="•"/>
              <a:defRPr sz="2000">
                <a:latin typeface="微软雅黑" pitchFamily="34" charset="-122"/>
                <a:ea typeface="微软雅黑" pitchFamily="34" charset="-122"/>
              </a:defRPr>
            </a:lvl3pPr>
            <a:lvl4pPr marL="1597025" indent="-225425" fontAlgn="base">
              <a:spcBef>
                <a:spcPct val="20000"/>
              </a:spcBef>
              <a:spcAft>
                <a:spcPct val="0"/>
              </a:spcAft>
              <a:buChar char="–"/>
              <a:defRPr>
                <a:latin typeface="微软雅黑" pitchFamily="34" charset="-122"/>
                <a:ea typeface="微软雅黑" pitchFamily="34" charset="-122"/>
              </a:defRPr>
            </a:lvl4pPr>
            <a:lvl5pPr marL="2057400" indent="-227013" fontAlgn="base">
              <a:spcBef>
                <a:spcPct val="20000"/>
              </a:spcBef>
              <a:spcAft>
                <a:spcPct val="0"/>
              </a:spcAft>
              <a:buChar char="»"/>
              <a:defRPr sz="1600">
                <a:latin typeface="微软雅黑" pitchFamily="34" charset="-122"/>
                <a:ea typeface="微软雅黑" pitchFamily="34" charset="-122"/>
              </a:defRPr>
            </a:lvl5pPr>
            <a:lvl6pPr marL="2514600" indent="-227013" fontAlgn="base">
              <a:spcBef>
                <a:spcPct val="20000"/>
              </a:spcBef>
              <a:spcAft>
                <a:spcPct val="0"/>
              </a:spcAft>
              <a:buChar char="»"/>
              <a:defRPr sz="2000"/>
            </a:lvl6pPr>
            <a:lvl7pPr marL="2971800" indent="-227013" fontAlgn="base">
              <a:spcBef>
                <a:spcPct val="20000"/>
              </a:spcBef>
              <a:spcAft>
                <a:spcPct val="0"/>
              </a:spcAft>
              <a:buChar char="»"/>
              <a:defRPr sz="2000"/>
            </a:lvl7pPr>
            <a:lvl8pPr marL="3429000" indent="-227013" fontAlgn="base">
              <a:spcBef>
                <a:spcPct val="20000"/>
              </a:spcBef>
              <a:spcAft>
                <a:spcPct val="0"/>
              </a:spcAft>
              <a:buChar char="»"/>
              <a:defRPr sz="2000"/>
            </a:lvl8pPr>
            <a:lvl9pPr marL="3886200" indent="-227013" fontAlgn="base">
              <a:spcBef>
                <a:spcPct val="20000"/>
              </a:spcBef>
              <a:spcAft>
                <a:spcPct val="0"/>
              </a:spcAft>
              <a:buChar char="»"/>
              <a:defRPr sz="2000"/>
            </a:lvl9pPr>
          </a:lstStyle>
          <a:p>
            <a:r>
              <a:rPr lang="zh-CN" altLang="en-US" dirty="0"/>
              <a:t>评估的主要指标：评价供应商和客户的合作意愿</a:t>
            </a:r>
          </a:p>
        </p:txBody>
      </p:sp>
      <p:sp>
        <p:nvSpPr>
          <p:cNvPr id="6" name="矩形 5"/>
          <p:cNvSpPr/>
          <p:nvPr/>
        </p:nvSpPr>
        <p:spPr>
          <a:xfrm>
            <a:off x="3359210" y="374979"/>
            <a:ext cx="2236510" cy="584775"/>
          </a:xfrm>
          <a:prstGeom prst="rect">
            <a:avLst/>
          </a:prstGeom>
        </p:spPr>
        <p:txBody>
          <a:bodyPr wrap="none">
            <a:spAutoFit/>
          </a:bodyPr>
          <a:lstStyle/>
          <a:p>
            <a:pPr>
              <a:buFontTx/>
              <a:buNone/>
            </a:pPr>
            <a:r>
              <a:rPr lang="zh-CN" altLang="en-US" sz="3200" b="1" dirty="0">
                <a:solidFill>
                  <a:srgbClr val="FF0000"/>
                </a:solidFill>
                <a:latin typeface="微软雅黑" panose="020B0503020204020204" pitchFamily="34" charset="-122"/>
                <a:ea typeface="微软雅黑" panose="020B0503020204020204" pitchFamily="34" charset="-122"/>
              </a:rPr>
              <a:t>供应商调查</a:t>
            </a:r>
          </a:p>
        </p:txBody>
      </p:sp>
    </p:spTree>
    <p:extLst>
      <p:ext uri="{BB962C8B-B14F-4D97-AF65-F5344CB8AC3E}">
        <p14:creationId xmlns:p14="http://schemas.microsoft.com/office/powerpoint/2010/main" val="4091940938"/>
      </p:ext>
    </p:extLst>
  </p:cSld>
  <p:clrMapOvr>
    <a:masterClrMapping/>
  </p:clrMapOvr>
  <p:transition>
    <p:random/>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4"/>
          </p:nvPr>
        </p:nvSpPr>
        <p:spPr/>
        <p:txBody>
          <a:bodyPr/>
          <a:lstStyle/>
          <a:p>
            <a:fld id="{6FDE89CF-C49C-4E51-BB51-91BCEE3F83B1}" type="slidenum">
              <a:rPr lang="en-US" altLang="zh-CN"/>
              <a:pPr/>
              <a:t>113</a:t>
            </a:fld>
            <a:endParaRPr lang="en-US" altLang="zh-CN"/>
          </a:p>
        </p:txBody>
      </p:sp>
      <p:sp>
        <p:nvSpPr>
          <p:cNvPr id="875522" name="Rectangle 2"/>
          <p:cNvSpPr>
            <a:spLocks noChangeArrowheads="1"/>
          </p:cNvSpPr>
          <p:nvPr/>
        </p:nvSpPr>
        <p:spPr bwMode="auto">
          <a:xfrm>
            <a:off x="323528" y="1207239"/>
            <a:ext cx="8374899"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eaLnBrk="0" hangingPunct="0">
              <a:lnSpc>
                <a:spcPct val="150000"/>
              </a:lnSpc>
            </a:pPr>
            <a:r>
              <a:rPr kumimoji="1" lang="zh-CN" altLang="en-US" sz="2400" b="1" dirty="0" smtClean="0">
                <a:latin typeface="微软雅黑" panose="020B0503020204020204" pitchFamily="34" charset="-122"/>
                <a:ea typeface="微软雅黑" panose="020B0503020204020204" pitchFamily="34" charset="-122"/>
              </a:rPr>
              <a:t>产品</a:t>
            </a:r>
            <a:r>
              <a:rPr kumimoji="1" lang="zh-CN" altLang="en-US" sz="2400" b="1" dirty="0">
                <a:latin typeface="微软雅黑" panose="020B0503020204020204" pitchFamily="34" charset="-122"/>
                <a:ea typeface="微软雅黑" panose="020B0503020204020204" pitchFamily="34" charset="-122"/>
              </a:rPr>
              <a:t>质量认证</a:t>
            </a:r>
          </a:p>
          <a:p>
            <a:pPr eaLnBrk="0" hangingPunct="0">
              <a:lnSpc>
                <a:spcPct val="150000"/>
              </a:lnSpc>
            </a:pPr>
            <a:r>
              <a:rPr kumimoji="1" lang="zh-CN" altLang="en-US" sz="2000" dirty="0" smtClean="0">
                <a:latin typeface="微软雅黑" panose="020B0503020204020204" pitchFamily="34" charset="-122"/>
                <a:ea typeface="微软雅黑" panose="020B0503020204020204" pitchFamily="34" charset="-122"/>
              </a:rPr>
              <a:t>产品</a:t>
            </a:r>
            <a:r>
              <a:rPr kumimoji="1" lang="zh-CN" altLang="en-US" sz="2000" dirty="0">
                <a:latin typeface="微软雅黑" panose="020B0503020204020204" pitchFamily="34" charset="-122"/>
                <a:ea typeface="微软雅黑" panose="020B0503020204020204" pitchFamily="34" charset="-122"/>
              </a:rPr>
              <a:t>质量认证是供应商评估的关键环节，产品质量认证包括样品试制认证、中试认证和批量认证三个环节。</a:t>
            </a:r>
            <a:r>
              <a:rPr kumimoji="1" lang="zh-CN" altLang="en-US" sz="2400" b="1" dirty="0">
                <a:latin typeface="微软雅黑" panose="020B0503020204020204" pitchFamily="34" charset="-122"/>
                <a:ea typeface="微软雅黑" panose="020B0503020204020204" pitchFamily="34" charset="-122"/>
              </a:rPr>
              <a:t> </a:t>
            </a:r>
          </a:p>
        </p:txBody>
      </p:sp>
      <p:pic>
        <p:nvPicPr>
          <p:cNvPr id="8755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2904565"/>
            <a:ext cx="7056561" cy="32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5524" name="Rectangle 4"/>
          <p:cNvSpPr>
            <a:spLocks noChangeArrowheads="1"/>
          </p:cNvSpPr>
          <p:nvPr/>
        </p:nvSpPr>
        <p:spPr bwMode="auto">
          <a:xfrm>
            <a:off x="668211" y="3140968"/>
            <a:ext cx="523157" cy="2548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spAutoFit/>
          </a:bodyPr>
          <a:lstStyle/>
          <a:p>
            <a:r>
              <a:rPr kumimoji="1" lang="zh-CN" altLang="en-US" sz="2000" b="1" dirty="0">
                <a:latin typeface="微软雅黑" panose="020B0503020204020204" pitchFamily="34" charset="-122"/>
                <a:ea typeface="微软雅黑" panose="020B0503020204020204" pitchFamily="34" charset="-122"/>
              </a:rPr>
              <a:t>（</a:t>
            </a:r>
            <a:r>
              <a:rPr kumimoji="1" lang="en-US" altLang="zh-CN" sz="2000" b="1" dirty="0">
                <a:latin typeface="微软雅黑" panose="020B0503020204020204" pitchFamily="34" charset="-122"/>
                <a:ea typeface="微软雅黑" panose="020B0503020204020204" pitchFamily="34" charset="-122"/>
              </a:rPr>
              <a:t>1</a:t>
            </a:r>
            <a:r>
              <a:rPr kumimoji="1" lang="zh-CN" altLang="en-US" sz="2000" b="1" dirty="0">
                <a:latin typeface="微软雅黑" panose="020B0503020204020204" pitchFamily="34" charset="-122"/>
                <a:ea typeface="微软雅黑" panose="020B0503020204020204" pitchFamily="34" charset="-122"/>
              </a:rPr>
              <a:t>）样品试制认证 </a:t>
            </a:r>
          </a:p>
        </p:txBody>
      </p:sp>
      <p:sp>
        <p:nvSpPr>
          <p:cNvPr id="6" name="矩形 5"/>
          <p:cNvSpPr/>
          <p:nvPr/>
        </p:nvSpPr>
        <p:spPr>
          <a:xfrm>
            <a:off x="3359210" y="374979"/>
            <a:ext cx="2236510" cy="584775"/>
          </a:xfrm>
          <a:prstGeom prst="rect">
            <a:avLst/>
          </a:prstGeom>
        </p:spPr>
        <p:txBody>
          <a:bodyPr wrap="none">
            <a:spAutoFit/>
          </a:bodyPr>
          <a:lstStyle/>
          <a:p>
            <a:pPr>
              <a:buFontTx/>
              <a:buNone/>
            </a:pPr>
            <a:r>
              <a:rPr lang="zh-CN" altLang="en-US" sz="3200" b="1" dirty="0">
                <a:solidFill>
                  <a:srgbClr val="FF0000"/>
                </a:solidFill>
                <a:latin typeface="微软雅黑" panose="020B0503020204020204" pitchFamily="34" charset="-122"/>
                <a:ea typeface="微软雅黑" panose="020B0503020204020204" pitchFamily="34" charset="-122"/>
              </a:rPr>
              <a:t>供应商调查</a:t>
            </a:r>
          </a:p>
        </p:txBody>
      </p:sp>
    </p:spTree>
    <p:extLst>
      <p:ext uri="{BB962C8B-B14F-4D97-AF65-F5344CB8AC3E}">
        <p14:creationId xmlns:p14="http://schemas.microsoft.com/office/powerpoint/2010/main" val="4064247780"/>
      </p:ext>
    </p:extLst>
  </p:cSld>
  <p:clrMapOvr>
    <a:masterClrMapping/>
  </p:clrMapOvr>
  <p:transition>
    <p:fad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3"/>
          <p:cNvSpPr>
            <a:spLocks noGrp="1"/>
          </p:cNvSpPr>
          <p:nvPr>
            <p:ph type="sldNum" sz="quarter" idx="4"/>
          </p:nvPr>
        </p:nvSpPr>
        <p:spPr/>
        <p:txBody>
          <a:bodyPr/>
          <a:lstStyle/>
          <a:p>
            <a:fld id="{24E49E3A-5665-4D4F-8742-A3449EC2D876}" type="slidenum">
              <a:rPr lang="en-US" altLang="zh-CN"/>
              <a:pPr/>
              <a:t>114</a:t>
            </a:fld>
            <a:endParaRPr lang="en-US" altLang="zh-CN"/>
          </a:p>
        </p:txBody>
      </p:sp>
      <p:pic>
        <p:nvPicPr>
          <p:cNvPr id="8775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2335" y="1412776"/>
            <a:ext cx="5761037" cy="284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7571" name="Rectangle 3"/>
          <p:cNvSpPr>
            <a:spLocks noChangeArrowheads="1"/>
          </p:cNvSpPr>
          <p:nvPr/>
        </p:nvSpPr>
        <p:spPr bwMode="auto">
          <a:xfrm>
            <a:off x="494071" y="1544390"/>
            <a:ext cx="523157" cy="1958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spAutoFit/>
          </a:bodyPr>
          <a:lstStyle/>
          <a:p>
            <a:r>
              <a:rPr kumimoji="1" lang="zh-CN" altLang="en-US" sz="2000" b="1" dirty="0">
                <a:latin typeface="微软雅黑" panose="020B0503020204020204" pitchFamily="34" charset="-122"/>
                <a:ea typeface="微软雅黑" panose="020B0503020204020204" pitchFamily="34" charset="-122"/>
              </a:rPr>
              <a:t>（</a:t>
            </a:r>
            <a:r>
              <a:rPr kumimoji="1" lang="en-US" altLang="zh-CN" sz="2000" b="1" dirty="0">
                <a:latin typeface="微软雅黑" panose="020B0503020204020204" pitchFamily="34" charset="-122"/>
                <a:ea typeface="微软雅黑" panose="020B0503020204020204" pitchFamily="34" charset="-122"/>
              </a:rPr>
              <a:t>2</a:t>
            </a:r>
            <a:r>
              <a:rPr kumimoji="1" lang="zh-CN" altLang="en-US" sz="2000" b="1" dirty="0">
                <a:latin typeface="微软雅黑" panose="020B0503020204020204" pitchFamily="34" charset="-122"/>
                <a:ea typeface="微软雅黑" panose="020B0503020204020204" pitchFamily="34" charset="-122"/>
              </a:rPr>
              <a:t>）中试认证</a:t>
            </a:r>
          </a:p>
        </p:txBody>
      </p:sp>
      <p:pic>
        <p:nvPicPr>
          <p:cNvPr id="8775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3503325"/>
            <a:ext cx="5267325" cy="2690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7573" name="Rectangle 5"/>
          <p:cNvSpPr>
            <a:spLocks noChangeArrowheads="1"/>
          </p:cNvSpPr>
          <p:nvPr/>
        </p:nvSpPr>
        <p:spPr bwMode="auto">
          <a:xfrm>
            <a:off x="2795195" y="4214578"/>
            <a:ext cx="523157" cy="1958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spAutoFit/>
          </a:bodyPr>
          <a:lstStyle/>
          <a:p>
            <a:r>
              <a:rPr kumimoji="1" lang="zh-CN" altLang="en-US" sz="2000" b="1" dirty="0">
                <a:latin typeface="微软雅黑" panose="020B0503020204020204" pitchFamily="34" charset="-122"/>
                <a:ea typeface="微软雅黑" panose="020B0503020204020204" pitchFamily="34" charset="-122"/>
              </a:rPr>
              <a:t>（</a:t>
            </a:r>
            <a:r>
              <a:rPr kumimoji="1" lang="en-US" altLang="zh-CN" sz="2000" b="1" dirty="0">
                <a:latin typeface="微软雅黑" panose="020B0503020204020204" pitchFamily="34" charset="-122"/>
                <a:ea typeface="微软雅黑" panose="020B0503020204020204" pitchFamily="34" charset="-122"/>
              </a:rPr>
              <a:t>3</a:t>
            </a:r>
            <a:r>
              <a:rPr kumimoji="1" lang="zh-CN" altLang="en-US" sz="2000" b="1" dirty="0">
                <a:latin typeface="微软雅黑" panose="020B0503020204020204" pitchFamily="34" charset="-122"/>
                <a:ea typeface="微软雅黑" panose="020B0503020204020204" pitchFamily="34" charset="-122"/>
              </a:rPr>
              <a:t>）批量认证</a:t>
            </a:r>
          </a:p>
        </p:txBody>
      </p:sp>
      <p:sp>
        <p:nvSpPr>
          <p:cNvPr id="7" name="矩形 6"/>
          <p:cNvSpPr/>
          <p:nvPr/>
        </p:nvSpPr>
        <p:spPr>
          <a:xfrm>
            <a:off x="3359210" y="374979"/>
            <a:ext cx="2236510" cy="584775"/>
          </a:xfrm>
          <a:prstGeom prst="rect">
            <a:avLst/>
          </a:prstGeom>
        </p:spPr>
        <p:txBody>
          <a:bodyPr wrap="none">
            <a:spAutoFit/>
          </a:bodyPr>
          <a:lstStyle/>
          <a:p>
            <a:pPr>
              <a:buFontTx/>
              <a:buNone/>
            </a:pPr>
            <a:r>
              <a:rPr lang="zh-CN" altLang="en-US" sz="3200" b="1" dirty="0">
                <a:solidFill>
                  <a:srgbClr val="FF0000"/>
                </a:solidFill>
                <a:latin typeface="微软雅黑" panose="020B0503020204020204" pitchFamily="34" charset="-122"/>
                <a:ea typeface="微软雅黑" panose="020B0503020204020204" pitchFamily="34" charset="-122"/>
              </a:rPr>
              <a:t>供应商调查</a:t>
            </a:r>
          </a:p>
        </p:txBody>
      </p:sp>
    </p:spTree>
    <p:extLst>
      <p:ext uri="{BB962C8B-B14F-4D97-AF65-F5344CB8AC3E}">
        <p14:creationId xmlns:p14="http://schemas.microsoft.com/office/powerpoint/2010/main" val="3260345699"/>
      </p:ext>
    </p:extLst>
  </p:cSld>
  <p:clrMapOvr>
    <a:masterClrMapping/>
  </p:clrMapOvr>
  <p:transition>
    <p:fad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3"/>
          <p:cNvSpPr>
            <a:spLocks noGrp="1" noChangeArrowheads="1"/>
          </p:cNvSpPr>
          <p:nvPr>
            <p:ph idx="1"/>
          </p:nvPr>
        </p:nvSpPr>
        <p:spPr bwMode="auto">
          <a:xfrm>
            <a:off x="417183" y="1342751"/>
            <a:ext cx="8259273" cy="3598417"/>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150000"/>
              </a:lnSpc>
              <a:buFontTx/>
              <a:buNone/>
            </a:pPr>
            <a:r>
              <a:rPr lang="zh-CN" altLang="en-US" sz="2400" b="1" dirty="0" smtClean="0"/>
              <a:t>供应</a:t>
            </a:r>
            <a:r>
              <a:rPr lang="zh-CN" altLang="en-US" sz="2400" b="1" dirty="0"/>
              <a:t>商的</a:t>
            </a:r>
            <a:r>
              <a:rPr lang="zh-CN" altLang="en-US" sz="2400" b="1" dirty="0" smtClean="0"/>
              <a:t>确定</a:t>
            </a:r>
            <a:endParaRPr lang="zh-CN" altLang="en-US" sz="2400" b="1" dirty="0"/>
          </a:p>
          <a:p>
            <a:pPr>
              <a:lnSpc>
                <a:spcPct val="150000"/>
              </a:lnSpc>
              <a:buFontTx/>
              <a:buNone/>
            </a:pPr>
            <a:r>
              <a:rPr lang="zh-CN" altLang="en-US" sz="2000" b="0" dirty="0"/>
              <a:t>（</a:t>
            </a:r>
            <a:r>
              <a:rPr lang="en-US" altLang="zh-CN" sz="2000" b="0" dirty="0"/>
              <a:t>1</a:t>
            </a:r>
            <a:r>
              <a:rPr lang="zh-CN" altLang="en-US" sz="2000" b="0" dirty="0"/>
              <a:t>）根据供应商的调查情况，在候选供应商中的某些判定不合格的供应商，从今后有可能采用的角度出发要求那些厂家做出改善</a:t>
            </a:r>
            <a:r>
              <a:rPr lang="zh-CN" altLang="en-US" sz="2000" b="0" dirty="0" smtClean="0"/>
              <a:t>依赖</a:t>
            </a:r>
            <a:endParaRPr lang="zh-CN" altLang="en-US" sz="2000" b="0" dirty="0"/>
          </a:p>
          <a:p>
            <a:pPr>
              <a:lnSpc>
                <a:spcPct val="150000"/>
              </a:lnSpc>
              <a:buFontTx/>
              <a:buNone/>
            </a:pPr>
            <a:r>
              <a:rPr lang="zh-CN" altLang="en-US" sz="2000" b="0" dirty="0"/>
              <a:t>（</a:t>
            </a:r>
            <a:r>
              <a:rPr lang="en-US" altLang="zh-CN" sz="2000" b="0" dirty="0"/>
              <a:t>2</a:t>
            </a:r>
            <a:r>
              <a:rPr lang="zh-CN" altLang="en-US" sz="2000" b="0" dirty="0"/>
              <a:t>）对于判定合格的供应商如有必要可以随时进行</a:t>
            </a:r>
            <a:r>
              <a:rPr lang="zh-CN" altLang="en-US" sz="2000" b="0" dirty="0" smtClean="0"/>
              <a:t>跟踪调查</a:t>
            </a:r>
            <a:endParaRPr lang="zh-CN" altLang="en-US" sz="2000" b="0" dirty="0"/>
          </a:p>
          <a:p>
            <a:pPr>
              <a:lnSpc>
                <a:spcPct val="150000"/>
              </a:lnSpc>
              <a:buFontTx/>
              <a:buNone/>
            </a:pPr>
            <a:r>
              <a:rPr lang="zh-CN" altLang="en-US" sz="2000" b="0" dirty="0"/>
              <a:t>（</a:t>
            </a:r>
            <a:r>
              <a:rPr lang="en-US" altLang="zh-CN" sz="2000" b="0" dirty="0"/>
              <a:t>3</a:t>
            </a:r>
            <a:r>
              <a:rPr lang="zh-CN" altLang="en-US" sz="2000" b="0" dirty="0"/>
              <a:t>）报价确认：包括包装形态、纳入频度、纳入场所，采购周期等 </a:t>
            </a:r>
          </a:p>
          <a:p>
            <a:pPr>
              <a:lnSpc>
                <a:spcPct val="150000"/>
              </a:lnSpc>
              <a:buFontTx/>
              <a:buNone/>
            </a:pPr>
            <a:r>
              <a:rPr lang="zh-CN" altLang="en-US" sz="2000" b="0" dirty="0"/>
              <a:t>（</a:t>
            </a:r>
            <a:r>
              <a:rPr lang="en-US" altLang="zh-CN" sz="2000" b="0" dirty="0"/>
              <a:t>4</a:t>
            </a:r>
            <a:r>
              <a:rPr lang="zh-CN" altLang="en-US" sz="2000" b="0" dirty="0"/>
              <a:t>）确定正式的供应商</a:t>
            </a:r>
          </a:p>
        </p:txBody>
      </p:sp>
      <p:sp>
        <p:nvSpPr>
          <p:cNvPr id="2" name="文本框 1"/>
          <p:cNvSpPr txBox="1"/>
          <p:nvPr/>
        </p:nvSpPr>
        <p:spPr>
          <a:xfrm>
            <a:off x="3223380" y="332656"/>
            <a:ext cx="2646878" cy="584775"/>
          </a:xfrm>
          <a:prstGeom prst="rect">
            <a:avLst/>
          </a:prstGeom>
          <a:noFill/>
        </p:spPr>
        <p:txBody>
          <a:bodyPr wrap="none" rtlCol="0">
            <a:spAutoFit/>
          </a:bodyPr>
          <a:lstStyle/>
          <a:p>
            <a:r>
              <a:rPr lang="zh-CN" altLang="en-US" sz="3200" b="1" dirty="0">
                <a:solidFill>
                  <a:srgbClr val="FF0000"/>
                </a:solidFill>
                <a:latin typeface="微软雅黑" panose="020B0503020204020204" pitchFamily="34" charset="-122"/>
                <a:ea typeface="微软雅黑" panose="020B0503020204020204" pitchFamily="34" charset="-122"/>
              </a:rPr>
              <a:t>供应</a:t>
            </a:r>
            <a:r>
              <a:rPr lang="zh-CN" altLang="en-US" sz="3200" b="1" dirty="0" smtClean="0">
                <a:solidFill>
                  <a:srgbClr val="FF0000"/>
                </a:solidFill>
                <a:latin typeface="微软雅黑" panose="020B0503020204020204" pitchFamily="34" charset="-122"/>
                <a:ea typeface="微软雅黑" panose="020B0503020204020204" pitchFamily="34" charset="-122"/>
              </a:rPr>
              <a:t>商的确定</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23518345"/>
      </p:ext>
    </p:extLst>
  </p:cSld>
  <p:clrMapOvr>
    <a:masterClrMapping/>
  </p:clrMapOvr>
  <p:transition>
    <p:fad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3"/>
          <p:cNvSpPr>
            <a:spLocks noGrp="1" noChangeArrowheads="1"/>
          </p:cNvSpPr>
          <p:nvPr>
            <p:ph idx="1"/>
          </p:nvPr>
        </p:nvSpPr>
        <p:spPr bwMode="auto">
          <a:xfrm>
            <a:off x="323529" y="1412777"/>
            <a:ext cx="8424936" cy="460851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609600" indent="-609600">
              <a:lnSpc>
                <a:spcPct val="150000"/>
              </a:lnSpc>
              <a:buFontTx/>
              <a:buNone/>
            </a:pPr>
            <a:r>
              <a:rPr lang="zh-CN" altLang="en-US" sz="2400" b="1" dirty="0" smtClean="0"/>
              <a:t>签订合约</a:t>
            </a:r>
            <a:endParaRPr lang="zh-CN" altLang="en-US" sz="2400" b="1" dirty="0">
              <a:solidFill>
                <a:srgbClr val="0066FF"/>
              </a:solidFill>
            </a:endParaRPr>
          </a:p>
          <a:p>
            <a:pPr marL="609600" indent="-609600">
              <a:lnSpc>
                <a:spcPct val="150000"/>
              </a:lnSpc>
              <a:buFontTx/>
              <a:buNone/>
            </a:pPr>
            <a:r>
              <a:rPr lang="zh-CN" altLang="en-US" sz="2000" b="0" dirty="0"/>
              <a:t>（</a:t>
            </a:r>
            <a:r>
              <a:rPr lang="en-US" altLang="zh-CN" sz="2000" b="0" dirty="0"/>
              <a:t>1</a:t>
            </a:r>
            <a:r>
              <a:rPr lang="zh-CN" altLang="en-US" sz="2000" b="0" dirty="0"/>
              <a:t>）采购合约</a:t>
            </a:r>
          </a:p>
          <a:p>
            <a:pPr marL="609600" indent="-609600">
              <a:lnSpc>
                <a:spcPct val="150000"/>
              </a:lnSpc>
              <a:buFontTx/>
              <a:buNone/>
            </a:pPr>
            <a:r>
              <a:rPr lang="zh-CN" altLang="en-US" sz="2000" b="0" dirty="0"/>
              <a:t>内容包括：采购合同标的；采购合同质量；采购</a:t>
            </a:r>
            <a:r>
              <a:rPr lang="zh-CN" altLang="en-US" sz="2000" b="0" dirty="0" smtClean="0"/>
              <a:t>合同的</a:t>
            </a:r>
            <a:r>
              <a:rPr lang="zh-CN" altLang="en-US" sz="2000" b="0" dirty="0"/>
              <a:t>检验；采购合同的价款；采购合同发行的交货期限</a:t>
            </a:r>
            <a:r>
              <a:rPr lang="zh-CN" altLang="en-US" sz="2000" b="0" dirty="0" smtClean="0"/>
              <a:t>、交货</a:t>
            </a:r>
            <a:r>
              <a:rPr lang="zh-CN" altLang="en-US" sz="2000" b="0" dirty="0"/>
              <a:t>地点和方式；违约责任；解决争议的</a:t>
            </a:r>
            <a:r>
              <a:rPr lang="zh-CN" altLang="en-US" sz="2000" b="0" dirty="0" smtClean="0"/>
              <a:t>方法</a:t>
            </a:r>
            <a:endParaRPr lang="zh-CN" altLang="en-US" sz="2000" b="0" dirty="0"/>
          </a:p>
          <a:p>
            <a:pPr marL="609600" indent="-609600">
              <a:lnSpc>
                <a:spcPct val="150000"/>
              </a:lnSpc>
              <a:buFontTx/>
              <a:buNone/>
            </a:pPr>
            <a:r>
              <a:rPr lang="zh-CN" altLang="en-US" sz="2000" b="0" dirty="0"/>
              <a:t>（</a:t>
            </a:r>
            <a:r>
              <a:rPr lang="en-US" altLang="zh-CN" sz="2000" b="0" dirty="0"/>
              <a:t>2</a:t>
            </a:r>
            <a:r>
              <a:rPr lang="zh-CN" altLang="en-US" sz="2000" b="0" dirty="0"/>
              <a:t>）品质保证合约与检验标准</a:t>
            </a:r>
          </a:p>
          <a:p>
            <a:pPr marL="609600" indent="-609600">
              <a:lnSpc>
                <a:spcPct val="150000"/>
              </a:lnSpc>
              <a:buFontTx/>
              <a:buNone/>
            </a:pPr>
            <a:r>
              <a:rPr lang="zh-CN" altLang="en-US" sz="2000" b="0" dirty="0"/>
              <a:t>内容包括：初品数据确认（检查数据的确认，尺寸</a:t>
            </a:r>
            <a:r>
              <a:rPr lang="zh-CN" altLang="en-US" sz="2000" b="0" dirty="0" smtClean="0"/>
              <a:t>检测</a:t>
            </a:r>
            <a:r>
              <a:rPr lang="zh-CN" altLang="en-US" sz="2000" b="0" dirty="0"/>
              <a:t>，机能试验，原材料性能检测等）；量产前工程</a:t>
            </a:r>
            <a:r>
              <a:rPr lang="zh-CN" altLang="en-US" sz="2000" b="0" dirty="0" smtClean="0"/>
              <a:t>检查</a:t>
            </a:r>
            <a:r>
              <a:rPr lang="zh-CN" altLang="en-US" sz="2000" b="0" dirty="0"/>
              <a:t>；进行来料检查体制的完善，实行全数或者抽检</a:t>
            </a:r>
            <a:r>
              <a:rPr lang="zh-CN" altLang="en-US" sz="2000" b="0" dirty="0" smtClean="0"/>
              <a:t>，原材料</a:t>
            </a:r>
            <a:r>
              <a:rPr lang="zh-CN" altLang="en-US" sz="2000" b="0" dirty="0"/>
              <a:t>性能要定期检查；不良发生时的处理程序</a:t>
            </a:r>
          </a:p>
        </p:txBody>
      </p:sp>
      <p:sp>
        <p:nvSpPr>
          <p:cNvPr id="3" name="文本框 2"/>
          <p:cNvSpPr txBox="1"/>
          <p:nvPr/>
        </p:nvSpPr>
        <p:spPr>
          <a:xfrm>
            <a:off x="3212558" y="332656"/>
            <a:ext cx="2646878" cy="584775"/>
          </a:xfrm>
          <a:prstGeom prst="rect">
            <a:avLst/>
          </a:prstGeom>
          <a:noFill/>
        </p:spPr>
        <p:txBody>
          <a:bodyPr wrap="none" rtlCol="0">
            <a:spAutoFit/>
          </a:bodyPr>
          <a:lstStyle/>
          <a:p>
            <a:r>
              <a:rPr lang="zh-CN" altLang="en-US" sz="3200" b="1" dirty="0">
                <a:solidFill>
                  <a:srgbClr val="FF0000"/>
                </a:solidFill>
                <a:latin typeface="微软雅黑" panose="020B0503020204020204" pitchFamily="34" charset="-122"/>
                <a:ea typeface="微软雅黑" panose="020B0503020204020204" pitchFamily="34" charset="-122"/>
              </a:rPr>
              <a:t>供应</a:t>
            </a:r>
            <a:r>
              <a:rPr lang="zh-CN" altLang="en-US" sz="3200" b="1" dirty="0" smtClean="0">
                <a:solidFill>
                  <a:srgbClr val="FF0000"/>
                </a:solidFill>
                <a:latin typeface="微软雅黑" panose="020B0503020204020204" pitchFamily="34" charset="-122"/>
                <a:ea typeface="微软雅黑" panose="020B0503020204020204" pitchFamily="34" charset="-122"/>
              </a:rPr>
              <a:t>商的确定</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68163622"/>
      </p:ext>
    </p:extLst>
  </p:cSld>
  <p:clrMapOvr>
    <a:masterClrMapping/>
  </p:clrMapOvr>
  <p:transition>
    <p:fad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ph type="title"/>
          </p:nvPr>
        </p:nvSpPr>
        <p:spPr>
          <a:xfrm>
            <a:off x="1187624" y="548680"/>
            <a:ext cx="7615575" cy="648072"/>
          </a:xfrm>
        </p:spPr>
        <p:txBody>
          <a:bodyPr/>
          <a:lstStyle/>
          <a:p>
            <a:pPr algn="l"/>
            <a:r>
              <a:rPr lang="zh-CN" altLang="en-US" dirty="0" smtClean="0">
                <a:effectLst>
                  <a:outerShdw blurRad="38100" dist="38100" dir="2700000" algn="tl">
                    <a:srgbClr val="C0C0C0"/>
                  </a:outerShdw>
                </a:effectLst>
              </a:rPr>
              <a:t>精益供应链课程</a:t>
            </a:r>
            <a:r>
              <a:rPr lang="en-US" altLang="zh-CN" dirty="0" smtClean="0">
                <a:effectLst>
                  <a:outerShdw blurRad="38100" dist="38100" dir="2700000" algn="tl">
                    <a:srgbClr val="C0C0C0"/>
                  </a:outerShdw>
                </a:effectLst>
              </a:rPr>
              <a:t>—</a:t>
            </a:r>
            <a:r>
              <a:rPr lang="zh-CN" altLang="en-US" dirty="0" smtClean="0">
                <a:effectLst>
                  <a:outerShdw blurRad="38100" dist="38100" dir="2700000" algn="tl">
                    <a:srgbClr val="C0C0C0"/>
                  </a:outerShdw>
                </a:effectLst>
              </a:rPr>
              <a:t>采购管理与供应商管理</a:t>
            </a:r>
            <a:endParaRPr lang="zh-CN" altLang="en-US" dirty="0"/>
          </a:p>
        </p:txBody>
      </p:sp>
      <p:sp>
        <p:nvSpPr>
          <p:cNvPr id="3" name="内容占位符 2"/>
          <p:cNvSpPr>
            <a:spLocks noGrp="1"/>
          </p:cNvSpPr>
          <p:nvPr>
            <p:ph idx="1"/>
          </p:nvPr>
        </p:nvSpPr>
        <p:spPr>
          <a:xfrm>
            <a:off x="797117" y="2690829"/>
            <a:ext cx="6875679" cy="2016127"/>
          </a:xfrm>
          <a:ln>
            <a:solidFill>
              <a:srgbClr val="00FFFF"/>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lnRef>
          <a:fillRef idx="1">
            <a:schemeClr val="lt1"/>
          </a:fillRef>
          <a:effectRef idx="0">
            <a:schemeClr val="accent2"/>
          </a:effectRef>
          <a:fontRef idx="minor">
            <a:schemeClr val="dk1"/>
          </a:fontRef>
        </p:style>
        <p:txBody>
          <a:bodyPr anchor="ctr"/>
          <a:lstStyle/>
          <a:p>
            <a:pPr algn="ctr">
              <a:lnSpc>
                <a:spcPct val="150000"/>
              </a:lnSpc>
              <a:buNone/>
            </a:pPr>
            <a:r>
              <a:rPr lang="zh-CN" altLang="en-US" sz="3200" b="1" dirty="0" smtClean="0">
                <a:solidFill>
                  <a:schemeClr val="tx1"/>
                </a:solidFill>
              </a:rPr>
              <a:t>第</a:t>
            </a:r>
            <a:r>
              <a:rPr lang="zh-CN" altLang="en-US" sz="3200" b="1" dirty="0">
                <a:solidFill>
                  <a:schemeClr val="tx1"/>
                </a:solidFill>
              </a:rPr>
              <a:t>七</a:t>
            </a:r>
            <a:r>
              <a:rPr lang="zh-CN" altLang="en-US" sz="3200" b="1" dirty="0" smtClean="0">
                <a:solidFill>
                  <a:schemeClr val="tx1"/>
                </a:solidFill>
              </a:rPr>
              <a:t>单元</a:t>
            </a:r>
            <a:endParaRPr lang="en-US" altLang="zh-CN" sz="3200" b="1" dirty="0" smtClean="0">
              <a:solidFill>
                <a:schemeClr val="tx1"/>
              </a:solidFill>
            </a:endParaRPr>
          </a:p>
          <a:p>
            <a:pPr algn="ctr">
              <a:lnSpc>
                <a:spcPct val="150000"/>
              </a:lnSpc>
              <a:buNone/>
            </a:pPr>
            <a:r>
              <a:rPr lang="zh-CN" altLang="en-US" sz="3200" b="1" dirty="0" smtClean="0">
                <a:solidFill>
                  <a:schemeClr val="tx1"/>
                </a:solidFill>
              </a:rPr>
              <a:t>供应商管理的实施</a:t>
            </a:r>
          </a:p>
        </p:txBody>
      </p:sp>
      <p:graphicFrame>
        <p:nvGraphicFramePr>
          <p:cNvPr id="2051" name="Object 7"/>
          <p:cNvGraphicFramePr>
            <a:graphicFrameLocks noChangeAspect="1"/>
          </p:cNvGraphicFramePr>
          <p:nvPr/>
        </p:nvGraphicFramePr>
        <p:xfrm>
          <a:off x="7239706" y="1530325"/>
          <a:ext cx="1735772" cy="3760839"/>
        </p:xfrm>
        <a:graphic>
          <a:graphicData uri="http://schemas.openxmlformats.org/presentationml/2006/ole">
            <mc:AlternateContent xmlns:mc="http://schemas.openxmlformats.org/markup-compatibility/2006">
              <mc:Choice xmlns:v="urn:schemas-microsoft-com:vml" Requires="v">
                <p:oleObj spid="_x0000_s298032" name="剪辑" r:id="rId3" imgW="2573280" imgH="5222520" progId="">
                  <p:embed/>
                </p:oleObj>
              </mc:Choice>
              <mc:Fallback>
                <p:oleObj name="剪辑" r:id="rId3" imgW="2573280" imgH="52225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706" y="1530325"/>
                        <a:ext cx="1735772" cy="37608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24714526"/>
      </p:ext>
    </p:extLst>
  </p:cSld>
  <p:clrMapOvr>
    <a:masterClrMapping/>
  </p:clrMapOvr>
  <p:transition>
    <p:fad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72" name="Picture 8" descr="D:\picture\商务照片\P024_0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204" y="4077072"/>
            <a:ext cx="2667000" cy="1522413"/>
          </a:xfrm>
          <a:prstGeom prst="rect">
            <a:avLst/>
          </a:prstGeom>
          <a:noFill/>
          <a:extLst>
            <a:ext uri="{909E8E84-426E-40DD-AFC4-6F175D3DCCD1}">
              <a14:hiddenFill xmlns:a14="http://schemas.microsoft.com/office/drawing/2010/main">
                <a:solidFill>
                  <a:srgbClr val="FFFFFF"/>
                </a:solidFill>
              </a14:hiddenFill>
            </a:ext>
          </a:extLst>
        </p:spPr>
      </p:pic>
      <p:pic>
        <p:nvPicPr>
          <p:cNvPr id="113671" name="Picture 7" descr="D:\picture\商务照片\P036_0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2010618"/>
            <a:ext cx="25908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13670" name="Picture 6" descr="D:\picture\商务照片\P056_00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0204" y="3180169"/>
            <a:ext cx="2616200" cy="1371600"/>
          </a:xfrm>
          <a:prstGeom prst="rect">
            <a:avLst/>
          </a:prstGeom>
          <a:noFill/>
          <a:extLst>
            <a:ext uri="{909E8E84-426E-40DD-AFC4-6F175D3DCCD1}">
              <a14:hiddenFill xmlns:a14="http://schemas.microsoft.com/office/drawing/2010/main">
                <a:solidFill>
                  <a:srgbClr val="FFFFFF"/>
                </a:solidFill>
              </a14:hiddenFill>
            </a:ext>
          </a:extLst>
        </p:spPr>
      </p:pic>
      <p:sp>
        <p:nvSpPr>
          <p:cNvPr id="113666" name="Rectangle 2"/>
          <p:cNvSpPr>
            <a:spLocks noChangeArrowheads="1"/>
          </p:cNvSpPr>
          <p:nvPr/>
        </p:nvSpPr>
        <p:spPr bwMode="auto">
          <a:xfrm>
            <a:off x="3604104" y="4838278"/>
            <a:ext cx="5334000" cy="1437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6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342900" indent="-342900">
              <a:lnSpc>
                <a:spcPct val="150000"/>
              </a:lnSpc>
              <a:buClr>
                <a:schemeClr val="tx1"/>
              </a:buClr>
              <a:buFont typeface="Wingdings" panose="05000000000000000000" pitchFamily="2" charset="2"/>
              <a:buChar char="Ø"/>
            </a:pPr>
            <a:r>
              <a:rPr lang="en-US" altLang="zh-CN" sz="2000" dirty="0" smtClean="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而对上游的供应商管理则是一个</a:t>
            </a:r>
            <a:r>
              <a:rPr lang="zh-CN" altLang="en-US" sz="2000" dirty="0" smtClean="0">
                <a:latin typeface="微软雅黑" panose="020B0503020204020204" pitchFamily="34" charset="-122"/>
                <a:ea typeface="微软雅黑" panose="020B0503020204020204" pitchFamily="34" charset="-122"/>
              </a:rPr>
              <a:t>盲点</a:t>
            </a:r>
            <a:endParaRPr lang="zh-CN" altLang="en-US" sz="2000" dirty="0">
              <a:latin typeface="微软雅黑" panose="020B0503020204020204" pitchFamily="34" charset="-122"/>
              <a:ea typeface="微软雅黑" panose="020B0503020204020204" pitchFamily="34" charset="-122"/>
            </a:endParaRPr>
          </a:p>
          <a:p>
            <a:pPr marL="342900" indent="-342900">
              <a:lnSpc>
                <a:spcPct val="150000"/>
              </a:lnSpc>
              <a:buClr>
                <a:schemeClr val="tx1"/>
              </a:buClr>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而且影响着整体供应链成本</a:t>
            </a:r>
            <a:r>
              <a:rPr lang="zh-CN" altLang="en-US" sz="2000" dirty="0" smtClean="0">
                <a:latin typeface="微软雅黑" panose="020B0503020204020204" pitchFamily="34" charset="-122"/>
                <a:ea typeface="微软雅黑" panose="020B0503020204020204" pitchFamily="34" charset="-122"/>
              </a:rPr>
              <a:t>节减</a:t>
            </a:r>
            <a:endParaRPr lang="zh-CN" altLang="en-US" sz="2000" dirty="0">
              <a:latin typeface="微软雅黑" panose="020B0503020204020204" pitchFamily="34" charset="-122"/>
              <a:ea typeface="微软雅黑" panose="020B0503020204020204" pitchFamily="34" charset="-122"/>
            </a:endParaRPr>
          </a:p>
          <a:p>
            <a:pPr marL="342900" indent="-342900">
              <a:lnSpc>
                <a:spcPct val="150000"/>
              </a:lnSpc>
              <a:buClr>
                <a:schemeClr val="tx1"/>
              </a:buClr>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这将</a:t>
            </a:r>
            <a:r>
              <a:rPr lang="zh-CN" altLang="en-US" sz="2000" dirty="0">
                <a:latin typeface="微软雅黑" panose="020B0503020204020204" pitchFamily="34" charset="-122"/>
                <a:ea typeface="微软雅黑" panose="020B0503020204020204" pitchFamily="34" charset="-122"/>
              </a:rPr>
              <a:t>是制造业企业管理的重点</a:t>
            </a:r>
            <a:r>
              <a:rPr lang="zh-CN" altLang="en-US" sz="2000" dirty="0" smtClean="0">
                <a:latin typeface="微软雅黑" panose="020B0503020204020204" pitchFamily="34" charset="-122"/>
                <a:ea typeface="微软雅黑" panose="020B0503020204020204" pitchFamily="34" charset="-122"/>
              </a:rPr>
              <a:t>之一</a:t>
            </a:r>
            <a:endParaRPr lang="zh-CN" altLang="en-US" sz="2000" dirty="0">
              <a:latin typeface="微软雅黑" panose="020B0503020204020204" pitchFamily="34" charset="-122"/>
              <a:ea typeface="微软雅黑" panose="020B0503020204020204" pitchFamily="34" charset="-122"/>
            </a:endParaRPr>
          </a:p>
        </p:txBody>
      </p:sp>
      <p:sp>
        <p:nvSpPr>
          <p:cNvPr id="113667" name="Text Box 3"/>
          <p:cNvSpPr txBox="1">
            <a:spLocks noChangeArrowheads="1"/>
          </p:cNvSpPr>
          <p:nvPr/>
        </p:nvSpPr>
        <p:spPr bwMode="auto">
          <a:xfrm>
            <a:off x="2832100" y="378127"/>
            <a:ext cx="3810000" cy="584775"/>
          </a:xfrm>
          <a:prstGeom prst="rect">
            <a:avLst/>
          </a:prstGeom>
          <a:noFill/>
          <a:ln w="19050">
            <a:noFill/>
            <a:miter lim="800000"/>
            <a:headEnd/>
            <a:tailEnd/>
          </a:ln>
          <a:effectLst/>
          <a:extLst/>
        </p:spPr>
        <p:txBody>
          <a:bodyPr>
            <a:spAutoFit/>
          </a:bodyPr>
          <a:lstStyle/>
          <a:p>
            <a:pPr algn="ctr" eaLnBrk="0" hangingPunct="0"/>
            <a:r>
              <a:rPr kumimoji="0" lang="zh-CN" altLang="en-US" sz="3200" b="1" dirty="0">
                <a:solidFill>
                  <a:srgbClr val="FF0000"/>
                </a:solidFill>
                <a:effectLst/>
                <a:latin typeface="微软雅黑" panose="020B0503020204020204" pitchFamily="34" charset="-122"/>
                <a:ea typeface="微软雅黑" panose="020B0503020204020204" pitchFamily="34" charset="-122"/>
              </a:rPr>
              <a:t>如何控制供应商</a:t>
            </a:r>
          </a:p>
        </p:txBody>
      </p:sp>
      <p:sp>
        <p:nvSpPr>
          <p:cNvPr id="113669" name="Rectangle 5"/>
          <p:cNvSpPr>
            <a:spLocks noChangeArrowheads="1"/>
          </p:cNvSpPr>
          <p:nvPr/>
        </p:nvSpPr>
        <p:spPr bwMode="auto">
          <a:xfrm>
            <a:off x="147312" y="1532169"/>
            <a:ext cx="612379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FF0000"/>
              </a:buClr>
            </a:pPr>
            <a:r>
              <a:rPr lang="en-US" altLang="zh-CN" sz="2400" b="1" dirty="0">
                <a:latin typeface="微软雅黑" panose="020B0503020204020204" pitchFamily="34" charset="-122"/>
                <a:ea typeface="微软雅黑" panose="020B0503020204020204" pitchFamily="34" charset="-122"/>
              </a:rPr>
              <a:t> </a:t>
            </a:r>
            <a:r>
              <a:rPr lang="zh-CN" altLang="en-US" sz="2400" b="1" dirty="0">
                <a:latin typeface="微软雅黑" panose="020B0503020204020204" pitchFamily="34" charset="-122"/>
                <a:ea typeface="微软雅黑" panose="020B0503020204020204" pitchFamily="34" charset="-122"/>
              </a:rPr>
              <a:t>飞速发展的经济</a:t>
            </a:r>
            <a:r>
              <a:rPr lang="zh-CN" altLang="en-US" sz="2400" b="1" dirty="0" smtClean="0">
                <a:latin typeface="微软雅黑" panose="020B0503020204020204" pitchFamily="34" charset="-122"/>
                <a:ea typeface="微软雅黑" panose="020B0503020204020204" pitchFamily="34" charset="-122"/>
              </a:rPr>
              <a:t>时代</a:t>
            </a:r>
            <a:r>
              <a:rPr lang="zh-CN" altLang="en-US" sz="2400" b="1" dirty="0">
                <a:latin typeface="微软雅黑" panose="020B0503020204020204" pitchFamily="34" charset="-122"/>
                <a:ea typeface="微软雅黑" panose="020B0503020204020204" pitchFamily="34" charset="-122"/>
              </a:rPr>
              <a:t>，</a:t>
            </a:r>
            <a:r>
              <a:rPr lang="zh-CN" altLang="en-US" sz="2400" b="1" dirty="0" smtClean="0">
                <a:latin typeface="微软雅黑" panose="020B0503020204020204" pitchFamily="34" charset="-122"/>
                <a:ea typeface="微软雅黑" panose="020B0503020204020204" pitchFamily="34" charset="-122"/>
              </a:rPr>
              <a:t>营造</a:t>
            </a:r>
            <a:r>
              <a:rPr lang="zh-CN" altLang="en-US" sz="2400" b="1" dirty="0">
                <a:latin typeface="微软雅黑" panose="020B0503020204020204" pitchFamily="34" charset="-122"/>
                <a:ea typeface="微软雅黑" panose="020B0503020204020204" pitchFamily="34" charset="-122"/>
              </a:rPr>
              <a:t>市场竞争的</a:t>
            </a:r>
            <a:r>
              <a:rPr lang="zh-CN" altLang="en-US" sz="2400" b="1" dirty="0" smtClean="0">
                <a:latin typeface="微软雅黑" panose="020B0503020204020204" pitchFamily="34" charset="-122"/>
                <a:ea typeface="微软雅黑" panose="020B0503020204020204" pitchFamily="34" charset="-122"/>
              </a:rPr>
              <a:t>氛围</a:t>
            </a:r>
            <a:endParaRPr lang="en-US" altLang="zh-CN" sz="2400" b="1" dirty="0">
              <a:latin typeface="微软雅黑" panose="020B0503020204020204" pitchFamily="34" charset="-122"/>
              <a:ea typeface="微软雅黑" panose="020B0503020204020204" pitchFamily="34" charset="-122"/>
            </a:endParaRPr>
          </a:p>
        </p:txBody>
      </p:sp>
      <p:sp>
        <p:nvSpPr>
          <p:cNvPr id="113673" name="Rectangle 9"/>
          <p:cNvSpPr>
            <a:spLocks noChangeArrowheads="1"/>
          </p:cNvSpPr>
          <p:nvPr/>
        </p:nvSpPr>
        <p:spPr bwMode="auto">
          <a:xfrm>
            <a:off x="323528" y="2069290"/>
            <a:ext cx="54102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lnSpc>
                <a:spcPct val="150000"/>
              </a:lnSpc>
              <a:spcBef>
                <a:spcPct val="50000"/>
              </a:spcBef>
              <a:buClr>
                <a:schemeClr val="tx1"/>
              </a:buClr>
              <a:buFont typeface="Wingdings" panose="05000000000000000000" pitchFamily="2" charset="2"/>
              <a:buChar char="Ø"/>
            </a:pP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制造业的目光纷纷瞄准营销战略上的创新。</a:t>
            </a:r>
          </a:p>
          <a:p>
            <a:pPr marL="342900" indent="-342900">
              <a:lnSpc>
                <a:spcPct val="150000"/>
              </a:lnSpc>
              <a:spcBef>
                <a:spcPct val="50000"/>
              </a:spcBef>
              <a:buClr>
                <a:schemeClr val="tx1"/>
              </a:buClr>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对下游的营销渠道和开发较为重视。</a:t>
            </a:r>
          </a:p>
        </p:txBody>
      </p:sp>
    </p:spTree>
    <p:extLst>
      <p:ext uri="{BB962C8B-B14F-4D97-AF65-F5344CB8AC3E}">
        <p14:creationId xmlns:p14="http://schemas.microsoft.com/office/powerpoint/2010/main" val="183303639"/>
      </p:ext>
    </p:extLst>
  </p:cSld>
  <p:clrMapOvr>
    <a:masterClrMapping/>
  </p:clrMapOvr>
  <p:transition>
    <p:fade/>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ChangeArrowheads="1"/>
          </p:cNvSpPr>
          <p:nvPr/>
        </p:nvSpPr>
        <p:spPr bwMode="auto">
          <a:xfrm>
            <a:off x="323528" y="1191309"/>
            <a:ext cx="7315200"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t"/>
          <a:lstStyle/>
          <a:p>
            <a:pPr>
              <a:lnSpc>
                <a:spcPct val="150000"/>
              </a:lnSpc>
              <a:buClr>
                <a:srgbClr val="FF0000"/>
              </a:buClr>
            </a:pPr>
            <a:r>
              <a:rPr lang="en-US" altLang="zh-CN" sz="2400" b="1" dirty="0" smtClean="0">
                <a:latin typeface="微软雅黑" panose="020B0503020204020204" pitchFamily="34" charset="-122"/>
                <a:ea typeface="微软雅黑" panose="020B0503020204020204" pitchFamily="34" charset="-122"/>
              </a:rPr>
              <a:t>  </a:t>
            </a:r>
            <a:r>
              <a:rPr lang="zh-CN" altLang="en-US" sz="2400" b="1" dirty="0">
                <a:latin typeface="微软雅黑" panose="020B0503020204020204" pitchFamily="34" charset="-122"/>
                <a:ea typeface="微软雅黑" panose="020B0503020204020204" pitchFamily="34" charset="-122"/>
              </a:rPr>
              <a:t>实现价格</a:t>
            </a:r>
            <a:r>
              <a:rPr lang="zh-CN" altLang="en-US" sz="2400" b="1" dirty="0" smtClean="0">
                <a:latin typeface="微软雅黑" panose="020B0503020204020204" pitchFamily="34" charset="-122"/>
                <a:ea typeface="微软雅黑" panose="020B0503020204020204" pitchFamily="34" charset="-122"/>
              </a:rPr>
              <a:t>控制</a:t>
            </a:r>
            <a:endParaRPr lang="zh-CN" altLang="en-US" sz="2000" dirty="0">
              <a:latin typeface="微软雅黑" panose="020B0503020204020204" pitchFamily="34" charset="-122"/>
              <a:ea typeface="微软雅黑" panose="020B0503020204020204" pitchFamily="34" charset="-122"/>
            </a:endParaRPr>
          </a:p>
          <a:p>
            <a:pPr marL="342900" indent="-342900">
              <a:lnSpc>
                <a:spcPct val="150000"/>
              </a:lnSpc>
              <a:buClr>
                <a:schemeClr val="tx1"/>
              </a:buClr>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价格</a:t>
            </a:r>
            <a:r>
              <a:rPr lang="zh-CN" altLang="en-US" sz="2000" dirty="0" smtClean="0">
                <a:latin typeface="微软雅黑" panose="020B0503020204020204" pitchFamily="34" charset="-122"/>
                <a:ea typeface="微软雅黑" panose="020B0503020204020204" pitchFamily="34" charset="-122"/>
              </a:rPr>
              <a:t>是由市场</a:t>
            </a:r>
            <a:r>
              <a:rPr lang="zh-CN" altLang="en-US" sz="2000" dirty="0">
                <a:latin typeface="微软雅黑" panose="020B0503020204020204" pitchFamily="34" charset="-122"/>
                <a:ea typeface="微软雅黑" panose="020B0503020204020204" pitchFamily="34" charset="-122"/>
              </a:rPr>
              <a:t>的供求关系决定的。</a:t>
            </a:r>
          </a:p>
          <a:p>
            <a:pPr marL="342900" indent="-342900">
              <a:lnSpc>
                <a:spcPct val="150000"/>
              </a:lnSpc>
              <a:buClr>
                <a:schemeClr val="tx1"/>
              </a:buClr>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原材料价格是供应商与购买商谈判的重点。</a:t>
            </a:r>
          </a:p>
          <a:p>
            <a:pPr marL="342900" indent="-342900">
              <a:lnSpc>
                <a:spcPct val="150000"/>
              </a:lnSpc>
              <a:buClr>
                <a:schemeClr val="tx1"/>
              </a:buClr>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对于供应</a:t>
            </a:r>
            <a:r>
              <a:rPr lang="zh-CN" altLang="en-US" sz="2000" dirty="0" smtClean="0">
                <a:latin typeface="微软雅黑" panose="020B0503020204020204" pitchFamily="34" charset="-122"/>
                <a:ea typeface="微软雅黑" panose="020B0503020204020204" pitchFamily="34" charset="-122"/>
              </a:rPr>
              <a:t>商</a:t>
            </a:r>
            <a:r>
              <a:rPr lang="zh-CN" altLang="en-US" sz="2000" dirty="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价格</a:t>
            </a:r>
            <a:r>
              <a:rPr lang="zh-CN" altLang="en-US" sz="2000" dirty="0">
                <a:latin typeface="微软雅黑" panose="020B0503020204020204" pitchFamily="34" charset="-122"/>
                <a:ea typeface="微软雅黑" panose="020B0503020204020204" pitchFamily="34" charset="-122"/>
              </a:rPr>
              <a:t>意味着</a:t>
            </a:r>
            <a:r>
              <a:rPr lang="zh-CN" altLang="en-US" sz="2000" dirty="0" smtClean="0">
                <a:latin typeface="微软雅黑" panose="020B0503020204020204" pitchFamily="34" charset="-122"/>
                <a:ea typeface="微软雅黑" panose="020B0503020204020204" pitchFamily="34" charset="-122"/>
              </a:rPr>
              <a:t>销售额</a:t>
            </a:r>
            <a:r>
              <a:rPr lang="zh-CN" altLang="en-US" sz="2000" dirty="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利润</a:t>
            </a:r>
            <a:r>
              <a:rPr lang="zh-CN" altLang="en-US" sz="2000" dirty="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让步</a:t>
            </a:r>
            <a:r>
              <a:rPr lang="zh-CN" altLang="en-US" sz="2000" dirty="0">
                <a:latin typeface="微软雅黑" panose="020B0503020204020204" pitchFamily="34" charset="-122"/>
                <a:ea typeface="微软雅黑" panose="020B0503020204020204" pitchFamily="34" charset="-122"/>
              </a:rPr>
              <a:t>。</a:t>
            </a:r>
          </a:p>
          <a:p>
            <a:pPr marL="342900" indent="-342900">
              <a:lnSpc>
                <a:spcPct val="150000"/>
              </a:lnSpc>
              <a:buClr>
                <a:schemeClr val="tx1"/>
              </a:buClr>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对于</a:t>
            </a:r>
            <a:r>
              <a:rPr lang="zh-CN" altLang="en-US" sz="2000" dirty="0" smtClean="0">
                <a:latin typeface="微软雅黑" panose="020B0503020204020204" pitchFamily="34" charset="-122"/>
                <a:ea typeface="微软雅黑" panose="020B0503020204020204" pitchFamily="34" charset="-122"/>
              </a:rPr>
              <a:t>制造商</a:t>
            </a:r>
            <a:r>
              <a:rPr lang="zh-CN" altLang="en-US" sz="2000" dirty="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价格</a:t>
            </a:r>
            <a:r>
              <a:rPr lang="zh-CN" altLang="en-US" sz="2000" dirty="0">
                <a:latin typeface="微软雅黑" panose="020B0503020204020204" pitchFamily="34" charset="-122"/>
                <a:ea typeface="微软雅黑" panose="020B0503020204020204" pitchFamily="34" charset="-122"/>
              </a:rPr>
              <a:t>意味着它的成本。</a:t>
            </a:r>
          </a:p>
        </p:txBody>
      </p:sp>
      <p:sp>
        <p:nvSpPr>
          <p:cNvPr id="114692" name="Text Box 4"/>
          <p:cNvSpPr txBox="1">
            <a:spLocks noChangeArrowheads="1"/>
          </p:cNvSpPr>
          <p:nvPr/>
        </p:nvSpPr>
        <p:spPr bwMode="auto">
          <a:xfrm>
            <a:off x="2771800" y="404664"/>
            <a:ext cx="3810000" cy="584775"/>
          </a:xfrm>
          <a:prstGeom prst="rect">
            <a:avLst/>
          </a:prstGeom>
          <a:noFill/>
          <a:ln w="19050">
            <a:noFill/>
            <a:miter lim="800000"/>
            <a:headEnd/>
            <a:tailEnd/>
          </a:ln>
          <a:effectLst/>
          <a:extLst/>
        </p:spPr>
        <p:txBody>
          <a:bodyPr wrap="square">
            <a:spAutoFit/>
          </a:bodyPr>
          <a:lstStyle/>
          <a:p>
            <a:pPr algn="ctr" eaLnBrk="0" hangingPunct="0"/>
            <a:r>
              <a:rPr kumimoji="0" lang="zh-CN" altLang="en-US" sz="3200" b="1" dirty="0">
                <a:solidFill>
                  <a:srgbClr val="FF0000"/>
                </a:solidFill>
                <a:effectLst/>
                <a:latin typeface="微软雅黑" panose="020B0503020204020204" pitchFamily="34" charset="-122"/>
                <a:ea typeface="微软雅黑" panose="020B0503020204020204" pitchFamily="34" charset="-122"/>
              </a:rPr>
              <a:t>供应商控制的</a:t>
            </a:r>
            <a:r>
              <a:rPr kumimoji="0" lang="zh-CN" altLang="en-US" sz="3200" b="1" dirty="0" smtClean="0">
                <a:solidFill>
                  <a:srgbClr val="FF0000"/>
                </a:solidFill>
                <a:effectLst/>
                <a:latin typeface="微软雅黑" panose="020B0503020204020204" pitchFamily="34" charset="-122"/>
                <a:ea typeface="微软雅黑" panose="020B0503020204020204" pitchFamily="34" charset="-122"/>
              </a:rPr>
              <a:t>目的</a:t>
            </a:r>
            <a:endParaRPr kumimoji="0" lang="zh-CN" altLang="en-US" sz="3200" b="1" dirty="0">
              <a:solidFill>
                <a:srgbClr val="FF0000"/>
              </a:solidFill>
              <a:effectLst/>
              <a:latin typeface="微软雅黑" panose="020B0503020204020204" pitchFamily="34" charset="-122"/>
              <a:ea typeface="微软雅黑" panose="020B0503020204020204" pitchFamily="34" charset="-122"/>
            </a:endParaRPr>
          </a:p>
        </p:txBody>
      </p:sp>
      <p:sp>
        <p:nvSpPr>
          <p:cNvPr id="114693" name="Rectangle 5"/>
          <p:cNvSpPr>
            <a:spLocks noChangeArrowheads="1"/>
          </p:cNvSpPr>
          <p:nvPr/>
        </p:nvSpPr>
        <p:spPr bwMode="auto">
          <a:xfrm>
            <a:off x="323528" y="3573016"/>
            <a:ext cx="8352928"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lstStyle/>
          <a:p>
            <a:pPr>
              <a:lnSpc>
                <a:spcPct val="150000"/>
              </a:lnSpc>
              <a:buClr>
                <a:srgbClr val="FF0000"/>
              </a:buClr>
            </a:pPr>
            <a:r>
              <a:rPr lang="en-US" altLang="zh-CN" sz="2400" b="1" dirty="0">
                <a:latin typeface="微软雅黑" panose="020B0503020204020204" pitchFamily="34" charset="-122"/>
                <a:ea typeface="微软雅黑" panose="020B0503020204020204" pitchFamily="34" charset="-122"/>
              </a:rPr>
              <a:t>  </a:t>
            </a:r>
            <a:r>
              <a:rPr lang="zh-CN" altLang="en-US" sz="2400" b="1" dirty="0">
                <a:latin typeface="微软雅黑" panose="020B0503020204020204" pitchFamily="34" charset="-122"/>
                <a:ea typeface="微软雅黑" panose="020B0503020204020204" pitchFamily="34" charset="-122"/>
              </a:rPr>
              <a:t>保证产品</a:t>
            </a:r>
            <a:r>
              <a:rPr lang="zh-CN" altLang="en-US" sz="2400" b="1" dirty="0" smtClean="0">
                <a:latin typeface="微软雅黑" panose="020B0503020204020204" pitchFamily="34" charset="-122"/>
                <a:ea typeface="微软雅黑" panose="020B0503020204020204" pitchFamily="34" charset="-122"/>
              </a:rPr>
              <a:t>质量</a:t>
            </a:r>
            <a:endParaRPr lang="zh-CN" altLang="en-US" sz="2400" b="1"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产品质量是企业的生命。</a:t>
            </a:r>
          </a:p>
          <a:p>
            <a:pPr marL="342900" indent="-342900">
              <a:lnSpc>
                <a:spcPct val="15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供应商的产品质量是整个供应链管理的核心。</a:t>
            </a:r>
          </a:p>
          <a:p>
            <a:pPr marL="342900" indent="-342900">
              <a:lnSpc>
                <a:spcPct val="15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对供应商质量的管理和控制直接影响整个成本。</a:t>
            </a:r>
          </a:p>
          <a:p>
            <a:pPr marL="342900" indent="-342900">
              <a:lnSpc>
                <a:spcPct val="15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应</a:t>
            </a:r>
            <a:r>
              <a:rPr lang="zh-CN" altLang="en-US" sz="2000" dirty="0">
                <a:latin typeface="微软雅黑" panose="020B0503020204020204" pitchFamily="34" charset="-122"/>
                <a:ea typeface="微软雅黑" panose="020B0503020204020204" pitchFamily="34" charset="-122"/>
              </a:rPr>
              <a:t>给予供应商一定的技术和管理上的</a:t>
            </a:r>
            <a:r>
              <a:rPr lang="zh-CN" altLang="en-US" sz="2000" dirty="0" smtClean="0">
                <a:latin typeface="微软雅黑" panose="020B0503020204020204" pitchFamily="34" charset="-122"/>
                <a:ea typeface="微软雅黑" panose="020B0503020204020204" pitchFamily="34" charset="-122"/>
              </a:rPr>
              <a:t>帮助使</a:t>
            </a:r>
            <a:r>
              <a:rPr lang="zh-CN" altLang="en-US" sz="2000" dirty="0">
                <a:latin typeface="微软雅黑" panose="020B0503020204020204" pitchFamily="34" charset="-122"/>
                <a:ea typeface="微软雅黑" panose="020B0503020204020204" pitchFamily="34" charset="-122"/>
              </a:rPr>
              <a:t>其达到有效控制产品质量的目的。</a:t>
            </a:r>
          </a:p>
        </p:txBody>
      </p:sp>
    </p:spTree>
    <p:extLst>
      <p:ext uri="{BB962C8B-B14F-4D97-AF65-F5344CB8AC3E}">
        <p14:creationId xmlns:p14="http://schemas.microsoft.com/office/powerpoint/2010/main" val="231397389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0"/>
          <p:cNvSpPr>
            <a:spLocks noChangeArrowheads="1"/>
          </p:cNvSpPr>
          <p:nvPr/>
        </p:nvSpPr>
        <p:spPr bwMode="auto">
          <a:xfrm>
            <a:off x="1034976" y="395148"/>
            <a:ext cx="7093098" cy="535531"/>
          </a:xfrm>
          <a:prstGeom prst="rect">
            <a:avLst/>
          </a:prstGeom>
          <a:noFill/>
          <a:ln w="9525">
            <a:noFill/>
            <a:miter lim="800000"/>
            <a:headEnd/>
            <a:tailEnd/>
          </a:ln>
        </p:spPr>
        <p:txBody>
          <a:bodyPr wrap="square">
            <a:spAutoFit/>
          </a:bodyPr>
          <a:lstStyle/>
          <a:p>
            <a:pPr marL="342900" indent="-342900" algn="ctr">
              <a:lnSpc>
                <a:spcPct val="90000"/>
              </a:lnSpc>
              <a:spcBef>
                <a:spcPct val="30000"/>
              </a:spcBef>
              <a:buClr>
                <a:schemeClr val="tx2"/>
              </a:buClr>
              <a:buSzPct val="75000"/>
              <a:buFont typeface="Wingdings" pitchFamily="2" charset="2"/>
              <a:buNone/>
            </a:pPr>
            <a:r>
              <a:rPr lang="zh-CN" altLang="en-US" sz="3200" b="1" dirty="0" smtClean="0">
                <a:solidFill>
                  <a:srgbClr val="FF0000"/>
                </a:solidFill>
                <a:latin typeface="微软雅黑" pitchFamily="34" charset="-122"/>
                <a:ea typeface="微软雅黑" pitchFamily="34" charset="-122"/>
              </a:rPr>
              <a:t>企业运营</a:t>
            </a:r>
            <a:r>
              <a:rPr lang="zh-CN" sz="3200" b="1" dirty="0" smtClean="0">
                <a:solidFill>
                  <a:srgbClr val="FF0000"/>
                </a:solidFill>
                <a:latin typeface="微软雅黑" pitchFamily="34" charset="-122"/>
                <a:ea typeface="微软雅黑" pitchFamily="34" charset="-122"/>
              </a:rPr>
              <a:t>管理</a:t>
            </a:r>
            <a:r>
              <a:rPr lang="zh-CN" sz="3200" b="1" dirty="0">
                <a:solidFill>
                  <a:srgbClr val="FF0000"/>
                </a:solidFill>
                <a:latin typeface="微软雅黑" pitchFamily="34" charset="-122"/>
                <a:ea typeface="微软雅黑" pitchFamily="34" charset="-122"/>
              </a:rPr>
              <a:t>的主要对象</a:t>
            </a:r>
          </a:p>
        </p:txBody>
      </p:sp>
      <p:sp>
        <p:nvSpPr>
          <p:cNvPr id="12291" name="Rectangle 21"/>
          <p:cNvSpPr>
            <a:spLocks noChangeArrowheads="1"/>
          </p:cNvSpPr>
          <p:nvPr/>
        </p:nvSpPr>
        <p:spPr bwMode="auto">
          <a:xfrm>
            <a:off x="323528" y="1508712"/>
            <a:ext cx="7713662" cy="424732"/>
          </a:xfrm>
          <a:prstGeom prst="rect">
            <a:avLst/>
          </a:prstGeom>
          <a:noFill/>
          <a:ln w="9525">
            <a:noFill/>
            <a:miter lim="800000"/>
            <a:headEnd/>
            <a:tailEnd/>
          </a:ln>
        </p:spPr>
        <p:txBody>
          <a:bodyPr>
            <a:spAutoFit/>
          </a:bodyPr>
          <a:lstStyle/>
          <a:p>
            <a:pPr marL="571500" indent="-571500" algn="l">
              <a:lnSpc>
                <a:spcPct val="90000"/>
              </a:lnSpc>
              <a:spcBef>
                <a:spcPct val="30000"/>
              </a:spcBef>
              <a:buClr>
                <a:schemeClr val="tx2"/>
              </a:buClr>
              <a:buSzPct val="75000"/>
              <a:buFont typeface="Wingdings" pitchFamily="2" charset="2"/>
              <a:buChar char="Ø"/>
            </a:pPr>
            <a:r>
              <a:rPr lang="zh-CN" sz="2400" b="1" dirty="0">
                <a:latin typeface="微软雅黑" pitchFamily="34" charset="-122"/>
                <a:ea typeface="微软雅黑" pitchFamily="34" charset="-122"/>
              </a:rPr>
              <a:t>成本：与产出直接相关的各种</a:t>
            </a:r>
            <a:r>
              <a:rPr lang="zh-CN" sz="2400" b="1" dirty="0" smtClean="0">
                <a:latin typeface="微软雅黑" pitchFamily="34" charset="-122"/>
                <a:ea typeface="微软雅黑" pitchFamily="34" charset="-122"/>
              </a:rPr>
              <a:t>耗费</a:t>
            </a:r>
            <a:endParaRPr lang="zh-CN" sz="2400" b="1" dirty="0">
              <a:latin typeface="微软雅黑" pitchFamily="34" charset="-122"/>
              <a:ea typeface="微软雅黑" pitchFamily="34" charset="-122"/>
            </a:endParaRPr>
          </a:p>
        </p:txBody>
      </p:sp>
      <p:sp>
        <p:nvSpPr>
          <p:cNvPr id="12292" name="Rectangle 22"/>
          <p:cNvSpPr>
            <a:spLocks noChangeArrowheads="1"/>
          </p:cNvSpPr>
          <p:nvPr/>
        </p:nvSpPr>
        <p:spPr bwMode="auto">
          <a:xfrm>
            <a:off x="334145" y="2132856"/>
            <a:ext cx="8541244" cy="646331"/>
          </a:xfrm>
          <a:prstGeom prst="rect">
            <a:avLst/>
          </a:prstGeom>
          <a:noFill/>
          <a:ln w="9525">
            <a:noFill/>
            <a:miter lim="800000"/>
            <a:headEnd/>
            <a:tailEnd/>
          </a:ln>
        </p:spPr>
        <p:txBody>
          <a:bodyPr wrap="square">
            <a:spAutoFit/>
          </a:bodyPr>
          <a:lstStyle/>
          <a:p>
            <a:pPr marL="571500" indent="-571500" algn="l">
              <a:lnSpc>
                <a:spcPct val="150000"/>
              </a:lnSpc>
              <a:spcBef>
                <a:spcPct val="30000"/>
              </a:spcBef>
              <a:buClr>
                <a:schemeClr val="tx2"/>
              </a:buClr>
              <a:buSzPct val="75000"/>
              <a:buFont typeface="Wingdings" pitchFamily="2" charset="2"/>
              <a:buChar char="Ø"/>
            </a:pPr>
            <a:r>
              <a:rPr lang="zh-CN" sz="2400" b="1" dirty="0">
                <a:latin typeface="微软雅黑" pitchFamily="34" charset="-122"/>
                <a:ea typeface="微软雅黑" pitchFamily="34" charset="-122"/>
              </a:rPr>
              <a:t>质量：反映实体</a:t>
            </a:r>
            <a:r>
              <a:rPr lang="zh-CN" sz="2400" b="1" dirty="0" smtClean="0">
                <a:latin typeface="微软雅黑" pitchFamily="34" charset="-122"/>
                <a:ea typeface="微软雅黑" pitchFamily="34" charset="-122"/>
              </a:rPr>
              <a:t>满足</a:t>
            </a:r>
            <a:r>
              <a:rPr lang="zh-CN" altLang="en-US" sz="2400" b="1" dirty="0" smtClean="0">
                <a:latin typeface="微软雅黑" pitchFamily="34" charset="-122"/>
                <a:ea typeface="微软雅黑" pitchFamily="34" charset="-122"/>
              </a:rPr>
              <a:t>、</a:t>
            </a:r>
            <a:r>
              <a:rPr lang="zh-CN" sz="2400" b="1" dirty="0" smtClean="0">
                <a:latin typeface="微软雅黑" pitchFamily="34" charset="-122"/>
                <a:ea typeface="微软雅黑" pitchFamily="34" charset="-122"/>
              </a:rPr>
              <a:t>明确</a:t>
            </a:r>
            <a:r>
              <a:rPr lang="zh-CN" sz="2400" b="1" dirty="0">
                <a:latin typeface="微软雅黑" pitchFamily="34" charset="-122"/>
                <a:ea typeface="微软雅黑" pitchFamily="34" charset="-122"/>
              </a:rPr>
              <a:t>或隐含需要的能力的特征</a:t>
            </a:r>
            <a:r>
              <a:rPr lang="zh-CN" sz="2400" b="1" dirty="0" smtClean="0">
                <a:latin typeface="微软雅黑" pitchFamily="34" charset="-122"/>
                <a:ea typeface="微软雅黑" pitchFamily="34" charset="-122"/>
              </a:rPr>
              <a:t>总和</a:t>
            </a:r>
            <a:endParaRPr lang="zh-CN" sz="2400" b="1" dirty="0">
              <a:latin typeface="微软雅黑" pitchFamily="34" charset="-122"/>
              <a:ea typeface="微软雅黑" pitchFamily="34" charset="-122"/>
            </a:endParaRPr>
          </a:p>
        </p:txBody>
      </p:sp>
      <p:sp>
        <p:nvSpPr>
          <p:cNvPr id="12293" name="Rectangle 25"/>
          <p:cNvSpPr>
            <a:spLocks noChangeArrowheads="1"/>
          </p:cNvSpPr>
          <p:nvPr/>
        </p:nvSpPr>
        <p:spPr bwMode="auto">
          <a:xfrm>
            <a:off x="323528" y="3068960"/>
            <a:ext cx="7713662" cy="424732"/>
          </a:xfrm>
          <a:prstGeom prst="rect">
            <a:avLst/>
          </a:prstGeom>
          <a:noFill/>
          <a:ln w="9525">
            <a:noFill/>
            <a:miter lim="800000"/>
            <a:headEnd/>
            <a:tailEnd/>
          </a:ln>
        </p:spPr>
        <p:txBody>
          <a:bodyPr>
            <a:spAutoFit/>
          </a:bodyPr>
          <a:lstStyle/>
          <a:p>
            <a:pPr marL="571500" indent="-571500" algn="l">
              <a:lnSpc>
                <a:spcPct val="90000"/>
              </a:lnSpc>
              <a:spcBef>
                <a:spcPct val="30000"/>
              </a:spcBef>
              <a:buClr>
                <a:schemeClr val="tx2"/>
              </a:buClr>
              <a:buSzPct val="75000"/>
              <a:buFont typeface="Wingdings" pitchFamily="2" charset="2"/>
              <a:buChar char="Ø"/>
            </a:pPr>
            <a:r>
              <a:rPr lang="zh-CN" sz="2400" b="1" dirty="0">
                <a:latin typeface="微软雅黑" pitchFamily="34" charset="-122"/>
                <a:ea typeface="微软雅黑" pitchFamily="34" charset="-122"/>
              </a:rPr>
              <a:t>交货期：产品与服务为顾客获取的时间。</a:t>
            </a:r>
          </a:p>
        </p:txBody>
      </p:sp>
      <p:sp>
        <p:nvSpPr>
          <p:cNvPr id="12294" name="Rectangle 26"/>
          <p:cNvSpPr>
            <a:spLocks noChangeArrowheads="1"/>
          </p:cNvSpPr>
          <p:nvPr/>
        </p:nvSpPr>
        <p:spPr bwMode="auto">
          <a:xfrm>
            <a:off x="323528" y="3861048"/>
            <a:ext cx="7713662" cy="424732"/>
          </a:xfrm>
          <a:prstGeom prst="rect">
            <a:avLst/>
          </a:prstGeom>
          <a:noFill/>
          <a:ln w="9525">
            <a:noFill/>
            <a:miter lim="800000"/>
            <a:headEnd/>
            <a:tailEnd/>
          </a:ln>
        </p:spPr>
        <p:txBody>
          <a:bodyPr>
            <a:spAutoFit/>
          </a:bodyPr>
          <a:lstStyle/>
          <a:p>
            <a:pPr marL="571500" indent="-571500" algn="l">
              <a:lnSpc>
                <a:spcPct val="90000"/>
              </a:lnSpc>
              <a:spcBef>
                <a:spcPct val="30000"/>
              </a:spcBef>
              <a:buClr>
                <a:schemeClr val="tx2"/>
              </a:buClr>
              <a:buSzPct val="75000"/>
              <a:buFont typeface="Wingdings" pitchFamily="2" charset="2"/>
              <a:buChar char="Ø"/>
            </a:pPr>
            <a:r>
              <a:rPr lang="zh-CN" sz="2400" b="1" dirty="0">
                <a:latin typeface="微软雅黑" pitchFamily="34" charset="-122"/>
                <a:ea typeface="微软雅黑" pitchFamily="34" charset="-122"/>
              </a:rPr>
              <a:t>速度：响应或满足顾客需求的效率。</a:t>
            </a:r>
          </a:p>
        </p:txBody>
      </p:sp>
      <p:sp>
        <p:nvSpPr>
          <p:cNvPr id="12295" name="Rectangle 27"/>
          <p:cNvSpPr>
            <a:spLocks noChangeArrowheads="1"/>
          </p:cNvSpPr>
          <p:nvPr/>
        </p:nvSpPr>
        <p:spPr bwMode="auto">
          <a:xfrm>
            <a:off x="323528" y="4660452"/>
            <a:ext cx="7713662" cy="424732"/>
          </a:xfrm>
          <a:prstGeom prst="rect">
            <a:avLst/>
          </a:prstGeom>
          <a:noFill/>
          <a:ln w="9525">
            <a:noFill/>
            <a:miter lim="800000"/>
            <a:headEnd/>
            <a:tailEnd/>
          </a:ln>
        </p:spPr>
        <p:txBody>
          <a:bodyPr>
            <a:spAutoFit/>
          </a:bodyPr>
          <a:lstStyle/>
          <a:p>
            <a:pPr marL="571500" indent="-571500" algn="l">
              <a:lnSpc>
                <a:spcPct val="90000"/>
              </a:lnSpc>
              <a:spcBef>
                <a:spcPct val="30000"/>
              </a:spcBef>
              <a:buClr>
                <a:schemeClr val="tx2"/>
              </a:buClr>
              <a:buSzPct val="75000"/>
              <a:buFont typeface="Wingdings" pitchFamily="2" charset="2"/>
              <a:buChar char="Ø"/>
            </a:pPr>
            <a:r>
              <a:rPr lang="zh-CN" sz="2400" b="1" dirty="0">
                <a:latin typeface="微软雅黑" pitchFamily="34" charset="-122"/>
                <a:ea typeface="微软雅黑" pitchFamily="34" charset="-122"/>
              </a:rPr>
              <a:t>柔性：产出本身在种类上的合理适应范围。</a:t>
            </a:r>
          </a:p>
        </p:txBody>
      </p:sp>
      <p:sp>
        <p:nvSpPr>
          <p:cNvPr id="8" name="灯片编号占位符 7"/>
          <p:cNvSpPr>
            <a:spLocks noGrp="1"/>
          </p:cNvSpPr>
          <p:nvPr>
            <p:ph type="sldNum" sz="quarter" idx="4"/>
          </p:nvPr>
        </p:nvSpPr>
        <p:spPr/>
        <p:txBody>
          <a:bodyPr/>
          <a:lstStyle/>
          <a:p>
            <a:fld id="{8BA16DCC-C50E-4AD5-94C9-747C0058B3E1}" type="slidenum">
              <a:rPr lang="zh-CN" altLang="en-US" smtClean="0"/>
              <a:pPr/>
              <a:t>12</a:t>
            </a:fld>
            <a:endParaRPr lang="zh-CN" altLang="en-US"/>
          </a:p>
        </p:txBody>
      </p:sp>
    </p:spTree>
    <p:extLst>
      <p:ext uri="{BB962C8B-B14F-4D97-AF65-F5344CB8AC3E}">
        <p14:creationId xmlns:p14="http://schemas.microsoft.com/office/powerpoint/2010/main" val="30353513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fade">
                                      <p:cBhvr>
                                        <p:cTn id="7" dur="1000"/>
                                        <p:tgtEl>
                                          <p:spTgt spid="1229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292"/>
                                        </p:tgtEl>
                                        <p:attrNameLst>
                                          <p:attrName>style.visibility</p:attrName>
                                        </p:attrNameLst>
                                      </p:cBhvr>
                                      <p:to>
                                        <p:strVal val="visible"/>
                                      </p:to>
                                    </p:set>
                                    <p:animEffect transition="in" filter="fade">
                                      <p:cBhvr>
                                        <p:cTn id="10" dur="1000"/>
                                        <p:tgtEl>
                                          <p:spTgt spid="1229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293"/>
                                        </p:tgtEl>
                                        <p:attrNameLst>
                                          <p:attrName>style.visibility</p:attrName>
                                        </p:attrNameLst>
                                      </p:cBhvr>
                                      <p:to>
                                        <p:strVal val="visible"/>
                                      </p:to>
                                    </p:set>
                                    <p:animEffect transition="in" filter="fade">
                                      <p:cBhvr>
                                        <p:cTn id="13" dur="1000"/>
                                        <p:tgtEl>
                                          <p:spTgt spid="1229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294"/>
                                        </p:tgtEl>
                                        <p:attrNameLst>
                                          <p:attrName>style.visibility</p:attrName>
                                        </p:attrNameLst>
                                      </p:cBhvr>
                                      <p:to>
                                        <p:strVal val="visible"/>
                                      </p:to>
                                    </p:set>
                                    <p:animEffect transition="in" filter="fade">
                                      <p:cBhvr>
                                        <p:cTn id="16" dur="1000"/>
                                        <p:tgtEl>
                                          <p:spTgt spid="1229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295"/>
                                        </p:tgtEl>
                                        <p:attrNameLst>
                                          <p:attrName>style.visibility</p:attrName>
                                        </p:attrNameLst>
                                      </p:cBhvr>
                                      <p:to>
                                        <p:strVal val="visible"/>
                                      </p:to>
                                    </p:set>
                                    <p:animEffect transition="in" filter="fade">
                                      <p:cBhvr>
                                        <p:cTn id="19" dur="1000"/>
                                        <p:tgtEl>
                                          <p:spTgt spid="12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utoUpdateAnimBg="0"/>
      <p:bldP spid="12292" grpId="0" autoUpdateAnimBg="0"/>
      <p:bldP spid="12293" grpId="0" autoUpdateAnimBg="0"/>
      <p:bldP spid="12294" grpId="0" autoUpdateAnimBg="0"/>
      <p:bldP spid="12295" grpId="0" autoUpdateAnimBg="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41" name="Picture 5" descr="D:\picture\新建文件夹\Office73.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4005064"/>
            <a:ext cx="2590800" cy="2084388"/>
          </a:xfrm>
          <a:prstGeom prst="rect">
            <a:avLst/>
          </a:prstGeom>
          <a:noFill/>
          <a:extLst>
            <a:ext uri="{909E8E84-426E-40DD-AFC4-6F175D3DCCD1}">
              <a14:hiddenFill xmlns:a14="http://schemas.microsoft.com/office/drawing/2010/main">
                <a:solidFill>
                  <a:srgbClr val="FFFFFF"/>
                </a:solidFill>
              </a14:hiddenFill>
            </a:ext>
          </a:extLst>
        </p:spPr>
      </p:pic>
      <p:sp>
        <p:nvSpPr>
          <p:cNvPr id="116738" name="Rectangle 2"/>
          <p:cNvSpPr>
            <a:spLocks noChangeArrowheads="1"/>
          </p:cNvSpPr>
          <p:nvPr/>
        </p:nvSpPr>
        <p:spPr bwMode="auto">
          <a:xfrm>
            <a:off x="395536" y="1340768"/>
            <a:ext cx="8280920"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t"/>
          <a:lstStyle/>
          <a:p>
            <a:pPr>
              <a:lnSpc>
                <a:spcPct val="150000"/>
              </a:lnSpc>
              <a:buClr>
                <a:srgbClr val="FF0000"/>
              </a:buClr>
            </a:pPr>
            <a:r>
              <a:rPr lang="en-US" altLang="zh-CN" sz="2400" b="1" dirty="0">
                <a:latin typeface="微软雅黑" panose="020B0503020204020204" pitchFamily="34" charset="-122"/>
                <a:ea typeface="微软雅黑" panose="020B0503020204020204" pitchFamily="34" charset="-122"/>
              </a:rPr>
              <a:t>  </a:t>
            </a:r>
            <a:r>
              <a:rPr lang="zh-CN" altLang="en-US" sz="2400" b="1" dirty="0">
                <a:latin typeface="微软雅黑" panose="020B0503020204020204" pitchFamily="34" charset="-122"/>
                <a:ea typeface="微软雅黑" panose="020B0503020204020204" pitchFamily="34" charset="-122"/>
              </a:rPr>
              <a:t>实现物流成本的节减</a:t>
            </a:r>
          </a:p>
          <a:p>
            <a:pPr marL="342900" indent="-342900">
              <a:lnSpc>
                <a:spcPct val="15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物流管理与物流成本的控制是双方行为。</a:t>
            </a:r>
          </a:p>
          <a:p>
            <a:pPr marL="342900" indent="-342900">
              <a:lnSpc>
                <a:spcPct val="15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建立行之有效的物流体系。</a:t>
            </a:r>
          </a:p>
          <a:p>
            <a:pPr marL="342900" indent="-342900">
              <a:lnSpc>
                <a:spcPct val="15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根据信息反馈功能提高物流效率。</a:t>
            </a:r>
          </a:p>
          <a:p>
            <a:pPr marL="342900" indent="-342900">
              <a:lnSpc>
                <a:spcPct val="15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管理方法的活用</a:t>
            </a:r>
            <a:r>
              <a:rPr lang="zh-CN" altLang="en-US" sz="2000" dirty="0" smtClean="0">
                <a:latin typeface="微软雅黑" panose="020B0503020204020204" pitchFamily="34" charset="-122"/>
                <a:ea typeface="微软雅黑" panose="020B0503020204020204" pitchFamily="34" charset="-122"/>
              </a:rPr>
              <a:t>化：</a:t>
            </a:r>
            <a:endParaRPr lang="en-US" altLang="zh-CN" sz="2000" dirty="0" smtClean="0">
              <a:latin typeface="微软雅黑" panose="020B0503020204020204" pitchFamily="34" charset="-122"/>
              <a:ea typeface="微软雅黑" panose="020B0503020204020204" pitchFamily="34" charset="-122"/>
            </a:endParaRPr>
          </a:p>
          <a:p>
            <a:pPr>
              <a:lnSpc>
                <a:spcPct val="150000"/>
              </a:lnSpc>
            </a:pPr>
            <a:r>
              <a:rPr lang="en-US" altLang="zh-CN" sz="2000" dirty="0">
                <a:latin typeface="微软雅黑" panose="020B0503020204020204" pitchFamily="34" charset="-122"/>
                <a:ea typeface="微软雅黑" panose="020B0503020204020204" pitchFamily="34" charset="-122"/>
              </a:rPr>
              <a:t> </a:t>
            </a:r>
            <a:r>
              <a:rPr lang="en-US" altLang="zh-CN" sz="2000" dirty="0" smtClean="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定</a:t>
            </a:r>
            <a:r>
              <a:rPr lang="zh-CN" altLang="en-US" sz="2000" dirty="0">
                <a:latin typeface="微软雅黑" panose="020B0503020204020204" pitchFamily="34" charset="-122"/>
                <a:ea typeface="微软雅黑" panose="020B0503020204020204" pitchFamily="34" charset="-122"/>
              </a:rPr>
              <a:t>纳管理</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订单管理</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看板管理</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直送管理</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混载管理</a:t>
            </a:r>
            <a:r>
              <a:rPr lang="zh-CN" altLang="en-US" sz="2000" dirty="0" smtClean="0">
                <a:latin typeface="微软雅黑" panose="020B0503020204020204" pitchFamily="34" charset="-122"/>
                <a:ea typeface="微软雅黑" panose="020B0503020204020204" pitchFamily="34" charset="-122"/>
              </a:rPr>
              <a:t>等</a:t>
            </a:r>
            <a:endParaRPr lang="zh-CN" altLang="en-US" sz="2000" dirty="0">
              <a:latin typeface="微软雅黑" panose="020B0503020204020204" pitchFamily="34" charset="-122"/>
              <a:ea typeface="微软雅黑" panose="020B0503020204020204" pitchFamily="34" charset="-122"/>
            </a:endParaRPr>
          </a:p>
        </p:txBody>
      </p:sp>
      <p:sp>
        <p:nvSpPr>
          <p:cNvPr id="4" name="Text Box 4"/>
          <p:cNvSpPr txBox="1">
            <a:spLocks noChangeArrowheads="1"/>
          </p:cNvSpPr>
          <p:nvPr/>
        </p:nvSpPr>
        <p:spPr bwMode="auto">
          <a:xfrm>
            <a:off x="2771800" y="404664"/>
            <a:ext cx="3810000" cy="584775"/>
          </a:xfrm>
          <a:prstGeom prst="rect">
            <a:avLst/>
          </a:prstGeom>
          <a:noFill/>
          <a:ln w="19050">
            <a:noFill/>
            <a:miter lim="800000"/>
            <a:headEnd/>
            <a:tailEnd/>
          </a:ln>
          <a:effectLst/>
          <a:extLst/>
        </p:spPr>
        <p:txBody>
          <a:bodyPr wrap="square">
            <a:spAutoFit/>
          </a:bodyPr>
          <a:lstStyle/>
          <a:p>
            <a:pPr algn="ctr" eaLnBrk="0" hangingPunct="0"/>
            <a:r>
              <a:rPr kumimoji="0" lang="zh-CN" altLang="en-US" sz="3200" b="1" dirty="0">
                <a:solidFill>
                  <a:srgbClr val="FF0000"/>
                </a:solidFill>
                <a:effectLst/>
                <a:latin typeface="微软雅黑" panose="020B0503020204020204" pitchFamily="34" charset="-122"/>
                <a:ea typeface="微软雅黑" panose="020B0503020204020204" pitchFamily="34" charset="-122"/>
              </a:rPr>
              <a:t>供应商控制的</a:t>
            </a:r>
            <a:r>
              <a:rPr kumimoji="0" lang="zh-CN" altLang="en-US" sz="3200" b="1" dirty="0" smtClean="0">
                <a:solidFill>
                  <a:srgbClr val="FF0000"/>
                </a:solidFill>
                <a:effectLst/>
                <a:latin typeface="微软雅黑" panose="020B0503020204020204" pitchFamily="34" charset="-122"/>
                <a:ea typeface="微软雅黑" panose="020B0503020204020204" pitchFamily="34" charset="-122"/>
              </a:rPr>
              <a:t>目的</a:t>
            </a:r>
            <a:endParaRPr kumimoji="0" lang="zh-CN" altLang="en-US" sz="3200" b="1" dirty="0">
              <a:solidFill>
                <a:srgbClr val="FF0000"/>
              </a:solidFill>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24045966"/>
      </p:ext>
    </p:extLst>
  </p:cSld>
  <p:clrMapOvr>
    <a:masterClrMapping/>
  </p:clrMapOvr>
  <p:transition>
    <p:fade/>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ChangeArrowheads="1"/>
          </p:cNvSpPr>
          <p:nvPr/>
        </p:nvSpPr>
        <p:spPr bwMode="auto">
          <a:xfrm>
            <a:off x="401561" y="1893531"/>
            <a:ext cx="4824536" cy="4107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lstStyle/>
          <a:p>
            <a:pPr>
              <a:lnSpc>
                <a:spcPct val="150000"/>
              </a:lnSpc>
              <a:buClr>
                <a:srgbClr val="FF0000"/>
              </a:buClr>
            </a:pPr>
            <a:r>
              <a:rPr lang="zh-CN" altLang="en-US" sz="2000" dirty="0" smtClean="0">
                <a:latin typeface="微软雅黑" panose="020B0503020204020204" pitchFamily="34" charset="-122"/>
                <a:ea typeface="微软雅黑" panose="020B0503020204020204" pitchFamily="34" charset="-122"/>
              </a:rPr>
              <a:t>制造商</a:t>
            </a:r>
            <a:r>
              <a:rPr lang="zh-CN" altLang="en-US" sz="2000" dirty="0">
                <a:latin typeface="微软雅黑" panose="020B0503020204020204" pitchFamily="34" charset="-122"/>
                <a:ea typeface="微软雅黑" panose="020B0503020204020204" pitchFamily="34" charset="-122"/>
              </a:rPr>
              <a:t>与供应商利益的七大</a:t>
            </a:r>
            <a:r>
              <a:rPr lang="zh-CN" altLang="en-US" sz="2000" dirty="0" smtClean="0">
                <a:latin typeface="微软雅黑" panose="020B0503020204020204" pitchFamily="34" charset="-122"/>
                <a:ea typeface="微软雅黑" panose="020B0503020204020204" pitchFamily="34" charset="-122"/>
              </a:rPr>
              <a:t>矛盾</a:t>
            </a:r>
            <a:endParaRPr lang="zh-CN" altLang="en-US" sz="2000" dirty="0">
              <a:latin typeface="微软雅黑" panose="020B0503020204020204" pitchFamily="34" charset="-122"/>
              <a:ea typeface="微软雅黑" panose="020B0503020204020204" pitchFamily="34" charset="-122"/>
            </a:endParaRPr>
          </a:p>
          <a:p>
            <a:pPr marL="342900" indent="-342900">
              <a:lnSpc>
                <a:spcPct val="150000"/>
              </a:lnSpc>
              <a:buClr>
                <a:srgbClr val="FF0000"/>
              </a:buClr>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成本与利益的矛盾。</a:t>
            </a:r>
          </a:p>
          <a:p>
            <a:pPr marL="342900" indent="-342900">
              <a:lnSpc>
                <a:spcPct val="150000"/>
              </a:lnSpc>
              <a:buClr>
                <a:srgbClr val="FF0000"/>
              </a:buClr>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同时降低库存的矛盾。</a:t>
            </a:r>
          </a:p>
          <a:p>
            <a:pPr marL="342900" indent="-342900">
              <a:lnSpc>
                <a:spcPct val="150000"/>
              </a:lnSpc>
              <a:buClr>
                <a:srgbClr val="FF0000"/>
              </a:buClr>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数量折扣与多项买出的矛盾。</a:t>
            </a:r>
          </a:p>
          <a:p>
            <a:pPr marL="342900" indent="-342900">
              <a:lnSpc>
                <a:spcPct val="150000"/>
              </a:lnSpc>
              <a:buClr>
                <a:srgbClr val="FF0000"/>
              </a:buClr>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供货周期的矛盾。</a:t>
            </a:r>
          </a:p>
          <a:p>
            <a:pPr marL="342900" indent="-342900">
              <a:lnSpc>
                <a:spcPct val="150000"/>
              </a:lnSpc>
              <a:buClr>
                <a:srgbClr val="FF0000"/>
              </a:buClr>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严格的质量标准与宽松的质量区间的矛盾。</a:t>
            </a:r>
          </a:p>
          <a:p>
            <a:pPr marL="342900" indent="-342900">
              <a:lnSpc>
                <a:spcPct val="150000"/>
              </a:lnSpc>
              <a:buClr>
                <a:srgbClr val="FF0000"/>
              </a:buClr>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免费与收费的附加服务的矛盾。</a:t>
            </a:r>
          </a:p>
          <a:p>
            <a:pPr marL="342900" indent="-342900">
              <a:lnSpc>
                <a:spcPct val="150000"/>
              </a:lnSpc>
              <a:buClr>
                <a:srgbClr val="FF0000"/>
              </a:buClr>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用后付款与预付款和货到付款的矛盾。</a:t>
            </a:r>
          </a:p>
        </p:txBody>
      </p:sp>
      <p:sp>
        <p:nvSpPr>
          <p:cNvPr id="118787" name="Rectangle 3"/>
          <p:cNvSpPr>
            <a:spLocks noChangeArrowheads="1"/>
          </p:cNvSpPr>
          <p:nvPr/>
        </p:nvSpPr>
        <p:spPr bwMode="auto">
          <a:xfrm>
            <a:off x="395536" y="1412776"/>
            <a:ext cx="331693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400" b="1" dirty="0">
                <a:solidFill>
                  <a:srgbClr val="FF0000"/>
                </a:solidFill>
                <a:latin typeface="微软雅黑" panose="020B0503020204020204" pitchFamily="34" charset="-122"/>
                <a:ea typeface="微软雅黑" panose="020B0503020204020204" pitchFamily="34" charset="-122"/>
              </a:rPr>
              <a:t>方法一</a:t>
            </a:r>
            <a:r>
              <a:rPr lang="en-US" altLang="zh-CN" sz="2400" b="1" dirty="0">
                <a:solidFill>
                  <a:srgbClr val="FF0000"/>
                </a:solidFill>
                <a:latin typeface="微软雅黑" panose="020B0503020204020204" pitchFamily="34" charset="-122"/>
                <a:ea typeface="微软雅黑" panose="020B0503020204020204" pitchFamily="34" charset="-122"/>
              </a:rPr>
              <a:t>:</a:t>
            </a:r>
            <a:r>
              <a:rPr lang="en-US" altLang="zh-CN" sz="2400" b="1" dirty="0">
                <a:latin typeface="微软雅黑" panose="020B0503020204020204" pitchFamily="34" charset="-122"/>
                <a:ea typeface="微软雅黑" panose="020B0503020204020204" pitchFamily="34" charset="-122"/>
              </a:rPr>
              <a:t>   </a:t>
            </a:r>
            <a:r>
              <a:rPr lang="zh-CN" altLang="en-US" sz="2400" b="1" dirty="0">
                <a:latin typeface="微软雅黑" panose="020B0503020204020204" pitchFamily="34" charset="-122"/>
                <a:ea typeface="微软雅黑" panose="020B0503020204020204" pitchFamily="34" charset="-122"/>
              </a:rPr>
              <a:t>完全竞争控制</a:t>
            </a:r>
          </a:p>
        </p:txBody>
      </p:sp>
      <p:sp>
        <p:nvSpPr>
          <p:cNvPr id="118789" name="Rectangle 5"/>
          <p:cNvSpPr>
            <a:spLocks noChangeArrowheads="1"/>
          </p:cNvSpPr>
          <p:nvPr/>
        </p:nvSpPr>
        <p:spPr bwMode="auto">
          <a:xfrm>
            <a:off x="5508104" y="2103384"/>
            <a:ext cx="3168352"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lstStyle/>
          <a:p>
            <a:pPr>
              <a:lnSpc>
                <a:spcPct val="150000"/>
              </a:lnSpc>
              <a:buClr>
                <a:srgbClr val="FF0000"/>
              </a:buClr>
              <a:buFont typeface="Wingdings" panose="05000000000000000000" pitchFamily="2" charset="2"/>
              <a:buNone/>
            </a:pPr>
            <a:r>
              <a:rPr lang="zh-CN" altLang="en-US" sz="2400" b="1" dirty="0" smtClean="0">
                <a:latin typeface="微软雅黑" panose="020B0503020204020204" pitchFamily="34" charset="-122"/>
                <a:ea typeface="微软雅黑" panose="020B0503020204020204" pitchFamily="34" charset="-122"/>
              </a:rPr>
              <a:t>改善</a:t>
            </a:r>
            <a:r>
              <a:rPr lang="zh-CN" altLang="en-US" sz="2400" b="1" dirty="0">
                <a:latin typeface="微软雅黑" panose="020B0503020204020204" pitchFamily="34" charset="-122"/>
                <a:ea typeface="微软雅黑" panose="020B0503020204020204" pitchFamily="34" charset="-122"/>
              </a:rPr>
              <a:t>对策</a:t>
            </a:r>
            <a:r>
              <a:rPr lang="en-US" altLang="zh-CN" sz="2400" b="1" dirty="0" smtClean="0">
                <a:latin typeface="微软雅黑" panose="020B0503020204020204" pitchFamily="34" charset="-122"/>
                <a:ea typeface="微软雅黑" panose="020B0503020204020204" pitchFamily="34" charset="-122"/>
              </a:rPr>
              <a:t>:</a:t>
            </a:r>
            <a:endParaRPr lang="en-US" altLang="zh-CN" sz="2400" b="1" dirty="0">
              <a:solidFill>
                <a:srgbClr val="9900CC"/>
              </a:solidFill>
              <a:latin typeface="微软雅黑" panose="020B0503020204020204" pitchFamily="34" charset="-122"/>
              <a:ea typeface="微软雅黑" panose="020B0503020204020204" pitchFamily="34" charset="-122"/>
            </a:endParaRPr>
          </a:p>
          <a:p>
            <a:pPr marL="342900" indent="-342900">
              <a:lnSpc>
                <a:spcPct val="150000"/>
              </a:lnSpc>
              <a:buClr>
                <a:srgbClr val="FF0000"/>
              </a:buClr>
              <a:buFont typeface="Wingdings" panose="05000000000000000000" pitchFamily="2" charset="2"/>
              <a:buChar char="Ø"/>
            </a:pP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避免单一采购。</a:t>
            </a:r>
          </a:p>
          <a:p>
            <a:pPr marL="342900" indent="-342900">
              <a:lnSpc>
                <a:spcPct val="150000"/>
              </a:lnSpc>
              <a:buClr>
                <a:srgbClr val="FF0000"/>
              </a:buClr>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二元化或多元化开发，形成供应商竞争趋势等。</a:t>
            </a:r>
          </a:p>
          <a:p>
            <a:pPr>
              <a:lnSpc>
                <a:spcPct val="150000"/>
              </a:lnSpc>
              <a:buClr>
                <a:srgbClr val="FF0000"/>
              </a:buClr>
              <a:buFont typeface="Wingdings" panose="05000000000000000000" pitchFamily="2" charset="2"/>
              <a:buNone/>
            </a:pPr>
            <a:endParaRPr lang="en-US" altLang="zh-CN" sz="2000" dirty="0">
              <a:solidFill>
                <a:srgbClr val="006699"/>
              </a:solidFill>
              <a:latin typeface="微软雅黑" panose="020B0503020204020204" pitchFamily="34" charset="-122"/>
              <a:ea typeface="微软雅黑" panose="020B0503020204020204" pitchFamily="34" charset="-122"/>
            </a:endParaRPr>
          </a:p>
        </p:txBody>
      </p:sp>
      <p:sp>
        <p:nvSpPr>
          <p:cNvPr id="5" name="Text Box 4"/>
          <p:cNvSpPr txBox="1">
            <a:spLocks noChangeArrowheads="1"/>
          </p:cNvSpPr>
          <p:nvPr/>
        </p:nvSpPr>
        <p:spPr bwMode="auto">
          <a:xfrm>
            <a:off x="2627784" y="404664"/>
            <a:ext cx="3810000" cy="584775"/>
          </a:xfrm>
          <a:prstGeom prst="rect">
            <a:avLst/>
          </a:prstGeom>
          <a:noFill/>
          <a:ln w="19050">
            <a:noFill/>
            <a:miter lim="800000"/>
            <a:headEnd/>
            <a:tailEnd/>
          </a:ln>
          <a:effectLst/>
          <a:extLst/>
        </p:spPr>
        <p:txBody>
          <a:bodyPr wrap="square">
            <a:spAutoFit/>
          </a:bodyPr>
          <a:lstStyle/>
          <a:p>
            <a:pPr algn="ctr" eaLnBrk="0" hangingPunct="0"/>
            <a:r>
              <a:rPr kumimoji="0" lang="zh-CN" altLang="en-US" sz="3200" b="1" dirty="0">
                <a:solidFill>
                  <a:srgbClr val="FF0000"/>
                </a:solidFill>
                <a:effectLst/>
                <a:latin typeface="微软雅黑" panose="020B0503020204020204" pitchFamily="34" charset="-122"/>
                <a:ea typeface="微软雅黑" panose="020B0503020204020204" pitchFamily="34" charset="-122"/>
              </a:rPr>
              <a:t>供应商控制</a:t>
            </a:r>
            <a:r>
              <a:rPr kumimoji="0" lang="zh-CN" altLang="en-US" sz="3200" b="1" dirty="0" smtClean="0">
                <a:solidFill>
                  <a:srgbClr val="FF0000"/>
                </a:solidFill>
                <a:effectLst/>
                <a:latin typeface="微软雅黑" panose="020B0503020204020204" pitchFamily="34" charset="-122"/>
                <a:ea typeface="微软雅黑" panose="020B0503020204020204" pitchFamily="34" charset="-122"/>
              </a:rPr>
              <a:t>的</a:t>
            </a:r>
            <a:r>
              <a:rPr lang="zh-CN" altLang="en-US" sz="3200" b="1" dirty="0">
                <a:solidFill>
                  <a:srgbClr val="FF0000"/>
                </a:solidFill>
                <a:latin typeface="微软雅黑" panose="020B0503020204020204" pitchFamily="34" charset="-122"/>
                <a:ea typeface="微软雅黑" panose="020B0503020204020204" pitchFamily="34" charset="-122"/>
              </a:rPr>
              <a:t>方法</a:t>
            </a:r>
            <a:endParaRPr kumimoji="0" lang="zh-CN" altLang="en-US" sz="3200" b="1" dirty="0">
              <a:solidFill>
                <a:srgbClr val="FF0000"/>
              </a:solidFill>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832906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8789"/>
                                        </p:tgtEl>
                                        <p:attrNameLst>
                                          <p:attrName>style.visibility</p:attrName>
                                        </p:attrNameLst>
                                      </p:cBhvr>
                                      <p:to>
                                        <p:strVal val="visible"/>
                                      </p:to>
                                    </p:set>
                                    <p:animEffect transition="in" filter="fade">
                                      <p:cBhvr>
                                        <p:cTn id="7" dur="1000"/>
                                        <p:tgtEl>
                                          <p:spTgt spid="118789"/>
                                        </p:tgtEl>
                                      </p:cBhvr>
                                    </p:animEffect>
                                    <p:anim calcmode="lin" valueType="num">
                                      <p:cBhvr>
                                        <p:cTn id="8" dur="1000" fill="hold"/>
                                        <p:tgtEl>
                                          <p:spTgt spid="118789"/>
                                        </p:tgtEl>
                                        <p:attrNameLst>
                                          <p:attrName>ppt_x</p:attrName>
                                        </p:attrNameLst>
                                      </p:cBhvr>
                                      <p:tavLst>
                                        <p:tav tm="0">
                                          <p:val>
                                            <p:strVal val="#ppt_x"/>
                                          </p:val>
                                        </p:tav>
                                        <p:tav tm="100000">
                                          <p:val>
                                            <p:strVal val="#ppt_x"/>
                                          </p:val>
                                        </p:tav>
                                      </p:tavLst>
                                    </p:anim>
                                    <p:anim calcmode="lin" valueType="num">
                                      <p:cBhvr>
                                        <p:cTn id="9" dur="1000" fill="hold"/>
                                        <p:tgtEl>
                                          <p:spTgt spid="1187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9"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ChangeArrowheads="1"/>
          </p:cNvSpPr>
          <p:nvPr/>
        </p:nvSpPr>
        <p:spPr bwMode="auto">
          <a:xfrm>
            <a:off x="539552" y="2513102"/>
            <a:ext cx="8057242"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t"/>
          <a:lstStyle/>
          <a:p>
            <a:pPr marL="342900" indent="-342900">
              <a:lnSpc>
                <a:spcPct val="150000"/>
              </a:lnSpc>
              <a:buClr>
                <a:srgbClr val="FF0000"/>
              </a:buClr>
              <a:buFont typeface="Wingdings" panose="05000000000000000000" pitchFamily="2" charset="2"/>
              <a:buChar char="Ø"/>
            </a:pPr>
            <a:r>
              <a:rPr lang="zh-CN" altLang="en-US" sz="2000" dirty="0" smtClean="0">
                <a:latin typeface="微软雅黑" panose="020B0503020204020204" pitchFamily="34" charset="-122"/>
                <a:ea typeface="微软雅黑" panose="020B0503020204020204" pitchFamily="34" charset="-122"/>
              </a:rPr>
              <a:t>合约</a:t>
            </a:r>
            <a:r>
              <a:rPr lang="zh-CN" altLang="en-US" sz="2000" dirty="0">
                <a:latin typeface="微软雅黑" panose="020B0503020204020204" pitchFamily="34" charset="-122"/>
                <a:ea typeface="微软雅黑" panose="020B0503020204020204" pitchFamily="34" charset="-122"/>
              </a:rPr>
              <a:t>控制的</a:t>
            </a:r>
            <a:r>
              <a:rPr lang="zh-CN" altLang="en-US" sz="2000" dirty="0" smtClean="0">
                <a:latin typeface="微软雅黑" panose="020B0503020204020204" pitchFamily="34" charset="-122"/>
                <a:ea typeface="微软雅黑" panose="020B0503020204020204" pitchFamily="34" charset="-122"/>
              </a:rPr>
              <a:t>缺陷：不利于</a:t>
            </a:r>
            <a:r>
              <a:rPr lang="zh-CN" altLang="en-US" sz="2000" dirty="0">
                <a:latin typeface="微软雅黑" panose="020B0503020204020204" pitchFamily="34" charset="-122"/>
                <a:ea typeface="微软雅黑" panose="020B0503020204020204" pitchFamily="34" charset="-122"/>
              </a:rPr>
              <a:t>供应商降低生产成本</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a:lnSpc>
                <a:spcPct val="150000"/>
              </a:lnSpc>
              <a:buClr>
                <a:srgbClr val="FF0000"/>
              </a:buClr>
            </a:pPr>
            <a:r>
              <a:rPr lang="en-US" altLang="zh-CN" sz="2000" dirty="0">
                <a:latin typeface="微软雅黑" panose="020B0503020204020204" pitchFamily="34" charset="-122"/>
                <a:ea typeface="微软雅黑" panose="020B0503020204020204" pitchFamily="34" charset="-122"/>
              </a:rPr>
              <a:t> </a:t>
            </a:r>
            <a:r>
              <a:rPr lang="en-US" altLang="zh-CN" sz="2000" dirty="0" smtClean="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不利于</a:t>
            </a:r>
            <a:r>
              <a:rPr lang="zh-CN" altLang="en-US" sz="2000" dirty="0">
                <a:latin typeface="微软雅黑" panose="020B0503020204020204" pitchFamily="34" charset="-122"/>
                <a:ea typeface="微软雅黑" panose="020B0503020204020204" pitchFamily="34" charset="-122"/>
              </a:rPr>
              <a:t>供应商提高产品质量</a:t>
            </a:r>
            <a:r>
              <a:rPr lang="zh-CN" altLang="en-US" sz="2000" dirty="0" smtClean="0">
                <a:latin typeface="微软雅黑" panose="020B0503020204020204" pitchFamily="34" charset="-122"/>
                <a:ea typeface="微软雅黑" panose="020B0503020204020204" pitchFamily="34" charset="-122"/>
              </a:rPr>
              <a:t>。</a:t>
            </a:r>
            <a:endParaRPr lang="zh-CN" altLang="en-US" sz="2000" dirty="0">
              <a:latin typeface="微软雅黑" panose="020B0503020204020204" pitchFamily="34" charset="-122"/>
              <a:ea typeface="微软雅黑" panose="020B0503020204020204" pitchFamily="34" charset="-122"/>
            </a:endParaRPr>
          </a:p>
        </p:txBody>
      </p:sp>
      <p:sp>
        <p:nvSpPr>
          <p:cNvPr id="121859" name="Rectangle 3"/>
          <p:cNvSpPr>
            <a:spLocks noChangeArrowheads="1"/>
          </p:cNvSpPr>
          <p:nvPr/>
        </p:nvSpPr>
        <p:spPr bwMode="auto">
          <a:xfrm>
            <a:off x="539552" y="3449206"/>
            <a:ext cx="7272808"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t"/>
          <a:lstStyle/>
          <a:p>
            <a:pPr>
              <a:lnSpc>
                <a:spcPct val="150000"/>
              </a:lnSpc>
              <a:buClr>
                <a:srgbClr val="FF0000"/>
              </a:buClr>
              <a:buFont typeface="Wingdings" panose="05000000000000000000" pitchFamily="2" charset="2"/>
              <a:buChar char="n"/>
            </a:pPr>
            <a:r>
              <a:rPr lang="en-US" altLang="zh-CN" sz="2400" b="1" dirty="0">
                <a:latin typeface="微软雅黑" panose="020B0503020204020204" pitchFamily="34" charset="-122"/>
                <a:ea typeface="微软雅黑" panose="020B0503020204020204" pitchFamily="34" charset="-122"/>
              </a:rPr>
              <a:t> </a:t>
            </a:r>
            <a:r>
              <a:rPr lang="zh-CN" altLang="en-US" sz="2400" b="1" dirty="0">
                <a:latin typeface="微软雅黑" panose="020B0503020204020204" pitchFamily="34" charset="-122"/>
                <a:ea typeface="微软雅黑" panose="020B0503020204020204" pitchFamily="34" charset="-122"/>
              </a:rPr>
              <a:t>合约控制的具体</a:t>
            </a:r>
            <a:r>
              <a:rPr lang="zh-CN" altLang="en-US" sz="2400" b="1" dirty="0" smtClean="0">
                <a:latin typeface="微软雅黑" panose="020B0503020204020204" pitchFamily="34" charset="-122"/>
                <a:ea typeface="微软雅黑" panose="020B0503020204020204" pitchFamily="34" charset="-122"/>
              </a:rPr>
              <a:t>运用</a:t>
            </a:r>
            <a:endParaRPr lang="zh-CN" altLang="en-US" sz="2400" b="1" dirty="0">
              <a:latin typeface="微软雅黑" panose="020B0503020204020204" pitchFamily="34" charset="-122"/>
              <a:ea typeface="微软雅黑" panose="020B0503020204020204" pitchFamily="34" charset="-122"/>
            </a:endParaRPr>
          </a:p>
          <a:p>
            <a:pPr marL="342900" indent="-342900">
              <a:lnSpc>
                <a:spcPct val="150000"/>
              </a:lnSpc>
              <a:buClr>
                <a:srgbClr val="FF0000"/>
              </a:buClr>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中性的控制方式。</a:t>
            </a:r>
          </a:p>
          <a:p>
            <a:pPr marL="342900" indent="-342900">
              <a:lnSpc>
                <a:spcPct val="150000"/>
              </a:lnSpc>
              <a:buClr>
                <a:srgbClr val="FF0000"/>
              </a:buClr>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建立和维护双方的关系和利益。</a:t>
            </a:r>
          </a:p>
          <a:p>
            <a:pPr marL="342900" indent="-342900">
              <a:lnSpc>
                <a:spcPct val="150000"/>
              </a:lnSpc>
              <a:buClr>
                <a:srgbClr val="FF0000"/>
              </a:buClr>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应用合约</a:t>
            </a:r>
            <a:r>
              <a:rPr lang="zh-CN" altLang="en-US" sz="2000" dirty="0">
                <a:latin typeface="微软雅黑" panose="020B0503020204020204" pitchFamily="34" charset="-122"/>
                <a:ea typeface="微软雅黑" panose="020B0503020204020204" pitchFamily="34" charset="-122"/>
              </a:rPr>
              <a:t>控制</a:t>
            </a:r>
            <a:r>
              <a:rPr lang="zh-CN" altLang="en-US" sz="2000" dirty="0" smtClean="0">
                <a:latin typeface="微软雅黑" panose="020B0503020204020204" pitchFamily="34" charset="-122"/>
                <a:ea typeface="微软雅黑" panose="020B0503020204020204" pitchFamily="34" charset="-122"/>
              </a:rPr>
              <a:t>时</a:t>
            </a:r>
            <a:r>
              <a:rPr lang="zh-CN" altLang="en-US" sz="2000" dirty="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双方</a:t>
            </a:r>
            <a:r>
              <a:rPr lang="zh-CN" altLang="en-US" sz="2000" dirty="0">
                <a:latin typeface="微软雅黑" panose="020B0503020204020204" pitchFamily="34" charset="-122"/>
                <a:ea typeface="微软雅黑" panose="020B0503020204020204" pitchFamily="34" charset="-122"/>
              </a:rPr>
              <a:t>的具体</a:t>
            </a:r>
            <a:r>
              <a:rPr lang="zh-CN" altLang="en-US" sz="2000" dirty="0" smtClean="0">
                <a:latin typeface="微软雅黑" panose="020B0503020204020204" pitchFamily="34" charset="-122"/>
                <a:ea typeface="微软雅黑" panose="020B0503020204020204" pitchFamily="34" charset="-122"/>
              </a:rPr>
              <a:t>条件</a:t>
            </a:r>
            <a:r>
              <a:rPr lang="zh-CN" altLang="en-US" sz="2000" dirty="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情况</a:t>
            </a:r>
            <a:r>
              <a:rPr lang="zh-CN" altLang="en-US" sz="2000" dirty="0">
                <a:latin typeface="微软雅黑" panose="020B0503020204020204" pitchFamily="34" charset="-122"/>
                <a:ea typeface="微软雅黑" panose="020B0503020204020204" pitchFamily="34" charset="-122"/>
              </a:rPr>
              <a:t>应把握</a:t>
            </a:r>
          </a:p>
          <a:p>
            <a:pPr marL="342900" indent="-342900">
              <a:lnSpc>
                <a:spcPct val="150000"/>
              </a:lnSpc>
              <a:buClr>
                <a:srgbClr val="FF0000"/>
              </a:buClr>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盲目</a:t>
            </a:r>
            <a:r>
              <a:rPr lang="zh-CN" altLang="en-US" sz="2000" dirty="0" smtClean="0">
                <a:latin typeface="微软雅黑" panose="020B0503020204020204" pitchFamily="34" charset="-122"/>
                <a:ea typeface="微软雅黑" panose="020B0503020204020204" pitchFamily="34" charset="-122"/>
              </a:rPr>
              <a:t>乐观</a:t>
            </a:r>
            <a:r>
              <a:rPr lang="zh-CN" altLang="en-US" sz="2000" dirty="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急功近利</a:t>
            </a:r>
            <a:r>
              <a:rPr lang="zh-CN" altLang="en-US" sz="2000" dirty="0">
                <a:latin typeface="微软雅黑" panose="020B0503020204020204" pitchFamily="34" charset="-122"/>
                <a:ea typeface="微软雅黑" panose="020B0503020204020204" pitchFamily="34" charset="-122"/>
              </a:rPr>
              <a:t>均不可取。</a:t>
            </a:r>
          </a:p>
          <a:p>
            <a:pPr marL="342900" indent="-342900">
              <a:lnSpc>
                <a:spcPct val="150000"/>
              </a:lnSpc>
              <a:buClr>
                <a:srgbClr val="FF0000"/>
              </a:buClr>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时间管理与内容管理</a:t>
            </a:r>
            <a:r>
              <a:rPr lang="zh-CN" altLang="en-US" sz="2000" dirty="0" smtClean="0">
                <a:latin typeface="微软雅黑" panose="020B0503020204020204" pitchFamily="34" charset="-122"/>
                <a:ea typeface="微软雅黑" panose="020B0503020204020204" pitchFamily="34" charset="-122"/>
              </a:rPr>
              <a:t>。</a:t>
            </a:r>
            <a:endParaRPr lang="zh-CN" altLang="en-US" sz="2000" dirty="0">
              <a:latin typeface="微软雅黑" panose="020B0503020204020204" pitchFamily="34" charset="-122"/>
              <a:ea typeface="微软雅黑" panose="020B0503020204020204" pitchFamily="34" charset="-122"/>
            </a:endParaRPr>
          </a:p>
        </p:txBody>
      </p:sp>
      <p:sp>
        <p:nvSpPr>
          <p:cNvPr id="5" name="Rectangle 4"/>
          <p:cNvSpPr>
            <a:spLocks noChangeArrowheads="1"/>
          </p:cNvSpPr>
          <p:nvPr/>
        </p:nvSpPr>
        <p:spPr bwMode="auto">
          <a:xfrm>
            <a:off x="539552" y="1412776"/>
            <a:ext cx="270138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0" lang="zh-CN" altLang="en-US" sz="2400" b="1" dirty="0">
                <a:solidFill>
                  <a:srgbClr val="FF0000"/>
                </a:solidFill>
                <a:latin typeface="微软雅黑" panose="020B0503020204020204" pitchFamily="34" charset="-122"/>
                <a:ea typeface="微软雅黑" panose="020B0503020204020204" pitchFamily="34" charset="-122"/>
              </a:rPr>
              <a:t>方法二</a:t>
            </a:r>
            <a:r>
              <a:rPr kumimoji="0" lang="en-US" altLang="zh-CN" sz="2400" b="1" dirty="0">
                <a:solidFill>
                  <a:srgbClr val="FF0000"/>
                </a:solidFill>
                <a:latin typeface="微软雅黑" panose="020B0503020204020204" pitchFamily="34" charset="-122"/>
                <a:ea typeface="微软雅黑" panose="020B0503020204020204" pitchFamily="34" charset="-122"/>
              </a:rPr>
              <a:t>:   </a:t>
            </a:r>
            <a:r>
              <a:rPr kumimoji="0" lang="zh-CN" altLang="en-US" sz="2400" b="1" dirty="0">
                <a:latin typeface="微软雅黑" panose="020B0503020204020204" pitchFamily="34" charset="-122"/>
                <a:ea typeface="微软雅黑" panose="020B0503020204020204" pitchFamily="34" charset="-122"/>
              </a:rPr>
              <a:t>合约控制</a:t>
            </a:r>
          </a:p>
        </p:txBody>
      </p:sp>
      <p:sp>
        <p:nvSpPr>
          <p:cNvPr id="6" name="Rectangle 5"/>
          <p:cNvSpPr>
            <a:spLocks noChangeArrowheads="1"/>
          </p:cNvSpPr>
          <p:nvPr/>
        </p:nvSpPr>
        <p:spPr bwMode="auto">
          <a:xfrm>
            <a:off x="557318" y="1986607"/>
            <a:ext cx="76328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spcBef>
                <a:spcPct val="50000"/>
              </a:spcBef>
              <a:buClr>
                <a:srgbClr val="FF0000"/>
              </a:buClr>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合约控制的</a:t>
            </a:r>
            <a:r>
              <a:rPr lang="zh-CN" altLang="en-US" sz="2000" dirty="0" smtClean="0">
                <a:latin typeface="微软雅黑" panose="020B0503020204020204" pitchFamily="34" charset="-122"/>
                <a:ea typeface="微软雅黑" panose="020B0503020204020204" pitchFamily="34" charset="-122"/>
              </a:rPr>
              <a:t>目的</a:t>
            </a:r>
            <a:r>
              <a:rPr lang="zh-CN" altLang="en-US" sz="2000" dirty="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使</a:t>
            </a:r>
            <a:r>
              <a:rPr lang="zh-CN" altLang="en-US" sz="2000" dirty="0">
                <a:latin typeface="微软雅黑" panose="020B0503020204020204" pitchFamily="34" charset="-122"/>
                <a:ea typeface="微软雅黑" panose="020B0503020204020204" pitchFamily="34" charset="-122"/>
              </a:rPr>
              <a:t>生产成本得以节减，加强企业合作关系。</a:t>
            </a:r>
          </a:p>
        </p:txBody>
      </p:sp>
      <p:sp>
        <p:nvSpPr>
          <p:cNvPr id="7" name="Text Box 4"/>
          <p:cNvSpPr txBox="1">
            <a:spLocks noChangeArrowheads="1"/>
          </p:cNvSpPr>
          <p:nvPr/>
        </p:nvSpPr>
        <p:spPr bwMode="auto">
          <a:xfrm>
            <a:off x="2627784" y="404664"/>
            <a:ext cx="3810000" cy="584775"/>
          </a:xfrm>
          <a:prstGeom prst="rect">
            <a:avLst/>
          </a:prstGeom>
          <a:noFill/>
          <a:ln w="19050">
            <a:noFill/>
            <a:miter lim="800000"/>
            <a:headEnd/>
            <a:tailEnd/>
          </a:ln>
          <a:effectLst/>
          <a:extLst/>
        </p:spPr>
        <p:txBody>
          <a:bodyPr wrap="square">
            <a:spAutoFit/>
          </a:bodyPr>
          <a:lstStyle/>
          <a:p>
            <a:pPr algn="ctr" eaLnBrk="0" hangingPunct="0"/>
            <a:r>
              <a:rPr kumimoji="0" lang="zh-CN" altLang="en-US" sz="3200" b="1" dirty="0">
                <a:solidFill>
                  <a:srgbClr val="FF0000"/>
                </a:solidFill>
                <a:effectLst/>
                <a:latin typeface="微软雅黑" panose="020B0503020204020204" pitchFamily="34" charset="-122"/>
                <a:ea typeface="微软雅黑" panose="020B0503020204020204" pitchFamily="34" charset="-122"/>
              </a:rPr>
              <a:t>供应商控制</a:t>
            </a:r>
            <a:r>
              <a:rPr kumimoji="0" lang="zh-CN" altLang="en-US" sz="3200" b="1" dirty="0" smtClean="0">
                <a:solidFill>
                  <a:srgbClr val="FF0000"/>
                </a:solidFill>
                <a:effectLst/>
                <a:latin typeface="微软雅黑" panose="020B0503020204020204" pitchFamily="34" charset="-122"/>
                <a:ea typeface="微软雅黑" panose="020B0503020204020204" pitchFamily="34" charset="-122"/>
              </a:rPr>
              <a:t>的</a:t>
            </a:r>
            <a:r>
              <a:rPr lang="zh-CN" altLang="en-US" sz="3200" b="1" dirty="0">
                <a:solidFill>
                  <a:srgbClr val="FF0000"/>
                </a:solidFill>
                <a:latin typeface="微软雅黑" panose="020B0503020204020204" pitchFamily="34" charset="-122"/>
                <a:ea typeface="微软雅黑" panose="020B0503020204020204" pitchFamily="34" charset="-122"/>
              </a:rPr>
              <a:t>方法</a:t>
            </a:r>
            <a:endParaRPr kumimoji="0" lang="zh-CN" altLang="en-US" sz="3200" b="1" dirty="0">
              <a:solidFill>
                <a:srgbClr val="FF0000"/>
              </a:solidFill>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0266825"/>
      </p:ext>
    </p:extLst>
  </p:cSld>
  <p:clrMapOvr>
    <a:masterClrMapping/>
  </p:clrMapOvr>
  <p:transition>
    <p:fade/>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1026"/>
          <p:cNvSpPr>
            <a:spLocks noChangeArrowheads="1"/>
          </p:cNvSpPr>
          <p:nvPr/>
        </p:nvSpPr>
        <p:spPr bwMode="auto">
          <a:xfrm>
            <a:off x="528032" y="1874441"/>
            <a:ext cx="35052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t"/>
          <a:lstStyle/>
          <a:p>
            <a:pPr>
              <a:lnSpc>
                <a:spcPct val="150000"/>
              </a:lnSpc>
              <a:buClr>
                <a:srgbClr val="FF0000"/>
              </a:buClr>
            </a:pPr>
            <a:r>
              <a:rPr lang="zh-CN" altLang="en-US" sz="2400" b="1" dirty="0" smtClean="0">
                <a:latin typeface="微软雅黑" panose="020B0503020204020204" pitchFamily="34" charset="-122"/>
                <a:ea typeface="微软雅黑" panose="020B0503020204020204" pitchFamily="34" charset="-122"/>
              </a:rPr>
              <a:t>管理</a:t>
            </a:r>
            <a:r>
              <a:rPr lang="zh-CN" altLang="en-US" sz="2400" b="1" dirty="0">
                <a:latin typeface="微软雅黑" panose="020B0503020204020204" pitchFamily="34" charset="-122"/>
                <a:ea typeface="微软雅黑" panose="020B0503020204020204" pitchFamily="34" charset="-122"/>
              </a:rPr>
              <a:t>输出控制的目的</a:t>
            </a:r>
            <a:r>
              <a:rPr lang="en-US" altLang="zh-CN" sz="2400" b="1" dirty="0" smtClean="0">
                <a:latin typeface="微软雅黑" panose="020B0503020204020204" pitchFamily="34" charset="-122"/>
                <a:ea typeface="微软雅黑" panose="020B0503020204020204" pitchFamily="34" charset="-122"/>
              </a:rPr>
              <a:t>:</a:t>
            </a:r>
            <a:endParaRPr lang="en-US" altLang="zh-CN" sz="2400" b="1" dirty="0">
              <a:latin typeface="微软雅黑" panose="020B0503020204020204" pitchFamily="34" charset="-122"/>
              <a:ea typeface="微软雅黑" panose="020B0503020204020204" pitchFamily="34" charset="-122"/>
            </a:endParaRPr>
          </a:p>
          <a:p>
            <a:pPr marL="342900" indent="-342900">
              <a:lnSpc>
                <a:spcPct val="150000"/>
              </a:lnSpc>
              <a:buClr>
                <a:srgbClr val="FF0000"/>
              </a:buClr>
              <a:buFont typeface="Wingdings" panose="05000000000000000000" pitchFamily="2" charset="2"/>
              <a:buChar char="Ø"/>
            </a:pP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便于信息的共享。</a:t>
            </a:r>
          </a:p>
          <a:p>
            <a:pPr marL="342900" indent="-342900">
              <a:lnSpc>
                <a:spcPct val="150000"/>
              </a:lnSpc>
              <a:buClr>
                <a:srgbClr val="FF0000"/>
              </a:buClr>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技术</a:t>
            </a:r>
            <a:r>
              <a:rPr lang="zh-CN" altLang="en-US" sz="2000" dirty="0">
                <a:latin typeface="微软雅黑" panose="020B0503020204020204" pitchFamily="34" charset="-122"/>
                <a:ea typeface="微软雅黑" panose="020B0503020204020204" pitchFamily="34" charset="-122"/>
              </a:rPr>
              <a:t>管理的支持。</a:t>
            </a:r>
          </a:p>
          <a:p>
            <a:pPr marL="342900" indent="-342900">
              <a:lnSpc>
                <a:spcPct val="150000"/>
              </a:lnSpc>
              <a:buClr>
                <a:srgbClr val="FF0000"/>
              </a:buClr>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物流控制。</a:t>
            </a:r>
          </a:p>
        </p:txBody>
      </p:sp>
      <p:sp>
        <p:nvSpPr>
          <p:cNvPr id="128006" name="Rectangle 1030"/>
          <p:cNvSpPr>
            <a:spLocks noChangeArrowheads="1"/>
          </p:cNvSpPr>
          <p:nvPr/>
        </p:nvSpPr>
        <p:spPr bwMode="auto">
          <a:xfrm>
            <a:off x="528032" y="1381998"/>
            <a:ext cx="321113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400" b="1" dirty="0">
                <a:solidFill>
                  <a:srgbClr val="FF0000"/>
                </a:solidFill>
                <a:latin typeface="微软雅黑" panose="020B0503020204020204" pitchFamily="34" charset="-122"/>
                <a:ea typeface="微软雅黑" panose="020B0503020204020204" pitchFamily="34" charset="-122"/>
              </a:rPr>
              <a:t>方法三</a:t>
            </a:r>
            <a:r>
              <a:rPr lang="en-US" altLang="zh-CN" sz="2400" b="1" dirty="0">
                <a:solidFill>
                  <a:srgbClr val="FF0000"/>
                </a:solidFill>
                <a:latin typeface="微软雅黑" panose="020B0503020204020204" pitchFamily="34" charset="-122"/>
                <a:ea typeface="微软雅黑" panose="020B0503020204020204" pitchFamily="34" charset="-122"/>
              </a:rPr>
              <a:t>:  </a:t>
            </a:r>
            <a:r>
              <a:rPr lang="zh-CN" altLang="en-US" sz="2400" b="1" dirty="0">
                <a:latin typeface="微软雅黑" panose="020B0503020204020204" pitchFamily="34" charset="-122"/>
                <a:ea typeface="微软雅黑" panose="020B0503020204020204" pitchFamily="34" charset="-122"/>
              </a:rPr>
              <a:t>管理输出控制</a:t>
            </a:r>
          </a:p>
        </p:txBody>
      </p:sp>
      <p:sp>
        <p:nvSpPr>
          <p:cNvPr id="8" name="Text Box 4"/>
          <p:cNvSpPr txBox="1">
            <a:spLocks noChangeArrowheads="1"/>
          </p:cNvSpPr>
          <p:nvPr/>
        </p:nvSpPr>
        <p:spPr bwMode="auto">
          <a:xfrm>
            <a:off x="2627784" y="404664"/>
            <a:ext cx="3810000" cy="584775"/>
          </a:xfrm>
          <a:prstGeom prst="rect">
            <a:avLst/>
          </a:prstGeom>
          <a:noFill/>
          <a:ln w="19050">
            <a:noFill/>
            <a:miter lim="800000"/>
            <a:headEnd/>
            <a:tailEnd/>
          </a:ln>
          <a:effectLst/>
          <a:extLst/>
        </p:spPr>
        <p:txBody>
          <a:bodyPr wrap="square">
            <a:spAutoFit/>
          </a:bodyPr>
          <a:lstStyle/>
          <a:p>
            <a:pPr algn="ctr" eaLnBrk="0" hangingPunct="0"/>
            <a:r>
              <a:rPr kumimoji="0" lang="zh-CN" altLang="en-US" sz="3200" b="1" dirty="0">
                <a:solidFill>
                  <a:srgbClr val="FF0000"/>
                </a:solidFill>
                <a:effectLst/>
                <a:latin typeface="微软雅黑" panose="020B0503020204020204" pitchFamily="34" charset="-122"/>
                <a:ea typeface="微软雅黑" panose="020B0503020204020204" pitchFamily="34" charset="-122"/>
              </a:rPr>
              <a:t>供应商控制</a:t>
            </a:r>
            <a:r>
              <a:rPr kumimoji="0" lang="zh-CN" altLang="en-US" sz="3200" b="1" dirty="0" smtClean="0">
                <a:solidFill>
                  <a:srgbClr val="FF0000"/>
                </a:solidFill>
                <a:effectLst/>
                <a:latin typeface="微软雅黑" panose="020B0503020204020204" pitchFamily="34" charset="-122"/>
                <a:ea typeface="微软雅黑" panose="020B0503020204020204" pitchFamily="34" charset="-122"/>
              </a:rPr>
              <a:t>的</a:t>
            </a:r>
            <a:r>
              <a:rPr lang="zh-CN" altLang="en-US" sz="3200" b="1" dirty="0">
                <a:solidFill>
                  <a:srgbClr val="FF0000"/>
                </a:solidFill>
                <a:latin typeface="微软雅黑" panose="020B0503020204020204" pitchFamily="34" charset="-122"/>
                <a:ea typeface="微软雅黑" panose="020B0503020204020204" pitchFamily="34" charset="-122"/>
              </a:rPr>
              <a:t>方法</a:t>
            </a:r>
            <a:endParaRPr kumimoji="0" lang="zh-CN" altLang="en-US" sz="3200" b="1" dirty="0">
              <a:solidFill>
                <a:srgbClr val="FF0000"/>
              </a:solidFill>
              <a:effectLst/>
              <a:latin typeface="微软雅黑" panose="020B0503020204020204" pitchFamily="34" charset="-122"/>
              <a:ea typeface="微软雅黑" panose="020B0503020204020204" pitchFamily="34" charset="-122"/>
            </a:endParaRPr>
          </a:p>
        </p:txBody>
      </p:sp>
      <p:sp>
        <p:nvSpPr>
          <p:cNvPr id="9" name="Rectangle 2"/>
          <p:cNvSpPr>
            <a:spLocks noChangeArrowheads="1"/>
          </p:cNvSpPr>
          <p:nvPr/>
        </p:nvSpPr>
        <p:spPr bwMode="auto">
          <a:xfrm>
            <a:off x="528032" y="4419819"/>
            <a:ext cx="8196753" cy="1554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t"/>
          <a:lstStyle/>
          <a:p>
            <a:pPr marL="342900" indent="-342900">
              <a:lnSpc>
                <a:spcPct val="150000"/>
              </a:lnSpc>
              <a:buClr>
                <a:srgbClr val="FF0000"/>
              </a:buClr>
              <a:buFont typeface="Wingdings" panose="05000000000000000000" pitchFamily="2" charset="2"/>
              <a:buChar char="Ø"/>
            </a:pPr>
            <a:r>
              <a:rPr lang="en-US" altLang="zh-CN" sz="2000" dirty="0" smtClean="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建立激励机制是和运用不同的供应商控制方式分不开的。</a:t>
            </a:r>
          </a:p>
          <a:p>
            <a:pPr marL="342900" indent="-342900">
              <a:lnSpc>
                <a:spcPct val="150000"/>
              </a:lnSpc>
              <a:buClr>
                <a:srgbClr val="FF0000"/>
              </a:buClr>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现代企业管理中</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选择哪种控制方式和激励手法</a:t>
            </a:r>
            <a:r>
              <a:rPr lang="zh-CN" altLang="en-US" sz="2000" dirty="0" smtClean="0">
                <a:latin typeface="微软雅黑" panose="020B0503020204020204" pitchFamily="34" charset="-122"/>
                <a:ea typeface="微软雅黑" panose="020B0503020204020204" pitchFamily="34" charset="-122"/>
              </a:rPr>
              <a:t>往往</a:t>
            </a:r>
            <a:r>
              <a:rPr lang="zh-CN" altLang="en-US" sz="2000" dirty="0">
                <a:latin typeface="微软雅黑" panose="020B0503020204020204" pitchFamily="34" charset="-122"/>
                <a:ea typeface="微软雅黑" panose="020B0503020204020204" pitchFamily="34" charset="-122"/>
              </a:rPr>
              <a:t>是很困难的。</a:t>
            </a:r>
          </a:p>
          <a:p>
            <a:pPr marL="342900" indent="-342900">
              <a:lnSpc>
                <a:spcPct val="150000"/>
              </a:lnSpc>
              <a:buClr>
                <a:srgbClr val="FF0000"/>
              </a:buClr>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我们需要做的是如何采用激励达到我们的目的。</a:t>
            </a:r>
          </a:p>
        </p:txBody>
      </p:sp>
      <p:sp>
        <p:nvSpPr>
          <p:cNvPr id="10" name="Rectangle 4"/>
          <p:cNvSpPr>
            <a:spLocks noChangeArrowheads="1"/>
          </p:cNvSpPr>
          <p:nvPr/>
        </p:nvSpPr>
        <p:spPr bwMode="auto">
          <a:xfrm>
            <a:off x="515874" y="3958154"/>
            <a:ext cx="444224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400" b="1" dirty="0">
                <a:solidFill>
                  <a:srgbClr val="FF0000"/>
                </a:solidFill>
                <a:latin typeface="微软雅黑" panose="020B0503020204020204" pitchFamily="34" charset="-122"/>
                <a:ea typeface="微软雅黑" panose="020B0503020204020204" pitchFamily="34" charset="-122"/>
              </a:rPr>
              <a:t>方法四</a:t>
            </a:r>
            <a:r>
              <a:rPr lang="en-US" altLang="zh-CN" sz="2400" b="1" dirty="0">
                <a:solidFill>
                  <a:srgbClr val="FF0000"/>
                </a:solidFill>
                <a:latin typeface="微软雅黑" panose="020B0503020204020204" pitchFamily="34" charset="-122"/>
                <a:ea typeface="微软雅黑" panose="020B0503020204020204" pitchFamily="34" charset="-122"/>
              </a:rPr>
              <a:t>:  </a:t>
            </a:r>
            <a:r>
              <a:rPr lang="zh-CN" altLang="en-US" sz="2400" b="1" dirty="0">
                <a:latin typeface="微软雅黑" panose="020B0503020204020204" pitchFamily="34" charset="-122"/>
                <a:ea typeface="微软雅黑" panose="020B0503020204020204" pitchFamily="34" charset="-122"/>
              </a:rPr>
              <a:t>建立供应商的激励机制</a:t>
            </a:r>
          </a:p>
        </p:txBody>
      </p:sp>
    </p:spTree>
    <p:extLst>
      <p:ext uri="{BB962C8B-B14F-4D97-AF65-F5344CB8AC3E}">
        <p14:creationId xmlns:p14="http://schemas.microsoft.com/office/powerpoint/2010/main" val="962520648"/>
      </p:ext>
    </p:extLst>
  </p:cSld>
  <p:clrMapOvr>
    <a:masterClrMapping/>
  </p:clrMapOvr>
  <p:transition>
    <p:fade/>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70752" y="407633"/>
            <a:ext cx="6192837" cy="563033"/>
          </a:xfrm>
        </p:spPr>
        <p:txBody>
          <a:bodyPr/>
          <a:lstStyle/>
          <a:p>
            <a:pPr algn="ctr"/>
            <a:r>
              <a:rPr lang="zh-CN" altLang="en-US" sz="3200" dirty="0" smtClean="0">
                <a:solidFill>
                  <a:srgbClr val="FF0000"/>
                </a:solidFill>
              </a:rPr>
              <a:t>供应商品质控制管理</a:t>
            </a:r>
            <a:endParaRPr lang="zh-CN" altLang="en-US" sz="3200" dirty="0">
              <a:solidFill>
                <a:srgbClr val="FF0000"/>
              </a:solidFill>
            </a:endParaRPr>
          </a:p>
        </p:txBody>
      </p:sp>
      <p:sp>
        <p:nvSpPr>
          <p:cNvPr id="8" name="Text Box 6"/>
          <p:cNvSpPr txBox="1">
            <a:spLocks noChangeArrowheads="1"/>
          </p:cNvSpPr>
          <p:nvPr/>
        </p:nvSpPr>
        <p:spPr bwMode="gray">
          <a:xfrm>
            <a:off x="915777" y="2132882"/>
            <a:ext cx="2817516" cy="1200329"/>
          </a:xfrm>
          <a:prstGeom prst="rect">
            <a:avLst/>
          </a:prstGeom>
          <a:noFill/>
          <a:ln w="9525">
            <a:noFill/>
            <a:miter lim="800000"/>
            <a:headEnd/>
            <a:tailEnd/>
          </a:ln>
          <a:effectLst/>
        </p:spPr>
        <p:txBody>
          <a:bodyPr wrap="square">
            <a:spAutoFit/>
          </a:bodyPr>
          <a:lstStyle/>
          <a:p>
            <a:pPr>
              <a:lnSpc>
                <a:spcPct val="150000"/>
              </a:lnSpc>
              <a:spcBef>
                <a:spcPct val="50000"/>
              </a:spcBef>
              <a:defRPr/>
            </a:pPr>
            <a:r>
              <a:rPr lang="zh-CN" altLang="en-US" sz="2400" b="1" dirty="0" smtClean="0">
                <a:latin typeface="微软雅黑" panose="020B0503020204020204" pitchFamily="34" charset="-122"/>
                <a:ea typeface="微软雅黑" panose="020B0503020204020204" pitchFamily="34" charset="-122"/>
              </a:rPr>
              <a:t>产品设计开发阶段的供应商质量控制</a:t>
            </a:r>
            <a:endParaRPr lang="en-US" altLang="zh-CN" sz="2400" b="1" dirty="0">
              <a:latin typeface="微软雅黑" panose="020B0503020204020204" pitchFamily="34" charset="-122"/>
              <a:ea typeface="微软雅黑" panose="020B0503020204020204" pitchFamily="34" charset="-122"/>
            </a:endParaRPr>
          </a:p>
        </p:txBody>
      </p:sp>
      <p:sp>
        <p:nvSpPr>
          <p:cNvPr id="34" name="Text Box 6"/>
          <p:cNvSpPr txBox="1">
            <a:spLocks noChangeArrowheads="1"/>
          </p:cNvSpPr>
          <p:nvPr/>
        </p:nvSpPr>
        <p:spPr bwMode="gray">
          <a:xfrm>
            <a:off x="5724128" y="2504446"/>
            <a:ext cx="2189947" cy="457200"/>
          </a:xfrm>
          <a:prstGeom prst="rect">
            <a:avLst/>
          </a:prstGeom>
          <a:noFill/>
          <a:ln w="9525">
            <a:noFill/>
            <a:miter lim="800000"/>
            <a:headEnd/>
            <a:tailEnd/>
          </a:ln>
          <a:effectLst/>
        </p:spPr>
        <p:txBody>
          <a:bodyPr wrap="square">
            <a:spAutoFit/>
          </a:bodyPr>
          <a:lstStyle/>
          <a:p>
            <a:pPr>
              <a:spcBef>
                <a:spcPct val="50000"/>
              </a:spcBef>
              <a:defRPr/>
            </a:pPr>
            <a:r>
              <a:rPr lang="en-US" altLang="zh-CN" sz="2400" b="1" dirty="0" smtClean="0">
                <a:latin typeface="微软雅黑" panose="020B0503020204020204" pitchFamily="34" charset="-122"/>
                <a:ea typeface="微软雅黑" panose="020B0503020204020204" pitchFamily="34" charset="-122"/>
              </a:rPr>
              <a:t>PPAP</a:t>
            </a:r>
            <a:r>
              <a:rPr lang="zh-CN" altLang="en-US" sz="2400" b="1" dirty="0" smtClean="0">
                <a:latin typeface="微软雅黑" panose="020B0503020204020204" pitchFamily="34" charset="-122"/>
                <a:ea typeface="微软雅黑" panose="020B0503020204020204" pitchFamily="34" charset="-122"/>
              </a:rPr>
              <a:t>的提交</a:t>
            </a:r>
            <a:endParaRPr lang="en-US" altLang="zh-CN" sz="2400" b="1" dirty="0">
              <a:latin typeface="微软雅黑" panose="020B0503020204020204" pitchFamily="34" charset="-122"/>
              <a:ea typeface="微软雅黑" panose="020B0503020204020204" pitchFamily="34" charset="-122"/>
            </a:endParaRPr>
          </a:p>
        </p:txBody>
      </p:sp>
      <p:sp>
        <p:nvSpPr>
          <p:cNvPr id="22" name="Text Box 6"/>
          <p:cNvSpPr txBox="1">
            <a:spLocks noChangeArrowheads="1"/>
          </p:cNvSpPr>
          <p:nvPr/>
        </p:nvSpPr>
        <p:spPr bwMode="gray">
          <a:xfrm>
            <a:off x="5542083" y="4149080"/>
            <a:ext cx="2554035" cy="457200"/>
          </a:xfrm>
          <a:prstGeom prst="rect">
            <a:avLst/>
          </a:prstGeom>
          <a:noFill/>
          <a:ln w="9525">
            <a:noFill/>
            <a:miter lim="800000"/>
            <a:headEnd/>
            <a:tailEnd/>
          </a:ln>
          <a:effectLst/>
        </p:spPr>
        <p:txBody>
          <a:bodyPr wrap="square">
            <a:spAutoFit/>
          </a:bodyPr>
          <a:lstStyle/>
          <a:p>
            <a:pPr>
              <a:spcBef>
                <a:spcPct val="50000"/>
              </a:spcBef>
              <a:defRPr/>
            </a:pPr>
            <a:r>
              <a:rPr lang="zh-CN" altLang="en-US" sz="2400" b="1" dirty="0" smtClean="0">
                <a:latin typeface="微软雅黑" panose="020B0503020204020204" pitchFamily="34" charset="-122"/>
                <a:ea typeface="微软雅黑" panose="020B0503020204020204" pitchFamily="34" charset="-122"/>
              </a:rPr>
              <a:t>质量控制</a:t>
            </a:r>
            <a:r>
              <a:rPr lang="en-US" altLang="zh-CN" sz="2400" b="1" dirty="0" smtClean="0">
                <a:latin typeface="微软雅黑" panose="020B0503020204020204" pitchFamily="34" charset="-122"/>
                <a:ea typeface="微软雅黑" panose="020B0503020204020204" pitchFamily="34" charset="-122"/>
              </a:rPr>
              <a:t>8D</a:t>
            </a:r>
            <a:r>
              <a:rPr lang="zh-CN" altLang="en-US" sz="2400" b="1" dirty="0" smtClean="0">
                <a:latin typeface="微软雅黑" panose="020B0503020204020204" pitchFamily="34" charset="-122"/>
                <a:ea typeface="微软雅黑" panose="020B0503020204020204" pitchFamily="34" charset="-122"/>
              </a:rPr>
              <a:t>报告</a:t>
            </a:r>
            <a:endParaRPr lang="en-US" altLang="zh-CN" sz="2400" b="1" dirty="0">
              <a:latin typeface="微软雅黑" panose="020B0503020204020204" pitchFamily="34" charset="-122"/>
              <a:ea typeface="微软雅黑" panose="020B0503020204020204" pitchFamily="34" charset="-122"/>
            </a:endParaRPr>
          </a:p>
        </p:txBody>
      </p:sp>
      <p:sp>
        <p:nvSpPr>
          <p:cNvPr id="30" name="Text Box 6"/>
          <p:cNvSpPr txBox="1">
            <a:spLocks noChangeArrowheads="1"/>
          </p:cNvSpPr>
          <p:nvPr/>
        </p:nvSpPr>
        <p:spPr bwMode="gray">
          <a:xfrm>
            <a:off x="915777" y="3717032"/>
            <a:ext cx="2376264" cy="1200329"/>
          </a:xfrm>
          <a:prstGeom prst="rect">
            <a:avLst/>
          </a:prstGeom>
          <a:noFill/>
          <a:ln w="9525">
            <a:noFill/>
            <a:miter lim="800000"/>
            <a:headEnd/>
            <a:tailEnd/>
          </a:ln>
          <a:effectLst/>
        </p:spPr>
        <p:txBody>
          <a:bodyPr wrap="square">
            <a:spAutoFit/>
          </a:bodyPr>
          <a:lstStyle/>
          <a:p>
            <a:pPr>
              <a:lnSpc>
                <a:spcPct val="150000"/>
              </a:lnSpc>
              <a:spcBef>
                <a:spcPct val="50000"/>
              </a:spcBef>
              <a:defRPr/>
            </a:pPr>
            <a:r>
              <a:rPr lang="zh-CN" altLang="en-US" sz="2400" b="1" dirty="0" smtClean="0">
                <a:latin typeface="微软雅黑" panose="020B0503020204020204" pitchFamily="34" charset="-122"/>
                <a:ea typeface="微软雅黑" panose="020B0503020204020204" pitchFamily="34" charset="-122"/>
              </a:rPr>
              <a:t>量产阶段的供应商质量控制</a:t>
            </a:r>
            <a:endParaRPr lang="en-US" altLang="zh-CN" sz="2400" b="1" dirty="0">
              <a:latin typeface="微软雅黑" panose="020B0503020204020204" pitchFamily="34" charset="-122"/>
              <a:ea typeface="微软雅黑" panose="020B0503020204020204" pitchFamily="34" charset="-122"/>
            </a:endParaRPr>
          </a:p>
        </p:txBody>
      </p:sp>
      <p:cxnSp>
        <p:nvCxnSpPr>
          <p:cNvPr id="4" name="直接连接符 3"/>
          <p:cNvCxnSpPr/>
          <p:nvPr/>
        </p:nvCxnSpPr>
        <p:spPr bwMode="auto">
          <a:xfrm>
            <a:off x="761942" y="1916832"/>
            <a:ext cx="7410458" cy="0"/>
          </a:xfrm>
          <a:prstGeom prst="line">
            <a:avLst/>
          </a:prstGeom>
          <a:solidFill>
            <a:schemeClr val="accent1"/>
          </a:solidFill>
          <a:ln w="19050" cap="flat" cmpd="sng" algn="ctr">
            <a:solidFill>
              <a:schemeClr val="tx1"/>
            </a:solidFill>
            <a:prstDash val="solid"/>
            <a:round/>
            <a:headEnd type="none" w="med" len="med"/>
            <a:tailEnd type="none" w="lg" len="lg"/>
          </a:ln>
          <a:effectLst>
            <a:outerShdw dist="20000" dir="5400000" algn="ctr" rotWithShape="0">
              <a:srgbClr val="000000">
                <a:alpha val="34000"/>
              </a:srgbClr>
            </a:outerShdw>
          </a:effectLst>
        </p:spPr>
      </p:cxnSp>
      <p:sp>
        <p:nvSpPr>
          <p:cNvPr id="5" name="文本框 4"/>
          <p:cNvSpPr txBox="1"/>
          <p:nvPr/>
        </p:nvSpPr>
        <p:spPr>
          <a:xfrm>
            <a:off x="1626908" y="1493727"/>
            <a:ext cx="697627" cy="400110"/>
          </a:xfrm>
          <a:prstGeom prst="rect">
            <a:avLst/>
          </a:prstGeom>
          <a:noFill/>
        </p:spPr>
        <p:txBody>
          <a:bodyPr wrap="none" rtlCol="0">
            <a:spAutoFit/>
          </a:bodyPr>
          <a:lstStyle/>
          <a:p>
            <a:r>
              <a:rPr lang="zh-CN" altLang="en-US" sz="2000" dirty="0">
                <a:latin typeface="微软雅黑" panose="020B0503020204020204" pitchFamily="34" charset="-122"/>
                <a:ea typeface="微软雅黑" panose="020B0503020204020204" pitchFamily="34" charset="-122"/>
              </a:rPr>
              <a:t>阶段</a:t>
            </a:r>
          </a:p>
        </p:txBody>
      </p:sp>
      <p:sp>
        <p:nvSpPr>
          <p:cNvPr id="9" name="文本框 8"/>
          <p:cNvSpPr txBox="1"/>
          <p:nvPr/>
        </p:nvSpPr>
        <p:spPr>
          <a:xfrm>
            <a:off x="5940152" y="1493727"/>
            <a:ext cx="1210588" cy="400110"/>
          </a:xfrm>
          <a:prstGeom prst="rect">
            <a:avLst/>
          </a:prstGeom>
          <a:noFill/>
        </p:spPr>
        <p:txBody>
          <a:bodyPr wrap="none" rtlCol="0">
            <a:spAutoFit/>
          </a:bodyPr>
          <a:lstStyle>
            <a:defPPr>
              <a:defRPr lang="zh-CN"/>
            </a:defPPr>
            <a:lvl1pPr>
              <a:defRPr sz="2000">
                <a:latin typeface="微软雅黑" panose="020B0503020204020204" pitchFamily="34" charset="-122"/>
                <a:ea typeface="微软雅黑" panose="020B0503020204020204" pitchFamily="34" charset="-122"/>
              </a:defRPr>
            </a:lvl1pPr>
          </a:lstStyle>
          <a:p>
            <a:r>
              <a:rPr lang="zh-CN" altLang="en-US" dirty="0"/>
              <a:t>管理手段</a:t>
            </a:r>
          </a:p>
        </p:txBody>
      </p:sp>
    </p:spTree>
    <p:extLst>
      <p:ext uri="{BB962C8B-B14F-4D97-AF65-F5344CB8AC3E}">
        <p14:creationId xmlns:p14="http://schemas.microsoft.com/office/powerpoint/2010/main" val="5206077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4" grpId="0"/>
      <p:bldP spid="22" grpId="0"/>
      <p:bldP spid="30"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75581" y="404664"/>
            <a:ext cx="6192837" cy="563033"/>
          </a:xfrm>
        </p:spPr>
        <p:txBody>
          <a:bodyPr/>
          <a:lstStyle/>
          <a:p>
            <a:pPr algn="ctr"/>
            <a:r>
              <a:rPr lang="zh-CN" altLang="en-US" sz="3200" dirty="0" smtClean="0">
                <a:solidFill>
                  <a:srgbClr val="FF0000"/>
                </a:solidFill>
              </a:rPr>
              <a:t>开发阶段</a:t>
            </a:r>
            <a:r>
              <a:rPr lang="zh-CN" altLang="en-US" sz="3200" dirty="0">
                <a:solidFill>
                  <a:srgbClr val="FF0000"/>
                </a:solidFill>
              </a:rPr>
              <a:t>供应</a:t>
            </a:r>
            <a:r>
              <a:rPr lang="zh-CN" altLang="en-US" sz="3200" dirty="0" smtClean="0">
                <a:solidFill>
                  <a:srgbClr val="FF0000"/>
                </a:solidFill>
              </a:rPr>
              <a:t>商质量控制</a:t>
            </a:r>
            <a:endParaRPr lang="zh-CN" altLang="en-US" sz="3200" dirty="0">
              <a:solidFill>
                <a:srgbClr val="FF0000"/>
              </a:solidFill>
            </a:endParaRPr>
          </a:p>
        </p:txBody>
      </p:sp>
      <p:sp>
        <p:nvSpPr>
          <p:cNvPr id="4" name="TextBox 3"/>
          <p:cNvSpPr txBox="1"/>
          <p:nvPr/>
        </p:nvSpPr>
        <p:spPr>
          <a:xfrm>
            <a:off x="323528" y="1412776"/>
            <a:ext cx="8496944" cy="332398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buClr>
                <a:schemeClr val="tx1"/>
              </a:buClr>
              <a:buFont typeface="Wingdings" pitchFamily="2" charset="2"/>
              <a:buChar char="Ø"/>
            </a:pPr>
            <a:r>
              <a:rPr lang="en-US" altLang="zh-CN" sz="2000" dirty="0" smtClean="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邀请供应商参与早期的设计和开发，鼓励供应商提出降低成本、改善性能，提高产品质量和可靠性，改善可加工性的意见。</a:t>
            </a:r>
            <a:endParaRPr lang="en-US" altLang="zh-CN" sz="2000" dirty="0" smtClean="0">
              <a:latin typeface="微软雅黑" panose="020B0503020204020204" pitchFamily="34" charset="-122"/>
              <a:ea typeface="微软雅黑" panose="020B0503020204020204" pitchFamily="34" charset="-122"/>
            </a:endParaRPr>
          </a:p>
          <a:p>
            <a:pPr>
              <a:lnSpc>
                <a:spcPct val="150000"/>
              </a:lnSpc>
              <a:buClr>
                <a:schemeClr val="tx1"/>
              </a:buClr>
              <a:buFont typeface="Wingdings" pitchFamily="2" charset="2"/>
              <a:buChar char="Ø"/>
            </a:pPr>
            <a:r>
              <a:rPr lang="zh-CN" altLang="en-US" sz="2000" dirty="0" smtClean="0">
                <a:latin typeface="微软雅黑" panose="020B0503020204020204" pitchFamily="34" charset="-122"/>
                <a:ea typeface="微软雅黑" panose="020B0503020204020204" pitchFamily="34" charset="-122"/>
              </a:rPr>
              <a:t> 让供应商参与设计和开发的过程，可以使供应商充分地理解新产品的质量要求，供应商从起点就开始控制质量，对产品质量是有利的。</a:t>
            </a:r>
            <a:endParaRPr lang="en-US" altLang="zh-CN" sz="2000" dirty="0" smtClean="0">
              <a:latin typeface="微软雅黑" panose="020B0503020204020204" pitchFamily="34" charset="-122"/>
              <a:ea typeface="微软雅黑" panose="020B0503020204020204" pitchFamily="34" charset="-122"/>
            </a:endParaRPr>
          </a:p>
          <a:p>
            <a:pPr>
              <a:lnSpc>
                <a:spcPct val="150000"/>
              </a:lnSpc>
              <a:buClr>
                <a:schemeClr val="tx1"/>
              </a:buClr>
              <a:buFont typeface="Wingdings" pitchFamily="2" charset="2"/>
              <a:buChar char="Ø"/>
            </a:pPr>
            <a:r>
              <a:rPr lang="en-US" altLang="zh-CN" sz="2000" dirty="0" smtClean="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对供应商进行培训，明确设计和开发新产品的目标质量，与供应商共同控制质量控制过程，达成一致的产品控制、产品质量检验、产品最终放行的标准。</a:t>
            </a:r>
            <a:endParaRPr lang="en-US" altLang="zh-CN" sz="2000" dirty="0" smtClean="0">
              <a:latin typeface="微软雅黑" panose="020B0503020204020204" pitchFamily="34" charset="-122"/>
              <a:ea typeface="微软雅黑" panose="020B0503020204020204" pitchFamily="34" charset="-122"/>
            </a:endParaRPr>
          </a:p>
        </p:txBody>
      </p:sp>
      <p:pic>
        <p:nvPicPr>
          <p:cNvPr id="5" name="Picture 4" descr="BD06982_"/>
          <p:cNvPicPr>
            <a:picLocks noChangeAspect="1" noChangeArrowheads="1"/>
          </p:cNvPicPr>
          <p:nvPr/>
        </p:nvPicPr>
        <p:blipFill>
          <a:blip r:embed="rId2" cstate="print"/>
          <a:srcRect/>
          <a:stretch>
            <a:fillRect/>
          </a:stretch>
        </p:blipFill>
        <p:spPr bwMode="auto">
          <a:xfrm>
            <a:off x="6044258" y="4388207"/>
            <a:ext cx="2667000" cy="1733550"/>
          </a:xfrm>
          <a:prstGeom prst="rect">
            <a:avLst/>
          </a:prstGeom>
          <a:noFill/>
        </p:spPr>
      </p:pic>
    </p:spTree>
    <p:extLst>
      <p:ext uri="{BB962C8B-B14F-4D97-AF65-F5344CB8AC3E}">
        <p14:creationId xmlns:p14="http://schemas.microsoft.com/office/powerpoint/2010/main" val="42746512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1806786"/>
            <a:ext cx="5184576" cy="230832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buClr>
                <a:srgbClr val="C00000"/>
              </a:buClr>
              <a:buFont typeface="Wingdings" pitchFamily="2" charset="2"/>
              <a:buChar char="Ø"/>
            </a:pPr>
            <a:r>
              <a:rPr lang="en-US" altLang="zh-CN" sz="2400" dirty="0" smtClean="0">
                <a:latin typeface="微软雅黑" panose="020B0503020204020204" pitchFamily="34" charset="-122"/>
                <a:ea typeface="微软雅黑" panose="020B0503020204020204" pitchFamily="34" charset="-122"/>
              </a:rPr>
              <a:t> </a:t>
            </a:r>
            <a:r>
              <a:rPr lang="zh-CN" altLang="en-US" sz="2400" dirty="0" smtClean="0">
                <a:latin typeface="微软雅黑" panose="020B0503020204020204" pitchFamily="34" charset="-122"/>
                <a:ea typeface="微软雅黑" panose="020B0503020204020204" pitchFamily="34" charset="-122"/>
              </a:rPr>
              <a:t>与供应商共享技术和资源</a:t>
            </a:r>
            <a:endParaRPr lang="en-US" altLang="zh-CN" sz="2400" dirty="0" smtClean="0">
              <a:latin typeface="微软雅黑" panose="020B0503020204020204" pitchFamily="34" charset="-122"/>
              <a:ea typeface="微软雅黑" panose="020B0503020204020204" pitchFamily="34" charset="-122"/>
            </a:endParaRPr>
          </a:p>
          <a:p>
            <a:pPr>
              <a:lnSpc>
                <a:spcPct val="150000"/>
              </a:lnSpc>
              <a:buClr>
                <a:srgbClr val="C00000"/>
              </a:buClr>
              <a:buFont typeface="Wingdings" pitchFamily="2" charset="2"/>
              <a:buChar char="Ø"/>
            </a:pPr>
            <a:r>
              <a:rPr lang="en-US" altLang="zh-CN" sz="2400" dirty="0" smtClean="0">
                <a:latin typeface="微软雅黑" panose="020B0503020204020204" pitchFamily="34" charset="-122"/>
                <a:ea typeface="微软雅黑" panose="020B0503020204020204" pitchFamily="34" charset="-122"/>
              </a:rPr>
              <a:t> </a:t>
            </a:r>
            <a:r>
              <a:rPr lang="zh-CN" altLang="en-US" sz="2400" dirty="0" smtClean="0">
                <a:latin typeface="微软雅黑" panose="020B0503020204020204" pitchFamily="34" charset="-122"/>
                <a:ea typeface="微软雅黑" panose="020B0503020204020204" pitchFamily="34" charset="-122"/>
              </a:rPr>
              <a:t>对供应商提供的样件进行质量检验</a:t>
            </a:r>
            <a:endParaRPr lang="en-US" altLang="zh-CN" sz="2400" dirty="0" smtClean="0">
              <a:latin typeface="微软雅黑" panose="020B0503020204020204" pitchFamily="34" charset="-122"/>
              <a:ea typeface="微软雅黑" panose="020B0503020204020204" pitchFamily="34" charset="-122"/>
            </a:endParaRPr>
          </a:p>
          <a:p>
            <a:pPr>
              <a:lnSpc>
                <a:spcPct val="150000"/>
              </a:lnSpc>
              <a:buClr>
                <a:srgbClr val="C00000"/>
              </a:buClr>
              <a:buFont typeface="Wingdings" pitchFamily="2" charset="2"/>
              <a:buChar char="Ø"/>
            </a:pPr>
            <a:r>
              <a:rPr lang="en-US" altLang="zh-CN" sz="2400" dirty="0" smtClean="0">
                <a:latin typeface="微软雅黑" panose="020B0503020204020204" pitchFamily="34" charset="-122"/>
                <a:ea typeface="微软雅黑" panose="020B0503020204020204" pitchFamily="34" charset="-122"/>
              </a:rPr>
              <a:t> </a:t>
            </a:r>
            <a:r>
              <a:rPr lang="zh-CN" altLang="en-US" sz="2400" dirty="0" smtClean="0">
                <a:latin typeface="微软雅黑" panose="020B0503020204020204" pitchFamily="34" charset="-122"/>
                <a:ea typeface="微软雅黑" panose="020B0503020204020204" pitchFamily="34" charset="-122"/>
              </a:rPr>
              <a:t>对供应商保证能力的初步评价</a:t>
            </a:r>
            <a:endParaRPr lang="en-US" altLang="zh-CN" sz="2400" dirty="0" smtClean="0">
              <a:latin typeface="微软雅黑" panose="020B0503020204020204" pitchFamily="34" charset="-122"/>
              <a:ea typeface="微软雅黑" panose="020B0503020204020204" pitchFamily="34" charset="-122"/>
            </a:endParaRPr>
          </a:p>
          <a:p>
            <a:pPr>
              <a:lnSpc>
                <a:spcPct val="150000"/>
              </a:lnSpc>
              <a:buClr>
                <a:srgbClr val="C00000"/>
              </a:buClr>
              <a:buFont typeface="Wingdings" pitchFamily="2" charset="2"/>
              <a:buChar char="Ø"/>
            </a:pPr>
            <a:r>
              <a:rPr lang="en-US" altLang="zh-CN" sz="2400" dirty="0" smtClean="0">
                <a:latin typeface="微软雅黑" panose="020B0503020204020204" pitchFamily="34" charset="-122"/>
                <a:ea typeface="微软雅黑" panose="020B0503020204020204" pitchFamily="34" charset="-122"/>
              </a:rPr>
              <a:t> </a:t>
            </a:r>
            <a:r>
              <a:rPr lang="zh-CN" altLang="en-US" sz="2400" dirty="0" smtClean="0">
                <a:latin typeface="微软雅黑" panose="020B0503020204020204" pitchFamily="34" charset="-122"/>
                <a:ea typeface="微软雅黑" panose="020B0503020204020204" pitchFamily="34" charset="-122"/>
              </a:rPr>
              <a:t>试制产品质量问题的解决</a:t>
            </a:r>
            <a:endParaRPr lang="en-US" altLang="zh-CN" sz="2400" dirty="0" smtClean="0">
              <a:latin typeface="微软雅黑" panose="020B0503020204020204" pitchFamily="34" charset="-122"/>
              <a:ea typeface="微软雅黑" panose="020B0503020204020204" pitchFamily="34" charset="-122"/>
            </a:endParaRPr>
          </a:p>
        </p:txBody>
      </p:sp>
      <p:pic>
        <p:nvPicPr>
          <p:cNvPr id="5" name="图片 2" descr="www.tuweimei.comComp_7065770_vVSq6fBryLpU6Afjuvl4zxB7bn4Q6Oos.jpg"/>
          <p:cNvPicPr>
            <a:picLocks noGrp="1" noChangeAspect="1"/>
          </p:cNvPicPr>
          <p:nvPr isPhoto="1"/>
        </p:nvPicPr>
        <p:blipFill>
          <a:blip r:embed="rId2" cstate="print"/>
          <a:srcRect/>
          <a:stretch>
            <a:fillRect/>
          </a:stretch>
        </p:blipFill>
        <p:spPr bwMode="auto">
          <a:xfrm>
            <a:off x="5646440" y="3212976"/>
            <a:ext cx="3041826" cy="2281370"/>
          </a:xfrm>
          <a:prstGeom prst="rect">
            <a:avLst/>
          </a:prstGeom>
          <a:noFill/>
          <a:ln w="9525">
            <a:noFill/>
            <a:miter lim="800000"/>
            <a:headEnd/>
            <a:tailEnd/>
          </a:ln>
        </p:spPr>
      </p:pic>
      <p:sp>
        <p:nvSpPr>
          <p:cNvPr id="2" name="标题 1"/>
          <p:cNvSpPr>
            <a:spLocks noGrp="1"/>
          </p:cNvSpPr>
          <p:nvPr>
            <p:ph type="title"/>
          </p:nvPr>
        </p:nvSpPr>
        <p:spPr/>
        <p:txBody>
          <a:bodyPr/>
          <a:lstStyle/>
          <a:p>
            <a:pPr algn="ctr"/>
            <a:r>
              <a:rPr lang="zh-CN" altLang="en-US" sz="3200" dirty="0" smtClean="0">
                <a:solidFill>
                  <a:srgbClr val="FF0000"/>
                </a:solidFill>
              </a:rPr>
              <a:t>开发阶段供应商质量控制</a:t>
            </a:r>
            <a:endParaRPr lang="zh-CN" altLang="en-US" sz="3200" dirty="0">
              <a:solidFill>
                <a:srgbClr val="FF0000"/>
              </a:solidFill>
            </a:endParaRPr>
          </a:p>
        </p:txBody>
      </p:sp>
      <p:pic>
        <p:nvPicPr>
          <p:cNvPr id="6" name="图片 4" descr="www_tuweimei_comComp_23825119_H53oeYBBJd1sb14q4xGxzlETEaqMSTSZ.jpg"/>
          <p:cNvPicPr>
            <a:picLocks noGrp="1" noChangeAspect="1"/>
          </p:cNvPicPr>
          <p:nvPr isPhoto="1"/>
        </p:nvPicPr>
        <p:blipFill>
          <a:blip r:embed="rId3" cstate="print"/>
          <a:srcRect/>
          <a:stretch>
            <a:fillRect/>
          </a:stretch>
        </p:blipFill>
        <p:spPr bwMode="auto">
          <a:xfrm>
            <a:off x="2519300" y="4725144"/>
            <a:ext cx="2232248" cy="1395155"/>
          </a:xfrm>
          <a:prstGeom prst="rect">
            <a:avLst/>
          </a:prstGeom>
          <a:noFill/>
          <a:ln w="9525">
            <a:noFill/>
            <a:miter lim="800000"/>
            <a:headEnd/>
            <a:tailEnd/>
          </a:ln>
        </p:spPr>
      </p:pic>
    </p:spTree>
    <p:extLst>
      <p:ext uri="{BB962C8B-B14F-4D97-AF65-F5344CB8AC3E}">
        <p14:creationId xmlns:p14="http://schemas.microsoft.com/office/powerpoint/2010/main" val="5197962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1479500"/>
            <a:ext cx="8232531" cy="484479"/>
          </a:xfrm>
        </p:spPr>
        <p:txBody>
          <a:bodyPr/>
          <a:lstStyle/>
          <a:p>
            <a:pPr algn="l">
              <a:spcBef>
                <a:spcPct val="50000"/>
              </a:spcBef>
              <a:defRPr/>
            </a:pPr>
            <a:r>
              <a:rPr lang="zh-CN" altLang="en-US" sz="2400" dirty="0" smtClean="0">
                <a:solidFill>
                  <a:srgbClr val="0000FF"/>
                </a:solidFill>
              </a:rPr>
              <a:t>供应商</a:t>
            </a:r>
            <a:r>
              <a:rPr lang="en-US" altLang="zh-CN" sz="2400" dirty="0" smtClean="0">
                <a:solidFill>
                  <a:srgbClr val="0000FF"/>
                </a:solidFill>
              </a:rPr>
              <a:t>PPAP</a:t>
            </a:r>
            <a:r>
              <a:rPr lang="zh-CN" altLang="en-US" sz="2400" dirty="0" smtClean="0">
                <a:solidFill>
                  <a:srgbClr val="0000FF"/>
                </a:solidFill>
              </a:rPr>
              <a:t>的提交</a:t>
            </a:r>
            <a:endParaRPr lang="en-US" altLang="zh-CN" sz="2400" dirty="0">
              <a:solidFill>
                <a:srgbClr val="0000FF"/>
              </a:solidFill>
            </a:endParaRPr>
          </a:p>
        </p:txBody>
      </p:sp>
      <p:pic>
        <p:nvPicPr>
          <p:cNvPr id="48" name="Picture 11" descr="CMENO149"/>
          <p:cNvPicPr>
            <a:picLocks noChangeAspect="1" noChangeArrowheads="1"/>
          </p:cNvPicPr>
          <p:nvPr/>
        </p:nvPicPr>
        <p:blipFill>
          <a:blip r:embed="rId2" cstate="print"/>
          <a:srcRect/>
          <a:stretch>
            <a:fillRect/>
          </a:stretch>
        </p:blipFill>
        <p:spPr bwMode="auto">
          <a:xfrm>
            <a:off x="6156176" y="4005064"/>
            <a:ext cx="2498725" cy="1855788"/>
          </a:xfrm>
          <a:prstGeom prst="rect">
            <a:avLst/>
          </a:prstGeom>
          <a:noFill/>
        </p:spPr>
      </p:pic>
      <p:grpSp>
        <p:nvGrpSpPr>
          <p:cNvPr id="3" name="Group 4"/>
          <p:cNvGrpSpPr>
            <a:grpSpLocks/>
          </p:cNvGrpSpPr>
          <p:nvPr/>
        </p:nvGrpSpPr>
        <p:grpSpPr bwMode="auto">
          <a:xfrm>
            <a:off x="422807" y="2082973"/>
            <a:ext cx="6336704" cy="457200"/>
            <a:chOff x="1296" y="1224"/>
            <a:chExt cx="3222" cy="288"/>
          </a:xfrm>
        </p:grpSpPr>
        <p:sp>
          <p:nvSpPr>
            <p:cNvPr id="51" name="Oval 5"/>
            <p:cNvSpPr>
              <a:spLocks noChangeArrowheads="1"/>
            </p:cNvSpPr>
            <p:nvPr/>
          </p:nvSpPr>
          <p:spPr bwMode="gray">
            <a:xfrm>
              <a:off x="1296" y="1290"/>
              <a:ext cx="144" cy="144"/>
            </a:xfrm>
            <a:prstGeom prst="ellipse">
              <a:avLst/>
            </a:prstGeom>
            <a:gradFill rotWithShape="1">
              <a:gsLst>
                <a:gs pos="0">
                  <a:srgbClr val="E96E29"/>
                </a:gs>
                <a:gs pos="100000">
                  <a:srgbClr val="E96E29">
                    <a:gamma/>
                    <a:shade val="66667"/>
                    <a:invGamma/>
                  </a:srgbClr>
                </a:gs>
              </a:gsLst>
              <a:path path="shape">
                <a:fillToRect l="50000" t="50000" r="50000" b="50000"/>
              </a:path>
            </a:gradFill>
            <a:ln w="19050">
              <a:solidFill>
                <a:schemeClr val="bg1"/>
              </a:solidFill>
              <a:round/>
              <a:headEnd/>
              <a:tailEnd/>
            </a:ln>
            <a:effectLst>
              <a:outerShdw dist="107763" dir="2700000" algn="ctr" rotWithShape="0">
                <a:schemeClr val="bg2">
                  <a:alpha val="50000"/>
                </a:schemeClr>
              </a:outerShdw>
            </a:effec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grpSp>
          <p:nvGrpSpPr>
            <p:cNvPr id="4" name="Group 6"/>
            <p:cNvGrpSpPr>
              <a:grpSpLocks/>
            </p:cNvGrpSpPr>
            <p:nvPr/>
          </p:nvGrpSpPr>
          <p:grpSpPr bwMode="auto">
            <a:xfrm>
              <a:off x="1440" y="1224"/>
              <a:ext cx="3078" cy="288"/>
              <a:chOff x="1536" y="1470"/>
              <a:chExt cx="3078" cy="288"/>
            </a:xfrm>
          </p:grpSpPr>
          <p:sp>
            <p:nvSpPr>
              <p:cNvPr id="53" name="Line 7"/>
              <p:cNvSpPr>
                <a:spLocks noChangeShapeType="1"/>
              </p:cNvSpPr>
              <p:nvPr/>
            </p:nvSpPr>
            <p:spPr bwMode="gray">
              <a:xfrm flipV="1">
                <a:off x="1536" y="1603"/>
                <a:ext cx="218" cy="5"/>
              </a:xfrm>
              <a:prstGeom prst="line">
                <a:avLst/>
              </a:prstGeom>
              <a:noFill/>
              <a:ln w="12700" cap="rnd">
                <a:solidFill>
                  <a:schemeClr val="tx1"/>
                </a:solidFill>
                <a:prstDash val="sysDot"/>
                <a:round/>
                <a:headEnd/>
                <a:tailEnd/>
              </a:ln>
              <a:effectLst>
                <a:outerShdw dist="107763" dir="2700000" algn="ctr" rotWithShape="0">
                  <a:schemeClr val="bg2">
                    <a:alpha val="50000"/>
                  </a:schemeClr>
                </a:outerShdw>
              </a:effectLst>
            </p:spPr>
            <p:txBody>
              <a:bodyPr/>
              <a:lstStyle/>
              <a:p>
                <a:pPr>
                  <a:defRPr/>
                </a:pPr>
                <a:endParaRPr lang="zh-CN" altLang="en-US">
                  <a:latin typeface="微软雅黑" panose="020B0503020204020204" pitchFamily="34" charset="-122"/>
                  <a:ea typeface="微软雅黑" panose="020B0503020204020204" pitchFamily="34" charset="-122"/>
                </a:endParaRPr>
              </a:p>
            </p:txBody>
          </p:sp>
          <p:sp>
            <p:nvSpPr>
              <p:cNvPr id="54" name="AutoShape 8"/>
              <p:cNvSpPr>
                <a:spLocks noChangeArrowheads="1"/>
              </p:cNvSpPr>
              <p:nvPr/>
            </p:nvSpPr>
            <p:spPr bwMode="gray">
              <a:xfrm>
                <a:off x="1686" y="1470"/>
                <a:ext cx="2928" cy="288"/>
              </a:xfrm>
              <a:prstGeom prst="roundRect">
                <a:avLst>
                  <a:gd name="adj" fmla="val 50000"/>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rnd">
                <a:solidFill>
                  <a:schemeClr val="tx1"/>
                </a:solidFill>
                <a:prstDash val="sysDot"/>
                <a:round/>
                <a:headEnd/>
                <a:tailEnd/>
              </a:ln>
              <a:effectLst>
                <a:outerShdw dist="107763" dir="2700000" algn="ctr" rotWithShape="0">
                  <a:schemeClr val="bg2">
                    <a:alpha val="50000"/>
                  </a:schemeClr>
                </a:outerShdw>
              </a:effec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grpSp>
      </p:grpSp>
      <p:grpSp>
        <p:nvGrpSpPr>
          <p:cNvPr id="5" name="Group 9"/>
          <p:cNvGrpSpPr>
            <a:grpSpLocks/>
          </p:cNvGrpSpPr>
          <p:nvPr/>
        </p:nvGrpSpPr>
        <p:grpSpPr bwMode="auto">
          <a:xfrm>
            <a:off x="455735" y="2871238"/>
            <a:ext cx="5832648" cy="457200"/>
            <a:chOff x="1296" y="1566"/>
            <a:chExt cx="3222" cy="288"/>
          </a:xfrm>
        </p:grpSpPr>
        <p:sp>
          <p:nvSpPr>
            <p:cNvPr id="56" name="Oval 10"/>
            <p:cNvSpPr>
              <a:spLocks noChangeArrowheads="1"/>
            </p:cNvSpPr>
            <p:nvPr/>
          </p:nvSpPr>
          <p:spPr bwMode="gray">
            <a:xfrm>
              <a:off x="1296" y="1626"/>
              <a:ext cx="144" cy="144"/>
            </a:xfrm>
            <a:prstGeom prst="ellipse">
              <a:avLst/>
            </a:prstGeom>
            <a:gradFill rotWithShape="1">
              <a:gsLst>
                <a:gs pos="0">
                  <a:srgbClr val="DCDC48"/>
                </a:gs>
                <a:gs pos="100000">
                  <a:srgbClr val="DCDC48">
                    <a:gamma/>
                    <a:shade val="66667"/>
                    <a:invGamma/>
                  </a:srgbClr>
                </a:gs>
              </a:gsLst>
              <a:path path="shape">
                <a:fillToRect l="50000" t="50000" r="50000" b="50000"/>
              </a:path>
            </a:gradFill>
            <a:ln w="19050">
              <a:solidFill>
                <a:schemeClr val="bg1"/>
              </a:solidFill>
              <a:round/>
              <a:headEnd/>
              <a:tailEnd/>
            </a:ln>
            <a:effectLst>
              <a:outerShdw dist="107763" dir="2700000" algn="ctr" rotWithShape="0">
                <a:schemeClr val="bg2">
                  <a:alpha val="50000"/>
                </a:schemeClr>
              </a:outerShdw>
            </a:effec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grpSp>
          <p:nvGrpSpPr>
            <p:cNvPr id="6" name="Group 11"/>
            <p:cNvGrpSpPr>
              <a:grpSpLocks/>
            </p:cNvGrpSpPr>
            <p:nvPr/>
          </p:nvGrpSpPr>
          <p:grpSpPr bwMode="auto">
            <a:xfrm>
              <a:off x="1440" y="1566"/>
              <a:ext cx="3078" cy="288"/>
              <a:chOff x="1536" y="1470"/>
              <a:chExt cx="3078" cy="288"/>
            </a:xfrm>
          </p:grpSpPr>
          <p:sp>
            <p:nvSpPr>
              <p:cNvPr id="58" name="Line 12"/>
              <p:cNvSpPr>
                <a:spLocks noChangeShapeType="1"/>
              </p:cNvSpPr>
              <p:nvPr/>
            </p:nvSpPr>
            <p:spPr bwMode="gray">
              <a:xfrm flipV="1">
                <a:off x="1536" y="1603"/>
                <a:ext cx="218" cy="5"/>
              </a:xfrm>
              <a:prstGeom prst="line">
                <a:avLst/>
              </a:prstGeom>
              <a:noFill/>
              <a:ln w="12700" cap="rnd">
                <a:solidFill>
                  <a:schemeClr val="tx1"/>
                </a:solidFill>
                <a:prstDash val="sysDot"/>
                <a:round/>
                <a:headEnd/>
                <a:tailEnd/>
              </a:ln>
              <a:effectLst>
                <a:outerShdw dist="107763" dir="2700000" algn="ctr" rotWithShape="0">
                  <a:schemeClr val="bg2">
                    <a:alpha val="50000"/>
                  </a:schemeClr>
                </a:outerShdw>
              </a:effectLst>
            </p:spPr>
            <p:txBody>
              <a:bodyPr/>
              <a:lstStyle/>
              <a:p>
                <a:pPr>
                  <a:defRPr/>
                </a:pPr>
                <a:endParaRPr lang="zh-CN" altLang="en-US">
                  <a:latin typeface="微软雅黑" panose="020B0503020204020204" pitchFamily="34" charset="-122"/>
                  <a:ea typeface="微软雅黑" panose="020B0503020204020204" pitchFamily="34" charset="-122"/>
                </a:endParaRPr>
              </a:p>
            </p:txBody>
          </p:sp>
          <p:sp>
            <p:nvSpPr>
              <p:cNvPr id="59" name="AutoShape 13"/>
              <p:cNvSpPr>
                <a:spLocks noChangeArrowheads="1"/>
              </p:cNvSpPr>
              <p:nvPr/>
            </p:nvSpPr>
            <p:spPr bwMode="gray">
              <a:xfrm>
                <a:off x="1686" y="1470"/>
                <a:ext cx="2928" cy="288"/>
              </a:xfrm>
              <a:prstGeom prst="roundRect">
                <a:avLst>
                  <a:gd name="adj" fmla="val 50000"/>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rnd">
                <a:solidFill>
                  <a:schemeClr val="tx1"/>
                </a:solidFill>
                <a:prstDash val="sysDot"/>
                <a:round/>
                <a:headEnd/>
                <a:tailEnd/>
              </a:ln>
              <a:effectLst>
                <a:outerShdw dist="107763" dir="2700000" algn="ctr" rotWithShape="0">
                  <a:schemeClr val="bg2">
                    <a:alpha val="50000"/>
                  </a:schemeClr>
                </a:outerShdw>
              </a:effec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grpSp>
      </p:grpSp>
      <p:grpSp>
        <p:nvGrpSpPr>
          <p:cNvPr id="7" name="Group 14"/>
          <p:cNvGrpSpPr>
            <a:grpSpLocks/>
          </p:cNvGrpSpPr>
          <p:nvPr/>
        </p:nvGrpSpPr>
        <p:grpSpPr bwMode="auto">
          <a:xfrm>
            <a:off x="455735" y="3585777"/>
            <a:ext cx="5328592" cy="457200"/>
            <a:chOff x="1296" y="1908"/>
            <a:chExt cx="3222" cy="288"/>
          </a:xfrm>
        </p:grpSpPr>
        <p:sp>
          <p:nvSpPr>
            <p:cNvPr id="61" name="Oval 15"/>
            <p:cNvSpPr>
              <a:spLocks noChangeArrowheads="1"/>
            </p:cNvSpPr>
            <p:nvPr/>
          </p:nvSpPr>
          <p:spPr bwMode="gray">
            <a:xfrm>
              <a:off x="1296" y="1974"/>
              <a:ext cx="144" cy="144"/>
            </a:xfrm>
            <a:prstGeom prst="ellipse">
              <a:avLst/>
            </a:prstGeom>
            <a:gradFill rotWithShape="1">
              <a:gsLst>
                <a:gs pos="0">
                  <a:schemeClr val="accent2"/>
                </a:gs>
                <a:gs pos="100000">
                  <a:schemeClr val="accent2">
                    <a:gamma/>
                    <a:shade val="66667"/>
                    <a:invGamma/>
                  </a:schemeClr>
                </a:gs>
              </a:gsLst>
              <a:path path="shape">
                <a:fillToRect l="50000" t="50000" r="50000" b="50000"/>
              </a:path>
            </a:gradFill>
            <a:ln w="19050">
              <a:solidFill>
                <a:schemeClr val="bg1"/>
              </a:solidFill>
              <a:round/>
              <a:headEnd/>
              <a:tailEnd/>
            </a:ln>
            <a:effectLst>
              <a:outerShdw dist="107763" dir="2700000" algn="ctr" rotWithShape="0">
                <a:schemeClr val="bg2">
                  <a:alpha val="50000"/>
                </a:schemeClr>
              </a:outerShdw>
            </a:effec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grpSp>
          <p:nvGrpSpPr>
            <p:cNvPr id="8" name="Group 16"/>
            <p:cNvGrpSpPr>
              <a:grpSpLocks/>
            </p:cNvGrpSpPr>
            <p:nvPr/>
          </p:nvGrpSpPr>
          <p:grpSpPr bwMode="auto">
            <a:xfrm>
              <a:off x="1440" y="1908"/>
              <a:ext cx="3078" cy="288"/>
              <a:chOff x="1536" y="1470"/>
              <a:chExt cx="3078" cy="288"/>
            </a:xfrm>
          </p:grpSpPr>
          <p:sp>
            <p:nvSpPr>
              <p:cNvPr id="63" name="Line 17"/>
              <p:cNvSpPr>
                <a:spLocks noChangeShapeType="1"/>
              </p:cNvSpPr>
              <p:nvPr/>
            </p:nvSpPr>
            <p:spPr bwMode="gray">
              <a:xfrm flipV="1">
                <a:off x="1536" y="1603"/>
                <a:ext cx="218" cy="5"/>
              </a:xfrm>
              <a:prstGeom prst="line">
                <a:avLst/>
              </a:prstGeom>
              <a:noFill/>
              <a:ln w="12700" cap="rnd">
                <a:solidFill>
                  <a:schemeClr val="tx1"/>
                </a:solidFill>
                <a:prstDash val="sysDot"/>
                <a:round/>
                <a:headEnd/>
                <a:tailEnd/>
              </a:ln>
              <a:effectLst>
                <a:outerShdw dist="107763" dir="2700000" algn="ctr" rotWithShape="0">
                  <a:schemeClr val="bg2">
                    <a:alpha val="50000"/>
                  </a:schemeClr>
                </a:outerShdw>
              </a:effectLst>
            </p:spPr>
            <p:txBody>
              <a:bodyPr/>
              <a:lstStyle/>
              <a:p>
                <a:pPr>
                  <a:defRPr/>
                </a:pPr>
                <a:endParaRPr lang="zh-CN" altLang="en-US">
                  <a:latin typeface="微软雅黑" panose="020B0503020204020204" pitchFamily="34" charset="-122"/>
                  <a:ea typeface="微软雅黑" panose="020B0503020204020204" pitchFamily="34" charset="-122"/>
                </a:endParaRPr>
              </a:p>
            </p:txBody>
          </p:sp>
          <p:sp>
            <p:nvSpPr>
              <p:cNvPr id="64" name="AutoShape 18"/>
              <p:cNvSpPr>
                <a:spLocks noChangeArrowheads="1"/>
              </p:cNvSpPr>
              <p:nvPr/>
            </p:nvSpPr>
            <p:spPr bwMode="gray">
              <a:xfrm>
                <a:off x="1686" y="1470"/>
                <a:ext cx="2928" cy="288"/>
              </a:xfrm>
              <a:prstGeom prst="roundRect">
                <a:avLst>
                  <a:gd name="adj" fmla="val 50000"/>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rnd">
                <a:solidFill>
                  <a:schemeClr val="tx1"/>
                </a:solidFill>
                <a:prstDash val="sysDot"/>
                <a:round/>
                <a:headEnd/>
                <a:tailEnd/>
              </a:ln>
              <a:effectLst>
                <a:outerShdw dist="107763" dir="2700000" algn="ctr" rotWithShape="0">
                  <a:schemeClr val="bg2">
                    <a:alpha val="50000"/>
                  </a:schemeClr>
                </a:outerShdw>
              </a:effec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grpSp>
      </p:grpSp>
      <p:sp>
        <p:nvSpPr>
          <p:cNvPr id="75" name="Rectangle 29"/>
          <p:cNvSpPr>
            <a:spLocks noChangeArrowheads="1"/>
          </p:cNvSpPr>
          <p:nvPr/>
        </p:nvSpPr>
        <p:spPr bwMode="gray">
          <a:xfrm>
            <a:off x="1246418" y="2173000"/>
            <a:ext cx="1634486" cy="400110"/>
          </a:xfrm>
          <a:prstGeom prst="rect">
            <a:avLst/>
          </a:prstGeom>
          <a:noFill/>
          <a:ln w="9525">
            <a:noFill/>
            <a:miter lim="800000"/>
            <a:headEnd/>
            <a:tailEnd/>
          </a:ln>
        </p:spPr>
        <p:txBody>
          <a:bodyPr wrap="none">
            <a:spAutoFit/>
          </a:bodyPr>
          <a:lstStyle/>
          <a:p>
            <a:pPr eaLnBrk="0" hangingPunct="0"/>
            <a:r>
              <a:rPr lang="en-US" altLang="zh-CN" sz="2000" b="1" dirty="0" smtClean="0">
                <a:latin typeface="微软雅黑" panose="020B0503020204020204" pitchFamily="34" charset="-122"/>
                <a:ea typeface="微软雅黑" panose="020B0503020204020204" pitchFamily="34" charset="-122"/>
              </a:rPr>
              <a:t>PPAP</a:t>
            </a:r>
            <a:r>
              <a:rPr lang="zh-CN" altLang="en-US" sz="2000" b="1" dirty="0" smtClean="0">
                <a:latin typeface="微软雅黑" panose="020B0503020204020204" pitchFamily="34" charset="-122"/>
                <a:ea typeface="微软雅黑" panose="020B0503020204020204" pitchFamily="34" charset="-122"/>
              </a:rPr>
              <a:t>的定义</a:t>
            </a:r>
            <a:endParaRPr lang="en-US" altLang="zh-CN" sz="2000" b="1" dirty="0">
              <a:latin typeface="微软雅黑" panose="020B0503020204020204" pitchFamily="34" charset="-122"/>
              <a:ea typeface="微软雅黑" panose="020B0503020204020204" pitchFamily="34" charset="-122"/>
            </a:endParaRPr>
          </a:p>
        </p:txBody>
      </p:sp>
      <p:sp>
        <p:nvSpPr>
          <p:cNvPr id="76" name="Rectangle 30"/>
          <p:cNvSpPr>
            <a:spLocks noChangeArrowheads="1"/>
          </p:cNvSpPr>
          <p:nvPr/>
        </p:nvSpPr>
        <p:spPr bwMode="gray">
          <a:xfrm>
            <a:off x="1246418" y="2937936"/>
            <a:ext cx="2147447" cy="400110"/>
          </a:xfrm>
          <a:prstGeom prst="rect">
            <a:avLst/>
          </a:prstGeom>
          <a:noFill/>
          <a:ln w="9525">
            <a:noFill/>
            <a:miter lim="800000"/>
            <a:headEnd/>
            <a:tailEnd/>
          </a:ln>
        </p:spPr>
        <p:txBody>
          <a:bodyPr wrap="none">
            <a:spAutoFit/>
          </a:bodyPr>
          <a:lstStyle/>
          <a:p>
            <a:pPr eaLnBrk="0" hangingPunct="0"/>
            <a:r>
              <a:rPr lang="en-US" altLang="zh-CN" sz="2000" b="1" dirty="0" smtClean="0">
                <a:latin typeface="微软雅黑" panose="020B0503020204020204" pitchFamily="34" charset="-122"/>
                <a:ea typeface="微软雅黑" panose="020B0503020204020204" pitchFamily="34" charset="-122"/>
              </a:rPr>
              <a:t>PPAP</a:t>
            </a:r>
            <a:r>
              <a:rPr lang="zh-CN" altLang="en-US" sz="2000" b="1" dirty="0" smtClean="0">
                <a:latin typeface="微软雅黑" panose="020B0503020204020204" pitchFamily="34" charset="-122"/>
                <a:ea typeface="微软雅黑" panose="020B0503020204020204" pitchFamily="34" charset="-122"/>
              </a:rPr>
              <a:t>的过程要求</a:t>
            </a:r>
            <a:endParaRPr lang="en-US" altLang="zh-CN" sz="2000" b="1" dirty="0">
              <a:latin typeface="微软雅黑" panose="020B0503020204020204" pitchFamily="34" charset="-122"/>
              <a:ea typeface="微软雅黑" panose="020B0503020204020204" pitchFamily="34" charset="-122"/>
            </a:endParaRPr>
          </a:p>
        </p:txBody>
      </p:sp>
      <p:sp>
        <p:nvSpPr>
          <p:cNvPr id="77" name="Rectangle 31"/>
          <p:cNvSpPr>
            <a:spLocks noChangeArrowheads="1"/>
          </p:cNvSpPr>
          <p:nvPr/>
        </p:nvSpPr>
        <p:spPr bwMode="gray">
          <a:xfrm>
            <a:off x="1246419" y="3639127"/>
            <a:ext cx="2147447" cy="400110"/>
          </a:xfrm>
          <a:prstGeom prst="rect">
            <a:avLst/>
          </a:prstGeom>
          <a:noFill/>
          <a:ln w="9525">
            <a:noFill/>
            <a:miter lim="800000"/>
            <a:headEnd/>
            <a:tailEnd/>
          </a:ln>
        </p:spPr>
        <p:txBody>
          <a:bodyPr wrap="none">
            <a:spAutoFit/>
          </a:bodyPr>
          <a:lstStyle/>
          <a:p>
            <a:pPr eaLnBrk="0" hangingPunct="0"/>
            <a:r>
              <a:rPr lang="en-US" altLang="zh-CN" sz="2000" b="1" dirty="0" smtClean="0">
                <a:latin typeface="微软雅黑" panose="020B0503020204020204" pitchFamily="34" charset="-122"/>
                <a:ea typeface="微软雅黑" panose="020B0503020204020204" pitchFamily="34" charset="-122"/>
              </a:rPr>
              <a:t>PPAP</a:t>
            </a:r>
            <a:r>
              <a:rPr lang="zh-CN" altLang="en-US" sz="2000" b="1" dirty="0" smtClean="0">
                <a:latin typeface="微软雅黑" panose="020B0503020204020204" pitchFamily="34" charset="-122"/>
                <a:ea typeface="微软雅黑" panose="020B0503020204020204" pitchFamily="34" charset="-122"/>
              </a:rPr>
              <a:t>的提交要求</a:t>
            </a:r>
            <a:endParaRPr lang="en-US" altLang="zh-CN" sz="2000" b="1" dirty="0">
              <a:latin typeface="微软雅黑" panose="020B0503020204020204" pitchFamily="34" charset="-122"/>
              <a:ea typeface="微软雅黑" panose="020B0503020204020204" pitchFamily="34" charset="-122"/>
            </a:endParaRPr>
          </a:p>
        </p:txBody>
      </p:sp>
      <p:grpSp>
        <p:nvGrpSpPr>
          <p:cNvPr id="26" name="Group 14"/>
          <p:cNvGrpSpPr>
            <a:grpSpLocks/>
          </p:cNvGrpSpPr>
          <p:nvPr/>
        </p:nvGrpSpPr>
        <p:grpSpPr bwMode="auto">
          <a:xfrm>
            <a:off x="466963" y="4303712"/>
            <a:ext cx="4752528" cy="457200"/>
            <a:chOff x="1296" y="1908"/>
            <a:chExt cx="3222" cy="288"/>
          </a:xfrm>
        </p:grpSpPr>
        <p:sp>
          <p:nvSpPr>
            <p:cNvPr id="27" name="Oval 15"/>
            <p:cNvSpPr>
              <a:spLocks noChangeArrowheads="1"/>
            </p:cNvSpPr>
            <p:nvPr/>
          </p:nvSpPr>
          <p:spPr bwMode="gray">
            <a:xfrm>
              <a:off x="1296" y="1974"/>
              <a:ext cx="144" cy="144"/>
            </a:xfrm>
            <a:prstGeom prst="ellipse">
              <a:avLst/>
            </a:prstGeom>
            <a:solidFill>
              <a:srgbClr val="00B050"/>
            </a:solidFill>
            <a:ln w="19050">
              <a:solidFill>
                <a:schemeClr val="bg1"/>
              </a:solidFill>
              <a:round/>
              <a:headEnd/>
              <a:tailEnd/>
            </a:ln>
            <a:effectLst>
              <a:outerShdw dist="107763" dir="2700000" algn="ctr" rotWithShape="0">
                <a:schemeClr val="bg2">
                  <a:alpha val="50000"/>
                </a:schemeClr>
              </a:outerShdw>
            </a:effec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grpSp>
          <p:nvGrpSpPr>
            <p:cNvPr id="28" name="Group 16"/>
            <p:cNvGrpSpPr>
              <a:grpSpLocks/>
            </p:cNvGrpSpPr>
            <p:nvPr/>
          </p:nvGrpSpPr>
          <p:grpSpPr bwMode="auto">
            <a:xfrm>
              <a:off x="1440" y="1908"/>
              <a:ext cx="3078" cy="288"/>
              <a:chOff x="1536" y="1470"/>
              <a:chExt cx="3078" cy="288"/>
            </a:xfrm>
          </p:grpSpPr>
          <p:sp>
            <p:nvSpPr>
              <p:cNvPr id="29" name="Line 17"/>
              <p:cNvSpPr>
                <a:spLocks noChangeShapeType="1"/>
              </p:cNvSpPr>
              <p:nvPr/>
            </p:nvSpPr>
            <p:spPr bwMode="gray">
              <a:xfrm flipV="1">
                <a:off x="1536" y="1603"/>
                <a:ext cx="218" cy="5"/>
              </a:xfrm>
              <a:prstGeom prst="line">
                <a:avLst/>
              </a:prstGeom>
              <a:noFill/>
              <a:ln w="12700" cap="rnd">
                <a:solidFill>
                  <a:schemeClr val="tx1"/>
                </a:solidFill>
                <a:prstDash val="sysDot"/>
                <a:round/>
                <a:headEnd/>
                <a:tailEnd/>
              </a:ln>
              <a:effectLst>
                <a:outerShdw dist="107763" dir="2700000" algn="ctr" rotWithShape="0">
                  <a:schemeClr val="bg2">
                    <a:alpha val="50000"/>
                  </a:schemeClr>
                </a:outerShdw>
              </a:effectLst>
            </p:spPr>
            <p:txBody>
              <a:bodyPr/>
              <a:lstStyle/>
              <a:p>
                <a:pPr>
                  <a:defRPr/>
                </a:pPr>
                <a:endParaRPr lang="zh-CN" altLang="en-US">
                  <a:latin typeface="微软雅黑" panose="020B0503020204020204" pitchFamily="34" charset="-122"/>
                  <a:ea typeface="微软雅黑" panose="020B0503020204020204" pitchFamily="34" charset="-122"/>
                </a:endParaRPr>
              </a:p>
            </p:txBody>
          </p:sp>
          <p:sp>
            <p:nvSpPr>
              <p:cNvPr id="30" name="AutoShape 18"/>
              <p:cNvSpPr>
                <a:spLocks noChangeArrowheads="1"/>
              </p:cNvSpPr>
              <p:nvPr/>
            </p:nvSpPr>
            <p:spPr bwMode="gray">
              <a:xfrm>
                <a:off x="1686" y="1470"/>
                <a:ext cx="2928" cy="288"/>
              </a:xfrm>
              <a:prstGeom prst="roundRect">
                <a:avLst>
                  <a:gd name="adj" fmla="val 50000"/>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rnd">
                <a:solidFill>
                  <a:schemeClr val="tx1"/>
                </a:solidFill>
                <a:prstDash val="sysDot"/>
                <a:round/>
                <a:headEnd/>
                <a:tailEnd/>
              </a:ln>
              <a:effectLst>
                <a:outerShdw dist="107763" dir="2700000" algn="ctr" rotWithShape="0">
                  <a:schemeClr val="bg2">
                    <a:alpha val="50000"/>
                  </a:schemeClr>
                </a:outerShdw>
              </a:effec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grpSp>
      </p:grpSp>
      <p:sp>
        <p:nvSpPr>
          <p:cNvPr id="31" name="Rectangle 31"/>
          <p:cNvSpPr>
            <a:spLocks noChangeArrowheads="1"/>
          </p:cNvSpPr>
          <p:nvPr/>
        </p:nvSpPr>
        <p:spPr bwMode="gray">
          <a:xfrm>
            <a:off x="1246419" y="4353564"/>
            <a:ext cx="2147447" cy="400110"/>
          </a:xfrm>
          <a:prstGeom prst="rect">
            <a:avLst/>
          </a:prstGeom>
          <a:noFill/>
          <a:ln w="9525">
            <a:noFill/>
            <a:miter lim="800000"/>
            <a:headEnd/>
            <a:tailEnd/>
          </a:ln>
        </p:spPr>
        <p:txBody>
          <a:bodyPr wrap="none">
            <a:spAutoFit/>
          </a:bodyPr>
          <a:lstStyle/>
          <a:p>
            <a:pPr eaLnBrk="0" hangingPunct="0"/>
            <a:r>
              <a:rPr lang="en-US" altLang="zh-CN" sz="2000" b="1" dirty="0" smtClean="0">
                <a:latin typeface="微软雅黑" panose="020B0503020204020204" pitchFamily="34" charset="-122"/>
                <a:ea typeface="微软雅黑" panose="020B0503020204020204" pitchFamily="34" charset="-122"/>
              </a:rPr>
              <a:t>PPAP</a:t>
            </a:r>
            <a:r>
              <a:rPr lang="zh-CN" altLang="en-US" sz="2000" b="1" dirty="0" smtClean="0">
                <a:latin typeface="微软雅黑" panose="020B0503020204020204" pitchFamily="34" charset="-122"/>
                <a:ea typeface="微软雅黑" panose="020B0503020204020204" pitchFamily="34" charset="-122"/>
              </a:rPr>
              <a:t>的提交等级</a:t>
            </a:r>
            <a:endParaRPr lang="en-US" altLang="zh-CN" sz="2000" b="1" dirty="0">
              <a:latin typeface="微软雅黑" panose="020B0503020204020204" pitchFamily="34" charset="-122"/>
              <a:ea typeface="微软雅黑" panose="020B0503020204020204" pitchFamily="34" charset="-122"/>
            </a:endParaRPr>
          </a:p>
        </p:txBody>
      </p:sp>
      <p:grpSp>
        <p:nvGrpSpPr>
          <p:cNvPr id="32" name="Group 14"/>
          <p:cNvGrpSpPr>
            <a:grpSpLocks/>
          </p:cNvGrpSpPr>
          <p:nvPr/>
        </p:nvGrpSpPr>
        <p:grpSpPr bwMode="auto">
          <a:xfrm>
            <a:off x="445346" y="5078877"/>
            <a:ext cx="4249053" cy="457200"/>
            <a:chOff x="1240" y="1908"/>
            <a:chExt cx="3278" cy="288"/>
          </a:xfrm>
        </p:grpSpPr>
        <p:sp>
          <p:nvSpPr>
            <p:cNvPr id="33" name="Oval 15"/>
            <p:cNvSpPr>
              <a:spLocks noChangeArrowheads="1"/>
            </p:cNvSpPr>
            <p:nvPr/>
          </p:nvSpPr>
          <p:spPr bwMode="gray">
            <a:xfrm>
              <a:off x="1240" y="1974"/>
              <a:ext cx="200" cy="131"/>
            </a:xfrm>
            <a:prstGeom prst="ellipse">
              <a:avLst/>
            </a:prstGeom>
            <a:solidFill>
              <a:srgbClr val="F9BDA5"/>
            </a:solidFill>
            <a:ln w="19050">
              <a:solidFill>
                <a:schemeClr val="bg1"/>
              </a:solidFill>
              <a:round/>
              <a:headEnd/>
              <a:tailEnd/>
            </a:ln>
            <a:effectLst>
              <a:outerShdw dist="107763" dir="2700000" algn="ctr" rotWithShape="0">
                <a:schemeClr val="bg2">
                  <a:alpha val="50000"/>
                </a:schemeClr>
              </a:outerShdw>
            </a:effec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grpSp>
          <p:nvGrpSpPr>
            <p:cNvPr id="34" name="Group 16"/>
            <p:cNvGrpSpPr>
              <a:grpSpLocks/>
            </p:cNvGrpSpPr>
            <p:nvPr/>
          </p:nvGrpSpPr>
          <p:grpSpPr bwMode="auto">
            <a:xfrm>
              <a:off x="1440" y="1908"/>
              <a:ext cx="3078" cy="288"/>
              <a:chOff x="1536" y="1470"/>
              <a:chExt cx="3078" cy="288"/>
            </a:xfrm>
          </p:grpSpPr>
          <p:sp>
            <p:nvSpPr>
              <p:cNvPr id="35" name="Line 17"/>
              <p:cNvSpPr>
                <a:spLocks noChangeShapeType="1"/>
              </p:cNvSpPr>
              <p:nvPr/>
            </p:nvSpPr>
            <p:spPr bwMode="gray">
              <a:xfrm flipV="1">
                <a:off x="1536" y="1603"/>
                <a:ext cx="218" cy="5"/>
              </a:xfrm>
              <a:prstGeom prst="line">
                <a:avLst/>
              </a:prstGeom>
              <a:noFill/>
              <a:ln w="12700" cap="rnd">
                <a:solidFill>
                  <a:schemeClr val="tx1"/>
                </a:solidFill>
                <a:prstDash val="sysDot"/>
                <a:round/>
                <a:headEnd/>
                <a:tailEnd/>
              </a:ln>
              <a:effectLst>
                <a:outerShdw dist="107763" dir="2700000" algn="ctr" rotWithShape="0">
                  <a:schemeClr val="bg2">
                    <a:alpha val="50000"/>
                  </a:schemeClr>
                </a:outerShdw>
              </a:effectLst>
            </p:spPr>
            <p:txBody>
              <a:bodyPr/>
              <a:lstStyle/>
              <a:p>
                <a:pPr>
                  <a:defRPr/>
                </a:pPr>
                <a:endParaRPr lang="zh-CN" altLang="en-US">
                  <a:latin typeface="微软雅黑" panose="020B0503020204020204" pitchFamily="34" charset="-122"/>
                  <a:ea typeface="微软雅黑" panose="020B0503020204020204" pitchFamily="34" charset="-122"/>
                </a:endParaRPr>
              </a:p>
            </p:txBody>
          </p:sp>
          <p:sp>
            <p:nvSpPr>
              <p:cNvPr id="36" name="AutoShape 18"/>
              <p:cNvSpPr>
                <a:spLocks noChangeArrowheads="1"/>
              </p:cNvSpPr>
              <p:nvPr/>
            </p:nvSpPr>
            <p:spPr bwMode="gray">
              <a:xfrm>
                <a:off x="1686" y="1470"/>
                <a:ext cx="2928" cy="288"/>
              </a:xfrm>
              <a:prstGeom prst="roundRect">
                <a:avLst>
                  <a:gd name="adj" fmla="val 50000"/>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rnd">
                <a:solidFill>
                  <a:schemeClr val="tx1"/>
                </a:solidFill>
                <a:prstDash val="sysDot"/>
                <a:round/>
                <a:headEnd/>
                <a:tailEnd/>
              </a:ln>
              <a:effectLst>
                <a:outerShdw dist="107763" dir="2700000" algn="ctr" rotWithShape="0">
                  <a:schemeClr val="bg2">
                    <a:alpha val="50000"/>
                  </a:schemeClr>
                </a:outerShdw>
              </a:effec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grpSp>
      </p:grpSp>
      <p:sp>
        <p:nvSpPr>
          <p:cNvPr id="37" name="Rectangle 31"/>
          <p:cNvSpPr>
            <a:spLocks noChangeArrowheads="1"/>
          </p:cNvSpPr>
          <p:nvPr/>
        </p:nvSpPr>
        <p:spPr bwMode="gray">
          <a:xfrm>
            <a:off x="1246419" y="5135967"/>
            <a:ext cx="2147447" cy="400110"/>
          </a:xfrm>
          <a:prstGeom prst="rect">
            <a:avLst/>
          </a:prstGeom>
          <a:noFill/>
          <a:ln w="9525">
            <a:noFill/>
            <a:miter lim="800000"/>
            <a:headEnd/>
            <a:tailEnd/>
          </a:ln>
        </p:spPr>
        <p:txBody>
          <a:bodyPr wrap="none">
            <a:spAutoFit/>
          </a:bodyPr>
          <a:lstStyle/>
          <a:p>
            <a:pPr eaLnBrk="0" hangingPunct="0"/>
            <a:r>
              <a:rPr lang="en-US" altLang="zh-CN" sz="2000" b="1" dirty="0" smtClean="0">
                <a:latin typeface="微软雅黑" panose="020B0503020204020204" pitchFamily="34" charset="-122"/>
                <a:ea typeface="微软雅黑" panose="020B0503020204020204" pitchFamily="34" charset="-122"/>
              </a:rPr>
              <a:t>PPAP</a:t>
            </a:r>
            <a:r>
              <a:rPr lang="zh-CN" altLang="en-US" sz="2000" b="1" dirty="0" smtClean="0">
                <a:latin typeface="微软雅黑" panose="020B0503020204020204" pitchFamily="34" charset="-122"/>
                <a:ea typeface="微软雅黑" panose="020B0503020204020204" pitchFamily="34" charset="-122"/>
              </a:rPr>
              <a:t>的提交状态</a:t>
            </a:r>
            <a:endParaRPr lang="en-US" altLang="zh-CN" sz="2000" b="1" dirty="0">
              <a:latin typeface="微软雅黑" panose="020B0503020204020204" pitchFamily="34" charset="-122"/>
              <a:ea typeface="微软雅黑" panose="020B0503020204020204" pitchFamily="34" charset="-122"/>
            </a:endParaRPr>
          </a:p>
        </p:txBody>
      </p:sp>
      <p:sp>
        <p:nvSpPr>
          <p:cNvPr id="38" name="标题 1"/>
          <p:cNvSpPr txBox="1">
            <a:spLocks/>
          </p:cNvSpPr>
          <p:nvPr/>
        </p:nvSpPr>
        <p:spPr bwMode="auto">
          <a:xfrm>
            <a:off x="466963" y="265472"/>
            <a:ext cx="8232531" cy="648072"/>
          </a:xfrm>
          <a:prstGeom prst="rect">
            <a:avLst/>
          </a:prstGeom>
          <a:noFill/>
          <a:ln w="9525">
            <a:noFill/>
            <a:miter lim="800000"/>
            <a:headEnd/>
            <a:tailEnd/>
          </a:ln>
        </p:spPr>
        <p:txBody>
          <a:bodyPr vert="horz" wrap="square" lIns="91427" tIns="45712" rIns="91427" bIns="45712" numCol="1" anchor="ctr" anchorCtr="0" compatLnSpc="1">
            <a:prstTxWarp prst="textNoShape">
              <a:avLst/>
            </a:prstTxWarp>
          </a:bodyPr>
          <a:lstStyle>
            <a:lvl1pPr algn="ctr" rtl="0" eaLnBrk="1" fontAlgn="base" hangingPunct="1">
              <a:spcBef>
                <a:spcPct val="0"/>
              </a:spcBef>
              <a:spcAft>
                <a:spcPct val="0"/>
              </a:spcAft>
              <a:defRPr sz="3200" b="1">
                <a:solidFill>
                  <a:srgbClr val="FF0000"/>
                </a:solidFill>
                <a:latin typeface="微软雅黑" pitchFamily="34" charset="-122"/>
                <a:ea typeface="微软雅黑" pitchFamily="34" charset="-122"/>
                <a:cs typeface="+mj-cs"/>
              </a:defRPr>
            </a:lvl1pPr>
            <a:lvl2pPr algn="ctr" rtl="0" eaLnBrk="1" fontAlgn="base" hangingPunct="1">
              <a:spcBef>
                <a:spcPct val="0"/>
              </a:spcBef>
              <a:spcAft>
                <a:spcPct val="0"/>
              </a:spcAft>
              <a:defRPr sz="4500">
                <a:solidFill>
                  <a:schemeClr val="tx2"/>
                </a:solidFill>
                <a:latin typeface="Arial" pitchFamily="34" charset="0"/>
                <a:ea typeface="宋体" pitchFamily="2" charset="-122"/>
              </a:defRPr>
            </a:lvl2pPr>
            <a:lvl3pPr algn="ctr" rtl="0" eaLnBrk="1" fontAlgn="base" hangingPunct="1">
              <a:spcBef>
                <a:spcPct val="0"/>
              </a:spcBef>
              <a:spcAft>
                <a:spcPct val="0"/>
              </a:spcAft>
              <a:defRPr sz="4500">
                <a:solidFill>
                  <a:schemeClr val="tx2"/>
                </a:solidFill>
                <a:latin typeface="Arial" pitchFamily="34" charset="0"/>
                <a:ea typeface="宋体" pitchFamily="2" charset="-122"/>
              </a:defRPr>
            </a:lvl3pPr>
            <a:lvl4pPr algn="ctr" rtl="0" eaLnBrk="1" fontAlgn="base" hangingPunct="1">
              <a:spcBef>
                <a:spcPct val="0"/>
              </a:spcBef>
              <a:spcAft>
                <a:spcPct val="0"/>
              </a:spcAft>
              <a:defRPr sz="4500">
                <a:solidFill>
                  <a:schemeClr val="tx2"/>
                </a:solidFill>
                <a:latin typeface="Arial" pitchFamily="34" charset="0"/>
                <a:ea typeface="宋体" pitchFamily="2" charset="-122"/>
              </a:defRPr>
            </a:lvl4pPr>
            <a:lvl5pPr algn="ctr" rtl="0" eaLnBrk="1" fontAlgn="base" hangingPunct="1">
              <a:spcBef>
                <a:spcPct val="0"/>
              </a:spcBef>
              <a:spcAft>
                <a:spcPct val="0"/>
              </a:spcAft>
              <a:defRPr sz="4500">
                <a:solidFill>
                  <a:schemeClr val="tx2"/>
                </a:solidFill>
                <a:latin typeface="Arial" pitchFamily="34" charset="0"/>
                <a:ea typeface="宋体" pitchFamily="2" charset="-122"/>
              </a:defRPr>
            </a:lvl5pPr>
            <a:lvl6pPr marL="457200" algn="ctr" rtl="0" eaLnBrk="1" fontAlgn="base" hangingPunct="1">
              <a:spcBef>
                <a:spcPct val="0"/>
              </a:spcBef>
              <a:spcAft>
                <a:spcPct val="0"/>
              </a:spcAft>
              <a:defRPr sz="4500">
                <a:solidFill>
                  <a:schemeClr val="tx2"/>
                </a:solidFill>
                <a:latin typeface="Arial" pitchFamily="34" charset="0"/>
                <a:ea typeface="宋体" pitchFamily="2" charset="-122"/>
              </a:defRPr>
            </a:lvl6pPr>
            <a:lvl7pPr marL="914400" algn="ctr" rtl="0" eaLnBrk="1" fontAlgn="base" hangingPunct="1">
              <a:spcBef>
                <a:spcPct val="0"/>
              </a:spcBef>
              <a:spcAft>
                <a:spcPct val="0"/>
              </a:spcAft>
              <a:defRPr sz="4500">
                <a:solidFill>
                  <a:schemeClr val="tx2"/>
                </a:solidFill>
                <a:latin typeface="Arial" pitchFamily="34" charset="0"/>
                <a:ea typeface="宋体" pitchFamily="2" charset="-122"/>
              </a:defRPr>
            </a:lvl7pPr>
            <a:lvl8pPr marL="1371600" algn="ctr" rtl="0" eaLnBrk="1" fontAlgn="base" hangingPunct="1">
              <a:spcBef>
                <a:spcPct val="0"/>
              </a:spcBef>
              <a:spcAft>
                <a:spcPct val="0"/>
              </a:spcAft>
              <a:defRPr sz="4500">
                <a:solidFill>
                  <a:schemeClr val="tx2"/>
                </a:solidFill>
                <a:latin typeface="Arial" pitchFamily="34" charset="0"/>
                <a:ea typeface="宋体" pitchFamily="2" charset="-122"/>
              </a:defRPr>
            </a:lvl8pPr>
            <a:lvl9pPr marL="1828800" algn="ctr" rtl="0" eaLnBrk="1" fontAlgn="base" hangingPunct="1">
              <a:spcBef>
                <a:spcPct val="0"/>
              </a:spcBef>
              <a:spcAft>
                <a:spcPct val="0"/>
              </a:spcAft>
              <a:defRPr sz="4500">
                <a:solidFill>
                  <a:schemeClr val="tx2"/>
                </a:solidFill>
                <a:latin typeface="Arial" pitchFamily="34" charset="0"/>
                <a:ea typeface="宋体" pitchFamily="2" charset="-122"/>
              </a:defRPr>
            </a:lvl9pPr>
          </a:lstStyle>
          <a:p>
            <a:r>
              <a:rPr lang="zh-CN" altLang="en-US" kern="0" dirty="0" smtClean="0"/>
              <a:t>开发阶段供应商质量控制工具</a:t>
            </a:r>
            <a:endParaRPr lang="zh-CN" altLang="en-US" kern="0" dirty="0"/>
          </a:p>
        </p:txBody>
      </p:sp>
    </p:spTree>
    <p:extLst>
      <p:ext uri="{BB962C8B-B14F-4D97-AF65-F5344CB8AC3E}">
        <p14:creationId xmlns:p14="http://schemas.microsoft.com/office/powerpoint/2010/main" val="8920008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linds(horizontal)">
                                      <p:cBhvr>
                                        <p:cTn id="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3560" y="1448392"/>
            <a:ext cx="2385821" cy="648072"/>
          </a:xfrm>
        </p:spPr>
        <p:txBody>
          <a:bodyPr/>
          <a:lstStyle/>
          <a:p>
            <a:pPr algn="l"/>
            <a:r>
              <a:rPr lang="en-US" altLang="zh-CN" sz="2400" dirty="0" smtClean="0">
                <a:solidFill>
                  <a:schemeClr val="tx1"/>
                </a:solidFill>
              </a:rPr>
              <a:t>PPAP</a:t>
            </a:r>
            <a:r>
              <a:rPr lang="zh-CN" altLang="en-US" sz="2400" dirty="0" smtClean="0">
                <a:solidFill>
                  <a:schemeClr val="tx1"/>
                </a:solidFill>
              </a:rPr>
              <a:t>的定义</a:t>
            </a:r>
            <a:endParaRPr lang="zh-CN" altLang="en-US" sz="2400" dirty="0">
              <a:solidFill>
                <a:schemeClr val="tx1"/>
              </a:solidFill>
            </a:endParaRPr>
          </a:p>
        </p:txBody>
      </p:sp>
      <p:grpSp>
        <p:nvGrpSpPr>
          <p:cNvPr id="23" name="Group 3"/>
          <p:cNvGrpSpPr>
            <a:grpSpLocks/>
          </p:cNvGrpSpPr>
          <p:nvPr/>
        </p:nvGrpSpPr>
        <p:grpSpPr bwMode="auto">
          <a:xfrm>
            <a:off x="249082" y="2721616"/>
            <a:ext cx="3550466" cy="3460551"/>
            <a:chOff x="720" y="2112"/>
            <a:chExt cx="1440" cy="1680"/>
          </a:xfrm>
        </p:grpSpPr>
        <p:sp>
          <p:nvSpPr>
            <p:cNvPr id="24" name="AutoShape 4"/>
            <p:cNvSpPr>
              <a:spLocks noChangeArrowheads="1"/>
            </p:cNvSpPr>
            <p:nvPr/>
          </p:nvSpPr>
          <p:spPr bwMode="auto">
            <a:xfrm>
              <a:off x="720" y="2112"/>
              <a:ext cx="1440" cy="1680"/>
            </a:xfrm>
            <a:prstGeom prst="roundRect">
              <a:avLst>
                <a:gd name="adj" fmla="val 16667"/>
              </a:avLst>
            </a:prstGeom>
            <a:noFill/>
            <a:ln w="38100">
              <a:solidFill>
                <a:srgbClr val="000000"/>
              </a:solidFill>
              <a:round/>
              <a:headEnd/>
              <a:tailEnd/>
            </a:ln>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zh-CN" altLang="en-US" sz="2000" b="0" i="0" u="none" strike="noStrike" kern="0" cap="none" spc="0" normalizeH="0" baseline="0" noProof="0" smtClean="0">
                <a:ln>
                  <a:noFill/>
                </a:ln>
                <a:effectLst/>
                <a:uLnTx/>
                <a:uFillTx/>
                <a:latin typeface="微软雅黑" panose="020B0503020204020204" pitchFamily="34" charset="-122"/>
                <a:ea typeface="微软雅黑" panose="020B0503020204020204" pitchFamily="34" charset="-122"/>
              </a:endParaRPr>
            </a:p>
          </p:txBody>
        </p:sp>
        <p:sp>
          <p:nvSpPr>
            <p:cNvPr id="25" name="Text Box 5"/>
            <p:cNvSpPr txBox="1">
              <a:spLocks noChangeArrowheads="1"/>
            </p:cNvSpPr>
            <p:nvPr/>
          </p:nvSpPr>
          <p:spPr bwMode="auto">
            <a:xfrm>
              <a:off x="780" y="2238"/>
              <a:ext cx="1284" cy="1351"/>
            </a:xfrm>
            <a:prstGeom prst="rect">
              <a:avLst/>
            </a:prstGeom>
            <a:noFill/>
            <a:ln w="9525">
              <a:noFill/>
              <a:miter lim="800000"/>
              <a:headEnd/>
              <a:tailEnd/>
            </a:ln>
          </p:spPr>
          <p:txBody>
            <a:bodyPr>
              <a:spAutoFit/>
            </a:bodyPr>
            <a:lstStyle/>
            <a:p>
              <a:pPr marL="0" marR="0" lvl="0" indent="0" defTabSz="914400" eaLnBrk="0" fontAlgn="auto" latinLnBrk="0" hangingPunct="0">
                <a:lnSpc>
                  <a:spcPct val="150000"/>
                </a:lnSpc>
                <a:spcBef>
                  <a:spcPts val="0"/>
                </a:spcBef>
                <a:spcAft>
                  <a:spcPts val="0"/>
                </a:spcAft>
                <a:buClrTx/>
                <a:buSzTx/>
                <a:buFontTx/>
                <a:buNone/>
                <a:tabLst/>
                <a:defRPr/>
              </a:pPr>
              <a:r>
                <a:rPr lang="zh-CN" altLang="en-US" sz="2400" b="1" kern="0" dirty="0" smtClean="0">
                  <a:latin typeface="微软雅黑" panose="020B0503020204020204" pitchFamily="34" charset="-122"/>
                  <a:ea typeface="微软雅黑" panose="020B0503020204020204" pitchFamily="34" charset="-122"/>
                </a:rPr>
                <a:t>定义</a:t>
              </a:r>
              <a:endParaRPr lang="en-US" altLang="zh-CN" sz="2400" b="1" kern="0" dirty="0" smtClean="0">
                <a:latin typeface="微软雅黑" panose="020B0503020204020204" pitchFamily="34" charset="-122"/>
                <a:ea typeface="微软雅黑" panose="020B0503020204020204" pitchFamily="34" charset="-122"/>
              </a:endParaRPr>
            </a:p>
            <a:p>
              <a:pPr marL="0" marR="0" lvl="0" indent="0" defTabSz="914400" eaLnBrk="0" fontAlgn="auto" latinLnBrk="0" hangingPunct="0">
                <a:lnSpc>
                  <a:spcPct val="150000"/>
                </a:lnSpc>
                <a:spcBef>
                  <a:spcPts val="0"/>
                </a:spcBef>
                <a:spcAft>
                  <a:spcPts val="0"/>
                </a:spcAft>
                <a:buClrTx/>
                <a:buSzTx/>
                <a:buFontTx/>
                <a:buNone/>
                <a:tabLst/>
                <a:defRPr/>
              </a:pPr>
              <a:r>
                <a:rPr lang="zh-CN" altLang="en-US" sz="2000" dirty="0" smtClean="0">
                  <a:latin typeface="微软雅黑" panose="020B0503020204020204" pitchFamily="34" charset="-122"/>
                  <a:ea typeface="微软雅黑" panose="020B0503020204020204" pitchFamily="34" charset="-122"/>
                </a:rPr>
                <a:t>顾客对组织的产品、生产条件、生产过程等方面的书面约定与认可。</a:t>
              </a:r>
              <a:endParaRPr kumimoji="0" lang="en-US" altLang="zh-CN" sz="1600"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endParaRPr>
            </a:p>
          </p:txBody>
        </p:sp>
      </p:grpSp>
      <p:sp>
        <p:nvSpPr>
          <p:cNvPr id="26" name="Freeform 6"/>
          <p:cNvSpPr>
            <a:spLocks/>
          </p:cNvSpPr>
          <p:nvPr/>
        </p:nvSpPr>
        <p:spPr bwMode="gray">
          <a:xfrm>
            <a:off x="3548284" y="2922101"/>
            <a:ext cx="903288"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rgbClr val="FFC319"/>
              </a:gs>
              <a:gs pos="100000">
                <a:srgbClr val="FFC319">
                  <a:gamma/>
                  <a:tint val="63529"/>
                  <a:invGamma/>
                </a:srgbClr>
              </a:gs>
            </a:gsLst>
            <a:lin ang="0" scaled="1"/>
          </a:gradFill>
          <a:ln w="0">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smtClean="0">
              <a:ln>
                <a:noFill/>
              </a:ln>
              <a:effectLst/>
              <a:uLnTx/>
              <a:uFillTx/>
              <a:latin typeface="微软雅黑" panose="020B0503020204020204" pitchFamily="34" charset="-122"/>
              <a:ea typeface="微软雅黑" panose="020B0503020204020204" pitchFamily="34" charset="-122"/>
            </a:endParaRPr>
          </a:p>
        </p:txBody>
      </p:sp>
      <p:sp>
        <p:nvSpPr>
          <p:cNvPr id="27" name="AutoShape 7"/>
          <p:cNvSpPr>
            <a:spLocks noChangeAspect="1" noChangeArrowheads="1" noTextEdit="1"/>
          </p:cNvSpPr>
          <p:nvPr/>
        </p:nvSpPr>
        <p:spPr bwMode="gray">
          <a:xfrm flipH="1">
            <a:off x="4868863" y="2676749"/>
            <a:ext cx="909637" cy="1244600"/>
          </a:xfrm>
          <a:prstGeom prst="rect">
            <a:avLst/>
          </a:prstGeom>
          <a:no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smtClean="0">
              <a:ln>
                <a:noFill/>
              </a:ln>
              <a:effectLst/>
              <a:uLnTx/>
              <a:uFillTx/>
              <a:latin typeface="微软雅黑" panose="020B0503020204020204" pitchFamily="34" charset="-122"/>
              <a:ea typeface="微软雅黑" panose="020B0503020204020204" pitchFamily="34" charset="-122"/>
            </a:endParaRPr>
          </a:p>
        </p:txBody>
      </p:sp>
      <p:grpSp>
        <p:nvGrpSpPr>
          <p:cNvPr id="28" name="Group 8"/>
          <p:cNvGrpSpPr>
            <a:grpSpLocks/>
          </p:cNvGrpSpPr>
          <p:nvPr/>
        </p:nvGrpSpPr>
        <p:grpSpPr bwMode="auto">
          <a:xfrm>
            <a:off x="3072606" y="1310328"/>
            <a:ext cx="2998788" cy="1601788"/>
            <a:chOff x="1920" y="1026"/>
            <a:chExt cx="1889" cy="1009"/>
          </a:xfrm>
        </p:grpSpPr>
        <p:grpSp>
          <p:nvGrpSpPr>
            <p:cNvPr id="29" name="Group 9"/>
            <p:cNvGrpSpPr>
              <a:grpSpLocks/>
            </p:cNvGrpSpPr>
            <p:nvPr/>
          </p:nvGrpSpPr>
          <p:grpSpPr bwMode="auto">
            <a:xfrm>
              <a:off x="1920" y="1026"/>
              <a:ext cx="1889" cy="1009"/>
              <a:chOff x="1997" y="1314"/>
              <a:chExt cx="1889" cy="1009"/>
            </a:xfrm>
          </p:grpSpPr>
          <p:grpSp>
            <p:nvGrpSpPr>
              <p:cNvPr id="31" name="Group 10"/>
              <p:cNvGrpSpPr>
                <a:grpSpLocks/>
              </p:cNvGrpSpPr>
              <p:nvPr/>
            </p:nvGrpSpPr>
            <p:grpSpPr bwMode="auto">
              <a:xfrm>
                <a:off x="1997" y="1404"/>
                <a:ext cx="1889" cy="919"/>
                <a:chOff x="1973" y="1027"/>
                <a:chExt cx="1926" cy="937"/>
              </a:xfrm>
            </p:grpSpPr>
            <p:sp>
              <p:nvSpPr>
                <p:cNvPr id="36" name="Oval 11"/>
                <p:cNvSpPr>
                  <a:spLocks noChangeArrowheads="1"/>
                </p:cNvSpPr>
                <p:nvPr/>
              </p:nvSpPr>
              <p:spPr bwMode="gray">
                <a:xfrm>
                  <a:off x="1994" y="1057"/>
                  <a:ext cx="1905" cy="907"/>
                </a:xfrm>
                <a:prstGeom prst="ellipse">
                  <a:avLst/>
                </a:prstGeom>
                <a:gradFill rotWithShape="1">
                  <a:gsLst>
                    <a:gs pos="0">
                      <a:srgbClr val="A8D02A"/>
                    </a:gs>
                    <a:gs pos="100000">
                      <a:srgbClr val="A8D02A">
                        <a:gamma/>
                        <a:shade val="48627"/>
                        <a:invGamma/>
                      </a:srgbClr>
                    </a:gs>
                  </a:gsLst>
                  <a:lin ang="2700000" scaled="1"/>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37" name="Oval 12"/>
                <p:cNvSpPr>
                  <a:spLocks noChangeArrowheads="1"/>
                </p:cNvSpPr>
                <p:nvPr/>
              </p:nvSpPr>
              <p:spPr bwMode="gray">
                <a:xfrm>
                  <a:off x="1973" y="1027"/>
                  <a:ext cx="1905" cy="907"/>
                </a:xfrm>
                <a:prstGeom prst="ellipse">
                  <a:avLst/>
                </a:prstGeom>
                <a:gradFill rotWithShape="1">
                  <a:gsLst>
                    <a:gs pos="0">
                      <a:srgbClr val="A8D02A">
                        <a:gamma/>
                        <a:tint val="44314"/>
                        <a:invGamma/>
                      </a:srgbClr>
                    </a:gs>
                    <a:gs pos="100000">
                      <a:srgbClr val="A8D02A"/>
                    </a:gs>
                  </a:gsLst>
                  <a:lin ang="2700000" scaled="1"/>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sp>
            <p:nvSpPr>
              <p:cNvPr id="32" name="Oval 13"/>
              <p:cNvSpPr>
                <a:spLocks noChangeArrowheads="1"/>
              </p:cNvSpPr>
              <p:nvPr/>
            </p:nvSpPr>
            <p:spPr bwMode="gray">
              <a:xfrm>
                <a:off x="2086" y="1314"/>
                <a:ext cx="1691" cy="845"/>
              </a:xfrm>
              <a:prstGeom prst="ellipse">
                <a:avLst/>
              </a:prstGeom>
              <a:gradFill rotWithShape="1">
                <a:gsLst>
                  <a:gs pos="0">
                    <a:srgbClr val="5CB1FE">
                      <a:gamma/>
                      <a:shade val="46275"/>
                      <a:invGamma/>
                    </a:srgbClr>
                  </a:gs>
                  <a:gs pos="100000">
                    <a:srgbClr val="5CB1FE"/>
                  </a:gs>
                </a:gsLst>
                <a:lin ang="2700000" scaled="1"/>
              </a:gradFill>
              <a:ln w="9525" algn="ctr">
                <a:noFill/>
                <a:round/>
                <a:headEnd/>
                <a:tailEnd/>
              </a:ln>
              <a:effec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33" name="Oval 14"/>
              <p:cNvSpPr>
                <a:spLocks noChangeArrowheads="1"/>
              </p:cNvSpPr>
              <p:nvPr/>
            </p:nvSpPr>
            <p:spPr bwMode="gray">
              <a:xfrm>
                <a:off x="2108" y="1319"/>
                <a:ext cx="1650" cy="824"/>
              </a:xfrm>
              <a:prstGeom prst="ellipse">
                <a:avLst/>
              </a:prstGeom>
              <a:gradFill rotWithShape="1">
                <a:gsLst>
                  <a:gs pos="0">
                    <a:srgbClr val="5CB1FE">
                      <a:alpha val="0"/>
                    </a:srgbClr>
                  </a:gs>
                  <a:gs pos="100000">
                    <a:srgbClr val="5CB1FE">
                      <a:gamma/>
                      <a:tint val="34902"/>
                      <a:invGamma/>
                    </a:srgbClr>
                  </a:gs>
                </a:gsLst>
                <a:lin ang="2700000" scaled="1"/>
              </a:gradFill>
              <a:ln w="9525" algn="ctr">
                <a:noFill/>
                <a:round/>
                <a:headEnd/>
                <a:tailEnd/>
              </a:ln>
              <a:effec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34" name="Oval 15"/>
              <p:cNvSpPr>
                <a:spLocks noChangeArrowheads="1"/>
              </p:cNvSpPr>
              <p:nvPr/>
            </p:nvSpPr>
            <p:spPr bwMode="gray">
              <a:xfrm>
                <a:off x="2125" y="1327"/>
                <a:ext cx="1570" cy="770"/>
              </a:xfrm>
              <a:prstGeom prst="ellipse">
                <a:avLst/>
              </a:prstGeom>
              <a:gradFill rotWithShape="1">
                <a:gsLst>
                  <a:gs pos="0">
                    <a:srgbClr val="5CB1FE">
                      <a:gamma/>
                      <a:shade val="79216"/>
                      <a:invGamma/>
                    </a:srgbClr>
                  </a:gs>
                  <a:gs pos="100000">
                    <a:srgbClr val="5CB1FE">
                      <a:alpha val="48000"/>
                    </a:srgbClr>
                  </a:gs>
                </a:gsLst>
                <a:lin ang="2700000" scaled="1"/>
              </a:gradFill>
              <a:ln w="9525" algn="ctr">
                <a:noFill/>
                <a:round/>
                <a:headEnd/>
                <a:tailEnd/>
              </a:ln>
              <a:effec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35" name="Oval 16"/>
              <p:cNvSpPr>
                <a:spLocks noChangeArrowheads="1"/>
              </p:cNvSpPr>
              <p:nvPr/>
            </p:nvSpPr>
            <p:spPr bwMode="gray">
              <a:xfrm>
                <a:off x="2208" y="1344"/>
                <a:ext cx="1382" cy="624"/>
              </a:xfrm>
              <a:prstGeom prst="ellipse">
                <a:avLst/>
              </a:prstGeom>
              <a:gradFill rotWithShape="1">
                <a:gsLst>
                  <a:gs pos="0">
                    <a:srgbClr val="5CB1FE">
                      <a:gamma/>
                      <a:tint val="0"/>
                      <a:invGamma/>
                    </a:srgbClr>
                  </a:gs>
                  <a:gs pos="100000">
                    <a:srgbClr val="5CB1FE">
                      <a:alpha val="38000"/>
                    </a:srgbClr>
                  </a:gs>
                </a:gsLst>
                <a:lin ang="2700000" scaled="1"/>
              </a:gradFill>
              <a:ln w="9525" algn="ctr">
                <a:noFill/>
                <a:round/>
                <a:headEnd/>
                <a:tailEnd/>
              </a:ln>
              <a:effec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sp>
          <p:nvSpPr>
            <p:cNvPr id="30" name="Text Box 17"/>
            <p:cNvSpPr txBox="1">
              <a:spLocks noChangeArrowheads="1"/>
            </p:cNvSpPr>
            <p:nvPr/>
          </p:nvSpPr>
          <p:spPr bwMode="auto">
            <a:xfrm>
              <a:off x="2562" y="1117"/>
              <a:ext cx="569" cy="330"/>
            </a:xfrm>
            <a:prstGeom prst="rect">
              <a:avLst/>
            </a:prstGeom>
            <a:noFill/>
            <a:ln w="9525" algn="ctr">
              <a:noFill/>
              <a:miter lim="800000"/>
              <a:headEnd/>
              <a:tailEnd/>
            </a:ln>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800" b="1" i="0" u="none" strike="noStrike" kern="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黑体" pitchFamily="2" charset="-122"/>
                  <a:ea typeface="黑体" pitchFamily="2" charset="-122"/>
                </a:rPr>
                <a:t>PPAP</a:t>
              </a:r>
            </a:p>
          </p:txBody>
        </p:sp>
      </p:grpSp>
      <p:grpSp>
        <p:nvGrpSpPr>
          <p:cNvPr id="38" name="Group 18"/>
          <p:cNvGrpSpPr>
            <a:grpSpLocks/>
          </p:cNvGrpSpPr>
          <p:nvPr/>
        </p:nvGrpSpPr>
        <p:grpSpPr bwMode="auto">
          <a:xfrm>
            <a:off x="5367177" y="2771226"/>
            <a:ext cx="3550466" cy="3442762"/>
            <a:chOff x="3504" y="2112"/>
            <a:chExt cx="1649" cy="1680"/>
          </a:xfrm>
        </p:grpSpPr>
        <p:sp>
          <p:nvSpPr>
            <p:cNvPr id="39" name="AutoShape 19"/>
            <p:cNvSpPr>
              <a:spLocks noChangeArrowheads="1"/>
            </p:cNvSpPr>
            <p:nvPr/>
          </p:nvSpPr>
          <p:spPr bwMode="auto">
            <a:xfrm>
              <a:off x="3504" y="2112"/>
              <a:ext cx="1649" cy="1680"/>
            </a:xfrm>
            <a:prstGeom prst="roundRect">
              <a:avLst>
                <a:gd name="adj" fmla="val 16667"/>
              </a:avLst>
            </a:prstGeom>
            <a:noFill/>
            <a:ln w="38100">
              <a:solidFill>
                <a:srgbClr val="000000"/>
              </a:solidFill>
              <a:round/>
              <a:headEnd/>
              <a:tailEnd/>
            </a:ln>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latin typeface="Verdana" pitchFamily="34" charset="0"/>
              </a:endParaRPr>
            </a:p>
          </p:txBody>
        </p:sp>
        <p:sp>
          <p:nvSpPr>
            <p:cNvPr id="40" name="Text Box 20"/>
            <p:cNvSpPr txBox="1">
              <a:spLocks noChangeArrowheads="1"/>
            </p:cNvSpPr>
            <p:nvPr/>
          </p:nvSpPr>
          <p:spPr bwMode="auto">
            <a:xfrm>
              <a:off x="3639" y="2116"/>
              <a:ext cx="1469" cy="1667"/>
            </a:xfrm>
            <a:prstGeom prst="rect">
              <a:avLst/>
            </a:prstGeom>
            <a:noFill/>
            <a:ln w="9525">
              <a:noFill/>
              <a:miter lim="800000"/>
              <a:headEnd/>
              <a:tailEnd/>
            </a:ln>
          </p:spPr>
          <p:txBody>
            <a:bodyPr wrap="square">
              <a:spAutoFit/>
            </a:bodyPr>
            <a:lstStyle/>
            <a:p>
              <a:pPr marL="0" marR="0" lvl="0" indent="0" defTabSz="914400" eaLnBrk="0" fontAlgn="auto" latinLnBrk="0" hangingPunct="0">
                <a:lnSpc>
                  <a:spcPct val="150000"/>
                </a:lnSpc>
                <a:spcBef>
                  <a:spcPts val="0"/>
                </a:spcBef>
                <a:spcAft>
                  <a:spcPts val="0"/>
                </a:spcAft>
                <a:buClrTx/>
                <a:buSzTx/>
                <a:buFontTx/>
                <a:buNone/>
                <a:tabLst/>
                <a:defRPr/>
              </a:pPr>
              <a:r>
                <a:rPr kumimoji="0" lang="zh-CN" altLang="en-US" sz="2400"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rPr>
                <a:t>目的</a:t>
              </a:r>
              <a:endParaRPr lang="en-US" altLang="zh-CN" sz="2400" kern="0" dirty="0" smtClean="0">
                <a:latin typeface="微软雅黑" panose="020B0503020204020204" pitchFamily="34" charset="-122"/>
                <a:ea typeface="微软雅黑" panose="020B0503020204020204" pitchFamily="34" charset="-122"/>
              </a:endParaRPr>
            </a:p>
            <a:p>
              <a:pPr marL="0" indent="0" eaLnBrk="1" hangingPunct="1">
                <a:lnSpc>
                  <a:spcPct val="150000"/>
                </a:lnSpc>
                <a:buFontTx/>
                <a:buNone/>
              </a:pPr>
              <a:r>
                <a:rPr lang="zh-CN" altLang="en-US" sz="2000" dirty="0" smtClean="0">
                  <a:latin typeface="微软雅黑" panose="020B0503020204020204" pitchFamily="34" charset="-122"/>
                  <a:ea typeface="微软雅黑" panose="020B0503020204020204" pitchFamily="34" charset="-122"/>
                </a:rPr>
                <a:t>确定组织是否已经正确理解顾客工程设计记录和规范的所有要求，以及该制造过程是否具有潜力，在实际生产运行中，持续生产满足顾客要求的产品。</a:t>
              </a:r>
              <a:endParaRPr lang="zh-TW" altLang="en-US" dirty="0" smtClean="0">
                <a:latin typeface="微软雅黑" panose="020B0503020204020204" pitchFamily="34" charset="-122"/>
                <a:ea typeface="微软雅黑" panose="020B0503020204020204" pitchFamily="34" charset="-122"/>
              </a:endParaRPr>
            </a:p>
          </p:txBody>
        </p:sp>
      </p:grpSp>
      <p:sp>
        <p:nvSpPr>
          <p:cNvPr id="41" name="Freeform 21"/>
          <p:cNvSpPr>
            <a:spLocks/>
          </p:cNvSpPr>
          <p:nvPr/>
        </p:nvSpPr>
        <p:spPr bwMode="gray">
          <a:xfrm flipH="1">
            <a:off x="4573528" y="2848306"/>
            <a:ext cx="903287"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rgbClr val="A8D02A"/>
              </a:gs>
              <a:gs pos="100000">
                <a:srgbClr val="A8D02A">
                  <a:gamma/>
                  <a:tint val="31765"/>
                  <a:invGamma/>
                </a:srgbClr>
              </a:gs>
            </a:gsLst>
            <a:lin ang="0" scaled="1"/>
          </a:gradFill>
          <a:ln w="0">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smtClean="0">
              <a:ln>
                <a:noFill/>
              </a:ln>
              <a:effectLst/>
              <a:uLnTx/>
              <a:uFillTx/>
              <a:latin typeface="微软雅黑" panose="020B0503020204020204" pitchFamily="34" charset="-122"/>
              <a:ea typeface="微软雅黑" panose="020B0503020204020204" pitchFamily="34" charset="-122"/>
            </a:endParaRPr>
          </a:p>
        </p:txBody>
      </p:sp>
      <p:sp>
        <p:nvSpPr>
          <p:cNvPr id="22" name="TextBox 21"/>
          <p:cNvSpPr txBox="1"/>
          <p:nvPr/>
        </p:nvSpPr>
        <p:spPr>
          <a:xfrm>
            <a:off x="3400445" y="1915989"/>
            <a:ext cx="2592288" cy="461665"/>
          </a:xfrm>
          <a:prstGeom prst="rect">
            <a:avLst/>
          </a:prstGeom>
          <a:noFill/>
        </p:spPr>
        <p:txBody>
          <a:bodyPr wrap="square" rtlCol="0">
            <a:spAutoFit/>
          </a:bodyPr>
          <a:lstStyle/>
          <a:p>
            <a:r>
              <a:rPr lang="zh-CN" altLang="en-US" sz="2400" b="1" dirty="0" smtClean="0">
                <a:effectLst>
                  <a:outerShdw blurRad="38100" dist="38100" dir="2700000" algn="tl">
                    <a:srgbClr val="000000">
                      <a:alpha val="43137"/>
                    </a:srgbClr>
                  </a:outerShdw>
                </a:effectLst>
              </a:rPr>
              <a:t>生产件批准程序</a:t>
            </a:r>
            <a:endParaRPr lang="zh-CN" altLang="en-US" sz="2400" b="1" dirty="0">
              <a:effectLst>
                <a:outerShdw blurRad="38100" dist="38100" dir="2700000" algn="tl">
                  <a:srgbClr val="000000">
                    <a:alpha val="43137"/>
                  </a:srgbClr>
                </a:outerShdw>
              </a:effectLst>
            </a:endParaRPr>
          </a:p>
        </p:txBody>
      </p:sp>
      <p:sp>
        <p:nvSpPr>
          <p:cNvPr id="42" name="标题 1"/>
          <p:cNvSpPr txBox="1">
            <a:spLocks/>
          </p:cNvSpPr>
          <p:nvPr/>
        </p:nvSpPr>
        <p:spPr bwMode="auto">
          <a:xfrm>
            <a:off x="427159" y="322262"/>
            <a:ext cx="8232531" cy="648072"/>
          </a:xfrm>
          <a:prstGeom prst="rect">
            <a:avLst/>
          </a:prstGeom>
          <a:noFill/>
          <a:ln w="9525">
            <a:noFill/>
            <a:miter lim="800000"/>
            <a:headEnd/>
            <a:tailEnd/>
          </a:ln>
        </p:spPr>
        <p:txBody>
          <a:bodyPr vert="horz" wrap="square" lIns="91427" tIns="45712" rIns="91427" bIns="45712" numCol="1" anchor="ctr" anchorCtr="0" compatLnSpc="1">
            <a:prstTxWarp prst="textNoShape">
              <a:avLst/>
            </a:prstTxWarp>
          </a:bodyPr>
          <a:lstStyle>
            <a:lvl1pPr algn="ctr" rtl="0" eaLnBrk="1" fontAlgn="base" hangingPunct="1">
              <a:spcBef>
                <a:spcPct val="0"/>
              </a:spcBef>
              <a:spcAft>
                <a:spcPct val="0"/>
              </a:spcAft>
              <a:defRPr sz="3200" b="1">
                <a:solidFill>
                  <a:srgbClr val="FF0000"/>
                </a:solidFill>
                <a:latin typeface="微软雅黑" pitchFamily="34" charset="-122"/>
                <a:ea typeface="微软雅黑" pitchFamily="34" charset="-122"/>
                <a:cs typeface="+mj-cs"/>
              </a:defRPr>
            </a:lvl1pPr>
            <a:lvl2pPr algn="ctr" rtl="0" eaLnBrk="1" fontAlgn="base" hangingPunct="1">
              <a:spcBef>
                <a:spcPct val="0"/>
              </a:spcBef>
              <a:spcAft>
                <a:spcPct val="0"/>
              </a:spcAft>
              <a:defRPr sz="4500">
                <a:solidFill>
                  <a:schemeClr val="tx2"/>
                </a:solidFill>
                <a:latin typeface="Arial" pitchFamily="34" charset="0"/>
                <a:ea typeface="宋体" pitchFamily="2" charset="-122"/>
              </a:defRPr>
            </a:lvl2pPr>
            <a:lvl3pPr algn="ctr" rtl="0" eaLnBrk="1" fontAlgn="base" hangingPunct="1">
              <a:spcBef>
                <a:spcPct val="0"/>
              </a:spcBef>
              <a:spcAft>
                <a:spcPct val="0"/>
              </a:spcAft>
              <a:defRPr sz="4500">
                <a:solidFill>
                  <a:schemeClr val="tx2"/>
                </a:solidFill>
                <a:latin typeface="Arial" pitchFamily="34" charset="0"/>
                <a:ea typeface="宋体" pitchFamily="2" charset="-122"/>
              </a:defRPr>
            </a:lvl3pPr>
            <a:lvl4pPr algn="ctr" rtl="0" eaLnBrk="1" fontAlgn="base" hangingPunct="1">
              <a:spcBef>
                <a:spcPct val="0"/>
              </a:spcBef>
              <a:spcAft>
                <a:spcPct val="0"/>
              </a:spcAft>
              <a:defRPr sz="4500">
                <a:solidFill>
                  <a:schemeClr val="tx2"/>
                </a:solidFill>
                <a:latin typeface="Arial" pitchFamily="34" charset="0"/>
                <a:ea typeface="宋体" pitchFamily="2" charset="-122"/>
              </a:defRPr>
            </a:lvl4pPr>
            <a:lvl5pPr algn="ctr" rtl="0" eaLnBrk="1" fontAlgn="base" hangingPunct="1">
              <a:spcBef>
                <a:spcPct val="0"/>
              </a:spcBef>
              <a:spcAft>
                <a:spcPct val="0"/>
              </a:spcAft>
              <a:defRPr sz="4500">
                <a:solidFill>
                  <a:schemeClr val="tx2"/>
                </a:solidFill>
                <a:latin typeface="Arial" pitchFamily="34" charset="0"/>
                <a:ea typeface="宋体" pitchFamily="2" charset="-122"/>
              </a:defRPr>
            </a:lvl5pPr>
            <a:lvl6pPr marL="457200" algn="ctr" rtl="0" eaLnBrk="1" fontAlgn="base" hangingPunct="1">
              <a:spcBef>
                <a:spcPct val="0"/>
              </a:spcBef>
              <a:spcAft>
                <a:spcPct val="0"/>
              </a:spcAft>
              <a:defRPr sz="4500">
                <a:solidFill>
                  <a:schemeClr val="tx2"/>
                </a:solidFill>
                <a:latin typeface="Arial" pitchFamily="34" charset="0"/>
                <a:ea typeface="宋体" pitchFamily="2" charset="-122"/>
              </a:defRPr>
            </a:lvl6pPr>
            <a:lvl7pPr marL="914400" algn="ctr" rtl="0" eaLnBrk="1" fontAlgn="base" hangingPunct="1">
              <a:spcBef>
                <a:spcPct val="0"/>
              </a:spcBef>
              <a:spcAft>
                <a:spcPct val="0"/>
              </a:spcAft>
              <a:defRPr sz="4500">
                <a:solidFill>
                  <a:schemeClr val="tx2"/>
                </a:solidFill>
                <a:latin typeface="Arial" pitchFamily="34" charset="0"/>
                <a:ea typeface="宋体" pitchFamily="2" charset="-122"/>
              </a:defRPr>
            </a:lvl7pPr>
            <a:lvl8pPr marL="1371600" algn="ctr" rtl="0" eaLnBrk="1" fontAlgn="base" hangingPunct="1">
              <a:spcBef>
                <a:spcPct val="0"/>
              </a:spcBef>
              <a:spcAft>
                <a:spcPct val="0"/>
              </a:spcAft>
              <a:defRPr sz="4500">
                <a:solidFill>
                  <a:schemeClr val="tx2"/>
                </a:solidFill>
                <a:latin typeface="Arial" pitchFamily="34" charset="0"/>
                <a:ea typeface="宋体" pitchFamily="2" charset="-122"/>
              </a:defRPr>
            </a:lvl8pPr>
            <a:lvl9pPr marL="1828800" algn="ctr" rtl="0" eaLnBrk="1" fontAlgn="base" hangingPunct="1">
              <a:spcBef>
                <a:spcPct val="0"/>
              </a:spcBef>
              <a:spcAft>
                <a:spcPct val="0"/>
              </a:spcAft>
              <a:defRPr sz="4500">
                <a:solidFill>
                  <a:schemeClr val="tx2"/>
                </a:solidFill>
                <a:latin typeface="Arial" pitchFamily="34" charset="0"/>
                <a:ea typeface="宋体" pitchFamily="2" charset="-122"/>
              </a:defRPr>
            </a:lvl9pPr>
          </a:lstStyle>
          <a:p>
            <a:pPr>
              <a:spcBef>
                <a:spcPct val="50000"/>
              </a:spcBef>
              <a:defRPr/>
            </a:pPr>
            <a:r>
              <a:rPr lang="zh-CN" altLang="en-US" kern="0" dirty="0" smtClean="0"/>
              <a:t>供应商</a:t>
            </a:r>
            <a:r>
              <a:rPr lang="en-US" altLang="zh-CN" kern="0" dirty="0" smtClean="0"/>
              <a:t>PPAP</a:t>
            </a:r>
            <a:r>
              <a:rPr lang="zh-CN" altLang="en-US" kern="0" dirty="0" smtClean="0"/>
              <a:t>的提交</a:t>
            </a:r>
            <a:endParaRPr lang="en-US" altLang="zh-CN" kern="0" dirty="0"/>
          </a:p>
        </p:txBody>
      </p:sp>
    </p:spTree>
    <p:extLst>
      <p:ext uri="{BB962C8B-B14F-4D97-AF65-F5344CB8AC3E}">
        <p14:creationId xmlns:p14="http://schemas.microsoft.com/office/powerpoint/2010/main" val="40892883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blinds(horizontal)">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blinds(horizontal)">
                                      <p:cBhvr>
                                        <p:cTn id="16" dur="500"/>
                                        <p:tgtEl>
                                          <p:spTgt spid="26"/>
                                        </p:tgtEl>
                                      </p:cBhvr>
                                    </p:animEffect>
                                  </p:childTnLst>
                                </p:cTn>
                              </p:par>
                            </p:childTnLst>
                          </p:cTn>
                        </p:par>
                        <p:par>
                          <p:cTn id="17" fill="hold">
                            <p:stCondLst>
                              <p:cond delay="500"/>
                            </p:stCondLst>
                            <p:childTnLst>
                              <p:par>
                                <p:cTn id="18" presetID="2" presetClass="entr" presetSubtype="8"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0-#ppt_w/2"/>
                                          </p:val>
                                        </p:tav>
                                        <p:tav tm="100000">
                                          <p:val>
                                            <p:strVal val="#ppt_x"/>
                                          </p:val>
                                        </p:tav>
                                      </p:tavLst>
                                    </p:anim>
                                    <p:anim calcmode="lin" valueType="num">
                                      <p:cBhvr additive="base">
                                        <p:cTn id="21"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blinds(horizontal)">
                                      <p:cBhvr>
                                        <p:cTn id="26" dur="500"/>
                                        <p:tgtEl>
                                          <p:spTgt spid="41"/>
                                        </p:tgtEl>
                                      </p:cBhvr>
                                    </p:animEffect>
                                  </p:childTnLst>
                                </p:cTn>
                              </p:par>
                            </p:childTnLst>
                          </p:cTn>
                        </p:par>
                        <p:par>
                          <p:cTn id="27" fill="hold">
                            <p:stCondLst>
                              <p:cond delay="500"/>
                            </p:stCondLst>
                            <p:childTnLst>
                              <p:par>
                                <p:cTn id="28" presetID="2" presetClass="entr" presetSubtype="2" fill="hold" nodeType="afterEffect">
                                  <p:stCondLst>
                                    <p:cond delay="0"/>
                                  </p:stCondLst>
                                  <p:childTnLst>
                                    <p:set>
                                      <p:cBhvr>
                                        <p:cTn id="29" dur="1" fill="hold">
                                          <p:stCondLst>
                                            <p:cond delay="0"/>
                                          </p:stCondLst>
                                        </p:cTn>
                                        <p:tgtEl>
                                          <p:spTgt spid="38"/>
                                        </p:tgtEl>
                                        <p:attrNameLst>
                                          <p:attrName>style.visibility</p:attrName>
                                        </p:attrNameLst>
                                      </p:cBhvr>
                                      <p:to>
                                        <p:strVal val="visible"/>
                                      </p:to>
                                    </p:set>
                                    <p:anim calcmode="lin" valueType="num">
                                      <p:cBhvr additive="base">
                                        <p:cTn id="30" dur="500" fill="hold"/>
                                        <p:tgtEl>
                                          <p:spTgt spid="38"/>
                                        </p:tgtEl>
                                        <p:attrNameLst>
                                          <p:attrName>ppt_x</p:attrName>
                                        </p:attrNameLst>
                                      </p:cBhvr>
                                      <p:tavLst>
                                        <p:tav tm="0">
                                          <p:val>
                                            <p:strVal val="1+#ppt_w/2"/>
                                          </p:val>
                                        </p:tav>
                                        <p:tav tm="100000">
                                          <p:val>
                                            <p:strVal val="#ppt_x"/>
                                          </p:val>
                                        </p:tav>
                                      </p:tavLst>
                                    </p:anim>
                                    <p:anim calcmode="lin" valueType="num">
                                      <p:cBhvr additive="base">
                                        <p:cTn id="31"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1" grpId="0" animBg="1"/>
      <p:bldP spid="22"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87352" y="1417331"/>
            <a:ext cx="556256" cy="4716524"/>
          </a:xfrm>
        </p:spPr>
        <p:txBody>
          <a:bodyPr vert="horz"/>
          <a:lstStyle/>
          <a:p>
            <a:r>
              <a:rPr lang="en-US" altLang="zh-CN" dirty="0" smtClean="0"/>
              <a:t>PPAP</a:t>
            </a:r>
            <a:r>
              <a:rPr lang="zh-CN" altLang="en-US" dirty="0" smtClean="0"/>
              <a:t>的过程要求</a:t>
            </a:r>
            <a:endParaRPr lang="zh-CN" altLang="en-US" dirty="0"/>
          </a:p>
        </p:txBody>
      </p:sp>
      <p:sp>
        <p:nvSpPr>
          <p:cNvPr id="57" name="AutoShape 3"/>
          <p:cNvSpPr>
            <a:spLocks noChangeArrowheads="1"/>
          </p:cNvSpPr>
          <p:nvPr/>
        </p:nvSpPr>
        <p:spPr bwMode="gray">
          <a:xfrm>
            <a:off x="1907704" y="1240021"/>
            <a:ext cx="2808312" cy="432048"/>
          </a:xfrm>
          <a:prstGeom prst="roundRect">
            <a:avLst>
              <a:gd name="adj" fmla="val 7574"/>
            </a:avLst>
          </a:prstGeom>
          <a:gradFill rotWithShape="1">
            <a:gsLst>
              <a:gs pos="0">
                <a:srgbClr val="97CCF3"/>
              </a:gs>
              <a:gs pos="100000">
                <a:srgbClr val="D5EBFA"/>
              </a:gs>
            </a:gsLst>
            <a:lin ang="0" scaled="1"/>
          </a:gradFill>
          <a:ln w="28575" cap="rnd">
            <a:noFill/>
            <a:prstDash val="sysDot"/>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 typeface="Wingdings" pitchFamily="2" charset="2"/>
              <a:buNone/>
              <a:tabLst/>
              <a:defRPr/>
            </a:pPr>
            <a:r>
              <a:rPr kumimoji="0" lang="zh-CN" altLang="en-US"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rPr>
              <a:t>设计记录</a:t>
            </a:r>
            <a:endParaRPr kumimoji="0" lang="en-US" altLang="zh-CN"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endParaRPr>
          </a:p>
        </p:txBody>
      </p:sp>
      <p:sp>
        <p:nvSpPr>
          <p:cNvPr id="58" name="AutoShape 4"/>
          <p:cNvSpPr>
            <a:spLocks noChangeArrowheads="1"/>
          </p:cNvSpPr>
          <p:nvPr/>
        </p:nvSpPr>
        <p:spPr bwMode="gray">
          <a:xfrm>
            <a:off x="1388495" y="1255313"/>
            <a:ext cx="360040" cy="432048"/>
          </a:xfrm>
          <a:prstGeom prst="roundRect">
            <a:avLst>
              <a:gd name="adj" fmla="val 7574"/>
            </a:avLst>
          </a:prstGeom>
          <a:gradFill rotWithShape="1">
            <a:gsLst>
              <a:gs pos="0">
                <a:srgbClr val="FFC319"/>
              </a:gs>
              <a:gs pos="100000">
                <a:srgbClr val="FFC319">
                  <a:gamma/>
                  <a:tint val="40000"/>
                  <a:invGamma/>
                </a:srgbClr>
              </a:gs>
            </a:gsLst>
            <a:lin ang="0" scaled="1"/>
          </a:gradFill>
          <a:ln w="28575" cap="rnd">
            <a:noFill/>
            <a:prstDash val="sysDot"/>
            <a:round/>
            <a:headEnd/>
            <a:tailEnd/>
          </a:ln>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 typeface="Wingdings" pitchFamily="2" charset="2"/>
              <a:buNone/>
              <a:tabLst/>
              <a:defRPr/>
            </a:pPr>
            <a:r>
              <a:rPr kumimoji="0" lang="en-US" altLang="zh-CN" b="1" i="0" u="none" strike="noStrike" kern="0" cap="none" spc="0" normalizeH="0" baseline="0" noProof="0" dirty="0" smtClean="0">
                <a:ln>
                  <a:noFill/>
                </a:ln>
                <a:solidFill>
                  <a:srgbClr val="CC3300"/>
                </a:solidFill>
                <a:effectLst/>
                <a:uLnTx/>
                <a:uFillTx/>
                <a:latin typeface="微软雅黑" panose="020B0503020204020204" pitchFamily="34" charset="-122"/>
                <a:ea typeface="微软雅黑" panose="020B0503020204020204" pitchFamily="34" charset="-122"/>
              </a:rPr>
              <a:t>1</a:t>
            </a:r>
            <a:endParaRPr kumimoji="0" lang="en-US" altLang="zh-CN" b="1" i="0" u="none" strike="noStrike" kern="0" cap="none" spc="0" normalizeH="0" baseline="0" noProof="0" dirty="0">
              <a:ln>
                <a:noFill/>
              </a:ln>
              <a:solidFill>
                <a:srgbClr val="CC3300"/>
              </a:solidFill>
              <a:effectLst/>
              <a:uLnTx/>
              <a:uFillTx/>
              <a:latin typeface="微软雅黑" panose="020B0503020204020204" pitchFamily="34" charset="-122"/>
              <a:ea typeface="微软雅黑" panose="020B0503020204020204" pitchFamily="34" charset="-122"/>
            </a:endParaRPr>
          </a:p>
        </p:txBody>
      </p:sp>
      <p:sp>
        <p:nvSpPr>
          <p:cNvPr id="59" name="AutoShape 3"/>
          <p:cNvSpPr>
            <a:spLocks noChangeArrowheads="1"/>
          </p:cNvSpPr>
          <p:nvPr/>
        </p:nvSpPr>
        <p:spPr bwMode="gray">
          <a:xfrm>
            <a:off x="5652120" y="1255313"/>
            <a:ext cx="2880320" cy="432048"/>
          </a:xfrm>
          <a:prstGeom prst="roundRect">
            <a:avLst>
              <a:gd name="adj" fmla="val 7574"/>
            </a:avLst>
          </a:prstGeom>
          <a:gradFill rotWithShape="1">
            <a:gsLst>
              <a:gs pos="0">
                <a:srgbClr val="97CCF3"/>
              </a:gs>
              <a:gs pos="100000">
                <a:srgbClr val="D5EBFA"/>
              </a:gs>
            </a:gsLst>
            <a:lin ang="0" scaled="1"/>
          </a:gradFill>
          <a:ln w="28575" cap="rnd">
            <a:noFill/>
            <a:prstDash val="sysDot"/>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 typeface="Wingdings" pitchFamily="2" charset="2"/>
              <a:buNone/>
              <a:tabLst/>
              <a:defRPr/>
            </a:pPr>
            <a:r>
              <a:rPr kumimoji="0" lang="zh-CN" altLang="en-US"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rPr>
              <a:t>材料</a:t>
            </a:r>
            <a:r>
              <a:rPr kumimoji="0" lang="en-US" altLang="zh-CN"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rPr>
              <a:t>/</a:t>
            </a:r>
            <a:r>
              <a:rPr lang="zh-CN" altLang="en-US" b="1" kern="0" dirty="0" smtClean="0">
                <a:latin typeface="微软雅黑" panose="020B0503020204020204" pitchFamily="34" charset="-122"/>
                <a:ea typeface="微软雅黑" panose="020B0503020204020204" pitchFamily="34" charset="-122"/>
              </a:rPr>
              <a:t>性能试验结果的记录</a:t>
            </a:r>
            <a:endParaRPr kumimoji="0" lang="en-US" altLang="zh-CN"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endParaRPr>
          </a:p>
        </p:txBody>
      </p:sp>
      <p:sp>
        <p:nvSpPr>
          <p:cNvPr id="60" name="AutoShape 4"/>
          <p:cNvSpPr>
            <a:spLocks noChangeArrowheads="1"/>
          </p:cNvSpPr>
          <p:nvPr/>
        </p:nvSpPr>
        <p:spPr bwMode="gray">
          <a:xfrm>
            <a:off x="5154248" y="1255313"/>
            <a:ext cx="360040" cy="432048"/>
          </a:xfrm>
          <a:prstGeom prst="roundRect">
            <a:avLst>
              <a:gd name="adj" fmla="val 7574"/>
            </a:avLst>
          </a:prstGeom>
          <a:gradFill rotWithShape="1">
            <a:gsLst>
              <a:gs pos="0">
                <a:srgbClr val="FFC319"/>
              </a:gs>
              <a:gs pos="100000">
                <a:srgbClr val="FFC319">
                  <a:gamma/>
                  <a:tint val="40000"/>
                  <a:invGamma/>
                </a:srgbClr>
              </a:gs>
            </a:gsLst>
            <a:lin ang="0" scaled="1"/>
          </a:gradFill>
          <a:ln w="28575" cap="rnd">
            <a:noFill/>
            <a:prstDash val="sysDot"/>
            <a:round/>
            <a:headEnd/>
            <a:tailEnd/>
          </a:ln>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 typeface="Wingdings" pitchFamily="2" charset="2"/>
              <a:buNone/>
              <a:tabLst/>
              <a:defRPr/>
            </a:pPr>
            <a:r>
              <a:rPr kumimoji="0" lang="en-US" altLang="zh-CN" b="1" i="0" u="none" strike="noStrike" kern="0" cap="none" spc="0" normalizeH="0" baseline="0" noProof="0" dirty="0" smtClean="0">
                <a:ln>
                  <a:noFill/>
                </a:ln>
                <a:solidFill>
                  <a:srgbClr val="CC3300"/>
                </a:solidFill>
                <a:effectLst/>
                <a:uLnTx/>
                <a:uFillTx/>
                <a:latin typeface="微软雅黑" panose="020B0503020204020204" pitchFamily="34" charset="-122"/>
                <a:ea typeface="微软雅黑" panose="020B0503020204020204" pitchFamily="34" charset="-122"/>
              </a:rPr>
              <a:t>10</a:t>
            </a:r>
            <a:endParaRPr kumimoji="0" lang="en-US" altLang="zh-CN" b="1" i="0" u="none" strike="noStrike" kern="0" cap="none" spc="0" normalizeH="0" baseline="0" noProof="0" dirty="0">
              <a:ln>
                <a:noFill/>
              </a:ln>
              <a:solidFill>
                <a:srgbClr val="CC3300"/>
              </a:solidFill>
              <a:effectLst/>
              <a:uLnTx/>
              <a:uFillTx/>
              <a:latin typeface="微软雅黑" panose="020B0503020204020204" pitchFamily="34" charset="-122"/>
              <a:ea typeface="微软雅黑" panose="020B0503020204020204" pitchFamily="34" charset="-122"/>
            </a:endParaRPr>
          </a:p>
        </p:txBody>
      </p:sp>
      <p:sp>
        <p:nvSpPr>
          <p:cNvPr id="63" name="AutoShape 3"/>
          <p:cNvSpPr>
            <a:spLocks noChangeArrowheads="1"/>
          </p:cNvSpPr>
          <p:nvPr/>
        </p:nvSpPr>
        <p:spPr bwMode="gray">
          <a:xfrm>
            <a:off x="1892551" y="1821158"/>
            <a:ext cx="2808312" cy="432048"/>
          </a:xfrm>
          <a:prstGeom prst="roundRect">
            <a:avLst>
              <a:gd name="adj" fmla="val 7574"/>
            </a:avLst>
          </a:prstGeom>
          <a:gradFill rotWithShape="1">
            <a:gsLst>
              <a:gs pos="0">
                <a:srgbClr val="97CCF3"/>
              </a:gs>
              <a:gs pos="100000">
                <a:srgbClr val="D5EBFA"/>
              </a:gs>
            </a:gsLst>
            <a:lin ang="0" scaled="1"/>
          </a:gradFill>
          <a:ln w="28575" cap="rnd">
            <a:noFill/>
            <a:prstDash val="sysDot"/>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 typeface="Wingdings" pitchFamily="2" charset="2"/>
              <a:buNone/>
              <a:tabLst/>
              <a:defRPr/>
            </a:pPr>
            <a:r>
              <a:rPr lang="zh-CN" altLang="en-US" b="1" kern="0" dirty="0" smtClean="0">
                <a:latin typeface="微软雅黑" panose="020B0503020204020204" pitchFamily="34" charset="-122"/>
                <a:ea typeface="微软雅黑" panose="020B0503020204020204" pitchFamily="34" charset="-122"/>
              </a:rPr>
              <a:t>任何授权的工程变更文件</a:t>
            </a:r>
            <a:endParaRPr kumimoji="0" lang="en-US" altLang="zh-CN"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endParaRPr>
          </a:p>
        </p:txBody>
      </p:sp>
      <p:sp>
        <p:nvSpPr>
          <p:cNvPr id="64" name="AutoShape 4"/>
          <p:cNvSpPr>
            <a:spLocks noChangeArrowheads="1"/>
          </p:cNvSpPr>
          <p:nvPr/>
        </p:nvSpPr>
        <p:spPr bwMode="gray">
          <a:xfrm>
            <a:off x="1388495" y="1831231"/>
            <a:ext cx="360040" cy="432048"/>
          </a:xfrm>
          <a:prstGeom prst="roundRect">
            <a:avLst>
              <a:gd name="adj" fmla="val 7574"/>
            </a:avLst>
          </a:prstGeom>
          <a:gradFill rotWithShape="1">
            <a:gsLst>
              <a:gs pos="0">
                <a:srgbClr val="FFC319"/>
              </a:gs>
              <a:gs pos="100000">
                <a:srgbClr val="FFC319">
                  <a:gamma/>
                  <a:tint val="40000"/>
                  <a:invGamma/>
                </a:srgbClr>
              </a:gs>
            </a:gsLst>
            <a:lin ang="0" scaled="1"/>
          </a:gradFill>
          <a:ln w="28575" cap="rnd">
            <a:noFill/>
            <a:prstDash val="sysDot"/>
            <a:round/>
            <a:headEnd/>
            <a:tailEnd/>
          </a:ln>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 typeface="Wingdings" pitchFamily="2" charset="2"/>
              <a:buNone/>
              <a:tabLst/>
              <a:defRPr/>
            </a:pPr>
            <a:r>
              <a:rPr kumimoji="0" lang="en-US" altLang="zh-CN" b="1" i="0" u="none" strike="noStrike" kern="0" cap="none" spc="0" normalizeH="0" baseline="0" noProof="0" dirty="0" smtClean="0">
                <a:ln>
                  <a:noFill/>
                </a:ln>
                <a:solidFill>
                  <a:srgbClr val="CC3300"/>
                </a:solidFill>
                <a:effectLst/>
                <a:uLnTx/>
                <a:uFillTx/>
                <a:latin typeface="微软雅黑" panose="020B0503020204020204" pitchFamily="34" charset="-122"/>
                <a:ea typeface="微软雅黑" panose="020B0503020204020204" pitchFamily="34" charset="-122"/>
              </a:rPr>
              <a:t>2</a:t>
            </a:r>
            <a:endParaRPr kumimoji="0" lang="en-US" altLang="zh-CN" b="1" i="0" u="none" strike="noStrike" kern="0" cap="none" spc="0" normalizeH="0" baseline="0" noProof="0" dirty="0">
              <a:ln>
                <a:noFill/>
              </a:ln>
              <a:solidFill>
                <a:srgbClr val="CC3300"/>
              </a:solidFill>
              <a:effectLst/>
              <a:uLnTx/>
              <a:uFillTx/>
              <a:latin typeface="微软雅黑" panose="020B0503020204020204" pitchFamily="34" charset="-122"/>
              <a:ea typeface="微软雅黑" panose="020B0503020204020204" pitchFamily="34" charset="-122"/>
            </a:endParaRPr>
          </a:p>
        </p:txBody>
      </p:sp>
      <p:sp>
        <p:nvSpPr>
          <p:cNvPr id="65" name="AutoShape 3"/>
          <p:cNvSpPr>
            <a:spLocks noChangeArrowheads="1"/>
          </p:cNvSpPr>
          <p:nvPr/>
        </p:nvSpPr>
        <p:spPr bwMode="gray">
          <a:xfrm>
            <a:off x="5652120" y="1831231"/>
            <a:ext cx="2880320" cy="432048"/>
          </a:xfrm>
          <a:prstGeom prst="roundRect">
            <a:avLst>
              <a:gd name="adj" fmla="val 7574"/>
            </a:avLst>
          </a:prstGeom>
          <a:gradFill rotWithShape="1">
            <a:gsLst>
              <a:gs pos="0">
                <a:srgbClr val="97CCF3"/>
              </a:gs>
              <a:gs pos="100000">
                <a:srgbClr val="D5EBFA"/>
              </a:gs>
            </a:gsLst>
            <a:lin ang="0" scaled="1"/>
          </a:gradFill>
          <a:ln w="28575" cap="rnd">
            <a:noFill/>
            <a:prstDash val="sysDot"/>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 typeface="Wingdings" pitchFamily="2" charset="2"/>
              <a:buNone/>
              <a:tabLst/>
              <a:defRPr/>
            </a:pPr>
            <a:r>
              <a:rPr kumimoji="0" lang="zh-CN" altLang="en-US"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rPr>
              <a:t>初始过程研究</a:t>
            </a:r>
            <a:endParaRPr kumimoji="0" lang="en-US" altLang="zh-CN"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endParaRPr>
          </a:p>
        </p:txBody>
      </p:sp>
      <p:sp>
        <p:nvSpPr>
          <p:cNvPr id="66" name="AutoShape 4"/>
          <p:cNvSpPr>
            <a:spLocks noChangeArrowheads="1"/>
          </p:cNvSpPr>
          <p:nvPr/>
        </p:nvSpPr>
        <p:spPr bwMode="gray">
          <a:xfrm>
            <a:off x="5148064" y="1831231"/>
            <a:ext cx="360040" cy="432048"/>
          </a:xfrm>
          <a:prstGeom prst="roundRect">
            <a:avLst>
              <a:gd name="adj" fmla="val 7574"/>
            </a:avLst>
          </a:prstGeom>
          <a:gradFill rotWithShape="1">
            <a:gsLst>
              <a:gs pos="0">
                <a:srgbClr val="FFC319"/>
              </a:gs>
              <a:gs pos="100000">
                <a:srgbClr val="FFC319">
                  <a:gamma/>
                  <a:tint val="40000"/>
                  <a:invGamma/>
                </a:srgbClr>
              </a:gs>
            </a:gsLst>
            <a:lin ang="0" scaled="1"/>
          </a:gradFill>
          <a:ln w="28575" cap="rnd">
            <a:noFill/>
            <a:prstDash val="sysDot"/>
            <a:round/>
            <a:headEnd/>
            <a:tailEnd/>
          </a:ln>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 typeface="Wingdings" pitchFamily="2" charset="2"/>
              <a:buNone/>
              <a:tabLst/>
              <a:defRPr/>
            </a:pPr>
            <a:r>
              <a:rPr kumimoji="0" lang="en-US" altLang="zh-CN" b="1" i="0" u="none" strike="noStrike" kern="0" cap="none" spc="0" normalizeH="0" baseline="0" noProof="0" dirty="0" smtClean="0">
                <a:ln>
                  <a:noFill/>
                </a:ln>
                <a:solidFill>
                  <a:srgbClr val="CC3300"/>
                </a:solidFill>
                <a:effectLst/>
                <a:uLnTx/>
                <a:uFillTx/>
                <a:latin typeface="微软雅黑" panose="020B0503020204020204" pitchFamily="34" charset="-122"/>
                <a:ea typeface="微软雅黑" panose="020B0503020204020204" pitchFamily="34" charset="-122"/>
              </a:rPr>
              <a:t>11</a:t>
            </a:r>
            <a:endParaRPr kumimoji="0" lang="en-US" altLang="zh-CN" b="1" i="0" u="none" strike="noStrike" kern="0" cap="none" spc="0" normalizeH="0" baseline="0" noProof="0" dirty="0">
              <a:ln>
                <a:noFill/>
              </a:ln>
              <a:solidFill>
                <a:srgbClr val="CC3300"/>
              </a:solidFill>
              <a:effectLst/>
              <a:uLnTx/>
              <a:uFillTx/>
              <a:latin typeface="微软雅黑" panose="020B0503020204020204" pitchFamily="34" charset="-122"/>
              <a:ea typeface="微软雅黑" panose="020B0503020204020204" pitchFamily="34" charset="-122"/>
            </a:endParaRPr>
          </a:p>
        </p:txBody>
      </p:sp>
      <p:sp>
        <p:nvSpPr>
          <p:cNvPr id="67" name="AutoShape 3"/>
          <p:cNvSpPr>
            <a:spLocks noChangeArrowheads="1"/>
          </p:cNvSpPr>
          <p:nvPr/>
        </p:nvSpPr>
        <p:spPr bwMode="gray">
          <a:xfrm>
            <a:off x="1892551" y="2402295"/>
            <a:ext cx="2808312" cy="432048"/>
          </a:xfrm>
          <a:prstGeom prst="roundRect">
            <a:avLst>
              <a:gd name="adj" fmla="val 7574"/>
            </a:avLst>
          </a:prstGeom>
          <a:gradFill rotWithShape="1">
            <a:gsLst>
              <a:gs pos="0">
                <a:srgbClr val="97CCF3"/>
              </a:gs>
              <a:gs pos="100000">
                <a:srgbClr val="D5EBFA"/>
              </a:gs>
            </a:gsLst>
            <a:lin ang="0" scaled="1"/>
          </a:gradFill>
          <a:ln w="28575" cap="rnd">
            <a:noFill/>
            <a:prstDash val="sysDot"/>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 typeface="Wingdings" pitchFamily="2" charset="2"/>
              <a:buNone/>
              <a:tabLst/>
              <a:defRPr/>
            </a:pPr>
            <a:r>
              <a:rPr kumimoji="0" lang="zh-CN" altLang="en-US"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rPr>
              <a:t>顾客工程批准</a:t>
            </a:r>
            <a:endParaRPr kumimoji="0" lang="en-US" altLang="zh-CN"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endParaRPr>
          </a:p>
        </p:txBody>
      </p:sp>
      <p:sp>
        <p:nvSpPr>
          <p:cNvPr id="68" name="AutoShape 4"/>
          <p:cNvSpPr>
            <a:spLocks noChangeArrowheads="1"/>
          </p:cNvSpPr>
          <p:nvPr/>
        </p:nvSpPr>
        <p:spPr bwMode="gray">
          <a:xfrm>
            <a:off x="1388495" y="2407295"/>
            <a:ext cx="360040" cy="432048"/>
          </a:xfrm>
          <a:prstGeom prst="roundRect">
            <a:avLst>
              <a:gd name="adj" fmla="val 7574"/>
            </a:avLst>
          </a:prstGeom>
          <a:gradFill rotWithShape="1">
            <a:gsLst>
              <a:gs pos="0">
                <a:srgbClr val="FFC319"/>
              </a:gs>
              <a:gs pos="100000">
                <a:srgbClr val="FFC319">
                  <a:gamma/>
                  <a:tint val="40000"/>
                  <a:invGamma/>
                </a:srgbClr>
              </a:gs>
            </a:gsLst>
            <a:lin ang="0" scaled="1"/>
          </a:gradFill>
          <a:ln w="28575" cap="rnd">
            <a:noFill/>
            <a:prstDash val="sysDot"/>
            <a:round/>
            <a:headEnd/>
            <a:tailEnd/>
          </a:ln>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 typeface="Wingdings" pitchFamily="2" charset="2"/>
              <a:buNone/>
              <a:tabLst/>
              <a:defRPr/>
            </a:pPr>
            <a:r>
              <a:rPr kumimoji="0" lang="en-US" altLang="zh-CN" b="1" i="0" u="none" strike="noStrike" kern="0" cap="none" spc="0" normalizeH="0" baseline="0" noProof="0" dirty="0" smtClean="0">
                <a:ln>
                  <a:noFill/>
                </a:ln>
                <a:solidFill>
                  <a:srgbClr val="CC3300"/>
                </a:solidFill>
                <a:effectLst/>
                <a:uLnTx/>
                <a:uFillTx/>
                <a:latin typeface="微软雅黑" panose="020B0503020204020204" pitchFamily="34" charset="-122"/>
                <a:ea typeface="微软雅黑" panose="020B0503020204020204" pitchFamily="34" charset="-122"/>
              </a:rPr>
              <a:t>3</a:t>
            </a:r>
            <a:endParaRPr kumimoji="0" lang="en-US" altLang="zh-CN" b="1" i="0" u="none" strike="noStrike" kern="0" cap="none" spc="0" normalizeH="0" baseline="0" noProof="0" dirty="0">
              <a:ln>
                <a:noFill/>
              </a:ln>
              <a:solidFill>
                <a:srgbClr val="CC3300"/>
              </a:solidFill>
              <a:effectLst/>
              <a:uLnTx/>
              <a:uFillTx/>
              <a:latin typeface="微软雅黑" panose="020B0503020204020204" pitchFamily="34" charset="-122"/>
              <a:ea typeface="微软雅黑" panose="020B0503020204020204" pitchFamily="34" charset="-122"/>
            </a:endParaRPr>
          </a:p>
        </p:txBody>
      </p:sp>
      <p:sp>
        <p:nvSpPr>
          <p:cNvPr id="69" name="AutoShape 3"/>
          <p:cNvSpPr>
            <a:spLocks noChangeArrowheads="1"/>
          </p:cNvSpPr>
          <p:nvPr/>
        </p:nvSpPr>
        <p:spPr bwMode="gray">
          <a:xfrm>
            <a:off x="5652120" y="2407295"/>
            <a:ext cx="2880320" cy="432048"/>
          </a:xfrm>
          <a:prstGeom prst="roundRect">
            <a:avLst>
              <a:gd name="adj" fmla="val 7574"/>
            </a:avLst>
          </a:prstGeom>
          <a:gradFill rotWithShape="1">
            <a:gsLst>
              <a:gs pos="0">
                <a:srgbClr val="97CCF3"/>
              </a:gs>
              <a:gs pos="100000">
                <a:srgbClr val="D5EBFA"/>
              </a:gs>
            </a:gsLst>
            <a:lin ang="0" scaled="1"/>
          </a:gradFill>
          <a:ln w="28575" cap="rnd">
            <a:noFill/>
            <a:prstDash val="sysDot"/>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 typeface="Wingdings" pitchFamily="2" charset="2"/>
              <a:buNone/>
              <a:tabLst/>
              <a:defRPr/>
            </a:pPr>
            <a:r>
              <a:rPr kumimoji="0" lang="zh-CN" altLang="en-US"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rPr>
              <a:t>合格实验室的文件要求</a:t>
            </a:r>
            <a:endParaRPr kumimoji="0" lang="en-US" altLang="zh-CN"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endParaRPr>
          </a:p>
        </p:txBody>
      </p:sp>
      <p:sp>
        <p:nvSpPr>
          <p:cNvPr id="70" name="AutoShape 4"/>
          <p:cNvSpPr>
            <a:spLocks noChangeArrowheads="1"/>
          </p:cNvSpPr>
          <p:nvPr/>
        </p:nvSpPr>
        <p:spPr bwMode="gray">
          <a:xfrm>
            <a:off x="5148064" y="2407368"/>
            <a:ext cx="360040" cy="432048"/>
          </a:xfrm>
          <a:prstGeom prst="roundRect">
            <a:avLst>
              <a:gd name="adj" fmla="val 7574"/>
            </a:avLst>
          </a:prstGeom>
          <a:gradFill rotWithShape="1">
            <a:gsLst>
              <a:gs pos="0">
                <a:srgbClr val="FFC319"/>
              </a:gs>
              <a:gs pos="100000">
                <a:srgbClr val="FFC319">
                  <a:gamma/>
                  <a:tint val="40000"/>
                  <a:invGamma/>
                </a:srgbClr>
              </a:gs>
            </a:gsLst>
            <a:lin ang="0" scaled="1"/>
          </a:gradFill>
          <a:ln w="28575" cap="rnd">
            <a:noFill/>
            <a:prstDash val="sysDot"/>
            <a:round/>
            <a:headEnd/>
            <a:tailEnd/>
          </a:ln>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 typeface="Wingdings" pitchFamily="2" charset="2"/>
              <a:buNone/>
              <a:tabLst/>
              <a:defRPr/>
            </a:pPr>
            <a:r>
              <a:rPr kumimoji="0" lang="en-US" altLang="zh-CN" b="1" i="0" u="none" strike="noStrike" kern="0" cap="none" spc="0" normalizeH="0" baseline="0" noProof="0" dirty="0" smtClean="0">
                <a:ln>
                  <a:noFill/>
                </a:ln>
                <a:solidFill>
                  <a:srgbClr val="CC3300"/>
                </a:solidFill>
                <a:effectLst/>
                <a:uLnTx/>
                <a:uFillTx/>
                <a:latin typeface="微软雅黑" panose="020B0503020204020204" pitchFamily="34" charset="-122"/>
                <a:ea typeface="微软雅黑" panose="020B0503020204020204" pitchFamily="34" charset="-122"/>
              </a:rPr>
              <a:t>12</a:t>
            </a:r>
            <a:endParaRPr kumimoji="0" lang="en-US" altLang="zh-CN" b="1" i="0" u="none" strike="noStrike" kern="0" cap="none" spc="0" normalizeH="0" baseline="0" noProof="0" dirty="0">
              <a:ln>
                <a:noFill/>
              </a:ln>
              <a:solidFill>
                <a:srgbClr val="CC3300"/>
              </a:solidFill>
              <a:effectLst/>
              <a:uLnTx/>
              <a:uFillTx/>
              <a:latin typeface="微软雅黑" panose="020B0503020204020204" pitchFamily="34" charset="-122"/>
              <a:ea typeface="微软雅黑" panose="020B0503020204020204" pitchFamily="34" charset="-122"/>
            </a:endParaRPr>
          </a:p>
        </p:txBody>
      </p:sp>
      <p:sp>
        <p:nvSpPr>
          <p:cNvPr id="71" name="AutoShape 3"/>
          <p:cNvSpPr>
            <a:spLocks noChangeArrowheads="1"/>
          </p:cNvSpPr>
          <p:nvPr/>
        </p:nvSpPr>
        <p:spPr bwMode="gray">
          <a:xfrm>
            <a:off x="1892551" y="2983432"/>
            <a:ext cx="2808312" cy="432048"/>
          </a:xfrm>
          <a:prstGeom prst="roundRect">
            <a:avLst>
              <a:gd name="adj" fmla="val 7574"/>
            </a:avLst>
          </a:prstGeom>
          <a:gradFill rotWithShape="1">
            <a:gsLst>
              <a:gs pos="0">
                <a:srgbClr val="97CCF3"/>
              </a:gs>
              <a:gs pos="100000">
                <a:srgbClr val="D5EBFA"/>
              </a:gs>
            </a:gsLst>
            <a:lin ang="0" scaled="1"/>
          </a:gradFill>
          <a:ln w="28575" cap="rnd">
            <a:noFill/>
            <a:prstDash val="sysDot"/>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 typeface="Wingdings" pitchFamily="2" charset="2"/>
              <a:buNone/>
              <a:tabLst/>
              <a:defRPr/>
            </a:pPr>
            <a:r>
              <a:rPr kumimoji="0" lang="en-US" altLang="zh-CN"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rPr>
              <a:t>DFMEA</a:t>
            </a:r>
          </a:p>
        </p:txBody>
      </p:sp>
      <p:sp>
        <p:nvSpPr>
          <p:cNvPr id="72" name="AutoShape 4"/>
          <p:cNvSpPr>
            <a:spLocks noChangeArrowheads="1"/>
          </p:cNvSpPr>
          <p:nvPr/>
        </p:nvSpPr>
        <p:spPr bwMode="gray">
          <a:xfrm>
            <a:off x="1388495" y="2983432"/>
            <a:ext cx="360040" cy="432048"/>
          </a:xfrm>
          <a:prstGeom prst="roundRect">
            <a:avLst>
              <a:gd name="adj" fmla="val 7574"/>
            </a:avLst>
          </a:prstGeom>
          <a:gradFill rotWithShape="1">
            <a:gsLst>
              <a:gs pos="0">
                <a:srgbClr val="FFC319"/>
              </a:gs>
              <a:gs pos="100000">
                <a:srgbClr val="FFC319">
                  <a:gamma/>
                  <a:tint val="40000"/>
                  <a:invGamma/>
                </a:srgbClr>
              </a:gs>
            </a:gsLst>
            <a:lin ang="0" scaled="1"/>
          </a:gradFill>
          <a:ln w="28575" cap="rnd">
            <a:noFill/>
            <a:prstDash val="sysDot"/>
            <a:round/>
            <a:headEnd/>
            <a:tailEnd/>
          </a:ln>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 typeface="Wingdings" pitchFamily="2" charset="2"/>
              <a:buNone/>
              <a:tabLst/>
              <a:defRPr/>
            </a:pPr>
            <a:r>
              <a:rPr kumimoji="0" lang="en-US" altLang="zh-CN" b="1" i="0" u="none" strike="noStrike" kern="0" cap="none" spc="0" normalizeH="0" baseline="0" noProof="0" dirty="0" smtClean="0">
                <a:ln>
                  <a:noFill/>
                </a:ln>
                <a:solidFill>
                  <a:srgbClr val="CC3300"/>
                </a:solidFill>
                <a:effectLst/>
                <a:uLnTx/>
                <a:uFillTx/>
                <a:latin typeface="微软雅黑" panose="020B0503020204020204" pitchFamily="34" charset="-122"/>
                <a:ea typeface="微软雅黑" panose="020B0503020204020204" pitchFamily="34" charset="-122"/>
              </a:rPr>
              <a:t>4</a:t>
            </a:r>
            <a:endParaRPr kumimoji="0" lang="en-US" altLang="zh-CN" b="1" i="0" u="none" strike="noStrike" kern="0" cap="none" spc="0" normalizeH="0" baseline="0" noProof="0" dirty="0">
              <a:ln>
                <a:noFill/>
              </a:ln>
              <a:solidFill>
                <a:srgbClr val="CC3300"/>
              </a:solidFill>
              <a:effectLst/>
              <a:uLnTx/>
              <a:uFillTx/>
              <a:latin typeface="微软雅黑" panose="020B0503020204020204" pitchFamily="34" charset="-122"/>
              <a:ea typeface="微软雅黑" panose="020B0503020204020204" pitchFamily="34" charset="-122"/>
            </a:endParaRPr>
          </a:p>
        </p:txBody>
      </p:sp>
      <p:sp>
        <p:nvSpPr>
          <p:cNvPr id="73" name="AutoShape 3"/>
          <p:cNvSpPr>
            <a:spLocks noChangeArrowheads="1"/>
          </p:cNvSpPr>
          <p:nvPr/>
        </p:nvSpPr>
        <p:spPr bwMode="gray">
          <a:xfrm>
            <a:off x="5652120" y="2983432"/>
            <a:ext cx="2880320" cy="432048"/>
          </a:xfrm>
          <a:prstGeom prst="roundRect">
            <a:avLst>
              <a:gd name="adj" fmla="val 7574"/>
            </a:avLst>
          </a:prstGeom>
          <a:gradFill rotWithShape="1">
            <a:gsLst>
              <a:gs pos="0">
                <a:srgbClr val="97CCF3"/>
              </a:gs>
              <a:gs pos="100000">
                <a:srgbClr val="D5EBFA"/>
              </a:gs>
            </a:gsLst>
            <a:lin ang="0" scaled="1"/>
          </a:gradFill>
          <a:ln w="28575" cap="rnd">
            <a:noFill/>
            <a:prstDash val="sysDot"/>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 typeface="Wingdings" pitchFamily="2" charset="2"/>
              <a:buNone/>
              <a:tabLst/>
              <a:defRPr/>
            </a:pPr>
            <a:r>
              <a:rPr kumimoji="0" lang="zh-CN" altLang="en-US"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rPr>
              <a:t>外观批准报告（</a:t>
            </a:r>
            <a:r>
              <a:rPr kumimoji="0" lang="en-US" altLang="zh-CN"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rPr>
              <a:t>AAR</a:t>
            </a:r>
            <a:r>
              <a:rPr kumimoji="0" lang="zh-CN" altLang="en-US"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rPr>
              <a:t>）</a:t>
            </a:r>
            <a:endParaRPr kumimoji="0" lang="en-US" altLang="zh-CN"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endParaRPr>
          </a:p>
        </p:txBody>
      </p:sp>
      <p:sp>
        <p:nvSpPr>
          <p:cNvPr id="74" name="AutoShape 4"/>
          <p:cNvSpPr>
            <a:spLocks noChangeArrowheads="1"/>
          </p:cNvSpPr>
          <p:nvPr/>
        </p:nvSpPr>
        <p:spPr bwMode="gray">
          <a:xfrm>
            <a:off x="5148064" y="2983505"/>
            <a:ext cx="360040" cy="432048"/>
          </a:xfrm>
          <a:prstGeom prst="roundRect">
            <a:avLst>
              <a:gd name="adj" fmla="val 7574"/>
            </a:avLst>
          </a:prstGeom>
          <a:gradFill rotWithShape="1">
            <a:gsLst>
              <a:gs pos="0">
                <a:srgbClr val="FFC319"/>
              </a:gs>
              <a:gs pos="100000">
                <a:srgbClr val="FFC319">
                  <a:gamma/>
                  <a:tint val="40000"/>
                  <a:invGamma/>
                </a:srgbClr>
              </a:gs>
            </a:gsLst>
            <a:lin ang="0" scaled="1"/>
          </a:gradFill>
          <a:ln w="28575" cap="rnd">
            <a:noFill/>
            <a:prstDash val="sysDot"/>
            <a:round/>
            <a:headEnd/>
            <a:tailEnd/>
          </a:ln>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 typeface="Wingdings" pitchFamily="2" charset="2"/>
              <a:buNone/>
              <a:tabLst/>
              <a:defRPr/>
            </a:pPr>
            <a:r>
              <a:rPr kumimoji="0" lang="en-US" altLang="zh-CN" b="1" i="0" u="none" strike="noStrike" kern="0" cap="none" spc="0" normalizeH="0" baseline="0" noProof="0" dirty="0" smtClean="0">
                <a:ln>
                  <a:noFill/>
                </a:ln>
                <a:solidFill>
                  <a:srgbClr val="CC3300"/>
                </a:solidFill>
                <a:effectLst/>
                <a:uLnTx/>
                <a:uFillTx/>
                <a:latin typeface="微软雅黑" panose="020B0503020204020204" pitchFamily="34" charset="-122"/>
                <a:ea typeface="微软雅黑" panose="020B0503020204020204" pitchFamily="34" charset="-122"/>
              </a:rPr>
              <a:t>13</a:t>
            </a:r>
            <a:endParaRPr kumimoji="0" lang="en-US" altLang="zh-CN" b="1" i="0" u="none" strike="noStrike" kern="0" cap="none" spc="0" normalizeH="0" baseline="0" noProof="0" dirty="0">
              <a:ln>
                <a:noFill/>
              </a:ln>
              <a:solidFill>
                <a:srgbClr val="CC3300"/>
              </a:solidFill>
              <a:effectLst/>
              <a:uLnTx/>
              <a:uFillTx/>
              <a:latin typeface="微软雅黑" panose="020B0503020204020204" pitchFamily="34" charset="-122"/>
              <a:ea typeface="微软雅黑" panose="020B0503020204020204" pitchFamily="34" charset="-122"/>
            </a:endParaRPr>
          </a:p>
        </p:txBody>
      </p:sp>
      <p:sp>
        <p:nvSpPr>
          <p:cNvPr id="75" name="AutoShape 3"/>
          <p:cNvSpPr>
            <a:spLocks noChangeArrowheads="1"/>
          </p:cNvSpPr>
          <p:nvPr/>
        </p:nvSpPr>
        <p:spPr bwMode="gray">
          <a:xfrm>
            <a:off x="1892551" y="3559569"/>
            <a:ext cx="2808312" cy="432048"/>
          </a:xfrm>
          <a:prstGeom prst="roundRect">
            <a:avLst>
              <a:gd name="adj" fmla="val 7574"/>
            </a:avLst>
          </a:prstGeom>
          <a:gradFill rotWithShape="1">
            <a:gsLst>
              <a:gs pos="0">
                <a:srgbClr val="97CCF3"/>
              </a:gs>
              <a:gs pos="100000">
                <a:srgbClr val="D5EBFA"/>
              </a:gs>
            </a:gsLst>
            <a:lin ang="0" scaled="1"/>
          </a:gradFill>
          <a:ln w="28575" cap="rnd">
            <a:noFill/>
            <a:prstDash val="sysDot"/>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 typeface="Wingdings" pitchFamily="2" charset="2"/>
              <a:buNone/>
              <a:tabLst/>
              <a:defRPr/>
            </a:pPr>
            <a:r>
              <a:rPr lang="zh-CN" altLang="en-US" b="1" kern="0" dirty="0" smtClean="0">
                <a:latin typeface="微软雅黑" panose="020B0503020204020204" pitchFamily="34" charset="-122"/>
                <a:ea typeface="微软雅黑" panose="020B0503020204020204" pitchFamily="34" charset="-122"/>
              </a:rPr>
              <a:t>过程流程图</a:t>
            </a:r>
            <a:endParaRPr kumimoji="0" lang="en-US" altLang="zh-CN"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endParaRPr>
          </a:p>
        </p:txBody>
      </p:sp>
      <p:sp>
        <p:nvSpPr>
          <p:cNvPr id="76" name="AutoShape 4"/>
          <p:cNvSpPr>
            <a:spLocks noChangeArrowheads="1"/>
          </p:cNvSpPr>
          <p:nvPr/>
        </p:nvSpPr>
        <p:spPr bwMode="gray">
          <a:xfrm>
            <a:off x="1388495" y="3559569"/>
            <a:ext cx="360040" cy="432048"/>
          </a:xfrm>
          <a:prstGeom prst="roundRect">
            <a:avLst>
              <a:gd name="adj" fmla="val 7574"/>
            </a:avLst>
          </a:prstGeom>
          <a:gradFill rotWithShape="1">
            <a:gsLst>
              <a:gs pos="0">
                <a:srgbClr val="FFC319"/>
              </a:gs>
              <a:gs pos="100000">
                <a:srgbClr val="FFC319">
                  <a:gamma/>
                  <a:tint val="40000"/>
                  <a:invGamma/>
                </a:srgbClr>
              </a:gs>
            </a:gsLst>
            <a:lin ang="0" scaled="1"/>
          </a:gradFill>
          <a:ln w="28575" cap="rnd">
            <a:noFill/>
            <a:prstDash val="sysDot"/>
            <a:round/>
            <a:headEnd/>
            <a:tailEnd/>
          </a:ln>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 typeface="Wingdings" pitchFamily="2" charset="2"/>
              <a:buNone/>
              <a:tabLst/>
              <a:defRPr/>
            </a:pPr>
            <a:r>
              <a:rPr kumimoji="0" lang="en-US" altLang="zh-CN" b="1" i="0" u="none" strike="noStrike" kern="0" cap="none" spc="0" normalizeH="0" baseline="0" noProof="0" dirty="0" smtClean="0">
                <a:ln>
                  <a:noFill/>
                </a:ln>
                <a:solidFill>
                  <a:srgbClr val="CC3300"/>
                </a:solidFill>
                <a:effectLst/>
                <a:uLnTx/>
                <a:uFillTx/>
                <a:latin typeface="微软雅黑" panose="020B0503020204020204" pitchFamily="34" charset="-122"/>
                <a:ea typeface="微软雅黑" panose="020B0503020204020204" pitchFamily="34" charset="-122"/>
              </a:rPr>
              <a:t>5</a:t>
            </a:r>
            <a:endParaRPr kumimoji="0" lang="en-US" altLang="zh-CN" b="1" i="0" u="none" strike="noStrike" kern="0" cap="none" spc="0" normalizeH="0" baseline="0" noProof="0" dirty="0">
              <a:ln>
                <a:noFill/>
              </a:ln>
              <a:solidFill>
                <a:srgbClr val="CC3300"/>
              </a:solidFill>
              <a:effectLst/>
              <a:uLnTx/>
              <a:uFillTx/>
              <a:latin typeface="微软雅黑" panose="020B0503020204020204" pitchFamily="34" charset="-122"/>
              <a:ea typeface="微软雅黑" panose="020B0503020204020204" pitchFamily="34" charset="-122"/>
            </a:endParaRPr>
          </a:p>
        </p:txBody>
      </p:sp>
      <p:sp>
        <p:nvSpPr>
          <p:cNvPr id="77" name="AutoShape 3"/>
          <p:cNvSpPr>
            <a:spLocks noChangeArrowheads="1"/>
          </p:cNvSpPr>
          <p:nvPr/>
        </p:nvSpPr>
        <p:spPr bwMode="gray">
          <a:xfrm>
            <a:off x="5652120" y="3559569"/>
            <a:ext cx="2880320" cy="432048"/>
          </a:xfrm>
          <a:prstGeom prst="roundRect">
            <a:avLst>
              <a:gd name="adj" fmla="val 7574"/>
            </a:avLst>
          </a:prstGeom>
          <a:gradFill rotWithShape="1">
            <a:gsLst>
              <a:gs pos="0">
                <a:srgbClr val="97CCF3"/>
              </a:gs>
              <a:gs pos="100000">
                <a:srgbClr val="D5EBFA"/>
              </a:gs>
            </a:gsLst>
            <a:lin ang="0" scaled="1"/>
          </a:gradFill>
          <a:ln w="28575" cap="rnd">
            <a:noFill/>
            <a:prstDash val="sysDot"/>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 typeface="Wingdings" pitchFamily="2" charset="2"/>
              <a:buNone/>
              <a:tabLst/>
              <a:defRPr/>
            </a:pPr>
            <a:r>
              <a:rPr kumimoji="0" lang="zh-CN" altLang="en-US"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rPr>
              <a:t>生产件样品</a:t>
            </a:r>
            <a:endParaRPr kumimoji="0" lang="en-US" altLang="zh-CN"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endParaRPr>
          </a:p>
        </p:txBody>
      </p:sp>
      <p:sp>
        <p:nvSpPr>
          <p:cNvPr id="78" name="AutoShape 4"/>
          <p:cNvSpPr>
            <a:spLocks noChangeArrowheads="1"/>
          </p:cNvSpPr>
          <p:nvPr/>
        </p:nvSpPr>
        <p:spPr bwMode="gray">
          <a:xfrm>
            <a:off x="5148064" y="3559569"/>
            <a:ext cx="360040" cy="432048"/>
          </a:xfrm>
          <a:prstGeom prst="roundRect">
            <a:avLst>
              <a:gd name="adj" fmla="val 7574"/>
            </a:avLst>
          </a:prstGeom>
          <a:gradFill rotWithShape="1">
            <a:gsLst>
              <a:gs pos="0">
                <a:srgbClr val="FFC319"/>
              </a:gs>
              <a:gs pos="100000">
                <a:srgbClr val="FFC319">
                  <a:gamma/>
                  <a:tint val="40000"/>
                  <a:invGamma/>
                </a:srgbClr>
              </a:gs>
            </a:gsLst>
            <a:lin ang="0" scaled="1"/>
          </a:gradFill>
          <a:ln w="28575" cap="rnd">
            <a:noFill/>
            <a:prstDash val="sysDot"/>
            <a:round/>
            <a:headEnd/>
            <a:tailEnd/>
          </a:ln>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 typeface="Wingdings" pitchFamily="2" charset="2"/>
              <a:buNone/>
              <a:tabLst/>
              <a:defRPr/>
            </a:pPr>
            <a:r>
              <a:rPr kumimoji="0" lang="en-US" altLang="zh-CN" b="1" i="0" u="none" strike="noStrike" kern="0" cap="none" spc="0" normalizeH="0" baseline="0" noProof="0" dirty="0" smtClean="0">
                <a:ln>
                  <a:noFill/>
                </a:ln>
                <a:solidFill>
                  <a:srgbClr val="CC3300"/>
                </a:solidFill>
                <a:effectLst/>
                <a:uLnTx/>
                <a:uFillTx/>
                <a:latin typeface="微软雅黑" panose="020B0503020204020204" pitchFamily="34" charset="-122"/>
                <a:ea typeface="微软雅黑" panose="020B0503020204020204" pitchFamily="34" charset="-122"/>
              </a:rPr>
              <a:t>14</a:t>
            </a:r>
            <a:endParaRPr kumimoji="0" lang="en-US" altLang="zh-CN" b="1" i="0" u="none" strike="noStrike" kern="0" cap="none" spc="0" normalizeH="0" baseline="0" noProof="0" dirty="0">
              <a:ln>
                <a:noFill/>
              </a:ln>
              <a:solidFill>
                <a:srgbClr val="CC3300"/>
              </a:solidFill>
              <a:effectLst/>
              <a:uLnTx/>
              <a:uFillTx/>
              <a:latin typeface="微软雅黑" panose="020B0503020204020204" pitchFamily="34" charset="-122"/>
              <a:ea typeface="微软雅黑" panose="020B0503020204020204" pitchFamily="34" charset="-122"/>
            </a:endParaRPr>
          </a:p>
        </p:txBody>
      </p:sp>
      <p:sp>
        <p:nvSpPr>
          <p:cNvPr id="79" name="AutoShape 3"/>
          <p:cNvSpPr>
            <a:spLocks noChangeArrowheads="1"/>
          </p:cNvSpPr>
          <p:nvPr/>
        </p:nvSpPr>
        <p:spPr bwMode="gray">
          <a:xfrm>
            <a:off x="1892551" y="4135633"/>
            <a:ext cx="2808312" cy="432048"/>
          </a:xfrm>
          <a:prstGeom prst="roundRect">
            <a:avLst>
              <a:gd name="adj" fmla="val 7574"/>
            </a:avLst>
          </a:prstGeom>
          <a:gradFill rotWithShape="1">
            <a:gsLst>
              <a:gs pos="0">
                <a:srgbClr val="97CCF3"/>
              </a:gs>
              <a:gs pos="100000">
                <a:srgbClr val="D5EBFA"/>
              </a:gs>
            </a:gsLst>
            <a:lin ang="0" scaled="1"/>
          </a:gradFill>
          <a:ln w="28575" cap="rnd">
            <a:noFill/>
            <a:prstDash val="sysDot"/>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 typeface="Wingdings" pitchFamily="2" charset="2"/>
              <a:buNone/>
              <a:tabLst/>
              <a:defRPr/>
            </a:pPr>
            <a:r>
              <a:rPr kumimoji="0" lang="en-US" altLang="zh-CN"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rPr>
              <a:t>PFMEA</a:t>
            </a:r>
          </a:p>
        </p:txBody>
      </p:sp>
      <p:sp>
        <p:nvSpPr>
          <p:cNvPr id="80" name="AutoShape 4"/>
          <p:cNvSpPr>
            <a:spLocks noChangeArrowheads="1"/>
          </p:cNvSpPr>
          <p:nvPr/>
        </p:nvSpPr>
        <p:spPr bwMode="gray">
          <a:xfrm>
            <a:off x="1388495" y="4135633"/>
            <a:ext cx="360040" cy="432048"/>
          </a:xfrm>
          <a:prstGeom prst="roundRect">
            <a:avLst>
              <a:gd name="adj" fmla="val 7574"/>
            </a:avLst>
          </a:prstGeom>
          <a:gradFill rotWithShape="1">
            <a:gsLst>
              <a:gs pos="0">
                <a:srgbClr val="FFC319"/>
              </a:gs>
              <a:gs pos="100000">
                <a:srgbClr val="FFC319">
                  <a:gamma/>
                  <a:tint val="40000"/>
                  <a:invGamma/>
                </a:srgbClr>
              </a:gs>
            </a:gsLst>
            <a:lin ang="0" scaled="1"/>
          </a:gradFill>
          <a:ln w="28575" cap="rnd">
            <a:noFill/>
            <a:prstDash val="sysDot"/>
            <a:round/>
            <a:headEnd/>
            <a:tailEnd/>
          </a:ln>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 typeface="Wingdings" pitchFamily="2" charset="2"/>
              <a:buNone/>
              <a:tabLst/>
              <a:defRPr/>
            </a:pPr>
            <a:r>
              <a:rPr kumimoji="0" lang="en-US" altLang="zh-CN" b="1" i="0" u="none" strike="noStrike" kern="0" cap="none" spc="0" normalizeH="0" baseline="0" noProof="0" dirty="0" smtClean="0">
                <a:ln>
                  <a:noFill/>
                </a:ln>
                <a:solidFill>
                  <a:srgbClr val="CC3300"/>
                </a:solidFill>
                <a:effectLst/>
                <a:uLnTx/>
                <a:uFillTx/>
                <a:latin typeface="微软雅黑" panose="020B0503020204020204" pitchFamily="34" charset="-122"/>
                <a:ea typeface="微软雅黑" panose="020B0503020204020204" pitchFamily="34" charset="-122"/>
              </a:rPr>
              <a:t>6</a:t>
            </a:r>
            <a:endParaRPr kumimoji="0" lang="en-US" altLang="zh-CN" b="1" i="0" u="none" strike="noStrike" kern="0" cap="none" spc="0" normalizeH="0" baseline="0" noProof="0" dirty="0">
              <a:ln>
                <a:noFill/>
              </a:ln>
              <a:solidFill>
                <a:srgbClr val="CC3300"/>
              </a:solidFill>
              <a:effectLst/>
              <a:uLnTx/>
              <a:uFillTx/>
              <a:latin typeface="微软雅黑" panose="020B0503020204020204" pitchFamily="34" charset="-122"/>
              <a:ea typeface="微软雅黑" panose="020B0503020204020204" pitchFamily="34" charset="-122"/>
            </a:endParaRPr>
          </a:p>
        </p:txBody>
      </p:sp>
      <p:sp>
        <p:nvSpPr>
          <p:cNvPr id="81" name="AutoShape 3"/>
          <p:cNvSpPr>
            <a:spLocks noChangeArrowheads="1"/>
          </p:cNvSpPr>
          <p:nvPr/>
        </p:nvSpPr>
        <p:spPr bwMode="gray">
          <a:xfrm>
            <a:off x="5652120" y="4135633"/>
            <a:ext cx="2880320" cy="432048"/>
          </a:xfrm>
          <a:prstGeom prst="roundRect">
            <a:avLst>
              <a:gd name="adj" fmla="val 7574"/>
            </a:avLst>
          </a:prstGeom>
          <a:gradFill rotWithShape="1">
            <a:gsLst>
              <a:gs pos="0">
                <a:srgbClr val="97CCF3"/>
              </a:gs>
              <a:gs pos="100000">
                <a:srgbClr val="D5EBFA"/>
              </a:gs>
            </a:gsLst>
            <a:lin ang="0" scaled="1"/>
          </a:gradFill>
          <a:ln w="28575" cap="rnd">
            <a:noFill/>
            <a:prstDash val="sysDot"/>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 typeface="Wingdings" pitchFamily="2" charset="2"/>
              <a:buNone/>
              <a:tabLst/>
              <a:defRPr/>
            </a:pPr>
            <a:r>
              <a:rPr kumimoji="0" lang="zh-CN" altLang="en-US"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rPr>
              <a:t>标准样品</a:t>
            </a:r>
            <a:endParaRPr kumimoji="0" lang="en-US" altLang="zh-CN"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endParaRPr>
          </a:p>
        </p:txBody>
      </p:sp>
      <p:sp>
        <p:nvSpPr>
          <p:cNvPr id="82" name="AutoShape 4"/>
          <p:cNvSpPr>
            <a:spLocks noChangeArrowheads="1"/>
          </p:cNvSpPr>
          <p:nvPr/>
        </p:nvSpPr>
        <p:spPr bwMode="gray">
          <a:xfrm>
            <a:off x="5148064" y="4135633"/>
            <a:ext cx="360040" cy="432048"/>
          </a:xfrm>
          <a:prstGeom prst="roundRect">
            <a:avLst>
              <a:gd name="adj" fmla="val 7574"/>
            </a:avLst>
          </a:prstGeom>
          <a:gradFill rotWithShape="1">
            <a:gsLst>
              <a:gs pos="0">
                <a:srgbClr val="FFC319"/>
              </a:gs>
              <a:gs pos="100000">
                <a:srgbClr val="FFC319">
                  <a:gamma/>
                  <a:tint val="40000"/>
                  <a:invGamma/>
                </a:srgbClr>
              </a:gs>
            </a:gsLst>
            <a:lin ang="0" scaled="1"/>
          </a:gradFill>
          <a:ln w="28575" cap="rnd">
            <a:noFill/>
            <a:prstDash val="sysDot"/>
            <a:round/>
            <a:headEnd/>
            <a:tailEnd/>
          </a:ln>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 typeface="Wingdings" pitchFamily="2" charset="2"/>
              <a:buNone/>
              <a:tabLst/>
              <a:defRPr/>
            </a:pPr>
            <a:r>
              <a:rPr kumimoji="0" lang="en-US" altLang="zh-CN" b="1" i="0" u="none" strike="noStrike" kern="0" cap="none" spc="0" normalizeH="0" baseline="0" noProof="0" dirty="0" smtClean="0">
                <a:ln>
                  <a:noFill/>
                </a:ln>
                <a:solidFill>
                  <a:srgbClr val="CC3300"/>
                </a:solidFill>
                <a:effectLst/>
                <a:uLnTx/>
                <a:uFillTx/>
                <a:latin typeface="微软雅黑" panose="020B0503020204020204" pitchFamily="34" charset="-122"/>
                <a:ea typeface="微软雅黑" panose="020B0503020204020204" pitchFamily="34" charset="-122"/>
              </a:rPr>
              <a:t>15</a:t>
            </a:r>
            <a:endParaRPr kumimoji="0" lang="en-US" altLang="zh-CN" b="1" i="0" u="none" strike="noStrike" kern="0" cap="none" spc="0" normalizeH="0" baseline="0" noProof="0" dirty="0">
              <a:ln>
                <a:noFill/>
              </a:ln>
              <a:solidFill>
                <a:srgbClr val="CC3300"/>
              </a:solidFill>
              <a:effectLst/>
              <a:uLnTx/>
              <a:uFillTx/>
              <a:latin typeface="微软雅黑" panose="020B0503020204020204" pitchFamily="34" charset="-122"/>
              <a:ea typeface="微软雅黑" panose="020B0503020204020204" pitchFamily="34" charset="-122"/>
            </a:endParaRPr>
          </a:p>
        </p:txBody>
      </p:sp>
      <p:sp>
        <p:nvSpPr>
          <p:cNvPr id="83" name="AutoShape 3"/>
          <p:cNvSpPr>
            <a:spLocks noChangeArrowheads="1"/>
          </p:cNvSpPr>
          <p:nvPr/>
        </p:nvSpPr>
        <p:spPr bwMode="gray">
          <a:xfrm>
            <a:off x="1892551" y="4711697"/>
            <a:ext cx="2808312" cy="432048"/>
          </a:xfrm>
          <a:prstGeom prst="roundRect">
            <a:avLst>
              <a:gd name="adj" fmla="val 7574"/>
            </a:avLst>
          </a:prstGeom>
          <a:gradFill rotWithShape="1">
            <a:gsLst>
              <a:gs pos="0">
                <a:srgbClr val="97CCF3"/>
              </a:gs>
              <a:gs pos="100000">
                <a:srgbClr val="D5EBFA"/>
              </a:gs>
            </a:gsLst>
            <a:lin ang="0" scaled="1"/>
          </a:gradFill>
          <a:ln w="28575" cap="rnd">
            <a:noFill/>
            <a:prstDash val="sysDot"/>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 typeface="Wingdings" pitchFamily="2" charset="2"/>
              <a:buNone/>
              <a:tabLst/>
              <a:defRPr/>
            </a:pPr>
            <a:r>
              <a:rPr lang="zh-CN" altLang="en-US" b="1" kern="0" dirty="0" smtClean="0">
                <a:latin typeface="微软雅黑" panose="020B0503020204020204" pitchFamily="34" charset="-122"/>
                <a:ea typeface="微软雅黑" panose="020B0503020204020204" pitchFamily="34" charset="-122"/>
              </a:rPr>
              <a:t>控制计划</a:t>
            </a:r>
            <a:endParaRPr kumimoji="0" lang="en-US" altLang="zh-CN"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endParaRPr>
          </a:p>
        </p:txBody>
      </p:sp>
      <p:sp>
        <p:nvSpPr>
          <p:cNvPr id="84" name="AutoShape 4"/>
          <p:cNvSpPr>
            <a:spLocks noChangeArrowheads="1"/>
          </p:cNvSpPr>
          <p:nvPr/>
        </p:nvSpPr>
        <p:spPr bwMode="gray">
          <a:xfrm>
            <a:off x="1388495" y="4711697"/>
            <a:ext cx="360040" cy="432048"/>
          </a:xfrm>
          <a:prstGeom prst="roundRect">
            <a:avLst>
              <a:gd name="adj" fmla="val 7574"/>
            </a:avLst>
          </a:prstGeom>
          <a:gradFill rotWithShape="1">
            <a:gsLst>
              <a:gs pos="0">
                <a:srgbClr val="FFC319"/>
              </a:gs>
              <a:gs pos="100000">
                <a:srgbClr val="FFC319">
                  <a:gamma/>
                  <a:tint val="40000"/>
                  <a:invGamma/>
                </a:srgbClr>
              </a:gs>
            </a:gsLst>
            <a:lin ang="0" scaled="1"/>
          </a:gradFill>
          <a:ln w="28575" cap="rnd">
            <a:noFill/>
            <a:prstDash val="sysDot"/>
            <a:round/>
            <a:headEnd/>
            <a:tailEnd/>
          </a:ln>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 typeface="Wingdings" pitchFamily="2" charset="2"/>
              <a:buNone/>
              <a:tabLst/>
              <a:defRPr/>
            </a:pPr>
            <a:r>
              <a:rPr kumimoji="0" lang="en-US" altLang="zh-CN" b="1" i="0" u="none" strike="noStrike" kern="0" cap="none" spc="0" normalizeH="0" baseline="0" noProof="0" dirty="0" smtClean="0">
                <a:ln>
                  <a:noFill/>
                </a:ln>
                <a:solidFill>
                  <a:srgbClr val="CC3300"/>
                </a:solidFill>
                <a:effectLst/>
                <a:uLnTx/>
                <a:uFillTx/>
                <a:latin typeface="微软雅黑" panose="020B0503020204020204" pitchFamily="34" charset="-122"/>
                <a:ea typeface="微软雅黑" panose="020B0503020204020204" pitchFamily="34" charset="-122"/>
              </a:rPr>
              <a:t>7</a:t>
            </a:r>
            <a:endParaRPr kumimoji="0" lang="en-US" altLang="zh-CN" b="1" i="0" u="none" strike="noStrike" kern="0" cap="none" spc="0" normalizeH="0" baseline="0" noProof="0" dirty="0">
              <a:ln>
                <a:noFill/>
              </a:ln>
              <a:solidFill>
                <a:srgbClr val="CC3300"/>
              </a:solidFill>
              <a:effectLst/>
              <a:uLnTx/>
              <a:uFillTx/>
              <a:latin typeface="微软雅黑" panose="020B0503020204020204" pitchFamily="34" charset="-122"/>
              <a:ea typeface="微软雅黑" panose="020B0503020204020204" pitchFamily="34" charset="-122"/>
            </a:endParaRPr>
          </a:p>
        </p:txBody>
      </p:sp>
      <p:sp>
        <p:nvSpPr>
          <p:cNvPr id="85" name="AutoShape 3"/>
          <p:cNvSpPr>
            <a:spLocks noChangeArrowheads="1"/>
          </p:cNvSpPr>
          <p:nvPr/>
        </p:nvSpPr>
        <p:spPr bwMode="gray">
          <a:xfrm>
            <a:off x="5652120" y="4711697"/>
            <a:ext cx="2880320" cy="432048"/>
          </a:xfrm>
          <a:prstGeom prst="roundRect">
            <a:avLst>
              <a:gd name="adj" fmla="val 7574"/>
            </a:avLst>
          </a:prstGeom>
          <a:gradFill rotWithShape="1">
            <a:gsLst>
              <a:gs pos="0">
                <a:srgbClr val="97CCF3"/>
              </a:gs>
              <a:gs pos="100000">
                <a:srgbClr val="D5EBFA"/>
              </a:gs>
            </a:gsLst>
            <a:lin ang="0" scaled="1"/>
          </a:gradFill>
          <a:ln w="28575" cap="rnd">
            <a:noFill/>
            <a:prstDash val="sysDot"/>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 typeface="Wingdings" pitchFamily="2" charset="2"/>
              <a:buNone/>
              <a:tabLst/>
              <a:defRPr/>
            </a:pPr>
            <a:r>
              <a:rPr kumimoji="0" lang="zh-CN" altLang="en-US"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rPr>
              <a:t>检查辅具</a:t>
            </a:r>
            <a:endParaRPr kumimoji="0" lang="en-US" altLang="zh-CN"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endParaRPr>
          </a:p>
        </p:txBody>
      </p:sp>
      <p:sp>
        <p:nvSpPr>
          <p:cNvPr id="86" name="AutoShape 4"/>
          <p:cNvSpPr>
            <a:spLocks noChangeArrowheads="1"/>
          </p:cNvSpPr>
          <p:nvPr/>
        </p:nvSpPr>
        <p:spPr bwMode="gray">
          <a:xfrm>
            <a:off x="5148064" y="4711697"/>
            <a:ext cx="360040" cy="432048"/>
          </a:xfrm>
          <a:prstGeom prst="roundRect">
            <a:avLst>
              <a:gd name="adj" fmla="val 7574"/>
            </a:avLst>
          </a:prstGeom>
          <a:gradFill rotWithShape="1">
            <a:gsLst>
              <a:gs pos="0">
                <a:srgbClr val="FFC319"/>
              </a:gs>
              <a:gs pos="100000">
                <a:srgbClr val="FFC319">
                  <a:gamma/>
                  <a:tint val="40000"/>
                  <a:invGamma/>
                </a:srgbClr>
              </a:gs>
            </a:gsLst>
            <a:lin ang="0" scaled="1"/>
          </a:gradFill>
          <a:ln w="28575" cap="rnd">
            <a:noFill/>
            <a:prstDash val="sysDot"/>
            <a:round/>
            <a:headEnd/>
            <a:tailEnd/>
          </a:ln>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 typeface="Wingdings" pitchFamily="2" charset="2"/>
              <a:buNone/>
              <a:tabLst/>
              <a:defRPr/>
            </a:pPr>
            <a:r>
              <a:rPr kumimoji="0" lang="en-US" altLang="zh-CN" b="1" i="0" u="none" strike="noStrike" kern="0" cap="none" spc="0" normalizeH="0" baseline="0" noProof="0" dirty="0" smtClean="0">
                <a:ln>
                  <a:noFill/>
                </a:ln>
                <a:solidFill>
                  <a:srgbClr val="CC3300"/>
                </a:solidFill>
                <a:effectLst/>
                <a:uLnTx/>
                <a:uFillTx/>
                <a:latin typeface="微软雅黑" panose="020B0503020204020204" pitchFamily="34" charset="-122"/>
                <a:ea typeface="微软雅黑" panose="020B0503020204020204" pitchFamily="34" charset="-122"/>
              </a:rPr>
              <a:t>16</a:t>
            </a:r>
            <a:endParaRPr kumimoji="0" lang="en-US" altLang="zh-CN" b="1" i="0" u="none" strike="noStrike" kern="0" cap="none" spc="0" normalizeH="0" baseline="0" noProof="0" dirty="0">
              <a:ln>
                <a:noFill/>
              </a:ln>
              <a:solidFill>
                <a:srgbClr val="CC3300"/>
              </a:solidFill>
              <a:effectLst/>
              <a:uLnTx/>
              <a:uFillTx/>
              <a:latin typeface="微软雅黑" panose="020B0503020204020204" pitchFamily="34" charset="-122"/>
              <a:ea typeface="微软雅黑" panose="020B0503020204020204" pitchFamily="34" charset="-122"/>
            </a:endParaRPr>
          </a:p>
        </p:txBody>
      </p:sp>
      <p:sp>
        <p:nvSpPr>
          <p:cNvPr id="87" name="AutoShape 3"/>
          <p:cNvSpPr>
            <a:spLocks noChangeArrowheads="1"/>
          </p:cNvSpPr>
          <p:nvPr/>
        </p:nvSpPr>
        <p:spPr bwMode="gray">
          <a:xfrm>
            <a:off x="1892551" y="5287761"/>
            <a:ext cx="2808312" cy="432048"/>
          </a:xfrm>
          <a:prstGeom prst="roundRect">
            <a:avLst>
              <a:gd name="adj" fmla="val 7574"/>
            </a:avLst>
          </a:prstGeom>
          <a:gradFill rotWithShape="1">
            <a:gsLst>
              <a:gs pos="0">
                <a:srgbClr val="97CCF3"/>
              </a:gs>
              <a:gs pos="100000">
                <a:srgbClr val="D5EBFA"/>
              </a:gs>
            </a:gsLst>
            <a:lin ang="0" scaled="1"/>
          </a:gradFill>
          <a:ln w="28575" cap="rnd">
            <a:noFill/>
            <a:prstDash val="sysDot"/>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 typeface="Wingdings" pitchFamily="2" charset="2"/>
              <a:buNone/>
              <a:tabLst/>
              <a:defRPr/>
            </a:pPr>
            <a:r>
              <a:rPr lang="zh-CN" altLang="en-US" b="1" kern="0" dirty="0" smtClean="0">
                <a:latin typeface="微软雅黑" panose="020B0503020204020204" pitchFamily="34" charset="-122"/>
                <a:ea typeface="微软雅黑" panose="020B0503020204020204" pitchFamily="34" charset="-122"/>
              </a:rPr>
              <a:t>测量系统分析研究</a:t>
            </a:r>
            <a:endParaRPr kumimoji="0" lang="en-US" altLang="zh-CN"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endParaRPr>
          </a:p>
        </p:txBody>
      </p:sp>
      <p:sp>
        <p:nvSpPr>
          <p:cNvPr id="88" name="AutoShape 4"/>
          <p:cNvSpPr>
            <a:spLocks noChangeArrowheads="1"/>
          </p:cNvSpPr>
          <p:nvPr/>
        </p:nvSpPr>
        <p:spPr bwMode="gray">
          <a:xfrm>
            <a:off x="1388495" y="5287761"/>
            <a:ext cx="360040" cy="432048"/>
          </a:xfrm>
          <a:prstGeom prst="roundRect">
            <a:avLst>
              <a:gd name="adj" fmla="val 7574"/>
            </a:avLst>
          </a:prstGeom>
          <a:gradFill rotWithShape="1">
            <a:gsLst>
              <a:gs pos="0">
                <a:srgbClr val="FFC319"/>
              </a:gs>
              <a:gs pos="100000">
                <a:srgbClr val="FFC319">
                  <a:gamma/>
                  <a:tint val="40000"/>
                  <a:invGamma/>
                </a:srgbClr>
              </a:gs>
            </a:gsLst>
            <a:lin ang="0" scaled="1"/>
          </a:gradFill>
          <a:ln w="28575" cap="rnd">
            <a:noFill/>
            <a:prstDash val="sysDot"/>
            <a:round/>
            <a:headEnd/>
            <a:tailEnd/>
          </a:ln>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 typeface="Wingdings" pitchFamily="2" charset="2"/>
              <a:buNone/>
              <a:tabLst/>
              <a:defRPr/>
            </a:pPr>
            <a:r>
              <a:rPr kumimoji="0" lang="en-US" altLang="zh-CN" b="1" i="0" u="none" strike="noStrike" kern="0" cap="none" spc="0" normalizeH="0" baseline="0" noProof="0" dirty="0" smtClean="0">
                <a:ln>
                  <a:noFill/>
                </a:ln>
                <a:solidFill>
                  <a:srgbClr val="CC3300"/>
                </a:solidFill>
                <a:effectLst/>
                <a:uLnTx/>
                <a:uFillTx/>
                <a:latin typeface="微软雅黑" panose="020B0503020204020204" pitchFamily="34" charset="-122"/>
                <a:ea typeface="微软雅黑" panose="020B0503020204020204" pitchFamily="34" charset="-122"/>
              </a:rPr>
              <a:t>8</a:t>
            </a:r>
            <a:endParaRPr kumimoji="0" lang="en-US" altLang="zh-CN" b="1" i="0" u="none" strike="noStrike" kern="0" cap="none" spc="0" normalizeH="0" baseline="0" noProof="0" dirty="0">
              <a:ln>
                <a:noFill/>
              </a:ln>
              <a:solidFill>
                <a:srgbClr val="CC3300"/>
              </a:solidFill>
              <a:effectLst/>
              <a:uLnTx/>
              <a:uFillTx/>
              <a:latin typeface="微软雅黑" panose="020B0503020204020204" pitchFamily="34" charset="-122"/>
              <a:ea typeface="微软雅黑" panose="020B0503020204020204" pitchFamily="34" charset="-122"/>
            </a:endParaRPr>
          </a:p>
        </p:txBody>
      </p:sp>
      <p:sp>
        <p:nvSpPr>
          <p:cNvPr id="89" name="AutoShape 3"/>
          <p:cNvSpPr>
            <a:spLocks noChangeArrowheads="1"/>
          </p:cNvSpPr>
          <p:nvPr/>
        </p:nvSpPr>
        <p:spPr bwMode="gray">
          <a:xfrm>
            <a:off x="5652120" y="5287834"/>
            <a:ext cx="2880320" cy="432048"/>
          </a:xfrm>
          <a:prstGeom prst="roundRect">
            <a:avLst>
              <a:gd name="adj" fmla="val 7574"/>
            </a:avLst>
          </a:prstGeom>
          <a:gradFill rotWithShape="1">
            <a:gsLst>
              <a:gs pos="0">
                <a:srgbClr val="97CCF3"/>
              </a:gs>
              <a:gs pos="100000">
                <a:srgbClr val="D5EBFA"/>
              </a:gs>
            </a:gsLst>
            <a:lin ang="0" scaled="1"/>
          </a:gradFill>
          <a:ln w="28575" cap="rnd">
            <a:noFill/>
            <a:prstDash val="sysDot"/>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 typeface="Wingdings" pitchFamily="2" charset="2"/>
              <a:buNone/>
              <a:tabLst/>
              <a:defRPr/>
            </a:pPr>
            <a:r>
              <a:rPr kumimoji="0" lang="zh-CN" altLang="en-US"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rPr>
              <a:t>顾客的特殊要求</a:t>
            </a:r>
            <a:endParaRPr kumimoji="0" lang="en-US" altLang="zh-CN"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endParaRPr>
          </a:p>
        </p:txBody>
      </p:sp>
      <p:sp>
        <p:nvSpPr>
          <p:cNvPr id="90" name="AutoShape 4"/>
          <p:cNvSpPr>
            <a:spLocks noChangeArrowheads="1"/>
          </p:cNvSpPr>
          <p:nvPr/>
        </p:nvSpPr>
        <p:spPr bwMode="gray">
          <a:xfrm>
            <a:off x="5148064" y="5287834"/>
            <a:ext cx="360040" cy="432048"/>
          </a:xfrm>
          <a:prstGeom prst="roundRect">
            <a:avLst>
              <a:gd name="adj" fmla="val 7574"/>
            </a:avLst>
          </a:prstGeom>
          <a:gradFill rotWithShape="1">
            <a:gsLst>
              <a:gs pos="0">
                <a:srgbClr val="FFC319"/>
              </a:gs>
              <a:gs pos="100000">
                <a:srgbClr val="FFC319">
                  <a:gamma/>
                  <a:tint val="40000"/>
                  <a:invGamma/>
                </a:srgbClr>
              </a:gs>
            </a:gsLst>
            <a:lin ang="0" scaled="1"/>
          </a:gradFill>
          <a:ln w="28575" cap="rnd">
            <a:noFill/>
            <a:prstDash val="sysDot"/>
            <a:round/>
            <a:headEnd/>
            <a:tailEnd/>
          </a:ln>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 typeface="Wingdings" pitchFamily="2" charset="2"/>
              <a:buNone/>
              <a:tabLst/>
              <a:defRPr/>
            </a:pPr>
            <a:r>
              <a:rPr kumimoji="0" lang="en-US" altLang="zh-CN" b="1" i="0" u="none" strike="noStrike" kern="0" cap="none" spc="0" normalizeH="0" baseline="0" noProof="0" dirty="0" smtClean="0">
                <a:ln>
                  <a:noFill/>
                </a:ln>
                <a:solidFill>
                  <a:srgbClr val="CC3300"/>
                </a:solidFill>
                <a:effectLst/>
                <a:uLnTx/>
                <a:uFillTx/>
                <a:latin typeface="微软雅黑" panose="020B0503020204020204" pitchFamily="34" charset="-122"/>
                <a:ea typeface="微软雅黑" panose="020B0503020204020204" pitchFamily="34" charset="-122"/>
              </a:rPr>
              <a:t>17</a:t>
            </a:r>
            <a:endParaRPr kumimoji="0" lang="en-US" altLang="zh-CN" b="1" i="0" u="none" strike="noStrike" kern="0" cap="none" spc="0" normalizeH="0" baseline="0" noProof="0" dirty="0">
              <a:ln>
                <a:noFill/>
              </a:ln>
              <a:solidFill>
                <a:srgbClr val="CC3300"/>
              </a:solidFill>
              <a:effectLst/>
              <a:uLnTx/>
              <a:uFillTx/>
              <a:latin typeface="微软雅黑" panose="020B0503020204020204" pitchFamily="34" charset="-122"/>
              <a:ea typeface="微软雅黑" panose="020B0503020204020204" pitchFamily="34" charset="-122"/>
            </a:endParaRPr>
          </a:p>
        </p:txBody>
      </p:sp>
      <p:sp>
        <p:nvSpPr>
          <p:cNvPr id="91" name="AutoShape 3"/>
          <p:cNvSpPr>
            <a:spLocks noChangeArrowheads="1"/>
          </p:cNvSpPr>
          <p:nvPr/>
        </p:nvSpPr>
        <p:spPr bwMode="gray">
          <a:xfrm>
            <a:off x="1892551" y="5863825"/>
            <a:ext cx="2808312" cy="432048"/>
          </a:xfrm>
          <a:prstGeom prst="roundRect">
            <a:avLst>
              <a:gd name="adj" fmla="val 7574"/>
            </a:avLst>
          </a:prstGeom>
          <a:gradFill rotWithShape="1">
            <a:gsLst>
              <a:gs pos="0">
                <a:srgbClr val="97CCF3"/>
              </a:gs>
              <a:gs pos="100000">
                <a:srgbClr val="D5EBFA"/>
              </a:gs>
            </a:gsLst>
            <a:lin ang="0" scaled="1"/>
          </a:gradFill>
          <a:ln w="28575" cap="rnd">
            <a:noFill/>
            <a:prstDash val="sysDot"/>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 typeface="Wingdings" pitchFamily="2" charset="2"/>
              <a:buNone/>
              <a:tabLst/>
              <a:defRPr/>
            </a:pPr>
            <a:r>
              <a:rPr kumimoji="0" lang="zh-CN" altLang="en-US"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rPr>
              <a:t>全尺寸测量结果</a:t>
            </a:r>
            <a:endParaRPr kumimoji="0" lang="en-US" altLang="zh-CN"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endParaRPr>
          </a:p>
        </p:txBody>
      </p:sp>
      <p:sp>
        <p:nvSpPr>
          <p:cNvPr id="92" name="AutoShape 4"/>
          <p:cNvSpPr>
            <a:spLocks noChangeArrowheads="1"/>
          </p:cNvSpPr>
          <p:nvPr/>
        </p:nvSpPr>
        <p:spPr bwMode="gray">
          <a:xfrm>
            <a:off x="1388495" y="5863825"/>
            <a:ext cx="360040" cy="432048"/>
          </a:xfrm>
          <a:prstGeom prst="roundRect">
            <a:avLst>
              <a:gd name="adj" fmla="val 7574"/>
            </a:avLst>
          </a:prstGeom>
          <a:gradFill rotWithShape="1">
            <a:gsLst>
              <a:gs pos="0">
                <a:srgbClr val="FFC319"/>
              </a:gs>
              <a:gs pos="100000">
                <a:srgbClr val="FFC319">
                  <a:gamma/>
                  <a:tint val="40000"/>
                  <a:invGamma/>
                </a:srgbClr>
              </a:gs>
            </a:gsLst>
            <a:lin ang="0" scaled="1"/>
          </a:gradFill>
          <a:ln w="28575" cap="rnd">
            <a:noFill/>
            <a:prstDash val="sysDot"/>
            <a:round/>
            <a:headEnd/>
            <a:tailEnd/>
          </a:ln>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 typeface="Wingdings" pitchFamily="2" charset="2"/>
              <a:buNone/>
              <a:tabLst/>
              <a:defRPr/>
            </a:pPr>
            <a:r>
              <a:rPr kumimoji="0" lang="en-US" altLang="zh-CN" b="1" i="0" u="none" strike="noStrike" kern="0" cap="none" spc="0" normalizeH="0" baseline="0" noProof="0" dirty="0" smtClean="0">
                <a:ln>
                  <a:noFill/>
                </a:ln>
                <a:solidFill>
                  <a:srgbClr val="CC3300"/>
                </a:solidFill>
                <a:effectLst/>
                <a:uLnTx/>
                <a:uFillTx/>
                <a:latin typeface="微软雅黑" panose="020B0503020204020204" pitchFamily="34" charset="-122"/>
                <a:ea typeface="微软雅黑" panose="020B0503020204020204" pitchFamily="34" charset="-122"/>
              </a:rPr>
              <a:t>9</a:t>
            </a:r>
            <a:endParaRPr kumimoji="0" lang="en-US" altLang="zh-CN" b="1" i="0" u="none" strike="noStrike" kern="0" cap="none" spc="0" normalizeH="0" baseline="0" noProof="0" dirty="0">
              <a:ln>
                <a:noFill/>
              </a:ln>
              <a:solidFill>
                <a:srgbClr val="CC3300"/>
              </a:solidFill>
              <a:effectLst/>
              <a:uLnTx/>
              <a:uFillTx/>
              <a:latin typeface="微软雅黑" panose="020B0503020204020204" pitchFamily="34" charset="-122"/>
              <a:ea typeface="微软雅黑" panose="020B0503020204020204" pitchFamily="34" charset="-122"/>
            </a:endParaRPr>
          </a:p>
        </p:txBody>
      </p:sp>
      <p:sp>
        <p:nvSpPr>
          <p:cNvPr id="93" name="AutoShape 3"/>
          <p:cNvSpPr>
            <a:spLocks noChangeArrowheads="1"/>
          </p:cNvSpPr>
          <p:nvPr/>
        </p:nvSpPr>
        <p:spPr bwMode="gray">
          <a:xfrm>
            <a:off x="5652120" y="5863825"/>
            <a:ext cx="2880320" cy="432048"/>
          </a:xfrm>
          <a:prstGeom prst="roundRect">
            <a:avLst>
              <a:gd name="adj" fmla="val 7574"/>
            </a:avLst>
          </a:prstGeom>
          <a:gradFill rotWithShape="1">
            <a:gsLst>
              <a:gs pos="0">
                <a:srgbClr val="97CCF3"/>
              </a:gs>
              <a:gs pos="100000">
                <a:srgbClr val="D5EBFA"/>
              </a:gs>
            </a:gsLst>
            <a:lin ang="0" scaled="1"/>
          </a:gradFill>
          <a:ln w="28575" cap="rnd">
            <a:noFill/>
            <a:prstDash val="sysDot"/>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 typeface="Wingdings" pitchFamily="2" charset="2"/>
              <a:buNone/>
              <a:tabLst/>
              <a:defRPr/>
            </a:pPr>
            <a:r>
              <a:rPr kumimoji="0" lang="zh-CN" altLang="en-US"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rPr>
              <a:t>零件提交保证书（</a:t>
            </a:r>
            <a:r>
              <a:rPr kumimoji="0" lang="en-US" altLang="zh-CN"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rPr>
              <a:t>PSW</a:t>
            </a:r>
            <a:r>
              <a:rPr kumimoji="0" lang="zh-CN" altLang="en-US"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rPr>
              <a:t>）</a:t>
            </a:r>
            <a:endParaRPr kumimoji="0" lang="en-US" altLang="zh-CN"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endParaRPr>
          </a:p>
        </p:txBody>
      </p:sp>
      <p:sp>
        <p:nvSpPr>
          <p:cNvPr id="94" name="AutoShape 4"/>
          <p:cNvSpPr>
            <a:spLocks noChangeArrowheads="1"/>
          </p:cNvSpPr>
          <p:nvPr/>
        </p:nvSpPr>
        <p:spPr bwMode="gray">
          <a:xfrm>
            <a:off x="5148064" y="5863825"/>
            <a:ext cx="360040" cy="432048"/>
          </a:xfrm>
          <a:prstGeom prst="roundRect">
            <a:avLst>
              <a:gd name="adj" fmla="val 7574"/>
            </a:avLst>
          </a:prstGeom>
          <a:gradFill rotWithShape="1">
            <a:gsLst>
              <a:gs pos="0">
                <a:srgbClr val="FFC319"/>
              </a:gs>
              <a:gs pos="100000">
                <a:srgbClr val="FFC319">
                  <a:gamma/>
                  <a:tint val="40000"/>
                  <a:invGamma/>
                </a:srgbClr>
              </a:gs>
            </a:gsLst>
            <a:lin ang="0" scaled="1"/>
          </a:gradFill>
          <a:ln w="28575" cap="rnd">
            <a:noFill/>
            <a:prstDash val="sysDot"/>
            <a:round/>
            <a:headEnd/>
            <a:tailEnd/>
          </a:ln>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 typeface="Wingdings" pitchFamily="2" charset="2"/>
              <a:buNone/>
              <a:tabLst/>
              <a:defRPr/>
            </a:pPr>
            <a:r>
              <a:rPr kumimoji="0" lang="en-US" altLang="zh-CN" b="1" i="0" u="none" strike="noStrike" kern="0" cap="none" spc="0" normalizeH="0" baseline="0" noProof="0" dirty="0" smtClean="0">
                <a:ln>
                  <a:noFill/>
                </a:ln>
                <a:solidFill>
                  <a:srgbClr val="CC3300"/>
                </a:solidFill>
                <a:effectLst/>
                <a:uLnTx/>
                <a:uFillTx/>
                <a:latin typeface="微软雅黑" panose="020B0503020204020204" pitchFamily="34" charset="-122"/>
                <a:ea typeface="微软雅黑" panose="020B0503020204020204" pitchFamily="34" charset="-122"/>
              </a:rPr>
              <a:t>18</a:t>
            </a:r>
            <a:endParaRPr kumimoji="0" lang="en-US" altLang="zh-CN" b="1" i="0" u="none" strike="noStrike" kern="0" cap="none" spc="0" normalizeH="0" baseline="0" noProof="0" dirty="0">
              <a:ln>
                <a:noFill/>
              </a:ln>
              <a:solidFill>
                <a:srgbClr val="CC3300"/>
              </a:solidFill>
              <a:effectLst/>
              <a:uLnTx/>
              <a:uFillTx/>
              <a:latin typeface="微软雅黑" panose="020B0503020204020204" pitchFamily="34" charset="-122"/>
              <a:ea typeface="微软雅黑" panose="020B0503020204020204" pitchFamily="34" charset="-122"/>
            </a:endParaRPr>
          </a:p>
        </p:txBody>
      </p:sp>
      <p:sp>
        <p:nvSpPr>
          <p:cNvPr id="39" name="标题 1"/>
          <p:cNvSpPr txBox="1">
            <a:spLocks/>
          </p:cNvSpPr>
          <p:nvPr/>
        </p:nvSpPr>
        <p:spPr bwMode="auto">
          <a:xfrm>
            <a:off x="455735" y="332656"/>
            <a:ext cx="8232531" cy="648072"/>
          </a:xfrm>
          <a:prstGeom prst="rect">
            <a:avLst/>
          </a:prstGeom>
          <a:noFill/>
          <a:ln w="9525">
            <a:noFill/>
            <a:miter lim="800000"/>
            <a:headEnd/>
            <a:tailEnd/>
          </a:ln>
        </p:spPr>
        <p:txBody>
          <a:bodyPr vert="horz" wrap="square" lIns="91427" tIns="45712" rIns="91427" bIns="45712" numCol="1" anchor="ctr" anchorCtr="0" compatLnSpc="1">
            <a:prstTxWarp prst="textNoShape">
              <a:avLst/>
            </a:prstTxWarp>
          </a:bodyPr>
          <a:lstStyle>
            <a:lvl1pPr algn="ctr" rtl="0" eaLnBrk="1" fontAlgn="base" hangingPunct="1">
              <a:spcBef>
                <a:spcPct val="0"/>
              </a:spcBef>
              <a:spcAft>
                <a:spcPct val="0"/>
              </a:spcAft>
              <a:defRPr sz="3200" b="1">
                <a:solidFill>
                  <a:srgbClr val="FF0000"/>
                </a:solidFill>
                <a:latin typeface="微软雅黑" pitchFamily="34" charset="-122"/>
                <a:ea typeface="微软雅黑" pitchFamily="34" charset="-122"/>
                <a:cs typeface="+mj-cs"/>
              </a:defRPr>
            </a:lvl1pPr>
            <a:lvl2pPr algn="ctr" rtl="0" eaLnBrk="1" fontAlgn="base" hangingPunct="1">
              <a:spcBef>
                <a:spcPct val="0"/>
              </a:spcBef>
              <a:spcAft>
                <a:spcPct val="0"/>
              </a:spcAft>
              <a:defRPr sz="4500">
                <a:solidFill>
                  <a:schemeClr val="tx2"/>
                </a:solidFill>
                <a:latin typeface="Arial" pitchFamily="34" charset="0"/>
                <a:ea typeface="宋体" pitchFamily="2" charset="-122"/>
              </a:defRPr>
            </a:lvl2pPr>
            <a:lvl3pPr algn="ctr" rtl="0" eaLnBrk="1" fontAlgn="base" hangingPunct="1">
              <a:spcBef>
                <a:spcPct val="0"/>
              </a:spcBef>
              <a:spcAft>
                <a:spcPct val="0"/>
              </a:spcAft>
              <a:defRPr sz="4500">
                <a:solidFill>
                  <a:schemeClr val="tx2"/>
                </a:solidFill>
                <a:latin typeface="Arial" pitchFamily="34" charset="0"/>
                <a:ea typeface="宋体" pitchFamily="2" charset="-122"/>
              </a:defRPr>
            </a:lvl3pPr>
            <a:lvl4pPr algn="ctr" rtl="0" eaLnBrk="1" fontAlgn="base" hangingPunct="1">
              <a:spcBef>
                <a:spcPct val="0"/>
              </a:spcBef>
              <a:spcAft>
                <a:spcPct val="0"/>
              </a:spcAft>
              <a:defRPr sz="4500">
                <a:solidFill>
                  <a:schemeClr val="tx2"/>
                </a:solidFill>
                <a:latin typeface="Arial" pitchFamily="34" charset="0"/>
                <a:ea typeface="宋体" pitchFamily="2" charset="-122"/>
              </a:defRPr>
            </a:lvl4pPr>
            <a:lvl5pPr algn="ctr" rtl="0" eaLnBrk="1" fontAlgn="base" hangingPunct="1">
              <a:spcBef>
                <a:spcPct val="0"/>
              </a:spcBef>
              <a:spcAft>
                <a:spcPct val="0"/>
              </a:spcAft>
              <a:defRPr sz="4500">
                <a:solidFill>
                  <a:schemeClr val="tx2"/>
                </a:solidFill>
                <a:latin typeface="Arial" pitchFamily="34" charset="0"/>
                <a:ea typeface="宋体" pitchFamily="2" charset="-122"/>
              </a:defRPr>
            </a:lvl5pPr>
            <a:lvl6pPr marL="457200" algn="ctr" rtl="0" eaLnBrk="1" fontAlgn="base" hangingPunct="1">
              <a:spcBef>
                <a:spcPct val="0"/>
              </a:spcBef>
              <a:spcAft>
                <a:spcPct val="0"/>
              </a:spcAft>
              <a:defRPr sz="4500">
                <a:solidFill>
                  <a:schemeClr val="tx2"/>
                </a:solidFill>
                <a:latin typeface="Arial" pitchFamily="34" charset="0"/>
                <a:ea typeface="宋体" pitchFamily="2" charset="-122"/>
              </a:defRPr>
            </a:lvl6pPr>
            <a:lvl7pPr marL="914400" algn="ctr" rtl="0" eaLnBrk="1" fontAlgn="base" hangingPunct="1">
              <a:spcBef>
                <a:spcPct val="0"/>
              </a:spcBef>
              <a:spcAft>
                <a:spcPct val="0"/>
              </a:spcAft>
              <a:defRPr sz="4500">
                <a:solidFill>
                  <a:schemeClr val="tx2"/>
                </a:solidFill>
                <a:latin typeface="Arial" pitchFamily="34" charset="0"/>
                <a:ea typeface="宋体" pitchFamily="2" charset="-122"/>
              </a:defRPr>
            </a:lvl7pPr>
            <a:lvl8pPr marL="1371600" algn="ctr" rtl="0" eaLnBrk="1" fontAlgn="base" hangingPunct="1">
              <a:spcBef>
                <a:spcPct val="0"/>
              </a:spcBef>
              <a:spcAft>
                <a:spcPct val="0"/>
              </a:spcAft>
              <a:defRPr sz="4500">
                <a:solidFill>
                  <a:schemeClr val="tx2"/>
                </a:solidFill>
                <a:latin typeface="Arial" pitchFamily="34" charset="0"/>
                <a:ea typeface="宋体" pitchFamily="2" charset="-122"/>
              </a:defRPr>
            </a:lvl8pPr>
            <a:lvl9pPr marL="1828800" algn="ctr" rtl="0" eaLnBrk="1" fontAlgn="base" hangingPunct="1">
              <a:spcBef>
                <a:spcPct val="0"/>
              </a:spcBef>
              <a:spcAft>
                <a:spcPct val="0"/>
              </a:spcAft>
              <a:defRPr sz="4500">
                <a:solidFill>
                  <a:schemeClr val="tx2"/>
                </a:solidFill>
                <a:latin typeface="Arial" pitchFamily="34" charset="0"/>
                <a:ea typeface="宋体" pitchFamily="2" charset="-122"/>
              </a:defRPr>
            </a:lvl9pPr>
          </a:lstStyle>
          <a:p>
            <a:pPr>
              <a:spcBef>
                <a:spcPct val="50000"/>
              </a:spcBef>
              <a:defRPr/>
            </a:pPr>
            <a:r>
              <a:rPr lang="zh-CN" altLang="en-US" kern="0" dirty="0" smtClean="0"/>
              <a:t>供应商</a:t>
            </a:r>
            <a:r>
              <a:rPr lang="en-US" altLang="zh-CN" kern="0" dirty="0" smtClean="0"/>
              <a:t>PPAP</a:t>
            </a:r>
            <a:r>
              <a:rPr lang="zh-CN" altLang="en-US" kern="0" dirty="0" smtClean="0"/>
              <a:t>的提交</a:t>
            </a:r>
            <a:endParaRPr lang="en-US" altLang="zh-CN" kern="0" dirty="0"/>
          </a:p>
        </p:txBody>
      </p:sp>
    </p:spTree>
    <p:extLst>
      <p:ext uri="{BB962C8B-B14F-4D97-AF65-F5344CB8AC3E}">
        <p14:creationId xmlns:p14="http://schemas.microsoft.com/office/powerpoint/2010/main" val="412493500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ChangeArrowheads="1"/>
          </p:cNvSpPr>
          <p:nvPr/>
        </p:nvSpPr>
        <p:spPr bwMode="auto">
          <a:xfrm>
            <a:off x="1799492" y="401851"/>
            <a:ext cx="5791200" cy="584775"/>
          </a:xfrm>
          <a:prstGeom prst="rect">
            <a:avLst/>
          </a:prstGeom>
          <a:noFill/>
          <a:ln w="12700">
            <a:noFill/>
            <a:miter lim="800000"/>
            <a:headEnd type="none" w="sm" len="sm"/>
            <a:tailEnd type="none" w="sm" len="sm"/>
          </a:ln>
          <a:effectLst/>
        </p:spPr>
        <p:txBody>
          <a:bodyPr>
            <a:spAutoFit/>
          </a:bodyPr>
          <a:lstStyle/>
          <a:p>
            <a:pPr algn="ctr" eaLnBrk="0" hangingPunct="0"/>
            <a:r>
              <a:rPr kumimoji="0" lang="zh-CN" altLang="en-US" sz="3200" b="1" dirty="0">
                <a:solidFill>
                  <a:srgbClr val="FF0000"/>
                </a:solidFill>
                <a:latin typeface="微软雅黑" pitchFamily="34" charset="-122"/>
                <a:ea typeface="微软雅黑" pitchFamily="34" charset="-122"/>
              </a:rPr>
              <a:t>精益思想的要点</a:t>
            </a:r>
          </a:p>
        </p:txBody>
      </p:sp>
      <p:sp>
        <p:nvSpPr>
          <p:cNvPr id="464900" name="Rectangle 4"/>
          <p:cNvSpPr>
            <a:spLocks noChangeArrowheads="1"/>
          </p:cNvSpPr>
          <p:nvPr/>
        </p:nvSpPr>
        <p:spPr bwMode="auto">
          <a:xfrm>
            <a:off x="603738" y="1533072"/>
            <a:ext cx="3178175" cy="533400"/>
          </a:xfrm>
          <a:prstGeom prst="rect">
            <a:avLst/>
          </a:prstGeom>
          <a:noFill/>
          <a:ln w="9525">
            <a:noFill/>
            <a:miter lim="800000"/>
            <a:headEnd/>
            <a:tailEnd/>
          </a:ln>
          <a:effectLst/>
        </p:spPr>
        <p:txBody>
          <a:bodyPr anchor="b"/>
          <a:lstStyle/>
          <a:p>
            <a:r>
              <a:rPr lang="en-US" altLang="zh-CN" sz="2800" b="1" u="sng" dirty="0">
                <a:solidFill>
                  <a:schemeClr val="tx2"/>
                </a:solidFill>
                <a:latin typeface="Arial" pitchFamily="34" charset="0"/>
              </a:rPr>
              <a:t>“</a:t>
            </a:r>
            <a:r>
              <a:rPr lang="zh-CN" altLang="en-US" sz="2800" b="1" u="sng" dirty="0">
                <a:solidFill>
                  <a:schemeClr val="tx2"/>
                </a:solidFill>
                <a:latin typeface="Arial" pitchFamily="34" charset="0"/>
              </a:rPr>
              <a:t>精益”</a:t>
            </a:r>
            <a:r>
              <a:rPr lang="zh-CN" altLang="en-US" sz="2800" b="1" u="sng" dirty="0" smtClean="0">
                <a:solidFill>
                  <a:schemeClr val="tx2"/>
                </a:solidFill>
                <a:latin typeface="Arial" pitchFamily="34" charset="0"/>
              </a:rPr>
              <a:t>释义</a:t>
            </a:r>
            <a:endParaRPr lang="zh-CN" altLang="en-US" sz="2800" b="1" u="sng" dirty="0">
              <a:solidFill>
                <a:schemeClr val="tx2"/>
              </a:solidFill>
              <a:latin typeface="Arial" pitchFamily="34" charset="0"/>
            </a:endParaRPr>
          </a:p>
        </p:txBody>
      </p:sp>
      <p:sp>
        <p:nvSpPr>
          <p:cNvPr id="464901" name="Rectangle 5"/>
          <p:cNvSpPr>
            <a:spLocks noChangeArrowheads="1"/>
          </p:cNvSpPr>
          <p:nvPr/>
        </p:nvSpPr>
        <p:spPr bwMode="auto">
          <a:xfrm>
            <a:off x="633046" y="2277377"/>
            <a:ext cx="8124092" cy="514350"/>
          </a:xfrm>
          <a:prstGeom prst="rect">
            <a:avLst/>
          </a:prstGeom>
          <a:noFill/>
          <a:ln w="9525">
            <a:noFill/>
            <a:miter lim="800000"/>
            <a:headEnd/>
            <a:tailEnd/>
          </a:ln>
        </p:spPr>
        <p:txBody>
          <a:bodyPr/>
          <a:lstStyle/>
          <a:p>
            <a:pPr indent="-342900" algn="l">
              <a:lnSpc>
                <a:spcPct val="80000"/>
              </a:lnSpc>
              <a:spcBef>
                <a:spcPct val="20000"/>
              </a:spcBef>
              <a:buClr>
                <a:srgbClr val="FFFF00"/>
              </a:buClr>
              <a:buSzPct val="80000"/>
              <a:buFont typeface="Wingdings" pitchFamily="2" charset="2"/>
              <a:buNone/>
            </a:pPr>
            <a:r>
              <a:rPr lang="zh-CN" altLang="en-US" sz="2800" dirty="0">
                <a:latin typeface="Arial" pitchFamily="34" charset="0"/>
              </a:rPr>
              <a:t>精益 </a:t>
            </a:r>
            <a:r>
              <a:rPr lang="en-US" altLang="zh-CN" sz="2800" dirty="0">
                <a:latin typeface="Arial" pitchFamily="34" charset="0"/>
              </a:rPr>
              <a:t>- </a:t>
            </a:r>
            <a:r>
              <a:rPr lang="zh-CN" altLang="en-US" sz="2800" u="sng" dirty="0">
                <a:latin typeface="Arial" pitchFamily="34" charset="0"/>
              </a:rPr>
              <a:t>形容词</a:t>
            </a:r>
            <a:r>
              <a:rPr lang="zh-CN" altLang="en-US" sz="2800" dirty="0" smtClean="0">
                <a:latin typeface="Arial" pitchFamily="34" charset="0"/>
              </a:rPr>
              <a:t>：“精”是少而精，“益”是效益</a:t>
            </a:r>
            <a:endParaRPr lang="zh-CN" altLang="en-US" sz="2800" dirty="0">
              <a:latin typeface="Arial" pitchFamily="34" charset="0"/>
            </a:endParaRPr>
          </a:p>
        </p:txBody>
      </p:sp>
      <p:sp>
        <p:nvSpPr>
          <p:cNvPr id="464902" name="Rectangle 6"/>
          <p:cNvSpPr>
            <a:spLocks noChangeArrowheads="1"/>
          </p:cNvSpPr>
          <p:nvPr/>
        </p:nvSpPr>
        <p:spPr bwMode="auto">
          <a:xfrm>
            <a:off x="603738" y="3002632"/>
            <a:ext cx="7971402" cy="2488297"/>
          </a:xfrm>
          <a:prstGeom prst="rect">
            <a:avLst/>
          </a:prstGeom>
          <a:noFill/>
          <a:ln w="9525">
            <a:noFill/>
            <a:miter lim="800000"/>
            <a:headEnd/>
            <a:tailEnd/>
          </a:ln>
          <a:effectLst/>
        </p:spPr>
        <p:txBody>
          <a:bodyPr anchor="b"/>
          <a:lstStyle/>
          <a:p>
            <a:pPr>
              <a:lnSpc>
                <a:spcPct val="200000"/>
              </a:lnSpc>
            </a:pPr>
            <a:r>
              <a:rPr lang="zh-CN" altLang="en-US" sz="3200" b="1" u="sng" dirty="0">
                <a:solidFill>
                  <a:schemeClr val="tx2"/>
                </a:solidFill>
                <a:latin typeface="+mn-ea"/>
              </a:rPr>
              <a:t>精益</a:t>
            </a:r>
            <a:r>
              <a:rPr lang="zh-CN" altLang="en-US" sz="3200" b="1" u="sng" dirty="0" smtClean="0">
                <a:solidFill>
                  <a:schemeClr val="tx2"/>
                </a:solidFill>
                <a:latin typeface="+mn-ea"/>
              </a:rPr>
              <a:t>生产</a:t>
            </a:r>
            <a:endParaRPr lang="zh-CN" altLang="en-US" sz="3200" b="1" u="sng" dirty="0">
              <a:solidFill>
                <a:schemeClr val="tx2"/>
              </a:solidFill>
              <a:latin typeface="+mn-ea"/>
            </a:endParaRPr>
          </a:p>
          <a:p>
            <a:pPr algn="l">
              <a:lnSpc>
                <a:spcPct val="200000"/>
              </a:lnSpc>
            </a:pPr>
            <a:r>
              <a:rPr lang="zh-CN" altLang="en-US" sz="2800" b="1" dirty="0" smtClean="0">
                <a:latin typeface="Arial" pitchFamily="34" charset="0"/>
              </a:rPr>
              <a:t>通过 </a:t>
            </a:r>
            <a:r>
              <a:rPr lang="zh-CN" altLang="en-US" sz="2800" b="1" u="sng" dirty="0" smtClean="0">
                <a:solidFill>
                  <a:srgbClr val="FF0000"/>
                </a:solidFill>
                <a:latin typeface="Arial" pitchFamily="34" charset="0"/>
              </a:rPr>
              <a:t>消除 </a:t>
            </a:r>
            <a:r>
              <a:rPr lang="zh-CN" altLang="en-US" sz="2800" b="1" dirty="0" smtClean="0">
                <a:latin typeface="Arial" pitchFamily="34" charset="0"/>
              </a:rPr>
              <a:t>企业</a:t>
            </a:r>
            <a:r>
              <a:rPr lang="zh-CN" altLang="en-US" sz="2800" dirty="0" smtClean="0"/>
              <a:t>所有</a:t>
            </a:r>
            <a:r>
              <a:rPr lang="zh-CN" altLang="en-US" sz="2800" b="1" dirty="0" smtClean="0">
                <a:latin typeface="Arial" pitchFamily="34" charset="0"/>
              </a:rPr>
              <a:t>环节</a:t>
            </a:r>
            <a:r>
              <a:rPr lang="zh-CN" altLang="en-US" sz="2800" b="1" dirty="0">
                <a:latin typeface="Arial" pitchFamily="34" charset="0"/>
              </a:rPr>
              <a:t>上</a:t>
            </a:r>
            <a:r>
              <a:rPr lang="zh-CN" altLang="en-US" sz="2800" b="1" dirty="0" smtClean="0">
                <a:latin typeface="Arial" pitchFamily="34" charset="0"/>
              </a:rPr>
              <a:t>的 </a:t>
            </a:r>
            <a:r>
              <a:rPr lang="zh-CN" altLang="en-US" sz="2800" b="1" u="sng" dirty="0" smtClean="0">
                <a:solidFill>
                  <a:srgbClr val="FF0000"/>
                </a:solidFill>
                <a:latin typeface="Arial" pitchFamily="34" charset="0"/>
              </a:rPr>
              <a:t>不</a:t>
            </a:r>
            <a:r>
              <a:rPr lang="zh-CN" altLang="en-US" sz="2800" b="1" u="sng" dirty="0">
                <a:solidFill>
                  <a:srgbClr val="FF0000"/>
                </a:solidFill>
                <a:latin typeface="Arial" pitchFamily="34" charset="0"/>
              </a:rPr>
              <a:t>增值活动</a:t>
            </a:r>
            <a:r>
              <a:rPr lang="zh-CN" altLang="en-US" sz="2800" b="1" dirty="0">
                <a:latin typeface="Arial" pitchFamily="34" charset="0"/>
              </a:rPr>
              <a:t>，来达到</a:t>
            </a:r>
            <a:r>
              <a:rPr lang="zh-CN" altLang="en-US" sz="2800" b="1" u="sng" dirty="0">
                <a:solidFill>
                  <a:srgbClr val="FF0000"/>
                </a:solidFill>
                <a:latin typeface="Arial" pitchFamily="34" charset="0"/>
              </a:rPr>
              <a:t>降低成本、缩短生产</a:t>
            </a:r>
            <a:r>
              <a:rPr lang="zh-CN" altLang="en-US" sz="2800" b="1" u="sng" dirty="0" smtClean="0">
                <a:solidFill>
                  <a:srgbClr val="FF0000"/>
                </a:solidFill>
                <a:latin typeface="Arial" pitchFamily="34" charset="0"/>
              </a:rPr>
              <a:t>周期  </a:t>
            </a:r>
            <a:r>
              <a:rPr lang="zh-CN" altLang="en-US" sz="2800" b="1" dirty="0" smtClean="0">
                <a:latin typeface="Arial" pitchFamily="34" charset="0"/>
              </a:rPr>
              <a:t>和 </a:t>
            </a:r>
            <a:r>
              <a:rPr lang="zh-CN" altLang="en-US" sz="2800" b="1" u="sng" dirty="0" smtClean="0">
                <a:solidFill>
                  <a:srgbClr val="FF0000"/>
                </a:solidFill>
                <a:latin typeface="Arial" pitchFamily="34" charset="0"/>
              </a:rPr>
              <a:t>改善</a:t>
            </a:r>
            <a:r>
              <a:rPr lang="zh-CN" altLang="en-US" sz="2800" b="1" u="sng" dirty="0">
                <a:solidFill>
                  <a:srgbClr val="FF0000"/>
                </a:solidFill>
                <a:latin typeface="Arial" pitchFamily="34" charset="0"/>
              </a:rPr>
              <a:t>质量</a:t>
            </a:r>
            <a:r>
              <a:rPr lang="zh-CN" altLang="en-US" sz="2800" b="1" dirty="0">
                <a:latin typeface="Arial" pitchFamily="34" charset="0"/>
              </a:rPr>
              <a:t>的</a:t>
            </a:r>
            <a:r>
              <a:rPr lang="zh-CN" altLang="en-US" sz="2800" b="1" dirty="0" smtClean="0">
                <a:latin typeface="Arial" pitchFamily="34" charset="0"/>
              </a:rPr>
              <a:t>目的。</a:t>
            </a:r>
            <a:endParaRPr lang="zh-CN" altLang="en-US" sz="2800" b="1" dirty="0">
              <a:latin typeface="Arial" pitchFamily="34" charset="0"/>
            </a:endParaRPr>
          </a:p>
        </p:txBody>
      </p:sp>
      <p:sp>
        <p:nvSpPr>
          <p:cNvPr id="6" name="灯片编号占位符 5"/>
          <p:cNvSpPr>
            <a:spLocks noGrp="1"/>
          </p:cNvSpPr>
          <p:nvPr>
            <p:ph type="sldNum" sz="quarter" idx="4"/>
          </p:nvPr>
        </p:nvSpPr>
        <p:spPr/>
        <p:txBody>
          <a:bodyPr/>
          <a:lstStyle/>
          <a:p>
            <a:fld id="{8BA16DCC-C50E-4AD5-94C9-747C0058B3E1}" type="slidenum">
              <a:rPr lang="zh-CN" altLang="en-US" smtClean="0"/>
              <a:pPr/>
              <a:t>13</a:t>
            </a:fld>
            <a:endParaRPr lang="zh-CN" altLang="en-US"/>
          </a:p>
        </p:txBody>
      </p:sp>
    </p:spTree>
    <p:extLst>
      <p:ext uri="{BB962C8B-B14F-4D97-AF65-F5344CB8AC3E}">
        <p14:creationId xmlns:p14="http://schemas.microsoft.com/office/powerpoint/2010/main" val="313440735"/>
      </p:ext>
    </p:extLst>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41442" y="332861"/>
            <a:ext cx="6192837" cy="563033"/>
          </a:xfrm>
        </p:spPr>
        <p:txBody>
          <a:bodyPr/>
          <a:lstStyle/>
          <a:p>
            <a:pPr algn="ctr"/>
            <a:r>
              <a:rPr lang="en-US" altLang="zh-CN" sz="3200" dirty="0" smtClean="0">
                <a:solidFill>
                  <a:srgbClr val="FF0000"/>
                </a:solidFill>
                <a:latin typeface="+mn-ea"/>
                <a:ea typeface="+mn-ea"/>
              </a:rPr>
              <a:t>PPAP</a:t>
            </a:r>
            <a:r>
              <a:rPr lang="zh-CN" altLang="en-US" sz="3200" dirty="0" smtClean="0">
                <a:solidFill>
                  <a:srgbClr val="FF0000"/>
                </a:solidFill>
                <a:latin typeface="+mn-ea"/>
                <a:ea typeface="+mn-ea"/>
              </a:rPr>
              <a:t>的提交要求</a:t>
            </a:r>
            <a:endParaRPr lang="zh-CN" altLang="en-US" sz="3200" dirty="0">
              <a:solidFill>
                <a:srgbClr val="FF0000"/>
              </a:solidFill>
              <a:latin typeface="+mn-ea"/>
              <a:ea typeface="+mn-ea"/>
            </a:endParaRPr>
          </a:p>
        </p:txBody>
      </p:sp>
      <p:grpSp>
        <p:nvGrpSpPr>
          <p:cNvPr id="47" name="Group 2"/>
          <p:cNvGrpSpPr>
            <a:grpSpLocks/>
          </p:cNvGrpSpPr>
          <p:nvPr/>
        </p:nvGrpSpPr>
        <p:grpSpPr bwMode="auto">
          <a:xfrm>
            <a:off x="4775257" y="2789537"/>
            <a:ext cx="1740172" cy="3425825"/>
            <a:chOff x="642" y="1572"/>
            <a:chExt cx="1359" cy="2158"/>
          </a:xfrm>
        </p:grpSpPr>
        <p:sp>
          <p:nvSpPr>
            <p:cNvPr id="48" name="Freeform 3"/>
            <p:cNvSpPr>
              <a:spLocks/>
            </p:cNvSpPr>
            <p:nvPr/>
          </p:nvSpPr>
          <p:spPr bwMode="gray">
            <a:xfrm>
              <a:off x="642" y="1572"/>
              <a:ext cx="1359" cy="2158"/>
            </a:xfrm>
            <a:custGeom>
              <a:avLst/>
              <a:gdLst/>
              <a:ahLst/>
              <a:cxnLst>
                <a:cxn ang="0">
                  <a:pos x="0" y="207"/>
                </a:cxn>
                <a:cxn ang="0">
                  <a:pos x="1" y="1987"/>
                </a:cxn>
                <a:cxn ang="0">
                  <a:pos x="309" y="2154"/>
                </a:cxn>
                <a:cxn ang="0">
                  <a:pos x="681" y="2040"/>
                </a:cxn>
                <a:cxn ang="0">
                  <a:pos x="999" y="1902"/>
                </a:cxn>
                <a:cxn ang="0">
                  <a:pos x="1359" y="2017"/>
                </a:cxn>
                <a:cxn ang="0">
                  <a:pos x="1359" y="180"/>
                </a:cxn>
                <a:cxn ang="0">
                  <a:pos x="1025" y="21"/>
                </a:cxn>
                <a:cxn ang="0">
                  <a:pos x="366" y="378"/>
                </a:cxn>
                <a:cxn ang="0">
                  <a:pos x="0" y="207"/>
                </a:cxn>
              </a:cxnLst>
              <a:rect l="0" t="0" r="r" b="b"/>
              <a:pathLst>
                <a:path w="1359" h="2158">
                  <a:moveTo>
                    <a:pt x="0" y="207"/>
                  </a:moveTo>
                  <a:cubicBezTo>
                    <a:pt x="0" y="1097"/>
                    <a:pt x="1" y="1987"/>
                    <a:pt x="1" y="1987"/>
                  </a:cubicBezTo>
                  <a:cubicBezTo>
                    <a:pt x="105" y="2151"/>
                    <a:pt x="210" y="2148"/>
                    <a:pt x="309" y="2154"/>
                  </a:cubicBezTo>
                  <a:cubicBezTo>
                    <a:pt x="421" y="2158"/>
                    <a:pt x="576" y="2091"/>
                    <a:pt x="681" y="2040"/>
                  </a:cubicBezTo>
                  <a:cubicBezTo>
                    <a:pt x="786" y="1989"/>
                    <a:pt x="843" y="1908"/>
                    <a:pt x="999" y="1902"/>
                  </a:cubicBezTo>
                  <a:cubicBezTo>
                    <a:pt x="1155" y="1896"/>
                    <a:pt x="1224" y="1908"/>
                    <a:pt x="1359" y="2017"/>
                  </a:cubicBezTo>
                  <a:lnTo>
                    <a:pt x="1359" y="180"/>
                  </a:lnTo>
                  <a:cubicBezTo>
                    <a:pt x="1272" y="72"/>
                    <a:pt x="1219" y="0"/>
                    <a:pt x="1025" y="21"/>
                  </a:cubicBezTo>
                  <a:cubicBezTo>
                    <a:pt x="831" y="42"/>
                    <a:pt x="644" y="378"/>
                    <a:pt x="366" y="378"/>
                  </a:cubicBezTo>
                  <a:cubicBezTo>
                    <a:pt x="88" y="378"/>
                    <a:pt x="87" y="222"/>
                    <a:pt x="0" y="207"/>
                  </a:cubicBezTo>
                  <a:close/>
                </a:path>
              </a:pathLst>
            </a:custGeom>
            <a:gradFill rotWithShape="1">
              <a:gsLst>
                <a:gs pos="0">
                  <a:srgbClr val="A8D02A"/>
                </a:gs>
                <a:gs pos="100000">
                  <a:srgbClr val="A8D02A">
                    <a:gamma/>
                    <a:shade val="46275"/>
                    <a:invGamma/>
                  </a:srgbClr>
                </a:gs>
              </a:gsLst>
              <a:lin ang="5400000" scaled="1"/>
            </a:gradFill>
            <a:ln w="9525">
              <a:round/>
              <a:headEnd/>
              <a:tailEnd/>
            </a:ln>
            <a:effectLst/>
            <a:scene3d>
              <a:camera prst="legacyPerspectiveTop"/>
              <a:lightRig rig="legacyNormal2" dir="t"/>
            </a:scene3d>
            <a:sp3d extrusionH="887400" prstMaterial="legacyMatte">
              <a:bevelT w="13500" h="13500" prst="angle"/>
              <a:bevelB w="13500" h="13500" prst="angle"/>
              <a:extrusionClr>
                <a:srgbClr val="A8D02A"/>
              </a:extrusionClr>
            </a:sp3d>
          </p:spPr>
          <p:txBody>
            <a:bodyP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9" name="Freeform 4"/>
            <p:cNvSpPr>
              <a:spLocks/>
            </p:cNvSpPr>
            <p:nvPr/>
          </p:nvSpPr>
          <p:spPr bwMode="gray">
            <a:xfrm>
              <a:off x="650" y="1576"/>
              <a:ext cx="1348" cy="377"/>
            </a:xfrm>
            <a:custGeom>
              <a:avLst/>
              <a:gdLst>
                <a:gd name="T0" fmla="*/ 0 w 1348"/>
                <a:gd name="T1" fmla="*/ 202 h 341"/>
                <a:gd name="T2" fmla="*/ 309 w 1348"/>
                <a:gd name="T3" fmla="*/ 376 h 341"/>
                <a:gd name="T4" fmla="*/ 670 w 1348"/>
                <a:gd name="T5" fmla="*/ 249 h 341"/>
                <a:gd name="T6" fmla="*/ 1042 w 1348"/>
                <a:gd name="T7" fmla="*/ 10 h 341"/>
                <a:gd name="T8" fmla="*/ 1348 w 1348"/>
                <a:gd name="T9" fmla="*/ 182 h 341"/>
                <a:gd name="T10" fmla="*/ 0 60000 65536"/>
                <a:gd name="T11" fmla="*/ 0 60000 65536"/>
                <a:gd name="T12" fmla="*/ 0 60000 65536"/>
                <a:gd name="T13" fmla="*/ 0 60000 65536"/>
                <a:gd name="T14" fmla="*/ 0 60000 65536"/>
                <a:gd name="T15" fmla="*/ 0 w 1348"/>
                <a:gd name="T16" fmla="*/ 0 h 341"/>
                <a:gd name="T17" fmla="*/ 1348 w 1348"/>
                <a:gd name="T18" fmla="*/ 341 h 341"/>
              </a:gdLst>
              <a:ahLst/>
              <a:cxnLst>
                <a:cxn ang="T10">
                  <a:pos x="T0" y="T1"/>
                </a:cxn>
                <a:cxn ang="T11">
                  <a:pos x="T2" y="T3"/>
                </a:cxn>
                <a:cxn ang="T12">
                  <a:pos x="T4" y="T5"/>
                </a:cxn>
                <a:cxn ang="T13">
                  <a:pos x="T6" y="T7"/>
                </a:cxn>
                <a:cxn ang="T14">
                  <a:pos x="T8" y="T9"/>
                </a:cxn>
              </a:cxnLst>
              <a:rect l="T15" t="T16" r="T17" b="T18"/>
              <a:pathLst>
                <a:path w="1348" h="341">
                  <a:moveTo>
                    <a:pt x="0" y="183"/>
                  </a:moveTo>
                  <a:cubicBezTo>
                    <a:pt x="84" y="205"/>
                    <a:pt x="78" y="326"/>
                    <a:pt x="309" y="340"/>
                  </a:cubicBezTo>
                  <a:cubicBezTo>
                    <a:pt x="421" y="341"/>
                    <a:pt x="563" y="306"/>
                    <a:pt x="670" y="225"/>
                  </a:cubicBezTo>
                  <a:cubicBezTo>
                    <a:pt x="777" y="144"/>
                    <a:pt x="932" y="17"/>
                    <a:pt x="1042" y="9"/>
                  </a:cubicBezTo>
                  <a:cubicBezTo>
                    <a:pt x="1237" y="0"/>
                    <a:pt x="1300" y="105"/>
                    <a:pt x="1348" y="165"/>
                  </a:cubicBezTo>
                </a:path>
              </a:pathLst>
            </a:custGeom>
            <a:noFill/>
            <a:ln w="9525">
              <a:solidFill>
                <a:srgbClr val="FFFFFF">
                  <a:alpha val="50195"/>
                </a:srgbClr>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50" name="Freeform 5"/>
            <p:cNvSpPr>
              <a:spLocks/>
            </p:cNvSpPr>
            <p:nvPr/>
          </p:nvSpPr>
          <p:spPr bwMode="gray">
            <a:xfrm>
              <a:off x="653" y="3473"/>
              <a:ext cx="1345" cy="255"/>
            </a:xfrm>
            <a:custGeom>
              <a:avLst/>
              <a:gdLst>
                <a:gd name="T0" fmla="*/ 1345 w 1345"/>
                <a:gd name="T1" fmla="*/ 118 h 255"/>
                <a:gd name="T2" fmla="*/ 1015 w 1345"/>
                <a:gd name="T3" fmla="*/ 1 h 255"/>
                <a:gd name="T4" fmla="*/ 718 w 1345"/>
                <a:gd name="T5" fmla="*/ 112 h 255"/>
                <a:gd name="T6" fmla="*/ 295 w 1345"/>
                <a:gd name="T7" fmla="*/ 253 h 255"/>
                <a:gd name="T8" fmla="*/ 0 w 1345"/>
                <a:gd name="T9" fmla="*/ 102 h 255"/>
                <a:gd name="T10" fmla="*/ 0 60000 65536"/>
                <a:gd name="T11" fmla="*/ 0 60000 65536"/>
                <a:gd name="T12" fmla="*/ 0 60000 65536"/>
                <a:gd name="T13" fmla="*/ 0 60000 65536"/>
                <a:gd name="T14" fmla="*/ 0 60000 65536"/>
                <a:gd name="T15" fmla="*/ 0 w 1345"/>
                <a:gd name="T16" fmla="*/ 0 h 255"/>
                <a:gd name="T17" fmla="*/ 1345 w 1345"/>
                <a:gd name="T18" fmla="*/ 255 h 255"/>
              </a:gdLst>
              <a:ahLst/>
              <a:cxnLst>
                <a:cxn ang="T10">
                  <a:pos x="T0" y="T1"/>
                </a:cxn>
                <a:cxn ang="T11">
                  <a:pos x="T2" y="T3"/>
                </a:cxn>
                <a:cxn ang="T12">
                  <a:pos x="T4" y="T5"/>
                </a:cxn>
                <a:cxn ang="T13">
                  <a:pos x="T6" y="T7"/>
                </a:cxn>
                <a:cxn ang="T14">
                  <a:pos x="T8" y="T9"/>
                </a:cxn>
              </a:cxnLst>
              <a:rect l="T15" t="T16" r="T17" b="T18"/>
              <a:pathLst>
                <a:path w="1345" h="255">
                  <a:moveTo>
                    <a:pt x="1345" y="118"/>
                  </a:moveTo>
                  <a:cubicBezTo>
                    <a:pt x="1288" y="64"/>
                    <a:pt x="1246" y="17"/>
                    <a:pt x="1015" y="1"/>
                  </a:cubicBezTo>
                  <a:cubicBezTo>
                    <a:pt x="903" y="0"/>
                    <a:pt x="826" y="55"/>
                    <a:pt x="718" y="112"/>
                  </a:cubicBezTo>
                  <a:cubicBezTo>
                    <a:pt x="610" y="169"/>
                    <a:pt x="479" y="255"/>
                    <a:pt x="295" y="253"/>
                  </a:cubicBezTo>
                  <a:cubicBezTo>
                    <a:pt x="111" y="251"/>
                    <a:pt x="73" y="201"/>
                    <a:pt x="0" y="102"/>
                  </a:cubicBezTo>
                </a:path>
              </a:pathLst>
            </a:custGeom>
            <a:noFill/>
            <a:ln w="9525">
              <a:solidFill>
                <a:srgbClr val="000000">
                  <a:alpha val="30196"/>
                </a:srgbClr>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pic>
        <p:nvPicPr>
          <p:cNvPr id="81" name="Picture 37" descr="Picture2"/>
          <p:cNvPicPr>
            <a:picLocks noChangeAspect="1" noChangeArrowheads="1"/>
          </p:cNvPicPr>
          <p:nvPr/>
        </p:nvPicPr>
        <p:blipFill>
          <a:blip r:embed="rId2" cstate="print"/>
          <a:srcRect/>
          <a:stretch>
            <a:fillRect/>
          </a:stretch>
        </p:blipFill>
        <p:spPr bwMode="gray">
          <a:xfrm>
            <a:off x="5063052" y="2508794"/>
            <a:ext cx="459693" cy="268288"/>
          </a:xfrm>
          <a:prstGeom prst="rect">
            <a:avLst/>
          </a:prstGeom>
          <a:noFill/>
          <a:ln w="9525">
            <a:noFill/>
            <a:miter lim="800000"/>
            <a:headEnd/>
            <a:tailEnd/>
          </a:ln>
        </p:spPr>
      </p:pic>
      <p:sp>
        <p:nvSpPr>
          <p:cNvPr id="82" name="Line 38"/>
          <p:cNvSpPr>
            <a:spLocks noChangeShapeType="1"/>
          </p:cNvSpPr>
          <p:nvPr/>
        </p:nvSpPr>
        <p:spPr bwMode="gray">
          <a:xfrm>
            <a:off x="4904738" y="4096395"/>
            <a:ext cx="1545540" cy="0"/>
          </a:xfrm>
          <a:prstGeom prst="line">
            <a:avLst/>
          </a:prstGeom>
          <a:noFill/>
          <a:ln w="12700" cap="rnd">
            <a:solidFill>
              <a:srgbClr val="FFFFFF">
                <a:alpha val="50000"/>
              </a:srgbClr>
            </a:solidFill>
            <a:prstDash val="sysDot"/>
            <a:round/>
            <a:headEnd/>
            <a:tailEnd/>
          </a:ln>
          <a:effectLst>
            <a:outerShdw dist="28398" dir="20006097" algn="ctr" rotWithShape="0">
              <a:srgbClr val="000000">
                <a:alpha val="50000"/>
              </a:srgbClr>
            </a:outerShdw>
          </a:effectLst>
        </p:spPr>
        <p:txBody>
          <a:bodyPr/>
          <a:lstStyle/>
          <a:p>
            <a:pPr>
              <a:lnSpc>
                <a:spcPct val="150000"/>
              </a:lnSpc>
              <a:defRPr/>
            </a:pPr>
            <a:endParaRPr lang="zh-CN" altLang="en-US" b="1">
              <a:latin typeface="微软雅黑" panose="020B0503020204020204" pitchFamily="34" charset="-122"/>
              <a:ea typeface="微软雅黑" panose="020B0503020204020204" pitchFamily="34" charset="-122"/>
            </a:endParaRPr>
          </a:p>
        </p:txBody>
      </p:sp>
      <p:grpSp>
        <p:nvGrpSpPr>
          <p:cNvPr id="84" name="Group 40"/>
          <p:cNvGrpSpPr>
            <a:grpSpLocks/>
          </p:cNvGrpSpPr>
          <p:nvPr/>
        </p:nvGrpSpPr>
        <p:grpSpPr bwMode="auto">
          <a:xfrm>
            <a:off x="4950340" y="2496094"/>
            <a:ext cx="596703" cy="822325"/>
            <a:chOff x="2608" y="1076"/>
            <a:chExt cx="466" cy="518"/>
          </a:xfrm>
        </p:grpSpPr>
        <p:grpSp>
          <p:nvGrpSpPr>
            <p:cNvPr id="85" name="Group 41"/>
            <p:cNvGrpSpPr>
              <a:grpSpLocks/>
            </p:cNvGrpSpPr>
            <p:nvPr/>
          </p:nvGrpSpPr>
          <p:grpSpPr bwMode="auto">
            <a:xfrm>
              <a:off x="2608" y="1076"/>
              <a:ext cx="466" cy="518"/>
              <a:chOff x="2608" y="1076"/>
              <a:chExt cx="466" cy="518"/>
            </a:xfrm>
          </p:grpSpPr>
          <p:pic>
            <p:nvPicPr>
              <p:cNvPr id="87" name="Picture 42" descr="light_shadow"/>
              <p:cNvPicPr>
                <a:picLocks noChangeAspect="1" noChangeArrowheads="1"/>
              </p:cNvPicPr>
              <p:nvPr/>
            </p:nvPicPr>
            <p:blipFill>
              <a:blip r:embed="rId3" cstate="print">
                <a:lum bright="-78000" contrast="-78000"/>
              </a:blip>
              <a:srcRect/>
              <a:stretch>
                <a:fillRect/>
              </a:stretch>
            </p:blipFill>
            <p:spPr bwMode="gray">
              <a:xfrm>
                <a:off x="2652" y="1482"/>
                <a:ext cx="384" cy="112"/>
              </a:xfrm>
              <a:prstGeom prst="rect">
                <a:avLst/>
              </a:prstGeom>
              <a:noFill/>
              <a:ln w="9525">
                <a:noFill/>
                <a:miter lim="800000"/>
                <a:headEnd/>
                <a:tailEnd/>
              </a:ln>
            </p:spPr>
          </p:pic>
          <p:pic>
            <p:nvPicPr>
              <p:cNvPr id="88" name="Picture 43" descr="circuler_1"/>
              <p:cNvPicPr>
                <a:picLocks noChangeAspect="1" noChangeArrowheads="1"/>
              </p:cNvPicPr>
              <p:nvPr/>
            </p:nvPicPr>
            <p:blipFill>
              <a:blip r:embed="rId4" cstate="print"/>
              <a:srcRect/>
              <a:stretch>
                <a:fillRect/>
              </a:stretch>
            </p:blipFill>
            <p:spPr bwMode="gray">
              <a:xfrm>
                <a:off x="2608" y="1076"/>
                <a:ext cx="466" cy="478"/>
              </a:xfrm>
              <a:prstGeom prst="rect">
                <a:avLst/>
              </a:prstGeom>
              <a:noFill/>
              <a:ln w="9525">
                <a:noFill/>
                <a:miter lim="800000"/>
                <a:headEnd/>
                <a:tailEnd/>
              </a:ln>
            </p:spPr>
          </p:pic>
          <p:sp>
            <p:nvSpPr>
              <p:cNvPr id="89" name="Oval 44"/>
              <p:cNvSpPr>
                <a:spLocks noChangeArrowheads="1"/>
              </p:cNvSpPr>
              <p:nvPr/>
            </p:nvSpPr>
            <p:spPr bwMode="gray">
              <a:xfrm>
                <a:off x="2608" y="1076"/>
                <a:ext cx="463" cy="479"/>
              </a:xfrm>
              <a:prstGeom prst="ellipse">
                <a:avLst/>
              </a:prstGeom>
              <a:gradFill rotWithShape="1">
                <a:gsLst>
                  <a:gs pos="0">
                    <a:srgbClr val="A8D02A">
                      <a:gamma/>
                      <a:shade val="46275"/>
                      <a:invGamma/>
                      <a:alpha val="89999"/>
                    </a:srgbClr>
                  </a:gs>
                  <a:gs pos="50000">
                    <a:srgbClr val="A8D02A">
                      <a:alpha val="55000"/>
                    </a:srgbClr>
                  </a:gs>
                  <a:gs pos="100000">
                    <a:srgbClr val="A8D02A">
                      <a:gamma/>
                      <a:shade val="46275"/>
                      <a:invGamma/>
                      <a:alpha val="89999"/>
                    </a:srgbClr>
                  </a:gs>
                </a:gsLst>
                <a:lin ang="5400000" scaled="1"/>
              </a:gradFill>
              <a:ln w="9525" algn="ctr">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srgbClr val="0000FF"/>
                  </a:solidFill>
                  <a:effectLst/>
                  <a:uLnTx/>
                  <a:uFillTx/>
                  <a:latin typeface="微软雅黑" panose="020B0503020204020204" pitchFamily="34" charset="-122"/>
                  <a:ea typeface="微软雅黑" panose="020B0503020204020204" pitchFamily="34" charset="-122"/>
                </a:endParaRPr>
              </a:p>
            </p:txBody>
          </p:sp>
        </p:grpSp>
        <p:pic>
          <p:nvPicPr>
            <p:cNvPr id="86" name="Picture 45" descr="Picture2"/>
            <p:cNvPicPr>
              <a:picLocks noChangeAspect="1" noChangeArrowheads="1"/>
            </p:cNvPicPr>
            <p:nvPr/>
          </p:nvPicPr>
          <p:blipFill>
            <a:blip r:embed="rId2" cstate="print"/>
            <a:srcRect/>
            <a:stretch>
              <a:fillRect/>
            </a:stretch>
          </p:blipFill>
          <p:spPr bwMode="gray">
            <a:xfrm>
              <a:off x="2665" y="1081"/>
              <a:ext cx="359" cy="169"/>
            </a:xfrm>
            <a:prstGeom prst="rect">
              <a:avLst/>
            </a:prstGeom>
            <a:noFill/>
            <a:ln w="9525">
              <a:noFill/>
              <a:miter lim="800000"/>
              <a:headEnd/>
              <a:tailEnd/>
            </a:ln>
          </p:spPr>
        </p:pic>
      </p:grpSp>
      <p:sp>
        <p:nvSpPr>
          <p:cNvPr id="90" name="WordArt 46"/>
          <p:cNvSpPr>
            <a:spLocks noChangeArrowheads="1" noChangeShapeType="1" noTextEdit="1"/>
          </p:cNvSpPr>
          <p:nvPr/>
        </p:nvSpPr>
        <p:spPr bwMode="gray">
          <a:xfrm>
            <a:off x="5074165" y="2675482"/>
            <a:ext cx="427681" cy="420687"/>
          </a:xfrm>
          <a:prstGeom prst="rect">
            <a:avLst/>
          </a:prstGeom>
        </p:spPr>
        <p:txBody>
          <a:bodyPr wrap="none" fromWordArt="1">
            <a:prstTxWarp prst="textPlain">
              <a:avLst>
                <a:gd name="adj" fmla="val 50000"/>
              </a:avLst>
            </a:prstTxWarp>
          </a:bodyPr>
          <a:lstStyle/>
          <a:p>
            <a:pPr algn="ctr"/>
            <a:r>
              <a:rPr lang="en-US" altLang="zh-CN" sz="3600" b="1" i="1" kern="10" dirty="0" smtClean="0">
                <a:ln w="9525">
                  <a:noFill/>
                  <a:round/>
                  <a:headEnd/>
                  <a:tailEnd/>
                </a:ln>
                <a:solidFill>
                  <a:srgbClr val="0000FF"/>
                </a:solidFill>
                <a:latin typeface="微软雅黑" panose="020B0503020204020204" pitchFamily="34" charset="-122"/>
                <a:ea typeface="微软雅黑" panose="020B0503020204020204" pitchFamily="34" charset="-122"/>
              </a:rPr>
              <a:t>03</a:t>
            </a:r>
            <a:endParaRPr lang="zh-CN" altLang="en-US" sz="3600" b="1" i="1" kern="10" dirty="0">
              <a:ln w="9525">
                <a:noFill/>
                <a:round/>
                <a:headEnd/>
                <a:tailEnd/>
              </a:ln>
              <a:solidFill>
                <a:srgbClr val="0000FF"/>
              </a:solidFill>
              <a:latin typeface="微软雅黑" panose="020B0503020204020204" pitchFamily="34" charset="-122"/>
              <a:ea typeface="微软雅黑" panose="020B0503020204020204" pitchFamily="34" charset="-122"/>
            </a:endParaRPr>
          </a:p>
        </p:txBody>
      </p:sp>
      <p:grpSp>
        <p:nvGrpSpPr>
          <p:cNvPr id="91" name="Group 2"/>
          <p:cNvGrpSpPr>
            <a:grpSpLocks/>
          </p:cNvGrpSpPr>
          <p:nvPr/>
        </p:nvGrpSpPr>
        <p:grpSpPr bwMode="auto">
          <a:xfrm>
            <a:off x="6956972" y="2786138"/>
            <a:ext cx="1740172" cy="3425825"/>
            <a:chOff x="642" y="1572"/>
            <a:chExt cx="1359" cy="2158"/>
          </a:xfrm>
        </p:grpSpPr>
        <p:sp>
          <p:nvSpPr>
            <p:cNvPr id="92" name="Freeform 3"/>
            <p:cNvSpPr>
              <a:spLocks/>
            </p:cNvSpPr>
            <p:nvPr/>
          </p:nvSpPr>
          <p:spPr bwMode="gray">
            <a:xfrm>
              <a:off x="642" y="1572"/>
              <a:ext cx="1359" cy="2158"/>
            </a:xfrm>
            <a:custGeom>
              <a:avLst/>
              <a:gdLst/>
              <a:ahLst/>
              <a:cxnLst>
                <a:cxn ang="0">
                  <a:pos x="0" y="207"/>
                </a:cxn>
                <a:cxn ang="0">
                  <a:pos x="1" y="1987"/>
                </a:cxn>
                <a:cxn ang="0">
                  <a:pos x="309" y="2154"/>
                </a:cxn>
                <a:cxn ang="0">
                  <a:pos x="681" y="2040"/>
                </a:cxn>
                <a:cxn ang="0">
                  <a:pos x="999" y="1902"/>
                </a:cxn>
                <a:cxn ang="0">
                  <a:pos x="1359" y="2017"/>
                </a:cxn>
                <a:cxn ang="0">
                  <a:pos x="1359" y="180"/>
                </a:cxn>
                <a:cxn ang="0">
                  <a:pos x="1025" y="21"/>
                </a:cxn>
                <a:cxn ang="0">
                  <a:pos x="366" y="378"/>
                </a:cxn>
                <a:cxn ang="0">
                  <a:pos x="0" y="207"/>
                </a:cxn>
              </a:cxnLst>
              <a:rect l="0" t="0" r="r" b="b"/>
              <a:pathLst>
                <a:path w="1359" h="2158">
                  <a:moveTo>
                    <a:pt x="0" y="207"/>
                  </a:moveTo>
                  <a:cubicBezTo>
                    <a:pt x="0" y="1097"/>
                    <a:pt x="1" y="1987"/>
                    <a:pt x="1" y="1987"/>
                  </a:cubicBezTo>
                  <a:cubicBezTo>
                    <a:pt x="105" y="2151"/>
                    <a:pt x="210" y="2148"/>
                    <a:pt x="309" y="2154"/>
                  </a:cubicBezTo>
                  <a:cubicBezTo>
                    <a:pt x="421" y="2158"/>
                    <a:pt x="576" y="2091"/>
                    <a:pt x="681" y="2040"/>
                  </a:cubicBezTo>
                  <a:cubicBezTo>
                    <a:pt x="786" y="1989"/>
                    <a:pt x="843" y="1908"/>
                    <a:pt x="999" y="1902"/>
                  </a:cubicBezTo>
                  <a:cubicBezTo>
                    <a:pt x="1155" y="1896"/>
                    <a:pt x="1224" y="1908"/>
                    <a:pt x="1359" y="2017"/>
                  </a:cubicBezTo>
                  <a:lnTo>
                    <a:pt x="1359" y="180"/>
                  </a:lnTo>
                  <a:cubicBezTo>
                    <a:pt x="1272" y="72"/>
                    <a:pt x="1219" y="0"/>
                    <a:pt x="1025" y="21"/>
                  </a:cubicBezTo>
                  <a:cubicBezTo>
                    <a:pt x="831" y="42"/>
                    <a:pt x="644" y="378"/>
                    <a:pt x="366" y="378"/>
                  </a:cubicBezTo>
                  <a:cubicBezTo>
                    <a:pt x="88" y="378"/>
                    <a:pt x="87" y="222"/>
                    <a:pt x="0" y="207"/>
                  </a:cubicBezTo>
                  <a:close/>
                </a:path>
              </a:pathLst>
            </a:custGeom>
            <a:gradFill rotWithShape="1">
              <a:gsLst>
                <a:gs pos="0">
                  <a:srgbClr val="A8D02A"/>
                </a:gs>
                <a:gs pos="100000">
                  <a:srgbClr val="A8D02A">
                    <a:gamma/>
                    <a:shade val="46275"/>
                    <a:invGamma/>
                  </a:srgbClr>
                </a:gs>
              </a:gsLst>
              <a:lin ang="5400000" scaled="1"/>
            </a:gradFill>
            <a:ln w="9525">
              <a:round/>
              <a:headEnd/>
              <a:tailEnd/>
            </a:ln>
            <a:effectLst/>
            <a:scene3d>
              <a:camera prst="legacyPerspectiveTop"/>
              <a:lightRig rig="legacyNormal2" dir="t"/>
            </a:scene3d>
            <a:sp3d extrusionH="887400" prstMaterial="legacyMatte">
              <a:bevelT w="13500" h="13500" prst="angle"/>
              <a:bevelB w="13500" h="13500" prst="angle"/>
              <a:extrusionClr>
                <a:srgbClr val="A8D02A"/>
              </a:extrusionClr>
            </a:sp3d>
          </p:spPr>
          <p:txBody>
            <a:bodyP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93" name="Freeform 4"/>
            <p:cNvSpPr>
              <a:spLocks/>
            </p:cNvSpPr>
            <p:nvPr/>
          </p:nvSpPr>
          <p:spPr bwMode="gray">
            <a:xfrm>
              <a:off x="650" y="1576"/>
              <a:ext cx="1348" cy="377"/>
            </a:xfrm>
            <a:custGeom>
              <a:avLst/>
              <a:gdLst>
                <a:gd name="T0" fmla="*/ 0 w 1348"/>
                <a:gd name="T1" fmla="*/ 202 h 341"/>
                <a:gd name="T2" fmla="*/ 309 w 1348"/>
                <a:gd name="T3" fmla="*/ 376 h 341"/>
                <a:gd name="T4" fmla="*/ 670 w 1348"/>
                <a:gd name="T5" fmla="*/ 249 h 341"/>
                <a:gd name="T6" fmla="*/ 1042 w 1348"/>
                <a:gd name="T7" fmla="*/ 10 h 341"/>
                <a:gd name="T8" fmla="*/ 1348 w 1348"/>
                <a:gd name="T9" fmla="*/ 182 h 341"/>
                <a:gd name="T10" fmla="*/ 0 60000 65536"/>
                <a:gd name="T11" fmla="*/ 0 60000 65536"/>
                <a:gd name="T12" fmla="*/ 0 60000 65536"/>
                <a:gd name="T13" fmla="*/ 0 60000 65536"/>
                <a:gd name="T14" fmla="*/ 0 60000 65536"/>
                <a:gd name="T15" fmla="*/ 0 w 1348"/>
                <a:gd name="T16" fmla="*/ 0 h 341"/>
                <a:gd name="T17" fmla="*/ 1348 w 1348"/>
                <a:gd name="T18" fmla="*/ 341 h 341"/>
              </a:gdLst>
              <a:ahLst/>
              <a:cxnLst>
                <a:cxn ang="T10">
                  <a:pos x="T0" y="T1"/>
                </a:cxn>
                <a:cxn ang="T11">
                  <a:pos x="T2" y="T3"/>
                </a:cxn>
                <a:cxn ang="T12">
                  <a:pos x="T4" y="T5"/>
                </a:cxn>
                <a:cxn ang="T13">
                  <a:pos x="T6" y="T7"/>
                </a:cxn>
                <a:cxn ang="T14">
                  <a:pos x="T8" y="T9"/>
                </a:cxn>
              </a:cxnLst>
              <a:rect l="T15" t="T16" r="T17" b="T18"/>
              <a:pathLst>
                <a:path w="1348" h="341">
                  <a:moveTo>
                    <a:pt x="0" y="183"/>
                  </a:moveTo>
                  <a:cubicBezTo>
                    <a:pt x="84" y="205"/>
                    <a:pt x="78" y="326"/>
                    <a:pt x="309" y="340"/>
                  </a:cubicBezTo>
                  <a:cubicBezTo>
                    <a:pt x="421" y="341"/>
                    <a:pt x="563" y="306"/>
                    <a:pt x="670" y="225"/>
                  </a:cubicBezTo>
                  <a:cubicBezTo>
                    <a:pt x="777" y="144"/>
                    <a:pt x="932" y="17"/>
                    <a:pt x="1042" y="9"/>
                  </a:cubicBezTo>
                  <a:cubicBezTo>
                    <a:pt x="1237" y="0"/>
                    <a:pt x="1300" y="105"/>
                    <a:pt x="1348" y="165"/>
                  </a:cubicBezTo>
                </a:path>
              </a:pathLst>
            </a:custGeom>
            <a:noFill/>
            <a:ln w="9525">
              <a:solidFill>
                <a:srgbClr val="FFFFFF">
                  <a:alpha val="50195"/>
                </a:srgbClr>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94" name="Freeform 5"/>
            <p:cNvSpPr>
              <a:spLocks/>
            </p:cNvSpPr>
            <p:nvPr/>
          </p:nvSpPr>
          <p:spPr bwMode="gray">
            <a:xfrm>
              <a:off x="653" y="3473"/>
              <a:ext cx="1345" cy="255"/>
            </a:xfrm>
            <a:custGeom>
              <a:avLst/>
              <a:gdLst>
                <a:gd name="T0" fmla="*/ 1345 w 1345"/>
                <a:gd name="T1" fmla="*/ 118 h 255"/>
                <a:gd name="T2" fmla="*/ 1015 w 1345"/>
                <a:gd name="T3" fmla="*/ 1 h 255"/>
                <a:gd name="T4" fmla="*/ 718 w 1345"/>
                <a:gd name="T5" fmla="*/ 112 h 255"/>
                <a:gd name="T6" fmla="*/ 295 w 1345"/>
                <a:gd name="T7" fmla="*/ 253 h 255"/>
                <a:gd name="T8" fmla="*/ 0 w 1345"/>
                <a:gd name="T9" fmla="*/ 102 h 255"/>
                <a:gd name="T10" fmla="*/ 0 60000 65536"/>
                <a:gd name="T11" fmla="*/ 0 60000 65536"/>
                <a:gd name="T12" fmla="*/ 0 60000 65536"/>
                <a:gd name="T13" fmla="*/ 0 60000 65536"/>
                <a:gd name="T14" fmla="*/ 0 60000 65536"/>
                <a:gd name="T15" fmla="*/ 0 w 1345"/>
                <a:gd name="T16" fmla="*/ 0 h 255"/>
                <a:gd name="T17" fmla="*/ 1345 w 1345"/>
                <a:gd name="T18" fmla="*/ 255 h 255"/>
              </a:gdLst>
              <a:ahLst/>
              <a:cxnLst>
                <a:cxn ang="T10">
                  <a:pos x="T0" y="T1"/>
                </a:cxn>
                <a:cxn ang="T11">
                  <a:pos x="T2" y="T3"/>
                </a:cxn>
                <a:cxn ang="T12">
                  <a:pos x="T4" y="T5"/>
                </a:cxn>
                <a:cxn ang="T13">
                  <a:pos x="T6" y="T7"/>
                </a:cxn>
                <a:cxn ang="T14">
                  <a:pos x="T8" y="T9"/>
                </a:cxn>
              </a:cxnLst>
              <a:rect l="T15" t="T16" r="T17" b="T18"/>
              <a:pathLst>
                <a:path w="1345" h="255">
                  <a:moveTo>
                    <a:pt x="1345" y="118"/>
                  </a:moveTo>
                  <a:cubicBezTo>
                    <a:pt x="1288" y="64"/>
                    <a:pt x="1246" y="17"/>
                    <a:pt x="1015" y="1"/>
                  </a:cubicBezTo>
                  <a:cubicBezTo>
                    <a:pt x="903" y="0"/>
                    <a:pt x="826" y="55"/>
                    <a:pt x="718" y="112"/>
                  </a:cubicBezTo>
                  <a:cubicBezTo>
                    <a:pt x="610" y="169"/>
                    <a:pt x="479" y="255"/>
                    <a:pt x="295" y="253"/>
                  </a:cubicBezTo>
                  <a:cubicBezTo>
                    <a:pt x="111" y="251"/>
                    <a:pt x="73" y="201"/>
                    <a:pt x="0" y="102"/>
                  </a:cubicBezTo>
                </a:path>
              </a:pathLst>
            </a:custGeom>
            <a:noFill/>
            <a:ln w="9525">
              <a:solidFill>
                <a:srgbClr val="000000">
                  <a:alpha val="30196"/>
                </a:srgbClr>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pic>
        <p:nvPicPr>
          <p:cNvPr id="97" name="Picture 37" descr="Picture2"/>
          <p:cNvPicPr>
            <a:picLocks noChangeAspect="1" noChangeArrowheads="1"/>
          </p:cNvPicPr>
          <p:nvPr/>
        </p:nvPicPr>
        <p:blipFill>
          <a:blip r:embed="rId2" cstate="print"/>
          <a:srcRect/>
          <a:stretch>
            <a:fillRect/>
          </a:stretch>
        </p:blipFill>
        <p:spPr bwMode="gray">
          <a:xfrm>
            <a:off x="7251009" y="2427559"/>
            <a:ext cx="542913" cy="316857"/>
          </a:xfrm>
          <a:prstGeom prst="rect">
            <a:avLst/>
          </a:prstGeom>
          <a:noFill/>
          <a:ln w="9525">
            <a:noFill/>
            <a:miter lim="800000"/>
            <a:headEnd/>
            <a:tailEnd/>
          </a:ln>
        </p:spPr>
      </p:pic>
      <p:sp>
        <p:nvSpPr>
          <p:cNvPr id="98" name="Line 38"/>
          <p:cNvSpPr>
            <a:spLocks noChangeShapeType="1"/>
          </p:cNvSpPr>
          <p:nvPr/>
        </p:nvSpPr>
        <p:spPr bwMode="gray">
          <a:xfrm>
            <a:off x="7052998" y="4024387"/>
            <a:ext cx="1545540" cy="0"/>
          </a:xfrm>
          <a:prstGeom prst="line">
            <a:avLst/>
          </a:prstGeom>
          <a:noFill/>
          <a:ln w="12700" cap="rnd">
            <a:solidFill>
              <a:srgbClr val="FFFFFF">
                <a:alpha val="50000"/>
              </a:srgbClr>
            </a:solidFill>
            <a:prstDash val="sysDot"/>
            <a:round/>
            <a:headEnd/>
            <a:tailEnd/>
          </a:ln>
          <a:effectLst>
            <a:outerShdw dist="28398" dir="20006097" algn="ctr" rotWithShape="0">
              <a:srgbClr val="000000">
                <a:alpha val="50000"/>
              </a:srgbClr>
            </a:outerShdw>
          </a:effectLst>
        </p:spPr>
        <p:txBody>
          <a:bodyPr/>
          <a:lstStyle/>
          <a:p>
            <a:pPr>
              <a:lnSpc>
                <a:spcPct val="150000"/>
              </a:lnSpc>
              <a:defRPr/>
            </a:pPr>
            <a:endParaRPr lang="zh-CN" altLang="en-US" b="1">
              <a:latin typeface="微软雅黑" panose="020B0503020204020204" pitchFamily="34" charset="-122"/>
              <a:ea typeface="微软雅黑" panose="020B0503020204020204" pitchFamily="34" charset="-122"/>
            </a:endParaRPr>
          </a:p>
        </p:txBody>
      </p:sp>
      <p:grpSp>
        <p:nvGrpSpPr>
          <p:cNvPr id="99" name="Group 40"/>
          <p:cNvGrpSpPr>
            <a:grpSpLocks/>
          </p:cNvGrpSpPr>
          <p:nvPr/>
        </p:nvGrpSpPr>
        <p:grpSpPr bwMode="auto">
          <a:xfrm>
            <a:off x="7113495" y="2353236"/>
            <a:ext cx="704726" cy="932518"/>
            <a:chOff x="2608" y="1076"/>
            <a:chExt cx="466" cy="518"/>
          </a:xfrm>
        </p:grpSpPr>
        <p:grpSp>
          <p:nvGrpSpPr>
            <p:cNvPr id="100" name="Group 41"/>
            <p:cNvGrpSpPr>
              <a:grpSpLocks/>
            </p:cNvGrpSpPr>
            <p:nvPr/>
          </p:nvGrpSpPr>
          <p:grpSpPr bwMode="auto">
            <a:xfrm>
              <a:off x="2608" y="1076"/>
              <a:ext cx="466" cy="518"/>
              <a:chOff x="2608" y="1076"/>
              <a:chExt cx="466" cy="518"/>
            </a:xfrm>
          </p:grpSpPr>
          <p:pic>
            <p:nvPicPr>
              <p:cNvPr id="102" name="Picture 42" descr="light_shadow"/>
              <p:cNvPicPr>
                <a:picLocks noChangeAspect="1" noChangeArrowheads="1"/>
              </p:cNvPicPr>
              <p:nvPr/>
            </p:nvPicPr>
            <p:blipFill>
              <a:blip r:embed="rId3" cstate="print">
                <a:lum bright="-78000" contrast="-78000"/>
              </a:blip>
              <a:srcRect/>
              <a:stretch>
                <a:fillRect/>
              </a:stretch>
            </p:blipFill>
            <p:spPr bwMode="gray">
              <a:xfrm>
                <a:off x="2652" y="1482"/>
                <a:ext cx="384" cy="112"/>
              </a:xfrm>
              <a:prstGeom prst="rect">
                <a:avLst/>
              </a:prstGeom>
              <a:noFill/>
              <a:ln w="9525">
                <a:noFill/>
                <a:miter lim="800000"/>
                <a:headEnd/>
                <a:tailEnd/>
              </a:ln>
            </p:spPr>
          </p:pic>
          <p:pic>
            <p:nvPicPr>
              <p:cNvPr id="103" name="Picture 43" descr="circuler_1"/>
              <p:cNvPicPr>
                <a:picLocks noChangeAspect="1" noChangeArrowheads="1"/>
              </p:cNvPicPr>
              <p:nvPr/>
            </p:nvPicPr>
            <p:blipFill>
              <a:blip r:embed="rId4" cstate="print"/>
              <a:srcRect/>
              <a:stretch>
                <a:fillRect/>
              </a:stretch>
            </p:blipFill>
            <p:spPr bwMode="gray">
              <a:xfrm>
                <a:off x="2608" y="1076"/>
                <a:ext cx="466" cy="478"/>
              </a:xfrm>
              <a:prstGeom prst="rect">
                <a:avLst/>
              </a:prstGeom>
              <a:noFill/>
              <a:ln w="9525">
                <a:noFill/>
                <a:miter lim="800000"/>
                <a:headEnd/>
                <a:tailEnd/>
              </a:ln>
            </p:spPr>
          </p:pic>
          <p:sp>
            <p:nvSpPr>
              <p:cNvPr id="104" name="Oval 44"/>
              <p:cNvSpPr>
                <a:spLocks noChangeArrowheads="1"/>
              </p:cNvSpPr>
              <p:nvPr/>
            </p:nvSpPr>
            <p:spPr bwMode="gray">
              <a:xfrm>
                <a:off x="2608" y="1076"/>
                <a:ext cx="463" cy="479"/>
              </a:xfrm>
              <a:prstGeom prst="ellipse">
                <a:avLst/>
              </a:prstGeom>
              <a:gradFill rotWithShape="1">
                <a:gsLst>
                  <a:gs pos="0">
                    <a:srgbClr val="A8D02A">
                      <a:gamma/>
                      <a:shade val="46275"/>
                      <a:invGamma/>
                      <a:alpha val="89999"/>
                    </a:srgbClr>
                  </a:gs>
                  <a:gs pos="50000">
                    <a:srgbClr val="A8D02A">
                      <a:alpha val="55000"/>
                    </a:srgbClr>
                  </a:gs>
                  <a:gs pos="100000">
                    <a:srgbClr val="A8D02A">
                      <a:gamma/>
                      <a:shade val="46275"/>
                      <a:invGamma/>
                      <a:alpha val="89999"/>
                    </a:srgbClr>
                  </a:gs>
                </a:gsLst>
                <a:lin ang="5400000" scaled="1"/>
              </a:gradFill>
              <a:ln w="9525" algn="ctr">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srgbClr val="0000FF"/>
                  </a:solidFill>
                  <a:effectLst/>
                  <a:uLnTx/>
                  <a:uFillTx/>
                  <a:latin typeface="微软雅黑" panose="020B0503020204020204" pitchFamily="34" charset="-122"/>
                  <a:ea typeface="微软雅黑" panose="020B0503020204020204" pitchFamily="34" charset="-122"/>
                </a:endParaRPr>
              </a:p>
            </p:txBody>
          </p:sp>
        </p:grpSp>
        <p:pic>
          <p:nvPicPr>
            <p:cNvPr id="101" name="Picture 45" descr="Picture2"/>
            <p:cNvPicPr>
              <a:picLocks noChangeAspect="1" noChangeArrowheads="1"/>
            </p:cNvPicPr>
            <p:nvPr/>
          </p:nvPicPr>
          <p:blipFill>
            <a:blip r:embed="rId2" cstate="print"/>
            <a:srcRect/>
            <a:stretch>
              <a:fillRect/>
            </a:stretch>
          </p:blipFill>
          <p:spPr bwMode="gray">
            <a:xfrm>
              <a:off x="2665" y="1081"/>
              <a:ext cx="359" cy="169"/>
            </a:xfrm>
            <a:prstGeom prst="rect">
              <a:avLst/>
            </a:prstGeom>
            <a:noFill/>
            <a:ln w="9525">
              <a:noFill/>
              <a:miter lim="800000"/>
              <a:headEnd/>
              <a:tailEnd/>
            </a:ln>
          </p:spPr>
        </p:pic>
      </p:grpSp>
      <p:sp>
        <p:nvSpPr>
          <p:cNvPr id="105" name="WordArt 46"/>
          <p:cNvSpPr>
            <a:spLocks noChangeArrowheads="1" noChangeShapeType="1" noTextEdit="1"/>
          </p:cNvSpPr>
          <p:nvPr/>
        </p:nvSpPr>
        <p:spPr bwMode="gray">
          <a:xfrm>
            <a:off x="7267918" y="2586444"/>
            <a:ext cx="505105" cy="477060"/>
          </a:xfrm>
          <a:prstGeom prst="rect">
            <a:avLst/>
          </a:prstGeom>
        </p:spPr>
        <p:txBody>
          <a:bodyPr wrap="none" fromWordArt="1">
            <a:prstTxWarp prst="textPlain">
              <a:avLst>
                <a:gd name="adj" fmla="val 50000"/>
              </a:avLst>
            </a:prstTxWarp>
          </a:bodyPr>
          <a:lstStyle/>
          <a:p>
            <a:pPr algn="ctr"/>
            <a:r>
              <a:rPr lang="en-US" altLang="zh-CN" sz="3600" b="1" i="1" kern="10" dirty="0" smtClean="0">
                <a:ln w="9525">
                  <a:noFill/>
                  <a:round/>
                  <a:headEnd/>
                  <a:tailEnd/>
                </a:ln>
                <a:solidFill>
                  <a:srgbClr val="0000FF"/>
                </a:solidFill>
                <a:latin typeface="微软雅黑" panose="020B0503020204020204" pitchFamily="34" charset="-122"/>
                <a:ea typeface="微软雅黑" panose="020B0503020204020204" pitchFamily="34" charset="-122"/>
              </a:rPr>
              <a:t>04</a:t>
            </a:r>
            <a:endParaRPr lang="zh-CN" altLang="en-US" sz="3600" b="1" i="1" kern="10" dirty="0">
              <a:ln w="9525">
                <a:noFill/>
                <a:round/>
                <a:headEnd/>
                <a:tailEnd/>
              </a:ln>
              <a:solidFill>
                <a:srgbClr val="0000FF"/>
              </a:solidFill>
              <a:latin typeface="微软雅黑" panose="020B0503020204020204" pitchFamily="34" charset="-122"/>
              <a:ea typeface="微软雅黑" panose="020B0503020204020204" pitchFamily="34" charset="-122"/>
            </a:endParaRPr>
          </a:p>
        </p:txBody>
      </p:sp>
      <p:grpSp>
        <p:nvGrpSpPr>
          <p:cNvPr id="106" name="Group 2"/>
          <p:cNvGrpSpPr>
            <a:grpSpLocks/>
          </p:cNvGrpSpPr>
          <p:nvPr/>
        </p:nvGrpSpPr>
        <p:grpSpPr bwMode="auto">
          <a:xfrm>
            <a:off x="524504" y="2780928"/>
            <a:ext cx="1740172" cy="3425825"/>
            <a:chOff x="642" y="1572"/>
            <a:chExt cx="1359" cy="2158"/>
          </a:xfrm>
        </p:grpSpPr>
        <p:sp>
          <p:nvSpPr>
            <p:cNvPr id="107" name="Freeform 3"/>
            <p:cNvSpPr>
              <a:spLocks/>
            </p:cNvSpPr>
            <p:nvPr/>
          </p:nvSpPr>
          <p:spPr bwMode="gray">
            <a:xfrm>
              <a:off x="642" y="1572"/>
              <a:ext cx="1359" cy="2158"/>
            </a:xfrm>
            <a:custGeom>
              <a:avLst/>
              <a:gdLst/>
              <a:ahLst/>
              <a:cxnLst>
                <a:cxn ang="0">
                  <a:pos x="0" y="207"/>
                </a:cxn>
                <a:cxn ang="0">
                  <a:pos x="1" y="1987"/>
                </a:cxn>
                <a:cxn ang="0">
                  <a:pos x="309" y="2154"/>
                </a:cxn>
                <a:cxn ang="0">
                  <a:pos x="681" y="2040"/>
                </a:cxn>
                <a:cxn ang="0">
                  <a:pos x="999" y="1902"/>
                </a:cxn>
                <a:cxn ang="0">
                  <a:pos x="1359" y="2017"/>
                </a:cxn>
                <a:cxn ang="0">
                  <a:pos x="1359" y="180"/>
                </a:cxn>
                <a:cxn ang="0">
                  <a:pos x="1025" y="21"/>
                </a:cxn>
                <a:cxn ang="0">
                  <a:pos x="366" y="378"/>
                </a:cxn>
                <a:cxn ang="0">
                  <a:pos x="0" y="207"/>
                </a:cxn>
              </a:cxnLst>
              <a:rect l="0" t="0" r="r" b="b"/>
              <a:pathLst>
                <a:path w="1359" h="2158">
                  <a:moveTo>
                    <a:pt x="0" y="207"/>
                  </a:moveTo>
                  <a:cubicBezTo>
                    <a:pt x="0" y="1097"/>
                    <a:pt x="1" y="1987"/>
                    <a:pt x="1" y="1987"/>
                  </a:cubicBezTo>
                  <a:cubicBezTo>
                    <a:pt x="105" y="2151"/>
                    <a:pt x="210" y="2148"/>
                    <a:pt x="309" y="2154"/>
                  </a:cubicBezTo>
                  <a:cubicBezTo>
                    <a:pt x="421" y="2158"/>
                    <a:pt x="576" y="2091"/>
                    <a:pt x="681" y="2040"/>
                  </a:cubicBezTo>
                  <a:cubicBezTo>
                    <a:pt x="786" y="1989"/>
                    <a:pt x="843" y="1908"/>
                    <a:pt x="999" y="1902"/>
                  </a:cubicBezTo>
                  <a:cubicBezTo>
                    <a:pt x="1155" y="1896"/>
                    <a:pt x="1224" y="1908"/>
                    <a:pt x="1359" y="2017"/>
                  </a:cubicBezTo>
                  <a:lnTo>
                    <a:pt x="1359" y="180"/>
                  </a:lnTo>
                  <a:cubicBezTo>
                    <a:pt x="1272" y="72"/>
                    <a:pt x="1219" y="0"/>
                    <a:pt x="1025" y="21"/>
                  </a:cubicBezTo>
                  <a:cubicBezTo>
                    <a:pt x="831" y="42"/>
                    <a:pt x="644" y="378"/>
                    <a:pt x="366" y="378"/>
                  </a:cubicBezTo>
                  <a:cubicBezTo>
                    <a:pt x="88" y="378"/>
                    <a:pt x="87" y="222"/>
                    <a:pt x="0" y="207"/>
                  </a:cubicBezTo>
                  <a:close/>
                </a:path>
              </a:pathLst>
            </a:custGeom>
            <a:gradFill rotWithShape="1">
              <a:gsLst>
                <a:gs pos="0">
                  <a:srgbClr val="A8D02A"/>
                </a:gs>
                <a:gs pos="100000">
                  <a:srgbClr val="A8D02A">
                    <a:gamma/>
                    <a:shade val="46275"/>
                    <a:invGamma/>
                  </a:srgbClr>
                </a:gs>
              </a:gsLst>
              <a:lin ang="5400000" scaled="1"/>
            </a:gradFill>
            <a:ln w="9525">
              <a:round/>
              <a:headEnd/>
              <a:tailEnd/>
            </a:ln>
            <a:effectLst/>
            <a:scene3d>
              <a:camera prst="legacyPerspectiveTop"/>
              <a:lightRig rig="legacyNormal2" dir="t"/>
            </a:scene3d>
            <a:sp3d extrusionH="887400" prstMaterial="legacyMatte">
              <a:bevelT w="13500" h="13500" prst="angle"/>
              <a:bevelB w="13500" h="13500" prst="angle"/>
              <a:extrusionClr>
                <a:srgbClr val="A8D02A"/>
              </a:extrusionClr>
            </a:sp3d>
          </p:spPr>
          <p:txBody>
            <a:bodyP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08" name="Freeform 4"/>
            <p:cNvSpPr>
              <a:spLocks/>
            </p:cNvSpPr>
            <p:nvPr/>
          </p:nvSpPr>
          <p:spPr bwMode="gray">
            <a:xfrm>
              <a:off x="650" y="1576"/>
              <a:ext cx="1348" cy="377"/>
            </a:xfrm>
            <a:custGeom>
              <a:avLst/>
              <a:gdLst>
                <a:gd name="T0" fmla="*/ 0 w 1348"/>
                <a:gd name="T1" fmla="*/ 202 h 341"/>
                <a:gd name="T2" fmla="*/ 309 w 1348"/>
                <a:gd name="T3" fmla="*/ 376 h 341"/>
                <a:gd name="T4" fmla="*/ 670 w 1348"/>
                <a:gd name="T5" fmla="*/ 249 h 341"/>
                <a:gd name="T6" fmla="*/ 1042 w 1348"/>
                <a:gd name="T7" fmla="*/ 10 h 341"/>
                <a:gd name="T8" fmla="*/ 1348 w 1348"/>
                <a:gd name="T9" fmla="*/ 182 h 341"/>
                <a:gd name="T10" fmla="*/ 0 60000 65536"/>
                <a:gd name="T11" fmla="*/ 0 60000 65536"/>
                <a:gd name="T12" fmla="*/ 0 60000 65536"/>
                <a:gd name="T13" fmla="*/ 0 60000 65536"/>
                <a:gd name="T14" fmla="*/ 0 60000 65536"/>
                <a:gd name="T15" fmla="*/ 0 w 1348"/>
                <a:gd name="T16" fmla="*/ 0 h 341"/>
                <a:gd name="T17" fmla="*/ 1348 w 1348"/>
                <a:gd name="T18" fmla="*/ 341 h 341"/>
              </a:gdLst>
              <a:ahLst/>
              <a:cxnLst>
                <a:cxn ang="T10">
                  <a:pos x="T0" y="T1"/>
                </a:cxn>
                <a:cxn ang="T11">
                  <a:pos x="T2" y="T3"/>
                </a:cxn>
                <a:cxn ang="T12">
                  <a:pos x="T4" y="T5"/>
                </a:cxn>
                <a:cxn ang="T13">
                  <a:pos x="T6" y="T7"/>
                </a:cxn>
                <a:cxn ang="T14">
                  <a:pos x="T8" y="T9"/>
                </a:cxn>
              </a:cxnLst>
              <a:rect l="T15" t="T16" r="T17" b="T18"/>
              <a:pathLst>
                <a:path w="1348" h="341">
                  <a:moveTo>
                    <a:pt x="0" y="183"/>
                  </a:moveTo>
                  <a:cubicBezTo>
                    <a:pt x="84" y="205"/>
                    <a:pt x="78" y="326"/>
                    <a:pt x="309" y="340"/>
                  </a:cubicBezTo>
                  <a:cubicBezTo>
                    <a:pt x="421" y="341"/>
                    <a:pt x="563" y="306"/>
                    <a:pt x="670" y="225"/>
                  </a:cubicBezTo>
                  <a:cubicBezTo>
                    <a:pt x="777" y="144"/>
                    <a:pt x="932" y="17"/>
                    <a:pt x="1042" y="9"/>
                  </a:cubicBezTo>
                  <a:cubicBezTo>
                    <a:pt x="1237" y="0"/>
                    <a:pt x="1300" y="105"/>
                    <a:pt x="1348" y="165"/>
                  </a:cubicBezTo>
                </a:path>
              </a:pathLst>
            </a:custGeom>
            <a:noFill/>
            <a:ln w="9525">
              <a:solidFill>
                <a:srgbClr val="FFFFFF">
                  <a:alpha val="50195"/>
                </a:srgbClr>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09" name="Freeform 5"/>
            <p:cNvSpPr>
              <a:spLocks/>
            </p:cNvSpPr>
            <p:nvPr/>
          </p:nvSpPr>
          <p:spPr bwMode="gray">
            <a:xfrm>
              <a:off x="653" y="3473"/>
              <a:ext cx="1345" cy="255"/>
            </a:xfrm>
            <a:custGeom>
              <a:avLst/>
              <a:gdLst>
                <a:gd name="T0" fmla="*/ 1345 w 1345"/>
                <a:gd name="T1" fmla="*/ 118 h 255"/>
                <a:gd name="T2" fmla="*/ 1015 w 1345"/>
                <a:gd name="T3" fmla="*/ 1 h 255"/>
                <a:gd name="T4" fmla="*/ 718 w 1345"/>
                <a:gd name="T5" fmla="*/ 112 h 255"/>
                <a:gd name="T6" fmla="*/ 295 w 1345"/>
                <a:gd name="T7" fmla="*/ 253 h 255"/>
                <a:gd name="T8" fmla="*/ 0 w 1345"/>
                <a:gd name="T9" fmla="*/ 102 h 255"/>
                <a:gd name="T10" fmla="*/ 0 60000 65536"/>
                <a:gd name="T11" fmla="*/ 0 60000 65536"/>
                <a:gd name="T12" fmla="*/ 0 60000 65536"/>
                <a:gd name="T13" fmla="*/ 0 60000 65536"/>
                <a:gd name="T14" fmla="*/ 0 60000 65536"/>
                <a:gd name="T15" fmla="*/ 0 w 1345"/>
                <a:gd name="T16" fmla="*/ 0 h 255"/>
                <a:gd name="T17" fmla="*/ 1345 w 1345"/>
                <a:gd name="T18" fmla="*/ 255 h 255"/>
              </a:gdLst>
              <a:ahLst/>
              <a:cxnLst>
                <a:cxn ang="T10">
                  <a:pos x="T0" y="T1"/>
                </a:cxn>
                <a:cxn ang="T11">
                  <a:pos x="T2" y="T3"/>
                </a:cxn>
                <a:cxn ang="T12">
                  <a:pos x="T4" y="T5"/>
                </a:cxn>
                <a:cxn ang="T13">
                  <a:pos x="T6" y="T7"/>
                </a:cxn>
                <a:cxn ang="T14">
                  <a:pos x="T8" y="T9"/>
                </a:cxn>
              </a:cxnLst>
              <a:rect l="T15" t="T16" r="T17" b="T18"/>
              <a:pathLst>
                <a:path w="1345" h="255">
                  <a:moveTo>
                    <a:pt x="1345" y="118"/>
                  </a:moveTo>
                  <a:cubicBezTo>
                    <a:pt x="1288" y="64"/>
                    <a:pt x="1246" y="17"/>
                    <a:pt x="1015" y="1"/>
                  </a:cubicBezTo>
                  <a:cubicBezTo>
                    <a:pt x="903" y="0"/>
                    <a:pt x="826" y="55"/>
                    <a:pt x="718" y="112"/>
                  </a:cubicBezTo>
                  <a:cubicBezTo>
                    <a:pt x="610" y="169"/>
                    <a:pt x="479" y="255"/>
                    <a:pt x="295" y="253"/>
                  </a:cubicBezTo>
                  <a:cubicBezTo>
                    <a:pt x="111" y="251"/>
                    <a:pt x="73" y="201"/>
                    <a:pt x="0" y="102"/>
                  </a:cubicBezTo>
                </a:path>
              </a:pathLst>
            </a:custGeom>
            <a:noFill/>
            <a:ln w="9525">
              <a:solidFill>
                <a:srgbClr val="000000">
                  <a:alpha val="30196"/>
                </a:srgbClr>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sp>
        <p:nvSpPr>
          <p:cNvPr id="110" name="Text Box 16"/>
          <p:cNvSpPr txBox="1">
            <a:spLocks noChangeArrowheads="1"/>
          </p:cNvSpPr>
          <p:nvPr/>
        </p:nvSpPr>
        <p:spPr bwMode="gray">
          <a:xfrm>
            <a:off x="524504" y="3320739"/>
            <a:ext cx="1720965" cy="2585323"/>
          </a:xfrm>
          <a:prstGeom prst="rect">
            <a:avLst/>
          </a:prstGeom>
          <a:noFill/>
          <a:ln w="9525">
            <a:noFill/>
            <a:miter lim="800000"/>
            <a:headEnd/>
            <a:tailEnd/>
          </a:ln>
        </p:spPr>
        <p:txBody>
          <a:bodyPr wrap="square">
            <a:spAutoFit/>
          </a:bodyPr>
          <a:lstStyle/>
          <a:p>
            <a:pPr marR="0" lvl="0" defTabSz="914400" eaLnBrk="1" fontAlgn="auto" latinLnBrk="0" hangingPunct="1">
              <a:lnSpc>
                <a:spcPct val="150000"/>
              </a:lnSpc>
              <a:spcBef>
                <a:spcPct val="50000"/>
              </a:spcBef>
              <a:spcAft>
                <a:spcPts val="0"/>
              </a:spcAft>
              <a:buClrTx/>
              <a:buSzTx/>
              <a:tabLst/>
              <a:defRPr/>
            </a:pPr>
            <a:r>
              <a:rPr lang="zh-CN" altLang="zh-CN" b="1" dirty="0" smtClean="0">
                <a:latin typeface="微软雅黑" panose="020B0503020204020204" pitchFamily="34" charset="-122"/>
                <a:ea typeface="微软雅黑" panose="020B0503020204020204" pitchFamily="34" charset="-122"/>
              </a:rPr>
              <a:t>新的产品零件或产品</a:t>
            </a:r>
            <a:r>
              <a:rPr lang="en-US" altLang="zh-CN" b="1" dirty="0" smtClean="0">
                <a:latin typeface="微软雅黑" panose="020B0503020204020204" pitchFamily="34" charset="-122"/>
                <a:ea typeface="微软雅黑" panose="020B0503020204020204" pitchFamily="34" charset="-122"/>
              </a:rPr>
              <a:t>(</a:t>
            </a:r>
            <a:r>
              <a:rPr lang="zh-CN" altLang="zh-CN" b="1" dirty="0" smtClean="0">
                <a:latin typeface="微软雅黑" panose="020B0503020204020204" pitchFamily="34" charset="-122"/>
                <a:ea typeface="微软雅黑" panose="020B0503020204020204" pitchFamily="34" charset="-122"/>
              </a:rPr>
              <a:t>例如</a:t>
            </a:r>
            <a:r>
              <a:rPr lang="en-US" altLang="zh-CN" b="1" dirty="0" smtClean="0">
                <a:latin typeface="微软雅黑" panose="020B0503020204020204" pitchFamily="34" charset="-122"/>
                <a:ea typeface="微软雅黑" panose="020B0503020204020204" pitchFamily="34" charset="-122"/>
              </a:rPr>
              <a:t>:</a:t>
            </a:r>
            <a:r>
              <a:rPr lang="zh-CN" altLang="zh-CN" b="1" dirty="0" smtClean="0">
                <a:latin typeface="微软雅黑" panose="020B0503020204020204" pitchFamily="34" charset="-122"/>
                <a:ea typeface="微软雅黑" panose="020B0503020204020204" pitchFamily="34" charset="-122"/>
              </a:rPr>
              <a:t>以前未曾提供给某顾客的一种特定的零件、材料、或颜色</a:t>
            </a:r>
            <a:r>
              <a:rPr lang="en-US" altLang="zh-CN" b="1" dirty="0" smtClean="0">
                <a:latin typeface="微软雅黑" panose="020B0503020204020204" pitchFamily="34" charset="-122"/>
                <a:ea typeface="微软雅黑" panose="020B0503020204020204" pitchFamily="34" charset="-122"/>
              </a:rPr>
              <a:t>)</a:t>
            </a:r>
            <a:r>
              <a:rPr lang="zh-CN" altLang="zh-CN" b="1" dirty="0" smtClean="0">
                <a:latin typeface="微软雅黑" panose="020B0503020204020204" pitchFamily="34" charset="-122"/>
                <a:ea typeface="微软雅黑" panose="020B0503020204020204" pitchFamily="34" charset="-122"/>
              </a:rPr>
              <a:t>。</a:t>
            </a:r>
            <a:endParaRPr kumimoji="0" lang="en-US" altLang="zh-CN"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endParaRPr>
          </a:p>
        </p:txBody>
      </p:sp>
      <p:pic>
        <p:nvPicPr>
          <p:cNvPr id="112" name="Picture 37" descr="Picture2"/>
          <p:cNvPicPr>
            <a:picLocks noChangeAspect="1" noChangeArrowheads="1"/>
          </p:cNvPicPr>
          <p:nvPr/>
        </p:nvPicPr>
        <p:blipFill>
          <a:blip r:embed="rId2" cstate="print"/>
          <a:srcRect/>
          <a:stretch>
            <a:fillRect/>
          </a:stretch>
        </p:blipFill>
        <p:spPr bwMode="gray">
          <a:xfrm>
            <a:off x="786441" y="2539628"/>
            <a:ext cx="459693" cy="268288"/>
          </a:xfrm>
          <a:prstGeom prst="rect">
            <a:avLst/>
          </a:prstGeom>
          <a:noFill/>
          <a:ln w="9525">
            <a:noFill/>
            <a:miter lim="800000"/>
            <a:headEnd/>
            <a:tailEnd/>
          </a:ln>
        </p:spPr>
      </p:pic>
      <p:sp>
        <p:nvSpPr>
          <p:cNvPr id="113" name="Line 38"/>
          <p:cNvSpPr>
            <a:spLocks noChangeShapeType="1"/>
          </p:cNvSpPr>
          <p:nvPr/>
        </p:nvSpPr>
        <p:spPr bwMode="gray">
          <a:xfrm>
            <a:off x="656266" y="4168403"/>
            <a:ext cx="1545540" cy="0"/>
          </a:xfrm>
          <a:prstGeom prst="line">
            <a:avLst/>
          </a:prstGeom>
          <a:noFill/>
          <a:ln w="12700" cap="rnd">
            <a:solidFill>
              <a:srgbClr val="FFFFFF">
                <a:alpha val="50000"/>
              </a:srgbClr>
            </a:solidFill>
            <a:prstDash val="sysDot"/>
            <a:round/>
            <a:headEnd/>
            <a:tailEnd/>
          </a:ln>
          <a:effectLst>
            <a:outerShdw dist="28398" dir="20006097" algn="ctr" rotWithShape="0">
              <a:srgbClr val="000000">
                <a:alpha val="50000"/>
              </a:srgbClr>
            </a:outerShdw>
          </a:effectLst>
        </p:spPr>
        <p:txBody>
          <a:bodyPr/>
          <a:lstStyle/>
          <a:p>
            <a:pPr>
              <a:lnSpc>
                <a:spcPct val="150000"/>
              </a:lnSpc>
              <a:defRPr/>
            </a:pPr>
            <a:endParaRPr lang="zh-CN" altLang="en-US" b="1">
              <a:latin typeface="微软雅黑" panose="020B0503020204020204" pitchFamily="34" charset="-122"/>
              <a:ea typeface="微软雅黑" panose="020B0503020204020204" pitchFamily="34" charset="-122"/>
            </a:endParaRPr>
          </a:p>
        </p:txBody>
      </p:sp>
      <p:grpSp>
        <p:nvGrpSpPr>
          <p:cNvPr id="114" name="Group 40"/>
          <p:cNvGrpSpPr>
            <a:grpSpLocks/>
          </p:cNvGrpSpPr>
          <p:nvPr/>
        </p:nvGrpSpPr>
        <p:grpSpPr bwMode="auto">
          <a:xfrm>
            <a:off x="673729" y="2526928"/>
            <a:ext cx="596703" cy="822325"/>
            <a:chOff x="2608" y="1076"/>
            <a:chExt cx="466" cy="518"/>
          </a:xfrm>
        </p:grpSpPr>
        <p:grpSp>
          <p:nvGrpSpPr>
            <p:cNvPr id="115" name="Group 41"/>
            <p:cNvGrpSpPr>
              <a:grpSpLocks/>
            </p:cNvGrpSpPr>
            <p:nvPr/>
          </p:nvGrpSpPr>
          <p:grpSpPr bwMode="auto">
            <a:xfrm>
              <a:off x="2608" y="1076"/>
              <a:ext cx="466" cy="518"/>
              <a:chOff x="2608" y="1076"/>
              <a:chExt cx="466" cy="518"/>
            </a:xfrm>
          </p:grpSpPr>
          <p:pic>
            <p:nvPicPr>
              <p:cNvPr id="117" name="Picture 42" descr="light_shadow"/>
              <p:cNvPicPr>
                <a:picLocks noChangeAspect="1" noChangeArrowheads="1"/>
              </p:cNvPicPr>
              <p:nvPr/>
            </p:nvPicPr>
            <p:blipFill>
              <a:blip r:embed="rId3" cstate="print">
                <a:lum bright="-78000" contrast="-78000"/>
              </a:blip>
              <a:srcRect/>
              <a:stretch>
                <a:fillRect/>
              </a:stretch>
            </p:blipFill>
            <p:spPr bwMode="gray">
              <a:xfrm>
                <a:off x="2652" y="1482"/>
                <a:ext cx="384" cy="112"/>
              </a:xfrm>
              <a:prstGeom prst="rect">
                <a:avLst/>
              </a:prstGeom>
              <a:noFill/>
              <a:ln w="9525">
                <a:noFill/>
                <a:miter lim="800000"/>
                <a:headEnd/>
                <a:tailEnd/>
              </a:ln>
            </p:spPr>
          </p:pic>
          <p:pic>
            <p:nvPicPr>
              <p:cNvPr id="118" name="Picture 43" descr="circuler_1"/>
              <p:cNvPicPr>
                <a:picLocks noChangeAspect="1" noChangeArrowheads="1"/>
              </p:cNvPicPr>
              <p:nvPr/>
            </p:nvPicPr>
            <p:blipFill>
              <a:blip r:embed="rId4" cstate="print"/>
              <a:srcRect/>
              <a:stretch>
                <a:fillRect/>
              </a:stretch>
            </p:blipFill>
            <p:spPr bwMode="gray">
              <a:xfrm>
                <a:off x="2608" y="1076"/>
                <a:ext cx="466" cy="478"/>
              </a:xfrm>
              <a:prstGeom prst="rect">
                <a:avLst/>
              </a:prstGeom>
              <a:noFill/>
              <a:ln w="9525">
                <a:noFill/>
                <a:miter lim="800000"/>
                <a:headEnd/>
                <a:tailEnd/>
              </a:ln>
            </p:spPr>
          </p:pic>
          <p:sp>
            <p:nvSpPr>
              <p:cNvPr id="119" name="Oval 44"/>
              <p:cNvSpPr>
                <a:spLocks noChangeArrowheads="1"/>
              </p:cNvSpPr>
              <p:nvPr/>
            </p:nvSpPr>
            <p:spPr bwMode="gray">
              <a:xfrm>
                <a:off x="2608" y="1076"/>
                <a:ext cx="463" cy="479"/>
              </a:xfrm>
              <a:prstGeom prst="ellipse">
                <a:avLst/>
              </a:prstGeom>
              <a:gradFill rotWithShape="1">
                <a:gsLst>
                  <a:gs pos="0">
                    <a:srgbClr val="A8D02A">
                      <a:gamma/>
                      <a:shade val="46275"/>
                      <a:invGamma/>
                      <a:alpha val="89999"/>
                    </a:srgbClr>
                  </a:gs>
                  <a:gs pos="50000">
                    <a:srgbClr val="A8D02A">
                      <a:alpha val="55000"/>
                    </a:srgbClr>
                  </a:gs>
                  <a:gs pos="100000">
                    <a:srgbClr val="A8D02A">
                      <a:gamma/>
                      <a:shade val="46275"/>
                      <a:invGamma/>
                      <a:alpha val="89999"/>
                    </a:srgbClr>
                  </a:gs>
                </a:gsLst>
                <a:lin ang="5400000" scaled="1"/>
              </a:gradFill>
              <a:ln w="9525" algn="ctr">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srgbClr val="0000FF"/>
                  </a:solidFill>
                  <a:effectLst/>
                  <a:uLnTx/>
                  <a:uFillTx/>
                  <a:latin typeface="微软雅黑" panose="020B0503020204020204" pitchFamily="34" charset="-122"/>
                  <a:ea typeface="微软雅黑" panose="020B0503020204020204" pitchFamily="34" charset="-122"/>
                </a:endParaRPr>
              </a:p>
            </p:txBody>
          </p:sp>
        </p:grpSp>
        <p:pic>
          <p:nvPicPr>
            <p:cNvPr id="116" name="Picture 45" descr="Picture2"/>
            <p:cNvPicPr>
              <a:picLocks noChangeAspect="1" noChangeArrowheads="1"/>
            </p:cNvPicPr>
            <p:nvPr/>
          </p:nvPicPr>
          <p:blipFill>
            <a:blip r:embed="rId2" cstate="print"/>
            <a:srcRect/>
            <a:stretch>
              <a:fillRect/>
            </a:stretch>
          </p:blipFill>
          <p:spPr bwMode="gray">
            <a:xfrm>
              <a:off x="2665" y="1081"/>
              <a:ext cx="359" cy="169"/>
            </a:xfrm>
            <a:prstGeom prst="rect">
              <a:avLst/>
            </a:prstGeom>
            <a:noFill/>
            <a:ln w="9525">
              <a:noFill/>
              <a:miter lim="800000"/>
              <a:headEnd/>
              <a:tailEnd/>
            </a:ln>
          </p:spPr>
        </p:pic>
      </p:grpSp>
      <p:sp>
        <p:nvSpPr>
          <p:cNvPr id="120" name="WordArt 46"/>
          <p:cNvSpPr>
            <a:spLocks noChangeArrowheads="1" noChangeShapeType="1" noTextEdit="1"/>
          </p:cNvSpPr>
          <p:nvPr/>
        </p:nvSpPr>
        <p:spPr bwMode="gray">
          <a:xfrm>
            <a:off x="797554" y="2706316"/>
            <a:ext cx="427681" cy="420687"/>
          </a:xfrm>
          <a:prstGeom prst="rect">
            <a:avLst/>
          </a:prstGeom>
        </p:spPr>
        <p:txBody>
          <a:bodyPr wrap="none" fromWordArt="1">
            <a:prstTxWarp prst="textPlain">
              <a:avLst>
                <a:gd name="adj" fmla="val 50000"/>
              </a:avLst>
            </a:prstTxWarp>
          </a:bodyPr>
          <a:lstStyle/>
          <a:p>
            <a:pPr algn="ctr"/>
            <a:r>
              <a:rPr lang="en-US" altLang="zh-CN" sz="3600" b="1" i="1" kern="10" dirty="0" smtClean="0">
                <a:ln w="9525">
                  <a:noFill/>
                  <a:round/>
                  <a:headEnd/>
                  <a:tailEnd/>
                </a:ln>
                <a:solidFill>
                  <a:srgbClr val="0000FF"/>
                </a:solidFill>
                <a:latin typeface="微软雅黑" panose="020B0503020204020204" pitchFamily="34" charset="-122"/>
                <a:ea typeface="微软雅黑" panose="020B0503020204020204" pitchFamily="34" charset="-122"/>
              </a:rPr>
              <a:t>01</a:t>
            </a:r>
            <a:endParaRPr lang="zh-CN" altLang="en-US" sz="3600" b="1" i="1" kern="10" dirty="0">
              <a:ln w="9525">
                <a:noFill/>
                <a:round/>
                <a:headEnd/>
                <a:tailEnd/>
              </a:ln>
              <a:solidFill>
                <a:srgbClr val="0000FF"/>
              </a:solidFill>
              <a:latin typeface="微软雅黑" panose="020B0503020204020204" pitchFamily="34" charset="-122"/>
              <a:ea typeface="微软雅黑" panose="020B0503020204020204" pitchFamily="34" charset="-122"/>
            </a:endParaRPr>
          </a:p>
        </p:txBody>
      </p:sp>
      <p:grpSp>
        <p:nvGrpSpPr>
          <p:cNvPr id="121" name="Group 2"/>
          <p:cNvGrpSpPr>
            <a:grpSpLocks/>
          </p:cNvGrpSpPr>
          <p:nvPr/>
        </p:nvGrpSpPr>
        <p:grpSpPr bwMode="auto">
          <a:xfrm>
            <a:off x="2672764" y="2789312"/>
            <a:ext cx="1740172" cy="3425825"/>
            <a:chOff x="642" y="1572"/>
            <a:chExt cx="1359" cy="2158"/>
          </a:xfrm>
        </p:grpSpPr>
        <p:sp>
          <p:nvSpPr>
            <p:cNvPr id="122" name="Freeform 3"/>
            <p:cNvSpPr>
              <a:spLocks/>
            </p:cNvSpPr>
            <p:nvPr/>
          </p:nvSpPr>
          <p:spPr bwMode="gray">
            <a:xfrm>
              <a:off x="642" y="1572"/>
              <a:ext cx="1359" cy="2158"/>
            </a:xfrm>
            <a:custGeom>
              <a:avLst/>
              <a:gdLst/>
              <a:ahLst/>
              <a:cxnLst>
                <a:cxn ang="0">
                  <a:pos x="0" y="207"/>
                </a:cxn>
                <a:cxn ang="0">
                  <a:pos x="1" y="1987"/>
                </a:cxn>
                <a:cxn ang="0">
                  <a:pos x="309" y="2154"/>
                </a:cxn>
                <a:cxn ang="0">
                  <a:pos x="681" y="2040"/>
                </a:cxn>
                <a:cxn ang="0">
                  <a:pos x="999" y="1902"/>
                </a:cxn>
                <a:cxn ang="0">
                  <a:pos x="1359" y="2017"/>
                </a:cxn>
                <a:cxn ang="0">
                  <a:pos x="1359" y="180"/>
                </a:cxn>
                <a:cxn ang="0">
                  <a:pos x="1025" y="21"/>
                </a:cxn>
                <a:cxn ang="0">
                  <a:pos x="366" y="378"/>
                </a:cxn>
                <a:cxn ang="0">
                  <a:pos x="0" y="207"/>
                </a:cxn>
              </a:cxnLst>
              <a:rect l="0" t="0" r="r" b="b"/>
              <a:pathLst>
                <a:path w="1359" h="2158">
                  <a:moveTo>
                    <a:pt x="0" y="207"/>
                  </a:moveTo>
                  <a:cubicBezTo>
                    <a:pt x="0" y="1097"/>
                    <a:pt x="1" y="1987"/>
                    <a:pt x="1" y="1987"/>
                  </a:cubicBezTo>
                  <a:cubicBezTo>
                    <a:pt x="105" y="2151"/>
                    <a:pt x="210" y="2148"/>
                    <a:pt x="309" y="2154"/>
                  </a:cubicBezTo>
                  <a:cubicBezTo>
                    <a:pt x="421" y="2158"/>
                    <a:pt x="576" y="2091"/>
                    <a:pt x="681" y="2040"/>
                  </a:cubicBezTo>
                  <a:cubicBezTo>
                    <a:pt x="786" y="1989"/>
                    <a:pt x="843" y="1908"/>
                    <a:pt x="999" y="1902"/>
                  </a:cubicBezTo>
                  <a:cubicBezTo>
                    <a:pt x="1155" y="1896"/>
                    <a:pt x="1224" y="1908"/>
                    <a:pt x="1359" y="2017"/>
                  </a:cubicBezTo>
                  <a:lnTo>
                    <a:pt x="1359" y="180"/>
                  </a:lnTo>
                  <a:cubicBezTo>
                    <a:pt x="1272" y="72"/>
                    <a:pt x="1219" y="0"/>
                    <a:pt x="1025" y="21"/>
                  </a:cubicBezTo>
                  <a:cubicBezTo>
                    <a:pt x="831" y="42"/>
                    <a:pt x="644" y="378"/>
                    <a:pt x="366" y="378"/>
                  </a:cubicBezTo>
                  <a:cubicBezTo>
                    <a:pt x="88" y="378"/>
                    <a:pt x="87" y="222"/>
                    <a:pt x="0" y="207"/>
                  </a:cubicBezTo>
                  <a:close/>
                </a:path>
              </a:pathLst>
            </a:custGeom>
            <a:gradFill rotWithShape="1">
              <a:gsLst>
                <a:gs pos="0">
                  <a:srgbClr val="A8D02A"/>
                </a:gs>
                <a:gs pos="100000">
                  <a:srgbClr val="A8D02A">
                    <a:gamma/>
                    <a:shade val="46275"/>
                    <a:invGamma/>
                  </a:srgbClr>
                </a:gs>
              </a:gsLst>
              <a:lin ang="5400000" scaled="1"/>
            </a:gradFill>
            <a:ln w="9525">
              <a:round/>
              <a:headEnd/>
              <a:tailEnd/>
            </a:ln>
            <a:effectLst/>
            <a:scene3d>
              <a:camera prst="legacyPerspectiveTop"/>
              <a:lightRig rig="legacyNormal2" dir="t"/>
            </a:scene3d>
            <a:sp3d extrusionH="887400" prstMaterial="legacyMatte">
              <a:bevelT w="13500" h="13500" prst="angle"/>
              <a:bevelB w="13500" h="13500" prst="angle"/>
              <a:extrusionClr>
                <a:srgbClr val="A8D02A"/>
              </a:extrusionClr>
            </a:sp3d>
          </p:spPr>
          <p:txBody>
            <a:bodyP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23" name="Freeform 4"/>
            <p:cNvSpPr>
              <a:spLocks/>
            </p:cNvSpPr>
            <p:nvPr/>
          </p:nvSpPr>
          <p:spPr bwMode="gray">
            <a:xfrm>
              <a:off x="650" y="1576"/>
              <a:ext cx="1348" cy="377"/>
            </a:xfrm>
            <a:custGeom>
              <a:avLst/>
              <a:gdLst>
                <a:gd name="T0" fmla="*/ 0 w 1348"/>
                <a:gd name="T1" fmla="*/ 202 h 341"/>
                <a:gd name="T2" fmla="*/ 309 w 1348"/>
                <a:gd name="T3" fmla="*/ 376 h 341"/>
                <a:gd name="T4" fmla="*/ 670 w 1348"/>
                <a:gd name="T5" fmla="*/ 249 h 341"/>
                <a:gd name="T6" fmla="*/ 1042 w 1348"/>
                <a:gd name="T7" fmla="*/ 10 h 341"/>
                <a:gd name="T8" fmla="*/ 1348 w 1348"/>
                <a:gd name="T9" fmla="*/ 182 h 341"/>
                <a:gd name="T10" fmla="*/ 0 60000 65536"/>
                <a:gd name="T11" fmla="*/ 0 60000 65536"/>
                <a:gd name="T12" fmla="*/ 0 60000 65536"/>
                <a:gd name="T13" fmla="*/ 0 60000 65536"/>
                <a:gd name="T14" fmla="*/ 0 60000 65536"/>
                <a:gd name="T15" fmla="*/ 0 w 1348"/>
                <a:gd name="T16" fmla="*/ 0 h 341"/>
                <a:gd name="T17" fmla="*/ 1348 w 1348"/>
                <a:gd name="T18" fmla="*/ 341 h 341"/>
              </a:gdLst>
              <a:ahLst/>
              <a:cxnLst>
                <a:cxn ang="T10">
                  <a:pos x="T0" y="T1"/>
                </a:cxn>
                <a:cxn ang="T11">
                  <a:pos x="T2" y="T3"/>
                </a:cxn>
                <a:cxn ang="T12">
                  <a:pos x="T4" y="T5"/>
                </a:cxn>
                <a:cxn ang="T13">
                  <a:pos x="T6" y="T7"/>
                </a:cxn>
                <a:cxn ang="T14">
                  <a:pos x="T8" y="T9"/>
                </a:cxn>
              </a:cxnLst>
              <a:rect l="T15" t="T16" r="T17" b="T18"/>
              <a:pathLst>
                <a:path w="1348" h="341">
                  <a:moveTo>
                    <a:pt x="0" y="183"/>
                  </a:moveTo>
                  <a:cubicBezTo>
                    <a:pt x="84" y="205"/>
                    <a:pt x="78" y="326"/>
                    <a:pt x="309" y="340"/>
                  </a:cubicBezTo>
                  <a:cubicBezTo>
                    <a:pt x="421" y="341"/>
                    <a:pt x="563" y="306"/>
                    <a:pt x="670" y="225"/>
                  </a:cubicBezTo>
                  <a:cubicBezTo>
                    <a:pt x="777" y="144"/>
                    <a:pt x="932" y="17"/>
                    <a:pt x="1042" y="9"/>
                  </a:cubicBezTo>
                  <a:cubicBezTo>
                    <a:pt x="1237" y="0"/>
                    <a:pt x="1300" y="105"/>
                    <a:pt x="1348" y="165"/>
                  </a:cubicBezTo>
                </a:path>
              </a:pathLst>
            </a:custGeom>
            <a:noFill/>
            <a:ln w="9525">
              <a:solidFill>
                <a:srgbClr val="FFFFFF">
                  <a:alpha val="50195"/>
                </a:srgbClr>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24" name="Freeform 5"/>
            <p:cNvSpPr>
              <a:spLocks/>
            </p:cNvSpPr>
            <p:nvPr/>
          </p:nvSpPr>
          <p:spPr bwMode="gray">
            <a:xfrm>
              <a:off x="653" y="3473"/>
              <a:ext cx="1345" cy="255"/>
            </a:xfrm>
            <a:custGeom>
              <a:avLst/>
              <a:gdLst>
                <a:gd name="T0" fmla="*/ 1345 w 1345"/>
                <a:gd name="T1" fmla="*/ 118 h 255"/>
                <a:gd name="T2" fmla="*/ 1015 w 1345"/>
                <a:gd name="T3" fmla="*/ 1 h 255"/>
                <a:gd name="T4" fmla="*/ 718 w 1345"/>
                <a:gd name="T5" fmla="*/ 112 h 255"/>
                <a:gd name="T6" fmla="*/ 295 w 1345"/>
                <a:gd name="T7" fmla="*/ 253 h 255"/>
                <a:gd name="T8" fmla="*/ 0 w 1345"/>
                <a:gd name="T9" fmla="*/ 102 h 255"/>
                <a:gd name="T10" fmla="*/ 0 60000 65536"/>
                <a:gd name="T11" fmla="*/ 0 60000 65536"/>
                <a:gd name="T12" fmla="*/ 0 60000 65536"/>
                <a:gd name="T13" fmla="*/ 0 60000 65536"/>
                <a:gd name="T14" fmla="*/ 0 60000 65536"/>
                <a:gd name="T15" fmla="*/ 0 w 1345"/>
                <a:gd name="T16" fmla="*/ 0 h 255"/>
                <a:gd name="T17" fmla="*/ 1345 w 1345"/>
                <a:gd name="T18" fmla="*/ 255 h 255"/>
              </a:gdLst>
              <a:ahLst/>
              <a:cxnLst>
                <a:cxn ang="T10">
                  <a:pos x="T0" y="T1"/>
                </a:cxn>
                <a:cxn ang="T11">
                  <a:pos x="T2" y="T3"/>
                </a:cxn>
                <a:cxn ang="T12">
                  <a:pos x="T4" y="T5"/>
                </a:cxn>
                <a:cxn ang="T13">
                  <a:pos x="T6" y="T7"/>
                </a:cxn>
                <a:cxn ang="T14">
                  <a:pos x="T8" y="T9"/>
                </a:cxn>
              </a:cxnLst>
              <a:rect l="T15" t="T16" r="T17" b="T18"/>
              <a:pathLst>
                <a:path w="1345" h="255">
                  <a:moveTo>
                    <a:pt x="1345" y="118"/>
                  </a:moveTo>
                  <a:cubicBezTo>
                    <a:pt x="1288" y="64"/>
                    <a:pt x="1246" y="17"/>
                    <a:pt x="1015" y="1"/>
                  </a:cubicBezTo>
                  <a:cubicBezTo>
                    <a:pt x="903" y="0"/>
                    <a:pt x="826" y="55"/>
                    <a:pt x="718" y="112"/>
                  </a:cubicBezTo>
                  <a:cubicBezTo>
                    <a:pt x="610" y="169"/>
                    <a:pt x="479" y="255"/>
                    <a:pt x="295" y="253"/>
                  </a:cubicBezTo>
                  <a:cubicBezTo>
                    <a:pt x="111" y="251"/>
                    <a:pt x="73" y="201"/>
                    <a:pt x="0" y="102"/>
                  </a:cubicBezTo>
                </a:path>
              </a:pathLst>
            </a:custGeom>
            <a:noFill/>
            <a:ln w="9525">
              <a:solidFill>
                <a:srgbClr val="000000">
                  <a:alpha val="30196"/>
                </a:srgbClr>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pic>
        <p:nvPicPr>
          <p:cNvPr id="127" name="Picture 37" descr="Picture2"/>
          <p:cNvPicPr>
            <a:picLocks noChangeAspect="1" noChangeArrowheads="1"/>
          </p:cNvPicPr>
          <p:nvPr/>
        </p:nvPicPr>
        <p:blipFill>
          <a:blip r:embed="rId2" cstate="print"/>
          <a:srcRect/>
          <a:stretch>
            <a:fillRect/>
          </a:stretch>
        </p:blipFill>
        <p:spPr bwMode="gray">
          <a:xfrm>
            <a:off x="2953437" y="2572294"/>
            <a:ext cx="459693" cy="268288"/>
          </a:xfrm>
          <a:prstGeom prst="rect">
            <a:avLst/>
          </a:prstGeom>
          <a:noFill/>
          <a:ln w="9525">
            <a:noFill/>
            <a:miter lim="800000"/>
            <a:headEnd/>
            <a:tailEnd/>
          </a:ln>
        </p:spPr>
      </p:pic>
      <p:sp>
        <p:nvSpPr>
          <p:cNvPr id="128" name="Line 38"/>
          <p:cNvSpPr>
            <a:spLocks noChangeShapeType="1"/>
          </p:cNvSpPr>
          <p:nvPr/>
        </p:nvSpPr>
        <p:spPr bwMode="gray">
          <a:xfrm>
            <a:off x="2804526" y="4176787"/>
            <a:ext cx="1545540" cy="0"/>
          </a:xfrm>
          <a:prstGeom prst="line">
            <a:avLst/>
          </a:prstGeom>
          <a:noFill/>
          <a:ln w="12700" cap="rnd">
            <a:solidFill>
              <a:srgbClr val="FFFFFF">
                <a:alpha val="50000"/>
              </a:srgbClr>
            </a:solidFill>
            <a:prstDash val="sysDot"/>
            <a:round/>
            <a:headEnd/>
            <a:tailEnd/>
          </a:ln>
          <a:effectLst>
            <a:outerShdw dist="28398" dir="20006097" algn="ctr" rotWithShape="0">
              <a:srgbClr val="000000">
                <a:alpha val="50000"/>
              </a:srgbClr>
            </a:outerShdw>
          </a:effectLst>
        </p:spPr>
        <p:txBody>
          <a:bodyPr/>
          <a:lstStyle/>
          <a:p>
            <a:pPr>
              <a:lnSpc>
                <a:spcPct val="150000"/>
              </a:lnSpc>
              <a:defRPr/>
            </a:pPr>
            <a:endParaRPr lang="zh-CN" altLang="en-US" b="1">
              <a:latin typeface="微软雅黑" panose="020B0503020204020204" pitchFamily="34" charset="-122"/>
              <a:ea typeface="微软雅黑" panose="020B0503020204020204" pitchFamily="34" charset="-122"/>
            </a:endParaRPr>
          </a:p>
        </p:txBody>
      </p:sp>
      <p:grpSp>
        <p:nvGrpSpPr>
          <p:cNvPr id="129" name="Group 40"/>
          <p:cNvGrpSpPr>
            <a:grpSpLocks/>
          </p:cNvGrpSpPr>
          <p:nvPr/>
        </p:nvGrpSpPr>
        <p:grpSpPr bwMode="auto">
          <a:xfrm>
            <a:off x="2840725" y="2559594"/>
            <a:ext cx="596703" cy="822325"/>
            <a:chOff x="2608" y="1076"/>
            <a:chExt cx="466" cy="518"/>
          </a:xfrm>
        </p:grpSpPr>
        <p:grpSp>
          <p:nvGrpSpPr>
            <p:cNvPr id="130" name="Group 41"/>
            <p:cNvGrpSpPr>
              <a:grpSpLocks/>
            </p:cNvGrpSpPr>
            <p:nvPr/>
          </p:nvGrpSpPr>
          <p:grpSpPr bwMode="auto">
            <a:xfrm>
              <a:off x="2608" y="1076"/>
              <a:ext cx="466" cy="518"/>
              <a:chOff x="2608" y="1076"/>
              <a:chExt cx="466" cy="518"/>
            </a:xfrm>
          </p:grpSpPr>
          <p:pic>
            <p:nvPicPr>
              <p:cNvPr id="132" name="Picture 42" descr="light_shadow"/>
              <p:cNvPicPr>
                <a:picLocks noChangeAspect="1" noChangeArrowheads="1"/>
              </p:cNvPicPr>
              <p:nvPr/>
            </p:nvPicPr>
            <p:blipFill>
              <a:blip r:embed="rId3" cstate="print">
                <a:lum bright="-78000" contrast="-78000"/>
              </a:blip>
              <a:srcRect/>
              <a:stretch>
                <a:fillRect/>
              </a:stretch>
            </p:blipFill>
            <p:spPr bwMode="gray">
              <a:xfrm>
                <a:off x="2652" y="1482"/>
                <a:ext cx="384" cy="112"/>
              </a:xfrm>
              <a:prstGeom prst="rect">
                <a:avLst/>
              </a:prstGeom>
              <a:noFill/>
              <a:ln w="9525">
                <a:noFill/>
                <a:miter lim="800000"/>
                <a:headEnd/>
                <a:tailEnd/>
              </a:ln>
            </p:spPr>
          </p:pic>
          <p:pic>
            <p:nvPicPr>
              <p:cNvPr id="133" name="Picture 43" descr="circuler_1"/>
              <p:cNvPicPr>
                <a:picLocks noChangeAspect="1" noChangeArrowheads="1"/>
              </p:cNvPicPr>
              <p:nvPr/>
            </p:nvPicPr>
            <p:blipFill>
              <a:blip r:embed="rId4" cstate="print"/>
              <a:srcRect/>
              <a:stretch>
                <a:fillRect/>
              </a:stretch>
            </p:blipFill>
            <p:spPr bwMode="gray">
              <a:xfrm>
                <a:off x="2608" y="1076"/>
                <a:ext cx="466" cy="478"/>
              </a:xfrm>
              <a:prstGeom prst="rect">
                <a:avLst/>
              </a:prstGeom>
              <a:noFill/>
              <a:ln w="9525">
                <a:noFill/>
                <a:miter lim="800000"/>
                <a:headEnd/>
                <a:tailEnd/>
              </a:ln>
            </p:spPr>
          </p:pic>
          <p:sp>
            <p:nvSpPr>
              <p:cNvPr id="134" name="Oval 44"/>
              <p:cNvSpPr>
                <a:spLocks noChangeArrowheads="1"/>
              </p:cNvSpPr>
              <p:nvPr/>
            </p:nvSpPr>
            <p:spPr bwMode="gray">
              <a:xfrm>
                <a:off x="2608" y="1076"/>
                <a:ext cx="463" cy="479"/>
              </a:xfrm>
              <a:prstGeom prst="ellipse">
                <a:avLst/>
              </a:prstGeom>
              <a:gradFill rotWithShape="1">
                <a:gsLst>
                  <a:gs pos="0">
                    <a:srgbClr val="A8D02A">
                      <a:gamma/>
                      <a:shade val="46275"/>
                      <a:invGamma/>
                      <a:alpha val="89999"/>
                    </a:srgbClr>
                  </a:gs>
                  <a:gs pos="50000">
                    <a:srgbClr val="A8D02A">
                      <a:alpha val="55000"/>
                    </a:srgbClr>
                  </a:gs>
                  <a:gs pos="100000">
                    <a:srgbClr val="A8D02A">
                      <a:gamma/>
                      <a:shade val="46275"/>
                      <a:invGamma/>
                      <a:alpha val="89999"/>
                    </a:srgbClr>
                  </a:gs>
                </a:gsLst>
                <a:lin ang="5400000" scaled="1"/>
              </a:gradFill>
              <a:ln w="9525" algn="ctr">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srgbClr val="0000FF"/>
                  </a:solidFill>
                  <a:effectLst/>
                  <a:uLnTx/>
                  <a:uFillTx/>
                  <a:latin typeface="微软雅黑" panose="020B0503020204020204" pitchFamily="34" charset="-122"/>
                  <a:ea typeface="微软雅黑" panose="020B0503020204020204" pitchFamily="34" charset="-122"/>
                </a:endParaRPr>
              </a:p>
            </p:txBody>
          </p:sp>
        </p:grpSp>
        <p:pic>
          <p:nvPicPr>
            <p:cNvPr id="131" name="Picture 45" descr="Picture2"/>
            <p:cNvPicPr>
              <a:picLocks noChangeAspect="1" noChangeArrowheads="1"/>
            </p:cNvPicPr>
            <p:nvPr/>
          </p:nvPicPr>
          <p:blipFill>
            <a:blip r:embed="rId2" cstate="print"/>
            <a:srcRect/>
            <a:stretch>
              <a:fillRect/>
            </a:stretch>
          </p:blipFill>
          <p:spPr bwMode="gray">
            <a:xfrm>
              <a:off x="2665" y="1081"/>
              <a:ext cx="359" cy="169"/>
            </a:xfrm>
            <a:prstGeom prst="rect">
              <a:avLst/>
            </a:prstGeom>
            <a:noFill/>
            <a:ln w="9525">
              <a:noFill/>
              <a:miter lim="800000"/>
              <a:headEnd/>
              <a:tailEnd/>
            </a:ln>
          </p:spPr>
        </p:pic>
      </p:grpSp>
      <p:sp>
        <p:nvSpPr>
          <p:cNvPr id="135" name="WordArt 46"/>
          <p:cNvSpPr>
            <a:spLocks noChangeArrowheads="1" noChangeShapeType="1" noTextEdit="1"/>
          </p:cNvSpPr>
          <p:nvPr/>
        </p:nvSpPr>
        <p:spPr bwMode="gray">
          <a:xfrm>
            <a:off x="2964550" y="2738982"/>
            <a:ext cx="427681" cy="420687"/>
          </a:xfrm>
          <a:prstGeom prst="rect">
            <a:avLst/>
          </a:prstGeom>
        </p:spPr>
        <p:txBody>
          <a:bodyPr wrap="none" fromWordArt="1">
            <a:prstTxWarp prst="textPlain">
              <a:avLst>
                <a:gd name="adj" fmla="val 50000"/>
              </a:avLst>
            </a:prstTxWarp>
          </a:bodyPr>
          <a:lstStyle/>
          <a:p>
            <a:pPr algn="ctr"/>
            <a:r>
              <a:rPr lang="en-US" altLang="zh-CN" sz="3600" b="1" i="1" kern="10" dirty="0" smtClean="0">
                <a:ln w="9525">
                  <a:noFill/>
                  <a:round/>
                  <a:headEnd/>
                  <a:tailEnd/>
                </a:ln>
                <a:solidFill>
                  <a:srgbClr val="0000FF"/>
                </a:solidFill>
                <a:latin typeface="微软雅黑" panose="020B0503020204020204" pitchFamily="34" charset="-122"/>
                <a:ea typeface="微软雅黑" panose="020B0503020204020204" pitchFamily="34" charset="-122"/>
              </a:rPr>
              <a:t>02</a:t>
            </a:r>
            <a:endParaRPr lang="zh-CN" altLang="en-US" sz="3600" b="1" i="1" kern="10" dirty="0">
              <a:ln w="9525">
                <a:noFill/>
                <a:round/>
                <a:headEnd/>
                <a:tailEnd/>
              </a:ln>
              <a:solidFill>
                <a:srgbClr val="0000FF"/>
              </a:solidFill>
              <a:latin typeface="微软雅黑" panose="020B0503020204020204" pitchFamily="34" charset="-122"/>
              <a:ea typeface="微软雅黑" panose="020B0503020204020204" pitchFamily="34" charset="-122"/>
            </a:endParaRPr>
          </a:p>
        </p:txBody>
      </p:sp>
      <p:sp>
        <p:nvSpPr>
          <p:cNvPr id="136" name="Rectangle 47"/>
          <p:cNvSpPr txBox="1">
            <a:spLocks noChangeArrowheads="1"/>
          </p:cNvSpPr>
          <p:nvPr/>
        </p:nvSpPr>
        <p:spPr bwMode="auto">
          <a:xfrm>
            <a:off x="423061" y="1430005"/>
            <a:ext cx="8229600" cy="101566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zh-CN"/>
            </a:defPPr>
            <a:lvl1pPr marL="342900" indent="-342900">
              <a:lnSpc>
                <a:spcPct val="150000"/>
              </a:lnSpc>
              <a:buFont typeface="Wingdings" panose="05000000000000000000" pitchFamily="2" charset="2"/>
              <a:buChar char="Ø"/>
              <a:defRPr sz="2000">
                <a:latin typeface="微软雅黑" panose="020B0503020204020204" pitchFamily="34" charset="-122"/>
                <a:ea typeface="微软雅黑" panose="020B0503020204020204" pitchFamily="34" charset="-122"/>
              </a:defRPr>
            </a:lvl1pPr>
            <a:lvl2pPr lvl="1">
              <a:lnSpc>
                <a:spcPct val="150000"/>
              </a:lnSpc>
              <a:buFont typeface="Arial" panose="020B0604020202020204" pitchFamily="34" charset="0"/>
              <a:buChar char="•"/>
              <a:defRPr>
                <a:solidFill>
                  <a:schemeClr val="dk1"/>
                </a:solidFill>
                <a:latin typeface="微软雅黑" panose="020B0503020204020204" pitchFamily="34" charset="-122"/>
                <a:ea typeface="微软雅黑" panose="020B0503020204020204" pitchFamily="34" charset="-122"/>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altLang="zh-CN" dirty="0"/>
              <a:t>  </a:t>
            </a:r>
            <a:r>
              <a:rPr lang="zh-CN" altLang="zh-CN" dirty="0"/>
              <a:t>在下列情况下，供方必须在首批产品发运前提交</a:t>
            </a:r>
            <a:r>
              <a:rPr lang="en-US" altLang="zh-CN" dirty="0"/>
              <a:t>PPAP</a:t>
            </a:r>
            <a:r>
              <a:rPr lang="zh-CN" altLang="zh-CN" dirty="0"/>
              <a:t>批准，除非负责产品批准的部门放弃了该要求</a:t>
            </a:r>
            <a:endParaRPr lang="en-US" altLang="zh-CN" dirty="0"/>
          </a:p>
        </p:txBody>
      </p:sp>
      <p:sp>
        <p:nvSpPr>
          <p:cNvPr id="137" name="Text Box 16"/>
          <p:cNvSpPr txBox="1">
            <a:spLocks noChangeArrowheads="1"/>
          </p:cNvSpPr>
          <p:nvPr/>
        </p:nvSpPr>
        <p:spPr bwMode="gray">
          <a:xfrm>
            <a:off x="2688129" y="3381919"/>
            <a:ext cx="1720965" cy="1338828"/>
          </a:xfrm>
          <a:prstGeom prst="rect">
            <a:avLst/>
          </a:prstGeom>
          <a:noFill/>
          <a:ln w="9525">
            <a:noFill/>
            <a:miter lim="800000"/>
            <a:headEnd/>
            <a:tailEnd/>
          </a:ln>
        </p:spPr>
        <p:txBody>
          <a:bodyPr wrap="square">
            <a:spAutoFit/>
          </a:bodyPr>
          <a:lstStyle/>
          <a:p>
            <a:pPr marR="0" lvl="0" defTabSz="914400" eaLnBrk="1" fontAlgn="auto" latinLnBrk="0" hangingPunct="1">
              <a:lnSpc>
                <a:spcPct val="150000"/>
              </a:lnSpc>
              <a:spcBef>
                <a:spcPct val="50000"/>
              </a:spcBef>
              <a:spcAft>
                <a:spcPts val="0"/>
              </a:spcAft>
              <a:buClrTx/>
              <a:buSzTx/>
              <a:tabLst/>
              <a:defRPr/>
            </a:pPr>
            <a:r>
              <a:rPr lang="zh-CN" altLang="zh-CN" b="1" dirty="0" smtClean="0">
                <a:latin typeface="微软雅黑" panose="020B0503020204020204" pitchFamily="34" charset="-122"/>
                <a:ea typeface="微软雅黑" panose="020B0503020204020204" pitchFamily="34" charset="-122"/>
              </a:rPr>
              <a:t>对以前提交零件的不符合进行纠正。</a:t>
            </a:r>
            <a:endParaRPr kumimoji="0" lang="en-US" altLang="zh-CN"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endParaRPr>
          </a:p>
        </p:txBody>
      </p:sp>
      <p:sp>
        <p:nvSpPr>
          <p:cNvPr id="138" name="Text Box 16"/>
          <p:cNvSpPr txBox="1">
            <a:spLocks noChangeArrowheads="1"/>
          </p:cNvSpPr>
          <p:nvPr/>
        </p:nvSpPr>
        <p:spPr bwMode="gray">
          <a:xfrm>
            <a:off x="4806268" y="3393591"/>
            <a:ext cx="1720965" cy="2585323"/>
          </a:xfrm>
          <a:prstGeom prst="rect">
            <a:avLst/>
          </a:prstGeom>
          <a:noFill/>
          <a:ln w="9525">
            <a:noFill/>
            <a:miter lim="800000"/>
            <a:headEnd/>
            <a:tailEnd/>
          </a:ln>
        </p:spPr>
        <p:txBody>
          <a:bodyPr wrap="square">
            <a:spAutoFit/>
          </a:bodyPr>
          <a:lstStyle/>
          <a:p>
            <a:pPr marR="0" lvl="0" defTabSz="914400" eaLnBrk="1" fontAlgn="auto" latinLnBrk="0" hangingPunct="1">
              <a:lnSpc>
                <a:spcPct val="150000"/>
              </a:lnSpc>
              <a:spcBef>
                <a:spcPct val="50000"/>
              </a:spcBef>
              <a:spcAft>
                <a:spcPts val="0"/>
              </a:spcAft>
              <a:buClrTx/>
              <a:buSzTx/>
              <a:tabLst/>
              <a:defRPr/>
            </a:pPr>
            <a:r>
              <a:rPr lang="zh-CN" altLang="zh-CN" b="1" dirty="0" smtClean="0">
                <a:latin typeface="微软雅黑" panose="020B0503020204020204" pitchFamily="34" charset="-122"/>
                <a:ea typeface="微软雅黑" panose="020B0503020204020204" pitchFamily="34" charset="-122"/>
              </a:rPr>
              <a:t>关于生产产品</a:t>
            </a:r>
            <a:r>
              <a:rPr lang="en-US" altLang="zh-CN" b="1" dirty="0" smtClean="0">
                <a:latin typeface="微软雅黑" panose="020B0503020204020204" pitchFamily="34" charset="-122"/>
                <a:ea typeface="微软雅黑" panose="020B0503020204020204" pitchFamily="34" charset="-122"/>
              </a:rPr>
              <a:t>/</a:t>
            </a:r>
            <a:r>
              <a:rPr lang="zh-CN" altLang="zh-CN" b="1" dirty="0" smtClean="0">
                <a:latin typeface="微软雅黑" panose="020B0503020204020204" pitchFamily="34" charset="-122"/>
                <a:ea typeface="微软雅黑" panose="020B0503020204020204" pitchFamily="34" charset="-122"/>
              </a:rPr>
              <a:t>零件编号的设计记录、技术规范、或材料方面的工程更改。</a:t>
            </a:r>
            <a:endParaRPr kumimoji="0" lang="en-US" altLang="zh-CN"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endParaRPr>
          </a:p>
        </p:txBody>
      </p:sp>
      <p:sp>
        <p:nvSpPr>
          <p:cNvPr id="139" name="Text Box 16"/>
          <p:cNvSpPr txBox="1">
            <a:spLocks noChangeArrowheads="1"/>
          </p:cNvSpPr>
          <p:nvPr/>
        </p:nvSpPr>
        <p:spPr bwMode="gray">
          <a:xfrm>
            <a:off x="6967301" y="3382368"/>
            <a:ext cx="1720965" cy="2585323"/>
          </a:xfrm>
          <a:prstGeom prst="rect">
            <a:avLst/>
          </a:prstGeom>
          <a:noFill/>
          <a:ln w="9525">
            <a:noFill/>
            <a:miter lim="800000"/>
            <a:headEnd/>
            <a:tailEnd/>
          </a:ln>
        </p:spPr>
        <p:txBody>
          <a:bodyPr wrap="square">
            <a:spAutoFit/>
          </a:bodyPr>
          <a:lstStyle/>
          <a:p>
            <a:pPr>
              <a:lnSpc>
                <a:spcPct val="150000"/>
              </a:lnSpc>
            </a:pPr>
            <a:r>
              <a:rPr lang="zh-CN" altLang="zh-CN" b="1" dirty="0" smtClean="0">
                <a:latin typeface="微软雅黑" panose="020B0503020204020204" pitchFamily="34" charset="-122"/>
                <a:ea typeface="微软雅黑" panose="020B0503020204020204" pitchFamily="34" charset="-122"/>
              </a:rPr>
              <a:t>只对散装材料：</a:t>
            </a:r>
          </a:p>
          <a:p>
            <a:pPr>
              <a:lnSpc>
                <a:spcPct val="150000"/>
              </a:lnSpc>
            </a:pPr>
            <a:r>
              <a:rPr lang="en-US" altLang="zh-CN" b="1" dirty="0" smtClean="0">
                <a:latin typeface="微软雅黑" panose="020B0503020204020204" pitchFamily="34" charset="-122"/>
                <a:ea typeface="微软雅黑" panose="020B0503020204020204" pitchFamily="34" charset="-122"/>
              </a:rPr>
              <a:t> </a:t>
            </a:r>
            <a:r>
              <a:rPr lang="zh-CN" altLang="zh-CN" b="1" dirty="0" smtClean="0">
                <a:latin typeface="微软雅黑" panose="020B0503020204020204" pitchFamily="34" charset="-122"/>
                <a:ea typeface="微软雅黑" panose="020B0503020204020204" pitchFamily="34" charset="-122"/>
              </a:rPr>
              <a:t>对于供方来讲，在产品上采用了以前未曾用过的新的过程技术。</a:t>
            </a:r>
            <a:endParaRPr kumimoji="0" lang="en-US" altLang="zh-CN"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936644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anim calcmode="lin" valueType="num">
                                      <p:cBhvr additive="base">
                                        <p:cTn id="7" dur="500" fill="hold"/>
                                        <p:tgtEl>
                                          <p:spTgt spid="106"/>
                                        </p:tgtEl>
                                        <p:attrNameLst>
                                          <p:attrName>ppt_x</p:attrName>
                                        </p:attrNameLst>
                                      </p:cBhvr>
                                      <p:tavLst>
                                        <p:tav tm="0">
                                          <p:val>
                                            <p:strVal val="#ppt_x"/>
                                          </p:val>
                                        </p:tav>
                                        <p:tav tm="100000">
                                          <p:val>
                                            <p:strVal val="#ppt_x"/>
                                          </p:val>
                                        </p:tav>
                                      </p:tavLst>
                                    </p:anim>
                                    <p:anim calcmode="lin" valueType="num">
                                      <p:cBhvr additive="base">
                                        <p:cTn id="8" dur="500" fill="hold"/>
                                        <p:tgtEl>
                                          <p:spTgt spid="10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additive="base">
                                        <p:cTn id="11" dur="500" fill="hold"/>
                                        <p:tgtEl>
                                          <p:spTgt spid="110"/>
                                        </p:tgtEl>
                                        <p:attrNameLst>
                                          <p:attrName>ppt_x</p:attrName>
                                        </p:attrNameLst>
                                      </p:cBhvr>
                                      <p:tavLst>
                                        <p:tav tm="0">
                                          <p:val>
                                            <p:strVal val="#ppt_x"/>
                                          </p:val>
                                        </p:tav>
                                        <p:tav tm="100000">
                                          <p:val>
                                            <p:strVal val="#ppt_x"/>
                                          </p:val>
                                        </p:tav>
                                      </p:tavLst>
                                    </p:anim>
                                    <p:anim calcmode="lin" valueType="num">
                                      <p:cBhvr additive="base">
                                        <p:cTn id="12" dur="500" fill="hold"/>
                                        <p:tgtEl>
                                          <p:spTgt spid="11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additive="base">
                                        <p:cTn id="15" dur="500" fill="hold"/>
                                        <p:tgtEl>
                                          <p:spTgt spid="112"/>
                                        </p:tgtEl>
                                        <p:attrNameLst>
                                          <p:attrName>ppt_x</p:attrName>
                                        </p:attrNameLst>
                                      </p:cBhvr>
                                      <p:tavLst>
                                        <p:tav tm="0">
                                          <p:val>
                                            <p:strVal val="#ppt_x"/>
                                          </p:val>
                                        </p:tav>
                                        <p:tav tm="100000">
                                          <p:val>
                                            <p:strVal val="#ppt_x"/>
                                          </p:val>
                                        </p:tav>
                                      </p:tavLst>
                                    </p:anim>
                                    <p:anim calcmode="lin" valueType="num">
                                      <p:cBhvr additive="base">
                                        <p:cTn id="16" dur="500" fill="hold"/>
                                        <p:tgtEl>
                                          <p:spTgt spid="11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3"/>
                                        </p:tgtEl>
                                        <p:attrNameLst>
                                          <p:attrName>style.visibility</p:attrName>
                                        </p:attrNameLst>
                                      </p:cBhvr>
                                      <p:to>
                                        <p:strVal val="visible"/>
                                      </p:to>
                                    </p:set>
                                    <p:anim calcmode="lin" valueType="num">
                                      <p:cBhvr additive="base">
                                        <p:cTn id="19" dur="500" fill="hold"/>
                                        <p:tgtEl>
                                          <p:spTgt spid="113"/>
                                        </p:tgtEl>
                                        <p:attrNameLst>
                                          <p:attrName>ppt_x</p:attrName>
                                        </p:attrNameLst>
                                      </p:cBhvr>
                                      <p:tavLst>
                                        <p:tav tm="0">
                                          <p:val>
                                            <p:strVal val="#ppt_x"/>
                                          </p:val>
                                        </p:tav>
                                        <p:tav tm="100000">
                                          <p:val>
                                            <p:strVal val="#ppt_x"/>
                                          </p:val>
                                        </p:tav>
                                      </p:tavLst>
                                    </p:anim>
                                    <p:anim calcmode="lin" valueType="num">
                                      <p:cBhvr additive="base">
                                        <p:cTn id="20" dur="500" fill="hold"/>
                                        <p:tgtEl>
                                          <p:spTgt spid="1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4"/>
                                        </p:tgtEl>
                                        <p:attrNameLst>
                                          <p:attrName>style.visibility</p:attrName>
                                        </p:attrNameLst>
                                      </p:cBhvr>
                                      <p:to>
                                        <p:strVal val="visible"/>
                                      </p:to>
                                    </p:set>
                                    <p:anim calcmode="lin" valueType="num">
                                      <p:cBhvr additive="base">
                                        <p:cTn id="23" dur="500" fill="hold"/>
                                        <p:tgtEl>
                                          <p:spTgt spid="114"/>
                                        </p:tgtEl>
                                        <p:attrNameLst>
                                          <p:attrName>ppt_x</p:attrName>
                                        </p:attrNameLst>
                                      </p:cBhvr>
                                      <p:tavLst>
                                        <p:tav tm="0">
                                          <p:val>
                                            <p:strVal val="#ppt_x"/>
                                          </p:val>
                                        </p:tav>
                                        <p:tav tm="100000">
                                          <p:val>
                                            <p:strVal val="#ppt_x"/>
                                          </p:val>
                                        </p:tav>
                                      </p:tavLst>
                                    </p:anim>
                                    <p:anim calcmode="lin" valueType="num">
                                      <p:cBhvr additive="base">
                                        <p:cTn id="24" dur="500" fill="hold"/>
                                        <p:tgtEl>
                                          <p:spTgt spid="1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0"/>
                                        </p:tgtEl>
                                        <p:attrNameLst>
                                          <p:attrName>style.visibility</p:attrName>
                                        </p:attrNameLst>
                                      </p:cBhvr>
                                      <p:to>
                                        <p:strVal val="visible"/>
                                      </p:to>
                                    </p:set>
                                    <p:anim calcmode="lin" valueType="num">
                                      <p:cBhvr additive="base">
                                        <p:cTn id="27" dur="500" fill="hold"/>
                                        <p:tgtEl>
                                          <p:spTgt spid="120"/>
                                        </p:tgtEl>
                                        <p:attrNameLst>
                                          <p:attrName>ppt_x</p:attrName>
                                        </p:attrNameLst>
                                      </p:cBhvr>
                                      <p:tavLst>
                                        <p:tav tm="0">
                                          <p:val>
                                            <p:strVal val="#ppt_x"/>
                                          </p:val>
                                        </p:tav>
                                        <p:tav tm="100000">
                                          <p:val>
                                            <p:strVal val="#ppt_x"/>
                                          </p:val>
                                        </p:tav>
                                      </p:tavLst>
                                    </p:anim>
                                    <p:anim calcmode="lin" valueType="num">
                                      <p:cBhvr additive="base">
                                        <p:cTn id="28" dur="500" fill="hold"/>
                                        <p:tgtEl>
                                          <p:spTgt spid="12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additive="base">
                                        <p:cTn id="33" dur="500" fill="hold"/>
                                        <p:tgtEl>
                                          <p:spTgt spid="121"/>
                                        </p:tgtEl>
                                        <p:attrNameLst>
                                          <p:attrName>ppt_x</p:attrName>
                                        </p:attrNameLst>
                                      </p:cBhvr>
                                      <p:tavLst>
                                        <p:tav tm="0">
                                          <p:val>
                                            <p:strVal val="#ppt_x"/>
                                          </p:val>
                                        </p:tav>
                                        <p:tav tm="100000">
                                          <p:val>
                                            <p:strVal val="#ppt_x"/>
                                          </p:val>
                                        </p:tav>
                                      </p:tavLst>
                                    </p:anim>
                                    <p:anim calcmode="lin" valueType="num">
                                      <p:cBhvr additive="base">
                                        <p:cTn id="34" dur="500" fill="hold"/>
                                        <p:tgtEl>
                                          <p:spTgt spid="121"/>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27"/>
                                        </p:tgtEl>
                                        <p:attrNameLst>
                                          <p:attrName>style.visibility</p:attrName>
                                        </p:attrNameLst>
                                      </p:cBhvr>
                                      <p:to>
                                        <p:strVal val="visible"/>
                                      </p:to>
                                    </p:set>
                                    <p:anim calcmode="lin" valueType="num">
                                      <p:cBhvr additive="base">
                                        <p:cTn id="37" dur="500" fill="hold"/>
                                        <p:tgtEl>
                                          <p:spTgt spid="127"/>
                                        </p:tgtEl>
                                        <p:attrNameLst>
                                          <p:attrName>ppt_x</p:attrName>
                                        </p:attrNameLst>
                                      </p:cBhvr>
                                      <p:tavLst>
                                        <p:tav tm="0">
                                          <p:val>
                                            <p:strVal val="#ppt_x"/>
                                          </p:val>
                                        </p:tav>
                                        <p:tav tm="100000">
                                          <p:val>
                                            <p:strVal val="#ppt_x"/>
                                          </p:val>
                                        </p:tav>
                                      </p:tavLst>
                                    </p:anim>
                                    <p:anim calcmode="lin" valueType="num">
                                      <p:cBhvr additive="base">
                                        <p:cTn id="38" dur="500" fill="hold"/>
                                        <p:tgtEl>
                                          <p:spTgt spid="12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500" fill="hold"/>
                                        <p:tgtEl>
                                          <p:spTgt spid="128"/>
                                        </p:tgtEl>
                                        <p:attrNameLst>
                                          <p:attrName>ppt_x</p:attrName>
                                        </p:attrNameLst>
                                      </p:cBhvr>
                                      <p:tavLst>
                                        <p:tav tm="0">
                                          <p:val>
                                            <p:strVal val="#ppt_x"/>
                                          </p:val>
                                        </p:tav>
                                        <p:tav tm="100000">
                                          <p:val>
                                            <p:strVal val="#ppt_x"/>
                                          </p:val>
                                        </p:tav>
                                      </p:tavLst>
                                    </p:anim>
                                    <p:anim calcmode="lin" valueType="num">
                                      <p:cBhvr additive="base">
                                        <p:cTn id="42" dur="500" fill="hold"/>
                                        <p:tgtEl>
                                          <p:spTgt spid="128"/>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29"/>
                                        </p:tgtEl>
                                        <p:attrNameLst>
                                          <p:attrName>style.visibility</p:attrName>
                                        </p:attrNameLst>
                                      </p:cBhvr>
                                      <p:to>
                                        <p:strVal val="visible"/>
                                      </p:to>
                                    </p:set>
                                    <p:anim calcmode="lin" valueType="num">
                                      <p:cBhvr additive="base">
                                        <p:cTn id="45" dur="500" fill="hold"/>
                                        <p:tgtEl>
                                          <p:spTgt spid="129"/>
                                        </p:tgtEl>
                                        <p:attrNameLst>
                                          <p:attrName>ppt_x</p:attrName>
                                        </p:attrNameLst>
                                      </p:cBhvr>
                                      <p:tavLst>
                                        <p:tav tm="0">
                                          <p:val>
                                            <p:strVal val="#ppt_x"/>
                                          </p:val>
                                        </p:tav>
                                        <p:tav tm="100000">
                                          <p:val>
                                            <p:strVal val="#ppt_x"/>
                                          </p:val>
                                        </p:tav>
                                      </p:tavLst>
                                    </p:anim>
                                    <p:anim calcmode="lin" valueType="num">
                                      <p:cBhvr additive="base">
                                        <p:cTn id="46" dur="500" fill="hold"/>
                                        <p:tgtEl>
                                          <p:spTgt spid="12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35"/>
                                        </p:tgtEl>
                                        <p:attrNameLst>
                                          <p:attrName>style.visibility</p:attrName>
                                        </p:attrNameLst>
                                      </p:cBhvr>
                                      <p:to>
                                        <p:strVal val="visible"/>
                                      </p:to>
                                    </p:set>
                                    <p:anim calcmode="lin" valueType="num">
                                      <p:cBhvr additive="base">
                                        <p:cTn id="49" dur="500" fill="hold"/>
                                        <p:tgtEl>
                                          <p:spTgt spid="135"/>
                                        </p:tgtEl>
                                        <p:attrNameLst>
                                          <p:attrName>ppt_x</p:attrName>
                                        </p:attrNameLst>
                                      </p:cBhvr>
                                      <p:tavLst>
                                        <p:tav tm="0">
                                          <p:val>
                                            <p:strVal val="#ppt_x"/>
                                          </p:val>
                                        </p:tav>
                                        <p:tav tm="100000">
                                          <p:val>
                                            <p:strVal val="#ppt_x"/>
                                          </p:val>
                                        </p:tav>
                                      </p:tavLst>
                                    </p:anim>
                                    <p:anim calcmode="lin" valueType="num">
                                      <p:cBhvr additive="base">
                                        <p:cTn id="50" dur="500" fill="hold"/>
                                        <p:tgtEl>
                                          <p:spTgt spid="135"/>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37"/>
                                        </p:tgtEl>
                                        <p:attrNameLst>
                                          <p:attrName>style.visibility</p:attrName>
                                        </p:attrNameLst>
                                      </p:cBhvr>
                                      <p:to>
                                        <p:strVal val="visible"/>
                                      </p:to>
                                    </p:set>
                                    <p:anim calcmode="lin" valueType="num">
                                      <p:cBhvr additive="base">
                                        <p:cTn id="53" dur="500" fill="hold"/>
                                        <p:tgtEl>
                                          <p:spTgt spid="137"/>
                                        </p:tgtEl>
                                        <p:attrNameLst>
                                          <p:attrName>ppt_x</p:attrName>
                                        </p:attrNameLst>
                                      </p:cBhvr>
                                      <p:tavLst>
                                        <p:tav tm="0">
                                          <p:val>
                                            <p:strVal val="#ppt_x"/>
                                          </p:val>
                                        </p:tav>
                                        <p:tav tm="100000">
                                          <p:val>
                                            <p:strVal val="#ppt_x"/>
                                          </p:val>
                                        </p:tav>
                                      </p:tavLst>
                                    </p:anim>
                                    <p:anim calcmode="lin" valueType="num">
                                      <p:cBhvr additive="base">
                                        <p:cTn id="54" dur="500" fill="hold"/>
                                        <p:tgtEl>
                                          <p:spTgt spid="137"/>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ppt_x"/>
                                          </p:val>
                                        </p:tav>
                                        <p:tav tm="100000">
                                          <p:val>
                                            <p:strVal val="#ppt_x"/>
                                          </p:val>
                                        </p:tav>
                                      </p:tavLst>
                                    </p:anim>
                                    <p:anim calcmode="lin" valueType="num">
                                      <p:cBhvr additive="base">
                                        <p:cTn id="60" dur="500" fill="hold"/>
                                        <p:tgtEl>
                                          <p:spTgt spid="47"/>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81"/>
                                        </p:tgtEl>
                                        <p:attrNameLst>
                                          <p:attrName>style.visibility</p:attrName>
                                        </p:attrNameLst>
                                      </p:cBhvr>
                                      <p:to>
                                        <p:strVal val="visible"/>
                                      </p:to>
                                    </p:set>
                                    <p:anim calcmode="lin" valueType="num">
                                      <p:cBhvr additive="base">
                                        <p:cTn id="63" dur="500" fill="hold"/>
                                        <p:tgtEl>
                                          <p:spTgt spid="81"/>
                                        </p:tgtEl>
                                        <p:attrNameLst>
                                          <p:attrName>ppt_x</p:attrName>
                                        </p:attrNameLst>
                                      </p:cBhvr>
                                      <p:tavLst>
                                        <p:tav tm="0">
                                          <p:val>
                                            <p:strVal val="#ppt_x"/>
                                          </p:val>
                                        </p:tav>
                                        <p:tav tm="100000">
                                          <p:val>
                                            <p:strVal val="#ppt_x"/>
                                          </p:val>
                                        </p:tav>
                                      </p:tavLst>
                                    </p:anim>
                                    <p:anim calcmode="lin" valueType="num">
                                      <p:cBhvr additive="base">
                                        <p:cTn id="64" dur="500" fill="hold"/>
                                        <p:tgtEl>
                                          <p:spTgt spid="8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82"/>
                                        </p:tgtEl>
                                        <p:attrNameLst>
                                          <p:attrName>style.visibility</p:attrName>
                                        </p:attrNameLst>
                                      </p:cBhvr>
                                      <p:to>
                                        <p:strVal val="visible"/>
                                      </p:to>
                                    </p:set>
                                    <p:anim calcmode="lin" valueType="num">
                                      <p:cBhvr additive="base">
                                        <p:cTn id="67" dur="500" fill="hold"/>
                                        <p:tgtEl>
                                          <p:spTgt spid="82"/>
                                        </p:tgtEl>
                                        <p:attrNameLst>
                                          <p:attrName>ppt_x</p:attrName>
                                        </p:attrNameLst>
                                      </p:cBhvr>
                                      <p:tavLst>
                                        <p:tav tm="0">
                                          <p:val>
                                            <p:strVal val="#ppt_x"/>
                                          </p:val>
                                        </p:tav>
                                        <p:tav tm="100000">
                                          <p:val>
                                            <p:strVal val="#ppt_x"/>
                                          </p:val>
                                        </p:tav>
                                      </p:tavLst>
                                    </p:anim>
                                    <p:anim calcmode="lin" valueType="num">
                                      <p:cBhvr additive="base">
                                        <p:cTn id="68" dur="500" fill="hold"/>
                                        <p:tgtEl>
                                          <p:spTgt spid="82"/>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84"/>
                                        </p:tgtEl>
                                        <p:attrNameLst>
                                          <p:attrName>style.visibility</p:attrName>
                                        </p:attrNameLst>
                                      </p:cBhvr>
                                      <p:to>
                                        <p:strVal val="visible"/>
                                      </p:to>
                                    </p:set>
                                    <p:anim calcmode="lin" valueType="num">
                                      <p:cBhvr additive="base">
                                        <p:cTn id="71" dur="500" fill="hold"/>
                                        <p:tgtEl>
                                          <p:spTgt spid="84"/>
                                        </p:tgtEl>
                                        <p:attrNameLst>
                                          <p:attrName>ppt_x</p:attrName>
                                        </p:attrNameLst>
                                      </p:cBhvr>
                                      <p:tavLst>
                                        <p:tav tm="0">
                                          <p:val>
                                            <p:strVal val="#ppt_x"/>
                                          </p:val>
                                        </p:tav>
                                        <p:tav tm="100000">
                                          <p:val>
                                            <p:strVal val="#ppt_x"/>
                                          </p:val>
                                        </p:tav>
                                      </p:tavLst>
                                    </p:anim>
                                    <p:anim calcmode="lin" valueType="num">
                                      <p:cBhvr additive="base">
                                        <p:cTn id="72" dur="500" fill="hold"/>
                                        <p:tgtEl>
                                          <p:spTgt spid="8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0"/>
                                        </p:tgtEl>
                                        <p:attrNameLst>
                                          <p:attrName>style.visibility</p:attrName>
                                        </p:attrNameLst>
                                      </p:cBhvr>
                                      <p:to>
                                        <p:strVal val="visible"/>
                                      </p:to>
                                    </p:set>
                                    <p:anim calcmode="lin" valueType="num">
                                      <p:cBhvr additive="base">
                                        <p:cTn id="75" dur="500" fill="hold"/>
                                        <p:tgtEl>
                                          <p:spTgt spid="90"/>
                                        </p:tgtEl>
                                        <p:attrNameLst>
                                          <p:attrName>ppt_x</p:attrName>
                                        </p:attrNameLst>
                                      </p:cBhvr>
                                      <p:tavLst>
                                        <p:tav tm="0">
                                          <p:val>
                                            <p:strVal val="#ppt_x"/>
                                          </p:val>
                                        </p:tav>
                                        <p:tav tm="100000">
                                          <p:val>
                                            <p:strVal val="#ppt_x"/>
                                          </p:val>
                                        </p:tav>
                                      </p:tavLst>
                                    </p:anim>
                                    <p:anim calcmode="lin" valueType="num">
                                      <p:cBhvr additive="base">
                                        <p:cTn id="76" dur="500" fill="hold"/>
                                        <p:tgtEl>
                                          <p:spTgt spid="9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8"/>
                                        </p:tgtEl>
                                        <p:attrNameLst>
                                          <p:attrName>style.visibility</p:attrName>
                                        </p:attrNameLst>
                                      </p:cBhvr>
                                      <p:to>
                                        <p:strVal val="visible"/>
                                      </p:to>
                                    </p:set>
                                    <p:anim calcmode="lin" valueType="num">
                                      <p:cBhvr additive="base">
                                        <p:cTn id="79" dur="500" fill="hold"/>
                                        <p:tgtEl>
                                          <p:spTgt spid="138"/>
                                        </p:tgtEl>
                                        <p:attrNameLst>
                                          <p:attrName>ppt_x</p:attrName>
                                        </p:attrNameLst>
                                      </p:cBhvr>
                                      <p:tavLst>
                                        <p:tav tm="0">
                                          <p:val>
                                            <p:strVal val="#ppt_x"/>
                                          </p:val>
                                        </p:tav>
                                        <p:tav tm="100000">
                                          <p:val>
                                            <p:strVal val="#ppt_x"/>
                                          </p:val>
                                        </p:tav>
                                      </p:tavLst>
                                    </p:anim>
                                    <p:anim calcmode="lin" valueType="num">
                                      <p:cBhvr additive="base">
                                        <p:cTn id="80" dur="500" fill="hold"/>
                                        <p:tgtEl>
                                          <p:spTgt spid="13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91"/>
                                        </p:tgtEl>
                                        <p:attrNameLst>
                                          <p:attrName>style.visibility</p:attrName>
                                        </p:attrNameLst>
                                      </p:cBhvr>
                                      <p:to>
                                        <p:strVal val="visible"/>
                                      </p:to>
                                    </p:set>
                                    <p:anim calcmode="lin" valueType="num">
                                      <p:cBhvr additive="base">
                                        <p:cTn id="85" dur="500" fill="hold"/>
                                        <p:tgtEl>
                                          <p:spTgt spid="91"/>
                                        </p:tgtEl>
                                        <p:attrNameLst>
                                          <p:attrName>ppt_x</p:attrName>
                                        </p:attrNameLst>
                                      </p:cBhvr>
                                      <p:tavLst>
                                        <p:tav tm="0">
                                          <p:val>
                                            <p:strVal val="#ppt_x"/>
                                          </p:val>
                                        </p:tav>
                                        <p:tav tm="100000">
                                          <p:val>
                                            <p:strVal val="#ppt_x"/>
                                          </p:val>
                                        </p:tav>
                                      </p:tavLst>
                                    </p:anim>
                                    <p:anim calcmode="lin" valueType="num">
                                      <p:cBhvr additive="base">
                                        <p:cTn id="86" dur="500" fill="hold"/>
                                        <p:tgtEl>
                                          <p:spTgt spid="91"/>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97"/>
                                        </p:tgtEl>
                                        <p:attrNameLst>
                                          <p:attrName>style.visibility</p:attrName>
                                        </p:attrNameLst>
                                      </p:cBhvr>
                                      <p:to>
                                        <p:strVal val="visible"/>
                                      </p:to>
                                    </p:set>
                                    <p:anim calcmode="lin" valueType="num">
                                      <p:cBhvr additive="base">
                                        <p:cTn id="89" dur="500" fill="hold"/>
                                        <p:tgtEl>
                                          <p:spTgt spid="97"/>
                                        </p:tgtEl>
                                        <p:attrNameLst>
                                          <p:attrName>ppt_x</p:attrName>
                                        </p:attrNameLst>
                                      </p:cBhvr>
                                      <p:tavLst>
                                        <p:tav tm="0">
                                          <p:val>
                                            <p:strVal val="#ppt_x"/>
                                          </p:val>
                                        </p:tav>
                                        <p:tav tm="100000">
                                          <p:val>
                                            <p:strVal val="#ppt_x"/>
                                          </p:val>
                                        </p:tav>
                                      </p:tavLst>
                                    </p:anim>
                                    <p:anim calcmode="lin" valueType="num">
                                      <p:cBhvr additive="base">
                                        <p:cTn id="90" dur="500" fill="hold"/>
                                        <p:tgtEl>
                                          <p:spTgt spid="97"/>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98"/>
                                        </p:tgtEl>
                                        <p:attrNameLst>
                                          <p:attrName>style.visibility</p:attrName>
                                        </p:attrNameLst>
                                      </p:cBhvr>
                                      <p:to>
                                        <p:strVal val="visible"/>
                                      </p:to>
                                    </p:set>
                                    <p:anim calcmode="lin" valueType="num">
                                      <p:cBhvr additive="base">
                                        <p:cTn id="93" dur="500" fill="hold"/>
                                        <p:tgtEl>
                                          <p:spTgt spid="98"/>
                                        </p:tgtEl>
                                        <p:attrNameLst>
                                          <p:attrName>ppt_x</p:attrName>
                                        </p:attrNameLst>
                                      </p:cBhvr>
                                      <p:tavLst>
                                        <p:tav tm="0">
                                          <p:val>
                                            <p:strVal val="#ppt_x"/>
                                          </p:val>
                                        </p:tav>
                                        <p:tav tm="100000">
                                          <p:val>
                                            <p:strVal val="#ppt_x"/>
                                          </p:val>
                                        </p:tav>
                                      </p:tavLst>
                                    </p:anim>
                                    <p:anim calcmode="lin" valueType="num">
                                      <p:cBhvr additive="base">
                                        <p:cTn id="94" dur="500" fill="hold"/>
                                        <p:tgtEl>
                                          <p:spTgt spid="98"/>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99"/>
                                        </p:tgtEl>
                                        <p:attrNameLst>
                                          <p:attrName>style.visibility</p:attrName>
                                        </p:attrNameLst>
                                      </p:cBhvr>
                                      <p:to>
                                        <p:strVal val="visible"/>
                                      </p:to>
                                    </p:set>
                                    <p:anim calcmode="lin" valueType="num">
                                      <p:cBhvr additive="base">
                                        <p:cTn id="97" dur="500" fill="hold"/>
                                        <p:tgtEl>
                                          <p:spTgt spid="99"/>
                                        </p:tgtEl>
                                        <p:attrNameLst>
                                          <p:attrName>ppt_x</p:attrName>
                                        </p:attrNameLst>
                                      </p:cBhvr>
                                      <p:tavLst>
                                        <p:tav tm="0">
                                          <p:val>
                                            <p:strVal val="#ppt_x"/>
                                          </p:val>
                                        </p:tav>
                                        <p:tav tm="100000">
                                          <p:val>
                                            <p:strVal val="#ppt_x"/>
                                          </p:val>
                                        </p:tav>
                                      </p:tavLst>
                                    </p:anim>
                                    <p:anim calcmode="lin" valueType="num">
                                      <p:cBhvr additive="base">
                                        <p:cTn id="98" dur="500" fill="hold"/>
                                        <p:tgtEl>
                                          <p:spTgt spid="99"/>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105"/>
                                        </p:tgtEl>
                                        <p:attrNameLst>
                                          <p:attrName>style.visibility</p:attrName>
                                        </p:attrNameLst>
                                      </p:cBhvr>
                                      <p:to>
                                        <p:strVal val="visible"/>
                                      </p:to>
                                    </p:set>
                                    <p:anim calcmode="lin" valueType="num">
                                      <p:cBhvr additive="base">
                                        <p:cTn id="101" dur="500" fill="hold"/>
                                        <p:tgtEl>
                                          <p:spTgt spid="105"/>
                                        </p:tgtEl>
                                        <p:attrNameLst>
                                          <p:attrName>ppt_x</p:attrName>
                                        </p:attrNameLst>
                                      </p:cBhvr>
                                      <p:tavLst>
                                        <p:tav tm="0">
                                          <p:val>
                                            <p:strVal val="#ppt_x"/>
                                          </p:val>
                                        </p:tav>
                                        <p:tav tm="100000">
                                          <p:val>
                                            <p:strVal val="#ppt_x"/>
                                          </p:val>
                                        </p:tav>
                                      </p:tavLst>
                                    </p:anim>
                                    <p:anim calcmode="lin" valueType="num">
                                      <p:cBhvr additive="base">
                                        <p:cTn id="102" dur="500" fill="hold"/>
                                        <p:tgtEl>
                                          <p:spTgt spid="105"/>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139"/>
                                        </p:tgtEl>
                                        <p:attrNameLst>
                                          <p:attrName>style.visibility</p:attrName>
                                        </p:attrNameLst>
                                      </p:cBhvr>
                                      <p:to>
                                        <p:strVal val="visible"/>
                                      </p:to>
                                    </p:set>
                                    <p:anim calcmode="lin" valueType="num">
                                      <p:cBhvr additive="base">
                                        <p:cTn id="105" dur="500" fill="hold"/>
                                        <p:tgtEl>
                                          <p:spTgt spid="139"/>
                                        </p:tgtEl>
                                        <p:attrNameLst>
                                          <p:attrName>ppt_x</p:attrName>
                                        </p:attrNameLst>
                                      </p:cBhvr>
                                      <p:tavLst>
                                        <p:tav tm="0">
                                          <p:val>
                                            <p:strVal val="#ppt_x"/>
                                          </p:val>
                                        </p:tav>
                                        <p:tav tm="100000">
                                          <p:val>
                                            <p:strVal val="#ppt_x"/>
                                          </p:val>
                                        </p:tav>
                                      </p:tavLst>
                                    </p:anim>
                                    <p:anim calcmode="lin" valueType="num">
                                      <p:cBhvr additive="base">
                                        <p:cTn id="106"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90" grpId="0"/>
      <p:bldP spid="98" grpId="0" animBg="1"/>
      <p:bldP spid="105" grpId="0"/>
      <p:bldP spid="110" grpId="0"/>
      <p:bldP spid="113" grpId="0" animBg="1"/>
      <p:bldP spid="120" grpId="0"/>
      <p:bldP spid="128" grpId="0" animBg="1"/>
      <p:bldP spid="135" grpId="0"/>
      <p:bldP spid="137" grpId="0"/>
      <p:bldP spid="138" grpId="0"/>
      <p:bldP spid="139"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77047" y="418967"/>
            <a:ext cx="6192837" cy="563033"/>
          </a:xfrm>
        </p:spPr>
        <p:txBody>
          <a:bodyPr/>
          <a:lstStyle/>
          <a:p>
            <a:pPr algn="ctr"/>
            <a:r>
              <a:rPr lang="en-US" altLang="zh-CN" sz="3200" dirty="0" smtClean="0">
                <a:solidFill>
                  <a:srgbClr val="FF0000"/>
                </a:solidFill>
              </a:rPr>
              <a:t>PPAP</a:t>
            </a:r>
            <a:r>
              <a:rPr lang="zh-CN" altLang="en-US" sz="3200" dirty="0" smtClean="0">
                <a:solidFill>
                  <a:srgbClr val="FF0000"/>
                </a:solidFill>
              </a:rPr>
              <a:t>的提交等级</a:t>
            </a:r>
            <a:endParaRPr lang="zh-CN" altLang="en-US" sz="3200" dirty="0">
              <a:solidFill>
                <a:srgbClr val="FF0000"/>
              </a:solidFill>
            </a:endParaRPr>
          </a:p>
        </p:txBody>
      </p:sp>
      <p:sp>
        <p:nvSpPr>
          <p:cNvPr id="23" name="Rectangle 47"/>
          <p:cNvSpPr txBox="1">
            <a:spLocks noChangeArrowheads="1"/>
          </p:cNvSpPr>
          <p:nvPr/>
        </p:nvSpPr>
        <p:spPr bwMode="auto">
          <a:xfrm>
            <a:off x="458666" y="1340768"/>
            <a:ext cx="8229600" cy="100811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zh-CN"/>
            </a:defPPr>
            <a:lvl1pPr marL="342900" indent="-342900">
              <a:lnSpc>
                <a:spcPct val="150000"/>
              </a:lnSpc>
              <a:buFont typeface="Wingdings" panose="05000000000000000000" pitchFamily="2" charset="2"/>
              <a:buChar char="Ø"/>
              <a:defRPr sz="2000">
                <a:solidFill>
                  <a:schemeClr val="dk1"/>
                </a:solidFill>
                <a:latin typeface="微软雅黑" panose="020B0503020204020204" pitchFamily="34" charset="-122"/>
                <a:ea typeface="微软雅黑" panose="020B0503020204020204" pitchFamily="34" charset="-122"/>
              </a:defRPr>
            </a:lvl1pPr>
            <a:lvl2pPr lvl="1">
              <a:lnSpc>
                <a:spcPct val="150000"/>
              </a:lnSpc>
              <a:buFont typeface="Arial" panose="020B0604020202020204" pitchFamily="34" charset="0"/>
              <a:buChar char="•"/>
              <a:defRPr>
                <a:solidFill>
                  <a:schemeClr val="dk1"/>
                </a:solidFill>
                <a:latin typeface="微软雅黑" panose="020B0503020204020204" pitchFamily="34" charset="-122"/>
                <a:ea typeface="微软雅黑" panose="020B0503020204020204" pitchFamily="34" charset="-122"/>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altLang="zh-CN" b="1" dirty="0"/>
              <a:t>  </a:t>
            </a:r>
            <a:r>
              <a:rPr lang="zh-CN" altLang="en-US" b="1" dirty="0"/>
              <a:t>除非顾客另有规定，组织之送审预设等级为等级三。</a:t>
            </a:r>
            <a:endParaRPr lang="en-US" altLang="zh-CN" b="1" dirty="0"/>
          </a:p>
          <a:p>
            <a:r>
              <a:rPr lang="zh-CN" altLang="en-US" b="1" dirty="0"/>
              <a:t> 不同顾客对同一个组织制造厂，有可能出现不同送审等级之评定。</a:t>
            </a:r>
            <a:endParaRPr lang="en-US" altLang="zh-CN" b="1" dirty="0"/>
          </a:p>
        </p:txBody>
      </p:sp>
      <p:sp>
        <p:nvSpPr>
          <p:cNvPr id="48" name="AutoShape 3"/>
          <p:cNvSpPr>
            <a:spLocks noChangeArrowheads="1"/>
          </p:cNvSpPr>
          <p:nvPr/>
        </p:nvSpPr>
        <p:spPr bwMode="gray">
          <a:xfrm>
            <a:off x="1619671" y="2420888"/>
            <a:ext cx="7191527" cy="576064"/>
          </a:xfrm>
          <a:prstGeom prst="roundRect">
            <a:avLst>
              <a:gd name="adj" fmla="val 7574"/>
            </a:avLst>
          </a:prstGeom>
          <a:gradFill rotWithShape="1">
            <a:gsLst>
              <a:gs pos="0">
                <a:srgbClr val="97CCF3"/>
              </a:gs>
              <a:gs pos="100000">
                <a:srgbClr val="D5EBFA"/>
              </a:gs>
            </a:gsLst>
            <a:lin ang="0" scaled="1"/>
          </a:gradFill>
          <a:ln w="28575" cap="rnd">
            <a:noFill/>
            <a:prstDash val="sysDot"/>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 typeface="Wingdings" pitchFamily="2" charset="2"/>
              <a:buNone/>
              <a:tabLst/>
              <a:defRPr/>
            </a:pPr>
            <a:r>
              <a:rPr lang="zh-CN" altLang="zh-CN" dirty="0" smtClean="0">
                <a:latin typeface="微软雅黑" panose="020B0503020204020204" pitchFamily="34" charset="-122"/>
                <a:ea typeface="微软雅黑" panose="020B0503020204020204" pitchFamily="34" charset="-122"/>
              </a:rPr>
              <a:t>只向顾客提交保证书（对指定的外观项目，还应提供外观批准报告）</a:t>
            </a:r>
            <a:endParaRPr kumimoji="0" lang="en-US" altLang="zh-CN" b="1" i="0" u="none" strike="noStrike" kern="0" cap="none" spc="0" normalizeH="0" baseline="0" noProof="0" dirty="0" smtClean="0">
              <a:ln>
                <a:noFill/>
              </a:ln>
              <a:solidFill>
                <a:srgbClr val="CC3300"/>
              </a:solidFill>
              <a:effectLst/>
              <a:uLnTx/>
              <a:uFillTx/>
              <a:latin typeface="微软雅黑" panose="020B0503020204020204" pitchFamily="34" charset="-122"/>
              <a:ea typeface="微软雅黑" panose="020B0503020204020204" pitchFamily="34" charset="-122"/>
            </a:endParaRPr>
          </a:p>
        </p:txBody>
      </p:sp>
      <p:sp>
        <p:nvSpPr>
          <p:cNvPr id="49" name="AutoShape 4"/>
          <p:cNvSpPr>
            <a:spLocks noChangeArrowheads="1"/>
          </p:cNvSpPr>
          <p:nvPr/>
        </p:nvSpPr>
        <p:spPr bwMode="gray">
          <a:xfrm>
            <a:off x="323528" y="2420888"/>
            <a:ext cx="1080120" cy="576064"/>
          </a:xfrm>
          <a:prstGeom prst="roundRect">
            <a:avLst>
              <a:gd name="adj" fmla="val 7574"/>
            </a:avLst>
          </a:prstGeom>
          <a:gradFill rotWithShape="1">
            <a:gsLst>
              <a:gs pos="0">
                <a:srgbClr val="FFC319"/>
              </a:gs>
              <a:gs pos="100000">
                <a:srgbClr val="FFC319">
                  <a:gamma/>
                  <a:tint val="40000"/>
                  <a:invGamma/>
                </a:srgbClr>
              </a:gs>
            </a:gsLst>
            <a:lin ang="0" scaled="1"/>
          </a:gradFill>
          <a:ln w="28575" cap="rnd">
            <a:noFill/>
            <a:prstDash val="sysDot"/>
            <a:round/>
            <a:headEnd/>
            <a:tailEnd/>
          </a:ln>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 typeface="Wingdings" pitchFamily="2" charset="2"/>
              <a:buNone/>
              <a:tabLst/>
              <a:defRPr/>
            </a:pPr>
            <a:r>
              <a:rPr lang="zh-CN" altLang="en-US" b="1" kern="0" noProof="0" dirty="0" smtClean="0">
                <a:solidFill>
                  <a:srgbClr val="CC3300"/>
                </a:solidFill>
                <a:latin typeface="微软雅黑" panose="020B0503020204020204" pitchFamily="34" charset="-122"/>
                <a:ea typeface="微软雅黑" panose="020B0503020204020204" pitchFamily="34" charset="-122"/>
              </a:rPr>
              <a:t>等级一</a:t>
            </a:r>
            <a:endParaRPr kumimoji="0" lang="en-US" altLang="zh-CN" b="1" i="0" u="none" strike="noStrike" kern="0" cap="none" spc="0" normalizeH="0" baseline="0" noProof="0" dirty="0">
              <a:ln>
                <a:noFill/>
              </a:ln>
              <a:solidFill>
                <a:srgbClr val="CC3300"/>
              </a:solidFill>
              <a:effectLst/>
              <a:uLnTx/>
              <a:uFillTx/>
              <a:latin typeface="微软雅黑" panose="020B0503020204020204" pitchFamily="34" charset="-122"/>
              <a:ea typeface="微软雅黑" panose="020B0503020204020204" pitchFamily="34" charset="-122"/>
            </a:endParaRPr>
          </a:p>
        </p:txBody>
      </p:sp>
      <p:sp>
        <p:nvSpPr>
          <p:cNvPr id="58" name="AutoShape 3"/>
          <p:cNvSpPr>
            <a:spLocks noChangeArrowheads="1"/>
          </p:cNvSpPr>
          <p:nvPr/>
        </p:nvSpPr>
        <p:spPr bwMode="gray">
          <a:xfrm>
            <a:off x="1619671" y="3140968"/>
            <a:ext cx="7191527" cy="576064"/>
          </a:xfrm>
          <a:prstGeom prst="roundRect">
            <a:avLst>
              <a:gd name="adj" fmla="val 7574"/>
            </a:avLst>
          </a:prstGeom>
          <a:gradFill rotWithShape="1">
            <a:gsLst>
              <a:gs pos="0">
                <a:srgbClr val="97CCF3"/>
              </a:gs>
              <a:gs pos="100000">
                <a:srgbClr val="D5EBFA"/>
              </a:gs>
            </a:gsLst>
            <a:lin ang="0" scaled="1"/>
          </a:gradFill>
          <a:ln w="28575" cap="rnd">
            <a:noFill/>
            <a:prstDash val="sysDot"/>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 typeface="Wingdings" pitchFamily="2" charset="2"/>
              <a:buNone/>
              <a:tabLst/>
              <a:defRPr/>
            </a:pPr>
            <a:r>
              <a:rPr lang="zh-CN" altLang="zh-CN" dirty="0" smtClean="0">
                <a:latin typeface="微软雅黑" panose="020B0503020204020204" pitchFamily="34" charset="-122"/>
                <a:ea typeface="微软雅黑" panose="020B0503020204020204" pitchFamily="34" charset="-122"/>
              </a:rPr>
              <a:t>向顾客提交保证书和产品样品及有限的支持数据</a:t>
            </a:r>
            <a:endParaRPr kumimoji="0" lang="en-US" altLang="zh-CN" b="1" i="0" u="none" strike="noStrike" kern="0" cap="none" spc="0" normalizeH="0" baseline="0" noProof="0" dirty="0" smtClean="0">
              <a:ln>
                <a:noFill/>
              </a:ln>
              <a:solidFill>
                <a:srgbClr val="CC3300"/>
              </a:solidFill>
              <a:effectLst/>
              <a:uLnTx/>
              <a:uFillTx/>
              <a:latin typeface="微软雅黑" panose="020B0503020204020204" pitchFamily="34" charset="-122"/>
              <a:ea typeface="微软雅黑" panose="020B0503020204020204" pitchFamily="34" charset="-122"/>
            </a:endParaRPr>
          </a:p>
        </p:txBody>
      </p:sp>
      <p:sp>
        <p:nvSpPr>
          <p:cNvPr id="59" name="AutoShape 4"/>
          <p:cNvSpPr>
            <a:spLocks noChangeArrowheads="1"/>
          </p:cNvSpPr>
          <p:nvPr/>
        </p:nvSpPr>
        <p:spPr bwMode="gray">
          <a:xfrm>
            <a:off x="323528" y="3140968"/>
            <a:ext cx="1080120" cy="576064"/>
          </a:xfrm>
          <a:prstGeom prst="roundRect">
            <a:avLst>
              <a:gd name="adj" fmla="val 7574"/>
            </a:avLst>
          </a:prstGeom>
          <a:gradFill rotWithShape="1">
            <a:gsLst>
              <a:gs pos="0">
                <a:srgbClr val="FFC319"/>
              </a:gs>
              <a:gs pos="100000">
                <a:srgbClr val="FFC319">
                  <a:gamma/>
                  <a:tint val="40000"/>
                  <a:invGamma/>
                </a:srgbClr>
              </a:gs>
            </a:gsLst>
            <a:lin ang="0" scaled="1"/>
          </a:gradFill>
          <a:ln w="28575" cap="rnd">
            <a:noFill/>
            <a:prstDash val="sysDot"/>
            <a:round/>
            <a:headEnd/>
            <a:tailEnd/>
          </a:ln>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 typeface="Wingdings" pitchFamily="2" charset="2"/>
              <a:buNone/>
              <a:tabLst/>
              <a:defRPr/>
            </a:pPr>
            <a:r>
              <a:rPr lang="zh-CN" altLang="en-US" b="1" kern="0" dirty="0" smtClean="0">
                <a:solidFill>
                  <a:srgbClr val="CC3300"/>
                </a:solidFill>
                <a:latin typeface="微软雅黑" panose="020B0503020204020204" pitchFamily="34" charset="-122"/>
                <a:ea typeface="微软雅黑" panose="020B0503020204020204" pitchFamily="34" charset="-122"/>
              </a:rPr>
              <a:t>等级二</a:t>
            </a:r>
            <a:endParaRPr lang="en-US" altLang="zh-CN" b="1" kern="0" dirty="0">
              <a:solidFill>
                <a:srgbClr val="CC3300"/>
              </a:solidFill>
              <a:latin typeface="微软雅黑" panose="020B0503020204020204" pitchFamily="34" charset="-122"/>
              <a:ea typeface="微软雅黑" panose="020B0503020204020204" pitchFamily="34" charset="-122"/>
            </a:endParaRPr>
          </a:p>
        </p:txBody>
      </p:sp>
      <p:sp>
        <p:nvSpPr>
          <p:cNvPr id="60" name="AutoShape 3"/>
          <p:cNvSpPr>
            <a:spLocks noChangeArrowheads="1"/>
          </p:cNvSpPr>
          <p:nvPr/>
        </p:nvSpPr>
        <p:spPr bwMode="gray">
          <a:xfrm>
            <a:off x="1619671" y="3933056"/>
            <a:ext cx="7191527" cy="576064"/>
          </a:xfrm>
          <a:prstGeom prst="roundRect">
            <a:avLst>
              <a:gd name="adj" fmla="val 7574"/>
            </a:avLst>
          </a:prstGeom>
          <a:gradFill rotWithShape="1">
            <a:gsLst>
              <a:gs pos="0">
                <a:srgbClr val="97CCF3"/>
              </a:gs>
              <a:gs pos="100000">
                <a:srgbClr val="D5EBFA"/>
              </a:gs>
            </a:gsLst>
            <a:lin ang="0" scaled="1"/>
          </a:gradFill>
          <a:ln w="28575" cap="rnd">
            <a:noFill/>
            <a:prstDash val="sysDot"/>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 typeface="Wingdings" pitchFamily="2" charset="2"/>
              <a:buNone/>
              <a:tabLst/>
              <a:defRPr/>
            </a:pPr>
            <a:r>
              <a:rPr lang="zh-CN" altLang="zh-CN" dirty="0" smtClean="0">
                <a:latin typeface="微软雅黑" panose="020B0503020204020204" pitchFamily="34" charset="-122"/>
                <a:ea typeface="微软雅黑" panose="020B0503020204020204" pitchFamily="34" charset="-122"/>
              </a:rPr>
              <a:t>向顾客提交保证书和产品样品及完整的支持数据</a:t>
            </a:r>
            <a:endParaRPr kumimoji="0" lang="en-US" altLang="zh-CN" b="1" i="0" u="none" strike="noStrike" kern="0" cap="none" spc="0" normalizeH="0" baseline="0" noProof="0" dirty="0" smtClean="0">
              <a:ln>
                <a:noFill/>
              </a:ln>
              <a:solidFill>
                <a:srgbClr val="CC3300"/>
              </a:solidFill>
              <a:effectLst/>
              <a:uLnTx/>
              <a:uFillTx/>
              <a:latin typeface="微软雅黑" panose="020B0503020204020204" pitchFamily="34" charset="-122"/>
              <a:ea typeface="微软雅黑" panose="020B0503020204020204" pitchFamily="34" charset="-122"/>
            </a:endParaRPr>
          </a:p>
        </p:txBody>
      </p:sp>
      <p:sp>
        <p:nvSpPr>
          <p:cNvPr id="61" name="AutoShape 4"/>
          <p:cNvSpPr>
            <a:spLocks noChangeArrowheads="1"/>
          </p:cNvSpPr>
          <p:nvPr/>
        </p:nvSpPr>
        <p:spPr bwMode="gray">
          <a:xfrm>
            <a:off x="323528" y="3933056"/>
            <a:ext cx="1080120" cy="576064"/>
          </a:xfrm>
          <a:prstGeom prst="roundRect">
            <a:avLst>
              <a:gd name="adj" fmla="val 7574"/>
            </a:avLst>
          </a:prstGeom>
          <a:gradFill rotWithShape="1">
            <a:gsLst>
              <a:gs pos="0">
                <a:srgbClr val="FFC319"/>
              </a:gs>
              <a:gs pos="100000">
                <a:srgbClr val="FFC319">
                  <a:gamma/>
                  <a:tint val="40000"/>
                  <a:invGamma/>
                </a:srgbClr>
              </a:gs>
            </a:gsLst>
            <a:lin ang="0" scaled="1"/>
          </a:gradFill>
          <a:ln w="28575" cap="rnd">
            <a:noFill/>
            <a:prstDash val="sysDot"/>
            <a:round/>
            <a:headEnd/>
            <a:tailEnd/>
          </a:ln>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 typeface="Wingdings" pitchFamily="2" charset="2"/>
              <a:buNone/>
              <a:tabLst/>
              <a:defRPr/>
            </a:pPr>
            <a:r>
              <a:rPr lang="zh-CN" altLang="en-US" b="1" kern="0" dirty="0" smtClean="0">
                <a:solidFill>
                  <a:srgbClr val="CC3300"/>
                </a:solidFill>
                <a:latin typeface="微软雅黑" panose="020B0503020204020204" pitchFamily="34" charset="-122"/>
                <a:ea typeface="微软雅黑" panose="020B0503020204020204" pitchFamily="34" charset="-122"/>
              </a:rPr>
              <a:t>等级三</a:t>
            </a:r>
            <a:endParaRPr lang="en-US" altLang="zh-CN" b="1" kern="0" dirty="0">
              <a:solidFill>
                <a:srgbClr val="CC3300"/>
              </a:solidFill>
              <a:latin typeface="微软雅黑" panose="020B0503020204020204" pitchFamily="34" charset="-122"/>
              <a:ea typeface="微软雅黑" panose="020B0503020204020204" pitchFamily="34" charset="-122"/>
            </a:endParaRPr>
          </a:p>
        </p:txBody>
      </p:sp>
      <p:sp>
        <p:nvSpPr>
          <p:cNvPr id="62" name="AutoShape 3"/>
          <p:cNvSpPr>
            <a:spLocks noChangeArrowheads="1"/>
          </p:cNvSpPr>
          <p:nvPr/>
        </p:nvSpPr>
        <p:spPr bwMode="gray">
          <a:xfrm>
            <a:off x="1619671" y="4725144"/>
            <a:ext cx="7191527" cy="576064"/>
          </a:xfrm>
          <a:prstGeom prst="roundRect">
            <a:avLst>
              <a:gd name="adj" fmla="val 7574"/>
            </a:avLst>
          </a:prstGeom>
          <a:gradFill rotWithShape="1">
            <a:gsLst>
              <a:gs pos="0">
                <a:srgbClr val="97CCF3"/>
              </a:gs>
              <a:gs pos="100000">
                <a:srgbClr val="D5EBFA"/>
              </a:gs>
            </a:gsLst>
            <a:lin ang="0" scaled="1"/>
          </a:gradFill>
          <a:ln w="28575" cap="rnd">
            <a:noFill/>
            <a:prstDash val="sysDot"/>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 typeface="Wingdings" pitchFamily="2" charset="2"/>
              <a:buNone/>
              <a:tabLst/>
              <a:defRPr/>
            </a:pPr>
            <a:r>
              <a:rPr lang="zh-CN" altLang="zh-CN" dirty="0" smtClean="0">
                <a:latin typeface="微软雅黑" panose="020B0503020204020204" pitchFamily="34" charset="-122"/>
                <a:ea typeface="微软雅黑" panose="020B0503020204020204" pitchFamily="34" charset="-122"/>
              </a:rPr>
              <a:t>提交保证书和顾客规定的其它要求</a:t>
            </a:r>
            <a:endParaRPr kumimoji="0" lang="en-US" altLang="zh-CN" b="1" i="0" u="none" strike="noStrike" kern="0" cap="none" spc="0" normalizeH="0" baseline="0" noProof="0" dirty="0" smtClean="0">
              <a:ln>
                <a:noFill/>
              </a:ln>
              <a:solidFill>
                <a:srgbClr val="CC3300"/>
              </a:solidFill>
              <a:effectLst/>
              <a:uLnTx/>
              <a:uFillTx/>
              <a:latin typeface="微软雅黑" panose="020B0503020204020204" pitchFamily="34" charset="-122"/>
              <a:ea typeface="微软雅黑" panose="020B0503020204020204" pitchFamily="34" charset="-122"/>
            </a:endParaRPr>
          </a:p>
        </p:txBody>
      </p:sp>
      <p:sp>
        <p:nvSpPr>
          <p:cNvPr id="63" name="AutoShape 4"/>
          <p:cNvSpPr>
            <a:spLocks noChangeArrowheads="1"/>
          </p:cNvSpPr>
          <p:nvPr/>
        </p:nvSpPr>
        <p:spPr bwMode="gray">
          <a:xfrm>
            <a:off x="323528" y="4725144"/>
            <a:ext cx="1080120" cy="576064"/>
          </a:xfrm>
          <a:prstGeom prst="roundRect">
            <a:avLst>
              <a:gd name="adj" fmla="val 7574"/>
            </a:avLst>
          </a:prstGeom>
          <a:gradFill rotWithShape="1">
            <a:gsLst>
              <a:gs pos="0">
                <a:srgbClr val="FFC319"/>
              </a:gs>
              <a:gs pos="100000">
                <a:srgbClr val="FFC319">
                  <a:gamma/>
                  <a:tint val="40000"/>
                  <a:invGamma/>
                </a:srgbClr>
              </a:gs>
            </a:gsLst>
            <a:lin ang="0" scaled="1"/>
          </a:gradFill>
          <a:ln w="28575" cap="rnd">
            <a:noFill/>
            <a:prstDash val="sysDot"/>
            <a:round/>
            <a:headEnd/>
            <a:tailEnd/>
          </a:ln>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 typeface="Wingdings" pitchFamily="2" charset="2"/>
              <a:buNone/>
              <a:tabLst/>
              <a:defRPr/>
            </a:pPr>
            <a:r>
              <a:rPr lang="zh-CN" altLang="en-US" b="1" kern="0" dirty="0" smtClean="0">
                <a:solidFill>
                  <a:srgbClr val="CC3300"/>
                </a:solidFill>
                <a:latin typeface="微软雅黑" panose="020B0503020204020204" pitchFamily="34" charset="-122"/>
                <a:ea typeface="微软雅黑" panose="020B0503020204020204" pitchFamily="34" charset="-122"/>
              </a:rPr>
              <a:t>等级四</a:t>
            </a:r>
            <a:endParaRPr lang="en-US" altLang="zh-CN" b="1" kern="0" dirty="0">
              <a:solidFill>
                <a:srgbClr val="CC3300"/>
              </a:solidFill>
              <a:latin typeface="微软雅黑" panose="020B0503020204020204" pitchFamily="34" charset="-122"/>
              <a:ea typeface="微软雅黑" panose="020B0503020204020204" pitchFamily="34" charset="-122"/>
            </a:endParaRPr>
          </a:p>
        </p:txBody>
      </p:sp>
      <p:sp>
        <p:nvSpPr>
          <p:cNvPr id="64" name="AutoShape 3"/>
          <p:cNvSpPr>
            <a:spLocks noChangeArrowheads="1"/>
          </p:cNvSpPr>
          <p:nvPr/>
        </p:nvSpPr>
        <p:spPr bwMode="gray">
          <a:xfrm>
            <a:off x="1619671" y="5517232"/>
            <a:ext cx="7191527" cy="576064"/>
          </a:xfrm>
          <a:prstGeom prst="roundRect">
            <a:avLst>
              <a:gd name="adj" fmla="val 7574"/>
            </a:avLst>
          </a:prstGeom>
          <a:gradFill rotWithShape="1">
            <a:gsLst>
              <a:gs pos="0">
                <a:srgbClr val="97CCF3"/>
              </a:gs>
              <a:gs pos="100000">
                <a:srgbClr val="D5EBFA"/>
              </a:gs>
            </a:gsLst>
            <a:lin ang="0" scaled="1"/>
          </a:gradFill>
          <a:ln w="28575" cap="rnd">
            <a:noFill/>
            <a:prstDash val="sysDot"/>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 typeface="Wingdings" pitchFamily="2" charset="2"/>
              <a:buNone/>
              <a:tabLst/>
              <a:defRPr/>
            </a:pPr>
            <a:r>
              <a:rPr lang="zh-CN" altLang="zh-CN" dirty="0" smtClean="0">
                <a:latin typeface="微软雅黑" panose="020B0503020204020204" pitchFamily="34" charset="-122"/>
                <a:ea typeface="微软雅黑" panose="020B0503020204020204" pitchFamily="34" charset="-122"/>
              </a:rPr>
              <a:t>在供方制造厂备有保证书、产品样品和完整的支持性数据以供评审</a:t>
            </a:r>
            <a:endParaRPr kumimoji="0" lang="en-US" altLang="zh-CN" b="1" i="0" u="none" strike="noStrike" kern="0" cap="none" spc="0" normalizeH="0" baseline="0" noProof="0" dirty="0" smtClean="0">
              <a:ln>
                <a:noFill/>
              </a:ln>
              <a:solidFill>
                <a:srgbClr val="CC3300"/>
              </a:solidFill>
              <a:effectLst/>
              <a:uLnTx/>
              <a:uFillTx/>
              <a:latin typeface="微软雅黑" panose="020B0503020204020204" pitchFamily="34" charset="-122"/>
              <a:ea typeface="微软雅黑" panose="020B0503020204020204" pitchFamily="34" charset="-122"/>
            </a:endParaRPr>
          </a:p>
        </p:txBody>
      </p:sp>
      <p:sp>
        <p:nvSpPr>
          <p:cNvPr id="65" name="AutoShape 4"/>
          <p:cNvSpPr>
            <a:spLocks noChangeArrowheads="1"/>
          </p:cNvSpPr>
          <p:nvPr/>
        </p:nvSpPr>
        <p:spPr bwMode="gray">
          <a:xfrm>
            <a:off x="323528" y="5517232"/>
            <a:ext cx="1080120" cy="576064"/>
          </a:xfrm>
          <a:prstGeom prst="roundRect">
            <a:avLst>
              <a:gd name="adj" fmla="val 7574"/>
            </a:avLst>
          </a:prstGeom>
          <a:gradFill rotWithShape="1">
            <a:gsLst>
              <a:gs pos="0">
                <a:srgbClr val="FFC319"/>
              </a:gs>
              <a:gs pos="100000">
                <a:srgbClr val="FFC319">
                  <a:gamma/>
                  <a:tint val="40000"/>
                  <a:invGamma/>
                </a:srgbClr>
              </a:gs>
            </a:gsLst>
            <a:lin ang="0" scaled="1"/>
          </a:gradFill>
          <a:ln w="28575" cap="rnd">
            <a:noFill/>
            <a:prstDash val="sysDot"/>
            <a:round/>
            <a:headEnd/>
            <a:tailEnd/>
          </a:ln>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 typeface="Wingdings" pitchFamily="2" charset="2"/>
              <a:buNone/>
              <a:tabLst/>
              <a:defRPr/>
            </a:pPr>
            <a:r>
              <a:rPr lang="zh-CN" altLang="en-US" b="1" kern="0" dirty="0" smtClean="0">
                <a:solidFill>
                  <a:srgbClr val="CC3300"/>
                </a:solidFill>
                <a:latin typeface="微软雅黑" panose="020B0503020204020204" pitchFamily="34" charset="-122"/>
                <a:ea typeface="微软雅黑" panose="020B0503020204020204" pitchFamily="34" charset="-122"/>
              </a:rPr>
              <a:t>等级五</a:t>
            </a:r>
            <a:endParaRPr lang="en-US" altLang="zh-CN" b="1" kern="0" dirty="0">
              <a:solidFill>
                <a:srgbClr val="CC33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910682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anim calcmode="lin" valueType="num">
                                      <p:cBhvr additive="base">
                                        <p:cTn id="15" dur="500" fill="hold"/>
                                        <p:tgtEl>
                                          <p:spTgt spid="58"/>
                                        </p:tgtEl>
                                        <p:attrNameLst>
                                          <p:attrName>ppt_x</p:attrName>
                                        </p:attrNameLst>
                                      </p:cBhvr>
                                      <p:tavLst>
                                        <p:tav tm="0">
                                          <p:val>
                                            <p:strVal val="#ppt_x"/>
                                          </p:val>
                                        </p:tav>
                                        <p:tav tm="100000">
                                          <p:val>
                                            <p:strVal val="#ppt_x"/>
                                          </p:val>
                                        </p:tav>
                                      </p:tavLst>
                                    </p:anim>
                                    <p:anim calcmode="lin" valueType="num">
                                      <p:cBhvr additive="base">
                                        <p:cTn id="16" dur="500" fill="hold"/>
                                        <p:tgtEl>
                                          <p:spTgt spid="5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additive="base">
                                        <p:cTn id="19" dur="500" fill="hold"/>
                                        <p:tgtEl>
                                          <p:spTgt spid="59"/>
                                        </p:tgtEl>
                                        <p:attrNameLst>
                                          <p:attrName>ppt_x</p:attrName>
                                        </p:attrNameLst>
                                      </p:cBhvr>
                                      <p:tavLst>
                                        <p:tav tm="0">
                                          <p:val>
                                            <p:strVal val="#ppt_x"/>
                                          </p:val>
                                        </p:tav>
                                        <p:tav tm="100000">
                                          <p:val>
                                            <p:strVal val="#ppt_x"/>
                                          </p:val>
                                        </p:tav>
                                      </p:tavLst>
                                    </p:anim>
                                    <p:anim calcmode="lin" valueType="num">
                                      <p:cBhvr additive="base">
                                        <p:cTn id="20" dur="500" fill="hold"/>
                                        <p:tgtEl>
                                          <p:spTgt spid="5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0"/>
                                        </p:tgtEl>
                                        <p:attrNameLst>
                                          <p:attrName>style.visibility</p:attrName>
                                        </p:attrNameLst>
                                      </p:cBhvr>
                                      <p:to>
                                        <p:strVal val="visible"/>
                                      </p:to>
                                    </p:set>
                                    <p:anim calcmode="lin" valueType="num">
                                      <p:cBhvr additive="base">
                                        <p:cTn id="23" dur="500" fill="hold"/>
                                        <p:tgtEl>
                                          <p:spTgt spid="60"/>
                                        </p:tgtEl>
                                        <p:attrNameLst>
                                          <p:attrName>ppt_x</p:attrName>
                                        </p:attrNameLst>
                                      </p:cBhvr>
                                      <p:tavLst>
                                        <p:tav tm="0">
                                          <p:val>
                                            <p:strVal val="#ppt_x"/>
                                          </p:val>
                                        </p:tav>
                                        <p:tav tm="100000">
                                          <p:val>
                                            <p:strVal val="#ppt_x"/>
                                          </p:val>
                                        </p:tav>
                                      </p:tavLst>
                                    </p:anim>
                                    <p:anim calcmode="lin" valueType="num">
                                      <p:cBhvr additive="base">
                                        <p:cTn id="24" dur="500" fill="hold"/>
                                        <p:tgtEl>
                                          <p:spTgt spid="6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additive="base">
                                        <p:cTn id="27" dur="500" fill="hold"/>
                                        <p:tgtEl>
                                          <p:spTgt spid="61"/>
                                        </p:tgtEl>
                                        <p:attrNameLst>
                                          <p:attrName>ppt_x</p:attrName>
                                        </p:attrNameLst>
                                      </p:cBhvr>
                                      <p:tavLst>
                                        <p:tav tm="0">
                                          <p:val>
                                            <p:strVal val="#ppt_x"/>
                                          </p:val>
                                        </p:tav>
                                        <p:tav tm="100000">
                                          <p:val>
                                            <p:strVal val="#ppt_x"/>
                                          </p:val>
                                        </p:tav>
                                      </p:tavLst>
                                    </p:anim>
                                    <p:anim calcmode="lin" valueType="num">
                                      <p:cBhvr additive="base">
                                        <p:cTn id="28" dur="500" fill="hold"/>
                                        <p:tgtEl>
                                          <p:spTgt spid="6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2"/>
                                        </p:tgtEl>
                                        <p:attrNameLst>
                                          <p:attrName>style.visibility</p:attrName>
                                        </p:attrNameLst>
                                      </p:cBhvr>
                                      <p:to>
                                        <p:strVal val="visible"/>
                                      </p:to>
                                    </p:set>
                                    <p:anim calcmode="lin" valueType="num">
                                      <p:cBhvr additive="base">
                                        <p:cTn id="31" dur="500" fill="hold"/>
                                        <p:tgtEl>
                                          <p:spTgt spid="62"/>
                                        </p:tgtEl>
                                        <p:attrNameLst>
                                          <p:attrName>ppt_x</p:attrName>
                                        </p:attrNameLst>
                                      </p:cBhvr>
                                      <p:tavLst>
                                        <p:tav tm="0">
                                          <p:val>
                                            <p:strVal val="#ppt_x"/>
                                          </p:val>
                                        </p:tav>
                                        <p:tav tm="100000">
                                          <p:val>
                                            <p:strVal val="#ppt_x"/>
                                          </p:val>
                                        </p:tav>
                                      </p:tavLst>
                                    </p:anim>
                                    <p:anim calcmode="lin" valueType="num">
                                      <p:cBhvr additive="base">
                                        <p:cTn id="32" dur="500" fill="hold"/>
                                        <p:tgtEl>
                                          <p:spTgt spid="6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additive="base">
                                        <p:cTn id="35" dur="500" fill="hold"/>
                                        <p:tgtEl>
                                          <p:spTgt spid="63"/>
                                        </p:tgtEl>
                                        <p:attrNameLst>
                                          <p:attrName>ppt_x</p:attrName>
                                        </p:attrNameLst>
                                      </p:cBhvr>
                                      <p:tavLst>
                                        <p:tav tm="0">
                                          <p:val>
                                            <p:strVal val="#ppt_x"/>
                                          </p:val>
                                        </p:tav>
                                        <p:tav tm="100000">
                                          <p:val>
                                            <p:strVal val="#ppt_x"/>
                                          </p:val>
                                        </p:tav>
                                      </p:tavLst>
                                    </p:anim>
                                    <p:anim calcmode="lin" valueType="num">
                                      <p:cBhvr additive="base">
                                        <p:cTn id="36" dur="500" fill="hold"/>
                                        <p:tgtEl>
                                          <p:spTgt spid="6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ppt_x"/>
                                          </p:val>
                                        </p:tav>
                                        <p:tav tm="100000">
                                          <p:val>
                                            <p:strVal val="#ppt_x"/>
                                          </p:val>
                                        </p:tav>
                                      </p:tavLst>
                                    </p:anim>
                                    <p:anim calcmode="lin" valueType="num">
                                      <p:cBhvr additive="base">
                                        <p:cTn id="40" dur="500" fill="hold"/>
                                        <p:tgtEl>
                                          <p:spTgt spid="6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8" grpId="0" animBg="1"/>
      <p:bldP spid="59" grpId="0" animBg="1"/>
      <p:bldP spid="60" grpId="0" animBg="1"/>
      <p:bldP spid="61" grpId="0" animBg="1"/>
      <p:bldP spid="62" grpId="0" animBg="1"/>
      <p:bldP spid="63" grpId="0" animBg="1"/>
      <p:bldP spid="64" grpId="0" animBg="1"/>
      <p:bldP spid="65"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59311" y="389339"/>
            <a:ext cx="6192837" cy="563033"/>
          </a:xfrm>
        </p:spPr>
        <p:txBody>
          <a:bodyPr/>
          <a:lstStyle/>
          <a:p>
            <a:pPr algn="ctr"/>
            <a:r>
              <a:rPr lang="en-US" altLang="zh-CN" sz="3200" dirty="0" smtClean="0">
                <a:solidFill>
                  <a:srgbClr val="FF0000"/>
                </a:solidFill>
              </a:rPr>
              <a:t>PPAP</a:t>
            </a:r>
            <a:r>
              <a:rPr lang="zh-CN" altLang="en-US" sz="3200" dirty="0" smtClean="0">
                <a:solidFill>
                  <a:srgbClr val="FF0000"/>
                </a:solidFill>
              </a:rPr>
              <a:t>的</a:t>
            </a:r>
            <a:r>
              <a:rPr lang="zh-CN" altLang="en-US" sz="3200" dirty="0" smtClean="0">
                <a:solidFill>
                  <a:srgbClr val="FF0000"/>
                </a:solidFill>
                <a:latin typeface="+mj-ea"/>
              </a:rPr>
              <a:t>提交状态</a:t>
            </a:r>
            <a:endParaRPr lang="en-US" altLang="zh-CN" sz="3200" dirty="0">
              <a:solidFill>
                <a:srgbClr val="FF0000"/>
              </a:solidFill>
              <a:latin typeface="+mj-ea"/>
            </a:endParaRPr>
          </a:p>
        </p:txBody>
      </p:sp>
      <p:sp>
        <p:nvSpPr>
          <p:cNvPr id="136" name="Rectangle 47"/>
          <p:cNvSpPr txBox="1">
            <a:spLocks noChangeArrowheads="1"/>
          </p:cNvSpPr>
          <p:nvPr/>
        </p:nvSpPr>
        <p:spPr bwMode="auto">
          <a:xfrm>
            <a:off x="423196" y="1390914"/>
            <a:ext cx="8265069" cy="147732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zh-CN"/>
            </a:defPPr>
            <a:lvl1pPr marL="342900" indent="-342900">
              <a:lnSpc>
                <a:spcPct val="150000"/>
              </a:lnSpc>
              <a:buFont typeface="Wingdings" panose="05000000000000000000" pitchFamily="2" charset="2"/>
              <a:buChar char="Ø"/>
              <a:defRPr sz="2000">
                <a:solidFill>
                  <a:schemeClr val="dk1"/>
                </a:solidFill>
                <a:latin typeface="微软雅黑" panose="020B0503020204020204" pitchFamily="34" charset="-122"/>
                <a:ea typeface="微软雅黑" panose="020B0503020204020204" pitchFamily="34" charset="-122"/>
              </a:defRPr>
            </a:lvl1pPr>
            <a:lvl2pPr lvl="1">
              <a:lnSpc>
                <a:spcPct val="150000"/>
              </a:lnSpc>
              <a:buFont typeface="Arial" panose="020B0604020202020204" pitchFamily="34" charset="0"/>
              <a:buChar char="•"/>
              <a:defRPr>
                <a:solidFill>
                  <a:schemeClr val="dk1"/>
                </a:solidFill>
                <a:latin typeface="微软雅黑" panose="020B0503020204020204" pitchFamily="34" charset="-122"/>
                <a:ea typeface="微软雅黑" panose="020B0503020204020204" pitchFamily="34" charset="-122"/>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CN" altLang="en-US" b="1" dirty="0"/>
              <a:t> 在生产件批准之后，组织须负责保证之后的生产都会持续达到顾客的所有要求。</a:t>
            </a:r>
            <a:endParaRPr lang="en-US" altLang="zh-CN" b="1" dirty="0"/>
          </a:p>
          <a:p>
            <a:r>
              <a:rPr lang="zh-CN" altLang="en-US" b="1" dirty="0"/>
              <a:t>顾客的</a:t>
            </a:r>
            <a:r>
              <a:rPr lang="en-US" altLang="zh-CN" b="1" dirty="0"/>
              <a:t>PPAP</a:t>
            </a:r>
            <a:r>
              <a:rPr lang="zh-CN" altLang="en-US" b="1" dirty="0"/>
              <a:t>状态有如下三种：</a:t>
            </a:r>
            <a:endParaRPr lang="en-US" altLang="zh-CN" b="1" dirty="0"/>
          </a:p>
        </p:txBody>
      </p:sp>
      <p:sp>
        <p:nvSpPr>
          <p:cNvPr id="99" name="AutoShape 3"/>
          <p:cNvSpPr>
            <a:spLocks noChangeArrowheads="1"/>
          </p:cNvSpPr>
          <p:nvPr/>
        </p:nvSpPr>
        <p:spPr bwMode="gray">
          <a:xfrm rot="5400000">
            <a:off x="221827" y="3496295"/>
            <a:ext cx="3309194" cy="2028825"/>
          </a:xfrm>
          <a:prstGeom prst="roundRect">
            <a:avLst>
              <a:gd name="adj" fmla="val 19894"/>
            </a:avLst>
          </a:prstGeom>
          <a:gradFill rotWithShape="1">
            <a:gsLst>
              <a:gs pos="0">
                <a:srgbClr val="FDF58D">
                  <a:gamma/>
                  <a:shade val="78824"/>
                  <a:invGamma/>
                  <a:alpha val="98000"/>
                </a:srgbClr>
              </a:gs>
              <a:gs pos="50000">
                <a:srgbClr val="FDF58D"/>
              </a:gs>
              <a:gs pos="100000">
                <a:srgbClr val="FDF58D">
                  <a:gamma/>
                  <a:shade val="78824"/>
                  <a:invGamma/>
                  <a:alpha val="98000"/>
                </a:srgbClr>
              </a:gs>
            </a:gsLst>
            <a:lin ang="5400000" scaled="1"/>
          </a:gradFill>
          <a:ln w="38100" algn="ctr">
            <a:solidFill>
              <a:srgbClr val="DDDDDD"/>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00" name="Freeform 4"/>
          <p:cNvSpPr>
            <a:spLocks/>
          </p:cNvSpPr>
          <p:nvPr/>
        </p:nvSpPr>
        <p:spPr bwMode="gray">
          <a:xfrm>
            <a:off x="873125" y="2854525"/>
            <a:ext cx="2006600" cy="574476"/>
          </a:xfrm>
          <a:custGeom>
            <a:avLst/>
            <a:gdLst>
              <a:gd name="T0" fmla="*/ 2147483647 w 1270"/>
              <a:gd name="T1" fmla="*/ 2147483647 h 303"/>
              <a:gd name="T2" fmla="*/ 2147483647 w 1270"/>
              <a:gd name="T3" fmla="*/ 2147483647 h 303"/>
              <a:gd name="T4" fmla="*/ 2147483647 w 1270"/>
              <a:gd name="T5" fmla="*/ 2147483647 h 303"/>
              <a:gd name="T6" fmla="*/ 2147483647 w 1270"/>
              <a:gd name="T7" fmla="*/ 2147483647 h 303"/>
              <a:gd name="T8" fmla="*/ 2147483647 w 1270"/>
              <a:gd name="T9" fmla="*/ 2147483647 h 303"/>
              <a:gd name="T10" fmla="*/ 2147483647 w 1270"/>
              <a:gd name="T11" fmla="*/ 2147483647 h 303"/>
              <a:gd name="T12" fmla="*/ 2147483647 w 1270"/>
              <a:gd name="T13" fmla="*/ 2147483647 h 303"/>
              <a:gd name="T14" fmla="*/ 2147483647 w 1270"/>
              <a:gd name="T15" fmla="*/ 2147483647 h 303"/>
              <a:gd name="T16" fmla="*/ 2147483647 w 1270"/>
              <a:gd name="T17" fmla="*/ 2147483647 h 3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70"/>
              <a:gd name="T28" fmla="*/ 0 h 303"/>
              <a:gd name="T29" fmla="*/ 1270 w 1270"/>
              <a:gd name="T30" fmla="*/ 303 h 3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70" h="303">
                <a:moveTo>
                  <a:pt x="5" y="303"/>
                </a:moveTo>
                <a:cubicBezTo>
                  <a:pt x="5" y="303"/>
                  <a:pt x="0" y="253"/>
                  <a:pt x="21" y="177"/>
                </a:cubicBezTo>
                <a:cubicBezTo>
                  <a:pt x="48" y="130"/>
                  <a:pt x="69" y="44"/>
                  <a:pt x="172" y="22"/>
                </a:cubicBezTo>
                <a:cubicBezTo>
                  <a:pt x="275" y="0"/>
                  <a:pt x="235" y="13"/>
                  <a:pt x="361" y="11"/>
                </a:cubicBezTo>
                <a:cubicBezTo>
                  <a:pt x="487" y="9"/>
                  <a:pt x="813" y="12"/>
                  <a:pt x="932" y="12"/>
                </a:cubicBezTo>
                <a:cubicBezTo>
                  <a:pt x="1050" y="12"/>
                  <a:pt x="998" y="2"/>
                  <a:pt x="1070" y="14"/>
                </a:cubicBezTo>
                <a:cubicBezTo>
                  <a:pt x="1143" y="26"/>
                  <a:pt x="1215" y="84"/>
                  <a:pt x="1260" y="189"/>
                </a:cubicBezTo>
                <a:cubicBezTo>
                  <a:pt x="1270" y="262"/>
                  <a:pt x="1266" y="302"/>
                  <a:pt x="1266" y="302"/>
                </a:cubicBezTo>
                <a:lnTo>
                  <a:pt x="5" y="303"/>
                </a:lnTo>
                <a:close/>
              </a:path>
            </a:pathLst>
          </a:custGeom>
          <a:solidFill>
            <a:srgbClr val="FFC319">
              <a:alpha val="50195"/>
            </a:srgbClr>
          </a:solidFill>
          <a:ln w="38100">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06" name="Rectangle 5"/>
          <p:cNvSpPr>
            <a:spLocks noChangeArrowheads="1"/>
          </p:cNvSpPr>
          <p:nvPr/>
        </p:nvSpPr>
        <p:spPr bwMode="gray">
          <a:xfrm>
            <a:off x="1136650" y="2941837"/>
            <a:ext cx="1390650" cy="369332"/>
          </a:xfrm>
          <a:prstGeom prst="rect">
            <a:avLst/>
          </a:prstGeom>
          <a:noFill/>
          <a:ln w="9525" algn="ctr">
            <a:noFill/>
            <a:miter lim="800000"/>
            <a:headEnd/>
            <a:tailEnd/>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b="1" u="sng" dirty="0" smtClean="0">
                <a:solidFill>
                  <a:srgbClr val="000066"/>
                </a:solidFill>
                <a:latin typeface="微软雅黑" panose="020B0503020204020204" pitchFamily="34" charset="-122"/>
                <a:ea typeface="微软雅黑" panose="020B0503020204020204" pitchFamily="34" charset="-122"/>
              </a:rPr>
              <a:t>批准</a:t>
            </a:r>
            <a:endParaRPr kumimoji="0" lang="en-US" altLang="zh-CN" sz="1800" b="1" i="0" u="none" strike="noStrike" kern="0" cap="none" spc="0" normalizeH="0" baseline="0" noProof="0" dirty="0" smtClean="0">
              <a:ln>
                <a:noFill/>
              </a:ln>
              <a:solidFill>
                <a:srgbClr val="1C1C1C"/>
              </a:solidFill>
              <a:effectLst/>
              <a:uLnTx/>
              <a:uFillTx/>
              <a:latin typeface="微软雅黑" panose="020B0503020204020204" pitchFamily="34" charset="-122"/>
              <a:ea typeface="微软雅黑" panose="020B0503020204020204" pitchFamily="34" charset="-122"/>
            </a:endParaRPr>
          </a:p>
        </p:txBody>
      </p:sp>
      <p:sp>
        <p:nvSpPr>
          <p:cNvPr id="111" name="Text Box 6"/>
          <p:cNvSpPr txBox="1">
            <a:spLocks noChangeArrowheads="1"/>
          </p:cNvSpPr>
          <p:nvPr/>
        </p:nvSpPr>
        <p:spPr bwMode="gray">
          <a:xfrm>
            <a:off x="925536" y="3509978"/>
            <a:ext cx="1901775" cy="1938992"/>
          </a:xfrm>
          <a:prstGeom prst="rect">
            <a:avLst/>
          </a:prstGeom>
          <a:noFill/>
          <a:ln w="9525" algn="ctr">
            <a:noFill/>
            <a:miter lim="800000"/>
            <a:headEnd/>
            <a:tailEnd/>
          </a:ln>
        </p:spPr>
        <p:txBody>
          <a:bodyPr wrap="square">
            <a:spAutoFit/>
          </a:bodyPr>
          <a:lstStyle/>
          <a:p>
            <a:pPr marL="0" marR="0" lvl="0" indent="0" defTabSz="914400" eaLnBrk="0" fontAlgn="auto" latinLnBrk="0" hangingPunct="0">
              <a:lnSpc>
                <a:spcPct val="150000"/>
              </a:lnSpc>
              <a:spcBef>
                <a:spcPts val="0"/>
              </a:spcBef>
              <a:spcAft>
                <a:spcPts val="0"/>
              </a:spcAft>
              <a:buClrTx/>
              <a:buSzTx/>
              <a:buFontTx/>
              <a:buNone/>
              <a:tabLst/>
              <a:defRPr/>
            </a:pPr>
            <a:r>
              <a:rPr lang="zh-CN" altLang="en-US" sz="1600" dirty="0" smtClean="0">
                <a:solidFill>
                  <a:srgbClr val="000066"/>
                </a:solidFill>
                <a:latin typeface="微软雅黑" panose="020B0503020204020204" pitchFamily="34" charset="-122"/>
                <a:ea typeface="微软雅黑" panose="020B0503020204020204" pitchFamily="34" charset="-122"/>
              </a:rPr>
              <a:t>注明该零件符合顾客的所有规格及要求。组织因此可以按顾客规定之交货时间出货。</a:t>
            </a:r>
            <a:endParaRPr kumimoji="0" lang="en-US" altLang="zh-CN" sz="1600" b="0" i="0" strike="noStrike" kern="0" cap="none" spc="0" normalizeH="0" baseline="0" noProof="0" dirty="0" smtClean="0">
              <a:ln>
                <a:noFill/>
              </a:ln>
              <a:solidFill>
                <a:srgbClr val="1C1C1C"/>
              </a:solidFill>
              <a:effectLst/>
              <a:uLnTx/>
              <a:uFillTx/>
              <a:latin typeface="微软雅黑" panose="020B0503020204020204" pitchFamily="34" charset="-122"/>
              <a:ea typeface="微软雅黑" panose="020B0503020204020204" pitchFamily="34" charset="-122"/>
            </a:endParaRPr>
          </a:p>
        </p:txBody>
      </p:sp>
      <p:sp>
        <p:nvSpPr>
          <p:cNvPr id="114" name="AutoShape 7"/>
          <p:cNvSpPr>
            <a:spLocks noChangeArrowheads="1"/>
          </p:cNvSpPr>
          <p:nvPr/>
        </p:nvSpPr>
        <p:spPr bwMode="gray">
          <a:xfrm rot="5400000">
            <a:off x="2965028" y="3496296"/>
            <a:ext cx="3309194" cy="2028825"/>
          </a:xfrm>
          <a:prstGeom prst="roundRect">
            <a:avLst>
              <a:gd name="adj" fmla="val 19894"/>
            </a:avLst>
          </a:prstGeom>
          <a:gradFill rotWithShape="1">
            <a:gsLst>
              <a:gs pos="0">
                <a:srgbClr val="FDF58D">
                  <a:gamma/>
                  <a:shade val="78824"/>
                  <a:invGamma/>
                  <a:alpha val="98000"/>
                </a:srgbClr>
              </a:gs>
              <a:gs pos="50000">
                <a:srgbClr val="FDF58D"/>
              </a:gs>
              <a:gs pos="100000">
                <a:srgbClr val="FDF58D">
                  <a:gamma/>
                  <a:shade val="78824"/>
                  <a:invGamma/>
                  <a:alpha val="98000"/>
                </a:srgbClr>
              </a:gs>
            </a:gsLst>
            <a:lin ang="5400000" scaled="1"/>
          </a:gradFill>
          <a:ln w="38100" algn="ctr">
            <a:solidFill>
              <a:srgbClr val="DDDDDD"/>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15" name="Freeform 8"/>
          <p:cNvSpPr>
            <a:spLocks/>
          </p:cNvSpPr>
          <p:nvPr/>
        </p:nvSpPr>
        <p:spPr bwMode="gray">
          <a:xfrm>
            <a:off x="3621088" y="2852937"/>
            <a:ext cx="2001837" cy="576064"/>
          </a:xfrm>
          <a:custGeom>
            <a:avLst/>
            <a:gdLst>
              <a:gd name="T0" fmla="*/ 2147483647 w 1261"/>
              <a:gd name="T1" fmla="*/ 2147483647 h 303"/>
              <a:gd name="T2" fmla="*/ 2147483647 w 1261"/>
              <a:gd name="T3" fmla="*/ 2147483647 h 303"/>
              <a:gd name="T4" fmla="*/ 2147483647 w 1261"/>
              <a:gd name="T5" fmla="*/ 2147483647 h 303"/>
              <a:gd name="T6" fmla="*/ 2147483647 w 1261"/>
              <a:gd name="T7" fmla="*/ 2147483647 h 303"/>
              <a:gd name="T8" fmla="*/ 2147483647 w 1261"/>
              <a:gd name="T9" fmla="*/ 2147483647 h 303"/>
              <a:gd name="T10" fmla="*/ 2147483647 w 1261"/>
              <a:gd name="T11" fmla="*/ 2147483647 h 303"/>
              <a:gd name="T12" fmla="*/ 2147483647 w 1261"/>
              <a:gd name="T13" fmla="*/ 2147483647 h 303"/>
              <a:gd name="T14" fmla="*/ 2147483647 w 1261"/>
              <a:gd name="T15" fmla="*/ 2147483647 h 303"/>
              <a:gd name="T16" fmla="*/ 2147483647 w 1261"/>
              <a:gd name="T17" fmla="*/ 2147483647 h 3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61"/>
              <a:gd name="T28" fmla="*/ 0 h 303"/>
              <a:gd name="T29" fmla="*/ 1261 w 1261"/>
              <a:gd name="T30" fmla="*/ 303 h 3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61" h="303">
                <a:moveTo>
                  <a:pt x="6" y="297"/>
                </a:moveTo>
                <a:cubicBezTo>
                  <a:pt x="6" y="297"/>
                  <a:pt x="0" y="225"/>
                  <a:pt x="18" y="174"/>
                </a:cubicBezTo>
                <a:cubicBezTo>
                  <a:pt x="36" y="123"/>
                  <a:pt x="105" y="45"/>
                  <a:pt x="171" y="30"/>
                </a:cubicBezTo>
                <a:cubicBezTo>
                  <a:pt x="237" y="15"/>
                  <a:pt x="227" y="16"/>
                  <a:pt x="352" y="13"/>
                </a:cubicBezTo>
                <a:cubicBezTo>
                  <a:pt x="477" y="10"/>
                  <a:pt x="804" y="10"/>
                  <a:pt x="922" y="10"/>
                </a:cubicBezTo>
                <a:cubicBezTo>
                  <a:pt x="1039" y="10"/>
                  <a:pt x="988" y="0"/>
                  <a:pt x="1061" y="12"/>
                </a:cubicBezTo>
                <a:cubicBezTo>
                  <a:pt x="1133" y="24"/>
                  <a:pt x="1206" y="83"/>
                  <a:pt x="1251" y="190"/>
                </a:cubicBezTo>
                <a:cubicBezTo>
                  <a:pt x="1261" y="263"/>
                  <a:pt x="1257" y="303"/>
                  <a:pt x="1257" y="303"/>
                </a:cubicBezTo>
                <a:lnTo>
                  <a:pt x="6" y="297"/>
                </a:lnTo>
                <a:close/>
              </a:path>
            </a:pathLst>
          </a:custGeom>
          <a:solidFill>
            <a:srgbClr val="FF6161">
              <a:alpha val="50195"/>
            </a:srgbClr>
          </a:solidFill>
          <a:ln w="38100">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21" name="Rectangle 9"/>
          <p:cNvSpPr>
            <a:spLocks noChangeArrowheads="1"/>
          </p:cNvSpPr>
          <p:nvPr/>
        </p:nvSpPr>
        <p:spPr bwMode="gray">
          <a:xfrm>
            <a:off x="3879850" y="2941837"/>
            <a:ext cx="1390650" cy="369332"/>
          </a:xfrm>
          <a:prstGeom prst="rect">
            <a:avLst/>
          </a:prstGeom>
          <a:noFill/>
          <a:ln w="9525" algn="ctr">
            <a:noFill/>
            <a:miter lim="800000"/>
            <a:headEnd/>
            <a:tailEnd/>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b="1" u="sng" dirty="0" smtClean="0">
                <a:solidFill>
                  <a:srgbClr val="000066"/>
                </a:solidFill>
                <a:latin typeface="微软雅黑" panose="020B0503020204020204" pitchFamily="34" charset="-122"/>
                <a:ea typeface="微软雅黑" panose="020B0503020204020204" pitchFamily="34" charset="-122"/>
              </a:rPr>
              <a:t>临时批准</a:t>
            </a:r>
            <a:endParaRPr kumimoji="0" lang="en-US" altLang="zh-CN" sz="1800" b="1" i="0" u="none" strike="noStrike" kern="0" cap="none" spc="0" normalizeH="0" baseline="0" noProof="0" dirty="0" smtClean="0">
              <a:ln>
                <a:noFill/>
              </a:ln>
              <a:solidFill>
                <a:srgbClr val="1C1C1C"/>
              </a:solidFill>
              <a:effectLst/>
              <a:uLnTx/>
              <a:uFillTx/>
              <a:latin typeface="微软雅黑" panose="020B0503020204020204" pitchFamily="34" charset="-122"/>
              <a:ea typeface="微软雅黑" panose="020B0503020204020204" pitchFamily="34" charset="-122"/>
            </a:endParaRPr>
          </a:p>
        </p:txBody>
      </p:sp>
      <p:sp>
        <p:nvSpPr>
          <p:cNvPr id="125" name="Text Box 10"/>
          <p:cNvSpPr txBox="1">
            <a:spLocks noChangeArrowheads="1"/>
          </p:cNvSpPr>
          <p:nvPr/>
        </p:nvSpPr>
        <p:spPr bwMode="gray">
          <a:xfrm>
            <a:off x="3621087" y="3532387"/>
            <a:ext cx="1956593" cy="2554545"/>
          </a:xfrm>
          <a:prstGeom prst="rect">
            <a:avLst/>
          </a:prstGeom>
          <a:noFill/>
          <a:ln w="9525" algn="ctr">
            <a:noFill/>
            <a:miter lim="800000"/>
            <a:headEnd/>
            <a:tailEnd/>
          </a:ln>
        </p:spPr>
        <p:txBody>
          <a:bodyPr wrap="square">
            <a:spAutoFit/>
          </a:bodyPr>
          <a:lstStyle/>
          <a:p>
            <a:pPr marL="187325" indent="-187325" eaLnBrk="1" hangingPunct="1"/>
            <a:r>
              <a:rPr lang="zh-CN" altLang="en-US" sz="1600" dirty="0" smtClean="0">
                <a:solidFill>
                  <a:srgbClr val="000066"/>
                </a:solidFill>
                <a:latin typeface="微软雅黑" panose="020B0503020204020204" pitchFamily="34" charset="-122"/>
                <a:ea typeface="微软雅黑" panose="020B0503020204020204" pitchFamily="34" charset="-122"/>
              </a:rPr>
              <a:t>  临时批准允许依生产需要，限时限量运出材料。组织必须符合以下条件，才会发给临时核准：</a:t>
            </a:r>
          </a:p>
          <a:p>
            <a:pPr marL="187325" indent="-187325" eaLnBrk="1" hangingPunct="1"/>
            <a:r>
              <a:rPr lang="zh-CN" altLang="en-US" sz="1600" dirty="0" smtClean="0">
                <a:solidFill>
                  <a:srgbClr val="000066"/>
                </a:solidFill>
                <a:latin typeface="微软雅黑" panose="020B0503020204020204" pitchFamily="34" charset="-122"/>
                <a:ea typeface="微软雅黑" panose="020B0503020204020204" pitchFamily="34" charset="-122"/>
              </a:rPr>
              <a:t>	</a:t>
            </a:r>
            <a:endParaRPr lang="en-US" altLang="zh-CN" sz="1600" dirty="0" smtClean="0">
              <a:solidFill>
                <a:srgbClr val="000066"/>
              </a:solidFill>
              <a:latin typeface="微软雅黑" panose="020B0503020204020204" pitchFamily="34" charset="-122"/>
              <a:ea typeface="微软雅黑" panose="020B0503020204020204" pitchFamily="34" charset="-122"/>
            </a:endParaRPr>
          </a:p>
          <a:p>
            <a:pPr marL="187325" indent="-187325" eaLnBrk="1" hangingPunct="1"/>
            <a:r>
              <a:rPr lang="en-US" altLang="zh-CN" sz="1600" dirty="0" smtClean="0">
                <a:solidFill>
                  <a:srgbClr val="000066"/>
                </a:solidFill>
                <a:latin typeface="微软雅黑" panose="020B0503020204020204" pitchFamily="34" charset="-122"/>
                <a:ea typeface="微软雅黑" panose="020B0503020204020204" pitchFamily="34" charset="-122"/>
              </a:rPr>
              <a:t>- </a:t>
            </a:r>
            <a:r>
              <a:rPr lang="zh-CN" altLang="en-US" sz="1600" dirty="0" smtClean="0">
                <a:solidFill>
                  <a:srgbClr val="000066"/>
                </a:solidFill>
                <a:latin typeface="微软雅黑" panose="020B0503020204020204" pitchFamily="34" charset="-122"/>
                <a:ea typeface="微软雅黑" panose="020B0503020204020204" pitchFamily="34" charset="-122"/>
              </a:rPr>
              <a:t>已查明无法获准批产之不合格原因，</a:t>
            </a:r>
          </a:p>
          <a:p>
            <a:pPr marL="187325" indent="-187325" eaLnBrk="1" hangingPunct="1"/>
            <a:r>
              <a:rPr lang="en-US" altLang="zh-CN" sz="1600" dirty="0" smtClean="0">
                <a:solidFill>
                  <a:srgbClr val="000066"/>
                </a:solidFill>
                <a:latin typeface="微软雅黑" panose="020B0503020204020204" pitchFamily="34" charset="-122"/>
                <a:ea typeface="微软雅黑" panose="020B0503020204020204" pitchFamily="34" charset="-122"/>
              </a:rPr>
              <a:t>- </a:t>
            </a:r>
            <a:r>
              <a:rPr lang="zh-CN" altLang="en-US" sz="1600" dirty="0" smtClean="0">
                <a:solidFill>
                  <a:srgbClr val="000066"/>
                </a:solidFill>
                <a:latin typeface="微软雅黑" panose="020B0503020204020204" pitchFamily="34" charset="-122"/>
                <a:ea typeface="微软雅黑" panose="020B0503020204020204" pitchFamily="34" charset="-122"/>
              </a:rPr>
              <a:t>已经顾客同意</a:t>
            </a:r>
            <a:r>
              <a:rPr kumimoji="0" lang="en-US" altLang="zh-CN" sz="1600" b="0" i="0" strike="noStrike" kern="0" cap="none" spc="0" normalizeH="0" baseline="0" noProof="0" dirty="0" smtClean="0">
                <a:ln>
                  <a:noFill/>
                </a:ln>
                <a:solidFill>
                  <a:srgbClr val="1C1C1C"/>
                </a:solidFill>
                <a:effectLst/>
                <a:uLnTx/>
                <a:uFillTx/>
                <a:latin typeface="微软雅黑" panose="020B0503020204020204" pitchFamily="34" charset="-122"/>
                <a:ea typeface="微软雅黑" panose="020B0503020204020204" pitchFamily="34" charset="-122"/>
              </a:rPr>
              <a:t>.</a:t>
            </a:r>
          </a:p>
        </p:txBody>
      </p:sp>
      <p:sp>
        <p:nvSpPr>
          <p:cNvPr id="126" name="AutoShape 11"/>
          <p:cNvSpPr>
            <a:spLocks noChangeArrowheads="1"/>
          </p:cNvSpPr>
          <p:nvPr/>
        </p:nvSpPr>
        <p:spPr bwMode="gray">
          <a:xfrm rot="5400000">
            <a:off x="5670127" y="3496295"/>
            <a:ext cx="3309194" cy="2028825"/>
          </a:xfrm>
          <a:prstGeom prst="roundRect">
            <a:avLst>
              <a:gd name="adj" fmla="val 19894"/>
            </a:avLst>
          </a:prstGeom>
          <a:gradFill rotWithShape="1">
            <a:gsLst>
              <a:gs pos="0">
                <a:srgbClr val="FDF58D">
                  <a:gamma/>
                  <a:shade val="78824"/>
                  <a:invGamma/>
                  <a:alpha val="98000"/>
                </a:srgbClr>
              </a:gs>
              <a:gs pos="50000">
                <a:srgbClr val="FDF58D"/>
              </a:gs>
              <a:gs pos="100000">
                <a:srgbClr val="FDF58D">
                  <a:gamma/>
                  <a:shade val="78824"/>
                  <a:invGamma/>
                  <a:alpha val="98000"/>
                </a:srgbClr>
              </a:gs>
            </a:gsLst>
            <a:lin ang="5400000" scaled="1"/>
          </a:gradFill>
          <a:ln w="38100" algn="ctr">
            <a:solidFill>
              <a:srgbClr val="DDDDDD"/>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29" name="Freeform 12"/>
          <p:cNvSpPr>
            <a:spLocks/>
          </p:cNvSpPr>
          <p:nvPr/>
        </p:nvSpPr>
        <p:spPr bwMode="gray">
          <a:xfrm>
            <a:off x="6319838" y="2852936"/>
            <a:ext cx="2008187" cy="576065"/>
          </a:xfrm>
          <a:custGeom>
            <a:avLst/>
            <a:gdLst>
              <a:gd name="T0" fmla="*/ 0 w 1259"/>
              <a:gd name="T1" fmla="*/ 2147483647 h 298"/>
              <a:gd name="T2" fmla="*/ 2147483647 w 1259"/>
              <a:gd name="T3" fmla="*/ 2147483647 h 298"/>
              <a:gd name="T4" fmla="*/ 2147483647 w 1259"/>
              <a:gd name="T5" fmla="*/ 2147483647 h 298"/>
              <a:gd name="T6" fmla="*/ 2147483647 w 1259"/>
              <a:gd name="T7" fmla="*/ 2147483647 h 298"/>
              <a:gd name="T8" fmla="*/ 2147483647 w 1259"/>
              <a:gd name="T9" fmla="*/ 2147483647 h 298"/>
              <a:gd name="T10" fmla="*/ 2147483647 w 1259"/>
              <a:gd name="T11" fmla="*/ 2147483647 h 298"/>
              <a:gd name="T12" fmla="*/ 2147483647 w 1259"/>
              <a:gd name="T13" fmla="*/ 2147483647 h 298"/>
              <a:gd name="T14" fmla="*/ 2147483647 w 1259"/>
              <a:gd name="T15" fmla="*/ 2147483647 h 298"/>
              <a:gd name="T16" fmla="*/ 0 w 1259"/>
              <a:gd name="T17" fmla="*/ 2147483647 h 2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9"/>
              <a:gd name="T28" fmla="*/ 0 h 298"/>
              <a:gd name="T29" fmla="*/ 1259 w 1259"/>
              <a:gd name="T30" fmla="*/ 298 h 2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9" h="298">
                <a:moveTo>
                  <a:pt x="0" y="298"/>
                </a:moveTo>
                <a:lnTo>
                  <a:pt x="7" y="171"/>
                </a:lnTo>
                <a:cubicBezTo>
                  <a:pt x="35" y="124"/>
                  <a:pt x="108" y="40"/>
                  <a:pt x="166" y="14"/>
                </a:cubicBezTo>
                <a:lnTo>
                  <a:pt x="356" y="13"/>
                </a:lnTo>
                <a:cubicBezTo>
                  <a:pt x="482" y="12"/>
                  <a:pt x="805" y="10"/>
                  <a:pt x="922" y="10"/>
                </a:cubicBezTo>
                <a:cubicBezTo>
                  <a:pt x="1039" y="10"/>
                  <a:pt x="988" y="0"/>
                  <a:pt x="1060" y="12"/>
                </a:cubicBezTo>
                <a:cubicBezTo>
                  <a:pt x="1132" y="24"/>
                  <a:pt x="1204" y="81"/>
                  <a:pt x="1249" y="186"/>
                </a:cubicBezTo>
                <a:cubicBezTo>
                  <a:pt x="1259" y="258"/>
                  <a:pt x="1255" y="297"/>
                  <a:pt x="1255" y="297"/>
                </a:cubicBezTo>
                <a:lnTo>
                  <a:pt x="0" y="298"/>
                </a:lnTo>
                <a:close/>
              </a:path>
            </a:pathLst>
          </a:custGeom>
          <a:solidFill>
            <a:srgbClr val="A8D02A">
              <a:alpha val="50195"/>
            </a:srgbClr>
          </a:solidFill>
          <a:ln w="38100">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30" name="Rectangle 13"/>
          <p:cNvSpPr>
            <a:spLocks noChangeArrowheads="1"/>
          </p:cNvSpPr>
          <p:nvPr/>
        </p:nvSpPr>
        <p:spPr bwMode="gray">
          <a:xfrm>
            <a:off x="6584950" y="2941837"/>
            <a:ext cx="1390650" cy="369332"/>
          </a:xfrm>
          <a:prstGeom prst="rect">
            <a:avLst/>
          </a:prstGeom>
          <a:noFill/>
          <a:ln w="9525" algn="ctr">
            <a:noFill/>
            <a:miter lim="800000"/>
            <a:headEnd/>
            <a:tailEnd/>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b="1" u="sng" dirty="0" smtClean="0">
                <a:solidFill>
                  <a:srgbClr val="000066"/>
                </a:solidFill>
                <a:latin typeface="微软雅黑" panose="020B0503020204020204" pitchFamily="34" charset="-122"/>
                <a:ea typeface="微软雅黑" panose="020B0503020204020204" pitchFamily="34" charset="-122"/>
              </a:rPr>
              <a:t>拒收</a:t>
            </a:r>
            <a:endParaRPr kumimoji="0" lang="en-US" altLang="zh-CN" sz="1800" b="1" i="0" u="none" strike="noStrike" kern="0" cap="none" spc="0" normalizeH="0" baseline="0" noProof="0" dirty="0" smtClean="0">
              <a:ln>
                <a:noFill/>
              </a:ln>
              <a:solidFill>
                <a:srgbClr val="1C1C1C"/>
              </a:solidFill>
              <a:effectLst/>
              <a:uLnTx/>
              <a:uFillTx/>
              <a:latin typeface="微软雅黑" panose="020B0503020204020204" pitchFamily="34" charset="-122"/>
              <a:ea typeface="微软雅黑" panose="020B0503020204020204" pitchFamily="34" charset="-122"/>
            </a:endParaRPr>
          </a:p>
        </p:txBody>
      </p:sp>
      <p:sp>
        <p:nvSpPr>
          <p:cNvPr id="140" name="Text Box 14"/>
          <p:cNvSpPr txBox="1">
            <a:spLocks noChangeArrowheads="1"/>
          </p:cNvSpPr>
          <p:nvPr/>
        </p:nvSpPr>
        <p:spPr bwMode="gray">
          <a:xfrm>
            <a:off x="6385197" y="3514463"/>
            <a:ext cx="1877467" cy="2308324"/>
          </a:xfrm>
          <a:prstGeom prst="rect">
            <a:avLst/>
          </a:prstGeom>
          <a:noFill/>
          <a:ln w="9525" algn="ctr">
            <a:noFill/>
            <a:miter lim="800000"/>
            <a:headEnd/>
            <a:tailEnd/>
          </a:ln>
        </p:spPr>
        <p:txBody>
          <a:bodyPr wrap="square">
            <a:spAutoFit/>
          </a:bodyPr>
          <a:lstStyle/>
          <a:p>
            <a:pPr marL="0" marR="0" lvl="0" indent="0" algn="ctr" defTabSz="914400" eaLnBrk="0" fontAlgn="auto" latinLnBrk="0" hangingPunct="0">
              <a:lnSpc>
                <a:spcPct val="150000"/>
              </a:lnSpc>
              <a:spcBef>
                <a:spcPts val="0"/>
              </a:spcBef>
              <a:spcAft>
                <a:spcPts val="0"/>
              </a:spcAft>
              <a:buClrTx/>
              <a:buSzTx/>
              <a:buFontTx/>
              <a:buNone/>
              <a:tabLst/>
              <a:defRPr/>
            </a:pPr>
            <a:r>
              <a:rPr lang="zh-CN" altLang="en-US" sz="1600" dirty="0" smtClean="0">
                <a:solidFill>
                  <a:srgbClr val="000066"/>
                </a:solidFill>
                <a:latin typeface="微软雅黑" panose="020B0503020204020204" pitchFamily="34" charset="-122"/>
                <a:ea typeface="微软雅黑" panose="020B0503020204020204" pitchFamily="34" charset="-122"/>
              </a:rPr>
              <a:t>该相关之生产批及所附资料文件未符合顾客要求。经改正之产品及资料文件均须再送审核准之后，才可以出货</a:t>
            </a:r>
            <a:r>
              <a:rPr kumimoji="0" lang="en-US" altLang="zh-CN" sz="1600" b="0" i="0" strike="noStrike" kern="0" cap="none" spc="0" normalizeH="0" baseline="0" noProof="0" dirty="0" smtClean="0">
                <a:ln>
                  <a:noFill/>
                </a:ln>
                <a:solidFill>
                  <a:srgbClr val="1C1C1C"/>
                </a:solidFill>
                <a:effectLst/>
                <a:uLnTx/>
                <a:uFillTx/>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38875881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additive="base">
                                        <p:cTn id="7" dur="500" fill="hold"/>
                                        <p:tgtEl>
                                          <p:spTgt spid="99"/>
                                        </p:tgtEl>
                                        <p:attrNameLst>
                                          <p:attrName>ppt_x</p:attrName>
                                        </p:attrNameLst>
                                      </p:cBhvr>
                                      <p:tavLst>
                                        <p:tav tm="0">
                                          <p:val>
                                            <p:strVal val="#ppt_x"/>
                                          </p:val>
                                        </p:tav>
                                        <p:tav tm="100000">
                                          <p:val>
                                            <p:strVal val="#ppt_x"/>
                                          </p:val>
                                        </p:tav>
                                      </p:tavLst>
                                    </p:anim>
                                    <p:anim calcmode="lin" valueType="num">
                                      <p:cBhvr additive="base">
                                        <p:cTn id="8" dur="500" fill="hold"/>
                                        <p:tgtEl>
                                          <p:spTgt spid="9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6"/>
                                        </p:tgtEl>
                                        <p:attrNameLst>
                                          <p:attrName>style.visibility</p:attrName>
                                        </p:attrNameLst>
                                      </p:cBhvr>
                                      <p:to>
                                        <p:strVal val="visible"/>
                                      </p:to>
                                    </p:set>
                                    <p:anim calcmode="lin" valueType="num">
                                      <p:cBhvr additive="base">
                                        <p:cTn id="15" dur="500" fill="hold"/>
                                        <p:tgtEl>
                                          <p:spTgt spid="106"/>
                                        </p:tgtEl>
                                        <p:attrNameLst>
                                          <p:attrName>ppt_x</p:attrName>
                                        </p:attrNameLst>
                                      </p:cBhvr>
                                      <p:tavLst>
                                        <p:tav tm="0">
                                          <p:val>
                                            <p:strVal val="#ppt_x"/>
                                          </p:val>
                                        </p:tav>
                                        <p:tav tm="100000">
                                          <p:val>
                                            <p:strVal val="#ppt_x"/>
                                          </p:val>
                                        </p:tav>
                                      </p:tavLst>
                                    </p:anim>
                                    <p:anim calcmode="lin" valueType="num">
                                      <p:cBhvr additive="base">
                                        <p:cTn id="16" dur="500" fill="hold"/>
                                        <p:tgtEl>
                                          <p:spTgt spid="10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1"/>
                                        </p:tgtEl>
                                        <p:attrNameLst>
                                          <p:attrName>style.visibility</p:attrName>
                                        </p:attrNameLst>
                                      </p:cBhvr>
                                      <p:to>
                                        <p:strVal val="visible"/>
                                      </p:to>
                                    </p:set>
                                    <p:anim calcmode="lin" valueType="num">
                                      <p:cBhvr additive="base">
                                        <p:cTn id="19" dur="500" fill="hold"/>
                                        <p:tgtEl>
                                          <p:spTgt spid="111"/>
                                        </p:tgtEl>
                                        <p:attrNameLst>
                                          <p:attrName>ppt_x</p:attrName>
                                        </p:attrNameLst>
                                      </p:cBhvr>
                                      <p:tavLst>
                                        <p:tav tm="0">
                                          <p:val>
                                            <p:strVal val="#ppt_x"/>
                                          </p:val>
                                        </p:tav>
                                        <p:tav tm="100000">
                                          <p:val>
                                            <p:strVal val="#ppt_x"/>
                                          </p:val>
                                        </p:tav>
                                      </p:tavLst>
                                    </p:anim>
                                    <p:anim calcmode="lin" valueType="num">
                                      <p:cBhvr additive="base">
                                        <p:cTn id="20"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4"/>
                                        </p:tgtEl>
                                        <p:attrNameLst>
                                          <p:attrName>style.visibility</p:attrName>
                                        </p:attrNameLst>
                                      </p:cBhvr>
                                      <p:to>
                                        <p:strVal val="visible"/>
                                      </p:to>
                                    </p:set>
                                    <p:anim calcmode="lin" valueType="num">
                                      <p:cBhvr additive="base">
                                        <p:cTn id="25" dur="500" fill="hold"/>
                                        <p:tgtEl>
                                          <p:spTgt spid="114"/>
                                        </p:tgtEl>
                                        <p:attrNameLst>
                                          <p:attrName>ppt_x</p:attrName>
                                        </p:attrNameLst>
                                      </p:cBhvr>
                                      <p:tavLst>
                                        <p:tav tm="0">
                                          <p:val>
                                            <p:strVal val="#ppt_x"/>
                                          </p:val>
                                        </p:tav>
                                        <p:tav tm="100000">
                                          <p:val>
                                            <p:strVal val="#ppt_x"/>
                                          </p:val>
                                        </p:tav>
                                      </p:tavLst>
                                    </p:anim>
                                    <p:anim calcmode="lin" valueType="num">
                                      <p:cBhvr additive="base">
                                        <p:cTn id="26" dur="500" fill="hold"/>
                                        <p:tgtEl>
                                          <p:spTgt spid="11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5"/>
                                        </p:tgtEl>
                                        <p:attrNameLst>
                                          <p:attrName>style.visibility</p:attrName>
                                        </p:attrNameLst>
                                      </p:cBhvr>
                                      <p:to>
                                        <p:strVal val="visible"/>
                                      </p:to>
                                    </p:set>
                                    <p:anim calcmode="lin" valueType="num">
                                      <p:cBhvr additive="base">
                                        <p:cTn id="29" dur="500" fill="hold"/>
                                        <p:tgtEl>
                                          <p:spTgt spid="115"/>
                                        </p:tgtEl>
                                        <p:attrNameLst>
                                          <p:attrName>ppt_x</p:attrName>
                                        </p:attrNameLst>
                                      </p:cBhvr>
                                      <p:tavLst>
                                        <p:tav tm="0">
                                          <p:val>
                                            <p:strVal val="#ppt_x"/>
                                          </p:val>
                                        </p:tav>
                                        <p:tav tm="100000">
                                          <p:val>
                                            <p:strVal val="#ppt_x"/>
                                          </p:val>
                                        </p:tav>
                                      </p:tavLst>
                                    </p:anim>
                                    <p:anim calcmode="lin" valueType="num">
                                      <p:cBhvr additive="base">
                                        <p:cTn id="30" dur="500" fill="hold"/>
                                        <p:tgtEl>
                                          <p:spTgt spid="11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additive="base">
                                        <p:cTn id="33" dur="500" fill="hold"/>
                                        <p:tgtEl>
                                          <p:spTgt spid="121"/>
                                        </p:tgtEl>
                                        <p:attrNameLst>
                                          <p:attrName>ppt_x</p:attrName>
                                        </p:attrNameLst>
                                      </p:cBhvr>
                                      <p:tavLst>
                                        <p:tav tm="0">
                                          <p:val>
                                            <p:strVal val="#ppt_x"/>
                                          </p:val>
                                        </p:tav>
                                        <p:tav tm="100000">
                                          <p:val>
                                            <p:strVal val="#ppt_x"/>
                                          </p:val>
                                        </p:tav>
                                      </p:tavLst>
                                    </p:anim>
                                    <p:anim calcmode="lin" valueType="num">
                                      <p:cBhvr additive="base">
                                        <p:cTn id="34" dur="500" fill="hold"/>
                                        <p:tgtEl>
                                          <p:spTgt spid="12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25"/>
                                        </p:tgtEl>
                                        <p:attrNameLst>
                                          <p:attrName>style.visibility</p:attrName>
                                        </p:attrNameLst>
                                      </p:cBhvr>
                                      <p:to>
                                        <p:strVal val="visible"/>
                                      </p:to>
                                    </p:set>
                                    <p:anim calcmode="lin" valueType="num">
                                      <p:cBhvr additive="base">
                                        <p:cTn id="37" dur="500" fill="hold"/>
                                        <p:tgtEl>
                                          <p:spTgt spid="125"/>
                                        </p:tgtEl>
                                        <p:attrNameLst>
                                          <p:attrName>ppt_x</p:attrName>
                                        </p:attrNameLst>
                                      </p:cBhvr>
                                      <p:tavLst>
                                        <p:tav tm="0">
                                          <p:val>
                                            <p:strVal val="#ppt_x"/>
                                          </p:val>
                                        </p:tav>
                                        <p:tav tm="100000">
                                          <p:val>
                                            <p:strVal val="#ppt_x"/>
                                          </p:val>
                                        </p:tav>
                                      </p:tavLst>
                                    </p:anim>
                                    <p:anim calcmode="lin" valueType="num">
                                      <p:cBhvr additive="base">
                                        <p:cTn id="38" dur="500" fill="hold"/>
                                        <p:tgtEl>
                                          <p:spTgt spid="12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6"/>
                                        </p:tgtEl>
                                        <p:attrNameLst>
                                          <p:attrName>style.visibility</p:attrName>
                                        </p:attrNameLst>
                                      </p:cBhvr>
                                      <p:to>
                                        <p:strVal val="visible"/>
                                      </p:to>
                                    </p:set>
                                    <p:anim calcmode="lin" valueType="num">
                                      <p:cBhvr additive="base">
                                        <p:cTn id="43" dur="500" fill="hold"/>
                                        <p:tgtEl>
                                          <p:spTgt spid="126"/>
                                        </p:tgtEl>
                                        <p:attrNameLst>
                                          <p:attrName>ppt_x</p:attrName>
                                        </p:attrNameLst>
                                      </p:cBhvr>
                                      <p:tavLst>
                                        <p:tav tm="0">
                                          <p:val>
                                            <p:strVal val="#ppt_x"/>
                                          </p:val>
                                        </p:tav>
                                        <p:tav tm="100000">
                                          <p:val>
                                            <p:strVal val="#ppt_x"/>
                                          </p:val>
                                        </p:tav>
                                      </p:tavLst>
                                    </p:anim>
                                    <p:anim calcmode="lin" valueType="num">
                                      <p:cBhvr additive="base">
                                        <p:cTn id="44" dur="500" fill="hold"/>
                                        <p:tgtEl>
                                          <p:spTgt spid="1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9"/>
                                        </p:tgtEl>
                                        <p:attrNameLst>
                                          <p:attrName>style.visibility</p:attrName>
                                        </p:attrNameLst>
                                      </p:cBhvr>
                                      <p:to>
                                        <p:strVal val="visible"/>
                                      </p:to>
                                    </p:set>
                                    <p:anim calcmode="lin" valueType="num">
                                      <p:cBhvr additive="base">
                                        <p:cTn id="47" dur="500" fill="hold"/>
                                        <p:tgtEl>
                                          <p:spTgt spid="129"/>
                                        </p:tgtEl>
                                        <p:attrNameLst>
                                          <p:attrName>ppt_x</p:attrName>
                                        </p:attrNameLst>
                                      </p:cBhvr>
                                      <p:tavLst>
                                        <p:tav tm="0">
                                          <p:val>
                                            <p:strVal val="#ppt_x"/>
                                          </p:val>
                                        </p:tav>
                                        <p:tav tm="100000">
                                          <p:val>
                                            <p:strVal val="#ppt_x"/>
                                          </p:val>
                                        </p:tav>
                                      </p:tavLst>
                                    </p:anim>
                                    <p:anim calcmode="lin" valueType="num">
                                      <p:cBhvr additive="base">
                                        <p:cTn id="48" dur="500" fill="hold"/>
                                        <p:tgtEl>
                                          <p:spTgt spid="12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0"/>
                                        </p:tgtEl>
                                        <p:attrNameLst>
                                          <p:attrName>style.visibility</p:attrName>
                                        </p:attrNameLst>
                                      </p:cBhvr>
                                      <p:to>
                                        <p:strVal val="visible"/>
                                      </p:to>
                                    </p:set>
                                    <p:anim calcmode="lin" valueType="num">
                                      <p:cBhvr additive="base">
                                        <p:cTn id="51" dur="500" fill="hold"/>
                                        <p:tgtEl>
                                          <p:spTgt spid="130"/>
                                        </p:tgtEl>
                                        <p:attrNameLst>
                                          <p:attrName>ppt_x</p:attrName>
                                        </p:attrNameLst>
                                      </p:cBhvr>
                                      <p:tavLst>
                                        <p:tav tm="0">
                                          <p:val>
                                            <p:strVal val="#ppt_x"/>
                                          </p:val>
                                        </p:tav>
                                        <p:tav tm="100000">
                                          <p:val>
                                            <p:strVal val="#ppt_x"/>
                                          </p:val>
                                        </p:tav>
                                      </p:tavLst>
                                    </p:anim>
                                    <p:anim calcmode="lin" valueType="num">
                                      <p:cBhvr additive="base">
                                        <p:cTn id="52" dur="500" fill="hold"/>
                                        <p:tgtEl>
                                          <p:spTgt spid="130"/>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40"/>
                                        </p:tgtEl>
                                        <p:attrNameLst>
                                          <p:attrName>style.visibility</p:attrName>
                                        </p:attrNameLst>
                                      </p:cBhvr>
                                      <p:to>
                                        <p:strVal val="visible"/>
                                      </p:to>
                                    </p:set>
                                    <p:anim calcmode="lin" valueType="num">
                                      <p:cBhvr additive="base">
                                        <p:cTn id="55" dur="500" fill="hold"/>
                                        <p:tgtEl>
                                          <p:spTgt spid="140"/>
                                        </p:tgtEl>
                                        <p:attrNameLst>
                                          <p:attrName>ppt_x</p:attrName>
                                        </p:attrNameLst>
                                      </p:cBhvr>
                                      <p:tavLst>
                                        <p:tav tm="0">
                                          <p:val>
                                            <p:strVal val="#ppt_x"/>
                                          </p:val>
                                        </p:tav>
                                        <p:tav tm="100000">
                                          <p:val>
                                            <p:strVal val="#ppt_x"/>
                                          </p:val>
                                        </p:tav>
                                      </p:tavLst>
                                    </p:anim>
                                    <p:anim calcmode="lin" valueType="num">
                                      <p:cBhvr additive="base">
                                        <p:cTn id="56" dur="500" fill="hold"/>
                                        <p:tgtEl>
                                          <p:spTgt spid="1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00" grpId="0" animBg="1"/>
      <p:bldP spid="106" grpId="0"/>
      <p:bldP spid="111" grpId="0"/>
      <p:bldP spid="114" grpId="0" animBg="1"/>
      <p:bldP spid="115" grpId="0" animBg="1"/>
      <p:bldP spid="121" grpId="0"/>
      <p:bldP spid="125" grpId="0"/>
      <p:bldP spid="126" grpId="0" animBg="1"/>
      <p:bldP spid="129" grpId="0" animBg="1"/>
      <p:bldP spid="130" grpId="0"/>
      <p:bldP spid="140"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336091"/>
            <a:ext cx="8232531" cy="648072"/>
          </a:xfrm>
        </p:spPr>
        <p:txBody>
          <a:bodyPr/>
          <a:lstStyle/>
          <a:p>
            <a:pPr algn="ctr">
              <a:spcBef>
                <a:spcPct val="50000"/>
              </a:spcBef>
              <a:defRPr/>
            </a:pPr>
            <a:r>
              <a:rPr lang="zh-CN" altLang="en-US" sz="3200" dirty="0" smtClean="0">
                <a:solidFill>
                  <a:srgbClr val="FF0000"/>
                </a:solidFill>
              </a:rPr>
              <a:t>量产阶段的供应商质量控制</a:t>
            </a:r>
            <a:endParaRPr lang="en-US" altLang="zh-CN" sz="3200" dirty="0">
              <a:solidFill>
                <a:srgbClr val="FF0000"/>
              </a:solidFill>
            </a:endParaRPr>
          </a:p>
        </p:txBody>
      </p:sp>
      <p:pic>
        <p:nvPicPr>
          <p:cNvPr id="48" name="Picture 11" descr="CMENO149"/>
          <p:cNvPicPr>
            <a:picLocks noChangeAspect="1" noChangeArrowheads="1"/>
          </p:cNvPicPr>
          <p:nvPr/>
        </p:nvPicPr>
        <p:blipFill>
          <a:blip r:embed="rId2" cstate="print"/>
          <a:srcRect/>
          <a:stretch>
            <a:fillRect/>
          </a:stretch>
        </p:blipFill>
        <p:spPr bwMode="auto">
          <a:xfrm>
            <a:off x="6228184" y="3933056"/>
            <a:ext cx="2498725" cy="1855788"/>
          </a:xfrm>
          <a:prstGeom prst="rect">
            <a:avLst/>
          </a:prstGeom>
          <a:noFill/>
        </p:spPr>
      </p:pic>
      <p:grpSp>
        <p:nvGrpSpPr>
          <p:cNvPr id="3" name="Group 4"/>
          <p:cNvGrpSpPr>
            <a:grpSpLocks/>
          </p:cNvGrpSpPr>
          <p:nvPr/>
        </p:nvGrpSpPr>
        <p:grpSpPr bwMode="auto">
          <a:xfrm>
            <a:off x="467544" y="1772816"/>
            <a:ext cx="6336704" cy="457200"/>
            <a:chOff x="1296" y="1224"/>
            <a:chExt cx="3222" cy="288"/>
          </a:xfrm>
        </p:grpSpPr>
        <p:sp>
          <p:nvSpPr>
            <p:cNvPr id="51" name="Oval 5"/>
            <p:cNvSpPr>
              <a:spLocks noChangeArrowheads="1"/>
            </p:cNvSpPr>
            <p:nvPr/>
          </p:nvSpPr>
          <p:spPr bwMode="gray">
            <a:xfrm>
              <a:off x="1296" y="1290"/>
              <a:ext cx="144" cy="144"/>
            </a:xfrm>
            <a:prstGeom prst="ellipse">
              <a:avLst/>
            </a:prstGeom>
            <a:gradFill rotWithShape="1">
              <a:gsLst>
                <a:gs pos="0">
                  <a:srgbClr val="E96E29"/>
                </a:gs>
                <a:gs pos="100000">
                  <a:srgbClr val="E96E29">
                    <a:gamma/>
                    <a:shade val="66667"/>
                    <a:invGamma/>
                  </a:srgbClr>
                </a:gs>
              </a:gsLst>
              <a:path path="shape">
                <a:fillToRect l="50000" t="50000" r="50000" b="50000"/>
              </a:path>
            </a:gradFill>
            <a:ln w="19050">
              <a:solidFill>
                <a:schemeClr val="bg1"/>
              </a:solidFill>
              <a:round/>
              <a:headEnd/>
              <a:tailEnd/>
            </a:ln>
            <a:effectLst>
              <a:outerShdw dist="107763" dir="2700000" algn="ctr" rotWithShape="0">
                <a:schemeClr val="bg2">
                  <a:alpha val="50000"/>
                </a:schemeClr>
              </a:outerShdw>
            </a:effec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grpSp>
          <p:nvGrpSpPr>
            <p:cNvPr id="4" name="Group 6"/>
            <p:cNvGrpSpPr>
              <a:grpSpLocks/>
            </p:cNvGrpSpPr>
            <p:nvPr/>
          </p:nvGrpSpPr>
          <p:grpSpPr bwMode="auto">
            <a:xfrm>
              <a:off x="1440" y="1224"/>
              <a:ext cx="3078" cy="288"/>
              <a:chOff x="1536" y="1470"/>
              <a:chExt cx="3078" cy="288"/>
            </a:xfrm>
          </p:grpSpPr>
          <p:sp>
            <p:nvSpPr>
              <p:cNvPr id="53" name="Line 7"/>
              <p:cNvSpPr>
                <a:spLocks noChangeShapeType="1"/>
              </p:cNvSpPr>
              <p:nvPr/>
            </p:nvSpPr>
            <p:spPr bwMode="gray">
              <a:xfrm flipV="1">
                <a:off x="1536" y="1603"/>
                <a:ext cx="218" cy="5"/>
              </a:xfrm>
              <a:prstGeom prst="line">
                <a:avLst/>
              </a:prstGeom>
              <a:noFill/>
              <a:ln w="12700" cap="rnd">
                <a:solidFill>
                  <a:schemeClr val="tx1"/>
                </a:solidFill>
                <a:prstDash val="sysDot"/>
                <a:round/>
                <a:headEnd/>
                <a:tailEnd/>
              </a:ln>
              <a:effectLst>
                <a:outerShdw dist="107763" dir="2700000" algn="ctr" rotWithShape="0">
                  <a:schemeClr val="bg2">
                    <a:alpha val="50000"/>
                  </a:schemeClr>
                </a:outerShdw>
              </a:effectLst>
            </p:spPr>
            <p:txBody>
              <a:bodyPr/>
              <a:lstStyle/>
              <a:p>
                <a:pPr>
                  <a:defRPr/>
                </a:pPr>
                <a:endParaRPr lang="zh-CN" altLang="en-US">
                  <a:latin typeface="微软雅黑" panose="020B0503020204020204" pitchFamily="34" charset="-122"/>
                  <a:ea typeface="微软雅黑" panose="020B0503020204020204" pitchFamily="34" charset="-122"/>
                </a:endParaRPr>
              </a:p>
            </p:txBody>
          </p:sp>
          <p:sp>
            <p:nvSpPr>
              <p:cNvPr id="54" name="AutoShape 8"/>
              <p:cNvSpPr>
                <a:spLocks noChangeArrowheads="1"/>
              </p:cNvSpPr>
              <p:nvPr/>
            </p:nvSpPr>
            <p:spPr bwMode="gray">
              <a:xfrm>
                <a:off x="1686" y="1470"/>
                <a:ext cx="2928" cy="288"/>
              </a:xfrm>
              <a:prstGeom prst="roundRect">
                <a:avLst>
                  <a:gd name="adj" fmla="val 50000"/>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rnd">
                <a:solidFill>
                  <a:schemeClr val="tx1"/>
                </a:solidFill>
                <a:prstDash val="sysDot"/>
                <a:round/>
                <a:headEnd/>
                <a:tailEnd/>
              </a:ln>
              <a:effectLst>
                <a:outerShdw dist="107763" dir="2700000" algn="ctr" rotWithShape="0">
                  <a:schemeClr val="bg2">
                    <a:alpha val="50000"/>
                  </a:schemeClr>
                </a:outerShdw>
              </a:effec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grpSp>
      </p:grpSp>
      <p:grpSp>
        <p:nvGrpSpPr>
          <p:cNvPr id="5" name="Group 9"/>
          <p:cNvGrpSpPr>
            <a:grpSpLocks/>
          </p:cNvGrpSpPr>
          <p:nvPr/>
        </p:nvGrpSpPr>
        <p:grpSpPr bwMode="auto">
          <a:xfrm>
            <a:off x="493531" y="3405433"/>
            <a:ext cx="5256584" cy="457200"/>
            <a:chOff x="1296" y="1566"/>
            <a:chExt cx="3222" cy="288"/>
          </a:xfrm>
        </p:grpSpPr>
        <p:sp>
          <p:nvSpPr>
            <p:cNvPr id="56" name="Oval 10"/>
            <p:cNvSpPr>
              <a:spLocks noChangeArrowheads="1"/>
            </p:cNvSpPr>
            <p:nvPr/>
          </p:nvSpPr>
          <p:spPr bwMode="gray">
            <a:xfrm>
              <a:off x="1296" y="1626"/>
              <a:ext cx="144" cy="144"/>
            </a:xfrm>
            <a:prstGeom prst="ellipse">
              <a:avLst/>
            </a:prstGeom>
            <a:solidFill>
              <a:srgbClr val="F9BDA5"/>
            </a:solidFill>
            <a:ln w="19050">
              <a:solidFill>
                <a:schemeClr val="bg1"/>
              </a:solidFill>
              <a:round/>
              <a:headEnd/>
              <a:tailEnd/>
            </a:ln>
            <a:effectLst>
              <a:outerShdw dist="107763" dir="2700000" algn="ctr" rotWithShape="0">
                <a:schemeClr val="bg2">
                  <a:alpha val="50000"/>
                </a:schemeClr>
              </a:outerShdw>
            </a:effec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grpSp>
          <p:nvGrpSpPr>
            <p:cNvPr id="6" name="Group 11"/>
            <p:cNvGrpSpPr>
              <a:grpSpLocks/>
            </p:cNvGrpSpPr>
            <p:nvPr/>
          </p:nvGrpSpPr>
          <p:grpSpPr bwMode="auto">
            <a:xfrm>
              <a:off x="1440" y="1566"/>
              <a:ext cx="3078" cy="288"/>
              <a:chOff x="1536" y="1470"/>
              <a:chExt cx="3078" cy="288"/>
            </a:xfrm>
          </p:grpSpPr>
          <p:sp>
            <p:nvSpPr>
              <p:cNvPr id="58" name="Line 12"/>
              <p:cNvSpPr>
                <a:spLocks noChangeShapeType="1"/>
              </p:cNvSpPr>
              <p:nvPr/>
            </p:nvSpPr>
            <p:spPr bwMode="gray">
              <a:xfrm flipV="1">
                <a:off x="1536" y="1603"/>
                <a:ext cx="218" cy="5"/>
              </a:xfrm>
              <a:prstGeom prst="line">
                <a:avLst/>
              </a:prstGeom>
              <a:noFill/>
              <a:ln w="12700" cap="rnd">
                <a:solidFill>
                  <a:schemeClr val="tx1"/>
                </a:solidFill>
                <a:prstDash val="sysDot"/>
                <a:round/>
                <a:headEnd/>
                <a:tailEnd/>
              </a:ln>
              <a:effectLst>
                <a:outerShdw dist="107763" dir="2700000" algn="ctr" rotWithShape="0">
                  <a:schemeClr val="bg2">
                    <a:alpha val="50000"/>
                  </a:schemeClr>
                </a:outerShdw>
              </a:effectLst>
            </p:spPr>
            <p:txBody>
              <a:bodyPr/>
              <a:lstStyle/>
              <a:p>
                <a:pPr>
                  <a:defRPr/>
                </a:pPr>
                <a:endParaRPr lang="zh-CN" altLang="en-US">
                  <a:latin typeface="微软雅黑" panose="020B0503020204020204" pitchFamily="34" charset="-122"/>
                  <a:ea typeface="微软雅黑" panose="020B0503020204020204" pitchFamily="34" charset="-122"/>
                </a:endParaRPr>
              </a:p>
            </p:txBody>
          </p:sp>
          <p:sp>
            <p:nvSpPr>
              <p:cNvPr id="59" name="AutoShape 13"/>
              <p:cNvSpPr>
                <a:spLocks noChangeArrowheads="1"/>
              </p:cNvSpPr>
              <p:nvPr/>
            </p:nvSpPr>
            <p:spPr bwMode="gray">
              <a:xfrm>
                <a:off x="1686" y="1470"/>
                <a:ext cx="2928" cy="288"/>
              </a:xfrm>
              <a:prstGeom prst="roundRect">
                <a:avLst>
                  <a:gd name="adj" fmla="val 50000"/>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rnd">
                <a:solidFill>
                  <a:schemeClr val="tx1"/>
                </a:solidFill>
                <a:prstDash val="sysDot"/>
                <a:round/>
                <a:headEnd/>
                <a:tailEnd/>
              </a:ln>
              <a:effectLst>
                <a:outerShdw dist="107763" dir="2700000" algn="ctr" rotWithShape="0">
                  <a:schemeClr val="bg2">
                    <a:alpha val="50000"/>
                  </a:schemeClr>
                </a:outerShdw>
              </a:effec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grpSp>
      </p:grpSp>
      <p:grpSp>
        <p:nvGrpSpPr>
          <p:cNvPr id="7" name="Group 14"/>
          <p:cNvGrpSpPr>
            <a:grpSpLocks/>
          </p:cNvGrpSpPr>
          <p:nvPr/>
        </p:nvGrpSpPr>
        <p:grpSpPr bwMode="auto">
          <a:xfrm>
            <a:off x="506071" y="4255486"/>
            <a:ext cx="4680520" cy="457200"/>
            <a:chOff x="1296" y="1908"/>
            <a:chExt cx="3222" cy="288"/>
          </a:xfrm>
        </p:grpSpPr>
        <p:sp>
          <p:nvSpPr>
            <p:cNvPr id="61" name="Oval 15"/>
            <p:cNvSpPr>
              <a:spLocks noChangeArrowheads="1"/>
            </p:cNvSpPr>
            <p:nvPr/>
          </p:nvSpPr>
          <p:spPr bwMode="gray">
            <a:xfrm>
              <a:off x="1296" y="1974"/>
              <a:ext cx="144" cy="144"/>
            </a:xfrm>
            <a:prstGeom prst="ellipse">
              <a:avLst/>
            </a:prstGeom>
            <a:gradFill rotWithShape="1">
              <a:gsLst>
                <a:gs pos="0">
                  <a:schemeClr val="accent2"/>
                </a:gs>
                <a:gs pos="100000">
                  <a:schemeClr val="accent2">
                    <a:gamma/>
                    <a:shade val="66667"/>
                    <a:invGamma/>
                  </a:schemeClr>
                </a:gs>
              </a:gsLst>
              <a:path path="shape">
                <a:fillToRect l="50000" t="50000" r="50000" b="50000"/>
              </a:path>
            </a:gradFill>
            <a:ln w="19050">
              <a:solidFill>
                <a:schemeClr val="bg1"/>
              </a:solidFill>
              <a:round/>
              <a:headEnd/>
              <a:tailEnd/>
            </a:ln>
            <a:effectLst>
              <a:outerShdw dist="107763" dir="2700000" algn="ctr" rotWithShape="0">
                <a:schemeClr val="bg2">
                  <a:alpha val="50000"/>
                </a:schemeClr>
              </a:outerShdw>
            </a:effec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grpSp>
          <p:nvGrpSpPr>
            <p:cNvPr id="8" name="Group 16"/>
            <p:cNvGrpSpPr>
              <a:grpSpLocks/>
            </p:cNvGrpSpPr>
            <p:nvPr/>
          </p:nvGrpSpPr>
          <p:grpSpPr bwMode="auto">
            <a:xfrm>
              <a:off x="1440" y="1908"/>
              <a:ext cx="3078" cy="288"/>
              <a:chOff x="1536" y="1470"/>
              <a:chExt cx="3078" cy="288"/>
            </a:xfrm>
          </p:grpSpPr>
          <p:sp>
            <p:nvSpPr>
              <p:cNvPr id="63" name="Line 17"/>
              <p:cNvSpPr>
                <a:spLocks noChangeShapeType="1"/>
              </p:cNvSpPr>
              <p:nvPr/>
            </p:nvSpPr>
            <p:spPr bwMode="gray">
              <a:xfrm flipV="1">
                <a:off x="1536" y="1603"/>
                <a:ext cx="218" cy="5"/>
              </a:xfrm>
              <a:prstGeom prst="line">
                <a:avLst/>
              </a:prstGeom>
              <a:noFill/>
              <a:ln w="12700" cap="rnd">
                <a:solidFill>
                  <a:schemeClr val="tx1"/>
                </a:solidFill>
                <a:prstDash val="sysDot"/>
                <a:round/>
                <a:headEnd/>
                <a:tailEnd/>
              </a:ln>
              <a:effectLst>
                <a:outerShdw dist="107763" dir="2700000" algn="ctr" rotWithShape="0">
                  <a:schemeClr val="bg2">
                    <a:alpha val="50000"/>
                  </a:schemeClr>
                </a:outerShdw>
              </a:effectLst>
            </p:spPr>
            <p:txBody>
              <a:bodyPr/>
              <a:lstStyle/>
              <a:p>
                <a:pPr>
                  <a:defRPr/>
                </a:pPr>
                <a:endParaRPr lang="zh-CN" altLang="en-US">
                  <a:latin typeface="微软雅黑" panose="020B0503020204020204" pitchFamily="34" charset="-122"/>
                  <a:ea typeface="微软雅黑" panose="020B0503020204020204" pitchFamily="34" charset="-122"/>
                </a:endParaRPr>
              </a:p>
            </p:txBody>
          </p:sp>
          <p:sp>
            <p:nvSpPr>
              <p:cNvPr id="64" name="AutoShape 18"/>
              <p:cNvSpPr>
                <a:spLocks noChangeArrowheads="1"/>
              </p:cNvSpPr>
              <p:nvPr/>
            </p:nvSpPr>
            <p:spPr bwMode="gray">
              <a:xfrm>
                <a:off x="1686" y="1470"/>
                <a:ext cx="2928" cy="288"/>
              </a:xfrm>
              <a:prstGeom prst="roundRect">
                <a:avLst>
                  <a:gd name="adj" fmla="val 50000"/>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rnd">
                <a:solidFill>
                  <a:schemeClr val="tx1"/>
                </a:solidFill>
                <a:prstDash val="sysDot"/>
                <a:round/>
                <a:headEnd/>
                <a:tailEnd/>
              </a:ln>
              <a:effectLst>
                <a:outerShdw dist="107763" dir="2700000" algn="ctr" rotWithShape="0">
                  <a:schemeClr val="bg2">
                    <a:alpha val="50000"/>
                  </a:schemeClr>
                </a:outerShdw>
              </a:effec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grpSp>
      </p:grpSp>
      <p:sp>
        <p:nvSpPr>
          <p:cNvPr id="75" name="Rectangle 29"/>
          <p:cNvSpPr>
            <a:spLocks noChangeArrowheads="1"/>
          </p:cNvSpPr>
          <p:nvPr/>
        </p:nvSpPr>
        <p:spPr bwMode="gray">
          <a:xfrm>
            <a:off x="1443712" y="1826278"/>
            <a:ext cx="2507418" cy="400110"/>
          </a:xfrm>
          <a:prstGeom prst="rect">
            <a:avLst/>
          </a:prstGeom>
          <a:noFill/>
          <a:ln w="9525">
            <a:noFill/>
            <a:miter lim="800000"/>
            <a:headEnd/>
            <a:tailEnd/>
          </a:ln>
        </p:spPr>
        <p:txBody>
          <a:bodyPr wrap="none">
            <a:spAutoFit/>
          </a:bodyPr>
          <a:lstStyle/>
          <a:p>
            <a:pPr eaLnBrk="0" hangingPunct="0"/>
            <a:r>
              <a:rPr lang="zh-CN" altLang="en-US" sz="2000" b="1" dirty="0" smtClean="0">
                <a:latin typeface="微软雅黑" panose="020B0503020204020204" pitchFamily="34" charset="-122"/>
                <a:ea typeface="微软雅黑" panose="020B0503020204020204" pitchFamily="34" charset="-122"/>
              </a:rPr>
              <a:t>供应商过程质量控制</a:t>
            </a:r>
            <a:endParaRPr lang="en-US" altLang="zh-CN" sz="2000" b="1" dirty="0">
              <a:latin typeface="微软雅黑" panose="020B0503020204020204" pitchFamily="34" charset="-122"/>
              <a:ea typeface="微软雅黑" panose="020B0503020204020204" pitchFamily="34" charset="-122"/>
            </a:endParaRPr>
          </a:p>
        </p:txBody>
      </p:sp>
      <p:sp>
        <p:nvSpPr>
          <p:cNvPr id="76" name="Rectangle 30"/>
          <p:cNvSpPr>
            <a:spLocks noChangeArrowheads="1"/>
          </p:cNvSpPr>
          <p:nvPr/>
        </p:nvSpPr>
        <p:spPr bwMode="gray">
          <a:xfrm>
            <a:off x="1443712" y="3473397"/>
            <a:ext cx="1991251" cy="400110"/>
          </a:xfrm>
          <a:prstGeom prst="rect">
            <a:avLst/>
          </a:prstGeom>
          <a:noFill/>
          <a:ln w="9525">
            <a:noFill/>
            <a:miter lim="800000"/>
            <a:headEnd/>
            <a:tailEnd/>
          </a:ln>
        </p:spPr>
        <p:txBody>
          <a:bodyPr wrap="none">
            <a:spAutoFit/>
          </a:bodyPr>
          <a:lstStyle/>
          <a:p>
            <a:pPr eaLnBrk="0" hangingPunct="0"/>
            <a:r>
              <a:rPr lang="zh-CN" altLang="en-US" sz="2000" b="1" dirty="0" smtClean="0">
                <a:latin typeface="微软雅黑" panose="020B0503020204020204" pitchFamily="34" charset="-122"/>
                <a:ea typeface="微软雅黑" panose="020B0503020204020204" pitchFamily="34" charset="-122"/>
              </a:rPr>
              <a:t>供应商过程审核</a:t>
            </a:r>
            <a:endParaRPr lang="en-US" altLang="zh-CN" sz="2000" b="1" dirty="0">
              <a:latin typeface="微软雅黑" panose="020B0503020204020204" pitchFamily="34" charset="-122"/>
              <a:ea typeface="微软雅黑" panose="020B0503020204020204" pitchFamily="34" charset="-122"/>
            </a:endParaRPr>
          </a:p>
        </p:txBody>
      </p:sp>
      <p:sp>
        <p:nvSpPr>
          <p:cNvPr id="77" name="Rectangle 31"/>
          <p:cNvSpPr>
            <a:spLocks noChangeArrowheads="1"/>
          </p:cNvSpPr>
          <p:nvPr/>
        </p:nvSpPr>
        <p:spPr bwMode="gray">
          <a:xfrm>
            <a:off x="1443712" y="4293555"/>
            <a:ext cx="2403222" cy="400110"/>
          </a:xfrm>
          <a:prstGeom prst="rect">
            <a:avLst/>
          </a:prstGeom>
          <a:noFill/>
          <a:ln w="9525">
            <a:noFill/>
            <a:miter lim="800000"/>
            <a:headEnd/>
            <a:tailEnd/>
          </a:ln>
        </p:spPr>
        <p:txBody>
          <a:bodyPr wrap="none">
            <a:spAutoFit/>
          </a:bodyPr>
          <a:lstStyle/>
          <a:p>
            <a:pPr eaLnBrk="0" hangingPunct="0"/>
            <a:r>
              <a:rPr lang="zh-CN" altLang="en-US" sz="2000" b="1" dirty="0" smtClean="0">
                <a:latin typeface="微软雅黑" panose="020B0503020204020204" pitchFamily="34" charset="-122"/>
                <a:ea typeface="微软雅黑" panose="020B0503020204020204" pitchFamily="34" charset="-122"/>
              </a:rPr>
              <a:t>供应商</a:t>
            </a:r>
            <a:r>
              <a:rPr lang="en-US" altLang="zh-CN" sz="2000" b="1" dirty="0" smtClean="0">
                <a:latin typeface="微软雅黑" panose="020B0503020204020204" pitchFamily="34" charset="-122"/>
                <a:ea typeface="微软雅黑" panose="020B0503020204020204" pitchFamily="34" charset="-122"/>
              </a:rPr>
              <a:t>4M</a:t>
            </a:r>
            <a:r>
              <a:rPr lang="zh-CN" altLang="en-US" sz="2000" b="1" dirty="0" smtClean="0">
                <a:latin typeface="微软雅黑" panose="020B0503020204020204" pitchFamily="34" charset="-122"/>
                <a:ea typeface="微软雅黑" panose="020B0503020204020204" pitchFamily="34" charset="-122"/>
              </a:rPr>
              <a:t>变更管理</a:t>
            </a:r>
            <a:endParaRPr lang="en-US" altLang="zh-CN" sz="2000" b="1" dirty="0">
              <a:latin typeface="微软雅黑" panose="020B0503020204020204" pitchFamily="34" charset="-122"/>
              <a:ea typeface="微软雅黑" panose="020B0503020204020204" pitchFamily="34" charset="-122"/>
            </a:endParaRPr>
          </a:p>
        </p:txBody>
      </p:sp>
      <p:grpSp>
        <p:nvGrpSpPr>
          <p:cNvPr id="23" name="Group 9"/>
          <p:cNvGrpSpPr>
            <a:grpSpLocks/>
          </p:cNvGrpSpPr>
          <p:nvPr/>
        </p:nvGrpSpPr>
        <p:grpSpPr bwMode="auto">
          <a:xfrm>
            <a:off x="467544" y="2564904"/>
            <a:ext cx="5832648" cy="457200"/>
            <a:chOff x="1296" y="1566"/>
            <a:chExt cx="3222" cy="288"/>
          </a:xfrm>
        </p:grpSpPr>
        <p:sp>
          <p:nvSpPr>
            <p:cNvPr id="24" name="Oval 10"/>
            <p:cNvSpPr>
              <a:spLocks noChangeArrowheads="1"/>
            </p:cNvSpPr>
            <p:nvPr/>
          </p:nvSpPr>
          <p:spPr bwMode="gray">
            <a:xfrm>
              <a:off x="1296" y="1626"/>
              <a:ext cx="144" cy="144"/>
            </a:xfrm>
            <a:prstGeom prst="ellipse">
              <a:avLst/>
            </a:prstGeom>
            <a:gradFill rotWithShape="1">
              <a:gsLst>
                <a:gs pos="0">
                  <a:srgbClr val="DCDC48"/>
                </a:gs>
                <a:gs pos="100000">
                  <a:srgbClr val="DCDC48">
                    <a:gamma/>
                    <a:shade val="66667"/>
                    <a:invGamma/>
                  </a:srgbClr>
                </a:gs>
              </a:gsLst>
              <a:path path="shape">
                <a:fillToRect l="50000" t="50000" r="50000" b="50000"/>
              </a:path>
            </a:gradFill>
            <a:ln w="19050">
              <a:solidFill>
                <a:schemeClr val="bg1"/>
              </a:solidFill>
              <a:round/>
              <a:headEnd/>
              <a:tailEnd/>
            </a:ln>
            <a:effectLst>
              <a:outerShdw dist="107763" dir="2700000" algn="ctr" rotWithShape="0">
                <a:schemeClr val="bg2">
                  <a:alpha val="50000"/>
                </a:schemeClr>
              </a:outerShdw>
            </a:effec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grpSp>
          <p:nvGrpSpPr>
            <p:cNvPr id="25" name="Group 11"/>
            <p:cNvGrpSpPr>
              <a:grpSpLocks/>
            </p:cNvGrpSpPr>
            <p:nvPr/>
          </p:nvGrpSpPr>
          <p:grpSpPr bwMode="auto">
            <a:xfrm>
              <a:off x="1440" y="1566"/>
              <a:ext cx="3078" cy="288"/>
              <a:chOff x="1536" y="1470"/>
              <a:chExt cx="3078" cy="288"/>
            </a:xfrm>
          </p:grpSpPr>
          <p:sp>
            <p:nvSpPr>
              <p:cNvPr id="26" name="Line 12"/>
              <p:cNvSpPr>
                <a:spLocks noChangeShapeType="1"/>
              </p:cNvSpPr>
              <p:nvPr/>
            </p:nvSpPr>
            <p:spPr bwMode="gray">
              <a:xfrm flipV="1">
                <a:off x="1536" y="1603"/>
                <a:ext cx="218" cy="5"/>
              </a:xfrm>
              <a:prstGeom prst="line">
                <a:avLst/>
              </a:prstGeom>
              <a:noFill/>
              <a:ln w="12700" cap="rnd">
                <a:solidFill>
                  <a:schemeClr val="tx1"/>
                </a:solidFill>
                <a:prstDash val="sysDot"/>
                <a:round/>
                <a:headEnd/>
                <a:tailEnd/>
              </a:ln>
              <a:effectLst>
                <a:outerShdw dist="107763" dir="2700000" algn="ctr" rotWithShape="0">
                  <a:schemeClr val="bg2">
                    <a:alpha val="50000"/>
                  </a:schemeClr>
                </a:outerShdw>
              </a:effectLst>
            </p:spPr>
            <p:txBody>
              <a:bodyPr/>
              <a:lstStyle/>
              <a:p>
                <a:pPr>
                  <a:defRPr/>
                </a:pPr>
                <a:endParaRPr lang="zh-CN" altLang="en-US">
                  <a:latin typeface="微软雅黑" panose="020B0503020204020204" pitchFamily="34" charset="-122"/>
                  <a:ea typeface="微软雅黑" panose="020B0503020204020204" pitchFamily="34" charset="-122"/>
                </a:endParaRPr>
              </a:p>
            </p:txBody>
          </p:sp>
          <p:sp>
            <p:nvSpPr>
              <p:cNvPr id="27" name="AutoShape 13"/>
              <p:cNvSpPr>
                <a:spLocks noChangeArrowheads="1"/>
              </p:cNvSpPr>
              <p:nvPr/>
            </p:nvSpPr>
            <p:spPr bwMode="gray">
              <a:xfrm>
                <a:off x="1686" y="1470"/>
                <a:ext cx="2928" cy="288"/>
              </a:xfrm>
              <a:prstGeom prst="roundRect">
                <a:avLst>
                  <a:gd name="adj" fmla="val 50000"/>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rnd">
                <a:solidFill>
                  <a:schemeClr val="tx1"/>
                </a:solidFill>
                <a:prstDash val="sysDot"/>
                <a:round/>
                <a:headEnd/>
                <a:tailEnd/>
              </a:ln>
              <a:effectLst>
                <a:outerShdw dist="107763" dir="2700000" algn="ctr" rotWithShape="0">
                  <a:schemeClr val="bg2">
                    <a:alpha val="50000"/>
                  </a:schemeClr>
                </a:outerShdw>
              </a:effec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grpSp>
      </p:grpSp>
      <p:sp>
        <p:nvSpPr>
          <p:cNvPr id="28" name="Rectangle 30"/>
          <p:cNvSpPr>
            <a:spLocks noChangeArrowheads="1"/>
          </p:cNvSpPr>
          <p:nvPr/>
        </p:nvSpPr>
        <p:spPr bwMode="gray">
          <a:xfrm>
            <a:off x="1443712" y="2612529"/>
            <a:ext cx="2507418" cy="400110"/>
          </a:xfrm>
          <a:prstGeom prst="rect">
            <a:avLst/>
          </a:prstGeom>
          <a:noFill/>
          <a:ln w="9525">
            <a:noFill/>
            <a:miter lim="800000"/>
            <a:headEnd/>
            <a:tailEnd/>
          </a:ln>
        </p:spPr>
        <p:txBody>
          <a:bodyPr wrap="none">
            <a:spAutoFit/>
          </a:bodyPr>
          <a:lstStyle/>
          <a:p>
            <a:pPr eaLnBrk="0" hangingPunct="0"/>
            <a:r>
              <a:rPr lang="zh-CN" altLang="en-US" sz="2000" b="1" dirty="0" smtClean="0">
                <a:latin typeface="微软雅黑" panose="020B0503020204020204" pitchFamily="34" charset="-122"/>
                <a:ea typeface="微软雅黑" panose="020B0503020204020204" pitchFamily="34" charset="-122"/>
              </a:rPr>
              <a:t>供应商不合格品控制</a:t>
            </a:r>
            <a:endParaRPr lang="en-US" altLang="zh-CN"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163548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linds(horizontal)">
                                      <p:cBhvr>
                                        <p:cTn id="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6"/>
          <p:cNvSpPr>
            <a:spLocks noGrp="1"/>
          </p:cNvSpPr>
          <p:nvPr>
            <p:ph type="title"/>
          </p:nvPr>
        </p:nvSpPr>
        <p:spPr>
          <a:xfrm>
            <a:off x="382234" y="394525"/>
            <a:ext cx="8388233" cy="502183"/>
          </a:xfrm>
        </p:spPr>
        <p:txBody>
          <a:bodyPr/>
          <a:lstStyle/>
          <a:p>
            <a:pPr algn="ctr"/>
            <a:r>
              <a:rPr lang="zh-CN" altLang="en-US" sz="3200" dirty="0" smtClean="0">
                <a:solidFill>
                  <a:srgbClr val="FF0000"/>
                </a:solidFill>
              </a:rPr>
              <a:t>供应商过程质量控制</a:t>
            </a:r>
            <a:endParaRPr lang="zh-CN" altLang="en-US" sz="3200" dirty="0">
              <a:solidFill>
                <a:srgbClr val="FF0000"/>
              </a:solidFill>
            </a:endParaRPr>
          </a:p>
        </p:txBody>
      </p:sp>
      <p:sp>
        <p:nvSpPr>
          <p:cNvPr id="27" name="Freeform 4"/>
          <p:cNvSpPr>
            <a:spLocks/>
          </p:cNvSpPr>
          <p:nvPr/>
        </p:nvSpPr>
        <p:spPr bwMode="gray">
          <a:xfrm rot="20805504">
            <a:off x="4773852" y="2515394"/>
            <a:ext cx="1150937" cy="3316287"/>
          </a:xfrm>
          <a:custGeom>
            <a:avLst/>
            <a:gdLst>
              <a:gd name="T0" fmla="*/ 0 w 646"/>
              <a:gd name="T1" fmla="*/ 0 h 1861"/>
              <a:gd name="T2" fmla="*/ 2147483647 w 646"/>
              <a:gd name="T3" fmla="*/ 2147483647 h 1861"/>
              <a:gd name="T4" fmla="*/ 2147483647 w 646"/>
              <a:gd name="T5" fmla="*/ 2147483647 h 1861"/>
              <a:gd name="T6" fmla="*/ 2147483647 w 646"/>
              <a:gd name="T7" fmla="*/ 2147483647 h 1861"/>
              <a:gd name="T8" fmla="*/ 2147483647 w 646"/>
              <a:gd name="T9" fmla="*/ 2147483647 h 1861"/>
              <a:gd name="T10" fmla="*/ 2147483647 w 646"/>
              <a:gd name="T11" fmla="*/ 2147483647 h 1861"/>
              <a:gd name="T12" fmla="*/ 2147483647 w 646"/>
              <a:gd name="T13" fmla="*/ 2147483647 h 1861"/>
              <a:gd name="T14" fmla="*/ 2147483647 w 646"/>
              <a:gd name="T15" fmla="*/ 2147483647 h 1861"/>
              <a:gd name="T16" fmla="*/ 2147483647 w 646"/>
              <a:gd name="T17" fmla="*/ 2147483647 h 1861"/>
              <a:gd name="T18" fmla="*/ 2147483647 w 646"/>
              <a:gd name="T19" fmla="*/ 2147483647 h 1861"/>
              <a:gd name="T20" fmla="*/ 2147483647 w 646"/>
              <a:gd name="T21" fmla="*/ 2147483647 h 1861"/>
              <a:gd name="T22" fmla="*/ 2147483647 w 646"/>
              <a:gd name="T23" fmla="*/ 2147483647 h 1861"/>
              <a:gd name="T24" fmla="*/ 2147483647 w 646"/>
              <a:gd name="T25" fmla="*/ 2147483647 h 1861"/>
              <a:gd name="T26" fmla="*/ 2147483647 w 646"/>
              <a:gd name="T27" fmla="*/ 2147483647 h 1861"/>
              <a:gd name="T28" fmla="*/ 2147483647 w 646"/>
              <a:gd name="T29" fmla="*/ 2147483647 h 1861"/>
              <a:gd name="T30" fmla="*/ 2147483647 w 646"/>
              <a:gd name="T31" fmla="*/ 2147483647 h 1861"/>
              <a:gd name="T32" fmla="*/ 2147483647 w 646"/>
              <a:gd name="T33" fmla="*/ 2147483647 h 1861"/>
              <a:gd name="T34" fmla="*/ 2147483647 w 646"/>
              <a:gd name="T35" fmla="*/ 2147483647 h 1861"/>
              <a:gd name="T36" fmla="*/ 2147483647 w 646"/>
              <a:gd name="T37" fmla="*/ 2147483647 h 1861"/>
              <a:gd name="T38" fmla="*/ 2147483647 w 646"/>
              <a:gd name="T39" fmla="*/ 2147483647 h 1861"/>
              <a:gd name="T40" fmla="*/ 2147483647 w 646"/>
              <a:gd name="T41" fmla="*/ 2147483647 h 1861"/>
              <a:gd name="T42" fmla="*/ 2147483647 w 646"/>
              <a:gd name="T43" fmla="*/ 2147483647 h 1861"/>
              <a:gd name="T44" fmla="*/ 2147483647 w 646"/>
              <a:gd name="T45" fmla="*/ 2147483647 h 1861"/>
              <a:gd name="T46" fmla="*/ 2147483647 w 646"/>
              <a:gd name="T47" fmla="*/ 2147483647 h 1861"/>
              <a:gd name="T48" fmla="*/ 2147483647 w 646"/>
              <a:gd name="T49" fmla="*/ 2147483647 h 1861"/>
              <a:gd name="T50" fmla="*/ 2147483647 w 646"/>
              <a:gd name="T51" fmla="*/ 2147483647 h 1861"/>
              <a:gd name="T52" fmla="*/ 2147483647 w 646"/>
              <a:gd name="T53" fmla="*/ 2147483647 h 1861"/>
              <a:gd name="T54" fmla="*/ 2147483647 w 646"/>
              <a:gd name="T55" fmla="*/ 2147483647 h 1861"/>
              <a:gd name="T56" fmla="*/ 2147483647 w 646"/>
              <a:gd name="T57" fmla="*/ 2147483647 h 1861"/>
              <a:gd name="T58" fmla="*/ 2147483647 w 646"/>
              <a:gd name="T59" fmla="*/ 2147483647 h 1861"/>
              <a:gd name="T60" fmla="*/ 2147483647 w 646"/>
              <a:gd name="T61" fmla="*/ 2147483647 h 1861"/>
              <a:gd name="T62" fmla="*/ 2147483647 w 646"/>
              <a:gd name="T63" fmla="*/ 2147483647 h 1861"/>
              <a:gd name="T64" fmla="*/ 2147483647 w 646"/>
              <a:gd name="T65" fmla="*/ 2147483647 h 1861"/>
              <a:gd name="T66" fmla="*/ 2147483647 w 646"/>
              <a:gd name="T67" fmla="*/ 2147483647 h 1861"/>
              <a:gd name="T68" fmla="*/ 2147483647 w 646"/>
              <a:gd name="T69" fmla="*/ 2147483647 h 1861"/>
              <a:gd name="T70" fmla="*/ 2147483647 w 646"/>
              <a:gd name="T71" fmla="*/ 2147483647 h 1861"/>
              <a:gd name="T72" fmla="*/ 2147483647 w 646"/>
              <a:gd name="T73" fmla="*/ 2147483647 h 1861"/>
              <a:gd name="T74" fmla="*/ 2147483647 w 646"/>
              <a:gd name="T75" fmla="*/ 2147483647 h 1861"/>
              <a:gd name="T76" fmla="*/ 0 w 646"/>
              <a:gd name="T77" fmla="*/ 2147483647 h 1861"/>
              <a:gd name="T78" fmla="*/ 0 w 646"/>
              <a:gd name="T79" fmla="*/ 0 h 18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46"/>
              <a:gd name="T121" fmla="*/ 0 h 1861"/>
              <a:gd name="T122" fmla="*/ 646 w 646"/>
              <a:gd name="T123" fmla="*/ 1861 h 186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gradFill rotWithShape="1">
            <a:gsLst>
              <a:gs pos="0">
                <a:srgbClr val="FFFFFF"/>
              </a:gs>
              <a:gs pos="100000">
                <a:srgbClr val="447EC4"/>
              </a:gs>
            </a:gsLst>
            <a:lin ang="0" scaled="1"/>
          </a:gradFill>
          <a:ln w="6350">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 name="Freeform 5"/>
          <p:cNvSpPr>
            <a:spLocks/>
          </p:cNvSpPr>
          <p:nvPr/>
        </p:nvSpPr>
        <p:spPr bwMode="gray">
          <a:xfrm rot="5461794">
            <a:off x="2979977" y="2067719"/>
            <a:ext cx="1150937" cy="3316287"/>
          </a:xfrm>
          <a:custGeom>
            <a:avLst/>
            <a:gdLst>
              <a:gd name="T0" fmla="*/ 0 w 646"/>
              <a:gd name="T1" fmla="*/ 0 h 1861"/>
              <a:gd name="T2" fmla="*/ 2147483647 w 646"/>
              <a:gd name="T3" fmla="*/ 2147483647 h 1861"/>
              <a:gd name="T4" fmla="*/ 2147483647 w 646"/>
              <a:gd name="T5" fmla="*/ 2147483647 h 1861"/>
              <a:gd name="T6" fmla="*/ 2147483647 w 646"/>
              <a:gd name="T7" fmla="*/ 2147483647 h 1861"/>
              <a:gd name="T8" fmla="*/ 2147483647 w 646"/>
              <a:gd name="T9" fmla="*/ 2147483647 h 1861"/>
              <a:gd name="T10" fmla="*/ 2147483647 w 646"/>
              <a:gd name="T11" fmla="*/ 2147483647 h 1861"/>
              <a:gd name="T12" fmla="*/ 2147483647 w 646"/>
              <a:gd name="T13" fmla="*/ 2147483647 h 1861"/>
              <a:gd name="T14" fmla="*/ 2147483647 w 646"/>
              <a:gd name="T15" fmla="*/ 2147483647 h 1861"/>
              <a:gd name="T16" fmla="*/ 2147483647 w 646"/>
              <a:gd name="T17" fmla="*/ 2147483647 h 1861"/>
              <a:gd name="T18" fmla="*/ 2147483647 w 646"/>
              <a:gd name="T19" fmla="*/ 2147483647 h 1861"/>
              <a:gd name="T20" fmla="*/ 2147483647 w 646"/>
              <a:gd name="T21" fmla="*/ 2147483647 h 1861"/>
              <a:gd name="T22" fmla="*/ 2147483647 w 646"/>
              <a:gd name="T23" fmla="*/ 2147483647 h 1861"/>
              <a:gd name="T24" fmla="*/ 2147483647 w 646"/>
              <a:gd name="T25" fmla="*/ 2147483647 h 1861"/>
              <a:gd name="T26" fmla="*/ 2147483647 w 646"/>
              <a:gd name="T27" fmla="*/ 2147483647 h 1861"/>
              <a:gd name="T28" fmla="*/ 2147483647 w 646"/>
              <a:gd name="T29" fmla="*/ 2147483647 h 1861"/>
              <a:gd name="T30" fmla="*/ 2147483647 w 646"/>
              <a:gd name="T31" fmla="*/ 2147483647 h 1861"/>
              <a:gd name="T32" fmla="*/ 2147483647 w 646"/>
              <a:gd name="T33" fmla="*/ 2147483647 h 1861"/>
              <a:gd name="T34" fmla="*/ 2147483647 w 646"/>
              <a:gd name="T35" fmla="*/ 2147483647 h 1861"/>
              <a:gd name="T36" fmla="*/ 2147483647 w 646"/>
              <a:gd name="T37" fmla="*/ 2147483647 h 1861"/>
              <a:gd name="T38" fmla="*/ 2147483647 w 646"/>
              <a:gd name="T39" fmla="*/ 2147483647 h 1861"/>
              <a:gd name="T40" fmla="*/ 2147483647 w 646"/>
              <a:gd name="T41" fmla="*/ 2147483647 h 1861"/>
              <a:gd name="T42" fmla="*/ 2147483647 w 646"/>
              <a:gd name="T43" fmla="*/ 2147483647 h 1861"/>
              <a:gd name="T44" fmla="*/ 2147483647 w 646"/>
              <a:gd name="T45" fmla="*/ 2147483647 h 1861"/>
              <a:gd name="T46" fmla="*/ 2147483647 w 646"/>
              <a:gd name="T47" fmla="*/ 2147483647 h 1861"/>
              <a:gd name="T48" fmla="*/ 2147483647 w 646"/>
              <a:gd name="T49" fmla="*/ 2147483647 h 1861"/>
              <a:gd name="T50" fmla="*/ 2147483647 w 646"/>
              <a:gd name="T51" fmla="*/ 2147483647 h 1861"/>
              <a:gd name="T52" fmla="*/ 2147483647 w 646"/>
              <a:gd name="T53" fmla="*/ 2147483647 h 1861"/>
              <a:gd name="T54" fmla="*/ 2147483647 w 646"/>
              <a:gd name="T55" fmla="*/ 2147483647 h 1861"/>
              <a:gd name="T56" fmla="*/ 2147483647 w 646"/>
              <a:gd name="T57" fmla="*/ 2147483647 h 1861"/>
              <a:gd name="T58" fmla="*/ 2147483647 w 646"/>
              <a:gd name="T59" fmla="*/ 2147483647 h 1861"/>
              <a:gd name="T60" fmla="*/ 2147483647 w 646"/>
              <a:gd name="T61" fmla="*/ 2147483647 h 1861"/>
              <a:gd name="T62" fmla="*/ 2147483647 w 646"/>
              <a:gd name="T63" fmla="*/ 2147483647 h 1861"/>
              <a:gd name="T64" fmla="*/ 2147483647 w 646"/>
              <a:gd name="T65" fmla="*/ 2147483647 h 1861"/>
              <a:gd name="T66" fmla="*/ 2147483647 w 646"/>
              <a:gd name="T67" fmla="*/ 2147483647 h 1861"/>
              <a:gd name="T68" fmla="*/ 2147483647 w 646"/>
              <a:gd name="T69" fmla="*/ 2147483647 h 1861"/>
              <a:gd name="T70" fmla="*/ 2147483647 w 646"/>
              <a:gd name="T71" fmla="*/ 2147483647 h 1861"/>
              <a:gd name="T72" fmla="*/ 2147483647 w 646"/>
              <a:gd name="T73" fmla="*/ 2147483647 h 1861"/>
              <a:gd name="T74" fmla="*/ 2147483647 w 646"/>
              <a:gd name="T75" fmla="*/ 2147483647 h 1861"/>
              <a:gd name="T76" fmla="*/ 0 w 646"/>
              <a:gd name="T77" fmla="*/ 2147483647 h 1861"/>
              <a:gd name="T78" fmla="*/ 0 w 646"/>
              <a:gd name="T79" fmla="*/ 0 h 18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46"/>
              <a:gd name="T121" fmla="*/ 0 h 1861"/>
              <a:gd name="T122" fmla="*/ 646 w 646"/>
              <a:gd name="T123" fmla="*/ 1861 h 186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gradFill rotWithShape="1">
            <a:gsLst>
              <a:gs pos="0">
                <a:srgbClr val="FFFFFF"/>
              </a:gs>
              <a:gs pos="100000">
                <a:srgbClr val="2A684C"/>
              </a:gs>
            </a:gsLst>
            <a:lin ang="0" scaled="1"/>
          </a:gradFill>
          <a:ln w="6350">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grpSp>
        <p:nvGrpSpPr>
          <p:cNvPr id="29" name="Group 7"/>
          <p:cNvGrpSpPr>
            <a:grpSpLocks/>
          </p:cNvGrpSpPr>
          <p:nvPr/>
        </p:nvGrpSpPr>
        <p:grpSpPr bwMode="auto">
          <a:xfrm>
            <a:off x="1897302" y="1850231"/>
            <a:ext cx="5294312" cy="4081463"/>
            <a:chOff x="768" y="1104"/>
            <a:chExt cx="3984" cy="3072"/>
          </a:xfrm>
        </p:grpSpPr>
        <p:sp>
          <p:nvSpPr>
            <p:cNvPr id="30" name="Freeform 8"/>
            <p:cNvSpPr>
              <a:spLocks/>
            </p:cNvSpPr>
            <p:nvPr/>
          </p:nvSpPr>
          <p:spPr bwMode="gray">
            <a:xfrm>
              <a:off x="2784" y="1680"/>
              <a:ext cx="866" cy="2496"/>
            </a:xfrm>
            <a:custGeom>
              <a:avLst/>
              <a:gdLst>
                <a:gd name="T0" fmla="*/ 0 w 646"/>
                <a:gd name="T1" fmla="*/ 0 h 1861"/>
                <a:gd name="T2" fmla="*/ 9293 w 646"/>
                <a:gd name="T3" fmla="*/ 2799 h 1861"/>
                <a:gd name="T4" fmla="*/ 19119 w 646"/>
                <a:gd name="T5" fmla="*/ 6384 h 1861"/>
                <a:gd name="T6" fmla="*/ 28782 w 646"/>
                <a:gd name="T7" fmla="*/ 10612 h 1861"/>
                <a:gd name="T8" fmla="*/ 38068 w 646"/>
                <a:gd name="T9" fmla="*/ 16015 h 1861"/>
                <a:gd name="T10" fmla="*/ 47218 w 646"/>
                <a:gd name="T11" fmla="*/ 21851 h 1861"/>
                <a:gd name="T12" fmla="*/ 56204 w 646"/>
                <a:gd name="T13" fmla="*/ 28934 h 1861"/>
                <a:gd name="T14" fmla="*/ 65073 w 646"/>
                <a:gd name="T15" fmla="*/ 36604 h 1861"/>
                <a:gd name="T16" fmla="*/ 73627 w 646"/>
                <a:gd name="T17" fmla="*/ 44990 h 1861"/>
                <a:gd name="T18" fmla="*/ 81699 w 646"/>
                <a:gd name="T19" fmla="*/ 54321 h 1861"/>
                <a:gd name="T20" fmla="*/ 89403 w 646"/>
                <a:gd name="T21" fmla="*/ 64176 h 1861"/>
                <a:gd name="T22" fmla="*/ 96437 w 646"/>
                <a:gd name="T23" fmla="*/ 74688 h 1861"/>
                <a:gd name="T24" fmla="*/ 102767 w 646"/>
                <a:gd name="T25" fmla="*/ 86173 h 1861"/>
                <a:gd name="T26" fmla="*/ 108474 w 646"/>
                <a:gd name="T27" fmla="*/ 98041 h 1861"/>
                <a:gd name="T28" fmla="*/ 113753 w 646"/>
                <a:gd name="T29" fmla="*/ 110904 h 1861"/>
                <a:gd name="T30" fmla="*/ 118177 w 646"/>
                <a:gd name="T31" fmla="*/ 124306 h 1861"/>
                <a:gd name="T32" fmla="*/ 121290 w 646"/>
                <a:gd name="T33" fmla="*/ 138059 h 1861"/>
                <a:gd name="T34" fmla="*/ 123896 w 646"/>
                <a:gd name="T35" fmla="*/ 152610 h 1861"/>
                <a:gd name="T36" fmla="*/ 125536 w 646"/>
                <a:gd name="T37" fmla="*/ 167712 h 1861"/>
                <a:gd name="T38" fmla="*/ 126247 w 646"/>
                <a:gd name="T39" fmla="*/ 183317 h 1861"/>
                <a:gd name="T40" fmla="*/ 125806 w 646"/>
                <a:gd name="T41" fmla="*/ 199500 h 1861"/>
                <a:gd name="T42" fmla="*/ 124345 w 646"/>
                <a:gd name="T43" fmla="*/ 214195 h 1861"/>
                <a:gd name="T44" fmla="*/ 121743 w 646"/>
                <a:gd name="T45" fmla="*/ 228798 h 1861"/>
                <a:gd name="T46" fmla="*/ 118701 w 646"/>
                <a:gd name="T47" fmla="*/ 242620 h 1861"/>
                <a:gd name="T48" fmla="*/ 114329 w 646"/>
                <a:gd name="T49" fmla="*/ 255872 h 1861"/>
                <a:gd name="T50" fmla="*/ 109646 w 646"/>
                <a:gd name="T51" fmla="*/ 268341 h 1861"/>
                <a:gd name="T52" fmla="*/ 104172 w 646"/>
                <a:gd name="T53" fmla="*/ 280241 h 1861"/>
                <a:gd name="T54" fmla="*/ 97707 w 646"/>
                <a:gd name="T55" fmla="*/ 291400 h 1861"/>
                <a:gd name="T56" fmla="*/ 91107 w 646"/>
                <a:gd name="T57" fmla="*/ 302086 h 1861"/>
                <a:gd name="T58" fmla="*/ 83664 w 646"/>
                <a:gd name="T59" fmla="*/ 312017 h 1861"/>
                <a:gd name="T60" fmla="*/ 75764 w 646"/>
                <a:gd name="T61" fmla="*/ 320958 h 1861"/>
                <a:gd name="T62" fmla="*/ 67367 w 646"/>
                <a:gd name="T63" fmla="*/ 329385 h 1861"/>
                <a:gd name="T64" fmla="*/ 59013 w 646"/>
                <a:gd name="T65" fmla="*/ 337049 h 1861"/>
                <a:gd name="T66" fmla="*/ 49749 w 646"/>
                <a:gd name="T67" fmla="*/ 343886 h 1861"/>
                <a:gd name="T68" fmla="*/ 40187 w 646"/>
                <a:gd name="T69" fmla="*/ 350265 h 1861"/>
                <a:gd name="T70" fmla="*/ 30452 w 646"/>
                <a:gd name="T71" fmla="*/ 355603 h 1861"/>
                <a:gd name="T72" fmla="*/ 20244 w 646"/>
                <a:gd name="T73" fmla="*/ 360136 h 1861"/>
                <a:gd name="T74" fmla="*/ 10300 w 646"/>
                <a:gd name="T75" fmla="*/ 364116 h 1861"/>
                <a:gd name="T76" fmla="*/ 0 w 646"/>
                <a:gd name="T77" fmla="*/ 367049 h 1861"/>
                <a:gd name="T78" fmla="*/ 0 w 646"/>
                <a:gd name="T79" fmla="*/ 0 h 18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46"/>
                <a:gd name="T121" fmla="*/ 0 h 1861"/>
                <a:gd name="T122" fmla="*/ 646 w 646"/>
                <a:gd name="T123" fmla="*/ 1861 h 186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gradFill rotWithShape="1">
              <a:gsLst>
                <a:gs pos="0">
                  <a:schemeClr val="bg1"/>
                </a:gs>
                <a:gs pos="100000">
                  <a:srgbClr val="CFDBDF"/>
                </a:gs>
              </a:gsLst>
              <a:lin ang="0" scaled="1"/>
            </a:gradFill>
            <a:ln w="6350">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 name="Freeform 9"/>
            <p:cNvSpPr>
              <a:spLocks/>
            </p:cNvSpPr>
            <p:nvPr/>
          </p:nvSpPr>
          <p:spPr bwMode="gray">
            <a:xfrm rot="6256290">
              <a:off x="1583" y="1153"/>
              <a:ext cx="866" cy="2496"/>
            </a:xfrm>
            <a:custGeom>
              <a:avLst/>
              <a:gdLst>
                <a:gd name="T0" fmla="*/ 0 w 646"/>
                <a:gd name="T1" fmla="*/ 0 h 1861"/>
                <a:gd name="T2" fmla="*/ 9293 w 646"/>
                <a:gd name="T3" fmla="*/ 2799 h 1861"/>
                <a:gd name="T4" fmla="*/ 19119 w 646"/>
                <a:gd name="T5" fmla="*/ 6384 h 1861"/>
                <a:gd name="T6" fmla="*/ 28782 w 646"/>
                <a:gd name="T7" fmla="*/ 10612 h 1861"/>
                <a:gd name="T8" fmla="*/ 38068 w 646"/>
                <a:gd name="T9" fmla="*/ 16015 h 1861"/>
                <a:gd name="T10" fmla="*/ 47218 w 646"/>
                <a:gd name="T11" fmla="*/ 21851 h 1861"/>
                <a:gd name="T12" fmla="*/ 56204 w 646"/>
                <a:gd name="T13" fmla="*/ 28934 h 1861"/>
                <a:gd name="T14" fmla="*/ 65073 w 646"/>
                <a:gd name="T15" fmla="*/ 36604 h 1861"/>
                <a:gd name="T16" fmla="*/ 73627 w 646"/>
                <a:gd name="T17" fmla="*/ 44990 h 1861"/>
                <a:gd name="T18" fmla="*/ 81699 w 646"/>
                <a:gd name="T19" fmla="*/ 54321 h 1861"/>
                <a:gd name="T20" fmla="*/ 89403 w 646"/>
                <a:gd name="T21" fmla="*/ 64176 h 1861"/>
                <a:gd name="T22" fmla="*/ 96437 w 646"/>
                <a:gd name="T23" fmla="*/ 74688 h 1861"/>
                <a:gd name="T24" fmla="*/ 102767 w 646"/>
                <a:gd name="T25" fmla="*/ 86173 h 1861"/>
                <a:gd name="T26" fmla="*/ 108474 w 646"/>
                <a:gd name="T27" fmla="*/ 98041 h 1861"/>
                <a:gd name="T28" fmla="*/ 113753 w 646"/>
                <a:gd name="T29" fmla="*/ 110904 h 1861"/>
                <a:gd name="T30" fmla="*/ 118177 w 646"/>
                <a:gd name="T31" fmla="*/ 124306 h 1861"/>
                <a:gd name="T32" fmla="*/ 121290 w 646"/>
                <a:gd name="T33" fmla="*/ 138059 h 1861"/>
                <a:gd name="T34" fmla="*/ 123896 w 646"/>
                <a:gd name="T35" fmla="*/ 152610 h 1861"/>
                <a:gd name="T36" fmla="*/ 125536 w 646"/>
                <a:gd name="T37" fmla="*/ 167712 h 1861"/>
                <a:gd name="T38" fmla="*/ 126247 w 646"/>
                <a:gd name="T39" fmla="*/ 183317 h 1861"/>
                <a:gd name="T40" fmla="*/ 125806 w 646"/>
                <a:gd name="T41" fmla="*/ 199500 h 1861"/>
                <a:gd name="T42" fmla="*/ 124345 w 646"/>
                <a:gd name="T43" fmla="*/ 214195 h 1861"/>
                <a:gd name="T44" fmla="*/ 121743 w 646"/>
                <a:gd name="T45" fmla="*/ 228798 h 1861"/>
                <a:gd name="T46" fmla="*/ 118701 w 646"/>
                <a:gd name="T47" fmla="*/ 242620 h 1861"/>
                <a:gd name="T48" fmla="*/ 114329 w 646"/>
                <a:gd name="T49" fmla="*/ 255872 h 1861"/>
                <a:gd name="T50" fmla="*/ 109646 w 646"/>
                <a:gd name="T51" fmla="*/ 268341 h 1861"/>
                <a:gd name="T52" fmla="*/ 104172 w 646"/>
                <a:gd name="T53" fmla="*/ 280241 h 1861"/>
                <a:gd name="T54" fmla="*/ 97707 w 646"/>
                <a:gd name="T55" fmla="*/ 291400 h 1861"/>
                <a:gd name="T56" fmla="*/ 91107 w 646"/>
                <a:gd name="T57" fmla="*/ 302086 h 1861"/>
                <a:gd name="T58" fmla="*/ 83664 w 646"/>
                <a:gd name="T59" fmla="*/ 312017 h 1861"/>
                <a:gd name="T60" fmla="*/ 75764 w 646"/>
                <a:gd name="T61" fmla="*/ 320958 h 1861"/>
                <a:gd name="T62" fmla="*/ 67367 w 646"/>
                <a:gd name="T63" fmla="*/ 329385 h 1861"/>
                <a:gd name="T64" fmla="*/ 59013 w 646"/>
                <a:gd name="T65" fmla="*/ 337049 h 1861"/>
                <a:gd name="T66" fmla="*/ 49749 w 646"/>
                <a:gd name="T67" fmla="*/ 343886 h 1861"/>
                <a:gd name="T68" fmla="*/ 40187 w 646"/>
                <a:gd name="T69" fmla="*/ 350265 h 1861"/>
                <a:gd name="T70" fmla="*/ 30452 w 646"/>
                <a:gd name="T71" fmla="*/ 355603 h 1861"/>
                <a:gd name="T72" fmla="*/ 20244 w 646"/>
                <a:gd name="T73" fmla="*/ 360136 h 1861"/>
                <a:gd name="T74" fmla="*/ 10300 w 646"/>
                <a:gd name="T75" fmla="*/ 364116 h 1861"/>
                <a:gd name="T76" fmla="*/ 0 w 646"/>
                <a:gd name="T77" fmla="*/ 367049 h 1861"/>
                <a:gd name="T78" fmla="*/ 0 w 646"/>
                <a:gd name="T79" fmla="*/ 0 h 18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46"/>
                <a:gd name="T121" fmla="*/ 0 h 1861"/>
                <a:gd name="T122" fmla="*/ 646 w 646"/>
                <a:gd name="T123" fmla="*/ 1861 h 186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gradFill rotWithShape="1">
              <a:gsLst>
                <a:gs pos="0">
                  <a:schemeClr val="bg1"/>
                </a:gs>
                <a:gs pos="100000">
                  <a:srgbClr val="CFDBDF"/>
                </a:gs>
              </a:gsLst>
              <a:lin ang="0" scaled="1"/>
            </a:gradFill>
            <a:ln w="6350">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 name="Freeform 10"/>
            <p:cNvSpPr>
              <a:spLocks/>
            </p:cNvSpPr>
            <p:nvPr/>
          </p:nvSpPr>
          <p:spPr bwMode="gray">
            <a:xfrm rot="-6677128">
              <a:off x="3071" y="289"/>
              <a:ext cx="866" cy="2496"/>
            </a:xfrm>
            <a:custGeom>
              <a:avLst/>
              <a:gdLst>
                <a:gd name="T0" fmla="*/ 0 w 646"/>
                <a:gd name="T1" fmla="*/ 0 h 1861"/>
                <a:gd name="T2" fmla="*/ 9293 w 646"/>
                <a:gd name="T3" fmla="*/ 2799 h 1861"/>
                <a:gd name="T4" fmla="*/ 19119 w 646"/>
                <a:gd name="T5" fmla="*/ 6384 h 1861"/>
                <a:gd name="T6" fmla="*/ 28782 w 646"/>
                <a:gd name="T7" fmla="*/ 10612 h 1861"/>
                <a:gd name="T8" fmla="*/ 38068 w 646"/>
                <a:gd name="T9" fmla="*/ 16015 h 1861"/>
                <a:gd name="T10" fmla="*/ 47218 w 646"/>
                <a:gd name="T11" fmla="*/ 21851 h 1861"/>
                <a:gd name="T12" fmla="*/ 56204 w 646"/>
                <a:gd name="T13" fmla="*/ 28934 h 1861"/>
                <a:gd name="T14" fmla="*/ 65073 w 646"/>
                <a:gd name="T15" fmla="*/ 36604 h 1861"/>
                <a:gd name="T16" fmla="*/ 73627 w 646"/>
                <a:gd name="T17" fmla="*/ 44990 h 1861"/>
                <a:gd name="T18" fmla="*/ 81699 w 646"/>
                <a:gd name="T19" fmla="*/ 54321 h 1861"/>
                <a:gd name="T20" fmla="*/ 89403 w 646"/>
                <a:gd name="T21" fmla="*/ 64176 h 1861"/>
                <a:gd name="T22" fmla="*/ 96437 w 646"/>
                <a:gd name="T23" fmla="*/ 74688 h 1861"/>
                <a:gd name="T24" fmla="*/ 102767 w 646"/>
                <a:gd name="T25" fmla="*/ 86173 h 1861"/>
                <a:gd name="T26" fmla="*/ 108474 w 646"/>
                <a:gd name="T27" fmla="*/ 98041 h 1861"/>
                <a:gd name="T28" fmla="*/ 113753 w 646"/>
                <a:gd name="T29" fmla="*/ 110904 h 1861"/>
                <a:gd name="T30" fmla="*/ 118177 w 646"/>
                <a:gd name="T31" fmla="*/ 124306 h 1861"/>
                <a:gd name="T32" fmla="*/ 121290 w 646"/>
                <a:gd name="T33" fmla="*/ 138059 h 1861"/>
                <a:gd name="T34" fmla="*/ 123896 w 646"/>
                <a:gd name="T35" fmla="*/ 152610 h 1861"/>
                <a:gd name="T36" fmla="*/ 125536 w 646"/>
                <a:gd name="T37" fmla="*/ 167712 h 1861"/>
                <a:gd name="T38" fmla="*/ 126247 w 646"/>
                <a:gd name="T39" fmla="*/ 183317 h 1861"/>
                <a:gd name="T40" fmla="*/ 125806 w 646"/>
                <a:gd name="T41" fmla="*/ 199500 h 1861"/>
                <a:gd name="T42" fmla="*/ 124345 w 646"/>
                <a:gd name="T43" fmla="*/ 214195 h 1861"/>
                <a:gd name="T44" fmla="*/ 121743 w 646"/>
                <a:gd name="T45" fmla="*/ 228798 h 1861"/>
                <a:gd name="T46" fmla="*/ 118701 w 646"/>
                <a:gd name="T47" fmla="*/ 242620 h 1861"/>
                <a:gd name="T48" fmla="*/ 114329 w 646"/>
                <a:gd name="T49" fmla="*/ 255872 h 1861"/>
                <a:gd name="T50" fmla="*/ 109646 w 646"/>
                <a:gd name="T51" fmla="*/ 268341 h 1861"/>
                <a:gd name="T52" fmla="*/ 104172 w 646"/>
                <a:gd name="T53" fmla="*/ 280241 h 1861"/>
                <a:gd name="T54" fmla="*/ 97707 w 646"/>
                <a:gd name="T55" fmla="*/ 291400 h 1861"/>
                <a:gd name="T56" fmla="*/ 91107 w 646"/>
                <a:gd name="T57" fmla="*/ 302086 h 1861"/>
                <a:gd name="T58" fmla="*/ 83664 w 646"/>
                <a:gd name="T59" fmla="*/ 312017 h 1861"/>
                <a:gd name="T60" fmla="*/ 75764 w 646"/>
                <a:gd name="T61" fmla="*/ 320958 h 1861"/>
                <a:gd name="T62" fmla="*/ 67367 w 646"/>
                <a:gd name="T63" fmla="*/ 329385 h 1861"/>
                <a:gd name="T64" fmla="*/ 59013 w 646"/>
                <a:gd name="T65" fmla="*/ 337049 h 1861"/>
                <a:gd name="T66" fmla="*/ 49749 w 646"/>
                <a:gd name="T67" fmla="*/ 343886 h 1861"/>
                <a:gd name="T68" fmla="*/ 40187 w 646"/>
                <a:gd name="T69" fmla="*/ 350265 h 1861"/>
                <a:gd name="T70" fmla="*/ 30452 w 646"/>
                <a:gd name="T71" fmla="*/ 355603 h 1861"/>
                <a:gd name="T72" fmla="*/ 20244 w 646"/>
                <a:gd name="T73" fmla="*/ 360136 h 1861"/>
                <a:gd name="T74" fmla="*/ 10300 w 646"/>
                <a:gd name="T75" fmla="*/ 364116 h 1861"/>
                <a:gd name="T76" fmla="*/ 0 w 646"/>
                <a:gd name="T77" fmla="*/ 367049 h 1861"/>
                <a:gd name="T78" fmla="*/ 0 w 646"/>
                <a:gd name="T79" fmla="*/ 0 h 18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46"/>
                <a:gd name="T121" fmla="*/ 0 h 1861"/>
                <a:gd name="T122" fmla="*/ 646 w 646"/>
                <a:gd name="T123" fmla="*/ 1861 h 186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gradFill rotWithShape="1">
              <a:gsLst>
                <a:gs pos="0">
                  <a:schemeClr val="bg1"/>
                </a:gs>
                <a:gs pos="100000">
                  <a:srgbClr val="CFDBDF"/>
                </a:gs>
              </a:gsLst>
              <a:lin ang="0" scaled="1"/>
            </a:gradFill>
            <a:ln w="6350">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33" name="Group 11"/>
          <p:cNvGrpSpPr>
            <a:grpSpLocks/>
          </p:cNvGrpSpPr>
          <p:nvPr/>
        </p:nvGrpSpPr>
        <p:grpSpPr bwMode="auto">
          <a:xfrm>
            <a:off x="4065827" y="2578894"/>
            <a:ext cx="1339850" cy="1338262"/>
            <a:chOff x="2016" y="1920"/>
            <a:chExt cx="1680" cy="1680"/>
          </a:xfrm>
        </p:grpSpPr>
        <p:sp>
          <p:nvSpPr>
            <p:cNvPr id="34" name="Oval 12"/>
            <p:cNvSpPr>
              <a:spLocks noChangeArrowheads="1"/>
            </p:cNvSpPr>
            <p:nvPr/>
          </p:nvSpPr>
          <p:spPr bwMode="gray">
            <a:xfrm>
              <a:off x="2016" y="1920"/>
              <a:ext cx="1680" cy="1680"/>
            </a:xfrm>
            <a:prstGeom prst="ellipse">
              <a:avLst/>
            </a:prstGeom>
            <a:gradFill rotWithShape="1">
              <a:gsLst>
                <a:gs pos="0">
                  <a:srgbClr val="F14343"/>
                </a:gs>
                <a:gs pos="100000">
                  <a:srgbClr val="922929"/>
                </a:gs>
              </a:gsLst>
              <a:lin ang="5400000" scaled="1"/>
            </a:gradFill>
            <a:ln w="25400">
              <a:solidFill>
                <a:schemeClr val="bg1"/>
              </a:solidFill>
              <a:round/>
              <a:headEnd/>
              <a:tailEnd/>
            </a:ln>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35" name="Freeform 13"/>
            <p:cNvSpPr>
              <a:spLocks/>
            </p:cNvSpPr>
            <p:nvPr/>
          </p:nvSpPr>
          <p:spPr bwMode="gray">
            <a:xfrm>
              <a:off x="2208" y="1948"/>
              <a:ext cx="1296" cy="634"/>
            </a:xfrm>
            <a:custGeom>
              <a:avLst/>
              <a:gdLst>
                <a:gd name="T0" fmla="*/ 922 w 1321"/>
                <a:gd name="T1" fmla="*/ 49 h 712"/>
                <a:gd name="T2" fmla="*/ 934 w 1321"/>
                <a:gd name="T3" fmla="*/ 54 h 712"/>
                <a:gd name="T4" fmla="*/ 937 w 1321"/>
                <a:gd name="T5" fmla="*/ 60 h 712"/>
                <a:gd name="T6" fmla="*/ 932 w 1321"/>
                <a:gd name="T7" fmla="*/ 64 h 712"/>
                <a:gd name="T8" fmla="*/ 920 w 1321"/>
                <a:gd name="T9" fmla="*/ 68 h 712"/>
                <a:gd name="T10" fmla="*/ 902 w 1321"/>
                <a:gd name="T11" fmla="*/ 72 h 712"/>
                <a:gd name="T12" fmla="*/ 878 w 1321"/>
                <a:gd name="T13" fmla="*/ 75 h 712"/>
                <a:gd name="T14" fmla="*/ 848 w 1321"/>
                <a:gd name="T15" fmla="*/ 77 h 712"/>
                <a:gd name="T16" fmla="*/ 813 w 1321"/>
                <a:gd name="T17" fmla="*/ 81 h 712"/>
                <a:gd name="T18" fmla="*/ 774 w 1321"/>
                <a:gd name="T19" fmla="*/ 83 h 712"/>
                <a:gd name="T20" fmla="*/ 731 w 1321"/>
                <a:gd name="T21" fmla="*/ 84 h 712"/>
                <a:gd name="T22" fmla="*/ 686 w 1321"/>
                <a:gd name="T23" fmla="*/ 85 h 712"/>
                <a:gd name="T24" fmla="*/ 636 w 1321"/>
                <a:gd name="T25" fmla="*/ 87 h 712"/>
                <a:gd name="T26" fmla="*/ 585 w 1321"/>
                <a:gd name="T27" fmla="*/ 88 h 712"/>
                <a:gd name="T28" fmla="*/ 564 w 1321"/>
                <a:gd name="T29" fmla="*/ 89 h 712"/>
                <a:gd name="T30" fmla="*/ 337 w 1321"/>
                <a:gd name="T31" fmla="*/ 89 h 712"/>
                <a:gd name="T32" fmla="*/ 334 w 1321"/>
                <a:gd name="T33" fmla="*/ 89 h 712"/>
                <a:gd name="T34" fmla="*/ 289 w 1321"/>
                <a:gd name="T35" fmla="*/ 88 h 712"/>
                <a:gd name="T36" fmla="*/ 247 w 1321"/>
                <a:gd name="T37" fmla="*/ 87 h 712"/>
                <a:gd name="T38" fmla="*/ 207 w 1321"/>
                <a:gd name="T39" fmla="*/ 86 h 712"/>
                <a:gd name="T40" fmla="*/ 168 w 1321"/>
                <a:gd name="T41" fmla="*/ 84 h 712"/>
                <a:gd name="T42" fmla="*/ 131 w 1321"/>
                <a:gd name="T43" fmla="*/ 84 h 712"/>
                <a:gd name="T44" fmla="*/ 102 w 1321"/>
                <a:gd name="T45" fmla="*/ 82 h 712"/>
                <a:gd name="T46" fmla="*/ 72 w 1321"/>
                <a:gd name="T47" fmla="*/ 80 h 712"/>
                <a:gd name="T48" fmla="*/ 49 w 1321"/>
                <a:gd name="T49" fmla="*/ 78 h 712"/>
                <a:gd name="T50" fmla="*/ 26 w 1321"/>
                <a:gd name="T51" fmla="*/ 75 h 712"/>
                <a:gd name="T52" fmla="*/ 18 w 1321"/>
                <a:gd name="T53" fmla="*/ 72 h 712"/>
                <a:gd name="T54" fmla="*/ 6 w 1321"/>
                <a:gd name="T55" fmla="*/ 69 h 712"/>
                <a:gd name="T56" fmla="*/ 0 w 1321"/>
                <a:gd name="T57" fmla="*/ 65 h 712"/>
                <a:gd name="T58" fmla="*/ 0 w 1321"/>
                <a:gd name="T59" fmla="*/ 64 h 712"/>
                <a:gd name="T60" fmla="*/ 4 w 1321"/>
                <a:gd name="T61" fmla="*/ 60 h 712"/>
                <a:gd name="T62" fmla="*/ 16 w 1321"/>
                <a:gd name="T63" fmla="*/ 54 h 712"/>
                <a:gd name="T64" fmla="*/ 33 w 1321"/>
                <a:gd name="T65" fmla="*/ 46 h 712"/>
                <a:gd name="T66" fmla="*/ 68 w 1321"/>
                <a:gd name="T67" fmla="*/ 37 h 712"/>
                <a:gd name="T68" fmla="*/ 106 w 1321"/>
                <a:gd name="T69" fmla="*/ 29 h 712"/>
                <a:gd name="T70" fmla="*/ 145 w 1321"/>
                <a:gd name="T71" fmla="*/ 21 h 712"/>
                <a:gd name="T72" fmla="*/ 191 w 1321"/>
                <a:gd name="T73" fmla="*/ 15 h 712"/>
                <a:gd name="T74" fmla="*/ 242 w 1321"/>
                <a:gd name="T75" fmla="*/ 10 h 712"/>
                <a:gd name="T76" fmla="*/ 294 w 1321"/>
                <a:gd name="T77" fmla="*/ 5 h 712"/>
                <a:gd name="T78" fmla="*/ 353 w 1321"/>
                <a:gd name="T79" fmla="*/ 4 h 712"/>
                <a:gd name="T80" fmla="*/ 412 w 1321"/>
                <a:gd name="T81" fmla="*/ 4 h 712"/>
                <a:gd name="T82" fmla="*/ 474 w 1321"/>
                <a:gd name="T83" fmla="*/ 0 h 712"/>
                <a:gd name="T84" fmla="*/ 474 w 1321"/>
                <a:gd name="T85" fmla="*/ 0 h 712"/>
                <a:gd name="T86" fmla="*/ 538 w 1321"/>
                <a:gd name="T87" fmla="*/ 4 h 712"/>
                <a:gd name="T88" fmla="*/ 600 w 1321"/>
                <a:gd name="T89" fmla="*/ 4 h 712"/>
                <a:gd name="T90" fmla="*/ 661 w 1321"/>
                <a:gd name="T91" fmla="*/ 6 h 712"/>
                <a:gd name="T92" fmla="*/ 717 w 1321"/>
                <a:gd name="T93" fmla="*/ 11 h 712"/>
                <a:gd name="T94" fmla="*/ 767 w 1321"/>
                <a:gd name="T95" fmla="*/ 17 h 712"/>
                <a:gd name="T96" fmla="*/ 814 w 1321"/>
                <a:gd name="T97" fmla="*/ 24 h 712"/>
                <a:gd name="T98" fmla="*/ 856 w 1321"/>
                <a:gd name="T99" fmla="*/ 32 h 712"/>
                <a:gd name="T100" fmla="*/ 892 w 1321"/>
                <a:gd name="T101" fmla="*/ 40 h 712"/>
                <a:gd name="T102" fmla="*/ 922 w 1321"/>
                <a:gd name="T103" fmla="*/ 49 h 712"/>
                <a:gd name="T104" fmla="*/ 922 w 1321"/>
                <a:gd name="T105" fmla="*/ 49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chemeClr val="bg1"/>
                </a:gs>
                <a:gs pos="100000">
                  <a:srgbClr val="FF3300"/>
                </a:gs>
              </a:gsLst>
              <a:lin ang="5400000" scaled="1"/>
            </a:gradFill>
            <a:ln w="0">
              <a:noFill/>
              <a:round/>
              <a:headEnd/>
              <a:tailEnd/>
            </a:ln>
          </p:spPr>
          <p:txBody>
            <a:bodyPr/>
            <a:lstStyle/>
            <a:p>
              <a:endParaRPr lang="zh-CN" altLang="en-US">
                <a:latin typeface="微软雅黑" panose="020B0503020204020204" pitchFamily="34" charset="-122"/>
                <a:ea typeface="微软雅黑" panose="020B0503020204020204" pitchFamily="34" charset="-122"/>
              </a:endParaRPr>
            </a:p>
          </p:txBody>
        </p:sp>
      </p:grpSp>
      <p:sp>
        <p:nvSpPr>
          <p:cNvPr id="36" name="Text Box 14"/>
          <p:cNvSpPr txBox="1">
            <a:spLocks noChangeArrowheads="1"/>
          </p:cNvSpPr>
          <p:nvPr/>
        </p:nvSpPr>
        <p:spPr bwMode="gray">
          <a:xfrm>
            <a:off x="4154766" y="3007519"/>
            <a:ext cx="1107996" cy="461665"/>
          </a:xfrm>
          <a:prstGeom prst="rect">
            <a:avLst/>
          </a:prstGeom>
          <a:noFill/>
          <a:ln w="9525" algn="ctr">
            <a:noFill/>
            <a:miter lim="800000"/>
            <a:headEnd/>
            <a:tailEnd/>
          </a:ln>
          <a:effectLst/>
        </p:spPr>
        <p:txBody>
          <a:bodyPr wrap="none">
            <a:spAutoFit/>
          </a:bodyPr>
          <a:lstStyle/>
          <a:p>
            <a:pPr algn="ctr" eaLnBrk="0" hangingPunct="0">
              <a:defRPr/>
            </a:pPr>
            <a:r>
              <a:rPr lang="zh-CN" altLang="en-US" sz="2400" b="1" dirty="0">
                <a:solidFill>
                  <a:schemeClr val="bg1"/>
                </a:solidFill>
                <a:latin typeface="微软雅黑" panose="020B0503020204020204" pitchFamily="34" charset="-122"/>
                <a:ea typeface="微软雅黑" panose="020B0503020204020204" pitchFamily="34" charset="-122"/>
              </a:rPr>
              <a:t>三部曲</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37" name="Text Box 15"/>
          <p:cNvSpPr txBox="1">
            <a:spLocks noChangeArrowheads="1"/>
          </p:cNvSpPr>
          <p:nvPr/>
        </p:nvSpPr>
        <p:spPr bwMode="auto">
          <a:xfrm>
            <a:off x="2469699" y="3031787"/>
            <a:ext cx="1415773" cy="461665"/>
          </a:xfrm>
          <a:prstGeom prst="rect">
            <a:avLst/>
          </a:prstGeom>
          <a:noFill/>
          <a:ln w="9525" algn="ctr">
            <a:noFill/>
            <a:miter lim="800000"/>
            <a:headEnd/>
            <a:tailEnd/>
          </a:ln>
        </p:spPr>
        <p:txBody>
          <a:bodyPr wrap="none">
            <a:spAutoFit/>
          </a:bodyPr>
          <a:lstStyle/>
          <a:p>
            <a:pPr algn="r" eaLnBrk="0" hangingPunct="0">
              <a:defRPr/>
            </a:pPr>
            <a:r>
              <a:rPr lang="zh-CN" altLang="en-US" sz="2400" b="1" dirty="0">
                <a:solidFill>
                  <a:srgbClr val="0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质量策划</a:t>
            </a:r>
            <a:endParaRPr lang="en-US" altLang="zh-CN" sz="2400" b="1" dirty="0">
              <a:solidFill>
                <a:srgbClr val="0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8" name="Text Box 16"/>
          <p:cNvSpPr txBox="1">
            <a:spLocks noChangeArrowheads="1"/>
          </p:cNvSpPr>
          <p:nvPr/>
        </p:nvSpPr>
        <p:spPr bwMode="auto">
          <a:xfrm>
            <a:off x="5300351" y="2217030"/>
            <a:ext cx="1415772" cy="461665"/>
          </a:xfrm>
          <a:prstGeom prst="rect">
            <a:avLst/>
          </a:prstGeom>
          <a:noFill/>
          <a:ln w="9525" algn="ctr">
            <a:noFill/>
            <a:miter lim="800000"/>
            <a:headEnd/>
            <a:tailEnd/>
          </a:ln>
        </p:spPr>
        <p:txBody>
          <a:bodyPr wrap="none">
            <a:spAutoFit/>
          </a:bodyPr>
          <a:lstStyle/>
          <a:p>
            <a:pPr eaLnBrk="0" hangingPunct="0">
              <a:defRPr/>
            </a:pPr>
            <a:r>
              <a:rPr lang="zh-CN" altLang="en-US" sz="2400" b="1" dirty="0">
                <a:solidFill>
                  <a:srgbClr val="0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质量控制</a:t>
            </a:r>
            <a:endParaRPr lang="en-US" altLang="zh-CN" sz="2400" b="1" dirty="0">
              <a:solidFill>
                <a:srgbClr val="0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9" name="Text Box 17"/>
          <p:cNvSpPr txBox="1">
            <a:spLocks noChangeArrowheads="1"/>
          </p:cNvSpPr>
          <p:nvPr/>
        </p:nvSpPr>
        <p:spPr bwMode="auto">
          <a:xfrm>
            <a:off x="4102522" y="4587302"/>
            <a:ext cx="1415773" cy="461665"/>
          </a:xfrm>
          <a:prstGeom prst="rect">
            <a:avLst/>
          </a:prstGeom>
          <a:noFill/>
          <a:ln w="9525" algn="ctr">
            <a:noFill/>
            <a:miter lim="800000"/>
            <a:headEnd/>
            <a:tailEnd/>
          </a:ln>
        </p:spPr>
        <p:txBody>
          <a:bodyPr wrap="none">
            <a:spAutoFit/>
          </a:bodyPr>
          <a:lstStyle/>
          <a:p>
            <a:pPr algn="r" eaLnBrk="0" hangingPunct="0">
              <a:defRPr/>
            </a:pPr>
            <a:r>
              <a:rPr lang="zh-CN" altLang="en-US" sz="2400" b="1" dirty="0">
                <a:solidFill>
                  <a:srgbClr val="0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质量改进</a:t>
            </a:r>
            <a:endParaRPr lang="en-US" altLang="zh-CN" sz="2400" b="1" dirty="0">
              <a:solidFill>
                <a:srgbClr val="0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0" name="TextBox 39"/>
          <p:cNvSpPr txBox="1"/>
          <p:nvPr/>
        </p:nvSpPr>
        <p:spPr>
          <a:xfrm>
            <a:off x="2189294" y="1379146"/>
            <a:ext cx="2286000" cy="1014412"/>
          </a:xfrm>
          <a:prstGeom prst="rect">
            <a:avLst/>
          </a:prstGeom>
          <a:noFill/>
        </p:spPr>
        <p:txBody>
          <a:bodyPr>
            <a:spAutoFit/>
          </a:bodyPr>
          <a:lstStyle/>
          <a:p>
            <a:pPr>
              <a:defRPr/>
            </a:pPr>
            <a:r>
              <a:rPr lang="zh-CN" altLang="en-US" sz="2000" b="1" dirty="0">
                <a:solidFill>
                  <a:schemeClr val="accent1">
                    <a:lumMod val="10000"/>
                  </a:schemeClr>
                </a:solidFill>
                <a:latin typeface="微软雅黑" panose="020B0503020204020204" pitchFamily="34" charset="-122"/>
                <a:ea typeface="微软雅黑" panose="020B0503020204020204" pitchFamily="34" charset="-122"/>
              </a:rPr>
              <a:t>识别顾客关键特性顾客关键特性转化方案转交实施部门</a:t>
            </a:r>
            <a:endParaRPr lang="en-US" altLang="zh-CN" sz="2000" b="1" dirty="0">
              <a:solidFill>
                <a:schemeClr val="accent1">
                  <a:lumMod val="10000"/>
                </a:schemeClr>
              </a:solidFill>
              <a:latin typeface="微软雅黑" panose="020B0503020204020204" pitchFamily="34" charset="-122"/>
              <a:ea typeface="微软雅黑" panose="020B0503020204020204" pitchFamily="34" charset="-122"/>
            </a:endParaRPr>
          </a:p>
        </p:txBody>
      </p:sp>
      <p:sp>
        <p:nvSpPr>
          <p:cNvPr id="41" name="上弧形箭头 18"/>
          <p:cNvSpPr>
            <a:spLocks noChangeArrowheads="1"/>
          </p:cNvSpPr>
          <p:nvPr/>
        </p:nvSpPr>
        <p:spPr bwMode="auto">
          <a:xfrm rot="16839575">
            <a:off x="629187" y="1823339"/>
            <a:ext cx="1928813" cy="857250"/>
          </a:xfrm>
          <a:prstGeom prst="curvedDownArrow">
            <a:avLst>
              <a:gd name="adj1" fmla="val 25000"/>
              <a:gd name="adj2" fmla="val 50000"/>
              <a:gd name="adj3" fmla="val 25000"/>
            </a:avLst>
          </a:prstGeom>
          <a:solidFill>
            <a:schemeClr val="accent1"/>
          </a:solidFill>
          <a:ln w="9525" algn="ctr">
            <a:solidFill>
              <a:schemeClr val="tx1"/>
            </a:solidFill>
            <a:round/>
            <a:headEnd/>
            <a:tailEnd/>
          </a:ln>
        </p:spPr>
        <p:txBody>
          <a:bodyPr/>
          <a:lstStyle/>
          <a:p>
            <a:pPr eaLnBrk="0" hangingPunct="0"/>
            <a:endParaRPr lang="zh-CN" altLang="en-US" sz="1400" b="0">
              <a:latin typeface="微软雅黑" panose="020B0503020204020204" pitchFamily="34" charset="-122"/>
              <a:ea typeface="微软雅黑" panose="020B0503020204020204" pitchFamily="34" charset="-122"/>
            </a:endParaRPr>
          </a:p>
        </p:txBody>
      </p:sp>
      <p:sp>
        <p:nvSpPr>
          <p:cNvPr id="42" name="TextBox 41"/>
          <p:cNvSpPr txBox="1"/>
          <p:nvPr/>
        </p:nvSpPr>
        <p:spPr>
          <a:xfrm>
            <a:off x="6299443" y="3563601"/>
            <a:ext cx="1857375" cy="1016000"/>
          </a:xfrm>
          <a:prstGeom prst="rect">
            <a:avLst/>
          </a:prstGeom>
          <a:noFill/>
        </p:spPr>
        <p:txBody>
          <a:bodyPr>
            <a:spAutoFit/>
          </a:bodyPr>
          <a:lstStyle/>
          <a:p>
            <a:pPr algn="ctr">
              <a:defRPr/>
            </a:pPr>
            <a:r>
              <a:rPr lang="zh-CN" altLang="en-US" sz="2000" b="1" dirty="0">
                <a:solidFill>
                  <a:srgbClr val="FF0000"/>
                </a:solidFill>
                <a:latin typeface="微软雅黑" panose="020B0503020204020204" pitchFamily="34" charset="-122"/>
                <a:ea typeface="微软雅黑" panose="020B0503020204020204" pitchFamily="34" charset="-122"/>
              </a:rPr>
              <a:t>订立检验制度过程质量监控质量预防措施</a:t>
            </a:r>
          </a:p>
        </p:txBody>
      </p:sp>
      <p:sp>
        <p:nvSpPr>
          <p:cNvPr id="43" name="右弧形箭头 20"/>
          <p:cNvSpPr>
            <a:spLocks noChangeArrowheads="1"/>
          </p:cNvSpPr>
          <p:nvPr/>
        </p:nvSpPr>
        <p:spPr bwMode="auto">
          <a:xfrm rot="20488476">
            <a:off x="7417751" y="1722537"/>
            <a:ext cx="785812" cy="1785938"/>
          </a:xfrm>
          <a:prstGeom prst="curvedLeftArrow">
            <a:avLst>
              <a:gd name="adj1" fmla="val 25000"/>
              <a:gd name="adj2" fmla="val 50000"/>
              <a:gd name="adj3" fmla="val 25000"/>
            </a:avLst>
          </a:prstGeom>
          <a:solidFill>
            <a:srgbClr val="FF3300"/>
          </a:solidFill>
          <a:ln w="9525" algn="ctr">
            <a:solidFill>
              <a:schemeClr val="tx1"/>
            </a:solidFill>
            <a:round/>
            <a:headEnd/>
            <a:tailEnd/>
          </a:ln>
        </p:spPr>
        <p:txBody>
          <a:bodyPr/>
          <a:lstStyle/>
          <a:p>
            <a:pPr eaLnBrk="0" hangingPunct="0"/>
            <a:endParaRPr lang="zh-CN" altLang="en-US" sz="1400" b="0">
              <a:latin typeface="微软雅黑" panose="020B0503020204020204" pitchFamily="34" charset="-122"/>
              <a:ea typeface="微软雅黑" panose="020B0503020204020204" pitchFamily="34" charset="-122"/>
            </a:endParaRPr>
          </a:p>
        </p:txBody>
      </p:sp>
      <p:sp>
        <p:nvSpPr>
          <p:cNvPr id="44" name="TextBox 43"/>
          <p:cNvSpPr txBox="1"/>
          <p:nvPr/>
        </p:nvSpPr>
        <p:spPr>
          <a:xfrm>
            <a:off x="1760086" y="4599663"/>
            <a:ext cx="1419225" cy="1016000"/>
          </a:xfrm>
          <a:prstGeom prst="rect">
            <a:avLst/>
          </a:prstGeom>
          <a:noFill/>
        </p:spPr>
        <p:txBody>
          <a:bodyPr>
            <a:spAutoFit/>
          </a:bodyPr>
          <a:lstStyle/>
          <a:p>
            <a:pPr algn="ctr">
              <a:defRPr/>
            </a:pPr>
            <a:r>
              <a:rPr lang="zh-CN" altLang="en-US" sz="2000" b="1" dirty="0">
                <a:solidFill>
                  <a:srgbClr val="0000FF"/>
                </a:solidFill>
                <a:latin typeface="微软雅黑" panose="020B0503020204020204" pitchFamily="34" charset="-122"/>
                <a:ea typeface="微软雅黑" panose="020B0503020204020204" pitchFamily="34" charset="-122"/>
              </a:rPr>
              <a:t>质量跟踪小组活动</a:t>
            </a:r>
            <a:endParaRPr lang="en-US" altLang="zh-CN" sz="2000" b="1" dirty="0">
              <a:solidFill>
                <a:srgbClr val="0000FF"/>
              </a:solidFill>
              <a:latin typeface="微软雅黑" panose="020B0503020204020204" pitchFamily="34" charset="-122"/>
              <a:ea typeface="微软雅黑" panose="020B0503020204020204" pitchFamily="34" charset="-122"/>
            </a:endParaRPr>
          </a:p>
          <a:p>
            <a:pPr algn="ctr">
              <a:defRPr/>
            </a:pPr>
            <a:r>
              <a:rPr lang="zh-CN" altLang="en-US" sz="2000" b="1" dirty="0">
                <a:solidFill>
                  <a:srgbClr val="0000FF"/>
                </a:solidFill>
                <a:latin typeface="微软雅黑" panose="020B0503020204020204" pitchFamily="34" charset="-122"/>
                <a:ea typeface="微软雅黑" panose="020B0503020204020204" pitchFamily="34" charset="-122"/>
              </a:rPr>
              <a:t>公差设计</a:t>
            </a:r>
          </a:p>
        </p:txBody>
      </p:sp>
      <p:sp>
        <p:nvSpPr>
          <p:cNvPr id="45" name="右弧形箭头 22"/>
          <p:cNvSpPr>
            <a:spLocks noChangeArrowheads="1"/>
          </p:cNvSpPr>
          <p:nvPr/>
        </p:nvSpPr>
        <p:spPr bwMode="auto">
          <a:xfrm rot="5003434">
            <a:off x="3252919" y="5001562"/>
            <a:ext cx="677862" cy="1757363"/>
          </a:xfrm>
          <a:prstGeom prst="curvedLeftArrow">
            <a:avLst>
              <a:gd name="adj1" fmla="val 25025"/>
              <a:gd name="adj2" fmla="val 50038"/>
              <a:gd name="adj3" fmla="val 25000"/>
            </a:avLst>
          </a:prstGeom>
          <a:solidFill>
            <a:schemeClr val="accent2"/>
          </a:solidFill>
          <a:ln w="9525" algn="ctr">
            <a:solidFill>
              <a:schemeClr val="tx1"/>
            </a:solidFill>
            <a:round/>
            <a:headEnd/>
            <a:tailEnd/>
          </a:ln>
        </p:spPr>
        <p:txBody>
          <a:bodyPr/>
          <a:lstStyle/>
          <a:p>
            <a:pPr eaLnBrk="0" hangingPunct="0"/>
            <a:endParaRPr lang="zh-CN" altLang="en-US" sz="1400" b="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71976467"/>
      </p:ext>
    </p:extLst>
  </p:cSld>
  <p:clrMapOvr>
    <a:masterClrMapping/>
  </p:clrMapOvr>
  <p:transition>
    <p:fade/>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6"/>
          <p:cNvSpPr>
            <a:spLocks noGrp="1"/>
          </p:cNvSpPr>
          <p:nvPr>
            <p:ph type="title"/>
          </p:nvPr>
        </p:nvSpPr>
        <p:spPr>
          <a:xfrm>
            <a:off x="408903" y="1448643"/>
            <a:ext cx="8232531" cy="387953"/>
          </a:xfrm>
        </p:spPr>
        <p:txBody>
          <a:bodyPr/>
          <a:lstStyle/>
          <a:p>
            <a:pPr algn="l">
              <a:buFont typeface="Wingdings" pitchFamily="2" charset="2"/>
              <a:buChar char="Ø"/>
            </a:pPr>
            <a:r>
              <a:rPr lang="zh-CN" altLang="en-US" sz="2400" dirty="0" smtClean="0">
                <a:solidFill>
                  <a:schemeClr val="tx1"/>
                </a:solidFill>
              </a:rPr>
              <a:t>  质量策划</a:t>
            </a:r>
            <a:endParaRPr lang="zh-CN" altLang="en-US" sz="2400" dirty="0">
              <a:solidFill>
                <a:schemeClr val="tx1"/>
              </a:solidFill>
            </a:endParaRPr>
          </a:p>
        </p:txBody>
      </p:sp>
      <p:sp>
        <p:nvSpPr>
          <p:cNvPr id="27" name="AutoShape 3"/>
          <p:cNvSpPr>
            <a:spLocks noChangeArrowheads="1"/>
          </p:cNvSpPr>
          <p:nvPr/>
        </p:nvSpPr>
        <p:spPr bwMode="gray">
          <a:xfrm>
            <a:off x="2733675" y="2949476"/>
            <a:ext cx="3582988" cy="1566862"/>
          </a:xfrm>
          <a:prstGeom prst="rightArrow">
            <a:avLst>
              <a:gd name="adj1" fmla="val 61093"/>
              <a:gd name="adj2" fmla="val 42050"/>
            </a:avLst>
          </a:prstGeom>
          <a:gradFill rotWithShape="1">
            <a:gsLst>
              <a:gs pos="0">
                <a:srgbClr val="B2B2B2"/>
              </a:gs>
              <a:gs pos="100000">
                <a:srgbClr val="E1E1E1"/>
              </a:gs>
            </a:gsLst>
            <a:lin ang="0" scaled="1"/>
          </a:gradFill>
          <a:ln w="9525" algn="ctr">
            <a:noFill/>
            <a:miter lim="800000"/>
            <a:headEnd/>
            <a:tailEnd/>
          </a:ln>
        </p:spPr>
        <p:txBody>
          <a:bodyPr wrap="none" anchor="ctr"/>
          <a:lstStyle/>
          <a:p>
            <a:pPr marR="0" lvl="0" defTabSz="914400" eaLnBrk="1" fontAlgn="auto" latinLnBrk="0" hangingPunct="1">
              <a:lnSpc>
                <a:spcPct val="100000"/>
              </a:lnSpc>
              <a:spcBef>
                <a:spcPts val="0"/>
              </a:spcBef>
              <a:spcAft>
                <a:spcPts val="0"/>
              </a:spcAft>
              <a:buClrTx/>
              <a:buSzTx/>
              <a:tabLst/>
              <a:defRPr/>
            </a:pPr>
            <a:endParaRPr kumimoji="0" lang="zh-CN" altLang="en-US" sz="1800" b="0"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8" name="AutoShape 4"/>
          <p:cNvSpPr>
            <a:spLocks noChangeArrowheads="1"/>
          </p:cNvSpPr>
          <p:nvPr/>
        </p:nvSpPr>
        <p:spPr bwMode="gray">
          <a:xfrm>
            <a:off x="2527300" y="3217763"/>
            <a:ext cx="3648075" cy="1006475"/>
          </a:xfrm>
          <a:prstGeom prst="rightArrow">
            <a:avLst>
              <a:gd name="adj1" fmla="val 53880"/>
              <a:gd name="adj2" fmla="val 43646"/>
            </a:avLst>
          </a:prstGeom>
          <a:solidFill>
            <a:srgbClr val="FFC319"/>
          </a:solidFill>
          <a:ln w="9525" algn="ctr">
            <a:noFill/>
            <a:miter lim="800000"/>
            <a:headEnd/>
            <a:tailEnd/>
          </a:ln>
        </p:spPr>
        <p:txBody>
          <a:bodyPr wrap="none" anchor="ctr"/>
          <a:lstStyle/>
          <a:p>
            <a:pPr marR="0" lvl="0" defTabSz="914400" eaLnBrk="1" fontAlgn="auto" latinLnBrk="0" hangingPunct="1">
              <a:lnSpc>
                <a:spcPct val="100000"/>
              </a:lnSpc>
              <a:spcBef>
                <a:spcPts val="0"/>
              </a:spcBef>
              <a:spcAft>
                <a:spcPts val="0"/>
              </a:spcAft>
              <a:buClrTx/>
              <a:buSzTx/>
              <a:tabLst/>
              <a:defRPr/>
            </a:pPr>
            <a:endParaRPr kumimoji="0" lang="zh-CN" altLang="en-US" sz="1800" b="0"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nvGrpSpPr>
          <p:cNvPr id="29" name="Group 5"/>
          <p:cNvGrpSpPr>
            <a:grpSpLocks/>
          </p:cNvGrpSpPr>
          <p:nvPr/>
        </p:nvGrpSpPr>
        <p:grpSpPr bwMode="auto">
          <a:xfrm>
            <a:off x="749300" y="4654451"/>
            <a:ext cx="1966913" cy="388937"/>
            <a:chOff x="2832" y="2692"/>
            <a:chExt cx="1661" cy="1003"/>
          </a:xfrm>
        </p:grpSpPr>
        <p:grpSp>
          <p:nvGrpSpPr>
            <p:cNvPr id="30" name="Group 6"/>
            <p:cNvGrpSpPr>
              <a:grpSpLocks/>
            </p:cNvGrpSpPr>
            <p:nvPr/>
          </p:nvGrpSpPr>
          <p:grpSpPr bwMode="auto">
            <a:xfrm>
              <a:off x="2832" y="2692"/>
              <a:ext cx="1660" cy="1003"/>
              <a:chOff x="3098" y="249"/>
              <a:chExt cx="1959" cy="629"/>
            </a:xfrm>
          </p:grpSpPr>
          <p:sp>
            <p:nvSpPr>
              <p:cNvPr id="32" name="Oval 7"/>
              <p:cNvSpPr>
                <a:spLocks noChangeArrowheads="1"/>
              </p:cNvSpPr>
              <p:nvPr/>
            </p:nvSpPr>
            <p:spPr bwMode="ltGray">
              <a:xfrm>
                <a:off x="3099" y="297"/>
                <a:ext cx="1958" cy="581"/>
              </a:xfrm>
              <a:prstGeom prst="ellipse">
                <a:avLst/>
              </a:prstGeom>
              <a:gradFill rotWithShape="1">
                <a:gsLst>
                  <a:gs pos="0">
                    <a:srgbClr val="636363"/>
                  </a:gs>
                  <a:gs pos="50000">
                    <a:srgbClr val="B2B2B2"/>
                  </a:gs>
                  <a:gs pos="100000">
                    <a:srgbClr val="636363"/>
                  </a:gs>
                </a:gsLst>
                <a:lin ang="0" scaled="1"/>
              </a:gradFill>
              <a:ln w="9525" algn="ctr">
                <a:noFill/>
                <a:round/>
                <a:headEnd/>
                <a:tailEnd/>
              </a:ln>
            </p:spPr>
            <p:txBody>
              <a:bodyPr wrap="none" anchor="ctr"/>
              <a:lstStyle/>
              <a:p>
                <a:pPr marR="0" lvl="0" defTabSz="914400" eaLnBrk="1" fontAlgn="auto" latinLnBrk="0" hangingPunct="1">
                  <a:lnSpc>
                    <a:spcPct val="100000"/>
                  </a:lnSpc>
                  <a:spcBef>
                    <a:spcPts val="0"/>
                  </a:spcBef>
                  <a:spcAft>
                    <a:spcPts val="0"/>
                  </a:spcAft>
                  <a:buClrTx/>
                  <a:buSzTx/>
                  <a:tabLst/>
                  <a:defRPr/>
                </a:pPr>
                <a:endParaRPr kumimoji="0" lang="zh-CN" altLang="en-US" sz="1800" b="0"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3" name="Oval 8"/>
              <p:cNvSpPr>
                <a:spLocks noChangeArrowheads="1"/>
              </p:cNvSpPr>
              <p:nvPr/>
            </p:nvSpPr>
            <p:spPr bwMode="ltGray">
              <a:xfrm>
                <a:off x="3098" y="249"/>
                <a:ext cx="1959" cy="580"/>
              </a:xfrm>
              <a:prstGeom prst="ellipse">
                <a:avLst/>
              </a:prstGeom>
              <a:gradFill rotWithShape="1">
                <a:gsLst>
                  <a:gs pos="0">
                    <a:srgbClr val="CC3300"/>
                  </a:gs>
                  <a:gs pos="100000">
                    <a:srgbClr val="CC3300">
                      <a:gamma/>
                      <a:tint val="33725"/>
                      <a:invGamma/>
                    </a:srgbClr>
                  </a:gs>
                </a:gsLst>
                <a:lin ang="5400000" scaled="1"/>
              </a:gradFill>
              <a:ln w="9525" algn="ctr">
                <a:noFill/>
                <a:round/>
                <a:headEnd/>
                <a:tailEnd/>
              </a:ln>
              <a:effectLst/>
            </p:spPr>
            <p:txBody>
              <a:bodyPr wrap="none" anchor="ctr"/>
              <a:lstStyle/>
              <a:p>
                <a:pPr marR="0" lvl="0" defTabSz="914400" eaLnBrk="1" fontAlgn="auto" latinLnBrk="0" hangingPunct="1">
                  <a:lnSpc>
                    <a:spcPct val="100000"/>
                  </a:lnSpc>
                  <a:spcBef>
                    <a:spcPts val="0"/>
                  </a:spcBef>
                  <a:spcAft>
                    <a:spcPts val="0"/>
                  </a:spcAft>
                  <a:buClrTx/>
                  <a:buSzTx/>
                  <a:tabLst/>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sp>
          <p:nvSpPr>
            <p:cNvPr id="31" name="Oval 9"/>
            <p:cNvSpPr>
              <a:spLocks noChangeArrowheads="1"/>
            </p:cNvSpPr>
            <p:nvPr/>
          </p:nvSpPr>
          <p:spPr bwMode="ltGray">
            <a:xfrm>
              <a:off x="2840" y="2692"/>
              <a:ext cx="1653" cy="907"/>
            </a:xfrm>
            <a:prstGeom prst="ellipse">
              <a:avLst/>
            </a:prstGeom>
            <a:gradFill rotWithShape="1">
              <a:gsLst>
                <a:gs pos="0">
                  <a:srgbClr val="737373"/>
                </a:gs>
                <a:gs pos="50000">
                  <a:srgbClr val="C0C0C0"/>
                </a:gs>
                <a:gs pos="100000">
                  <a:srgbClr val="737373"/>
                </a:gs>
              </a:gsLst>
              <a:lin ang="2700000" scaled="1"/>
            </a:gradFill>
            <a:ln w="9525">
              <a:noFill/>
              <a:round/>
              <a:headEnd/>
              <a:tailEnd/>
            </a:ln>
          </p:spPr>
          <p:txBody>
            <a:bodyPr wrap="none" anchor="ctr"/>
            <a:lstStyle/>
            <a:p>
              <a:pPr marR="0" lvl="0" defTabSz="914400" eaLnBrk="1" fontAlgn="auto" latinLnBrk="0" hangingPunct="1">
                <a:lnSpc>
                  <a:spcPct val="100000"/>
                </a:lnSpc>
                <a:spcBef>
                  <a:spcPts val="0"/>
                </a:spcBef>
                <a:spcAft>
                  <a:spcPts val="0"/>
                </a:spcAft>
                <a:buClrTx/>
                <a:buSzTx/>
                <a:tabLst/>
                <a:defRPr/>
              </a:pPr>
              <a:endParaRPr kumimoji="0" lang="zh-CN" altLang="en-US" sz="1800" b="0"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sp>
        <p:nvSpPr>
          <p:cNvPr id="34" name="Rectangle 10"/>
          <p:cNvSpPr>
            <a:spLocks noChangeArrowheads="1"/>
          </p:cNvSpPr>
          <p:nvPr/>
        </p:nvSpPr>
        <p:spPr bwMode="gray">
          <a:xfrm>
            <a:off x="1479550" y="4543326"/>
            <a:ext cx="476250" cy="309562"/>
          </a:xfrm>
          <a:prstGeom prst="rect">
            <a:avLst/>
          </a:prstGeom>
          <a:gradFill rotWithShape="1">
            <a:gsLst>
              <a:gs pos="0">
                <a:srgbClr val="777777"/>
              </a:gs>
              <a:gs pos="100000">
                <a:srgbClr val="D1D1D1"/>
              </a:gs>
            </a:gsLst>
            <a:lin ang="5400000" scaled="1"/>
          </a:gradFill>
          <a:ln w="9525">
            <a:miter lim="800000"/>
            <a:headEnd/>
            <a:tailEnd/>
          </a:ln>
          <a:scene3d>
            <a:camera prst="legacyPerspectiveTop">
              <a:rot lat="21299991" lon="0" rev="0"/>
            </a:camera>
            <a:lightRig rig="legacyFlat3" dir="r"/>
          </a:scene3d>
          <a:sp3d extrusionH="430200" prstMaterial="legacyMatte">
            <a:bevelT w="13500" h="13500" prst="angle"/>
            <a:bevelB w="13500" h="13500" prst="angle"/>
            <a:extrusionClr>
              <a:srgbClr val="777777"/>
            </a:extrusionClr>
          </a:sp3d>
        </p:spPr>
        <p:txBody>
          <a:bodyPr wrap="none" anchor="ctr">
            <a:flatTx/>
          </a:bodyPr>
          <a:lstStyle/>
          <a:p>
            <a:pPr marR="0" lvl="0" defTabSz="914400" eaLnBrk="1" fontAlgn="auto" latinLnBrk="0" hangingPunct="1">
              <a:lnSpc>
                <a:spcPct val="100000"/>
              </a:lnSpc>
              <a:spcBef>
                <a:spcPts val="0"/>
              </a:spcBef>
              <a:spcAft>
                <a:spcPts val="0"/>
              </a:spcAft>
              <a:buClrTx/>
              <a:buSzTx/>
              <a:tabLst/>
              <a:defRPr/>
            </a:pPr>
            <a:endParaRPr kumimoji="0" lang="zh-CN" altLang="en-US" sz="1800" b="0"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5" name="Rectangle 11"/>
          <p:cNvSpPr>
            <a:spLocks noChangeArrowheads="1"/>
          </p:cNvSpPr>
          <p:nvPr/>
        </p:nvSpPr>
        <p:spPr bwMode="gray">
          <a:xfrm>
            <a:off x="654050" y="2741513"/>
            <a:ext cx="2119313" cy="1836738"/>
          </a:xfrm>
          <a:prstGeom prst="rect">
            <a:avLst/>
          </a:prstGeom>
          <a:gradFill rotWithShape="1">
            <a:gsLst>
              <a:gs pos="0">
                <a:srgbClr val="FFFFFF"/>
              </a:gs>
              <a:gs pos="100000">
                <a:srgbClr val="C2C2C2"/>
              </a:gs>
            </a:gsLst>
            <a:lin ang="5400000" scaled="1"/>
          </a:gradFill>
          <a:ln w="9525">
            <a:miter lim="800000"/>
            <a:headEnd/>
            <a:tailEnd/>
          </a:ln>
          <a:scene3d>
            <a:camera prst="legacyPerspectiveTop">
              <a:rot lat="21299991" lon="0" rev="0"/>
            </a:camera>
            <a:lightRig rig="legacyFlat3" dir="r"/>
          </a:scene3d>
          <a:sp3d extrusionH="430200" prstMaterial="legacyMatte">
            <a:bevelT w="13500" h="13500" prst="angle"/>
            <a:bevelB w="13500" h="13500" prst="angle"/>
            <a:extrusionClr>
              <a:srgbClr val="FFFFFF"/>
            </a:extrusionClr>
          </a:sp3d>
        </p:spPr>
        <p:txBody>
          <a:bodyPr wrap="none" anchor="ctr">
            <a:flatTx/>
          </a:bodyPr>
          <a:lstStyle/>
          <a:p>
            <a:pPr marR="0" lvl="0" defTabSz="914400" eaLnBrk="1" fontAlgn="auto" latinLnBrk="0" hangingPunct="1">
              <a:lnSpc>
                <a:spcPct val="100000"/>
              </a:lnSpc>
              <a:spcBef>
                <a:spcPts val="0"/>
              </a:spcBef>
              <a:spcAft>
                <a:spcPts val="0"/>
              </a:spcAft>
              <a:buClrTx/>
              <a:buSzTx/>
              <a:tabLst/>
              <a:defRPr/>
            </a:pPr>
            <a:endParaRPr kumimoji="0" lang="zh-CN" altLang="en-US" sz="1800" b="0"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6" name="Rectangle 12"/>
          <p:cNvSpPr>
            <a:spLocks noChangeArrowheads="1"/>
          </p:cNvSpPr>
          <p:nvPr/>
        </p:nvSpPr>
        <p:spPr bwMode="ltGray">
          <a:xfrm>
            <a:off x="698500" y="2760563"/>
            <a:ext cx="2035175" cy="1801813"/>
          </a:xfrm>
          <a:prstGeom prst="rect">
            <a:avLst/>
          </a:prstGeom>
          <a:gradFill rotWithShape="1">
            <a:gsLst>
              <a:gs pos="0">
                <a:srgbClr val="3C778C"/>
              </a:gs>
              <a:gs pos="100000">
                <a:srgbClr val="64A5BC">
                  <a:alpha val="99001"/>
                </a:srgbClr>
              </a:gs>
            </a:gsLst>
            <a:lin ang="2700000" scaled="1"/>
          </a:gradFill>
          <a:ln w="28575" algn="ctr">
            <a:solidFill>
              <a:srgbClr val="C0C0C0"/>
            </a:solidFill>
            <a:miter lim="800000"/>
            <a:headEnd/>
            <a:tailEnd/>
          </a:ln>
        </p:spPr>
        <p:txBody>
          <a:bodyPr wrap="none" anchor="ctr"/>
          <a:lstStyle/>
          <a:p>
            <a:pPr marR="0" lvl="0" defTabSz="914400" eaLnBrk="1" fontAlgn="auto" latinLnBrk="0" hangingPunct="1">
              <a:lnSpc>
                <a:spcPct val="100000"/>
              </a:lnSpc>
              <a:spcBef>
                <a:spcPts val="0"/>
              </a:spcBef>
              <a:spcAft>
                <a:spcPts val="0"/>
              </a:spcAft>
              <a:buClrTx/>
              <a:buSzTx/>
              <a:tabLst/>
              <a:defRPr/>
            </a:pPr>
            <a:endParaRPr kumimoji="0" lang="zh-CN" altLang="en-US" sz="1800" b="0"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7" name="Text Box 13"/>
          <p:cNvSpPr txBox="1">
            <a:spLocks noChangeArrowheads="1"/>
          </p:cNvSpPr>
          <p:nvPr/>
        </p:nvSpPr>
        <p:spPr bwMode="black">
          <a:xfrm>
            <a:off x="912813" y="3609511"/>
            <a:ext cx="1905000" cy="350865"/>
          </a:xfrm>
          <a:prstGeom prst="rect">
            <a:avLst/>
          </a:prstGeom>
          <a:noFill/>
          <a:ln w="9525">
            <a:noFill/>
            <a:miter lim="800000"/>
            <a:headEnd/>
            <a:tailEnd/>
          </a:ln>
        </p:spPr>
        <p:txBody>
          <a:bodyPr anchor="ctr">
            <a:spAutoFit/>
          </a:bodyPr>
          <a:lstStyle/>
          <a:p>
            <a:pPr marR="0" lvl="0" defTabSz="914400" eaLnBrk="1" fontAlgn="auto" latinLnBrk="0" hangingPunct="1">
              <a:lnSpc>
                <a:spcPct val="60000"/>
              </a:lnSpc>
              <a:spcBef>
                <a:spcPct val="50000"/>
              </a:spcBef>
              <a:spcAft>
                <a:spcPts val="0"/>
              </a:spcAft>
              <a:buClr>
                <a:srgbClr val="1C1C1C"/>
              </a:buClr>
              <a:buSzTx/>
              <a:tabLst/>
              <a:defRPr/>
            </a:pPr>
            <a:r>
              <a:rPr kumimoji="0" lang="zh-CN" altLang="en-US" sz="2800"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rPr>
              <a:t>顾客需求</a:t>
            </a:r>
            <a:endParaRPr kumimoji="0" lang="en-US" altLang="zh-CN" sz="2800"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endParaRPr>
          </a:p>
        </p:txBody>
      </p:sp>
      <p:sp>
        <p:nvSpPr>
          <p:cNvPr id="38" name="AutoShape 14"/>
          <p:cNvSpPr>
            <a:spLocks noChangeArrowheads="1"/>
          </p:cNvSpPr>
          <p:nvPr/>
        </p:nvSpPr>
        <p:spPr bwMode="gray">
          <a:xfrm rot="5400000">
            <a:off x="5436117" y="2800766"/>
            <a:ext cx="3966130" cy="2062163"/>
          </a:xfrm>
          <a:prstGeom prst="roundRect">
            <a:avLst>
              <a:gd name="adj" fmla="val 19894"/>
            </a:avLst>
          </a:prstGeom>
          <a:gradFill rotWithShape="1">
            <a:gsLst>
              <a:gs pos="0">
                <a:srgbClr val="F8F8F8">
                  <a:gamma/>
                  <a:shade val="77647"/>
                  <a:invGamma/>
                  <a:alpha val="98000"/>
                </a:srgbClr>
              </a:gs>
              <a:gs pos="50000">
                <a:srgbClr val="F8F8F8"/>
              </a:gs>
              <a:gs pos="100000">
                <a:srgbClr val="F8F8F8">
                  <a:gamma/>
                  <a:shade val="77647"/>
                  <a:invGamma/>
                  <a:alpha val="98000"/>
                </a:srgbClr>
              </a:gs>
            </a:gsLst>
            <a:lin ang="5400000" scaled="1"/>
          </a:gradFill>
          <a:ln w="57150" cmpd="thickThin" algn="ctr">
            <a:solidFill>
              <a:srgbClr val="969696"/>
            </a:solidFill>
            <a:round/>
            <a:headEnd/>
            <a:tailEnd/>
          </a:ln>
          <a:effec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39" name="Freeform 15"/>
          <p:cNvSpPr>
            <a:spLocks/>
          </p:cNvSpPr>
          <p:nvPr/>
        </p:nvSpPr>
        <p:spPr bwMode="gray">
          <a:xfrm>
            <a:off x="6396986" y="1831875"/>
            <a:ext cx="2054225" cy="574675"/>
          </a:xfrm>
          <a:custGeom>
            <a:avLst/>
            <a:gdLst>
              <a:gd name="T0" fmla="*/ 2147483647 w 1532"/>
              <a:gd name="T1" fmla="*/ 2147483647 h 347"/>
              <a:gd name="T2" fmla="*/ 2147483647 w 1532"/>
              <a:gd name="T3" fmla="*/ 2147483647 h 347"/>
              <a:gd name="T4" fmla="*/ 2147483647 w 1532"/>
              <a:gd name="T5" fmla="*/ 2147483647 h 347"/>
              <a:gd name="T6" fmla="*/ 2147483647 w 1532"/>
              <a:gd name="T7" fmla="*/ 2147483647 h 347"/>
              <a:gd name="T8" fmla="*/ 2147483647 w 1532"/>
              <a:gd name="T9" fmla="*/ 2147483647 h 347"/>
              <a:gd name="T10" fmla="*/ 2147483647 w 1532"/>
              <a:gd name="T11" fmla="*/ 2147483647 h 347"/>
              <a:gd name="T12" fmla="*/ 2147483647 w 1532"/>
              <a:gd name="T13" fmla="*/ 2147483647 h 347"/>
              <a:gd name="T14" fmla="*/ 2147483647 w 1532"/>
              <a:gd name="T15" fmla="*/ 2147483647 h 347"/>
              <a:gd name="T16" fmla="*/ 2147483647 w 1532"/>
              <a:gd name="T17" fmla="*/ 2147483647 h 3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32"/>
              <a:gd name="T28" fmla="*/ 0 h 347"/>
              <a:gd name="T29" fmla="*/ 1532 w 1532"/>
              <a:gd name="T30" fmla="*/ 347 h 3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32" h="347">
                <a:moveTo>
                  <a:pt x="17" y="347"/>
                </a:moveTo>
                <a:cubicBezTo>
                  <a:pt x="17" y="347"/>
                  <a:pt x="0" y="284"/>
                  <a:pt x="25" y="197"/>
                </a:cubicBezTo>
                <a:cubicBezTo>
                  <a:pt x="57" y="143"/>
                  <a:pt x="94" y="50"/>
                  <a:pt x="217" y="25"/>
                </a:cubicBezTo>
                <a:cubicBezTo>
                  <a:pt x="340" y="0"/>
                  <a:pt x="292" y="15"/>
                  <a:pt x="443" y="13"/>
                </a:cubicBezTo>
                <a:cubicBezTo>
                  <a:pt x="594" y="10"/>
                  <a:pt x="985" y="14"/>
                  <a:pt x="1127" y="14"/>
                </a:cubicBezTo>
                <a:cubicBezTo>
                  <a:pt x="1269" y="14"/>
                  <a:pt x="1206" y="2"/>
                  <a:pt x="1292" y="16"/>
                </a:cubicBezTo>
                <a:cubicBezTo>
                  <a:pt x="1380" y="30"/>
                  <a:pt x="1466" y="96"/>
                  <a:pt x="1520" y="216"/>
                </a:cubicBezTo>
                <a:cubicBezTo>
                  <a:pt x="1532" y="300"/>
                  <a:pt x="1527" y="346"/>
                  <a:pt x="1527" y="346"/>
                </a:cubicBezTo>
                <a:lnTo>
                  <a:pt x="17" y="347"/>
                </a:lnTo>
                <a:close/>
              </a:path>
            </a:pathLst>
          </a:custGeom>
          <a:solidFill>
            <a:srgbClr val="FFC319">
              <a:alpha val="38039"/>
            </a:srgbClr>
          </a:solidFill>
          <a:ln w="38100">
            <a:noFill/>
            <a:round/>
            <a:headEnd/>
            <a:tailEnd/>
          </a:ln>
        </p:spPr>
        <p:txBody>
          <a:bodyPr wrap="none" anchor="ctr"/>
          <a:lstStyle/>
          <a:p>
            <a:pPr marR="0" lvl="0" defTabSz="914400" eaLnBrk="1" fontAlgn="auto" latinLnBrk="0" hangingPunct="1">
              <a:lnSpc>
                <a:spcPct val="100000"/>
              </a:lnSpc>
              <a:spcBef>
                <a:spcPts val="0"/>
              </a:spcBef>
              <a:spcAft>
                <a:spcPts val="0"/>
              </a:spcAft>
              <a:buClrTx/>
              <a:buSzTx/>
              <a:tabLst/>
              <a:defRPr/>
            </a:pPr>
            <a:endParaRPr kumimoji="0" lang="zh-CN" altLang="en-US" sz="1800" b="0"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0" name="Rectangle 16"/>
          <p:cNvSpPr>
            <a:spLocks noChangeArrowheads="1"/>
          </p:cNvSpPr>
          <p:nvPr/>
        </p:nvSpPr>
        <p:spPr bwMode="gray">
          <a:xfrm>
            <a:off x="6725475" y="1930357"/>
            <a:ext cx="1415772" cy="461665"/>
          </a:xfrm>
          <a:prstGeom prst="rect">
            <a:avLst/>
          </a:prstGeom>
          <a:noFill/>
          <a:ln w="9525" algn="ctr">
            <a:noFill/>
            <a:miter lim="800000"/>
            <a:headEnd/>
            <a:tailEnd/>
          </a:ln>
        </p:spPr>
        <p:txBody>
          <a:bodyPr wrap="none">
            <a:spAutoFit/>
          </a:bodyPr>
          <a:lstStyle/>
          <a:p>
            <a:pPr marR="0" lvl="0" algn="ctr" defTabSz="914400" eaLnBrk="1" fontAlgn="auto" latinLnBrk="0" hangingPunct="1">
              <a:lnSpc>
                <a:spcPct val="100000"/>
              </a:lnSpc>
              <a:spcBef>
                <a:spcPts val="0"/>
              </a:spcBef>
              <a:spcAft>
                <a:spcPts val="0"/>
              </a:spcAft>
              <a:buClrTx/>
              <a:buSzTx/>
              <a:tabLst/>
              <a:defRPr/>
            </a:pPr>
            <a:r>
              <a:rPr lang="zh-CN" altLang="en-US" sz="2400" b="1" kern="0" dirty="0" smtClean="0">
                <a:solidFill>
                  <a:srgbClr val="1C1C1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检验文件</a:t>
            </a:r>
            <a:endParaRPr kumimoji="0" lang="en-US" altLang="zh-CN" sz="2400" b="1" i="0" u="none" strike="noStrike" kern="0" cap="none" spc="0" normalizeH="0" baseline="0" noProof="0" dirty="0" smtClean="0">
              <a:ln>
                <a:noFill/>
              </a:ln>
              <a:solidFill>
                <a:srgbClr val="1C1C1C"/>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endParaRPr>
          </a:p>
        </p:txBody>
      </p:sp>
      <p:sp>
        <p:nvSpPr>
          <p:cNvPr id="41" name="Text Box 17"/>
          <p:cNvSpPr txBox="1">
            <a:spLocks noChangeArrowheads="1"/>
          </p:cNvSpPr>
          <p:nvPr/>
        </p:nvSpPr>
        <p:spPr bwMode="gray">
          <a:xfrm>
            <a:off x="6386513" y="2492896"/>
            <a:ext cx="2044700" cy="2554545"/>
          </a:xfrm>
          <a:prstGeom prst="rect">
            <a:avLst/>
          </a:prstGeom>
          <a:noFill/>
          <a:ln w="9525" algn="ctr">
            <a:noFill/>
            <a:miter lim="800000"/>
            <a:headEnd/>
            <a:tailEnd/>
          </a:ln>
        </p:spPr>
        <p:txBody>
          <a:bodyPr>
            <a:spAutoFit/>
          </a:bodyPr>
          <a:lstStyle/>
          <a:p>
            <a:pPr marL="0" marR="0" lvl="0" indent="0" algn="ctr" defTabSz="914400" eaLnBrk="0" fontAlgn="auto" latinLnBrk="0" hangingPunct="0">
              <a:lnSpc>
                <a:spcPct val="200000"/>
              </a:lnSpc>
              <a:spcBef>
                <a:spcPts val="0"/>
              </a:spcBef>
              <a:spcAft>
                <a:spcPts val="0"/>
              </a:spcAft>
              <a:buClr>
                <a:srgbClr val="0000FF"/>
              </a:buClr>
              <a:buSzTx/>
              <a:tabLst/>
              <a:defRPr/>
            </a:pPr>
            <a:r>
              <a:rPr kumimoji="0" lang="zh-CN" altLang="en-US" sz="2000" b="0" i="0" u="none" strike="noStrike" kern="0" cap="none" spc="0" normalizeH="0" baseline="0" noProof="0" dirty="0" smtClean="0">
                <a:ln>
                  <a:noFill/>
                </a:ln>
                <a:solidFill>
                  <a:srgbClr val="1C1C1C"/>
                </a:solidFill>
                <a:effectLst/>
                <a:uLnTx/>
                <a:uFillTx/>
                <a:latin typeface="微软雅黑" panose="020B0503020204020204" pitchFamily="34" charset="-122"/>
                <a:ea typeface="微软雅黑" panose="020B0503020204020204" pitchFamily="34" charset="-122"/>
              </a:rPr>
              <a:t>质量检验体系</a:t>
            </a:r>
            <a:endParaRPr kumimoji="0" lang="en-US" altLang="zh-CN" sz="2000" b="0" i="0" u="none" strike="noStrike" kern="0" cap="none" spc="0" normalizeH="0" baseline="0" noProof="0" dirty="0" smtClean="0">
              <a:ln>
                <a:noFill/>
              </a:ln>
              <a:solidFill>
                <a:srgbClr val="1C1C1C"/>
              </a:solidFill>
              <a:effectLst/>
              <a:uLnTx/>
              <a:uFillTx/>
              <a:latin typeface="微软雅黑" panose="020B0503020204020204" pitchFamily="34" charset="-122"/>
              <a:ea typeface="微软雅黑" panose="020B0503020204020204" pitchFamily="34" charset="-122"/>
            </a:endParaRPr>
          </a:p>
          <a:p>
            <a:pPr marL="0" marR="0" lvl="0" indent="0" algn="ctr" defTabSz="914400" eaLnBrk="0" fontAlgn="auto" latinLnBrk="0" hangingPunct="0">
              <a:lnSpc>
                <a:spcPct val="200000"/>
              </a:lnSpc>
              <a:spcBef>
                <a:spcPts val="0"/>
              </a:spcBef>
              <a:spcAft>
                <a:spcPts val="0"/>
              </a:spcAft>
              <a:buClr>
                <a:srgbClr val="0000FF"/>
              </a:buClr>
              <a:buSzTx/>
              <a:tabLst/>
              <a:defRPr/>
            </a:pPr>
            <a:r>
              <a:rPr lang="zh-CN" altLang="en-US" sz="2000" kern="0" dirty="0" smtClean="0">
                <a:solidFill>
                  <a:srgbClr val="1C1C1C"/>
                </a:solidFill>
                <a:latin typeface="微软雅黑" panose="020B0503020204020204" pitchFamily="34" charset="-122"/>
                <a:ea typeface="微软雅黑" panose="020B0503020204020204" pitchFamily="34" charset="-122"/>
              </a:rPr>
              <a:t>质量检验程序</a:t>
            </a:r>
            <a:endParaRPr lang="en-US" altLang="zh-CN" sz="2000" kern="0" dirty="0" smtClean="0">
              <a:solidFill>
                <a:srgbClr val="1C1C1C"/>
              </a:solidFill>
              <a:latin typeface="微软雅黑" panose="020B0503020204020204" pitchFamily="34" charset="-122"/>
              <a:ea typeface="微软雅黑" panose="020B0503020204020204" pitchFamily="34" charset="-122"/>
            </a:endParaRPr>
          </a:p>
          <a:p>
            <a:pPr marL="0" marR="0" lvl="0" indent="0" algn="ctr" defTabSz="914400" eaLnBrk="0" fontAlgn="auto" latinLnBrk="0" hangingPunct="0">
              <a:lnSpc>
                <a:spcPct val="200000"/>
              </a:lnSpc>
              <a:spcBef>
                <a:spcPts val="0"/>
              </a:spcBef>
              <a:spcAft>
                <a:spcPts val="0"/>
              </a:spcAft>
              <a:buClr>
                <a:srgbClr val="0000FF"/>
              </a:buClr>
              <a:buSzTx/>
              <a:tabLst/>
              <a:defRPr/>
            </a:pPr>
            <a:r>
              <a:rPr kumimoji="0" lang="zh-CN" altLang="en-US" sz="2000" b="0" i="0" u="none" strike="noStrike" kern="0" cap="none" spc="0" normalizeH="0" baseline="0" noProof="0" dirty="0" smtClean="0">
                <a:ln>
                  <a:noFill/>
                </a:ln>
                <a:solidFill>
                  <a:srgbClr val="1C1C1C"/>
                </a:solidFill>
                <a:effectLst/>
                <a:uLnTx/>
                <a:uFillTx/>
                <a:latin typeface="微软雅黑" panose="020B0503020204020204" pitchFamily="34" charset="-122"/>
                <a:ea typeface="微软雅黑" panose="020B0503020204020204" pitchFamily="34" charset="-122"/>
              </a:rPr>
              <a:t>质量检验标准</a:t>
            </a:r>
            <a:endParaRPr kumimoji="0" lang="en-US" altLang="zh-CN" sz="2000" b="0" i="0" u="none" strike="noStrike" kern="0" cap="none" spc="0" normalizeH="0" baseline="0" noProof="0" dirty="0" smtClean="0">
              <a:ln>
                <a:noFill/>
              </a:ln>
              <a:solidFill>
                <a:srgbClr val="1C1C1C"/>
              </a:solidFill>
              <a:effectLst/>
              <a:uLnTx/>
              <a:uFillTx/>
              <a:latin typeface="微软雅黑" panose="020B0503020204020204" pitchFamily="34" charset="-122"/>
              <a:ea typeface="微软雅黑" panose="020B0503020204020204" pitchFamily="34" charset="-122"/>
            </a:endParaRPr>
          </a:p>
          <a:p>
            <a:pPr marL="0" marR="0" lvl="0" indent="0" algn="ctr" defTabSz="914400" eaLnBrk="0" fontAlgn="auto" latinLnBrk="0" hangingPunct="0">
              <a:lnSpc>
                <a:spcPct val="200000"/>
              </a:lnSpc>
              <a:spcBef>
                <a:spcPts val="0"/>
              </a:spcBef>
              <a:spcAft>
                <a:spcPts val="0"/>
              </a:spcAft>
              <a:buClr>
                <a:srgbClr val="0000FF"/>
              </a:buClr>
              <a:buSzTx/>
              <a:tabLst/>
              <a:defRPr/>
            </a:pPr>
            <a:r>
              <a:rPr lang="zh-CN" altLang="en-US" sz="2000" kern="0" dirty="0" smtClean="0">
                <a:solidFill>
                  <a:srgbClr val="1C1C1C"/>
                </a:solidFill>
                <a:latin typeface="微软雅黑" panose="020B0503020204020204" pitchFamily="34" charset="-122"/>
                <a:ea typeface="微软雅黑" panose="020B0503020204020204" pitchFamily="34" charset="-122"/>
              </a:rPr>
              <a:t>检验作业指导</a:t>
            </a:r>
            <a:endParaRPr lang="en-US" altLang="zh-CN" sz="2000" kern="0" dirty="0" smtClean="0">
              <a:solidFill>
                <a:srgbClr val="1C1C1C"/>
              </a:solidFill>
              <a:latin typeface="微软雅黑" panose="020B0503020204020204" pitchFamily="34" charset="-122"/>
              <a:ea typeface="微软雅黑" panose="020B0503020204020204" pitchFamily="34" charset="-122"/>
            </a:endParaRPr>
          </a:p>
        </p:txBody>
      </p:sp>
      <p:sp>
        <p:nvSpPr>
          <p:cNvPr id="42" name="AutoShape 18"/>
          <p:cNvSpPr>
            <a:spLocks noChangeArrowheads="1"/>
          </p:cNvSpPr>
          <p:nvPr/>
        </p:nvSpPr>
        <p:spPr bwMode="gray">
          <a:xfrm flipV="1">
            <a:off x="3398838" y="3909913"/>
            <a:ext cx="1922462" cy="1655763"/>
          </a:xfrm>
          <a:prstGeom prst="downArrowCallout">
            <a:avLst>
              <a:gd name="adj1" fmla="val 14825"/>
              <a:gd name="adj2" fmla="val 15728"/>
              <a:gd name="adj3" fmla="val 16620"/>
              <a:gd name="adj4" fmla="val 74819"/>
            </a:avLst>
          </a:prstGeom>
          <a:gradFill rotWithShape="1">
            <a:gsLst>
              <a:gs pos="0">
                <a:srgbClr val="9CC5D4"/>
              </a:gs>
              <a:gs pos="100000">
                <a:srgbClr val="9CC5D4">
                  <a:gamma/>
                  <a:tint val="34118"/>
                  <a:invGamma/>
                </a:srgbClr>
              </a:gs>
            </a:gsLst>
            <a:lin ang="5400000" scaled="1"/>
          </a:gradFill>
          <a:ln w="28575" algn="ctr">
            <a:solidFill>
              <a:srgbClr val="72B7CC"/>
            </a:solidFill>
            <a:miter lim="800000"/>
            <a:headEnd/>
            <a:tailEnd/>
          </a:ln>
          <a:effectLst>
            <a:outerShdw dist="35921" dir="2700000" algn="ctr" rotWithShape="0">
              <a:srgbClr val="302A32">
                <a:alpha val="50000"/>
              </a:srgbClr>
            </a:outerShdw>
          </a:effec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43" name="AutoShape 19"/>
          <p:cNvSpPr>
            <a:spLocks noChangeArrowheads="1"/>
          </p:cNvSpPr>
          <p:nvPr/>
        </p:nvSpPr>
        <p:spPr bwMode="gray">
          <a:xfrm>
            <a:off x="3398838" y="1873151"/>
            <a:ext cx="1922462" cy="1682750"/>
          </a:xfrm>
          <a:prstGeom prst="downArrowCallout">
            <a:avLst>
              <a:gd name="adj1" fmla="val 14587"/>
              <a:gd name="adj2" fmla="val 15476"/>
              <a:gd name="adj3" fmla="val 16620"/>
              <a:gd name="adj4" fmla="val 74819"/>
            </a:avLst>
          </a:prstGeom>
          <a:gradFill rotWithShape="1">
            <a:gsLst>
              <a:gs pos="0">
                <a:srgbClr val="9CC5D4"/>
              </a:gs>
              <a:gs pos="100000">
                <a:srgbClr val="9CC5D4">
                  <a:gamma/>
                  <a:tint val="34118"/>
                  <a:invGamma/>
                </a:srgbClr>
              </a:gs>
            </a:gsLst>
            <a:lin ang="5400000" scaled="1"/>
          </a:gradFill>
          <a:ln w="28575" algn="ctr">
            <a:solidFill>
              <a:srgbClr val="72B7CC"/>
            </a:solidFill>
            <a:miter lim="800000"/>
            <a:headEnd/>
            <a:tailEnd/>
          </a:ln>
          <a:effectLst>
            <a:outerShdw dist="35921" dir="2700000" algn="ctr" rotWithShape="0">
              <a:srgbClr val="302A32">
                <a:alpha val="50000"/>
              </a:srgbClr>
            </a:outerShdw>
          </a:effectLst>
        </p:spPr>
        <p:txBody>
          <a:bodyPr wrap="none" anchor="ctr"/>
          <a:lstStyle/>
          <a:p>
            <a:pPr>
              <a:defRPr/>
            </a:pPr>
            <a:endParaRPr lang="zh-CN" altLang="en-US" sz="2000">
              <a:latin typeface="微软雅黑" panose="020B0503020204020204" pitchFamily="34" charset="-122"/>
              <a:ea typeface="微软雅黑" panose="020B0503020204020204" pitchFamily="34" charset="-122"/>
            </a:endParaRPr>
          </a:p>
        </p:txBody>
      </p:sp>
      <p:sp>
        <p:nvSpPr>
          <p:cNvPr id="44" name="Rectangle 20"/>
          <p:cNvSpPr>
            <a:spLocks noChangeArrowheads="1"/>
          </p:cNvSpPr>
          <p:nvPr/>
        </p:nvSpPr>
        <p:spPr bwMode="gray">
          <a:xfrm>
            <a:off x="3709863" y="1848781"/>
            <a:ext cx="1282948" cy="1200329"/>
          </a:xfrm>
          <a:prstGeom prst="rect">
            <a:avLst/>
          </a:prstGeom>
          <a:noFill/>
          <a:ln w="9525" algn="ctr">
            <a:noFill/>
            <a:miter lim="800000"/>
            <a:headEnd/>
            <a:tailEnd/>
          </a:ln>
        </p:spPr>
        <p:txBody>
          <a:bodyPr wrap="square">
            <a:spAutoFit/>
          </a:bodyPr>
          <a:lstStyle/>
          <a:p>
            <a:pPr marL="0" marR="0" lvl="0" indent="0" algn="ctr" defTabSz="914400" eaLnBrk="0" fontAlgn="auto" latinLnBrk="0" hangingPunct="0">
              <a:lnSpc>
                <a:spcPct val="150000"/>
              </a:lnSpc>
              <a:spcBef>
                <a:spcPts val="0"/>
              </a:spcBef>
              <a:spcAft>
                <a:spcPts val="0"/>
              </a:spcAft>
              <a:buClrTx/>
              <a:buSzTx/>
              <a:tabLst/>
              <a:defRPr/>
            </a:pPr>
            <a:r>
              <a:rPr kumimoji="0" lang="zh-CN" altLang="en-US" sz="2400" b="0" i="0" u="none" strike="noStrike" kern="0" cap="none" spc="0" normalizeH="0" baseline="0" noProof="0" dirty="0" smtClean="0">
                <a:ln>
                  <a:noFill/>
                </a:ln>
                <a:solidFill>
                  <a:srgbClr val="1C1C1C"/>
                </a:solidFill>
                <a:effectLst/>
                <a:uLnTx/>
                <a:uFillTx/>
                <a:latin typeface="微软雅黑" panose="020B0503020204020204" pitchFamily="34" charset="-122"/>
                <a:ea typeface="微软雅黑" panose="020B0503020204020204" pitchFamily="34" charset="-122"/>
              </a:rPr>
              <a:t> 先期质量策划</a:t>
            </a:r>
            <a:endParaRPr kumimoji="0" lang="en-US" altLang="zh-CN" sz="2400" b="0" i="0" u="none" strike="noStrike" kern="0" cap="none" spc="0" normalizeH="0" baseline="0" noProof="0" dirty="0" smtClean="0">
              <a:ln>
                <a:noFill/>
              </a:ln>
              <a:solidFill>
                <a:srgbClr val="1C1C1C"/>
              </a:solidFill>
              <a:effectLst/>
              <a:uLnTx/>
              <a:uFillTx/>
              <a:latin typeface="微软雅黑" panose="020B0503020204020204" pitchFamily="34" charset="-122"/>
              <a:ea typeface="微软雅黑" panose="020B0503020204020204" pitchFamily="34" charset="-122"/>
            </a:endParaRPr>
          </a:p>
        </p:txBody>
      </p:sp>
      <p:sp>
        <p:nvSpPr>
          <p:cNvPr id="45" name="Rectangle 21"/>
          <p:cNvSpPr>
            <a:spLocks noChangeArrowheads="1"/>
          </p:cNvSpPr>
          <p:nvPr/>
        </p:nvSpPr>
        <p:spPr bwMode="gray">
          <a:xfrm>
            <a:off x="3854226" y="4679845"/>
            <a:ext cx="1029146" cy="461665"/>
          </a:xfrm>
          <a:prstGeom prst="rect">
            <a:avLst/>
          </a:prstGeom>
          <a:noFill/>
          <a:ln w="9525" algn="ctr">
            <a:noFill/>
            <a:miter lim="800000"/>
            <a:headEnd/>
            <a:tailEnd/>
          </a:ln>
        </p:spPr>
        <p:txBody>
          <a:bodyPr wrap="square">
            <a:spAutoFit/>
          </a:bodyPr>
          <a:lstStyle/>
          <a:p>
            <a:pPr marL="0" marR="0" lvl="0" indent="0" defTabSz="914400" eaLnBrk="0" fontAlgn="auto" latinLnBrk="0" hangingPunct="0">
              <a:lnSpc>
                <a:spcPct val="100000"/>
              </a:lnSpc>
              <a:spcBef>
                <a:spcPts val="0"/>
              </a:spcBef>
              <a:spcAft>
                <a:spcPts val="0"/>
              </a:spcAft>
              <a:buClrTx/>
              <a:buSzTx/>
              <a:tabLst/>
              <a:defRPr/>
            </a:pPr>
            <a:r>
              <a:rPr kumimoji="0" lang="en-US" altLang="zh-CN" sz="2400" b="0" i="0" u="none" strike="noStrike" kern="0" cap="none" spc="0" normalizeH="0" baseline="0" noProof="0" dirty="0" smtClean="0">
                <a:ln>
                  <a:noFill/>
                </a:ln>
                <a:solidFill>
                  <a:srgbClr val="1C1C1C"/>
                </a:solidFill>
                <a:effectLst/>
                <a:uLnTx/>
                <a:uFillTx/>
                <a:latin typeface="微软雅黑" panose="020B0503020204020204" pitchFamily="34" charset="-122"/>
                <a:ea typeface="微软雅黑" panose="020B0503020204020204" pitchFamily="34" charset="-122"/>
              </a:rPr>
              <a:t>PPAP</a:t>
            </a:r>
          </a:p>
        </p:txBody>
      </p:sp>
      <p:sp>
        <p:nvSpPr>
          <p:cNvPr id="22" name="标题 16"/>
          <p:cNvSpPr txBox="1">
            <a:spLocks/>
          </p:cNvSpPr>
          <p:nvPr/>
        </p:nvSpPr>
        <p:spPr bwMode="auto">
          <a:xfrm>
            <a:off x="331051" y="408297"/>
            <a:ext cx="8388233" cy="502183"/>
          </a:xfrm>
          <a:prstGeom prst="rect">
            <a:avLst/>
          </a:prstGeom>
          <a:noFill/>
          <a:ln w="9525">
            <a:noFill/>
            <a:miter lim="800000"/>
            <a:headEnd/>
            <a:tailEnd/>
          </a:ln>
        </p:spPr>
        <p:txBody>
          <a:bodyPr vert="horz" wrap="square" lIns="91427" tIns="45712" rIns="91427" bIns="45712" numCol="1" anchor="ctr" anchorCtr="0" compatLnSpc="1">
            <a:prstTxWarp prst="textNoShape">
              <a:avLst/>
            </a:prstTxWarp>
          </a:bodyPr>
          <a:lstStyle>
            <a:lvl1pPr algn="ctr" rtl="0" eaLnBrk="1" fontAlgn="base" hangingPunct="1">
              <a:spcBef>
                <a:spcPct val="0"/>
              </a:spcBef>
              <a:spcAft>
                <a:spcPct val="0"/>
              </a:spcAft>
              <a:defRPr sz="3200" b="1">
                <a:solidFill>
                  <a:srgbClr val="FF0000"/>
                </a:solidFill>
                <a:latin typeface="微软雅黑" pitchFamily="34" charset="-122"/>
                <a:ea typeface="微软雅黑" pitchFamily="34" charset="-122"/>
                <a:cs typeface="+mj-cs"/>
              </a:defRPr>
            </a:lvl1pPr>
            <a:lvl2pPr algn="ctr" rtl="0" eaLnBrk="1" fontAlgn="base" hangingPunct="1">
              <a:spcBef>
                <a:spcPct val="0"/>
              </a:spcBef>
              <a:spcAft>
                <a:spcPct val="0"/>
              </a:spcAft>
              <a:defRPr sz="4500">
                <a:solidFill>
                  <a:schemeClr val="tx2"/>
                </a:solidFill>
                <a:latin typeface="Arial" pitchFamily="34" charset="0"/>
                <a:ea typeface="宋体" pitchFamily="2" charset="-122"/>
              </a:defRPr>
            </a:lvl2pPr>
            <a:lvl3pPr algn="ctr" rtl="0" eaLnBrk="1" fontAlgn="base" hangingPunct="1">
              <a:spcBef>
                <a:spcPct val="0"/>
              </a:spcBef>
              <a:spcAft>
                <a:spcPct val="0"/>
              </a:spcAft>
              <a:defRPr sz="4500">
                <a:solidFill>
                  <a:schemeClr val="tx2"/>
                </a:solidFill>
                <a:latin typeface="Arial" pitchFamily="34" charset="0"/>
                <a:ea typeface="宋体" pitchFamily="2" charset="-122"/>
              </a:defRPr>
            </a:lvl3pPr>
            <a:lvl4pPr algn="ctr" rtl="0" eaLnBrk="1" fontAlgn="base" hangingPunct="1">
              <a:spcBef>
                <a:spcPct val="0"/>
              </a:spcBef>
              <a:spcAft>
                <a:spcPct val="0"/>
              </a:spcAft>
              <a:defRPr sz="4500">
                <a:solidFill>
                  <a:schemeClr val="tx2"/>
                </a:solidFill>
                <a:latin typeface="Arial" pitchFamily="34" charset="0"/>
                <a:ea typeface="宋体" pitchFamily="2" charset="-122"/>
              </a:defRPr>
            </a:lvl4pPr>
            <a:lvl5pPr algn="ctr" rtl="0" eaLnBrk="1" fontAlgn="base" hangingPunct="1">
              <a:spcBef>
                <a:spcPct val="0"/>
              </a:spcBef>
              <a:spcAft>
                <a:spcPct val="0"/>
              </a:spcAft>
              <a:defRPr sz="4500">
                <a:solidFill>
                  <a:schemeClr val="tx2"/>
                </a:solidFill>
                <a:latin typeface="Arial" pitchFamily="34" charset="0"/>
                <a:ea typeface="宋体" pitchFamily="2" charset="-122"/>
              </a:defRPr>
            </a:lvl5pPr>
            <a:lvl6pPr marL="457200" algn="ctr" rtl="0" eaLnBrk="1" fontAlgn="base" hangingPunct="1">
              <a:spcBef>
                <a:spcPct val="0"/>
              </a:spcBef>
              <a:spcAft>
                <a:spcPct val="0"/>
              </a:spcAft>
              <a:defRPr sz="4500">
                <a:solidFill>
                  <a:schemeClr val="tx2"/>
                </a:solidFill>
                <a:latin typeface="Arial" pitchFamily="34" charset="0"/>
                <a:ea typeface="宋体" pitchFamily="2" charset="-122"/>
              </a:defRPr>
            </a:lvl6pPr>
            <a:lvl7pPr marL="914400" algn="ctr" rtl="0" eaLnBrk="1" fontAlgn="base" hangingPunct="1">
              <a:spcBef>
                <a:spcPct val="0"/>
              </a:spcBef>
              <a:spcAft>
                <a:spcPct val="0"/>
              </a:spcAft>
              <a:defRPr sz="4500">
                <a:solidFill>
                  <a:schemeClr val="tx2"/>
                </a:solidFill>
                <a:latin typeface="Arial" pitchFamily="34" charset="0"/>
                <a:ea typeface="宋体" pitchFamily="2" charset="-122"/>
              </a:defRPr>
            </a:lvl7pPr>
            <a:lvl8pPr marL="1371600" algn="ctr" rtl="0" eaLnBrk="1" fontAlgn="base" hangingPunct="1">
              <a:spcBef>
                <a:spcPct val="0"/>
              </a:spcBef>
              <a:spcAft>
                <a:spcPct val="0"/>
              </a:spcAft>
              <a:defRPr sz="4500">
                <a:solidFill>
                  <a:schemeClr val="tx2"/>
                </a:solidFill>
                <a:latin typeface="Arial" pitchFamily="34" charset="0"/>
                <a:ea typeface="宋体" pitchFamily="2" charset="-122"/>
              </a:defRPr>
            </a:lvl8pPr>
            <a:lvl9pPr marL="1828800" algn="ctr" rtl="0" eaLnBrk="1" fontAlgn="base" hangingPunct="1">
              <a:spcBef>
                <a:spcPct val="0"/>
              </a:spcBef>
              <a:spcAft>
                <a:spcPct val="0"/>
              </a:spcAft>
              <a:defRPr sz="4500">
                <a:solidFill>
                  <a:schemeClr val="tx2"/>
                </a:solidFill>
                <a:latin typeface="Arial" pitchFamily="34" charset="0"/>
                <a:ea typeface="宋体" pitchFamily="2" charset="-122"/>
              </a:defRPr>
            </a:lvl9pPr>
          </a:lstStyle>
          <a:p>
            <a:r>
              <a:rPr lang="zh-CN" altLang="en-US" kern="0" smtClean="0"/>
              <a:t>供应商过程质量控制</a:t>
            </a:r>
            <a:endParaRPr lang="zh-CN" altLang="en-US" kern="0" dirty="0"/>
          </a:p>
        </p:txBody>
      </p:sp>
    </p:spTree>
    <p:extLst>
      <p:ext uri="{BB962C8B-B14F-4D97-AF65-F5344CB8AC3E}">
        <p14:creationId xmlns:p14="http://schemas.microsoft.com/office/powerpoint/2010/main" val="41224416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blinds(horizontal)">
                                      <p:cBhvr>
                                        <p:cTn id="10" dur="500"/>
                                        <p:tgtEl>
                                          <p:spTgt spid="3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blinds(horizontal)">
                                      <p:cBhvr>
                                        <p:cTn id="13" dur="500"/>
                                        <p:tgtEl>
                                          <p:spTgt spid="3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blinds(horizontal)">
                                      <p:cBhvr>
                                        <p:cTn id="16" dur="500"/>
                                        <p:tgtEl>
                                          <p:spTgt spid="3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blinds(horizontal)">
                                      <p:cBhvr>
                                        <p:cTn id="19" dur="5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grpId="0" nodeType="clickEffect">
                                  <p:stCondLst>
                                    <p:cond delay="0"/>
                                  </p:stCondLst>
                                  <p:childTnLst>
                                    <p:set>
                                      <p:cBhvr>
                                        <p:cTn id="23" dur="1" fill="hold">
                                          <p:stCondLst>
                                            <p:cond delay="0"/>
                                          </p:stCondLst>
                                        </p:cTn>
                                        <p:tgtEl>
                                          <p:spTgt spid="43"/>
                                        </p:tgtEl>
                                        <p:attrNameLst>
                                          <p:attrName>style.visibility</p:attrName>
                                        </p:attrNameLst>
                                      </p:cBhvr>
                                      <p:to>
                                        <p:strVal val="visible"/>
                                      </p:to>
                                    </p:set>
                                    <p:anim calcmode="lin" valueType="num">
                                      <p:cBhvr additive="base">
                                        <p:cTn id="24" dur="500" fill="hold"/>
                                        <p:tgtEl>
                                          <p:spTgt spid="43"/>
                                        </p:tgtEl>
                                        <p:attrNameLst>
                                          <p:attrName>ppt_x</p:attrName>
                                        </p:attrNameLst>
                                      </p:cBhvr>
                                      <p:tavLst>
                                        <p:tav tm="0">
                                          <p:val>
                                            <p:strVal val="#ppt_x"/>
                                          </p:val>
                                        </p:tav>
                                        <p:tav tm="100000">
                                          <p:val>
                                            <p:strVal val="#ppt_x"/>
                                          </p:val>
                                        </p:tav>
                                      </p:tavLst>
                                    </p:anim>
                                    <p:anim calcmode="lin" valueType="num">
                                      <p:cBhvr additive="base">
                                        <p:cTn id="25" dur="500" fill="hold"/>
                                        <p:tgtEl>
                                          <p:spTgt spid="43"/>
                                        </p:tgtEl>
                                        <p:attrNameLst>
                                          <p:attrName>ppt_y</p:attrName>
                                        </p:attrNameLst>
                                      </p:cBhvr>
                                      <p:tavLst>
                                        <p:tav tm="0">
                                          <p:val>
                                            <p:strVal val="0-#ppt_h/2"/>
                                          </p:val>
                                        </p:tav>
                                        <p:tav tm="100000">
                                          <p:val>
                                            <p:strVal val="#ppt_y"/>
                                          </p:val>
                                        </p:tav>
                                      </p:tavLst>
                                    </p:anim>
                                  </p:childTnLst>
                                </p:cTn>
                              </p:par>
                              <p:par>
                                <p:cTn id="26" presetID="2" presetClass="entr" presetSubtype="1"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additive="base">
                                        <p:cTn id="28" dur="500" fill="hold"/>
                                        <p:tgtEl>
                                          <p:spTgt spid="44"/>
                                        </p:tgtEl>
                                        <p:attrNameLst>
                                          <p:attrName>ppt_x</p:attrName>
                                        </p:attrNameLst>
                                      </p:cBhvr>
                                      <p:tavLst>
                                        <p:tav tm="0">
                                          <p:val>
                                            <p:strVal val="#ppt_x"/>
                                          </p:val>
                                        </p:tav>
                                        <p:tav tm="100000">
                                          <p:val>
                                            <p:strVal val="#ppt_x"/>
                                          </p:val>
                                        </p:tav>
                                      </p:tavLst>
                                    </p:anim>
                                    <p:anim calcmode="lin" valueType="num">
                                      <p:cBhvr additive="base">
                                        <p:cTn id="29" dur="500" fill="hold"/>
                                        <p:tgtEl>
                                          <p:spTgt spid="44"/>
                                        </p:tgtEl>
                                        <p:attrNameLst>
                                          <p:attrName>ppt_y</p:attrName>
                                        </p:attrNameLst>
                                      </p:cBhvr>
                                      <p:tavLst>
                                        <p:tav tm="0">
                                          <p:val>
                                            <p:strVal val="0-#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additive="base">
                                        <p:cTn id="34" dur="500" fill="hold"/>
                                        <p:tgtEl>
                                          <p:spTgt spid="42"/>
                                        </p:tgtEl>
                                        <p:attrNameLst>
                                          <p:attrName>ppt_x</p:attrName>
                                        </p:attrNameLst>
                                      </p:cBhvr>
                                      <p:tavLst>
                                        <p:tav tm="0">
                                          <p:val>
                                            <p:strVal val="#ppt_x"/>
                                          </p:val>
                                        </p:tav>
                                        <p:tav tm="100000">
                                          <p:val>
                                            <p:strVal val="#ppt_x"/>
                                          </p:val>
                                        </p:tav>
                                      </p:tavLst>
                                    </p:anim>
                                    <p:anim calcmode="lin" valueType="num">
                                      <p:cBhvr additive="base">
                                        <p:cTn id="35" dur="500" fill="hold"/>
                                        <p:tgtEl>
                                          <p:spTgt spid="4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additive="base">
                                        <p:cTn id="38" dur="500" fill="hold"/>
                                        <p:tgtEl>
                                          <p:spTgt spid="45"/>
                                        </p:tgtEl>
                                        <p:attrNameLst>
                                          <p:attrName>ppt_x</p:attrName>
                                        </p:attrNameLst>
                                      </p:cBhvr>
                                      <p:tavLst>
                                        <p:tav tm="0">
                                          <p:val>
                                            <p:strVal val="#ppt_x"/>
                                          </p:val>
                                        </p:tav>
                                        <p:tav tm="100000">
                                          <p:val>
                                            <p:strVal val="#ppt_x"/>
                                          </p:val>
                                        </p:tav>
                                      </p:tavLst>
                                    </p:anim>
                                    <p:anim calcmode="lin" valueType="num">
                                      <p:cBhvr additive="base">
                                        <p:cTn id="39"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blinds(horizontal)">
                                      <p:cBhvr>
                                        <p:cTn id="44" dur="500"/>
                                        <p:tgtEl>
                                          <p:spTgt spid="27"/>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blinds(horizontal)">
                                      <p:cBhvr>
                                        <p:cTn id="47" dur="500"/>
                                        <p:tgtEl>
                                          <p:spTgt spid="28"/>
                                        </p:tgtEl>
                                      </p:cBhvr>
                                    </p:animEffect>
                                  </p:childTnLst>
                                </p:cTn>
                              </p:par>
                            </p:childTnLst>
                          </p:cTn>
                        </p:par>
                        <p:par>
                          <p:cTn id="48" fill="hold">
                            <p:stCondLst>
                              <p:cond delay="500"/>
                            </p:stCondLst>
                            <p:childTnLst>
                              <p:par>
                                <p:cTn id="49" presetID="3" presetClass="entr" presetSubtype="1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blinds(horizontal)">
                                      <p:cBhvr>
                                        <p:cTn id="51" dur="500"/>
                                        <p:tgtEl>
                                          <p:spTgt spid="38"/>
                                        </p:tgtEl>
                                      </p:cBhvr>
                                    </p:animEffect>
                                  </p:childTnLst>
                                </p:cTn>
                              </p:par>
                            </p:childTnLst>
                          </p:cTn>
                        </p:par>
                        <p:par>
                          <p:cTn id="52" fill="hold">
                            <p:stCondLst>
                              <p:cond delay="1000"/>
                            </p:stCondLst>
                            <p:childTnLst>
                              <p:par>
                                <p:cTn id="53" presetID="3" presetClass="entr" presetSubtype="10" fill="hold" grpId="0" nodeType="after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blinds(horizontal)">
                                      <p:cBhvr>
                                        <p:cTn id="55" dur="500"/>
                                        <p:tgtEl>
                                          <p:spTgt spid="39"/>
                                        </p:tgtEl>
                                      </p:cBhvr>
                                    </p:animEffect>
                                  </p:childTnLst>
                                </p:cTn>
                              </p:par>
                            </p:childTnLst>
                          </p:cTn>
                        </p:par>
                        <p:par>
                          <p:cTn id="56" fill="hold">
                            <p:stCondLst>
                              <p:cond delay="1500"/>
                            </p:stCondLst>
                            <p:childTnLst>
                              <p:par>
                                <p:cTn id="57" presetID="3" presetClass="entr" presetSubtype="10"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blinds(horizontal)">
                                      <p:cBhvr>
                                        <p:cTn id="59" dur="500"/>
                                        <p:tgtEl>
                                          <p:spTgt spid="40"/>
                                        </p:tgtEl>
                                      </p:cBhvr>
                                    </p:animEffect>
                                  </p:childTnLst>
                                </p:cTn>
                              </p:par>
                            </p:childTnLst>
                          </p:cTn>
                        </p:par>
                        <p:par>
                          <p:cTn id="60" fill="hold">
                            <p:stCondLst>
                              <p:cond delay="2000"/>
                            </p:stCondLst>
                            <p:childTnLst>
                              <p:par>
                                <p:cTn id="61" presetID="3" presetClass="entr" presetSubtype="10" fill="hold" grpId="0"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blinds(horizontal)">
                                      <p:cBhvr>
                                        <p:cTn id="6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34" grpId="0" animBg="1"/>
      <p:bldP spid="35" grpId="0" animBg="1"/>
      <p:bldP spid="36" grpId="0" animBg="1"/>
      <p:bldP spid="37" grpId="0"/>
      <p:bldP spid="38" grpId="0" animBg="1"/>
      <p:bldP spid="39" grpId="0" animBg="1"/>
      <p:bldP spid="40" grpId="0"/>
      <p:bldP spid="41" grpId="0"/>
      <p:bldP spid="42" grpId="0" animBg="1"/>
      <p:bldP spid="43" grpId="0" animBg="1"/>
      <p:bldP spid="44" grpId="0"/>
      <p:bldP spid="45"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6"/>
          <p:cNvSpPr>
            <a:spLocks noGrp="1"/>
          </p:cNvSpPr>
          <p:nvPr>
            <p:ph type="title"/>
          </p:nvPr>
        </p:nvSpPr>
        <p:spPr>
          <a:xfrm>
            <a:off x="270493" y="1409294"/>
            <a:ext cx="2548907" cy="360040"/>
          </a:xfrm>
        </p:spPr>
        <p:txBody>
          <a:bodyPr/>
          <a:lstStyle/>
          <a:p>
            <a:pPr algn="l">
              <a:buFont typeface="Wingdings" pitchFamily="2" charset="2"/>
              <a:buChar char="Ø"/>
            </a:pPr>
            <a:r>
              <a:rPr lang="zh-CN" altLang="en-US" sz="2400" dirty="0" smtClean="0">
                <a:solidFill>
                  <a:schemeClr val="tx1"/>
                </a:solidFill>
              </a:rPr>
              <a:t>  质量控制</a:t>
            </a:r>
            <a:endParaRPr lang="zh-CN" altLang="en-US" sz="2400" dirty="0">
              <a:solidFill>
                <a:schemeClr val="tx1"/>
              </a:solidFill>
            </a:endParaRPr>
          </a:p>
        </p:txBody>
      </p:sp>
      <p:sp>
        <p:nvSpPr>
          <p:cNvPr id="19" name="AutoShape 3"/>
          <p:cNvSpPr>
            <a:spLocks noChangeArrowheads="1"/>
          </p:cNvSpPr>
          <p:nvPr/>
        </p:nvSpPr>
        <p:spPr bwMode="gray">
          <a:xfrm>
            <a:off x="533400" y="2276872"/>
            <a:ext cx="2382416" cy="2376264"/>
          </a:xfrm>
          <a:prstGeom prst="rightArrow">
            <a:avLst>
              <a:gd name="adj1" fmla="val 62787"/>
              <a:gd name="adj2" fmla="val 41259"/>
            </a:avLst>
          </a:prstGeom>
          <a:gradFill rotWithShape="1">
            <a:gsLst>
              <a:gs pos="0">
                <a:srgbClr val="808080">
                  <a:gamma/>
                  <a:tint val="0"/>
                  <a:invGamma/>
                  <a:alpha val="0"/>
                </a:srgbClr>
              </a:gs>
              <a:gs pos="100000">
                <a:srgbClr val="808080">
                  <a:alpha val="50000"/>
                </a:srgbClr>
              </a:gs>
            </a:gsLst>
            <a:lin ang="0" scaled="1"/>
          </a:gradFill>
          <a:ln w="19050" cap="rnd" algn="ctr">
            <a:solidFill>
              <a:srgbClr val="808080"/>
            </a:solidFill>
            <a:prstDash val="sysDot"/>
            <a:miter lim="800000"/>
            <a:headEnd/>
            <a:tailEnd/>
          </a:ln>
          <a:effectLst/>
        </p:spPr>
        <p:txBody>
          <a:bodyPr wrap="none" anchor="ct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0" name="Text Box 4"/>
          <p:cNvSpPr txBox="1">
            <a:spLocks noChangeArrowheads="1"/>
          </p:cNvSpPr>
          <p:nvPr/>
        </p:nvSpPr>
        <p:spPr bwMode="black">
          <a:xfrm>
            <a:off x="609600" y="3132257"/>
            <a:ext cx="2209800" cy="830997"/>
          </a:xfrm>
          <a:prstGeom prst="rect">
            <a:avLst/>
          </a:prstGeom>
          <a:noFill/>
          <a:ln w="9525">
            <a:noFill/>
            <a:miter lim="800000"/>
            <a:headEnd/>
            <a:tailEnd/>
          </a:ln>
        </p:spPr>
        <p:txBody>
          <a:bodyPr>
            <a:spAutoFit/>
          </a:bodyPr>
          <a:lstStyle/>
          <a:p>
            <a:pPr marL="120650" marR="0" lvl="0" indent="-120650" defTabSz="914400" eaLnBrk="0" fontAlgn="auto" latinLnBrk="0" hangingPunct="0">
              <a:lnSpc>
                <a:spcPct val="150000"/>
              </a:lnSpc>
              <a:spcBef>
                <a:spcPts val="0"/>
              </a:spcBef>
              <a:spcAft>
                <a:spcPts val="0"/>
              </a:spcAft>
              <a:buClrTx/>
              <a:buSzTx/>
              <a:buFont typeface="Wingdings" pitchFamily="2" charset="2"/>
              <a:buNone/>
              <a:tabLst/>
              <a:defRPr/>
            </a:pPr>
            <a:r>
              <a:rPr kumimoji="0" lang="zh-CN" altLang="en-US" sz="3200" b="1"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rPr>
              <a:t> 质量控制</a:t>
            </a:r>
            <a:endParaRPr kumimoji="0" lang="en-US" altLang="zh-CN" sz="3200" b="0" i="0" u="none" strike="noStrike" kern="0" cap="none" spc="0" normalizeH="0" baseline="0" noProof="0" dirty="0" smtClean="0">
              <a:ln>
                <a:noFill/>
              </a:ln>
              <a:solidFill>
                <a:srgbClr val="1C1C1C"/>
              </a:solidFill>
              <a:effectLst/>
              <a:uLnTx/>
              <a:uFillTx/>
              <a:latin typeface="微软雅黑" panose="020B0503020204020204" pitchFamily="34" charset="-122"/>
              <a:ea typeface="微软雅黑" panose="020B0503020204020204" pitchFamily="34" charset="-122"/>
            </a:endParaRPr>
          </a:p>
        </p:txBody>
      </p:sp>
      <p:grpSp>
        <p:nvGrpSpPr>
          <p:cNvPr id="28" name="Group 12"/>
          <p:cNvGrpSpPr>
            <a:grpSpLocks/>
          </p:cNvGrpSpPr>
          <p:nvPr/>
        </p:nvGrpSpPr>
        <p:grpSpPr bwMode="auto">
          <a:xfrm>
            <a:off x="2832367" y="3861048"/>
            <a:ext cx="5597258" cy="936104"/>
            <a:chOff x="2075" y="2880"/>
            <a:chExt cx="3331" cy="774"/>
          </a:xfrm>
        </p:grpSpPr>
        <p:sp>
          <p:nvSpPr>
            <p:cNvPr id="29" name="AutoShape 13"/>
            <p:cNvSpPr>
              <a:spLocks noChangeArrowheads="1"/>
            </p:cNvSpPr>
            <p:nvPr/>
          </p:nvSpPr>
          <p:spPr bwMode="gray">
            <a:xfrm>
              <a:off x="2334" y="2880"/>
              <a:ext cx="3072" cy="774"/>
            </a:xfrm>
            <a:prstGeom prst="roundRect">
              <a:avLst>
                <a:gd name="adj" fmla="val 10889"/>
              </a:avLst>
            </a:prstGeom>
            <a:gradFill rotWithShape="1">
              <a:gsLst>
                <a:gs pos="0">
                  <a:srgbClr val="FFC319"/>
                </a:gs>
                <a:gs pos="100000">
                  <a:srgbClr val="FFC319">
                    <a:gamma/>
                    <a:tint val="21176"/>
                    <a:invGamma/>
                  </a:srgbClr>
                </a:gs>
              </a:gsLst>
              <a:lin ang="0" scaled="1"/>
            </a:gradFill>
            <a:ln w="38100">
              <a:noFill/>
              <a:round/>
              <a:headEnd/>
              <a:tailEnd/>
            </a:ln>
            <a:effectLst/>
          </p:spPr>
          <p:txBody>
            <a:bodyPr wrap="none" anchor="ctr"/>
            <a:lstStyle/>
            <a:p>
              <a:pPr marL="0" marR="0" lvl="0" indent="0" defTabSz="914400" eaLnBrk="1" fontAlgn="auto" latinLnBrk="0" hangingPunct="1">
                <a:lnSpc>
                  <a:spcPct val="15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0" name="AutoShape 14"/>
            <p:cNvSpPr>
              <a:spLocks noChangeArrowheads="1"/>
            </p:cNvSpPr>
            <p:nvPr/>
          </p:nvSpPr>
          <p:spPr bwMode="gray">
            <a:xfrm>
              <a:off x="2075" y="3156"/>
              <a:ext cx="336" cy="240"/>
            </a:xfrm>
            <a:prstGeom prst="rightArrow">
              <a:avLst>
                <a:gd name="adj1" fmla="val 50000"/>
                <a:gd name="adj2" fmla="val 58333"/>
              </a:avLst>
            </a:prstGeom>
            <a:solidFill>
              <a:srgbClr val="00B0F0"/>
            </a:solidFill>
            <a:ln w="9525">
              <a:noFill/>
              <a:miter lim="800000"/>
              <a:headEnd/>
              <a:tailEnd/>
            </a:ln>
          </p:spPr>
          <p:txBody>
            <a:bodyPr wrap="none" anchor="ctr"/>
            <a:lstStyle/>
            <a:p>
              <a:pPr marL="0" marR="0" lvl="0" indent="0" defTabSz="914400" eaLnBrk="1" fontAlgn="auto" latinLnBrk="0" hangingPunct="1">
                <a:lnSpc>
                  <a:spcPct val="15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sp>
        <p:nvSpPr>
          <p:cNvPr id="31" name="Text Box 15"/>
          <p:cNvSpPr txBox="1">
            <a:spLocks noChangeArrowheads="1"/>
          </p:cNvSpPr>
          <p:nvPr/>
        </p:nvSpPr>
        <p:spPr bwMode="gray">
          <a:xfrm>
            <a:off x="3995936" y="3910502"/>
            <a:ext cx="4268098" cy="787523"/>
          </a:xfrm>
          <a:prstGeom prst="rect">
            <a:avLst/>
          </a:prstGeom>
          <a:noFill/>
          <a:ln w="9525" algn="ctr">
            <a:noFill/>
            <a:miter lim="800000"/>
            <a:headEnd/>
            <a:tailEnd/>
          </a:ln>
        </p:spPr>
        <p:txBody>
          <a:bodyPr wrap="square">
            <a:spAutoFit/>
          </a:bodyPr>
          <a:lstStyle/>
          <a:p>
            <a:pPr marL="0" marR="0" lvl="0" indent="0" defTabSz="914400" eaLnBrk="0" fontAlgn="auto" latinLnBrk="0" hangingPunct="0">
              <a:lnSpc>
                <a:spcPct val="150000"/>
              </a:lnSpc>
              <a:spcBef>
                <a:spcPts val="0"/>
              </a:spcBef>
              <a:spcAft>
                <a:spcPts val="0"/>
              </a:spcAft>
              <a:buClrTx/>
              <a:buSzTx/>
              <a:buFontTx/>
              <a:buNone/>
              <a:tabLst/>
              <a:defRPr/>
            </a:pPr>
            <a:r>
              <a:rPr lang="zh-CN" altLang="en-US" sz="1600" kern="0" dirty="0" smtClean="0">
                <a:solidFill>
                  <a:srgbClr val="000000"/>
                </a:solidFill>
                <a:latin typeface="微软雅黑" panose="020B0503020204020204" pitchFamily="34" charset="-122"/>
                <a:ea typeface="微软雅黑" panose="020B0503020204020204" pitchFamily="34" charset="-122"/>
              </a:rPr>
              <a:t>对最终产品进行检验，产品符合规定要求方可流出或交付</a:t>
            </a:r>
            <a:endParaRPr kumimoji="0" lang="en-US" altLang="zh-CN" sz="16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grpSp>
        <p:nvGrpSpPr>
          <p:cNvPr id="34" name="Group 12"/>
          <p:cNvGrpSpPr>
            <a:grpSpLocks/>
          </p:cNvGrpSpPr>
          <p:nvPr/>
        </p:nvGrpSpPr>
        <p:grpSpPr bwMode="auto">
          <a:xfrm>
            <a:off x="2832490" y="5085184"/>
            <a:ext cx="5583815" cy="936104"/>
            <a:chOff x="2083" y="2880"/>
            <a:chExt cx="3323" cy="774"/>
          </a:xfrm>
        </p:grpSpPr>
        <p:sp>
          <p:nvSpPr>
            <p:cNvPr id="35" name="AutoShape 13"/>
            <p:cNvSpPr>
              <a:spLocks noChangeArrowheads="1"/>
            </p:cNvSpPr>
            <p:nvPr/>
          </p:nvSpPr>
          <p:spPr bwMode="gray">
            <a:xfrm>
              <a:off x="2334" y="2880"/>
              <a:ext cx="3072" cy="774"/>
            </a:xfrm>
            <a:prstGeom prst="roundRect">
              <a:avLst>
                <a:gd name="adj" fmla="val 10889"/>
              </a:avLst>
            </a:prstGeom>
            <a:gradFill rotWithShape="1">
              <a:gsLst>
                <a:gs pos="0">
                  <a:srgbClr val="FFC319"/>
                </a:gs>
                <a:gs pos="100000">
                  <a:srgbClr val="FFC319">
                    <a:gamma/>
                    <a:tint val="21176"/>
                    <a:invGamma/>
                  </a:srgbClr>
                </a:gs>
              </a:gsLst>
              <a:lin ang="0" scaled="1"/>
            </a:gradFill>
            <a:ln w="38100">
              <a:noFill/>
              <a:round/>
              <a:headEnd/>
              <a:tailEnd/>
            </a:ln>
            <a:effectLst/>
          </p:spPr>
          <p:txBody>
            <a:bodyPr wrap="none" anchor="ctr"/>
            <a:lstStyle/>
            <a:p>
              <a:pPr marL="0" marR="0" lvl="0" indent="0" defTabSz="914400" eaLnBrk="1" fontAlgn="auto" latinLnBrk="0" hangingPunct="1">
                <a:lnSpc>
                  <a:spcPct val="15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6" name="AutoShape 14"/>
            <p:cNvSpPr>
              <a:spLocks noChangeArrowheads="1"/>
            </p:cNvSpPr>
            <p:nvPr/>
          </p:nvSpPr>
          <p:spPr bwMode="gray">
            <a:xfrm>
              <a:off x="2083" y="3156"/>
              <a:ext cx="336" cy="211"/>
            </a:xfrm>
            <a:prstGeom prst="rightArrow">
              <a:avLst>
                <a:gd name="adj1" fmla="val 50000"/>
                <a:gd name="adj2" fmla="val 58333"/>
              </a:avLst>
            </a:prstGeom>
            <a:solidFill>
              <a:srgbClr val="00B0F0"/>
            </a:solidFill>
            <a:ln w="9525">
              <a:noFill/>
              <a:miter lim="800000"/>
              <a:headEnd/>
              <a:tailEnd/>
            </a:ln>
          </p:spPr>
          <p:txBody>
            <a:bodyPr wrap="none" anchor="ctr"/>
            <a:lstStyle/>
            <a:p>
              <a:pPr marL="0" marR="0" lvl="0" indent="0" defTabSz="914400" eaLnBrk="1" fontAlgn="auto" latinLnBrk="0" hangingPunct="1">
                <a:lnSpc>
                  <a:spcPct val="15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grpSp>
        <p:nvGrpSpPr>
          <p:cNvPr id="38" name="Group 12"/>
          <p:cNvGrpSpPr>
            <a:grpSpLocks/>
          </p:cNvGrpSpPr>
          <p:nvPr/>
        </p:nvGrpSpPr>
        <p:grpSpPr bwMode="auto">
          <a:xfrm>
            <a:off x="2818924" y="1412776"/>
            <a:ext cx="5610701" cy="936104"/>
            <a:chOff x="2067" y="2880"/>
            <a:chExt cx="3339" cy="774"/>
          </a:xfrm>
        </p:grpSpPr>
        <p:sp>
          <p:nvSpPr>
            <p:cNvPr id="39" name="AutoShape 13"/>
            <p:cNvSpPr>
              <a:spLocks noChangeArrowheads="1"/>
            </p:cNvSpPr>
            <p:nvPr/>
          </p:nvSpPr>
          <p:spPr bwMode="gray">
            <a:xfrm>
              <a:off x="2334" y="2880"/>
              <a:ext cx="3072" cy="774"/>
            </a:xfrm>
            <a:prstGeom prst="roundRect">
              <a:avLst>
                <a:gd name="adj" fmla="val 10889"/>
              </a:avLst>
            </a:prstGeom>
            <a:gradFill rotWithShape="1">
              <a:gsLst>
                <a:gs pos="0">
                  <a:srgbClr val="FFC319"/>
                </a:gs>
                <a:gs pos="100000">
                  <a:srgbClr val="FFC319">
                    <a:gamma/>
                    <a:tint val="21176"/>
                    <a:invGamma/>
                  </a:srgbClr>
                </a:gs>
              </a:gsLst>
              <a:lin ang="0" scaled="1"/>
            </a:gradFill>
            <a:ln w="38100">
              <a:noFill/>
              <a:round/>
              <a:headEnd/>
              <a:tailEnd/>
            </a:ln>
            <a:effectLst/>
          </p:spPr>
          <p:txBody>
            <a:bodyPr wrap="none" anchor="ctr"/>
            <a:lstStyle/>
            <a:p>
              <a:pPr marL="0" marR="0" lvl="0" indent="0" defTabSz="914400" eaLnBrk="1" fontAlgn="auto" latinLnBrk="0" hangingPunct="1">
                <a:lnSpc>
                  <a:spcPct val="15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0" name="AutoShape 14"/>
            <p:cNvSpPr>
              <a:spLocks noChangeArrowheads="1"/>
            </p:cNvSpPr>
            <p:nvPr/>
          </p:nvSpPr>
          <p:spPr bwMode="gray">
            <a:xfrm>
              <a:off x="2067" y="3195"/>
              <a:ext cx="336" cy="240"/>
            </a:xfrm>
            <a:prstGeom prst="rightArrow">
              <a:avLst>
                <a:gd name="adj1" fmla="val 50000"/>
                <a:gd name="adj2" fmla="val 58333"/>
              </a:avLst>
            </a:prstGeom>
            <a:solidFill>
              <a:srgbClr val="00B0F0"/>
            </a:solidFill>
            <a:ln w="9525">
              <a:noFill/>
              <a:miter lim="800000"/>
              <a:headEnd/>
              <a:tailEnd/>
            </a:ln>
          </p:spPr>
          <p:txBody>
            <a:bodyPr wrap="none" anchor="ctr"/>
            <a:lstStyle/>
            <a:p>
              <a:pPr marL="0" marR="0" lvl="0" indent="0" defTabSz="914400" eaLnBrk="1" fontAlgn="auto" latinLnBrk="0" hangingPunct="1">
                <a:lnSpc>
                  <a:spcPct val="15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sp>
        <p:nvSpPr>
          <p:cNvPr id="41" name="Text Box 15"/>
          <p:cNvSpPr txBox="1">
            <a:spLocks noChangeArrowheads="1"/>
          </p:cNvSpPr>
          <p:nvPr/>
        </p:nvSpPr>
        <p:spPr bwMode="gray">
          <a:xfrm>
            <a:off x="3995936" y="1493387"/>
            <a:ext cx="4433688" cy="830997"/>
          </a:xfrm>
          <a:prstGeom prst="rect">
            <a:avLst/>
          </a:prstGeom>
          <a:noFill/>
          <a:ln w="9525" algn="ctr">
            <a:noFill/>
            <a:miter lim="800000"/>
            <a:headEnd/>
            <a:tailEnd/>
          </a:ln>
        </p:spPr>
        <p:txBody>
          <a:bodyPr wrap="square">
            <a:spAutoFit/>
          </a:bodyPr>
          <a:lstStyle/>
          <a:p>
            <a:pPr marL="0" marR="0" lvl="0" indent="0" defTabSz="914400" eaLnBrk="0" fontAlgn="auto" latinLnBrk="0" hangingPunct="0">
              <a:lnSpc>
                <a:spcPct val="150000"/>
              </a:lnSpc>
              <a:spcBef>
                <a:spcPts val="0"/>
              </a:spcBef>
              <a:spcAft>
                <a:spcPts val="0"/>
              </a:spcAft>
              <a:buClrTx/>
              <a:buSzTx/>
              <a:buFontTx/>
              <a:buNone/>
              <a:tabLst/>
              <a:defRPr/>
            </a:pPr>
            <a:r>
              <a:rPr lang="zh-CN" altLang="en-US" sz="1600" dirty="0" smtClean="0">
                <a:latin typeface="微软雅黑" panose="020B0503020204020204" pitchFamily="34" charset="-122"/>
                <a:ea typeface="微软雅黑" panose="020B0503020204020204" pitchFamily="34" charset="-122"/>
              </a:rPr>
              <a:t>为确保采购产品</a:t>
            </a:r>
            <a:r>
              <a:rPr lang="en-US" altLang="zh-CN" sz="1600" dirty="0" smtClean="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包括外购件、原材料、零件、部件或组件</a:t>
            </a:r>
            <a:r>
              <a:rPr lang="en-US" altLang="zh-CN" sz="1600" dirty="0" smtClean="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或活动等质量而采取的验证措施</a:t>
            </a:r>
            <a:endParaRPr kumimoji="0" lang="en-US" altLang="zh-CN" sz="1600" b="0" i="0" u="none" strike="noStrike" kern="0" cap="none" spc="0" normalizeH="0" baseline="0" noProof="0" dirty="0" smtClean="0">
              <a:ln>
                <a:noFill/>
              </a:ln>
              <a:uLnTx/>
              <a:uFillTx/>
              <a:latin typeface="微软雅黑" panose="020B0503020204020204" pitchFamily="34" charset="-122"/>
              <a:ea typeface="微软雅黑" panose="020B0503020204020204" pitchFamily="34" charset="-122"/>
            </a:endParaRPr>
          </a:p>
        </p:txBody>
      </p:sp>
      <p:grpSp>
        <p:nvGrpSpPr>
          <p:cNvPr id="42" name="Group 12"/>
          <p:cNvGrpSpPr>
            <a:grpSpLocks/>
          </p:cNvGrpSpPr>
          <p:nvPr/>
        </p:nvGrpSpPr>
        <p:grpSpPr bwMode="auto">
          <a:xfrm>
            <a:off x="2810645" y="2636912"/>
            <a:ext cx="5605660" cy="936104"/>
            <a:chOff x="2070" y="2880"/>
            <a:chExt cx="3336" cy="774"/>
          </a:xfrm>
        </p:grpSpPr>
        <p:sp>
          <p:nvSpPr>
            <p:cNvPr id="43" name="AutoShape 13"/>
            <p:cNvSpPr>
              <a:spLocks noChangeArrowheads="1"/>
            </p:cNvSpPr>
            <p:nvPr/>
          </p:nvSpPr>
          <p:spPr bwMode="gray">
            <a:xfrm>
              <a:off x="2334" y="2880"/>
              <a:ext cx="3072" cy="774"/>
            </a:xfrm>
            <a:prstGeom prst="roundRect">
              <a:avLst>
                <a:gd name="adj" fmla="val 10889"/>
              </a:avLst>
            </a:prstGeom>
            <a:gradFill rotWithShape="1">
              <a:gsLst>
                <a:gs pos="0">
                  <a:srgbClr val="FFC319"/>
                </a:gs>
                <a:gs pos="100000">
                  <a:srgbClr val="FFC319">
                    <a:gamma/>
                    <a:tint val="21176"/>
                    <a:invGamma/>
                  </a:srgbClr>
                </a:gs>
              </a:gsLst>
              <a:lin ang="0" scaled="1"/>
            </a:gradFill>
            <a:ln w="38100">
              <a:noFill/>
              <a:round/>
              <a:headEnd/>
              <a:tailEnd/>
            </a:ln>
            <a:effectLst/>
          </p:spPr>
          <p:txBody>
            <a:bodyPr wrap="none" anchor="ctr"/>
            <a:lstStyle/>
            <a:p>
              <a:pPr marL="0" marR="0" lvl="0" indent="0" defTabSz="914400" eaLnBrk="1" fontAlgn="auto" latinLnBrk="0" hangingPunct="1">
                <a:lnSpc>
                  <a:spcPct val="15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4" name="AutoShape 14"/>
            <p:cNvSpPr>
              <a:spLocks noChangeArrowheads="1"/>
            </p:cNvSpPr>
            <p:nvPr/>
          </p:nvSpPr>
          <p:spPr bwMode="gray">
            <a:xfrm>
              <a:off x="2070" y="3155"/>
              <a:ext cx="336" cy="240"/>
            </a:xfrm>
            <a:prstGeom prst="rightArrow">
              <a:avLst>
                <a:gd name="adj1" fmla="val 50000"/>
                <a:gd name="adj2" fmla="val 58333"/>
              </a:avLst>
            </a:prstGeom>
            <a:solidFill>
              <a:srgbClr val="00B0F0"/>
            </a:solidFill>
            <a:ln w="9525">
              <a:noFill/>
              <a:miter lim="800000"/>
              <a:headEnd/>
              <a:tailEnd/>
            </a:ln>
          </p:spPr>
          <p:txBody>
            <a:bodyPr wrap="none" anchor="ctr"/>
            <a:lstStyle/>
            <a:p>
              <a:pPr marL="0" marR="0" lvl="0" indent="0" defTabSz="914400" eaLnBrk="1" fontAlgn="auto" latinLnBrk="0" hangingPunct="1">
                <a:lnSpc>
                  <a:spcPct val="15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sp>
        <p:nvSpPr>
          <p:cNvPr id="45" name="Text Box 15"/>
          <p:cNvSpPr txBox="1">
            <a:spLocks noChangeArrowheads="1"/>
          </p:cNvSpPr>
          <p:nvPr/>
        </p:nvSpPr>
        <p:spPr bwMode="gray">
          <a:xfrm>
            <a:off x="3995936" y="2717404"/>
            <a:ext cx="4268098" cy="787523"/>
          </a:xfrm>
          <a:prstGeom prst="rect">
            <a:avLst/>
          </a:prstGeom>
          <a:noFill/>
          <a:ln w="9525" algn="ctr">
            <a:noFill/>
            <a:miter lim="800000"/>
            <a:headEnd/>
            <a:tailEnd/>
          </a:ln>
        </p:spPr>
        <p:txBody>
          <a:bodyPr wrap="square">
            <a:spAutoFit/>
          </a:bodyPr>
          <a:lstStyle/>
          <a:p>
            <a:pPr eaLnBrk="0" fontAlgn="auto" hangingPunct="0">
              <a:lnSpc>
                <a:spcPct val="150000"/>
              </a:lnSpc>
              <a:spcBef>
                <a:spcPts val="0"/>
              </a:spcBef>
              <a:spcAft>
                <a:spcPts val="0"/>
              </a:spcAft>
            </a:pPr>
            <a:r>
              <a:rPr lang="zh-CN" altLang="en-US" sz="1600" dirty="0" smtClean="0">
                <a:latin typeface="微软雅黑" panose="020B0503020204020204" pitchFamily="34" charset="-122"/>
                <a:ea typeface="微软雅黑" panose="020B0503020204020204" pitchFamily="34" charset="-122"/>
              </a:rPr>
              <a:t>确保过程的产品质量符合规定的要求，并使过程处于受控状态。</a:t>
            </a:r>
          </a:p>
        </p:txBody>
      </p:sp>
      <p:sp>
        <p:nvSpPr>
          <p:cNvPr id="46" name="Text Box 15"/>
          <p:cNvSpPr txBox="1">
            <a:spLocks noChangeArrowheads="1"/>
          </p:cNvSpPr>
          <p:nvPr/>
        </p:nvSpPr>
        <p:spPr bwMode="gray">
          <a:xfrm>
            <a:off x="4045798" y="5162439"/>
            <a:ext cx="4268098" cy="787523"/>
          </a:xfrm>
          <a:prstGeom prst="rect">
            <a:avLst/>
          </a:prstGeom>
          <a:noFill/>
          <a:ln w="9525" algn="ctr">
            <a:noFill/>
            <a:miter lim="800000"/>
            <a:headEnd/>
            <a:tailEnd/>
          </a:ln>
        </p:spPr>
        <p:txBody>
          <a:bodyPr wrap="square">
            <a:spAutoFit/>
          </a:bodyPr>
          <a:lstStyle/>
          <a:p>
            <a:pPr marL="0" marR="0" lvl="0" indent="0" defTabSz="914400" eaLnBrk="0" fontAlgn="auto" latinLnBrk="0" hangingPunct="0">
              <a:lnSpc>
                <a:spcPct val="150000"/>
              </a:lnSpc>
              <a:spcBef>
                <a:spcPts val="0"/>
              </a:spcBef>
              <a:spcAft>
                <a:spcPts val="0"/>
              </a:spcAft>
              <a:buClrTx/>
              <a:buSzTx/>
              <a:buFontTx/>
              <a:buNone/>
              <a:tabLst/>
              <a:defRPr/>
            </a:pPr>
            <a:r>
              <a:rPr lang="zh-CN" altLang="en-US" sz="1600" kern="0" dirty="0" smtClean="0">
                <a:solidFill>
                  <a:srgbClr val="000000"/>
                </a:solidFill>
                <a:latin typeface="微软雅黑" panose="020B0503020204020204" pitchFamily="34" charset="-122"/>
                <a:ea typeface="微软雅黑" panose="020B0503020204020204" pitchFamily="34" charset="-122"/>
              </a:rPr>
              <a:t>通过检验控制、数据收集，及时发现问题，采取纠正预防措施，防止不合格品的发生</a:t>
            </a:r>
            <a:endParaRPr kumimoji="0" lang="en-US" altLang="zh-CN" sz="1600" b="0"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 name="矩形 1"/>
          <p:cNvSpPr/>
          <p:nvPr/>
        </p:nvSpPr>
        <p:spPr>
          <a:xfrm>
            <a:off x="3323940" y="1384014"/>
            <a:ext cx="731579" cy="1015663"/>
          </a:xfrm>
          <a:prstGeom prst="rect">
            <a:avLst/>
          </a:prstGeom>
        </p:spPr>
        <p:txBody>
          <a:bodyPr wrap="square">
            <a:spAutoFit/>
          </a:bodyPr>
          <a:lstStyle/>
          <a:p>
            <a:pPr lvl="0" eaLnBrk="0" hangingPunct="0">
              <a:lnSpc>
                <a:spcPct val="150000"/>
              </a:lnSpc>
              <a:defRPr/>
            </a:pPr>
            <a:r>
              <a:rPr lang="zh-CN" altLang="en-US" sz="2000" b="1" kern="0" dirty="0">
                <a:solidFill>
                  <a:srgbClr val="000000"/>
                </a:solidFill>
                <a:latin typeface="微软雅黑" panose="020B0503020204020204" pitchFamily="34" charset="-122"/>
                <a:ea typeface="微软雅黑" panose="020B0503020204020204" pitchFamily="34" charset="-122"/>
              </a:rPr>
              <a:t>进料检验</a:t>
            </a:r>
            <a:endParaRPr lang="en-US" altLang="zh-CN" sz="2000" b="1" kern="0" dirty="0">
              <a:solidFill>
                <a:srgbClr val="000000"/>
              </a:solidFill>
              <a:latin typeface="微软雅黑" panose="020B0503020204020204" pitchFamily="34" charset="-122"/>
              <a:ea typeface="微软雅黑" panose="020B0503020204020204" pitchFamily="34" charset="-122"/>
            </a:endParaRPr>
          </a:p>
        </p:txBody>
      </p:sp>
      <p:sp>
        <p:nvSpPr>
          <p:cNvPr id="3" name="矩形 2"/>
          <p:cNvSpPr/>
          <p:nvPr/>
        </p:nvSpPr>
        <p:spPr>
          <a:xfrm>
            <a:off x="3313924" y="2606807"/>
            <a:ext cx="787941" cy="1015663"/>
          </a:xfrm>
          <a:prstGeom prst="rect">
            <a:avLst/>
          </a:prstGeom>
        </p:spPr>
        <p:txBody>
          <a:bodyPr wrap="square">
            <a:spAutoFit/>
          </a:bodyPr>
          <a:lstStyle/>
          <a:p>
            <a:pPr lvl="0" eaLnBrk="0" hangingPunct="0">
              <a:lnSpc>
                <a:spcPct val="150000"/>
              </a:lnSpc>
              <a:defRPr/>
            </a:pPr>
            <a:r>
              <a:rPr lang="zh-CN" altLang="en-US" sz="2000" b="1" kern="0" dirty="0">
                <a:solidFill>
                  <a:srgbClr val="000000"/>
                </a:solidFill>
                <a:latin typeface="微软雅黑" panose="020B0503020204020204" pitchFamily="34" charset="-122"/>
                <a:ea typeface="微软雅黑" panose="020B0503020204020204" pitchFamily="34" charset="-122"/>
              </a:rPr>
              <a:t>过程检验</a:t>
            </a:r>
            <a:endParaRPr lang="en-US" altLang="zh-CN" sz="2000" b="1" kern="0" dirty="0">
              <a:solidFill>
                <a:srgbClr val="000000"/>
              </a:solidFill>
              <a:latin typeface="微软雅黑" panose="020B0503020204020204" pitchFamily="34" charset="-122"/>
              <a:ea typeface="微软雅黑" panose="020B0503020204020204" pitchFamily="34" charset="-122"/>
            </a:endParaRPr>
          </a:p>
        </p:txBody>
      </p:sp>
      <p:sp>
        <p:nvSpPr>
          <p:cNvPr id="4" name="矩形 3"/>
          <p:cNvSpPr/>
          <p:nvPr/>
        </p:nvSpPr>
        <p:spPr>
          <a:xfrm>
            <a:off x="3327244" y="3821139"/>
            <a:ext cx="719567" cy="1015663"/>
          </a:xfrm>
          <a:prstGeom prst="rect">
            <a:avLst/>
          </a:prstGeom>
        </p:spPr>
        <p:txBody>
          <a:bodyPr wrap="square">
            <a:spAutoFit/>
          </a:bodyPr>
          <a:lstStyle/>
          <a:p>
            <a:pPr lvl="0" eaLnBrk="0" hangingPunct="0">
              <a:lnSpc>
                <a:spcPct val="150000"/>
              </a:lnSpc>
              <a:defRPr/>
            </a:pPr>
            <a:r>
              <a:rPr lang="zh-CN" altLang="en-US" sz="2000" b="1" kern="0" dirty="0">
                <a:solidFill>
                  <a:srgbClr val="000000"/>
                </a:solidFill>
                <a:latin typeface="微软雅黑" panose="020B0503020204020204" pitchFamily="34" charset="-122"/>
                <a:ea typeface="微软雅黑" panose="020B0503020204020204" pitchFamily="34" charset="-122"/>
              </a:rPr>
              <a:t>最终检验</a:t>
            </a:r>
            <a:endParaRPr lang="en-US" altLang="zh-CN" sz="2000" b="1" kern="0" dirty="0">
              <a:solidFill>
                <a:srgbClr val="000000"/>
              </a:solidFill>
              <a:latin typeface="微软雅黑" panose="020B0503020204020204" pitchFamily="34" charset="-122"/>
              <a:ea typeface="微软雅黑" panose="020B0503020204020204" pitchFamily="34" charset="-122"/>
            </a:endParaRPr>
          </a:p>
        </p:txBody>
      </p:sp>
      <p:sp>
        <p:nvSpPr>
          <p:cNvPr id="5" name="矩形 4"/>
          <p:cNvSpPr/>
          <p:nvPr/>
        </p:nvSpPr>
        <p:spPr>
          <a:xfrm>
            <a:off x="3348099" y="5031830"/>
            <a:ext cx="696828" cy="1015663"/>
          </a:xfrm>
          <a:prstGeom prst="rect">
            <a:avLst/>
          </a:prstGeom>
        </p:spPr>
        <p:txBody>
          <a:bodyPr wrap="square">
            <a:spAutoFit/>
          </a:bodyPr>
          <a:lstStyle/>
          <a:p>
            <a:pPr lvl="0" eaLnBrk="0" hangingPunct="0">
              <a:lnSpc>
                <a:spcPct val="150000"/>
              </a:lnSpc>
              <a:defRPr/>
            </a:pPr>
            <a:r>
              <a:rPr lang="zh-CN" altLang="en-US" sz="2000" b="1" kern="0" dirty="0">
                <a:solidFill>
                  <a:srgbClr val="000000"/>
                </a:solidFill>
                <a:latin typeface="微软雅黑" panose="020B0503020204020204" pitchFamily="34" charset="-122"/>
                <a:ea typeface="微软雅黑" panose="020B0503020204020204" pitchFamily="34" charset="-122"/>
              </a:rPr>
              <a:t>质量预防</a:t>
            </a:r>
            <a:endParaRPr lang="en-US" altLang="zh-CN" sz="2000" b="1" kern="0" dirty="0">
              <a:solidFill>
                <a:srgbClr val="000000"/>
              </a:solidFill>
              <a:latin typeface="微软雅黑" panose="020B0503020204020204" pitchFamily="34" charset="-122"/>
              <a:ea typeface="微软雅黑" panose="020B0503020204020204" pitchFamily="34" charset="-122"/>
            </a:endParaRPr>
          </a:p>
        </p:txBody>
      </p:sp>
      <p:sp>
        <p:nvSpPr>
          <p:cNvPr id="26" name="标题 16"/>
          <p:cNvSpPr txBox="1">
            <a:spLocks/>
          </p:cNvSpPr>
          <p:nvPr/>
        </p:nvSpPr>
        <p:spPr bwMode="auto">
          <a:xfrm>
            <a:off x="395536" y="424823"/>
            <a:ext cx="8388233" cy="502183"/>
          </a:xfrm>
          <a:prstGeom prst="rect">
            <a:avLst/>
          </a:prstGeom>
          <a:noFill/>
          <a:ln w="9525">
            <a:noFill/>
            <a:miter lim="800000"/>
            <a:headEnd/>
            <a:tailEnd/>
          </a:ln>
        </p:spPr>
        <p:txBody>
          <a:bodyPr vert="horz" wrap="square" lIns="91427" tIns="45712" rIns="91427" bIns="45712" numCol="1" anchor="ctr" anchorCtr="0" compatLnSpc="1">
            <a:prstTxWarp prst="textNoShape">
              <a:avLst/>
            </a:prstTxWarp>
          </a:bodyPr>
          <a:lstStyle>
            <a:lvl1pPr algn="ctr" rtl="0" eaLnBrk="1" fontAlgn="base" hangingPunct="1">
              <a:spcBef>
                <a:spcPct val="0"/>
              </a:spcBef>
              <a:spcAft>
                <a:spcPct val="0"/>
              </a:spcAft>
              <a:defRPr sz="3200" b="1">
                <a:solidFill>
                  <a:srgbClr val="FF0000"/>
                </a:solidFill>
                <a:latin typeface="微软雅黑" pitchFamily="34" charset="-122"/>
                <a:ea typeface="微软雅黑" pitchFamily="34" charset="-122"/>
                <a:cs typeface="+mj-cs"/>
              </a:defRPr>
            </a:lvl1pPr>
            <a:lvl2pPr algn="ctr" rtl="0" eaLnBrk="1" fontAlgn="base" hangingPunct="1">
              <a:spcBef>
                <a:spcPct val="0"/>
              </a:spcBef>
              <a:spcAft>
                <a:spcPct val="0"/>
              </a:spcAft>
              <a:defRPr sz="4500">
                <a:solidFill>
                  <a:schemeClr val="tx2"/>
                </a:solidFill>
                <a:latin typeface="Arial" pitchFamily="34" charset="0"/>
                <a:ea typeface="宋体" pitchFamily="2" charset="-122"/>
              </a:defRPr>
            </a:lvl2pPr>
            <a:lvl3pPr algn="ctr" rtl="0" eaLnBrk="1" fontAlgn="base" hangingPunct="1">
              <a:spcBef>
                <a:spcPct val="0"/>
              </a:spcBef>
              <a:spcAft>
                <a:spcPct val="0"/>
              </a:spcAft>
              <a:defRPr sz="4500">
                <a:solidFill>
                  <a:schemeClr val="tx2"/>
                </a:solidFill>
                <a:latin typeface="Arial" pitchFamily="34" charset="0"/>
                <a:ea typeface="宋体" pitchFamily="2" charset="-122"/>
              </a:defRPr>
            </a:lvl3pPr>
            <a:lvl4pPr algn="ctr" rtl="0" eaLnBrk="1" fontAlgn="base" hangingPunct="1">
              <a:spcBef>
                <a:spcPct val="0"/>
              </a:spcBef>
              <a:spcAft>
                <a:spcPct val="0"/>
              </a:spcAft>
              <a:defRPr sz="4500">
                <a:solidFill>
                  <a:schemeClr val="tx2"/>
                </a:solidFill>
                <a:latin typeface="Arial" pitchFamily="34" charset="0"/>
                <a:ea typeface="宋体" pitchFamily="2" charset="-122"/>
              </a:defRPr>
            </a:lvl4pPr>
            <a:lvl5pPr algn="ctr" rtl="0" eaLnBrk="1" fontAlgn="base" hangingPunct="1">
              <a:spcBef>
                <a:spcPct val="0"/>
              </a:spcBef>
              <a:spcAft>
                <a:spcPct val="0"/>
              </a:spcAft>
              <a:defRPr sz="4500">
                <a:solidFill>
                  <a:schemeClr val="tx2"/>
                </a:solidFill>
                <a:latin typeface="Arial" pitchFamily="34" charset="0"/>
                <a:ea typeface="宋体" pitchFamily="2" charset="-122"/>
              </a:defRPr>
            </a:lvl5pPr>
            <a:lvl6pPr marL="457200" algn="ctr" rtl="0" eaLnBrk="1" fontAlgn="base" hangingPunct="1">
              <a:spcBef>
                <a:spcPct val="0"/>
              </a:spcBef>
              <a:spcAft>
                <a:spcPct val="0"/>
              </a:spcAft>
              <a:defRPr sz="4500">
                <a:solidFill>
                  <a:schemeClr val="tx2"/>
                </a:solidFill>
                <a:latin typeface="Arial" pitchFamily="34" charset="0"/>
                <a:ea typeface="宋体" pitchFamily="2" charset="-122"/>
              </a:defRPr>
            </a:lvl6pPr>
            <a:lvl7pPr marL="914400" algn="ctr" rtl="0" eaLnBrk="1" fontAlgn="base" hangingPunct="1">
              <a:spcBef>
                <a:spcPct val="0"/>
              </a:spcBef>
              <a:spcAft>
                <a:spcPct val="0"/>
              </a:spcAft>
              <a:defRPr sz="4500">
                <a:solidFill>
                  <a:schemeClr val="tx2"/>
                </a:solidFill>
                <a:latin typeface="Arial" pitchFamily="34" charset="0"/>
                <a:ea typeface="宋体" pitchFamily="2" charset="-122"/>
              </a:defRPr>
            </a:lvl7pPr>
            <a:lvl8pPr marL="1371600" algn="ctr" rtl="0" eaLnBrk="1" fontAlgn="base" hangingPunct="1">
              <a:spcBef>
                <a:spcPct val="0"/>
              </a:spcBef>
              <a:spcAft>
                <a:spcPct val="0"/>
              </a:spcAft>
              <a:defRPr sz="4500">
                <a:solidFill>
                  <a:schemeClr val="tx2"/>
                </a:solidFill>
                <a:latin typeface="Arial" pitchFamily="34" charset="0"/>
                <a:ea typeface="宋体" pitchFamily="2" charset="-122"/>
              </a:defRPr>
            </a:lvl8pPr>
            <a:lvl9pPr marL="1828800" algn="ctr" rtl="0" eaLnBrk="1" fontAlgn="base" hangingPunct="1">
              <a:spcBef>
                <a:spcPct val="0"/>
              </a:spcBef>
              <a:spcAft>
                <a:spcPct val="0"/>
              </a:spcAft>
              <a:defRPr sz="4500">
                <a:solidFill>
                  <a:schemeClr val="tx2"/>
                </a:solidFill>
                <a:latin typeface="Arial" pitchFamily="34" charset="0"/>
                <a:ea typeface="宋体" pitchFamily="2" charset="-122"/>
              </a:defRPr>
            </a:lvl9pPr>
          </a:lstStyle>
          <a:p>
            <a:r>
              <a:rPr lang="zh-CN" altLang="en-US" kern="0" dirty="0" smtClean="0"/>
              <a:t>供应商过程质量控制</a:t>
            </a:r>
            <a:endParaRPr lang="zh-CN" altLang="en-US" kern="0" dirty="0"/>
          </a:p>
        </p:txBody>
      </p:sp>
    </p:spTree>
    <p:extLst>
      <p:ext uri="{BB962C8B-B14F-4D97-AF65-F5344CB8AC3E}">
        <p14:creationId xmlns:p14="http://schemas.microsoft.com/office/powerpoint/2010/main" val="20599808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0-#ppt_w/2"/>
                                          </p:val>
                                        </p:tav>
                                        <p:tav tm="100000">
                                          <p:val>
                                            <p:strVal val="#ppt_x"/>
                                          </p:val>
                                        </p:tav>
                                      </p:tavLst>
                                    </p:anim>
                                    <p:anim calcmode="lin" valueType="num">
                                      <p:cBhvr additive="base">
                                        <p:cTn id="13" dur="500" fill="hold"/>
                                        <p:tgtEl>
                                          <p:spTgt spid="2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ppt_x"/>
                                          </p:val>
                                        </p:tav>
                                        <p:tav tm="100000">
                                          <p:val>
                                            <p:strVal val="#ppt_x"/>
                                          </p:val>
                                        </p:tav>
                                      </p:tavLst>
                                    </p:anim>
                                    <p:anim calcmode="lin" valueType="num">
                                      <p:cBhvr additive="base">
                                        <p:cTn id="18" dur="500" fill="hold"/>
                                        <p:tgtEl>
                                          <p:spTgt spid="2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ppt_x"/>
                                          </p:val>
                                        </p:tav>
                                        <p:tav tm="100000">
                                          <p:val>
                                            <p:strVal val="#ppt_x"/>
                                          </p:val>
                                        </p:tav>
                                      </p:tavLst>
                                    </p:anim>
                                    <p:anim calcmode="lin" valueType="num">
                                      <p:cBhvr additive="base">
                                        <p:cTn id="23" dur="500" fill="hold"/>
                                        <p:tgtEl>
                                          <p:spTgt spid="31"/>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ppt_x"/>
                                          </p:val>
                                        </p:tav>
                                        <p:tav tm="100000">
                                          <p:val>
                                            <p:strVal val="#ppt_x"/>
                                          </p:val>
                                        </p:tav>
                                      </p:tavLst>
                                    </p:anim>
                                    <p:anim calcmode="lin" valueType="num">
                                      <p:cBhvr additive="base">
                                        <p:cTn id="28" dur="500" fill="hold"/>
                                        <p:tgtEl>
                                          <p:spTgt spid="34"/>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38"/>
                                        </p:tgtEl>
                                        <p:attrNameLst>
                                          <p:attrName>style.visibility</p:attrName>
                                        </p:attrNameLst>
                                      </p:cBhvr>
                                      <p:to>
                                        <p:strVal val="visible"/>
                                      </p:to>
                                    </p:set>
                                    <p:anim calcmode="lin" valueType="num">
                                      <p:cBhvr additive="base">
                                        <p:cTn id="32" dur="500" fill="hold"/>
                                        <p:tgtEl>
                                          <p:spTgt spid="38"/>
                                        </p:tgtEl>
                                        <p:attrNameLst>
                                          <p:attrName>ppt_x</p:attrName>
                                        </p:attrNameLst>
                                      </p:cBhvr>
                                      <p:tavLst>
                                        <p:tav tm="0">
                                          <p:val>
                                            <p:strVal val="#ppt_x"/>
                                          </p:val>
                                        </p:tav>
                                        <p:tav tm="100000">
                                          <p:val>
                                            <p:strVal val="#ppt_x"/>
                                          </p:val>
                                        </p:tav>
                                      </p:tavLst>
                                    </p:anim>
                                    <p:anim calcmode="lin" valueType="num">
                                      <p:cBhvr additive="base">
                                        <p:cTn id="33" dur="500" fill="hold"/>
                                        <p:tgtEl>
                                          <p:spTgt spid="3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additive="base">
                                        <p:cTn id="37" dur="500" fill="hold"/>
                                        <p:tgtEl>
                                          <p:spTgt spid="41"/>
                                        </p:tgtEl>
                                        <p:attrNameLst>
                                          <p:attrName>ppt_x</p:attrName>
                                        </p:attrNameLst>
                                      </p:cBhvr>
                                      <p:tavLst>
                                        <p:tav tm="0">
                                          <p:val>
                                            <p:strVal val="#ppt_x"/>
                                          </p:val>
                                        </p:tav>
                                        <p:tav tm="100000">
                                          <p:val>
                                            <p:strVal val="#ppt_x"/>
                                          </p:val>
                                        </p:tav>
                                      </p:tavLst>
                                    </p:anim>
                                    <p:anim calcmode="lin" valueType="num">
                                      <p:cBhvr additive="base">
                                        <p:cTn id="38" dur="500" fill="hold"/>
                                        <p:tgtEl>
                                          <p:spTgt spid="41"/>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 calcmode="lin" valueType="num">
                                      <p:cBhvr additive="base">
                                        <p:cTn id="52" dur="500" fill="hold"/>
                                        <p:tgtEl>
                                          <p:spTgt spid="46"/>
                                        </p:tgtEl>
                                        <p:attrNameLst>
                                          <p:attrName>ppt_x</p:attrName>
                                        </p:attrNameLst>
                                      </p:cBhvr>
                                      <p:tavLst>
                                        <p:tav tm="0">
                                          <p:val>
                                            <p:strVal val="#ppt_x"/>
                                          </p:val>
                                        </p:tav>
                                        <p:tav tm="100000">
                                          <p:val>
                                            <p:strVal val="#ppt_x"/>
                                          </p:val>
                                        </p:tav>
                                      </p:tavLst>
                                    </p:anim>
                                    <p:anim calcmode="lin" valueType="num">
                                      <p:cBhvr additive="base">
                                        <p:cTn id="53"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31" grpId="0"/>
      <p:bldP spid="41" grpId="0"/>
      <p:bldP spid="45" grpId="0"/>
      <p:bldP spid="46"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爆炸形 1 77"/>
          <p:cNvSpPr/>
          <p:nvPr/>
        </p:nvSpPr>
        <p:spPr bwMode="auto">
          <a:xfrm>
            <a:off x="386168" y="2179277"/>
            <a:ext cx="2160240" cy="1368152"/>
          </a:xfrm>
          <a:prstGeom prst="irregularSeal1">
            <a:avLst/>
          </a:prstGeom>
          <a:solidFill>
            <a:srgbClr val="F9BDA5"/>
          </a:solidFill>
          <a:ln w="9525" cap="flat" cmpd="sng" algn="ctr">
            <a:noFill/>
            <a:prstDash val="solid"/>
            <a:round/>
            <a:headEnd type="none" w="med" len="med"/>
            <a:tailEnd type="none" w="med" len="med"/>
          </a:ln>
          <a:effectLst>
            <a:innerShdw blurRad="63500" dist="50800" dir="13500000">
              <a:prstClr val="black">
                <a:alpha val="50000"/>
              </a:prstClr>
            </a:inn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p:txBody>
      </p:sp>
      <p:sp>
        <p:nvSpPr>
          <p:cNvPr id="17" name="标题 16"/>
          <p:cNvSpPr>
            <a:spLocks noGrp="1"/>
          </p:cNvSpPr>
          <p:nvPr>
            <p:ph type="title"/>
          </p:nvPr>
        </p:nvSpPr>
        <p:spPr>
          <a:xfrm>
            <a:off x="233026" y="1395947"/>
            <a:ext cx="8232531" cy="503261"/>
          </a:xfrm>
        </p:spPr>
        <p:txBody>
          <a:bodyPr/>
          <a:lstStyle/>
          <a:p>
            <a:pPr algn="l">
              <a:buFont typeface="Wingdings" pitchFamily="2" charset="2"/>
              <a:buChar char="Ø"/>
            </a:pPr>
            <a:r>
              <a:rPr lang="zh-CN" altLang="en-US" sz="2400" dirty="0" smtClean="0">
                <a:solidFill>
                  <a:schemeClr val="tx1"/>
                </a:solidFill>
              </a:rPr>
              <a:t>  质量改进</a:t>
            </a:r>
            <a:endParaRPr lang="zh-CN" altLang="en-US" sz="2400" dirty="0">
              <a:solidFill>
                <a:schemeClr val="tx1"/>
              </a:solidFill>
            </a:endParaRPr>
          </a:p>
        </p:txBody>
      </p:sp>
      <p:sp>
        <p:nvSpPr>
          <p:cNvPr id="34" name="Line 2"/>
          <p:cNvSpPr>
            <a:spLocks noChangeShapeType="1"/>
          </p:cNvSpPr>
          <p:nvPr/>
        </p:nvSpPr>
        <p:spPr bwMode="auto">
          <a:xfrm>
            <a:off x="2145049" y="6170042"/>
            <a:ext cx="1941512" cy="0"/>
          </a:xfrm>
          <a:prstGeom prst="line">
            <a:avLst/>
          </a:prstGeom>
          <a:noFill/>
          <a:ln w="12700">
            <a:solidFill>
              <a:srgbClr val="000000"/>
            </a:solidFill>
            <a:round/>
            <a:headEnd/>
            <a:tailEnd/>
          </a:ln>
          <a:effectLst/>
        </p:spPr>
        <p:txBody>
          <a:bodyPr wrap="none" anchor="ctr"/>
          <a:lstStyle/>
          <a:p>
            <a:pPr fontAlgn="auto">
              <a:spcBef>
                <a:spcPts val="0"/>
              </a:spcBef>
              <a:spcAft>
                <a:spcPts val="0"/>
              </a:spcAft>
              <a:defRPr/>
            </a:pPr>
            <a:endParaRPr lang="zh-CN" altLang="en-US">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5" name="Line 3"/>
          <p:cNvSpPr>
            <a:spLocks noChangeShapeType="1"/>
          </p:cNvSpPr>
          <p:nvPr/>
        </p:nvSpPr>
        <p:spPr bwMode="auto">
          <a:xfrm flipH="1" flipV="1">
            <a:off x="4075449" y="4673029"/>
            <a:ext cx="11112" cy="1497013"/>
          </a:xfrm>
          <a:prstGeom prst="line">
            <a:avLst/>
          </a:prstGeom>
          <a:noFill/>
          <a:ln w="12700">
            <a:solidFill>
              <a:srgbClr val="000000"/>
            </a:solidFill>
            <a:round/>
            <a:headEnd/>
            <a:tailEnd/>
          </a:ln>
          <a:effectLst/>
        </p:spPr>
        <p:txBody>
          <a:bodyPr wrap="none" anchor="ctr"/>
          <a:lstStyle/>
          <a:p>
            <a:pPr fontAlgn="auto">
              <a:spcBef>
                <a:spcPts val="0"/>
              </a:spcBef>
              <a:spcAft>
                <a:spcPts val="0"/>
              </a:spcAft>
              <a:defRPr/>
            </a:pPr>
            <a:endParaRPr lang="zh-CN" altLang="en-US">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6" name="Line 4"/>
          <p:cNvSpPr>
            <a:spLocks noChangeShapeType="1"/>
          </p:cNvSpPr>
          <p:nvPr/>
        </p:nvSpPr>
        <p:spPr bwMode="auto">
          <a:xfrm flipV="1">
            <a:off x="4075449" y="4660329"/>
            <a:ext cx="1619250" cy="12700"/>
          </a:xfrm>
          <a:prstGeom prst="line">
            <a:avLst/>
          </a:prstGeom>
          <a:noFill/>
          <a:ln w="12700">
            <a:solidFill>
              <a:srgbClr val="000000"/>
            </a:solidFill>
            <a:round/>
            <a:headEnd/>
            <a:tailEnd/>
          </a:ln>
          <a:effectLst/>
        </p:spPr>
        <p:txBody>
          <a:bodyPr wrap="none" anchor="ctr"/>
          <a:lstStyle/>
          <a:p>
            <a:pPr fontAlgn="auto">
              <a:spcBef>
                <a:spcPts val="0"/>
              </a:spcBef>
              <a:spcAft>
                <a:spcPts val="0"/>
              </a:spcAft>
              <a:defRPr/>
            </a:pPr>
            <a:endParaRPr lang="zh-CN" altLang="en-US">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7" name="Line 5"/>
          <p:cNvSpPr>
            <a:spLocks noChangeShapeType="1"/>
          </p:cNvSpPr>
          <p:nvPr/>
        </p:nvSpPr>
        <p:spPr bwMode="auto">
          <a:xfrm flipV="1">
            <a:off x="5694699" y="3039492"/>
            <a:ext cx="0" cy="1620837"/>
          </a:xfrm>
          <a:prstGeom prst="line">
            <a:avLst/>
          </a:prstGeom>
          <a:noFill/>
          <a:ln w="12700">
            <a:solidFill>
              <a:srgbClr val="000000"/>
            </a:solidFill>
            <a:round/>
            <a:headEnd/>
            <a:tailEnd/>
          </a:ln>
          <a:effectLst/>
        </p:spPr>
        <p:txBody>
          <a:bodyPr wrap="none" anchor="ctr"/>
          <a:lstStyle/>
          <a:p>
            <a:pPr fontAlgn="auto">
              <a:spcBef>
                <a:spcPts val="0"/>
              </a:spcBef>
              <a:spcAft>
                <a:spcPts val="0"/>
              </a:spcAft>
              <a:defRPr/>
            </a:pPr>
            <a:endParaRPr lang="zh-CN" altLang="en-US">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8" name="Line 6"/>
          <p:cNvSpPr>
            <a:spLocks noChangeShapeType="1"/>
          </p:cNvSpPr>
          <p:nvPr/>
        </p:nvSpPr>
        <p:spPr bwMode="auto">
          <a:xfrm flipV="1">
            <a:off x="5683586" y="3026792"/>
            <a:ext cx="952500" cy="12700"/>
          </a:xfrm>
          <a:prstGeom prst="line">
            <a:avLst/>
          </a:prstGeom>
          <a:noFill/>
          <a:ln w="12700">
            <a:solidFill>
              <a:srgbClr val="000000"/>
            </a:solidFill>
            <a:round/>
            <a:headEnd/>
            <a:tailEnd/>
          </a:ln>
          <a:effectLst/>
        </p:spPr>
        <p:txBody>
          <a:bodyPr wrap="none" anchor="ctr"/>
          <a:lstStyle/>
          <a:p>
            <a:pPr fontAlgn="auto">
              <a:spcBef>
                <a:spcPts val="0"/>
              </a:spcBef>
              <a:spcAft>
                <a:spcPts val="0"/>
              </a:spcAft>
              <a:defRPr/>
            </a:pPr>
            <a:endParaRPr lang="zh-CN" altLang="en-US">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9" name="Line 7"/>
          <p:cNvSpPr>
            <a:spLocks noChangeShapeType="1"/>
          </p:cNvSpPr>
          <p:nvPr/>
        </p:nvSpPr>
        <p:spPr bwMode="auto">
          <a:xfrm flipH="1" flipV="1">
            <a:off x="6610686" y="2112392"/>
            <a:ext cx="12700" cy="914400"/>
          </a:xfrm>
          <a:prstGeom prst="line">
            <a:avLst/>
          </a:prstGeom>
          <a:noFill/>
          <a:ln w="12700">
            <a:solidFill>
              <a:srgbClr val="000000"/>
            </a:solidFill>
            <a:round/>
            <a:headEnd/>
            <a:tailEnd/>
          </a:ln>
          <a:effectLst/>
        </p:spPr>
        <p:txBody>
          <a:bodyPr wrap="none" anchor="ctr"/>
          <a:lstStyle/>
          <a:p>
            <a:pPr fontAlgn="auto">
              <a:spcBef>
                <a:spcPts val="0"/>
              </a:spcBef>
              <a:spcAft>
                <a:spcPts val="0"/>
              </a:spcAft>
              <a:defRPr/>
            </a:pPr>
            <a:endParaRPr lang="zh-CN" altLang="en-US">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0" name="Line 8"/>
          <p:cNvSpPr>
            <a:spLocks noChangeShapeType="1"/>
          </p:cNvSpPr>
          <p:nvPr/>
        </p:nvSpPr>
        <p:spPr bwMode="auto">
          <a:xfrm>
            <a:off x="6623386" y="2136204"/>
            <a:ext cx="854075" cy="0"/>
          </a:xfrm>
          <a:prstGeom prst="line">
            <a:avLst/>
          </a:prstGeom>
          <a:noFill/>
          <a:ln w="12700">
            <a:solidFill>
              <a:srgbClr val="000000"/>
            </a:solidFill>
            <a:round/>
            <a:headEnd/>
            <a:tailEnd/>
          </a:ln>
          <a:effectLst/>
        </p:spPr>
        <p:txBody>
          <a:bodyPr wrap="none" anchor="ctr"/>
          <a:lstStyle/>
          <a:p>
            <a:pPr fontAlgn="auto">
              <a:spcBef>
                <a:spcPts val="0"/>
              </a:spcBef>
              <a:spcAft>
                <a:spcPts val="0"/>
              </a:spcAft>
              <a:defRPr/>
            </a:pPr>
            <a:endParaRPr lang="zh-CN" altLang="en-US">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1" name="AutoShape 9"/>
          <p:cNvSpPr>
            <a:spLocks noChangeArrowheads="1"/>
          </p:cNvSpPr>
          <p:nvPr/>
        </p:nvSpPr>
        <p:spPr bwMode="auto">
          <a:xfrm>
            <a:off x="2330786" y="4534917"/>
            <a:ext cx="1719263" cy="1620837"/>
          </a:xfrm>
          <a:prstGeom prst="flowChartSummingJunction">
            <a:avLst/>
          </a:prstGeom>
          <a:noFill/>
          <a:ln w="12700">
            <a:solidFill>
              <a:srgbClr val="000000"/>
            </a:solidFill>
            <a:round/>
            <a:headEnd/>
            <a:tailEnd/>
          </a:ln>
          <a:effectLst/>
        </p:spPr>
        <p:txBody>
          <a:bodyPr wrap="none" anchor="ctr"/>
          <a:lstStyle/>
          <a:p>
            <a:pPr fontAlgn="auto">
              <a:spcBef>
                <a:spcPts val="0"/>
              </a:spcBef>
              <a:spcAft>
                <a:spcPts val="0"/>
              </a:spcAft>
              <a:defRPr/>
            </a:pPr>
            <a:endParaRPr lang="zh-CN" altLang="en-US">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2" name="AutoShape 10"/>
          <p:cNvSpPr>
            <a:spLocks noChangeArrowheads="1"/>
          </p:cNvSpPr>
          <p:nvPr/>
        </p:nvSpPr>
        <p:spPr bwMode="auto">
          <a:xfrm>
            <a:off x="5488324" y="1867917"/>
            <a:ext cx="1114425" cy="1149350"/>
          </a:xfrm>
          <a:prstGeom prst="flowChartSummingJunction">
            <a:avLst/>
          </a:prstGeom>
          <a:noFill/>
          <a:ln w="12700">
            <a:solidFill>
              <a:srgbClr val="000000"/>
            </a:solidFill>
            <a:round/>
            <a:headEnd/>
            <a:tailEnd/>
          </a:ln>
          <a:effectLst/>
        </p:spPr>
        <p:txBody>
          <a:bodyPr wrap="none" anchor="ctr"/>
          <a:lstStyle/>
          <a:p>
            <a:pPr fontAlgn="auto">
              <a:spcBef>
                <a:spcPts val="0"/>
              </a:spcBef>
              <a:spcAft>
                <a:spcPts val="0"/>
              </a:spcAft>
              <a:defRPr/>
            </a:pPr>
            <a:endParaRPr lang="zh-CN" altLang="en-US">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3" name="AutoShape 11"/>
          <p:cNvSpPr>
            <a:spLocks noChangeArrowheads="1"/>
          </p:cNvSpPr>
          <p:nvPr/>
        </p:nvSpPr>
        <p:spPr bwMode="auto">
          <a:xfrm rot="19800000">
            <a:off x="4043699" y="2526729"/>
            <a:ext cx="1063625" cy="682625"/>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0000FF"/>
          </a:solidFill>
          <a:ln w="9525">
            <a:solidFill>
              <a:srgbClr val="0066FF"/>
            </a:solidFill>
            <a:miter lim="800000"/>
            <a:headEnd/>
            <a:tailEnd/>
          </a:ln>
          <a:effectLst/>
        </p:spPr>
        <p:txBody>
          <a:bodyPr wrap="none" anchor="ctr"/>
          <a:lstStyle/>
          <a:p>
            <a:pPr fontAlgn="auto">
              <a:spcBef>
                <a:spcPts val="0"/>
              </a:spcBef>
              <a:spcAft>
                <a:spcPts val="0"/>
              </a:spcAft>
              <a:defRPr/>
            </a:pPr>
            <a:endParaRPr lang="zh-CN" altLang="en-US">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4" name="Text Box 12"/>
          <p:cNvSpPr txBox="1">
            <a:spLocks noChangeArrowheads="1"/>
          </p:cNvSpPr>
          <p:nvPr/>
        </p:nvSpPr>
        <p:spPr bwMode="auto">
          <a:xfrm>
            <a:off x="2948324" y="4647629"/>
            <a:ext cx="395287" cy="369332"/>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altLang="zh-CN">
                <a:solidFill>
                  <a:srgbClr val="00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P</a:t>
            </a:r>
            <a:endParaRPr lang="en-US" altLang="zh-CN">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
        <p:nvSpPr>
          <p:cNvPr id="45" name="Text Box 13"/>
          <p:cNvSpPr txBox="1">
            <a:spLocks noChangeArrowheads="1"/>
          </p:cNvSpPr>
          <p:nvPr/>
        </p:nvSpPr>
        <p:spPr bwMode="auto">
          <a:xfrm>
            <a:off x="2989599" y="5530279"/>
            <a:ext cx="469900" cy="369332"/>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altLang="zh-CN">
                <a:solidFill>
                  <a:srgbClr val="00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C</a:t>
            </a:r>
            <a:endParaRPr lang="en-US" altLang="zh-CN">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
        <p:nvSpPr>
          <p:cNvPr id="46" name="Text Box 14"/>
          <p:cNvSpPr txBox="1">
            <a:spLocks noChangeArrowheads="1"/>
          </p:cNvSpPr>
          <p:nvPr/>
        </p:nvSpPr>
        <p:spPr bwMode="auto">
          <a:xfrm>
            <a:off x="3500774" y="5063554"/>
            <a:ext cx="395287" cy="369332"/>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altLang="zh-CN">
                <a:solidFill>
                  <a:srgbClr val="00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D</a:t>
            </a:r>
            <a:endParaRPr lang="en-US" altLang="zh-CN">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
        <p:nvSpPr>
          <p:cNvPr id="47" name="Text Box 15"/>
          <p:cNvSpPr txBox="1">
            <a:spLocks noChangeArrowheads="1"/>
          </p:cNvSpPr>
          <p:nvPr/>
        </p:nvSpPr>
        <p:spPr bwMode="auto">
          <a:xfrm>
            <a:off x="2514936" y="5066729"/>
            <a:ext cx="395288" cy="369332"/>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altLang="zh-CN">
                <a:solidFill>
                  <a:srgbClr val="00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A</a:t>
            </a:r>
            <a:endParaRPr lang="en-US" altLang="zh-CN">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
        <p:nvSpPr>
          <p:cNvPr id="48" name="AutoShape 16"/>
          <p:cNvSpPr>
            <a:spLocks noChangeArrowheads="1"/>
          </p:cNvSpPr>
          <p:nvPr/>
        </p:nvSpPr>
        <p:spPr bwMode="auto">
          <a:xfrm rot="19800000">
            <a:off x="2711786" y="3841179"/>
            <a:ext cx="1063625" cy="682625"/>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0000FF"/>
          </a:solidFill>
          <a:ln w="9525">
            <a:solidFill>
              <a:srgbClr val="0066FF"/>
            </a:solidFill>
            <a:miter lim="800000"/>
            <a:headEnd/>
            <a:tailEnd/>
          </a:ln>
          <a:effectLst/>
        </p:spPr>
        <p:txBody>
          <a:bodyPr wrap="none" anchor="ctr"/>
          <a:lstStyle/>
          <a:p>
            <a:pPr fontAlgn="auto">
              <a:spcBef>
                <a:spcPts val="0"/>
              </a:spcBef>
              <a:spcAft>
                <a:spcPts val="0"/>
              </a:spcAft>
              <a:defRPr/>
            </a:pPr>
            <a:endParaRPr lang="zh-CN" altLang="en-US">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9" name="AutoShape 17"/>
          <p:cNvSpPr>
            <a:spLocks noChangeArrowheads="1"/>
          </p:cNvSpPr>
          <p:nvPr/>
        </p:nvSpPr>
        <p:spPr bwMode="auto">
          <a:xfrm>
            <a:off x="3967499" y="3017267"/>
            <a:ext cx="1719262" cy="1620837"/>
          </a:xfrm>
          <a:prstGeom prst="flowChartSummingJunction">
            <a:avLst/>
          </a:prstGeom>
          <a:noFill/>
          <a:ln w="12700">
            <a:solidFill>
              <a:srgbClr val="000000"/>
            </a:solidFill>
            <a:round/>
            <a:headEnd/>
            <a:tailEnd/>
          </a:ln>
          <a:effectLst/>
        </p:spPr>
        <p:txBody>
          <a:bodyPr wrap="none" anchor="ctr"/>
          <a:lstStyle/>
          <a:p>
            <a:pPr fontAlgn="auto">
              <a:spcBef>
                <a:spcPts val="0"/>
              </a:spcBef>
              <a:spcAft>
                <a:spcPts val="0"/>
              </a:spcAft>
              <a:defRPr/>
            </a:pPr>
            <a:endParaRPr lang="zh-CN" altLang="en-US">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0" name="Text Box 18"/>
          <p:cNvSpPr txBox="1">
            <a:spLocks noChangeArrowheads="1"/>
          </p:cNvSpPr>
          <p:nvPr/>
        </p:nvSpPr>
        <p:spPr bwMode="auto">
          <a:xfrm>
            <a:off x="4585036" y="3129979"/>
            <a:ext cx="395288" cy="369332"/>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altLang="zh-CN">
                <a:solidFill>
                  <a:srgbClr val="00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P</a:t>
            </a:r>
            <a:endParaRPr lang="en-US" altLang="zh-CN">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
        <p:nvSpPr>
          <p:cNvPr id="51" name="Text Box 19"/>
          <p:cNvSpPr txBox="1">
            <a:spLocks noChangeArrowheads="1"/>
          </p:cNvSpPr>
          <p:nvPr/>
        </p:nvSpPr>
        <p:spPr bwMode="auto">
          <a:xfrm>
            <a:off x="4626311" y="4012629"/>
            <a:ext cx="469900" cy="369332"/>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altLang="zh-CN">
                <a:solidFill>
                  <a:srgbClr val="00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C</a:t>
            </a:r>
            <a:endParaRPr lang="en-US" altLang="zh-CN">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
        <p:nvSpPr>
          <p:cNvPr id="52" name="Text Box 20"/>
          <p:cNvSpPr txBox="1">
            <a:spLocks noChangeArrowheads="1"/>
          </p:cNvSpPr>
          <p:nvPr/>
        </p:nvSpPr>
        <p:spPr bwMode="auto">
          <a:xfrm>
            <a:off x="5137486" y="3545904"/>
            <a:ext cx="395288" cy="369332"/>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altLang="zh-CN">
                <a:solidFill>
                  <a:srgbClr val="00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D</a:t>
            </a:r>
            <a:endParaRPr lang="en-US" altLang="zh-CN">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
        <p:nvSpPr>
          <p:cNvPr id="53" name="Text Box 21"/>
          <p:cNvSpPr txBox="1">
            <a:spLocks noChangeArrowheads="1"/>
          </p:cNvSpPr>
          <p:nvPr/>
        </p:nvSpPr>
        <p:spPr bwMode="auto">
          <a:xfrm>
            <a:off x="4151649" y="3549079"/>
            <a:ext cx="395287" cy="369332"/>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altLang="zh-CN">
                <a:solidFill>
                  <a:srgbClr val="00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A</a:t>
            </a:r>
            <a:endParaRPr lang="en-US" altLang="zh-CN">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
        <p:nvSpPr>
          <p:cNvPr id="54" name="Text Box 22"/>
          <p:cNvSpPr txBox="1">
            <a:spLocks noChangeArrowheads="1"/>
          </p:cNvSpPr>
          <p:nvPr/>
        </p:nvSpPr>
        <p:spPr bwMode="auto">
          <a:xfrm>
            <a:off x="5491499" y="2242567"/>
            <a:ext cx="369887" cy="396875"/>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altLang="zh-CN" sz="2000">
                <a:solidFill>
                  <a:srgbClr val="00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A</a:t>
            </a:r>
            <a:endParaRPr lang="en-US" altLang="zh-CN" sz="2000">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
        <p:nvSpPr>
          <p:cNvPr id="55" name="Text Box 23"/>
          <p:cNvSpPr txBox="1">
            <a:spLocks noChangeArrowheads="1"/>
          </p:cNvSpPr>
          <p:nvPr/>
        </p:nvSpPr>
        <p:spPr bwMode="auto">
          <a:xfrm>
            <a:off x="5842336" y="1948879"/>
            <a:ext cx="369888" cy="396875"/>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altLang="zh-CN" sz="2000">
                <a:solidFill>
                  <a:srgbClr val="00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P</a:t>
            </a:r>
            <a:endParaRPr lang="en-US" altLang="zh-CN" sz="2000">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
        <p:nvSpPr>
          <p:cNvPr id="56" name="Text Box 24"/>
          <p:cNvSpPr txBox="1">
            <a:spLocks noChangeArrowheads="1"/>
          </p:cNvSpPr>
          <p:nvPr/>
        </p:nvSpPr>
        <p:spPr bwMode="auto">
          <a:xfrm>
            <a:off x="5856624" y="2583879"/>
            <a:ext cx="369887" cy="396875"/>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altLang="zh-CN" sz="2000">
                <a:solidFill>
                  <a:srgbClr val="00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C</a:t>
            </a:r>
            <a:endParaRPr lang="en-US" altLang="zh-CN" sz="2000">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
        <p:nvSpPr>
          <p:cNvPr id="57" name="Text Box 25"/>
          <p:cNvSpPr txBox="1">
            <a:spLocks noChangeArrowheads="1"/>
          </p:cNvSpPr>
          <p:nvPr/>
        </p:nvSpPr>
        <p:spPr bwMode="auto">
          <a:xfrm>
            <a:off x="6196349" y="2277492"/>
            <a:ext cx="369887" cy="396875"/>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altLang="zh-CN" sz="2000">
                <a:solidFill>
                  <a:srgbClr val="00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D</a:t>
            </a:r>
            <a:endParaRPr lang="en-US" altLang="zh-CN" sz="2000">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
        <p:nvSpPr>
          <p:cNvPr id="58" name="Rectangle 27"/>
          <p:cNvSpPr>
            <a:spLocks noChangeArrowheads="1"/>
          </p:cNvSpPr>
          <p:nvPr/>
        </p:nvSpPr>
        <p:spPr bwMode="auto">
          <a:xfrm>
            <a:off x="1189374" y="4398392"/>
            <a:ext cx="1206500" cy="431800"/>
          </a:xfrm>
          <a:prstGeom prst="rect">
            <a:avLst/>
          </a:prstGeom>
          <a:solidFill>
            <a:srgbClr val="66FF66"/>
          </a:solidFill>
          <a:ln w="9525">
            <a:solidFill>
              <a:srgbClr val="000000"/>
            </a:solidFill>
            <a:miter lim="800000"/>
            <a:headEnd/>
            <a:tailEnd/>
          </a:ln>
          <a:effectLst>
            <a:outerShdw dist="53882" dir="2700000" algn="ctr" rotWithShape="0">
              <a:srgbClr val="808080"/>
            </a:outerShdw>
          </a:effectLst>
        </p:spPr>
        <p:txBody>
          <a:bodyPr wrap="none" anchor="ctr"/>
          <a:lstStyle/>
          <a:p>
            <a:pPr algn="ctr" fontAlgn="auto">
              <a:spcBef>
                <a:spcPts val="0"/>
              </a:spcBef>
              <a:spcAft>
                <a:spcPts val="0"/>
              </a:spcAft>
              <a:defRPr/>
            </a:pPr>
            <a:r>
              <a:rPr lang="zh-CN" altLang="en-US" sz="2000">
                <a:solidFill>
                  <a:srgbClr val="000000"/>
                </a:solidFill>
                <a:effectLst>
                  <a:outerShdw blurRad="38100" dist="38100" dir="2700000" algn="tl">
                    <a:srgbClr val="FFFFFF"/>
                  </a:outerShdw>
                </a:effectLst>
                <a:latin typeface="微软雅黑" panose="020B0503020204020204" pitchFamily="34" charset="-122"/>
                <a:ea typeface="微软雅黑" panose="020B0503020204020204" pitchFamily="34" charset="-122"/>
              </a:rPr>
              <a:t>纠正措施</a:t>
            </a:r>
            <a:endParaRPr lang="zh-CN" altLang="en-US">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59" name="Line 28"/>
          <p:cNvSpPr>
            <a:spLocks noChangeShapeType="1"/>
          </p:cNvSpPr>
          <p:nvPr/>
        </p:nvSpPr>
        <p:spPr bwMode="auto">
          <a:xfrm flipV="1">
            <a:off x="4084974" y="5020692"/>
            <a:ext cx="2044700" cy="1143000"/>
          </a:xfrm>
          <a:prstGeom prst="line">
            <a:avLst/>
          </a:prstGeom>
          <a:noFill/>
          <a:ln w="9525">
            <a:noFill/>
            <a:round/>
            <a:headEnd/>
            <a:tailEnd/>
          </a:ln>
          <a:effectLst/>
        </p:spPr>
        <p:txBody>
          <a:bodyPr wrap="none" anchor="ctr"/>
          <a:lstStyle/>
          <a:p>
            <a:pPr fontAlgn="auto">
              <a:spcBef>
                <a:spcPts val="0"/>
              </a:spcBef>
              <a:spcAft>
                <a:spcPts val="0"/>
              </a:spcAft>
              <a:defRPr/>
            </a:pPr>
            <a:endParaRPr lang="zh-CN" altLang="en-US">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0" name="Rectangle 29"/>
          <p:cNvSpPr>
            <a:spLocks noChangeArrowheads="1"/>
          </p:cNvSpPr>
          <p:nvPr/>
        </p:nvSpPr>
        <p:spPr bwMode="auto">
          <a:xfrm>
            <a:off x="2065674" y="3356992"/>
            <a:ext cx="1206500" cy="431800"/>
          </a:xfrm>
          <a:prstGeom prst="rect">
            <a:avLst/>
          </a:prstGeom>
          <a:solidFill>
            <a:srgbClr val="66FF66"/>
          </a:solidFill>
          <a:ln w="9525">
            <a:solidFill>
              <a:srgbClr val="000000"/>
            </a:solidFill>
            <a:miter lim="800000"/>
            <a:headEnd/>
            <a:tailEnd/>
          </a:ln>
          <a:effectLst>
            <a:outerShdw dist="53882" dir="2700000" algn="ctr" rotWithShape="0">
              <a:srgbClr val="808080"/>
            </a:outerShdw>
          </a:effectLst>
        </p:spPr>
        <p:txBody>
          <a:bodyPr wrap="none" anchor="ctr"/>
          <a:lstStyle/>
          <a:p>
            <a:pPr algn="ctr" fontAlgn="auto">
              <a:spcBef>
                <a:spcPts val="0"/>
              </a:spcBef>
              <a:spcAft>
                <a:spcPts val="0"/>
              </a:spcAft>
              <a:defRPr/>
            </a:pPr>
            <a:r>
              <a:rPr lang="zh-CN" altLang="en-US" sz="2000">
                <a:solidFill>
                  <a:srgbClr val="000000"/>
                </a:solidFill>
                <a:effectLst>
                  <a:outerShdw blurRad="38100" dist="38100" dir="2700000" algn="tl">
                    <a:srgbClr val="FFFFFF"/>
                  </a:outerShdw>
                </a:effectLst>
                <a:latin typeface="微软雅黑" panose="020B0503020204020204" pitchFamily="34" charset="-122"/>
                <a:ea typeface="微软雅黑" panose="020B0503020204020204" pitchFamily="34" charset="-122"/>
              </a:rPr>
              <a:t>预防措施</a:t>
            </a:r>
            <a:endParaRPr lang="zh-CN" altLang="en-US">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61" name="Rectangle 30"/>
          <p:cNvSpPr>
            <a:spLocks noChangeArrowheads="1"/>
          </p:cNvSpPr>
          <p:nvPr/>
        </p:nvSpPr>
        <p:spPr bwMode="auto">
          <a:xfrm>
            <a:off x="3729374" y="1515492"/>
            <a:ext cx="1206500" cy="431800"/>
          </a:xfrm>
          <a:prstGeom prst="rect">
            <a:avLst/>
          </a:prstGeom>
          <a:solidFill>
            <a:srgbClr val="66FF66"/>
          </a:solidFill>
          <a:ln w="9525">
            <a:solidFill>
              <a:srgbClr val="000000"/>
            </a:solidFill>
            <a:miter lim="800000"/>
            <a:headEnd/>
            <a:tailEnd/>
          </a:ln>
          <a:effectLst>
            <a:outerShdw dist="53882" dir="2700000" algn="ctr" rotWithShape="0">
              <a:srgbClr val="808080"/>
            </a:outerShdw>
          </a:effectLst>
        </p:spPr>
        <p:txBody>
          <a:bodyPr wrap="none" anchor="ctr"/>
          <a:lstStyle/>
          <a:p>
            <a:pPr algn="ctr" fontAlgn="auto">
              <a:spcBef>
                <a:spcPts val="0"/>
              </a:spcBef>
              <a:spcAft>
                <a:spcPts val="0"/>
              </a:spcAft>
              <a:defRPr/>
            </a:pPr>
            <a:r>
              <a:rPr lang="en-US" altLang="zh-CN" sz="2000" dirty="0">
                <a:solidFill>
                  <a:srgbClr val="000000"/>
                </a:solidFill>
                <a:effectLst>
                  <a:outerShdw blurRad="38100" dist="38100" dir="2700000" algn="tl">
                    <a:srgbClr val="FFFFFF"/>
                  </a:outerShdw>
                </a:effectLst>
                <a:latin typeface="微软雅黑" panose="020B0503020204020204" pitchFamily="34" charset="-122"/>
                <a:ea typeface="微软雅黑" panose="020B0503020204020204" pitchFamily="34" charset="-122"/>
              </a:rPr>
              <a:t>FMEA</a:t>
            </a:r>
            <a:endParaRPr lang="en-US" altLang="zh-CN" dirty="0">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62" name="Rectangle 31"/>
          <p:cNvSpPr>
            <a:spLocks noChangeArrowheads="1"/>
          </p:cNvSpPr>
          <p:nvPr/>
        </p:nvSpPr>
        <p:spPr bwMode="auto">
          <a:xfrm>
            <a:off x="2853074" y="2455292"/>
            <a:ext cx="1206500" cy="431800"/>
          </a:xfrm>
          <a:prstGeom prst="rect">
            <a:avLst/>
          </a:prstGeom>
          <a:solidFill>
            <a:srgbClr val="66FF66"/>
          </a:solidFill>
          <a:ln w="9525">
            <a:solidFill>
              <a:srgbClr val="000000"/>
            </a:solidFill>
            <a:miter lim="800000"/>
            <a:headEnd/>
            <a:tailEnd/>
          </a:ln>
          <a:effectLst>
            <a:outerShdw dist="53882" dir="2700000" algn="ctr" rotWithShape="0">
              <a:srgbClr val="808080"/>
            </a:outerShdw>
          </a:effectLst>
        </p:spPr>
        <p:txBody>
          <a:bodyPr wrap="none" anchor="ctr"/>
          <a:lstStyle/>
          <a:p>
            <a:pPr algn="ctr" fontAlgn="auto">
              <a:spcBef>
                <a:spcPts val="0"/>
              </a:spcBef>
              <a:spcAft>
                <a:spcPts val="0"/>
              </a:spcAft>
              <a:defRPr/>
            </a:pPr>
            <a:r>
              <a:rPr lang="zh-CN" altLang="en-US" sz="2000">
                <a:solidFill>
                  <a:srgbClr val="000000"/>
                </a:solidFill>
                <a:effectLst>
                  <a:outerShdw blurRad="38100" dist="38100" dir="2700000" algn="tl">
                    <a:srgbClr val="FFFFFF"/>
                  </a:outerShdw>
                </a:effectLst>
                <a:latin typeface="微软雅黑" panose="020B0503020204020204" pitchFamily="34" charset="-122"/>
                <a:ea typeface="微软雅黑" panose="020B0503020204020204" pitchFamily="34" charset="-122"/>
              </a:rPr>
              <a:t>8</a:t>
            </a:r>
            <a:r>
              <a:rPr lang="en-US" altLang="zh-CN" sz="2000">
                <a:solidFill>
                  <a:srgbClr val="000000"/>
                </a:solidFill>
                <a:effectLst>
                  <a:outerShdw blurRad="38100" dist="38100" dir="2700000" algn="tl">
                    <a:srgbClr val="FFFFFF"/>
                  </a:outerShdw>
                </a:effectLst>
                <a:latin typeface="微软雅黑" panose="020B0503020204020204" pitchFamily="34" charset="-122"/>
                <a:ea typeface="微软雅黑" panose="020B0503020204020204" pitchFamily="34" charset="-122"/>
              </a:rPr>
              <a:t>D</a:t>
            </a:r>
            <a:r>
              <a:rPr lang="zh-CN" altLang="en-US" sz="2000">
                <a:solidFill>
                  <a:srgbClr val="000000"/>
                </a:solidFill>
                <a:effectLst>
                  <a:outerShdw blurRad="38100" dist="38100" dir="2700000" algn="tl">
                    <a:srgbClr val="FFFFFF"/>
                  </a:outerShdw>
                </a:effectLst>
                <a:latin typeface="微软雅黑" panose="020B0503020204020204" pitchFamily="34" charset="-122"/>
                <a:ea typeface="微软雅黑" panose="020B0503020204020204" pitchFamily="34" charset="-122"/>
              </a:rPr>
              <a:t>报告</a:t>
            </a:r>
            <a:endParaRPr lang="zh-CN" altLang="en-US">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64" name="Rectangle 33"/>
          <p:cNvSpPr>
            <a:spLocks noChangeArrowheads="1"/>
          </p:cNvSpPr>
          <p:nvPr/>
        </p:nvSpPr>
        <p:spPr bwMode="auto">
          <a:xfrm>
            <a:off x="4135774" y="5427092"/>
            <a:ext cx="1206500" cy="431800"/>
          </a:xfrm>
          <a:prstGeom prst="rect">
            <a:avLst/>
          </a:prstGeom>
          <a:solidFill>
            <a:srgbClr val="66FF66"/>
          </a:solidFill>
          <a:ln w="9525">
            <a:solidFill>
              <a:srgbClr val="000000"/>
            </a:solidFill>
            <a:miter lim="800000"/>
            <a:headEnd/>
            <a:tailEnd/>
          </a:ln>
          <a:effectLst>
            <a:outerShdw dist="53882" dir="2700000" algn="ctr" rotWithShape="0">
              <a:srgbClr val="808080"/>
            </a:outerShdw>
          </a:effectLst>
        </p:spPr>
        <p:txBody>
          <a:bodyPr wrap="none" anchor="ctr"/>
          <a:lstStyle/>
          <a:p>
            <a:pPr algn="ctr" fontAlgn="auto">
              <a:spcBef>
                <a:spcPts val="0"/>
              </a:spcBef>
              <a:spcAft>
                <a:spcPts val="0"/>
              </a:spcAft>
              <a:defRPr/>
            </a:pPr>
            <a:r>
              <a:rPr lang="zh-CN" altLang="en-US" dirty="0" smtClean="0">
                <a:latin typeface="微软雅黑" panose="020B0503020204020204" pitchFamily="34" charset="-122"/>
                <a:ea typeface="微软雅黑" panose="020B0503020204020204" pitchFamily="34" charset="-122"/>
              </a:rPr>
              <a:t>检查表</a:t>
            </a:r>
            <a:endParaRPr lang="zh-CN" altLang="en-US" dirty="0">
              <a:latin typeface="微软雅黑" panose="020B0503020204020204" pitchFamily="34" charset="-122"/>
              <a:ea typeface="微软雅黑" panose="020B0503020204020204" pitchFamily="34" charset="-122"/>
            </a:endParaRPr>
          </a:p>
        </p:txBody>
      </p:sp>
      <p:sp>
        <p:nvSpPr>
          <p:cNvPr id="65" name="Rectangle 34"/>
          <p:cNvSpPr>
            <a:spLocks noChangeArrowheads="1"/>
          </p:cNvSpPr>
          <p:nvPr/>
        </p:nvSpPr>
        <p:spPr bwMode="auto">
          <a:xfrm>
            <a:off x="5291474" y="4487292"/>
            <a:ext cx="1409700" cy="431800"/>
          </a:xfrm>
          <a:prstGeom prst="rect">
            <a:avLst/>
          </a:prstGeom>
          <a:solidFill>
            <a:srgbClr val="66FF66"/>
          </a:solidFill>
          <a:ln w="9525">
            <a:solidFill>
              <a:srgbClr val="000000"/>
            </a:solidFill>
            <a:miter lim="800000"/>
            <a:headEnd/>
            <a:tailEnd/>
          </a:ln>
          <a:effectLst>
            <a:outerShdw dist="53882" dir="2700000" algn="ctr" rotWithShape="0">
              <a:srgbClr val="808080"/>
            </a:outerShdw>
          </a:effectLst>
        </p:spPr>
        <p:txBody>
          <a:bodyPr wrap="none" anchor="ctr"/>
          <a:lstStyle/>
          <a:p>
            <a:pPr algn="ctr" fontAlgn="auto">
              <a:spcBef>
                <a:spcPts val="0"/>
              </a:spcBef>
              <a:spcAft>
                <a:spcPts val="0"/>
              </a:spcAft>
              <a:defRPr/>
            </a:pPr>
            <a:r>
              <a:rPr lang="zh-CN" altLang="en-US" sz="2000" dirty="0">
                <a:solidFill>
                  <a:srgbClr val="000000"/>
                </a:solidFill>
                <a:effectLst>
                  <a:outerShdw blurRad="38100" dist="38100" dir="2700000" algn="tl">
                    <a:srgbClr val="FFFFFF"/>
                  </a:outerShdw>
                </a:effectLst>
                <a:latin typeface="微软雅黑" panose="020B0503020204020204" pitchFamily="34" charset="-122"/>
                <a:ea typeface="微软雅黑" panose="020B0503020204020204" pitchFamily="34" charset="-122"/>
              </a:rPr>
              <a:t>5</a:t>
            </a:r>
            <a:r>
              <a:rPr lang="en-US" altLang="zh-CN" sz="2000" dirty="0" smtClean="0">
                <a:solidFill>
                  <a:srgbClr val="000000"/>
                </a:solidFill>
                <a:effectLst>
                  <a:outerShdw blurRad="38100" dist="38100" dir="2700000" algn="tl">
                    <a:srgbClr val="FFFFFF"/>
                  </a:outerShdw>
                </a:effectLst>
                <a:latin typeface="微软雅黑" panose="020B0503020204020204" pitchFamily="34" charset="-122"/>
                <a:ea typeface="微软雅黑" panose="020B0503020204020204" pitchFamily="34" charset="-122"/>
              </a:rPr>
              <a:t>W2H</a:t>
            </a:r>
            <a:r>
              <a:rPr lang="zh-CN" altLang="en-US" sz="2000" dirty="0">
                <a:solidFill>
                  <a:srgbClr val="000000"/>
                </a:solidFill>
                <a:effectLst>
                  <a:outerShdw blurRad="38100" dist="38100" dir="2700000" algn="tl">
                    <a:srgbClr val="FFFFFF"/>
                  </a:outerShdw>
                </a:effectLst>
                <a:latin typeface="微软雅黑" panose="020B0503020204020204" pitchFamily="34" charset="-122"/>
                <a:ea typeface="微软雅黑" panose="020B0503020204020204" pitchFamily="34" charset="-122"/>
              </a:rPr>
              <a:t>方法</a:t>
            </a:r>
            <a:endParaRPr lang="zh-CN" altLang="en-US" dirty="0">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66" name="Rectangle 35"/>
          <p:cNvSpPr>
            <a:spLocks noChangeArrowheads="1"/>
          </p:cNvSpPr>
          <p:nvPr/>
        </p:nvSpPr>
        <p:spPr bwMode="auto">
          <a:xfrm>
            <a:off x="5977274" y="3547492"/>
            <a:ext cx="1206500" cy="431800"/>
          </a:xfrm>
          <a:prstGeom prst="rect">
            <a:avLst/>
          </a:prstGeom>
          <a:solidFill>
            <a:srgbClr val="66FF66"/>
          </a:solidFill>
          <a:ln w="9525">
            <a:solidFill>
              <a:srgbClr val="000000"/>
            </a:solidFill>
            <a:miter lim="800000"/>
            <a:headEnd/>
            <a:tailEnd/>
          </a:ln>
          <a:effectLst>
            <a:outerShdw dist="53882" dir="2700000" algn="ctr" rotWithShape="0">
              <a:srgbClr val="808080"/>
            </a:outerShdw>
          </a:effectLst>
        </p:spPr>
        <p:txBody>
          <a:bodyPr wrap="none" anchor="ctr"/>
          <a:lstStyle/>
          <a:p>
            <a:pPr algn="ctr" fontAlgn="auto">
              <a:spcBef>
                <a:spcPts val="0"/>
              </a:spcBef>
              <a:spcAft>
                <a:spcPts val="0"/>
              </a:spcAft>
              <a:defRPr/>
            </a:pPr>
            <a:r>
              <a:rPr lang="en-US" altLang="zh-CN" dirty="0" smtClean="0">
                <a:latin typeface="微软雅黑" panose="020B0503020204020204" pitchFamily="34" charset="-122"/>
                <a:ea typeface="微软雅黑" panose="020B0503020204020204" pitchFamily="34" charset="-122"/>
              </a:rPr>
              <a:t>QC</a:t>
            </a:r>
            <a:r>
              <a:rPr lang="zh-CN" altLang="en-US" dirty="0" smtClean="0">
                <a:latin typeface="微软雅黑" panose="020B0503020204020204" pitchFamily="34" charset="-122"/>
                <a:ea typeface="微软雅黑" panose="020B0503020204020204" pitchFamily="34" charset="-122"/>
              </a:rPr>
              <a:t>工具</a:t>
            </a:r>
            <a:endParaRPr lang="zh-CN" altLang="en-US" dirty="0">
              <a:latin typeface="微软雅黑" panose="020B0503020204020204" pitchFamily="34" charset="-122"/>
              <a:ea typeface="微软雅黑" panose="020B0503020204020204" pitchFamily="34" charset="-122"/>
            </a:endParaRPr>
          </a:p>
        </p:txBody>
      </p:sp>
      <p:sp>
        <p:nvSpPr>
          <p:cNvPr id="67" name="Rectangle 36"/>
          <p:cNvSpPr>
            <a:spLocks noChangeArrowheads="1"/>
          </p:cNvSpPr>
          <p:nvPr/>
        </p:nvSpPr>
        <p:spPr bwMode="auto">
          <a:xfrm>
            <a:off x="6821824" y="2515617"/>
            <a:ext cx="1422400" cy="431800"/>
          </a:xfrm>
          <a:prstGeom prst="rect">
            <a:avLst/>
          </a:prstGeom>
          <a:solidFill>
            <a:srgbClr val="66FF66"/>
          </a:solidFill>
          <a:ln w="9525">
            <a:solidFill>
              <a:srgbClr val="000000"/>
            </a:solidFill>
            <a:miter lim="800000"/>
            <a:headEnd/>
            <a:tailEnd/>
          </a:ln>
          <a:effectLst>
            <a:outerShdw dist="53882" dir="2700000" algn="ctr" rotWithShape="0">
              <a:srgbClr val="808080"/>
            </a:outerShdw>
          </a:effectLst>
        </p:spPr>
        <p:txBody>
          <a:bodyPr wrap="none" anchor="ctr"/>
          <a:lstStyle/>
          <a:p>
            <a:pPr algn="ctr" fontAlgn="auto">
              <a:spcBef>
                <a:spcPts val="0"/>
              </a:spcBef>
              <a:spcAft>
                <a:spcPts val="0"/>
              </a:spcAft>
              <a:defRPr/>
            </a:pPr>
            <a:r>
              <a:rPr lang="zh-CN" altLang="en-US" dirty="0">
                <a:latin typeface="微软雅黑" panose="020B0503020204020204" pitchFamily="34" charset="-122"/>
                <a:ea typeface="微软雅黑" panose="020B0503020204020204" pitchFamily="34" charset="-122"/>
              </a:rPr>
              <a:t>防呆技术</a:t>
            </a:r>
            <a:endParaRPr lang="en-US" altLang="zh-CN" dirty="0">
              <a:latin typeface="微软雅黑" panose="020B0503020204020204" pitchFamily="34" charset="-122"/>
              <a:ea typeface="微软雅黑" panose="020B0503020204020204" pitchFamily="34" charset="-122"/>
            </a:endParaRPr>
          </a:p>
        </p:txBody>
      </p:sp>
      <p:sp>
        <p:nvSpPr>
          <p:cNvPr id="69" name="AutoShape 38"/>
          <p:cNvSpPr>
            <a:spLocks noChangeArrowheads="1"/>
          </p:cNvSpPr>
          <p:nvPr/>
        </p:nvSpPr>
        <p:spPr bwMode="auto">
          <a:xfrm rot="19380000">
            <a:off x="1925974" y="3953892"/>
            <a:ext cx="495300" cy="3302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folHlink"/>
          </a:solidFill>
          <a:ln w="9525">
            <a:solidFill>
              <a:schemeClr val="bg2"/>
            </a:solidFill>
            <a:miter lim="800000"/>
            <a:headEnd/>
            <a:tailEnd/>
          </a:ln>
          <a:effectLst>
            <a:outerShdw dist="50800" algn="ctr" rotWithShape="0">
              <a:srgbClr val="808080"/>
            </a:outerShdw>
          </a:effectLst>
        </p:spPr>
        <p:txBody>
          <a:bodyPr wrap="none" anchor="ctr"/>
          <a:lstStyle/>
          <a:p>
            <a:pPr fontAlgn="auto">
              <a:spcBef>
                <a:spcPts val="0"/>
              </a:spcBef>
              <a:spcAft>
                <a:spcPts val="0"/>
              </a:spcAft>
              <a:defRPr/>
            </a:pPr>
            <a:endParaRPr lang="zh-CN" altLang="en-US">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70" name="AutoShape 39"/>
          <p:cNvSpPr>
            <a:spLocks noChangeArrowheads="1"/>
          </p:cNvSpPr>
          <p:nvPr/>
        </p:nvSpPr>
        <p:spPr bwMode="auto">
          <a:xfrm rot="19380000">
            <a:off x="5012074" y="4995292"/>
            <a:ext cx="495300" cy="3302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folHlink"/>
          </a:solidFill>
          <a:ln w="9525">
            <a:solidFill>
              <a:schemeClr val="bg2"/>
            </a:solidFill>
            <a:miter lim="800000"/>
            <a:headEnd/>
            <a:tailEnd/>
          </a:ln>
          <a:effectLst>
            <a:outerShdw dist="50800" algn="ctr" rotWithShape="0">
              <a:srgbClr val="808080"/>
            </a:outerShdw>
          </a:effectLst>
        </p:spPr>
        <p:txBody>
          <a:bodyPr wrap="none" anchor="ctr"/>
          <a:lstStyle/>
          <a:p>
            <a:pPr fontAlgn="auto">
              <a:spcBef>
                <a:spcPts val="0"/>
              </a:spcBef>
              <a:spcAft>
                <a:spcPts val="0"/>
              </a:spcAft>
              <a:defRPr/>
            </a:pPr>
            <a:endParaRPr lang="zh-CN" altLang="en-US">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71" name="AutoShape 40"/>
          <p:cNvSpPr>
            <a:spLocks noChangeArrowheads="1"/>
          </p:cNvSpPr>
          <p:nvPr/>
        </p:nvSpPr>
        <p:spPr bwMode="auto">
          <a:xfrm rot="19380000">
            <a:off x="3602374" y="2061592"/>
            <a:ext cx="495300" cy="3302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folHlink"/>
          </a:solidFill>
          <a:ln w="9525">
            <a:solidFill>
              <a:schemeClr val="bg2"/>
            </a:solidFill>
            <a:miter lim="800000"/>
            <a:headEnd/>
            <a:tailEnd/>
          </a:ln>
          <a:effectLst>
            <a:outerShdw dist="50800" algn="ctr" rotWithShape="0">
              <a:srgbClr val="808080"/>
            </a:outerShdw>
          </a:effectLst>
        </p:spPr>
        <p:txBody>
          <a:bodyPr wrap="none" anchor="ctr"/>
          <a:lstStyle/>
          <a:p>
            <a:pPr fontAlgn="auto">
              <a:spcBef>
                <a:spcPts val="0"/>
              </a:spcBef>
              <a:spcAft>
                <a:spcPts val="0"/>
              </a:spcAft>
              <a:defRPr/>
            </a:pPr>
            <a:endParaRPr lang="zh-CN" altLang="en-US">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72" name="AutoShape 41"/>
          <p:cNvSpPr>
            <a:spLocks noChangeArrowheads="1"/>
          </p:cNvSpPr>
          <p:nvPr/>
        </p:nvSpPr>
        <p:spPr bwMode="auto">
          <a:xfrm rot="19380000">
            <a:off x="2789574" y="2988692"/>
            <a:ext cx="495300" cy="3302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folHlink"/>
          </a:solidFill>
          <a:ln w="9525">
            <a:solidFill>
              <a:schemeClr val="bg2"/>
            </a:solidFill>
            <a:miter lim="800000"/>
            <a:headEnd/>
            <a:tailEnd/>
          </a:ln>
          <a:effectLst>
            <a:outerShdw dist="50800" algn="ctr" rotWithShape="0">
              <a:srgbClr val="808080"/>
            </a:outerShdw>
          </a:effectLst>
        </p:spPr>
        <p:txBody>
          <a:bodyPr wrap="none" anchor="ctr"/>
          <a:lstStyle/>
          <a:p>
            <a:pPr fontAlgn="auto">
              <a:spcBef>
                <a:spcPts val="0"/>
              </a:spcBef>
              <a:spcAft>
                <a:spcPts val="0"/>
              </a:spcAft>
              <a:defRPr/>
            </a:pPr>
            <a:endParaRPr lang="zh-CN" altLang="en-US">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74" name="AutoShape 43"/>
          <p:cNvSpPr>
            <a:spLocks noChangeArrowheads="1"/>
          </p:cNvSpPr>
          <p:nvPr/>
        </p:nvSpPr>
        <p:spPr bwMode="auto">
          <a:xfrm rot="19380000">
            <a:off x="6053474" y="4131692"/>
            <a:ext cx="495300" cy="3302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folHlink"/>
          </a:solidFill>
          <a:ln w="9525">
            <a:solidFill>
              <a:schemeClr val="bg2"/>
            </a:solidFill>
            <a:miter lim="800000"/>
            <a:headEnd/>
            <a:tailEnd/>
          </a:ln>
          <a:effectLst>
            <a:outerShdw dist="50800" algn="ctr" rotWithShape="0">
              <a:srgbClr val="808080"/>
            </a:outerShdw>
          </a:effectLst>
        </p:spPr>
        <p:txBody>
          <a:bodyPr wrap="none" anchor="ctr"/>
          <a:lstStyle/>
          <a:p>
            <a:pPr fontAlgn="auto">
              <a:spcBef>
                <a:spcPts val="0"/>
              </a:spcBef>
              <a:spcAft>
                <a:spcPts val="0"/>
              </a:spcAft>
              <a:defRPr/>
            </a:pPr>
            <a:endParaRPr lang="zh-CN" altLang="en-US">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75" name="AutoShape 44"/>
          <p:cNvSpPr>
            <a:spLocks noChangeArrowheads="1"/>
          </p:cNvSpPr>
          <p:nvPr/>
        </p:nvSpPr>
        <p:spPr bwMode="auto">
          <a:xfrm rot="19380000">
            <a:off x="6878974" y="3128392"/>
            <a:ext cx="495300" cy="3302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folHlink"/>
          </a:solidFill>
          <a:ln w="9525">
            <a:solidFill>
              <a:schemeClr val="bg2"/>
            </a:solidFill>
            <a:miter lim="800000"/>
            <a:headEnd/>
            <a:tailEnd/>
          </a:ln>
          <a:effectLst>
            <a:outerShdw dist="50800" algn="ctr" rotWithShape="0">
              <a:srgbClr val="808080"/>
            </a:outerShdw>
          </a:effectLst>
        </p:spPr>
        <p:txBody>
          <a:bodyPr wrap="none" anchor="ctr"/>
          <a:lstStyle/>
          <a:p>
            <a:pPr fontAlgn="auto">
              <a:spcBef>
                <a:spcPts val="0"/>
              </a:spcBef>
              <a:spcAft>
                <a:spcPts val="0"/>
              </a:spcAft>
              <a:defRPr/>
            </a:pPr>
            <a:endParaRPr lang="zh-CN" altLang="en-US">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aphicFrame>
        <p:nvGraphicFramePr>
          <p:cNvPr id="45058" name="Object 2"/>
          <p:cNvGraphicFramePr>
            <a:graphicFrameLocks noChangeAspect="1"/>
          </p:cNvGraphicFramePr>
          <p:nvPr>
            <p:extLst>
              <p:ext uri="{D42A27DB-BD31-4B8C-83A1-F6EECF244321}">
                <p14:modId xmlns:p14="http://schemas.microsoft.com/office/powerpoint/2010/main" val="2485671684"/>
              </p:ext>
            </p:extLst>
          </p:nvPr>
        </p:nvGraphicFramePr>
        <p:xfrm>
          <a:off x="451795" y="4919092"/>
          <a:ext cx="1133475" cy="1295400"/>
        </p:xfrm>
        <a:graphic>
          <a:graphicData uri="http://schemas.openxmlformats.org/presentationml/2006/ole">
            <mc:AlternateContent xmlns:mc="http://schemas.openxmlformats.org/markup-compatibility/2006">
              <mc:Choice xmlns:v="urn:schemas-microsoft-com:vml" Requires="v">
                <p:oleObj spid="_x0000_s302127" name="剪辑" r:id="rId3" imgW="3025440" imgH="3252600" progId="">
                  <p:embed/>
                </p:oleObj>
              </mc:Choice>
              <mc:Fallback>
                <p:oleObj name="剪辑" r:id="rId3" imgW="3025440" imgH="32526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795" y="4919092"/>
                        <a:ext cx="1133475" cy="129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9" name="爆炸形 1 78"/>
          <p:cNvSpPr/>
          <p:nvPr/>
        </p:nvSpPr>
        <p:spPr bwMode="auto">
          <a:xfrm>
            <a:off x="6805850" y="4683844"/>
            <a:ext cx="2160240" cy="1368152"/>
          </a:xfrm>
          <a:prstGeom prst="irregularSeal1">
            <a:avLst/>
          </a:prstGeom>
          <a:solidFill>
            <a:srgbClr val="F9BDA5"/>
          </a:solidFill>
          <a:ln w="9525" cap="flat" cmpd="sng" algn="ctr">
            <a:noFill/>
            <a:prstDash val="solid"/>
            <a:round/>
            <a:headEnd type="none" w="med" len="med"/>
            <a:tailEnd type="none" w="med" len="med"/>
          </a:ln>
          <a:effectLst>
            <a:innerShdw blurRad="63500" dist="50800" dir="13500000">
              <a:prstClr val="black">
                <a:alpha val="50000"/>
              </a:prstClr>
            </a:inn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p:txBody>
      </p:sp>
      <p:sp>
        <p:nvSpPr>
          <p:cNvPr id="80" name="TextBox 79"/>
          <p:cNvSpPr txBox="1"/>
          <p:nvPr/>
        </p:nvSpPr>
        <p:spPr>
          <a:xfrm>
            <a:off x="932578" y="2680862"/>
            <a:ext cx="1080120" cy="369332"/>
          </a:xfrm>
          <a:prstGeom prst="rect">
            <a:avLst/>
          </a:prstGeom>
          <a:noFill/>
        </p:spPr>
        <p:txBody>
          <a:bodyPr wrap="square" rtlCol="0">
            <a:spAutoFit/>
          </a:bodyPr>
          <a:lstStyle/>
          <a:p>
            <a:r>
              <a:rPr lang="en-US" altLang="zh-CN" b="1" dirty="0" smtClean="0">
                <a:latin typeface="微软雅黑" panose="020B0503020204020204" pitchFamily="34" charset="-122"/>
                <a:ea typeface="微软雅黑" panose="020B0503020204020204" pitchFamily="34" charset="-122"/>
              </a:rPr>
              <a:t>QC</a:t>
            </a:r>
            <a:r>
              <a:rPr lang="zh-CN" altLang="en-US" b="1" dirty="0" smtClean="0">
                <a:latin typeface="微软雅黑" panose="020B0503020204020204" pitchFamily="34" charset="-122"/>
                <a:ea typeface="微软雅黑" panose="020B0503020204020204" pitchFamily="34" charset="-122"/>
              </a:rPr>
              <a:t>小组</a:t>
            </a:r>
            <a:endParaRPr lang="zh-CN" altLang="en-US" b="1" dirty="0">
              <a:latin typeface="微软雅黑" panose="020B0503020204020204" pitchFamily="34" charset="-122"/>
              <a:ea typeface="微软雅黑" panose="020B0503020204020204" pitchFamily="34" charset="-122"/>
            </a:endParaRPr>
          </a:p>
        </p:txBody>
      </p:sp>
      <p:sp>
        <p:nvSpPr>
          <p:cNvPr id="81" name="TextBox 80"/>
          <p:cNvSpPr txBox="1"/>
          <p:nvPr/>
        </p:nvSpPr>
        <p:spPr>
          <a:xfrm>
            <a:off x="7183774" y="5157113"/>
            <a:ext cx="1440160" cy="369332"/>
          </a:xfrm>
          <a:prstGeom prst="rect">
            <a:avLst/>
          </a:prstGeom>
          <a:noFill/>
        </p:spPr>
        <p:txBody>
          <a:bodyPr wrap="square" rtlCol="0">
            <a:spAutoFit/>
          </a:bodyPr>
          <a:lstStyle/>
          <a:p>
            <a:r>
              <a:rPr lang="zh-CN" altLang="en-US" b="1" dirty="0" smtClean="0">
                <a:latin typeface="微软雅黑" panose="020B0503020204020204" pitchFamily="34" charset="-122"/>
                <a:ea typeface="微软雅黑" panose="020B0503020204020204" pitchFamily="34" charset="-122"/>
              </a:rPr>
              <a:t>合理化建议</a:t>
            </a:r>
            <a:endParaRPr lang="zh-CN" altLang="en-US" b="1" dirty="0">
              <a:latin typeface="微软雅黑" panose="020B0503020204020204" pitchFamily="34" charset="-122"/>
              <a:ea typeface="微软雅黑" panose="020B0503020204020204" pitchFamily="34" charset="-122"/>
            </a:endParaRPr>
          </a:p>
        </p:txBody>
      </p:sp>
      <p:sp>
        <p:nvSpPr>
          <p:cNvPr id="63" name="标题 16"/>
          <p:cNvSpPr txBox="1">
            <a:spLocks/>
          </p:cNvSpPr>
          <p:nvPr/>
        </p:nvSpPr>
        <p:spPr bwMode="auto">
          <a:xfrm>
            <a:off x="415993" y="382156"/>
            <a:ext cx="8388233" cy="502183"/>
          </a:xfrm>
          <a:prstGeom prst="rect">
            <a:avLst/>
          </a:prstGeom>
          <a:noFill/>
          <a:ln w="9525">
            <a:noFill/>
            <a:miter lim="800000"/>
            <a:headEnd/>
            <a:tailEnd/>
          </a:ln>
        </p:spPr>
        <p:txBody>
          <a:bodyPr vert="horz" wrap="square" lIns="91427" tIns="45712" rIns="91427" bIns="45712" numCol="1" anchor="ctr" anchorCtr="0" compatLnSpc="1">
            <a:prstTxWarp prst="textNoShape">
              <a:avLst/>
            </a:prstTxWarp>
          </a:bodyPr>
          <a:lstStyle>
            <a:lvl1pPr algn="ctr" rtl="0" eaLnBrk="1" fontAlgn="base" hangingPunct="1">
              <a:spcBef>
                <a:spcPct val="0"/>
              </a:spcBef>
              <a:spcAft>
                <a:spcPct val="0"/>
              </a:spcAft>
              <a:defRPr sz="3200" b="1">
                <a:solidFill>
                  <a:srgbClr val="FF0000"/>
                </a:solidFill>
                <a:latin typeface="微软雅黑" pitchFamily="34" charset="-122"/>
                <a:ea typeface="微软雅黑" pitchFamily="34" charset="-122"/>
                <a:cs typeface="+mj-cs"/>
              </a:defRPr>
            </a:lvl1pPr>
            <a:lvl2pPr algn="ctr" rtl="0" eaLnBrk="1" fontAlgn="base" hangingPunct="1">
              <a:spcBef>
                <a:spcPct val="0"/>
              </a:spcBef>
              <a:spcAft>
                <a:spcPct val="0"/>
              </a:spcAft>
              <a:defRPr sz="4500">
                <a:solidFill>
                  <a:schemeClr val="tx2"/>
                </a:solidFill>
                <a:latin typeface="Arial" pitchFamily="34" charset="0"/>
                <a:ea typeface="宋体" pitchFamily="2" charset="-122"/>
              </a:defRPr>
            </a:lvl2pPr>
            <a:lvl3pPr algn="ctr" rtl="0" eaLnBrk="1" fontAlgn="base" hangingPunct="1">
              <a:spcBef>
                <a:spcPct val="0"/>
              </a:spcBef>
              <a:spcAft>
                <a:spcPct val="0"/>
              </a:spcAft>
              <a:defRPr sz="4500">
                <a:solidFill>
                  <a:schemeClr val="tx2"/>
                </a:solidFill>
                <a:latin typeface="Arial" pitchFamily="34" charset="0"/>
                <a:ea typeface="宋体" pitchFamily="2" charset="-122"/>
              </a:defRPr>
            </a:lvl3pPr>
            <a:lvl4pPr algn="ctr" rtl="0" eaLnBrk="1" fontAlgn="base" hangingPunct="1">
              <a:spcBef>
                <a:spcPct val="0"/>
              </a:spcBef>
              <a:spcAft>
                <a:spcPct val="0"/>
              </a:spcAft>
              <a:defRPr sz="4500">
                <a:solidFill>
                  <a:schemeClr val="tx2"/>
                </a:solidFill>
                <a:latin typeface="Arial" pitchFamily="34" charset="0"/>
                <a:ea typeface="宋体" pitchFamily="2" charset="-122"/>
              </a:defRPr>
            </a:lvl4pPr>
            <a:lvl5pPr algn="ctr" rtl="0" eaLnBrk="1" fontAlgn="base" hangingPunct="1">
              <a:spcBef>
                <a:spcPct val="0"/>
              </a:spcBef>
              <a:spcAft>
                <a:spcPct val="0"/>
              </a:spcAft>
              <a:defRPr sz="4500">
                <a:solidFill>
                  <a:schemeClr val="tx2"/>
                </a:solidFill>
                <a:latin typeface="Arial" pitchFamily="34" charset="0"/>
                <a:ea typeface="宋体" pitchFamily="2" charset="-122"/>
              </a:defRPr>
            </a:lvl5pPr>
            <a:lvl6pPr marL="457200" algn="ctr" rtl="0" eaLnBrk="1" fontAlgn="base" hangingPunct="1">
              <a:spcBef>
                <a:spcPct val="0"/>
              </a:spcBef>
              <a:spcAft>
                <a:spcPct val="0"/>
              </a:spcAft>
              <a:defRPr sz="4500">
                <a:solidFill>
                  <a:schemeClr val="tx2"/>
                </a:solidFill>
                <a:latin typeface="Arial" pitchFamily="34" charset="0"/>
                <a:ea typeface="宋体" pitchFamily="2" charset="-122"/>
              </a:defRPr>
            </a:lvl6pPr>
            <a:lvl7pPr marL="914400" algn="ctr" rtl="0" eaLnBrk="1" fontAlgn="base" hangingPunct="1">
              <a:spcBef>
                <a:spcPct val="0"/>
              </a:spcBef>
              <a:spcAft>
                <a:spcPct val="0"/>
              </a:spcAft>
              <a:defRPr sz="4500">
                <a:solidFill>
                  <a:schemeClr val="tx2"/>
                </a:solidFill>
                <a:latin typeface="Arial" pitchFamily="34" charset="0"/>
                <a:ea typeface="宋体" pitchFamily="2" charset="-122"/>
              </a:defRPr>
            </a:lvl7pPr>
            <a:lvl8pPr marL="1371600" algn="ctr" rtl="0" eaLnBrk="1" fontAlgn="base" hangingPunct="1">
              <a:spcBef>
                <a:spcPct val="0"/>
              </a:spcBef>
              <a:spcAft>
                <a:spcPct val="0"/>
              </a:spcAft>
              <a:defRPr sz="4500">
                <a:solidFill>
                  <a:schemeClr val="tx2"/>
                </a:solidFill>
                <a:latin typeface="Arial" pitchFamily="34" charset="0"/>
                <a:ea typeface="宋体" pitchFamily="2" charset="-122"/>
              </a:defRPr>
            </a:lvl8pPr>
            <a:lvl9pPr marL="1828800" algn="ctr" rtl="0" eaLnBrk="1" fontAlgn="base" hangingPunct="1">
              <a:spcBef>
                <a:spcPct val="0"/>
              </a:spcBef>
              <a:spcAft>
                <a:spcPct val="0"/>
              </a:spcAft>
              <a:defRPr sz="4500">
                <a:solidFill>
                  <a:schemeClr val="tx2"/>
                </a:solidFill>
                <a:latin typeface="Arial" pitchFamily="34" charset="0"/>
                <a:ea typeface="宋体" pitchFamily="2" charset="-122"/>
              </a:defRPr>
            </a:lvl9pPr>
          </a:lstStyle>
          <a:p>
            <a:r>
              <a:rPr lang="zh-CN" altLang="en-US" kern="0" dirty="0" smtClean="0"/>
              <a:t>供应商过程质量控制</a:t>
            </a:r>
            <a:endParaRPr lang="zh-CN" altLang="en-US" kern="0" dirty="0"/>
          </a:p>
        </p:txBody>
      </p:sp>
    </p:spTree>
    <p:extLst>
      <p:ext uri="{BB962C8B-B14F-4D97-AF65-F5344CB8AC3E}">
        <p14:creationId xmlns:p14="http://schemas.microsoft.com/office/powerpoint/2010/main" val="286547198"/>
      </p:ext>
    </p:extLst>
  </p:cSld>
  <p:clrMapOvr>
    <a:masterClrMapping/>
  </p:clrMapOvr>
  <p:transition>
    <p:fade/>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6"/>
          <p:cNvSpPr>
            <a:spLocks noGrp="1"/>
          </p:cNvSpPr>
          <p:nvPr>
            <p:ph type="title"/>
          </p:nvPr>
        </p:nvSpPr>
        <p:spPr>
          <a:xfrm>
            <a:off x="1490061" y="391161"/>
            <a:ext cx="6192837" cy="563033"/>
          </a:xfrm>
        </p:spPr>
        <p:txBody>
          <a:bodyPr/>
          <a:lstStyle/>
          <a:p>
            <a:pPr algn="ctr"/>
            <a:r>
              <a:rPr lang="zh-CN" altLang="en-US" sz="3200" dirty="0" smtClean="0">
                <a:solidFill>
                  <a:srgbClr val="FF0000"/>
                </a:solidFill>
              </a:rPr>
              <a:t>供应商不合格品控制</a:t>
            </a:r>
            <a:endParaRPr lang="zh-CN" altLang="en-US" sz="3200" dirty="0">
              <a:solidFill>
                <a:srgbClr val="FF0000"/>
              </a:solidFill>
            </a:endParaRPr>
          </a:p>
        </p:txBody>
      </p:sp>
      <p:sp>
        <p:nvSpPr>
          <p:cNvPr id="4" name="Rectangle 6"/>
          <p:cNvSpPr>
            <a:spLocks noChangeArrowheads="1"/>
          </p:cNvSpPr>
          <p:nvPr/>
        </p:nvSpPr>
        <p:spPr bwMode="auto">
          <a:xfrm>
            <a:off x="482022" y="1504137"/>
            <a:ext cx="8338449" cy="1828835"/>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wrap="square" lIns="92075" tIns="46038" rIns="92075" bIns="46038">
            <a:spAutoFit/>
          </a:bodyPr>
          <a:lstStyle/>
          <a:p>
            <a:pPr marL="342900" indent="-342900" eaLnBrk="0" hangingPunct="0">
              <a:lnSpc>
                <a:spcPct val="150000"/>
              </a:lnSpc>
              <a:spcBef>
                <a:spcPct val="20000"/>
              </a:spcBef>
              <a:buFont typeface="Wingdings" pitchFamily="2" charset="2"/>
              <a:buChar char="Ø"/>
            </a:pPr>
            <a:r>
              <a:rPr lang="zh-CN" altLang="zh-CN" sz="2400" b="1" dirty="0" smtClean="0">
                <a:latin typeface="微软雅黑" panose="020B0503020204020204" pitchFamily="34" charset="-122"/>
                <a:ea typeface="微软雅黑" panose="020B0503020204020204" pitchFamily="34" charset="-122"/>
              </a:rPr>
              <a:t>对不合格产品进行识别和控制，防止不合格品的非预期使用或交付。</a:t>
            </a:r>
            <a:endParaRPr lang="en-US" altLang="zh-CN" sz="2400" b="1" dirty="0" smtClean="0">
              <a:latin typeface="微软雅黑" panose="020B0503020204020204" pitchFamily="34" charset="-122"/>
              <a:ea typeface="微软雅黑" panose="020B0503020204020204" pitchFamily="34" charset="-122"/>
            </a:endParaRPr>
          </a:p>
          <a:p>
            <a:pPr marL="342900" indent="-342900" eaLnBrk="0" hangingPunct="0">
              <a:lnSpc>
                <a:spcPct val="150000"/>
              </a:lnSpc>
              <a:spcBef>
                <a:spcPct val="20000"/>
              </a:spcBef>
              <a:buFont typeface="Wingdings" pitchFamily="2" charset="2"/>
              <a:buChar char="Ø"/>
            </a:pPr>
            <a:r>
              <a:rPr lang="zh-CN" altLang="en-US" sz="2400" b="1" dirty="0" smtClean="0">
                <a:latin typeface="微软雅黑" panose="020B0503020204020204" pitchFamily="34" charset="-122"/>
                <a:ea typeface="微软雅黑" panose="020B0503020204020204" pitchFamily="34" charset="-122"/>
              </a:rPr>
              <a:t>让步放行的不合格品，必要时，需经顾客批准。</a:t>
            </a:r>
          </a:p>
        </p:txBody>
      </p:sp>
      <p:grpSp>
        <p:nvGrpSpPr>
          <p:cNvPr id="74" name="Group 3"/>
          <p:cNvGrpSpPr>
            <a:grpSpLocks/>
          </p:cNvGrpSpPr>
          <p:nvPr/>
        </p:nvGrpSpPr>
        <p:grpSpPr bwMode="auto">
          <a:xfrm>
            <a:off x="1213699" y="3332972"/>
            <a:ext cx="6745560" cy="3166864"/>
            <a:chOff x="816" y="1104"/>
            <a:chExt cx="4272" cy="2688"/>
          </a:xfrm>
        </p:grpSpPr>
        <p:grpSp>
          <p:nvGrpSpPr>
            <p:cNvPr id="75" name="Group 4"/>
            <p:cNvGrpSpPr>
              <a:grpSpLocks/>
            </p:cNvGrpSpPr>
            <p:nvPr/>
          </p:nvGrpSpPr>
          <p:grpSpPr bwMode="auto">
            <a:xfrm>
              <a:off x="1824" y="1728"/>
              <a:ext cx="2256" cy="1152"/>
              <a:chOff x="1680" y="1824"/>
              <a:chExt cx="2256" cy="1152"/>
            </a:xfrm>
          </p:grpSpPr>
          <p:sp>
            <p:nvSpPr>
              <p:cNvPr id="138" name="AutoShape 5"/>
              <p:cNvSpPr>
                <a:spLocks noChangeArrowheads="1"/>
              </p:cNvSpPr>
              <p:nvPr/>
            </p:nvSpPr>
            <p:spPr bwMode="gray">
              <a:xfrm rot="10800000">
                <a:off x="3552" y="1824"/>
                <a:ext cx="384" cy="288"/>
              </a:xfrm>
              <a:prstGeom prst="leftArrow">
                <a:avLst>
                  <a:gd name="adj1" fmla="val 31250"/>
                  <a:gd name="adj2" fmla="val 71531"/>
                </a:avLst>
              </a:prstGeom>
              <a:gradFill rotWithShape="1">
                <a:gsLst>
                  <a:gs pos="0">
                    <a:srgbClr val="666699"/>
                  </a:gs>
                  <a:gs pos="100000">
                    <a:srgbClr val="BEBED4"/>
                  </a:gs>
                </a:gsLst>
                <a:lin ang="0" scaled="1"/>
              </a:gradFill>
              <a:ln w="9525" algn="ctr">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39" name="AutoShape 6"/>
              <p:cNvSpPr>
                <a:spLocks noChangeArrowheads="1"/>
              </p:cNvSpPr>
              <p:nvPr/>
            </p:nvSpPr>
            <p:spPr bwMode="gray">
              <a:xfrm rot="-3685140">
                <a:off x="2112" y="2640"/>
                <a:ext cx="384" cy="288"/>
              </a:xfrm>
              <a:prstGeom prst="leftArrow">
                <a:avLst>
                  <a:gd name="adj1" fmla="val 31250"/>
                  <a:gd name="adj2" fmla="val 71531"/>
                </a:avLst>
              </a:prstGeom>
              <a:gradFill rotWithShape="1">
                <a:gsLst>
                  <a:gs pos="0">
                    <a:srgbClr val="666699"/>
                  </a:gs>
                  <a:gs pos="100000">
                    <a:srgbClr val="BEBED4"/>
                  </a:gs>
                </a:gsLst>
                <a:lin ang="0" scaled="1"/>
              </a:gradFill>
              <a:ln w="9525" algn="ctr">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40" name="AutoShape 7"/>
              <p:cNvSpPr>
                <a:spLocks noChangeArrowheads="1"/>
              </p:cNvSpPr>
              <p:nvPr/>
            </p:nvSpPr>
            <p:spPr bwMode="gray">
              <a:xfrm>
                <a:off x="1680" y="1824"/>
                <a:ext cx="384" cy="288"/>
              </a:xfrm>
              <a:prstGeom prst="leftArrow">
                <a:avLst>
                  <a:gd name="adj1" fmla="val 31250"/>
                  <a:gd name="adj2" fmla="val 71531"/>
                </a:avLst>
              </a:prstGeom>
              <a:gradFill rotWithShape="1">
                <a:gsLst>
                  <a:gs pos="0">
                    <a:srgbClr val="666699"/>
                  </a:gs>
                  <a:gs pos="100000">
                    <a:srgbClr val="BEBED4"/>
                  </a:gs>
                </a:gsLst>
                <a:lin ang="0" scaled="1"/>
              </a:gradFill>
              <a:ln w="9525" algn="ctr">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41" name="AutoShape 8"/>
              <p:cNvSpPr>
                <a:spLocks noChangeArrowheads="1"/>
              </p:cNvSpPr>
              <p:nvPr/>
            </p:nvSpPr>
            <p:spPr bwMode="gray">
              <a:xfrm rot="-7784550">
                <a:off x="3120" y="2640"/>
                <a:ext cx="384" cy="288"/>
              </a:xfrm>
              <a:prstGeom prst="leftArrow">
                <a:avLst>
                  <a:gd name="adj1" fmla="val 31250"/>
                  <a:gd name="adj2" fmla="val 71531"/>
                </a:avLst>
              </a:prstGeom>
              <a:gradFill rotWithShape="1">
                <a:gsLst>
                  <a:gs pos="0">
                    <a:srgbClr val="666699"/>
                  </a:gs>
                  <a:gs pos="100000">
                    <a:srgbClr val="BEBED4"/>
                  </a:gs>
                </a:gsLst>
                <a:lin ang="0" scaled="1"/>
              </a:gradFill>
              <a:ln w="9525" algn="ctr">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grpSp>
          <p:nvGrpSpPr>
            <p:cNvPr id="76" name="Group 9"/>
            <p:cNvGrpSpPr>
              <a:grpSpLocks/>
            </p:cNvGrpSpPr>
            <p:nvPr/>
          </p:nvGrpSpPr>
          <p:grpSpPr bwMode="auto">
            <a:xfrm>
              <a:off x="2208" y="1104"/>
              <a:ext cx="1488" cy="1536"/>
              <a:chOff x="2208" y="1104"/>
              <a:chExt cx="1488" cy="1536"/>
            </a:xfrm>
          </p:grpSpPr>
          <p:grpSp>
            <p:nvGrpSpPr>
              <p:cNvPr id="126" name="Group 10"/>
              <p:cNvGrpSpPr>
                <a:grpSpLocks/>
              </p:cNvGrpSpPr>
              <p:nvPr/>
            </p:nvGrpSpPr>
            <p:grpSpPr bwMode="auto">
              <a:xfrm>
                <a:off x="2208" y="1104"/>
                <a:ext cx="1488" cy="1536"/>
                <a:chOff x="4071" y="1584"/>
                <a:chExt cx="1092" cy="1097"/>
              </a:xfrm>
            </p:grpSpPr>
            <p:sp>
              <p:nvSpPr>
                <p:cNvPr id="128" name="Oval 11"/>
                <p:cNvSpPr>
                  <a:spLocks noChangeArrowheads="1"/>
                </p:cNvSpPr>
                <p:nvPr/>
              </p:nvSpPr>
              <p:spPr bwMode="gray">
                <a:xfrm>
                  <a:off x="4071" y="1584"/>
                  <a:ext cx="1090" cy="1088"/>
                </a:xfrm>
                <a:prstGeom prst="ellipse">
                  <a:avLst/>
                </a:prstGeom>
                <a:gradFill rotWithShape="1">
                  <a:gsLst>
                    <a:gs pos="0">
                      <a:srgbClr val="FFFFFF"/>
                    </a:gs>
                    <a:gs pos="50000">
                      <a:srgbClr val="D8755A"/>
                    </a:gs>
                    <a:gs pos="100000">
                      <a:srgbClr val="FFFFFF"/>
                    </a:gs>
                  </a:gsLst>
                  <a:lin ang="2700000" scaled="1"/>
                </a:gradFill>
                <a:ln w="38100" algn="ctr">
                  <a:noFill/>
                  <a:round/>
                  <a:headEnd/>
                  <a:tailE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29" name="Oval 12"/>
                <p:cNvSpPr>
                  <a:spLocks noChangeArrowheads="1"/>
                </p:cNvSpPr>
                <p:nvPr/>
              </p:nvSpPr>
              <p:spPr bwMode="gray">
                <a:xfrm>
                  <a:off x="4073" y="1593"/>
                  <a:ext cx="1090" cy="1088"/>
                </a:xfrm>
                <a:prstGeom prst="ellipse">
                  <a:avLst/>
                </a:prstGeom>
                <a:gradFill rotWithShape="1">
                  <a:gsLst>
                    <a:gs pos="0">
                      <a:srgbClr val="D8755A">
                        <a:alpha val="32001"/>
                      </a:srgbClr>
                    </a:gs>
                    <a:gs pos="100000">
                      <a:srgbClr val="000000">
                        <a:alpha val="89998"/>
                      </a:srgbClr>
                    </a:gs>
                  </a:gsLst>
                  <a:lin ang="2700000" scaled="1"/>
                </a:gradFill>
                <a:ln w="38100" algn="ctr">
                  <a:noFill/>
                  <a:round/>
                  <a:headEnd/>
                  <a:tailE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30" name="Oval 13"/>
                <p:cNvSpPr>
                  <a:spLocks noChangeArrowheads="1"/>
                </p:cNvSpPr>
                <p:nvPr/>
              </p:nvSpPr>
              <p:spPr bwMode="gray">
                <a:xfrm>
                  <a:off x="4131" y="1655"/>
                  <a:ext cx="946" cy="945"/>
                </a:xfrm>
                <a:prstGeom prst="ellipse">
                  <a:avLst/>
                </a:prstGeom>
                <a:gradFill rotWithShape="1">
                  <a:gsLst>
                    <a:gs pos="0">
                      <a:srgbClr val="753F31"/>
                    </a:gs>
                    <a:gs pos="50000">
                      <a:srgbClr val="D8755A"/>
                    </a:gs>
                    <a:gs pos="100000">
                      <a:srgbClr val="753F31"/>
                    </a:gs>
                  </a:gsLst>
                  <a:lin ang="18900000" scaled="1"/>
                </a:gradFill>
                <a:ln w="38100" algn="ctr">
                  <a:noFill/>
                  <a:round/>
                  <a:headEnd/>
                  <a:tailEnd/>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31" name="Oval 14"/>
                <p:cNvSpPr>
                  <a:spLocks noChangeArrowheads="1"/>
                </p:cNvSpPr>
                <p:nvPr/>
              </p:nvSpPr>
              <p:spPr bwMode="gray">
                <a:xfrm>
                  <a:off x="4128" y="1650"/>
                  <a:ext cx="946" cy="945"/>
                </a:xfrm>
                <a:prstGeom prst="ellipse">
                  <a:avLst/>
                </a:prstGeom>
                <a:gradFill rotWithShape="1">
                  <a:gsLst>
                    <a:gs pos="0">
                      <a:srgbClr val="894A39"/>
                    </a:gs>
                    <a:gs pos="100000">
                      <a:srgbClr val="D8755A">
                        <a:alpha val="0"/>
                      </a:srgbClr>
                    </a:gs>
                  </a:gsLst>
                  <a:lin ang="2700000" scaled="1"/>
                </a:gradFill>
                <a:ln w="38100" algn="ctr">
                  <a:noFill/>
                  <a:round/>
                  <a:headEnd/>
                  <a:tailEnd/>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32" name="Oval 15"/>
                <p:cNvSpPr>
                  <a:spLocks noChangeArrowheads="1"/>
                </p:cNvSpPr>
                <p:nvPr/>
              </p:nvSpPr>
              <p:spPr bwMode="gray">
                <a:xfrm>
                  <a:off x="4178" y="1703"/>
                  <a:ext cx="852" cy="850"/>
                </a:xfrm>
                <a:prstGeom prst="ellipse">
                  <a:avLst/>
                </a:prstGeom>
                <a:solidFill>
                  <a:srgbClr val="000000"/>
                </a:solidFill>
                <a:ln w="38100" algn="ctr">
                  <a:noFill/>
                  <a:round/>
                  <a:headEnd/>
                  <a:tailEnd/>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nvGrpSpPr>
                <p:cNvPr id="133" name="Group 16"/>
                <p:cNvGrpSpPr>
                  <a:grpSpLocks/>
                </p:cNvGrpSpPr>
                <p:nvPr/>
              </p:nvGrpSpPr>
              <p:grpSpPr bwMode="auto">
                <a:xfrm>
                  <a:off x="4197" y="1716"/>
                  <a:ext cx="826" cy="825"/>
                  <a:chOff x="4166" y="1706"/>
                  <a:chExt cx="1252" cy="1252"/>
                </a:xfrm>
              </p:grpSpPr>
              <p:sp>
                <p:nvSpPr>
                  <p:cNvPr id="134" name="Oval 17"/>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35" name="Oval 18"/>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36" name="Oval 19"/>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37" name="Oval 20"/>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grpSp>
          <p:sp>
            <p:nvSpPr>
              <p:cNvPr id="127" name="Text Box 21"/>
              <p:cNvSpPr txBox="1">
                <a:spLocks noChangeArrowheads="1"/>
              </p:cNvSpPr>
              <p:nvPr/>
            </p:nvSpPr>
            <p:spPr bwMode="gray">
              <a:xfrm>
                <a:off x="2498" y="1684"/>
                <a:ext cx="901" cy="338"/>
              </a:xfrm>
              <a:prstGeom prst="rect">
                <a:avLst/>
              </a:prstGeom>
              <a:noFill/>
              <a:ln w="9525" algn="ctr">
                <a:noFill/>
                <a:miter lim="800000"/>
                <a:headEnd/>
                <a:tailEnd/>
              </a:ln>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zh-CN" altLang="en-US" sz="2400" b="1" i="0" u="none" strike="noStrike" kern="0" cap="none" spc="0" normalizeH="0" baseline="0" noProof="0" dirty="0" smtClean="0">
                    <a:ln>
                      <a:noFill/>
                    </a:ln>
                    <a:solidFill>
                      <a:srgbClr val="FF0000"/>
                    </a:solidFill>
                    <a:effectLst/>
                    <a:uLnTx/>
                    <a:uFillTx/>
                    <a:latin typeface="黑体" pitchFamily="2" charset="-122"/>
                    <a:ea typeface="黑体" pitchFamily="2" charset="-122"/>
                  </a:rPr>
                  <a:t>不合格品</a:t>
                </a:r>
                <a:endParaRPr kumimoji="0" lang="en-US" altLang="zh-CN" sz="2400" b="1" i="0" u="none" strike="noStrike" kern="0" cap="none" spc="0" normalizeH="0" baseline="0" noProof="0" dirty="0" smtClean="0">
                  <a:ln>
                    <a:noFill/>
                  </a:ln>
                  <a:solidFill>
                    <a:srgbClr val="FF0000"/>
                  </a:solidFill>
                  <a:effectLst/>
                  <a:uLnTx/>
                  <a:uFillTx/>
                  <a:latin typeface="黑体" pitchFamily="2" charset="-122"/>
                  <a:ea typeface="黑体" pitchFamily="2" charset="-122"/>
                </a:endParaRPr>
              </a:p>
            </p:txBody>
          </p:sp>
        </p:grpSp>
        <p:grpSp>
          <p:nvGrpSpPr>
            <p:cNvPr id="77" name="Group 22"/>
            <p:cNvGrpSpPr>
              <a:grpSpLocks/>
            </p:cNvGrpSpPr>
            <p:nvPr/>
          </p:nvGrpSpPr>
          <p:grpSpPr bwMode="auto">
            <a:xfrm>
              <a:off x="4181" y="1440"/>
              <a:ext cx="907" cy="907"/>
              <a:chOff x="4181" y="1440"/>
              <a:chExt cx="907" cy="907"/>
            </a:xfrm>
          </p:grpSpPr>
          <p:grpSp>
            <p:nvGrpSpPr>
              <p:cNvPr id="114" name="Group 23"/>
              <p:cNvGrpSpPr>
                <a:grpSpLocks/>
              </p:cNvGrpSpPr>
              <p:nvPr/>
            </p:nvGrpSpPr>
            <p:grpSpPr bwMode="auto">
              <a:xfrm>
                <a:off x="4181" y="1440"/>
                <a:ext cx="907" cy="907"/>
                <a:chOff x="2789" y="1625"/>
                <a:chExt cx="907" cy="907"/>
              </a:xfrm>
            </p:grpSpPr>
            <p:sp>
              <p:nvSpPr>
                <p:cNvPr id="116" name="Oval 24"/>
                <p:cNvSpPr>
                  <a:spLocks noChangeArrowheads="1"/>
                </p:cNvSpPr>
                <p:nvPr/>
              </p:nvSpPr>
              <p:spPr bwMode="gray">
                <a:xfrm>
                  <a:off x="2789" y="1625"/>
                  <a:ext cx="907" cy="907"/>
                </a:xfrm>
                <a:prstGeom prst="ellipse">
                  <a:avLst/>
                </a:prstGeom>
                <a:gradFill rotWithShape="1">
                  <a:gsLst>
                    <a:gs pos="0">
                      <a:srgbClr val="FFFFFF"/>
                    </a:gs>
                    <a:gs pos="50000">
                      <a:srgbClr val="83A6A7"/>
                    </a:gs>
                    <a:gs pos="100000">
                      <a:srgbClr val="FFFFFF"/>
                    </a:gs>
                  </a:gsLst>
                  <a:lin ang="2700000" scaled="1"/>
                </a:gradFill>
                <a:ln w="38100" algn="ctr">
                  <a:noFill/>
                  <a:round/>
                  <a:headEnd/>
                  <a:tailE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17" name="Oval 25"/>
                <p:cNvSpPr>
                  <a:spLocks noChangeArrowheads="1"/>
                </p:cNvSpPr>
                <p:nvPr/>
              </p:nvSpPr>
              <p:spPr bwMode="gray">
                <a:xfrm>
                  <a:off x="2789" y="1625"/>
                  <a:ext cx="907" cy="907"/>
                </a:xfrm>
                <a:prstGeom prst="ellipse">
                  <a:avLst/>
                </a:prstGeom>
                <a:gradFill rotWithShape="1">
                  <a:gsLst>
                    <a:gs pos="0">
                      <a:srgbClr val="83A6A7">
                        <a:alpha val="32001"/>
                      </a:srgbClr>
                    </a:gs>
                    <a:gs pos="100000">
                      <a:srgbClr val="000000">
                        <a:alpha val="89998"/>
                      </a:srgbClr>
                    </a:gs>
                  </a:gsLst>
                  <a:lin ang="2700000" scaled="1"/>
                </a:gradFill>
                <a:ln w="38100" algn="ctr">
                  <a:noFill/>
                  <a:round/>
                  <a:headEnd/>
                  <a:tailE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18" name="Oval 26"/>
                <p:cNvSpPr>
                  <a:spLocks noChangeArrowheads="1"/>
                </p:cNvSpPr>
                <p:nvPr/>
              </p:nvSpPr>
              <p:spPr bwMode="gray">
                <a:xfrm>
                  <a:off x="2849" y="1684"/>
                  <a:ext cx="787" cy="788"/>
                </a:xfrm>
                <a:prstGeom prst="ellipse">
                  <a:avLst/>
                </a:prstGeom>
                <a:gradFill rotWithShape="1">
                  <a:gsLst>
                    <a:gs pos="0">
                      <a:srgbClr val="475A5A"/>
                    </a:gs>
                    <a:gs pos="50000">
                      <a:srgbClr val="83A6A7"/>
                    </a:gs>
                    <a:gs pos="100000">
                      <a:srgbClr val="475A5A"/>
                    </a:gs>
                  </a:gsLst>
                  <a:lin ang="18900000" scaled="1"/>
                </a:gradFill>
                <a:ln w="38100" algn="ctr">
                  <a:noFill/>
                  <a:round/>
                  <a:headEnd/>
                  <a:tailEnd/>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19" name="Oval 27"/>
                <p:cNvSpPr>
                  <a:spLocks noChangeArrowheads="1"/>
                </p:cNvSpPr>
                <p:nvPr/>
              </p:nvSpPr>
              <p:spPr bwMode="gray">
                <a:xfrm>
                  <a:off x="2849" y="1686"/>
                  <a:ext cx="787" cy="788"/>
                </a:xfrm>
                <a:prstGeom prst="ellipse">
                  <a:avLst/>
                </a:prstGeom>
                <a:gradFill rotWithShape="1">
                  <a:gsLst>
                    <a:gs pos="0">
                      <a:srgbClr val="53696A"/>
                    </a:gs>
                    <a:gs pos="100000">
                      <a:srgbClr val="83A6A7">
                        <a:alpha val="0"/>
                      </a:srgbClr>
                    </a:gs>
                  </a:gsLst>
                  <a:lin ang="2700000" scaled="1"/>
                </a:gradFill>
                <a:ln w="38100" algn="ctr">
                  <a:noFill/>
                  <a:round/>
                  <a:headEnd/>
                  <a:tailEnd/>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20" name="Oval 28"/>
                <p:cNvSpPr>
                  <a:spLocks noChangeArrowheads="1"/>
                </p:cNvSpPr>
                <p:nvPr/>
              </p:nvSpPr>
              <p:spPr bwMode="gray">
                <a:xfrm>
                  <a:off x="2888" y="1724"/>
                  <a:ext cx="709" cy="709"/>
                </a:xfrm>
                <a:prstGeom prst="ellipse">
                  <a:avLst/>
                </a:prstGeom>
                <a:solidFill>
                  <a:srgbClr val="000000"/>
                </a:solidFill>
                <a:ln w="38100" algn="ctr">
                  <a:noFill/>
                  <a:round/>
                  <a:headEnd/>
                  <a:tailEnd/>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nvGrpSpPr>
                <p:cNvPr id="121" name="Group 29"/>
                <p:cNvGrpSpPr>
                  <a:grpSpLocks/>
                </p:cNvGrpSpPr>
                <p:nvPr/>
              </p:nvGrpSpPr>
              <p:grpSpPr bwMode="auto">
                <a:xfrm>
                  <a:off x="2899" y="1735"/>
                  <a:ext cx="687" cy="688"/>
                  <a:chOff x="4166" y="1706"/>
                  <a:chExt cx="1252" cy="1252"/>
                </a:xfrm>
              </p:grpSpPr>
              <p:sp>
                <p:nvSpPr>
                  <p:cNvPr id="122" name="Oval 30"/>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23" name="Oval 31"/>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24" name="Oval 32"/>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25" name="Oval 33"/>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grpSp>
          <p:sp>
            <p:nvSpPr>
              <p:cNvPr id="115" name="Text Box 34"/>
              <p:cNvSpPr txBox="1">
                <a:spLocks noChangeArrowheads="1"/>
              </p:cNvSpPr>
              <p:nvPr/>
            </p:nvSpPr>
            <p:spPr bwMode="gray">
              <a:xfrm>
                <a:off x="4406" y="1776"/>
                <a:ext cx="444" cy="293"/>
              </a:xfrm>
              <a:prstGeom prst="rect">
                <a:avLst/>
              </a:prstGeom>
              <a:noFill/>
              <a:ln w="9525" algn="ctr">
                <a:noFill/>
                <a:miter lim="800000"/>
                <a:headEnd/>
                <a:tailEnd/>
              </a:ln>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zh-CN" altLang="en-US" sz="2000" b="1" kern="0" dirty="0" smtClean="0">
                    <a:solidFill>
                      <a:srgbClr val="000000"/>
                    </a:solidFill>
                  </a:rPr>
                  <a:t>降级</a:t>
                </a:r>
                <a:endParaRPr kumimoji="0" lang="en-US" altLang="zh-CN" sz="2000" b="1" i="0" u="none" strike="noStrike" kern="0" cap="none" spc="0" normalizeH="0" baseline="0" noProof="0" dirty="0" smtClean="0">
                  <a:ln>
                    <a:noFill/>
                  </a:ln>
                  <a:solidFill>
                    <a:srgbClr val="000000"/>
                  </a:solidFill>
                  <a:effectLst/>
                  <a:uLnTx/>
                  <a:uFillTx/>
                </a:endParaRPr>
              </a:p>
            </p:txBody>
          </p:sp>
        </p:grpSp>
        <p:grpSp>
          <p:nvGrpSpPr>
            <p:cNvPr id="78" name="Group 35"/>
            <p:cNvGrpSpPr>
              <a:grpSpLocks/>
            </p:cNvGrpSpPr>
            <p:nvPr/>
          </p:nvGrpSpPr>
          <p:grpSpPr bwMode="auto">
            <a:xfrm>
              <a:off x="3312" y="2832"/>
              <a:ext cx="910" cy="960"/>
              <a:chOff x="864" y="1680"/>
              <a:chExt cx="910" cy="960"/>
            </a:xfrm>
          </p:grpSpPr>
          <p:sp>
            <p:nvSpPr>
              <p:cNvPr id="104" name="Oval 36"/>
              <p:cNvSpPr>
                <a:spLocks noChangeArrowheads="1"/>
              </p:cNvSpPr>
              <p:nvPr/>
            </p:nvSpPr>
            <p:spPr bwMode="gray">
              <a:xfrm>
                <a:off x="864" y="1680"/>
                <a:ext cx="910" cy="960"/>
              </a:xfrm>
              <a:prstGeom prst="ellipse">
                <a:avLst/>
              </a:prstGeom>
              <a:gradFill rotWithShape="1">
                <a:gsLst>
                  <a:gs pos="0">
                    <a:srgbClr val="FFFFFF"/>
                  </a:gs>
                  <a:gs pos="50000">
                    <a:srgbClr val="FF6699"/>
                  </a:gs>
                  <a:gs pos="100000">
                    <a:srgbClr val="FFFFFF"/>
                  </a:gs>
                </a:gsLst>
                <a:lin ang="2700000" scaled="1"/>
              </a:gradFill>
              <a:ln w="38100" algn="ctr">
                <a:noFill/>
                <a:round/>
                <a:headEnd/>
                <a:tailE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05" name="Oval 37"/>
              <p:cNvSpPr>
                <a:spLocks noChangeArrowheads="1"/>
              </p:cNvSpPr>
              <p:nvPr/>
            </p:nvSpPr>
            <p:spPr bwMode="gray">
              <a:xfrm>
                <a:off x="864" y="1680"/>
                <a:ext cx="910" cy="960"/>
              </a:xfrm>
              <a:prstGeom prst="ellipse">
                <a:avLst/>
              </a:prstGeom>
              <a:gradFill rotWithShape="1">
                <a:gsLst>
                  <a:gs pos="0">
                    <a:srgbClr val="FF6699">
                      <a:alpha val="32001"/>
                    </a:srgbClr>
                  </a:gs>
                  <a:gs pos="100000">
                    <a:srgbClr val="000000">
                      <a:alpha val="89998"/>
                    </a:srgbClr>
                  </a:gs>
                </a:gsLst>
                <a:lin ang="2700000" scaled="1"/>
              </a:gradFill>
              <a:ln w="38100" algn="ctr">
                <a:noFill/>
                <a:round/>
                <a:headEnd/>
                <a:tailE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06" name="Oval 38"/>
              <p:cNvSpPr>
                <a:spLocks noChangeArrowheads="1"/>
              </p:cNvSpPr>
              <p:nvPr/>
            </p:nvSpPr>
            <p:spPr bwMode="gray">
              <a:xfrm>
                <a:off x="923" y="1742"/>
                <a:ext cx="792" cy="836"/>
              </a:xfrm>
              <a:prstGeom prst="ellipse">
                <a:avLst/>
              </a:prstGeom>
              <a:gradFill rotWithShape="1">
                <a:gsLst>
                  <a:gs pos="0">
                    <a:srgbClr val="8A3753"/>
                  </a:gs>
                  <a:gs pos="50000">
                    <a:srgbClr val="FF6699"/>
                  </a:gs>
                  <a:gs pos="100000">
                    <a:srgbClr val="8A3753"/>
                  </a:gs>
                </a:gsLst>
                <a:lin ang="18900000" scaled="1"/>
              </a:gradFill>
              <a:ln w="38100" algn="ctr">
                <a:noFill/>
                <a:round/>
                <a:headEnd/>
                <a:tailEnd/>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07" name="Oval 39"/>
              <p:cNvSpPr>
                <a:spLocks noChangeArrowheads="1"/>
              </p:cNvSpPr>
              <p:nvPr/>
            </p:nvSpPr>
            <p:spPr bwMode="gray">
              <a:xfrm>
                <a:off x="912" y="1728"/>
                <a:ext cx="791" cy="836"/>
              </a:xfrm>
              <a:prstGeom prst="ellipse">
                <a:avLst/>
              </a:prstGeom>
              <a:gradFill rotWithShape="1">
                <a:gsLst>
                  <a:gs pos="0">
                    <a:srgbClr val="A24161"/>
                  </a:gs>
                  <a:gs pos="100000">
                    <a:srgbClr val="FF6699">
                      <a:alpha val="0"/>
                    </a:srgbClr>
                  </a:gs>
                </a:gsLst>
                <a:lin ang="2700000" scaled="1"/>
              </a:gradFill>
              <a:ln w="38100" algn="ctr">
                <a:noFill/>
                <a:round/>
                <a:headEnd/>
                <a:tailEnd/>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08" name="Oval 40"/>
              <p:cNvSpPr>
                <a:spLocks noChangeArrowheads="1"/>
              </p:cNvSpPr>
              <p:nvPr/>
            </p:nvSpPr>
            <p:spPr bwMode="gray">
              <a:xfrm>
                <a:off x="966" y="1785"/>
                <a:ext cx="712" cy="750"/>
              </a:xfrm>
              <a:prstGeom prst="ellipse">
                <a:avLst/>
              </a:prstGeom>
              <a:solidFill>
                <a:srgbClr val="333333"/>
              </a:solidFill>
              <a:ln w="38100" algn="ctr">
                <a:noFill/>
                <a:round/>
                <a:headEnd/>
                <a:tailEnd/>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09" name="Oval 41"/>
              <p:cNvSpPr>
                <a:spLocks noChangeArrowheads="1"/>
              </p:cNvSpPr>
              <p:nvPr/>
            </p:nvSpPr>
            <p:spPr bwMode="gray">
              <a:xfrm>
                <a:off x="960" y="1776"/>
                <a:ext cx="689" cy="727"/>
              </a:xfrm>
              <a:prstGeom prst="ellipse">
                <a:avLst/>
              </a:prstGeom>
              <a:gradFill rotWithShape="1">
                <a:gsLst>
                  <a:gs pos="0">
                    <a:srgbClr val="595959"/>
                  </a:gs>
                  <a:gs pos="100000">
                    <a:srgbClr val="C0C0C0"/>
                  </a:gs>
                </a:gsLst>
                <a:lin ang="5400000" scaled="1"/>
              </a:gradFill>
              <a:ln w="9525" algn="ctr">
                <a:noFill/>
                <a:round/>
                <a:headEnd/>
                <a:tailEnd/>
              </a:ln>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10" name="Oval 42"/>
              <p:cNvSpPr>
                <a:spLocks noChangeArrowheads="1"/>
              </p:cNvSpPr>
              <p:nvPr/>
            </p:nvSpPr>
            <p:spPr bwMode="gray">
              <a:xfrm>
                <a:off x="986" y="1801"/>
                <a:ext cx="673" cy="709"/>
              </a:xfrm>
              <a:prstGeom prst="ellipse">
                <a:avLst/>
              </a:prstGeom>
              <a:gradFill rotWithShape="1">
                <a:gsLst>
                  <a:gs pos="0">
                    <a:srgbClr val="C0C0C0">
                      <a:alpha val="0"/>
                    </a:srgbClr>
                  </a:gs>
                  <a:gs pos="100000">
                    <a:srgbClr val="E9E9E9"/>
                  </a:gs>
                </a:gsLst>
                <a:lin ang="5400000" scaled="1"/>
              </a:gradFill>
              <a:ln w="9525" algn="ctr">
                <a:noFill/>
                <a:round/>
                <a:headEnd/>
                <a:tailEnd/>
              </a:ln>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11" name="Oval 43"/>
              <p:cNvSpPr>
                <a:spLocks noChangeArrowheads="1"/>
              </p:cNvSpPr>
              <p:nvPr/>
            </p:nvSpPr>
            <p:spPr bwMode="gray">
              <a:xfrm>
                <a:off x="994" y="1808"/>
                <a:ext cx="640" cy="663"/>
              </a:xfrm>
              <a:prstGeom prst="ellipse">
                <a:avLst/>
              </a:prstGeom>
              <a:gradFill rotWithShape="1">
                <a:gsLst>
                  <a:gs pos="0">
                    <a:srgbClr val="989898"/>
                  </a:gs>
                  <a:gs pos="100000">
                    <a:srgbClr val="C0C0C0">
                      <a:alpha val="48000"/>
                    </a:srgbClr>
                  </a:gs>
                </a:gsLst>
                <a:lin ang="5400000" scaled="1"/>
              </a:gradFill>
              <a:ln w="9525" algn="ctr">
                <a:noFill/>
                <a:round/>
                <a:headEnd/>
                <a:tailEnd/>
              </a:ln>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12" name="Oval 44"/>
              <p:cNvSpPr>
                <a:spLocks noChangeArrowheads="1"/>
              </p:cNvSpPr>
              <p:nvPr/>
            </p:nvSpPr>
            <p:spPr bwMode="gray">
              <a:xfrm>
                <a:off x="1031" y="1827"/>
                <a:ext cx="569" cy="538"/>
              </a:xfrm>
              <a:prstGeom prst="ellipse">
                <a:avLst/>
              </a:prstGeom>
              <a:gradFill rotWithShape="1">
                <a:gsLst>
                  <a:gs pos="0">
                    <a:srgbClr val="FFFFFF"/>
                  </a:gs>
                  <a:gs pos="100000">
                    <a:srgbClr val="C0C0C0">
                      <a:alpha val="37999"/>
                    </a:srgbClr>
                  </a:gs>
                </a:gsLst>
                <a:lin ang="5400000" scaled="1"/>
              </a:gradFill>
              <a:ln w="9525" algn="ctr">
                <a:noFill/>
                <a:round/>
                <a:headEnd/>
                <a:tailEnd/>
              </a:ln>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13" name="Text Box 45"/>
              <p:cNvSpPr txBox="1">
                <a:spLocks noChangeArrowheads="1"/>
              </p:cNvSpPr>
              <p:nvPr/>
            </p:nvSpPr>
            <p:spPr bwMode="gray">
              <a:xfrm>
                <a:off x="1105" y="2054"/>
                <a:ext cx="444" cy="293"/>
              </a:xfrm>
              <a:prstGeom prst="rect">
                <a:avLst/>
              </a:prstGeom>
              <a:noFill/>
              <a:ln w="9525" algn="ctr">
                <a:noFill/>
                <a:miter lim="800000"/>
                <a:headEnd/>
                <a:tailEnd/>
              </a:ln>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lang="zh-CN" altLang="en-US" sz="2000" b="1" kern="0" dirty="0" smtClean="0">
                    <a:solidFill>
                      <a:srgbClr val="000000"/>
                    </a:solidFill>
                  </a:rPr>
                  <a:t>让步</a:t>
                </a:r>
                <a:endParaRPr kumimoji="0" lang="en-US" altLang="zh-CN" sz="2000" b="1" i="0" u="none" strike="noStrike" kern="0" cap="none" spc="0" normalizeH="0" baseline="0" noProof="0" dirty="0" smtClean="0">
                  <a:ln>
                    <a:noFill/>
                  </a:ln>
                  <a:solidFill>
                    <a:srgbClr val="000000"/>
                  </a:solidFill>
                  <a:effectLst/>
                  <a:uLnTx/>
                  <a:uFillTx/>
                </a:endParaRPr>
              </a:p>
            </p:txBody>
          </p:sp>
        </p:grpSp>
        <p:grpSp>
          <p:nvGrpSpPr>
            <p:cNvPr id="79" name="Group 46"/>
            <p:cNvGrpSpPr>
              <a:grpSpLocks/>
            </p:cNvGrpSpPr>
            <p:nvPr/>
          </p:nvGrpSpPr>
          <p:grpSpPr bwMode="auto">
            <a:xfrm>
              <a:off x="816" y="1440"/>
              <a:ext cx="911" cy="960"/>
              <a:chOff x="816" y="1440"/>
              <a:chExt cx="911" cy="960"/>
            </a:xfrm>
          </p:grpSpPr>
          <p:grpSp>
            <p:nvGrpSpPr>
              <p:cNvPr id="93" name="Group 47"/>
              <p:cNvGrpSpPr>
                <a:grpSpLocks/>
              </p:cNvGrpSpPr>
              <p:nvPr/>
            </p:nvGrpSpPr>
            <p:grpSpPr bwMode="auto">
              <a:xfrm>
                <a:off x="816" y="1440"/>
                <a:ext cx="911" cy="960"/>
                <a:chOff x="884" y="2523"/>
                <a:chExt cx="862" cy="862"/>
              </a:xfrm>
            </p:grpSpPr>
            <p:sp>
              <p:nvSpPr>
                <p:cNvPr id="95" name="Oval 48"/>
                <p:cNvSpPr>
                  <a:spLocks noChangeArrowheads="1"/>
                </p:cNvSpPr>
                <p:nvPr/>
              </p:nvSpPr>
              <p:spPr bwMode="gray">
                <a:xfrm>
                  <a:off x="884" y="2523"/>
                  <a:ext cx="862" cy="862"/>
                </a:xfrm>
                <a:prstGeom prst="ellipse">
                  <a:avLst/>
                </a:prstGeom>
                <a:gradFill rotWithShape="1">
                  <a:gsLst>
                    <a:gs pos="0">
                      <a:srgbClr val="FFFFFF"/>
                    </a:gs>
                    <a:gs pos="50000">
                      <a:srgbClr val="00CC66"/>
                    </a:gs>
                    <a:gs pos="100000">
                      <a:srgbClr val="FFFFFF"/>
                    </a:gs>
                  </a:gsLst>
                  <a:lin ang="2700000" scaled="1"/>
                </a:gradFill>
                <a:ln w="38100" algn="ctr">
                  <a:noFill/>
                  <a:round/>
                  <a:headEnd/>
                  <a:tailE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96" name="Oval 49"/>
                <p:cNvSpPr>
                  <a:spLocks noChangeArrowheads="1"/>
                </p:cNvSpPr>
                <p:nvPr/>
              </p:nvSpPr>
              <p:spPr bwMode="gray">
                <a:xfrm>
                  <a:off x="884" y="2523"/>
                  <a:ext cx="862" cy="862"/>
                </a:xfrm>
                <a:prstGeom prst="ellipse">
                  <a:avLst/>
                </a:prstGeom>
                <a:gradFill rotWithShape="1">
                  <a:gsLst>
                    <a:gs pos="0">
                      <a:srgbClr val="00CC66">
                        <a:alpha val="32001"/>
                      </a:srgbClr>
                    </a:gs>
                    <a:gs pos="100000">
                      <a:srgbClr val="000000">
                        <a:alpha val="89998"/>
                      </a:srgbClr>
                    </a:gs>
                  </a:gsLst>
                  <a:lin ang="2700000" scaled="1"/>
                </a:gradFill>
                <a:ln w="38100" algn="ctr">
                  <a:noFill/>
                  <a:round/>
                  <a:headEnd/>
                  <a:tailE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97" name="Oval 50"/>
                <p:cNvSpPr>
                  <a:spLocks noChangeArrowheads="1"/>
                </p:cNvSpPr>
                <p:nvPr/>
              </p:nvSpPr>
              <p:spPr bwMode="gray">
                <a:xfrm>
                  <a:off x="940" y="2579"/>
                  <a:ext cx="750" cy="750"/>
                </a:xfrm>
                <a:prstGeom prst="ellipse">
                  <a:avLst/>
                </a:prstGeom>
                <a:gradFill rotWithShape="1">
                  <a:gsLst>
                    <a:gs pos="0">
                      <a:srgbClr val="006E37"/>
                    </a:gs>
                    <a:gs pos="50000">
                      <a:srgbClr val="00CC66"/>
                    </a:gs>
                    <a:gs pos="100000">
                      <a:srgbClr val="006E37"/>
                    </a:gs>
                  </a:gsLst>
                  <a:lin ang="18900000" scaled="1"/>
                </a:gradFill>
                <a:ln w="38100" algn="ctr">
                  <a:noFill/>
                  <a:round/>
                  <a:headEnd/>
                  <a:tailEnd/>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98" name="Oval 51"/>
                <p:cNvSpPr>
                  <a:spLocks noChangeArrowheads="1"/>
                </p:cNvSpPr>
                <p:nvPr/>
              </p:nvSpPr>
              <p:spPr bwMode="gray">
                <a:xfrm>
                  <a:off x="941" y="2579"/>
                  <a:ext cx="749" cy="750"/>
                </a:xfrm>
                <a:prstGeom prst="ellipse">
                  <a:avLst/>
                </a:prstGeom>
                <a:gradFill rotWithShape="1">
                  <a:gsLst>
                    <a:gs pos="0">
                      <a:srgbClr val="008241"/>
                    </a:gs>
                    <a:gs pos="100000">
                      <a:srgbClr val="00CC66">
                        <a:alpha val="0"/>
                      </a:srgbClr>
                    </a:gs>
                  </a:gsLst>
                  <a:lin ang="2700000" scaled="1"/>
                </a:gradFill>
                <a:ln w="38100" algn="ctr">
                  <a:noFill/>
                  <a:round/>
                  <a:headEnd/>
                  <a:tailEnd/>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99" name="Oval 52"/>
                <p:cNvSpPr>
                  <a:spLocks noChangeArrowheads="1"/>
                </p:cNvSpPr>
                <p:nvPr/>
              </p:nvSpPr>
              <p:spPr bwMode="gray">
                <a:xfrm>
                  <a:off x="981" y="2617"/>
                  <a:ext cx="674" cy="674"/>
                </a:xfrm>
                <a:prstGeom prst="ellipse">
                  <a:avLst/>
                </a:prstGeom>
                <a:solidFill>
                  <a:srgbClr val="333333"/>
                </a:solidFill>
                <a:ln w="38100" algn="ctr">
                  <a:noFill/>
                  <a:round/>
                  <a:headEnd/>
                  <a:tailEnd/>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00" name="Oval 53"/>
                <p:cNvSpPr>
                  <a:spLocks noChangeArrowheads="1"/>
                </p:cNvSpPr>
                <p:nvPr/>
              </p:nvSpPr>
              <p:spPr bwMode="gray">
                <a:xfrm>
                  <a:off x="992" y="2628"/>
                  <a:ext cx="653" cy="653"/>
                </a:xfrm>
                <a:prstGeom prst="ellipse">
                  <a:avLst/>
                </a:prstGeom>
                <a:gradFill rotWithShape="1">
                  <a:gsLst>
                    <a:gs pos="0">
                      <a:srgbClr val="595959"/>
                    </a:gs>
                    <a:gs pos="100000">
                      <a:srgbClr val="C0C0C0"/>
                    </a:gs>
                  </a:gsLst>
                  <a:lin ang="5400000" scaled="1"/>
                </a:gradFill>
                <a:ln w="9525" algn="ctr">
                  <a:noFill/>
                  <a:round/>
                  <a:headEnd/>
                  <a:tailEnd/>
                </a:ln>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01" name="Oval 54"/>
                <p:cNvSpPr>
                  <a:spLocks noChangeArrowheads="1"/>
                </p:cNvSpPr>
                <p:nvPr/>
              </p:nvSpPr>
              <p:spPr bwMode="gray">
                <a:xfrm>
                  <a:off x="1000" y="2632"/>
                  <a:ext cx="637" cy="636"/>
                </a:xfrm>
                <a:prstGeom prst="ellipse">
                  <a:avLst/>
                </a:prstGeom>
                <a:gradFill rotWithShape="1">
                  <a:gsLst>
                    <a:gs pos="0">
                      <a:srgbClr val="C0C0C0">
                        <a:alpha val="0"/>
                      </a:srgbClr>
                    </a:gs>
                    <a:gs pos="100000">
                      <a:srgbClr val="E9E9E9"/>
                    </a:gs>
                  </a:gsLst>
                  <a:lin ang="5400000" scaled="1"/>
                </a:gradFill>
                <a:ln w="9525" algn="ctr">
                  <a:noFill/>
                  <a:round/>
                  <a:headEnd/>
                  <a:tailEnd/>
                </a:ln>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02" name="Oval 55"/>
                <p:cNvSpPr>
                  <a:spLocks noChangeArrowheads="1"/>
                </p:cNvSpPr>
                <p:nvPr/>
              </p:nvSpPr>
              <p:spPr bwMode="gray">
                <a:xfrm>
                  <a:off x="1007" y="2638"/>
                  <a:ext cx="606" cy="595"/>
                </a:xfrm>
                <a:prstGeom prst="ellipse">
                  <a:avLst/>
                </a:prstGeom>
                <a:gradFill rotWithShape="1">
                  <a:gsLst>
                    <a:gs pos="0">
                      <a:srgbClr val="989898"/>
                    </a:gs>
                    <a:gs pos="100000">
                      <a:srgbClr val="C0C0C0">
                        <a:alpha val="48000"/>
                      </a:srgbClr>
                    </a:gs>
                  </a:gsLst>
                  <a:lin ang="5400000" scaled="1"/>
                </a:gradFill>
                <a:ln w="9525" algn="ctr">
                  <a:noFill/>
                  <a:round/>
                  <a:headEnd/>
                  <a:tailEnd/>
                </a:ln>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103" name="Oval 56"/>
                <p:cNvSpPr>
                  <a:spLocks noChangeArrowheads="1"/>
                </p:cNvSpPr>
                <p:nvPr/>
              </p:nvSpPr>
              <p:spPr bwMode="gray">
                <a:xfrm>
                  <a:off x="1042" y="2655"/>
                  <a:ext cx="539" cy="483"/>
                </a:xfrm>
                <a:prstGeom prst="ellipse">
                  <a:avLst/>
                </a:prstGeom>
                <a:gradFill rotWithShape="1">
                  <a:gsLst>
                    <a:gs pos="0">
                      <a:srgbClr val="FFFFFF"/>
                    </a:gs>
                    <a:gs pos="100000">
                      <a:srgbClr val="C0C0C0">
                        <a:alpha val="37999"/>
                      </a:srgbClr>
                    </a:gs>
                  </a:gsLst>
                  <a:lin ang="5400000" scaled="1"/>
                </a:gradFill>
                <a:ln w="9525" algn="ctr">
                  <a:noFill/>
                  <a:round/>
                  <a:headEnd/>
                  <a:tailEnd/>
                </a:ln>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sp>
            <p:nvSpPr>
              <p:cNvPr id="94" name="Text Box 57"/>
              <p:cNvSpPr txBox="1">
                <a:spLocks noChangeArrowheads="1"/>
              </p:cNvSpPr>
              <p:nvPr/>
            </p:nvSpPr>
            <p:spPr bwMode="gray">
              <a:xfrm>
                <a:off x="1057" y="1814"/>
                <a:ext cx="444" cy="293"/>
              </a:xfrm>
              <a:prstGeom prst="rect">
                <a:avLst/>
              </a:prstGeom>
              <a:noFill/>
              <a:ln w="9525" algn="ctr">
                <a:noFill/>
                <a:miter lim="800000"/>
                <a:headEnd/>
                <a:tailEnd/>
              </a:ln>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zh-CN" altLang="en-US" sz="2000" b="1" i="0" u="none" strike="noStrike" kern="0" cap="none" spc="0" normalizeH="0" baseline="0" noProof="0" dirty="0" smtClean="0">
                    <a:ln>
                      <a:noFill/>
                    </a:ln>
                    <a:solidFill>
                      <a:srgbClr val="000000"/>
                    </a:solidFill>
                    <a:effectLst/>
                    <a:uLnTx/>
                    <a:uFillTx/>
                  </a:rPr>
                  <a:t>返工</a:t>
                </a:r>
                <a:endParaRPr kumimoji="0" lang="en-US" altLang="zh-CN" sz="2000" b="1" i="0" u="none" strike="noStrike" kern="0" cap="none" spc="0" normalizeH="0" baseline="0" noProof="0" dirty="0" smtClean="0">
                  <a:ln>
                    <a:noFill/>
                  </a:ln>
                  <a:solidFill>
                    <a:srgbClr val="000000"/>
                  </a:solidFill>
                  <a:effectLst/>
                  <a:uLnTx/>
                  <a:uFillTx/>
                </a:endParaRPr>
              </a:p>
            </p:txBody>
          </p:sp>
        </p:grpSp>
        <p:grpSp>
          <p:nvGrpSpPr>
            <p:cNvPr id="80" name="Group 58"/>
            <p:cNvGrpSpPr>
              <a:grpSpLocks/>
            </p:cNvGrpSpPr>
            <p:nvPr/>
          </p:nvGrpSpPr>
          <p:grpSpPr bwMode="auto">
            <a:xfrm>
              <a:off x="1637" y="2832"/>
              <a:ext cx="907" cy="907"/>
              <a:chOff x="1685" y="3125"/>
              <a:chExt cx="907" cy="907"/>
            </a:xfrm>
          </p:grpSpPr>
          <p:grpSp>
            <p:nvGrpSpPr>
              <p:cNvPr id="81" name="Group 59"/>
              <p:cNvGrpSpPr>
                <a:grpSpLocks/>
              </p:cNvGrpSpPr>
              <p:nvPr/>
            </p:nvGrpSpPr>
            <p:grpSpPr bwMode="auto">
              <a:xfrm>
                <a:off x="1685" y="3125"/>
                <a:ext cx="907" cy="907"/>
                <a:chOff x="2832" y="1728"/>
                <a:chExt cx="907" cy="907"/>
              </a:xfrm>
            </p:grpSpPr>
            <p:sp>
              <p:nvSpPr>
                <p:cNvPr id="83" name="Oval 60"/>
                <p:cNvSpPr>
                  <a:spLocks noChangeArrowheads="1"/>
                </p:cNvSpPr>
                <p:nvPr/>
              </p:nvSpPr>
              <p:spPr bwMode="gray">
                <a:xfrm>
                  <a:off x="2832" y="1728"/>
                  <a:ext cx="907" cy="907"/>
                </a:xfrm>
                <a:prstGeom prst="ellipse">
                  <a:avLst/>
                </a:prstGeom>
                <a:gradFill rotWithShape="1">
                  <a:gsLst>
                    <a:gs pos="0">
                      <a:srgbClr val="FFFFFF"/>
                    </a:gs>
                    <a:gs pos="50000">
                      <a:srgbClr val="3965E1"/>
                    </a:gs>
                    <a:gs pos="100000">
                      <a:srgbClr val="FFFFFF"/>
                    </a:gs>
                  </a:gsLst>
                  <a:lin ang="2700000" scaled="1"/>
                </a:gradFill>
                <a:ln w="38100" algn="ctr">
                  <a:noFill/>
                  <a:round/>
                  <a:headEnd/>
                  <a:tailE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84" name="Oval 61"/>
                <p:cNvSpPr>
                  <a:spLocks noChangeArrowheads="1"/>
                </p:cNvSpPr>
                <p:nvPr/>
              </p:nvSpPr>
              <p:spPr bwMode="gray">
                <a:xfrm>
                  <a:off x="2832" y="1728"/>
                  <a:ext cx="907" cy="907"/>
                </a:xfrm>
                <a:prstGeom prst="ellipse">
                  <a:avLst/>
                </a:prstGeom>
                <a:gradFill rotWithShape="1">
                  <a:gsLst>
                    <a:gs pos="0">
                      <a:srgbClr val="3965E1">
                        <a:alpha val="32001"/>
                      </a:srgbClr>
                    </a:gs>
                    <a:gs pos="100000">
                      <a:srgbClr val="000000">
                        <a:alpha val="89998"/>
                      </a:srgbClr>
                    </a:gs>
                  </a:gsLst>
                  <a:lin ang="2700000" scaled="1"/>
                </a:gradFill>
                <a:ln w="38100" algn="ctr">
                  <a:noFill/>
                  <a:round/>
                  <a:headEnd/>
                  <a:tailEnd/>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85" name="Oval 62"/>
                <p:cNvSpPr>
                  <a:spLocks noChangeArrowheads="1"/>
                </p:cNvSpPr>
                <p:nvPr/>
              </p:nvSpPr>
              <p:spPr bwMode="gray">
                <a:xfrm>
                  <a:off x="2889" y="1788"/>
                  <a:ext cx="787" cy="788"/>
                </a:xfrm>
                <a:prstGeom prst="ellipse">
                  <a:avLst/>
                </a:prstGeom>
                <a:gradFill rotWithShape="1">
                  <a:gsLst>
                    <a:gs pos="0">
                      <a:srgbClr val="1F377A"/>
                    </a:gs>
                    <a:gs pos="50000">
                      <a:srgbClr val="3965E1"/>
                    </a:gs>
                    <a:gs pos="100000">
                      <a:srgbClr val="1F377A"/>
                    </a:gs>
                  </a:gsLst>
                  <a:lin ang="18900000" scaled="1"/>
                </a:gradFill>
                <a:ln w="38100" algn="ctr">
                  <a:noFill/>
                  <a:round/>
                  <a:headEnd/>
                  <a:tailEnd/>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86" name="Oval 63"/>
                <p:cNvSpPr>
                  <a:spLocks noChangeArrowheads="1"/>
                </p:cNvSpPr>
                <p:nvPr/>
              </p:nvSpPr>
              <p:spPr bwMode="gray">
                <a:xfrm>
                  <a:off x="2889" y="1794"/>
                  <a:ext cx="787" cy="788"/>
                </a:xfrm>
                <a:prstGeom prst="ellipse">
                  <a:avLst/>
                </a:prstGeom>
                <a:gradFill rotWithShape="1">
                  <a:gsLst>
                    <a:gs pos="0">
                      <a:srgbClr val="264396"/>
                    </a:gs>
                    <a:gs pos="100000">
                      <a:srgbClr val="3965E1">
                        <a:alpha val="0"/>
                      </a:srgbClr>
                    </a:gs>
                  </a:gsLst>
                  <a:lin ang="2700000" scaled="1"/>
                </a:gradFill>
                <a:ln w="38100" algn="ctr">
                  <a:noFill/>
                  <a:round/>
                  <a:headEnd/>
                  <a:tailEnd/>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87" name="Oval 64"/>
                <p:cNvSpPr>
                  <a:spLocks noChangeArrowheads="1"/>
                </p:cNvSpPr>
                <p:nvPr/>
              </p:nvSpPr>
              <p:spPr bwMode="gray">
                <a:xfrm>
                  <a:off x="2928" y="1833"/>
                  <a:ext cx="709" cy="709"/>
                </a:xfrm>
                <a:prstGeom prst="ellipse">
                  <a:avLst/>
                </a:prstGeom>
                <a:gradFill rotWithShape="1">
                  <a:gsLst>
                    <a:gs pos="0">
                      <a:srgbClr val="3965E1"/>
                    </a:gs>
                    <a:gs pos="100000">
                      <a:srgbClr val="03060D"/>
                    </a:gs>
                  </a:gsLst>
                  <a:lin ang="5400000" scaled="1"/>
                </a:gradFill>
                <a:ln w="38100" algn="ctr">
                  <a:noFill/>
                  <a:round/>
                  <a:headEnd/>
                  <a:tailEnd/>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nvGrpSpPr>
                <p:cNvPr id="88" name="Group 65"/>
                <p:cNvGrpSpPr>
                  <a:grpSpLocks/>
                </p:cNvGrpSpPr>
                <p:nvPr/>
              </p:nvGrpSpPr>
              <p:grpSpPr bwMode="auto">
                <a:xfrm>
                  <a:off x="2946" y="1842"/>
                  <a:ext cx="687" cy="688"/>
                  <a:chOff x="4166" y="1706"/>
                  <a:chExt cx="1252" cy="1252"/>
                </a:xfrm>
              </p:grpSpPr>
              <p:sp>
                <p:nvSpPr>
                  <p:cNvPr id="89" name="Oval 66"/>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90" name="Oval 67"/>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91" name="Oval 68"/>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92" name="Oval 69"/>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grpSp>
          <p:sp>
            <p:nvSpPr>
              <p:cNvPr id="82" name="Text Box 70"/>
              <p:cNvSpPr txBox="1">
                <a:spLocks noChangeArrowheads="1"/>
              </p:cNvSpPr>
              <p:nvPr/>
            </p:nvSpPr>
            <p:spPr bwMode="gray">
              <a:xfrm>
                <a:off x="1908" y="3456"/>
                <a:ext cx="444" cy="293"/>
              </a:xfrm>
              <a:prstGeom prst="rect">
                <a:avLst/>
              </a:prstGeom>
              <a:noFill/>
              <a:ln w="9525" algn="ctr">
                <a:noFill/>
                <a:miter lim="800000"/>
                <a:headEnd/>
                <a:tailEnd/>
              </a:ln>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zh-CN" altLang="en-US" sz="2000" b="1" i="0" u="none" strike="noStrike" kern="0" cap="none" spc="0" normalizeH="0" baseline="0" noProof="0" dirty="0" smtClean="0">
                    <a:ln>
                      <a:noFill/>
                    </a:ln>
                    <a:solidFill>
                      <a:srgbClr val="000000"/>
                    </a:solidFill>
                    <a:effectLst/>
                    <a:uLnTx/>
                    <a:uFillTx/>
                  </a:rPr>
                  <a:t>返修</a:t>
                </a:r>
                <a:endParaRPr kumimoji="0" lang="en-US" altLang="zh-CN" sz="2000" b="1" i="0" u="none" strike="noStrike" kern="0" cap="none" spc="0" normalizeH="0" baseline="0" noProof="0" dirty="0" smtClean="0">
                  <a:ln>
                    <a:noFill/>
                  </a:ln>
                  <a:solidFill>
                    <a:srgbClr val="000000"/>
                  </a:solidFill>
                  <a:effectLst/>
                  <a:uLnTx/>
                  <a:uFillTx/>
                </a:endParaRPr>
              </a:p>
            </p:txBody>
          </p:sp>
        </p:grpSp>
      </p:grpSp>
    </p:spTree>
    <p:extLst>
      <p:ext uri="{BB962C8B-B14F-4D97-AF65-F5344CB8AC3E}">
        <p14:creationId xmlns:p14="http://schemas.microsoft.com/office/powerpoint/2010/main" val="3762253484"/>
      </p:ext>
    </p:extLst>
  </p:cSld>
  <p:clrMapOvr>
    <a:masterClrMapping/>
  </p:clrMapOvr>
  <p:transition>
    <p:fade/>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6"/>
          <p:cNvSpPr>
            <a:spLocks noGrp="1"/>
          </p:cNvSpPr>
          <p:nvPr>
            <p:ph type="title"/>
          </p:nvPr>
        </p:nvSpPr>
        <p:spPr>
          <a:xfrm>
            <a:off x="1373349" y="369909"/>
            <a:ext cx="6192837" cy="563033"/>
          </a:xfrm>
        </p:spPr>
        <p:txBody>
          <a:bodyPr/>
          <a:lstStyle/>
          <a:p>
            <a:pPr algn="ctr"/>
            <a:r>
              <a:rPr lang="zh-CN" altLang="en-US" sz="3200" dirty="0" smtClean="0">
                <a:solidFill>
                  <a:srgbClr val="FF0000"/>
                </a:solidFill>
              </a:rPr>
              <a:t>供应商过程审核</a:t>
            </a:r>
            <a:endParaRPr lang="zh-CN" altLang="en-US" sz="3200" dirty="0">
              <a:solidFill>
                <a:srgbClr val="FF0000"/>
              </a:solidFill>
            </a:endParaRPr>
          </a:p>
        </p:txBody>
      </p:sp>
      <p:sp>
        <p:nvSpPr>
          <p:cNvPr id="3" name="Rectangle 6"/>
          <p:cNvSpPr>
            <a:spLocks noChangeArrowheads="1"/>
          </p:cNvSpPr>
          <p:nvPr/>
        </p:nvSpPr>
        <p:spPr bwMode="auto">
          <a:xfrm>
            <a:off x="475459" y="1421165"/>
            <a:ext cx="8208912" cy="1274837"/>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wrap="square" lIns="92075" tIns="46038" rIns="92075" bIns="46038">
            <a:spAutoFit/>
          </a:bodyPr>
          <a:lstStyle/>
          <a:p>
            <a:pPr marL="342900" indent="-342900" eaLnBrk="0" hangingPunct="0">
              <a:lnSpc>
                <a:spcPct val="150000"/>
              </a:lnSpc>
              <a:spcBef>
                <a:spcPct val="20000"/>
              </a:spcBef>
              <a:buFont typeface="Wingdings" pitchFamily="2" charset="2"/>
              <a:buChar char="Ø"/>
            </a:pPr>
            <a:r>
              <a:rPr lang="zh-CN" altLang="en-US" sz="2400" b="1" dirty="0" smtClean="0">
                <a:latin typeface="微软雅黑" panose="020B0503020204020204" pitchFamily="34" charset="-122"/>
                <a:ea typeface="微软雅黑" panose="020B0503020204020204" pitchFamily="34" charset="-122"/>
              </a:rPr>
              <a:t>审核对象：供商商产品和服务提供的全过程</a:t>
            </a:r>
            <a:endParaRPr lang="en-US" altLang="zh-CN" sz="2400" b="1" dirty="0" smtClean="0">
              <a:latin typeface="微软雅黑" panose="020B0503020204020204" pitchFamily="34" charset="-122"/>
              <a:ea typeface="微软雅黑" panose="020B0503020204020204" pitchFamily="34" charset="-122"/>
            </a:endParaRPr>
          </a:p>
          <a:p>
            <a:pPr marL="342900" indent="-342900" eaLnBrk="0" hangingPunct="0">
              <a:lnSpc>
                <a:spcPct val="150000"/>
              </a:lnSpc>
              <a:spcBef>
                <a:spcPct val="20000"/>
              </a:spcBef>
              <a:buFont typeface="Wingdings" pitchFamily="2" charset="2"/>
              <a:buChar char="Ø"/>
            </a:pPr>
            <a:r>
              <a:rPr lang="zh-CN" altLang="en-US" sz="2400" b="1" dirty="0" smtClean="0">
                <a:latin typeface="微软雅黑" panose="020B0503020204020204" pitchFamily="34" charset="-122"/>
                <a:ea typeface="微软雅黑" panose="020B0503020204020204" pitchFamily="34" charset="-122"/>
              </a:rPr>
              <a:t>审核目的：供应商的过程质量保证能力的评定。</a:t>
            </a:r>
            <a:endParaRPr lang="en-US" altLang="zh-CN" sz="2400" b="1" dirty="0" smtClean="0">
              <a:latin typeface="微软雅黑" panose="020B0503020204020204" pitchFamily="34" charset="-122"/>
              <a:ea typeface="微软雅黑" panose="020B0503020204020204" pitchFamily="34" charset="-122"/>
            </a:endParaRPr>
          </a:p>
        </p:txBody>
      </p:sp>
      <p:sp>
        <p:nvSpPr>
          <p:cNvPr id="4" name="AutoShape 3"/>
          <p:cNvSpPr>
            <a:spLocks noChangeArrowheads="1"/>
          </p:cNvSpPr>
          <p:nvPr/>
        </p:nvSpPr>
        <p:spPr bwMode="gray">
          <a:xfrm>
            <a:off x="510782" y="2852936"/>
            <a:ext cx="1641623" cy="3010331"/>
          </a:xfrm>
          <a:prstGeom prst="bevel">
            <a:avLst>
              <a:gd name="adj" fmla="val 1495"/>
            </a:avLst>
          </a:prstGeom>
          <a:gradFill rotWithShape="1">
            <a:gsLst>
              <a:gs pos="0">
                <a:srgbClr val="81D8F3"/>
              </a:gs>
              <a:gs pos="100000">
                <a:srgbClr val="81D8F3">
                  <a:gamma/>
                  <a:tint val="43922"/>
                  <a:invGamma/>
                </a:srgbClr>
              </a:gs>
            </a:gsLst>
            <a:lin ang="5400000" scaled="1"/>
          </a:gradFill>
          <a:ln w="19050" algn="ctr">
            <a:solidFill>
              <a:schemeClr val="bg1"/>
            </a:solidFill>
            <a:miter lim="800000"/>
            <a:headEnd/>
            <a:tailEnd/>
          </a:ln>
          <a:effectLst>
            <a:outerShdw dist="107763" dir="2700000" algn="ctr" rotWithShape="0">
              <a:srgbClr val="1C1C1C">
                <a:alpha val="50000"/>
              </a:srgbClr>
            </a:outerShdw>
          </a:effectLst>
        </p:spPr>
        <p:txBody>
          <a:bodyPr wrap="none" anchor="ctr"/>
          <a:lstStyle/>
          <a:p>
            <a:pPr>
              <a:defRPr/>
            </a:pPr>
            <a:endParaRPr lang="zh-CN" altLang="en-US">
              <a:ea typeface="宋体" pitchFamily="2" charset="-122"/>
            </a:endParaRPr>
          </a:p>
        </p:txBody>
      </p:sp>
      <p:sp>
        <p:nvSpPr>
          <p:cNvPr id="5" name="AutoShape 6"/>
          <p:cNvSpPr>
            <a:spLocks noChangeArrowheads="1"/>
          </p:cNvSpPr>
          <p:nvPr/>
        </p:nvSpPr>
        <p:spPr bwMode="gray">
          <a:xfrm>
            <a:off x="2584453" y="2838872"/>
            <a:ext cx="1647075" cy="3024395"/>
          </a:xfrm>
          <a:prstGeom prst="bevel">
            <a:avLst>
              <a:gd name="adj" fmla="val 1495"/>
            </a:avLst>
          </a:prstGeom>
          <a:gradFill rotWithShape="1">
            <a:gsLst>
              <a:gs pos="0">
                <a:srgbClr val="C5F381"/>
              </a:gs>
              <a:gs pos="100000">
                <a:srgbClr val="C5F381">
                  <a:gamma/>
                  <a:tint val="43922"/>
                  <a:invGamma/>
                </a:srgbClr>
              </a:gs>
            </a:gsLst>
            <a:lin ang="5400000" scaled="1"/>
          </a:gradFill>
          <a:ln w="19050" algn="ctr">
            <a:solidFill>
              <a:schemeClr val="bg1"/>
            </a:solidFill>
            <a:miter lim="800000"/>
            <a:headEnd/>
            <a:tailEnd/>
          </a:ln>
          <a:effectLst>
            <a:outerShdw dist="107763" dir="2700000" algn="ctr" rotWithShape="0">
              <a:srgbClr val="1C1C1C">
                <a:alpha val="50000"/>
              </a:srgbClr>
            </a:outerShdw>
          </a:effectLst>
        </p:spPr>
        <p:txBody>
          <a:bodyPr wrap="none" anchor="ctr"/>
          <a:lstStyle/>
          <a:p>
            <a:pPr>
              <a:defRPr/>
            </a:pPr>
            <a:endParaRPr lang="zh-CN" altLang="en-US">
              <a:ea typeface="宋体" pitchFamily="2" charset="-122"/>
            </a:endParaRPr>
          </a:p>
        </p:txBody>
      </p:sp>
      <p:sp>
        <p:nvSpPr>
          <p:cNvPr id="6" name="AutoShape 9"/>
          <p:cNvSpPr>
            <a:spLocks noChangeArrowheads="1"/>
          </p:cNvSpPr>
          <p:nvPr/>
        </p:nvSpPr>
        <p:spPr bwMode="gray">
          <a:xfrm>
            <a:off x="4744693" y="2838872"/>
            <a:ext cx="1636712" cy="3024395"/>
          </a:xfrm>
          <a:prstGeom prst="bevel">
            <a:avLst>
              <a:gd name="adj" fmla="val 1495"/>
            </a:avLst>
          </a:prstGeom>
          <a:gradFill rotWithShape="1">
            <a:gsLst>
              <a:gs pos="0">
                <a:srgbClr val="F3C581"/>
              </a:gs>
              <a:gs pos="100000">
                <a:srgbClr val="F3C581">
                  <a:gamma/>
                  <a:tint val="43922"/>
                  <a:invGamma/>
                </a:srgbClr>
              </a:gs>
            </a:gsLst>
            <a:lin ang="5400000" scaled="1"/>
          </a:gradFill>
          <a:ln w="19050" algn="ctr">
            <a:solidFill>
              <a:schemeClr val="bg1"/>
            </a:solidFill>
            <a:miter lim="800000"/>
            <a:headEnd/>
            <a:tailEnd/>
          </a:ln>
          <a:effectLst>
            <a:outerShdw dist="107763" dir="2700000" algn="ctr" rotWithShape="0">
              <a:srgbClr val="1C1C1C">
                <a:alpha val="50000"/>
              </a:srgbClr>
            </a:outerShdw>
          </a:effectLst>
        </p:spPr>
        <p:txBody>
          <a:bodyPr wrap="none" anchor="ctr"/>
          <a:lstStyle/>
          <a:p>
            <a:pPr>
              <a:defRPr/>
            </a:pPr>
            <a:endParaRPr lang="zh-CN" altLang="en-US">
              <a:ea typeface="宋体" pitchFamily="2" charset="-122"/>
            </a:endParaRPr>
          </a:p>
        </p:txBody>
      </p:sp>
      <p:sp>
        <p:nvSpPr>
          <p:cNvPr id="10" name="AutoShape 15"/>
          <p:cNvSpPr>
            <a:spLocks noChangeArrowheads="1"/>
          </p:cNvSpPr>
          <p:nvPr/>
        </p:nvSpPr>
        <p:spPr bwMode="gray">
          <a:xfrm flipH="1">
            <a:off x="2152405" y="4077122"/>
            <a:ext cx="171481" cy="417512"/>
          </a:xfrm>
          <a:prstGeom prst="moon">
            <a:avLst>
              <a:gd name="adj" fmla="val 50000"/>
            </a:avLst>
          </a:prstGeom>
          <a:solidFill>
            <a:srgbClr val="333333">
              <a:alpha val="39999"/>
            </a:srgbClr>
          </a:solidFill>
          <a:ln w="9525" algn="ctr">
            <a:noFill/>
            <a:miter lim="800000"/>
            <a:headEnd/>
            <a:tailEnd/>
          </a:ln>
        </p:spPr>
        <p:txBody>
          <a:bodyPr wrap="none" anchor="ctr"/>
          <a:lstStyle/>
          <a:p>
            <a:pPr>
              <a:lnSpc>
                <a:spcPct val="150000"/>
              </a:lnSpc>
            </a:pPr>
            <a:endParaRPr lang="zh-CN" altLang="en-US">
              <a:latin typeface="微软雅黑" panose="020B0503020204020204" pitchFamily="34" charset="-122"/>
              <a:ea typeface="微软雅黑" panose="020B0503020204020204" pitchFamily="34" charset="-122"/>
            </a:endParaRPr>
          </a:p>
        </p:txBody>
      </p:sp>
      <p:sp>
        <p:nvSpPr>
          <p:cNvPr id="11" name="AutoShape 16"/>
          <p:cNvSpPr>
            <a:spLocks noChangeArrowheads="1"/>
          </p:cNvSpPr>
          <p:nvPr/>
        </p:nvSpPr>
        <p:spPr bwMode="gray">
          <a:xfrm flipH="1">
            <a:off x="2347668" y="4077122"/>
            <a:ext cx="171481" cy="417512"/>
          </a:xfrm>
          <a:prstGeom prst="moon">
            <a:avLst>
              <a:gd name="adj" fmla="val 50000"/>
            </a:avLst>
          </a:prstGeom>
          <a:solidFill>
            <a:srgbClr val="333333">
              <a:alpha val="59999"/>
            </a:srgbClr>
          </a:solidFill>
          <a:ln w="9525" algn="ctr">
            <a:noFill/>
            <a:miter lim="800000"/>
            <a:headEnd/>
            <a:tailEnd/>
          </a:ln>
        </p:spPr>
        <p:txBody>
          <a:bodyPr wrap="none" anchor="ctr"/>
          <a:lstStyle/>
          <a:p>
            <a:pPr>
              <a:lnSpc>
                <a:spcPct val="150000"/>
              </a:lnSpc>
            </a:pPr>
            <a:endParaRPr lang="zh-CN" altLang="en-US">
              <a:latin typeface="微软雅黑" panose="020B0503020204020204" pitchFamily="34" charset="-122"/>
              <a:ea typeface="微软雅黑" panose="020B0503020204020204" pitchFamily="34" charset="-122"/>
            </a:endParaRPr>
          </a:p>
        </p:txBody>
      </p:sp>
      <p:sp>
        <p:nvSpPr>
          <p:cNvPr id="12" name="AutoShape 17"/>
          <p:cNvSpPr>
            <a:spLocks noChangeArrowheads="1"/>
          </p:cNvSpPr>
          <p:nvPr/>
        </p:nvSpPr>
        <p:spPr bwMode="gray">
          <a:xfrm flipH="1">
            <a:off x="4384653" y="4153322"/>
            <a:ext cx="170230" cy="417512"/>
          </a:xfrm>
          <a:prstGeom prst="moon">
            <a:avLst>
              <a:gd name="adj" fmla="val 50000"/>
            </a:avLst>
          </a:prstGeom>
          <a:solidFill>
            <a:srgbClr val="333333">
              <a:alpha val="39999"/>
            </a:srgbClr>
          </a:solidFill>
          <a:ln w="9525" algn="ctr">
            <a:noFill/>
            <a:miter lim="800000"/>
            <a:headEnd/>
            <a:tailEnd/>
          </a:ln>
        </p:spPr>
        <p:txBody>
          <a:bodyPr wrap="none" anchor="ctr"/>
          <a:lstStyle/>
          <a:p>
            <a:pPr>
              <a:lnSpc>
                <a:spcPct val="150000"/>
              </a:lnSpc>
            </a:pPr>
            <a:endParaRPr lang="zh-CN" altLang="en-US">
              <a:latin typeface="微软雅黑" panose="020B0503020204020204" pitchFamily="34" charset="-122"/>
              <a:ea typeface="微软雅黑" panose="020B0503020204020204" pitchFamily="34" charset="-122"/>
            </a:endParaRPr>
          </a:p>
        </p:txBody>
      </p:sp>
      <p:sp>
        <p:nvSpPr>
          <p:cNvPr id="13" name="AutoShape 18"/>
          <p:cNvSpPr>
            <a:spLocks noChangeArrowheads="1"/>
          </p:cNvSpPr>
          <p:nvPr/>
        </p:nvSpPr>
        <p:spPr bwMode="gray">
          <a:xfrm flipH="1">
            <a:off x="4579915" y="4153322"/>
            <a:ext cx="170230" cy="417512"/>
          </a:xfrm>
          <a:prstGeom prst="moon">
            <a:avLst>
              <a:gd name="adj" fmla="val 50000"/>
            </a:avLst>
          </a:prstGeom>
          <a:solidFill>
            <a:srgbClr val="333333">
              <a:alpha val="70195"/>
            </a:srgbClr>
          </a:solidFill>
          <a:ln w="9525" algn="ctr">
            <a:noFill/>
            <a:miter lim="800000"/>
            <a:headEnd/>
            <a:tailEnd/>
          </a:ln>
        </p:spPr>
        <p:txBody>
          <a:bodyPr wrap="none" anchor="ctr"/>
          <a:lstStyle/>
          <a:p>
            <a:pPr>
              <a:lnSpc>
                <a:spcPct val="150000"/>
              </a:lnSpc>
            </a:pPr>
            <a:endParaRPr lang="zh-CN" altLang="en-US">
              <a:latin typeface="微软雅黑" panose="020B0503020204020204" pitchFamily="34" charset="-122"/>
              <a:ea typeface="微软雅黑" panose="020B0503020204020204" pitchFamily="34" charset="-122"/>
            </a:endParaRPr>
          </a:p>
        </p:txBody>
      </p:sp>
      <p:sp>
        <p:nvSpPr>
          <p:cNvPr id="14" name="AutoShape 17"/>
          <p:cNvSpPr>
            <a:spLocks noChangeArrowheads="1"/>
          </p:cNvSpPr>
          <p:nvPr/>
        </p:nvSpPr>
        <p:spPr bwMode="gray">
          <a:xfrm flipH="1">
            <a:off x="6467433" y="4154835"/>
            <a:ext cx="170230" cy="417512"/>
          </a:xfrm>
          <a:prstGeom prst="moon">
            <a:avLst>
              <a:gd name="adj" fmla="val 50000"/>
            </a:avLst>
          </a:prstGeom>
          <a:solidFill>
            <a:srgbClr val="333333">
              <a:alpha val="39999"/>
            </a:srgbClr>
          </a:solidFill>
          <a:ln w="9525" algn="ctr">
            <a:noFill/>
            <a:miter lim="800000"/>
            <a:headEnd/>
            <a:tailEnd/>
          </a:ln>
        </p:spPr>
        <p:txBody>
          <a:bodyPr wrap="none" anchor="ctr"/>
          <a:lstStyle/>
          <a:p>
            <a:pPr>
              <a:lnSpc>
                <a:spcPct val="150000"/>
              </a:lnSpc>
            </a:pPr>
            <a:endParaRPr lang="zh-CN" altLang="en-US">
              <a:latin typeface="微软雅黑" panose="020B0503020204020204" pitchFamily="34" charset="-122"/>
              <a:ea typeface="微软雅黑" panose="020B0503020204020204" pitchFamily="34" charset="-122"/>
            </a:endParaRPr>
          </a:p>
        </p:txBody>
      </p:sp>
      <p:sp>
        <p:nvSpPr>
          <p:cNvPr id="15" name="AutoShape 18"/>
          <p:cNvSpPr>
            <a:spLocks noChangeArrowheads="1"/>
          </p:cNvSpPr>
          <p:nvPr/>
        </p:nvSpPr>
        <p:spPr bwMode="gray">
          <a:xfrm flipH="1">
            <a:off x="6616901" y="4154835"/>
            <a:ext cx="170230" cy="417512"/>
          </a:xfrm>
          <a:prstGeom prst="moon">
            <a:avLst>
              <a:gd name="adj" fmla="val 50000"/>
            </a:avLst>
          </a:prstGeom>
          <a:solidFill>
            <a:srgbClr val="333333">
              <a:alpha val="70195"/>
            </a:srgbClr>
          </a:solidFill>
          <a:ln w="9525" algn="ctr">
            <a:noFill/>
            <a:miter lim="800000"/>
            <a:headEnd/>
            <a:tailEnd/>
          </a:ln>
        </p:spPr>
        <p:txBody>
          <a:bodyPr wrap="none" anchor="ctr"/>
          <a:lstStyle/>
          <a:p>
            <a:pPr>
              <a:lnSpc>
                <a:spcPct val="150000"/>
              </a:lnSpc>
            </a:pPr>
            <a:endParaRPr lang="zh-CN" altLang="en-US">
              <a:latin typeface="微软雅黑" panose="020B0503020204020204" pitchFamily="34" charset="-122"/>
              <a:ea typeface="微软雅黑" panose="020B0503020204020204" pitchFamily="34" charset="-122"/>
            </a:endParaRPr>
          </a:p>
        </p:txBody>
      </p:sp>
      <p:sp>
        <p:nvSpPr>
          <p:cNvPr id="16" name="AutoShape 9"/>
          <p:cNvSpPr>
            <a:spLocks noChangeArrowheads="1"/>
          </p:cNvSpPr>
          <p:nvPr/>
        </p:nvSpPr>
        <p:spPr bwMode="gray">
          <a:xfrm>
            <a:off x="6904933" y="2844156"/>
            <a:ext cx="1667994" cy="3019112"/>
          </a:xfrm>
          <a:prstGeom prst="bevel">
            <a:avLst>
              <a:gd name="adj" fmla="val 1495"/>
            </a:avLst>
          </a:prstGeom>
          <a:gradFill rotWithShape="1">
            <a:gsLst>
              <a:gs pos="0">
                <a:srgbClr val="F3C581"/>
              </a:gs>
              <a:gs pos="100000">
                <a:srgbClr val="F3C581">
                  <a:gamma/>
                  <a:tint val="43922"/>
                  <a:invGamma/>
                </a:srgbClr>
              </a:gs>
            </a:gsLst>
            <a:lin ang="5400000" scaled="1"/>
          </a:gradFill>
          <a:ln w="19050" algn="ctr">
            <a:solidFill>
              <a:schemeClr val="bg1"/>
            </a:solidFill>
            <a:miter lim="800000"/>
            <a:headEnd/>
            <a:tailEnd/>
          </a:ln>
          <a:effectLst>
            <a:outerShdw dist="107763" dir="2700000" algn="ctr" rotWithShape="0">
              <a:srgbClr val="1C1C1C">
                <a:alpha val="50000"/>
              </a:srgbClr>
            </a:outerShdw>
          </a:effectLst>
        </p:spPr>
        <p:txBody>
          <a:bodyPr wrap="none" anchor="ctr"/>
          <a:lstStyle/>
          <a:p>
            <a:pPr>
              <a:defRPr/>
            </a:pPr>
            <a:endParaRPr lang="zh-CN" altLang="en-US">
              <a:ea typeface="宋体" pitchFamily="2" charset="-122"/>
            </a:endParaRPr>
          </a:p>
        </p:txBody>
      </p:sp>
      <p:sp>
        <p:nvSpPr>
          <p:cNvPr id="18" name="TextBox 17"/>
          <p:cNvSpPr txBox="1"/>
          <p:nvPr/>
        </p:nvSpPr>
        <p:spPr>
          <a:xfrm>
            <a:off x="626217" y="3948903"/>
            <a:ext cx="1440160" cy="1015663"/>
          </a:xfrm>
          <a:prstGeom prst="rect">
            <a:avLst/>
          </a:prstGeom>
          <a:noFill/>
        </p:spPr>
        <p:txBody>
          <a:bodyPr wrap="square" rtlCol="0">
            <a:spAutoFit/>
          </a:bodyPr>
          <a:lstStyle/>
          <a:p>
            <a:pPr>
              <a:lnSpc>
                <a:spcPct val="150000"/>
              </a:lnSpc>
            </a:pPr>
            <a:r>
              <a:rPr lang="zh-CN" altLang="en-US" sz="2000" dirty="0" smtClean="0">
                <a:latin typeface="微软雅黑" panose="020B0503020204020204" pitchFamily="34" charset="-122"/>
                <a:ea typeface="微软雅黑" panose="020B0503020204020204" pitchFamily="34" charset="-122"/>
              </a:rPr>
              <a:t>过程审核前的准备</a:t>
            </a:r>
            <a:endParaRPr lang="zh-CN" altLang="en-US" sz="2000" dirty="0">
              <a:latin typeface="微软雅黑" panose="020B0503020204020204" pitchFamily="34" charset="-122"/>
              <a:ea typeface="微软雅黑" panose="020B0503020204020204" pitchFamily="34" charset="-122"/>
            </a:endParaRPr>
          </a:p>
        </p:txBody>
      </p:sp>
      <p:sp>
        <p:nvSpPr>
          <p:cNvPr id="19" name="AutoShape 10"/>
          <p:cNvSpPr>
            <a:spLocks noChangeArrowheads="1"/>
          </p:cNvSpPr>
          <p:nvPr/>
        </p:nvSpPr>
        <p:spPr bwMode="gray">
          <a:xfrm>
            <a:off x="496221" y="2841799"/>
            <a:ext cx="1636712" cy="506412"/>
          </a:xfrm>
          <a:prstGeom prst="roundRect">
            <a:avLst>
              <a:gd name="adj" fmla="val 0"/>
            </a:avLst>
          </a:prstGeom>
          <a:gradFill rotWithShape="1">
            <a:gsLst>
              <a:gs pos="0">
                <a:schemeClr val="bg2"/>
              </a:gs>
              <a:gs pos="100000">
                <a:schemeClr val="bg2">
                  <a:gamma/>
                  <a:tint val="33333"/>
                  <a:invGamma/>
                </a:schemeClr>
              </a:gs>
            </a:gsLst>
            <a:lin ang="5400000" scaled="1"/>
          </a:gradFill>
          <a:ln w="19050">
            <a:solidFill>
              <a:schemeClr val="bg1"/>
            </a:solidFill>
            <a:round/>
            <a:headEnd/>
            <a:tailEnd/>
          </a:ln>
          <a:effectLst>
            <a:outerShdw dist="53882" dir="2700000" algn="ctr" rotWithShape="0">
              <a:srgbClr val="292929">
                <a:alpha val="50000"/>
              </a:srgbClr>
            </a:outerShdw>
          </a:effec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21" name="AutoShape 10"/>
          <p:cNvSpPr>
            <a:spLocks noChangeArrowheads="1"/>
          </p:cNvSpPr>
          <p:nvPr/>
        </p:nvSpPr>
        <p:spPr bwMode="gray">
          <a:xfrm>
            <a:off x="6904933" y="2844155"/>
            <a:ext cx="1636712" cy="506412"/>
          </a:xfrm>
          <a:prstGeom prst="roundRect">
            <a:avLst>
              <a:gd name="adj" fmla="val 0"/>
            </a:avLst>
          </a:prstGeom>
          <a:gradFill rotWithShape="1">
            <a:gsLst>
              <a:gs pos="0">
                <a:schemeClr val="bg2"/>
              </a:gs>
              <a:gs pos="100000">
                <a:schemeClr val="bg2">
                  <a:gamma/>
                  <a:tint val="33333"/>
                  <a:invGamma/>
                </a:schemeClr>
              </a:gs>
            </a:gsLst>
            <a:lin ang="5400000" scaled="1"/>
          </a:gradFill>
          <a:ln w="19050">
            <a:solidFill>
              <a:schemeClr val="bg1"/>
            </a:solidFill>
            <a:round/>
            <a:headEnd/>
            <a:tailEnd/>
          </a:ln>
          <a:effectLst>
            <a:outerShdw dist="53882" dir="2700000" algn="ctr" rotWithShape="0">
              <a:srgbClr val="292929">
                <a:alpha val="50000"/>
              </a:srgbClr>
            </a:outerShdw>
          </a:effec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22" name="AutoShape 10"/>
          <p:cNvSpPr>
            <a:spLocks noChangeArrowheads="1"/>
          </p:cNvSpPr>
          <p:nvPr/>
        </p:nvSpPr>
        <p:spPr bwMode="gray">
          <a:xfrm>
            <a:off x="4744693" y="2844155"/>
            <a:ext cx="1636712" cy="506412"/>
          </a:xfrm>
          <a:prstGeom prst="roundRect">
            <a:avLst>
              <a:gd name="adj" fmla="val 0"/>
            </a:avLst>
          </a:prstGeom>
          <a:gradFill rotWithShape="1">
            <a:gsLst>
              <a:gs pos="0">
                <a:schemeClr val="bg2"/>
              </a:gs>
              <a:gs pos="100000">
                <a:schemeClr val="bg2">
                  <a:gamma/>
                  <a:tint val="33333"/>
                  <a:invGamma/>
                </a:schemeClr>
              </a:gs>
            </a:gsLst>
            <a:lin ang="5400000" scaled="1"/>
          </a:gradFill>
          <a:ln w="19050">
            <a:solidFill>
              <a:schemeClr val="bg1"/>
            </a:solidFill>
            <a:round/>
            <a:headEnd/>
            <a:tailEnd/>
          </a:ln>
          <a:effectLst>
            <a:outerShdw dist="53882" dir="2700000" algn="ctr" rotWithShape="0">
              <a:srgbClr val="292929">
                <a:alpha val="50000"/>
              </a:srgbClr>
            </a:outerShdw>
          </a:effec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23" name="AutoShape 10"/>
          <p:cNvSpPr>
            <a:spLocks noChangeArrowheads="1"/>
          </p:cNvSpPr>
          <p:nvPr/>
        </p:nvSpPr>
        <p:spPr bwMode="gray">
          <a:xfrm>
            <a:off x="2584453" y="2844155"/>
            <a:ext cx="1636712" cy="506412"/>
          </a:xfrm>
          <a:prstGeom prst="roundRect">
            <a:avLst>
              <a:gd name="adj" fmla="val 0"/>
            </a:avLst>
          </a:prstGeom>
          <a:gradFill rotWithShape="1">
            <a:gsLst>
              <a:gs pos="0">
                <a:schemeClr val="bg2"/>
              </a:gs>
              <a:gs pos="100000">
                <a:schemeClr val="bg2">
                  <a:gamma/>
                  <a:tint val="33333"/>
                  <a:invGamma/>
                </a:schemeClr>
              </a:gs>
            </a:gsLst>
            <a:lin ang="5400000" scaled="1"/>
          </a:gradFill>
          <a:ln w="19050">
            <a:solidFill>
              <a:schemeClr val="bg1"/>
            </a:solidFill>
            <a:round/>
            <a:headEnd/>
            <a:tailEnd/>
          </a:ln>
          <a:effectLst>
            <a:outerShdw dist="53882" dir="2700000" algn="ctr" rotWithShape="0">
              <a:srgbClr val="292929">
                <a:alpha val="50000"/>
              </a:srgbClr>
            </a:outerShdw>
          </a:effec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24" name="TextBox 23"/>
          <p:cNvSpPr txBox="1"/>
          <p:nvPr/>
        </p:nvSpPr>
        <p:spPr>
          <a:xfrm>
            <a:off x="1144293" y="2916163"/>
            <a:ext cx="720080" cy="400110"/>
          </a:xfrm>
          <a:prstGeom prst="rect">
            <a:avLst/>
          </a:prstGeom>
          <a:noFill/>
        </p:spPr>
        <p:txBody>
          <a:bodyPr wrap="square" rtlCol="0">
            <a:spAutoFit/>
          </a:bodyPr>
          <a:lstStyle/>
          <a:p>
            <a:r>
              <a:rPr lang="en-US" altLang="zh-CN" sz="2000" dirty="0" smtClean="0">
                <a:latin typeface="微软雅黑" panose="020B0503020204020204" pitchFamily="34" charset="-122"/>
                <a:ea typeface="微软雅黑" panose="020B0503020204020204" pitchFamily="34" charset="-122"/>
              </a:rPr>
              <a:t>1</a:t>
            </a:r>
            <a:endParaRPr lang="zh-CN" altLang="en-US" sz="2000" dirty="0">
              <a:latin typeface="微软雅黑" panose="020B0503020204020204" pitchFamily="34" charset="-122"/>
              <a:ea typeface="微软雅黑" panose="020B0503020204020204" pitchFamily="34" charset="-122"/>
            </a:endParaRPr>
          </a:p>
        </p:txBody>
      </p:sp>
      <p:sp>
        <p:nvSpPr>
          <p:cNvPr id="25" name="TextBox 24"/>
          <p:cNvSpPr txBox="1"/>
          <p:nvPr/>
        </p:nvSpPr>
        <p:spPr>
          <a:xfrm>
            <a:off x="5428447" y="2947994"/>
            <a:ext cx="720080" cy="400110"/>
          </a:xfrm>
          <a:prstGeom prst="rect">
            <a:avLst/>
          </a:prstGeom>
          <a:noFill/>
        </p:spPr>
        <p:txBody>
          <a:bodyPr wrap="square" rtlCol="0">
            <a:spAutoFit/>
          </a:bodyPr>
          <a:lstStyle/>
          <a:p>
            <a:r>
              <a:rPr lang="en-US" altLang="zh-CN" sz="2000" dirty="0" smtClean="0">
                <a:latin typeface="微软雅黑" panose="020B0503020204020204" pitchFamily="34" charset="-122"/>
                <a:ea typeface="微软雅黑" panose="020B0503020204020204" pitchFamily="34" charset="-122"/>
              </a:rPr>
              <a:t>3</a:t>
            </a:r>
            <a:endParaRPr lang="zh-CN" altLang="en-US" sz="2000" dirty="0">
              <a:latin typeface="微软雅黑" panose="020B0503020204020204" pitchFamily="34" charset="-122"/>
              <a:ea typeface="微软雅黑" panose="020B0503020204020204" pitchFamily="34" charset="-122"/>
            </a:endParaRPr>
          </a:p>
        </p:txBody>
      </p:sp>
      <p:sp>
        <p:nvSpPr>
          <p:cNvPr id="26" name="TextBox 25"/>
          <p:cNvSpPr txBox="1"/>
          <p:nvPr/>
        </p:nvSpPr>
        <p:spPr>
          <a:xfrm>
            <a:off x="3258793" y="2929503"/>
            <a:ext cx="720080" cy="400110"/>
          </a:xfrm>
          <a:prstGeom prst="rect">
            <a:avLst/>
          </a:prstGeom>
          <a:noFill/>
        </p:spPr>
        <p:txBody>
          <a:bodyPr wrap="square" rtlCol="0">
            <a:spAutoFit/>
          </a:bodyPr>
          <a:lstStyle/>
          <a:p>
            <a:r>
              <a:rPr lang="en-US" altLang="zh-CN" sz="2000" dirty="0" smtClean="0">
                <a:latin typeface="微软雅黑" panose="020B0503020204020204" pitchFamily="34" charset="-122"/>
                <a:ea typeface="微软雅黑" panose="020B0503020204020204" pitchFamily="34" charset="-122"/>
              </a:rPr>
              <a:t>2</a:t>
            </a:r>
            <a:endParaRPr lang="zh-CN" altLang="en-US" sz="2000" dirty="0">
              <a:latin typeface="微软雅黑" panose="020B0503020204020204" pitchFamily="34" charset="-122"/>
              <a:ea typeface="微软雅黑" panose="020B0503020204020204" pitchFamily="34" charset="-122"/>
            </a:endParaRPr>
          </a:p>
        </p:txBody>
      </p:sp>
      <p:sp>
        <p:nvSpPr>
          <p:cNvPr id="27" name="TextBox 26"/>
          <p:cNvSpPr txBox="1"/>
          <p:nvPr/>
        </p:nvSpPr>
        <p:spPr>
          <a:xfrm>
            <a:off x="7520643" y="2916163"/>
            <a:ext cx="720080" cy="400110"/>
          </a:xfrm>
          <a:prstGeom prst="rect">
            <a:avLst/>
          </a:prstGeom>
          <a:noFill/>
        </p:spPr>
        <p:txBody>
          <a:bodyPr wrap="square" rtlCol="0">
            <a:spAutoFit/>
          </a:bodyPr>
          <a:lstStyle/>
          <a:p>
            <a:r>
              <a:rPr lang="en-US" altLang="zh-CN" sz="2000" dirty="0" smtClean="0">
                <a:latin typeface="微软雅黑" panose="020B0503020204020204" pitchFamily="34" charset="-122"/>
                <a:ea typeface="微软雅黑" panose="020B0503020204020204" pitchFamily="34" charset="-122"/>
              </a:rPr>
              <a:t>4</a:t>
            </a:r>
            <a:endParaRPr lang="zh-CN" altLang="en-US" sz="2000" dirty="0">
              <a:latin typeface="微软雅黑" panose="020B0503020204020204" pitchFamily="34" charset="-122"/>
              <a:ea typeface="微软雅黑" panose="020B0503020204020204" pitchFamily="34" charset="-122"/>
            </a:endParaRPr>
          </a:p>
        </p:txBody>
      </p:sp>
      <p:sp>
        <p:nvSpPr>
          <p:cNvPr id="28" name="TextBox 27"/>
          <p:cNvSpPr txBox="1"/>
          <p:nvPr/>
        </p:nvSpPr>
        <p:spPr>
          <a:xfrm>
            <a:off x="7006176" y="3718068"/>
            <a:ext cx="1554077" cy="1477328"/>
          </a:xfrm>
          <a:prstGeom prst="rect">
            <a:avLst/>
          </a:prstGeom>
          <a:noFill/>
        </p:spPr>
        <p:txBody>
          <a:bodyPr wrap="square" rtlCol="0">
            <a:spAutoFit/>
          </a:bodyPr>
          <a:lstStyle/>
          <a:p>
            <a:pPr marL="244475" indent="-244475" defTabSz="974725">
              <a:lnSpc>
                <a:spcPct val="150000"/>
              </a:lnSpc>
              <a:spcBef>
                <a:spcPct val="50000"/>
              </a:spcBef>
              <a:buClr>
                <a:srgbClr val="093A80"/>
              </a:buClr>
              <a:buSzPct val="75000"/>
              <a:buFont typeface="Wingdings" pitchFamily="2" charset="2"/>
              <a:buNone/>
            </a:pPr>
            <a:r>
              <a:rPr lang="zh-CN" altLang="en-US" sz="2000" dirty="0" smtClean="0">
                <a:latin typeface="微软雅黑" panose="020B0503020204020204" pitchFamily="34" charset="-122"/>
                <a:ea typeface="微软雅黑" panose="020B0503020204020204" pitchFamily="34" charset="-122"/>
              </a:rPr>
              <a:t>纠正措施、跟踪、有效性验证。</a:t>
            </a:r>
            <a:endParaRPr lang="zh-CN" altLang="en-US" sz="2000" dirty="0">
              <a:latin typeface="微软雅黑" panose="020B0503020204020204" pitchFamily="34" charset="-122"/>
              <a:ea typeface="微软雅黑" panose="020B0503020204020204" pitchFamily="34" charset="-122"/>
            </a:endParaRPr>
          </a:p>
        </p:txBody>
      </p:sp>
      <p:sp>
        <p:nvSpPr>
          <p:cNvPr id="29" name="TextBox 28"/>
          <p:cNvSpPr txBox="1"/>
          <p:nvPr/>
        </p:nvSpPr>
        <p:spPr>
          <a:xfrm>
            <a:off x="4965249" y="3948901"/>
            <a:ext cx="1440160" cy="1015663"/>
          </a:xfrm>
          <a:prstGeom prst="rect">
            <a:avLst/>
          </a:prstGeom>
          <a:noFill/>
        </p:spPr>
        <p:txBody>
          <a:bodyPr wrap="square" rtlCol="0">
            <a:spAutoFit/>
          </a:bodyPr>
          <a:lstStyle/>
          <a:p>
            <a:pPr>
              <a:lnSpc>
                <a:spcPct val="150000"/>
              </a:lnSpc>
            </a:pPr>
            <a:r>
              <a:rPr lang="zh-CN" altLang="en-US" sz="2000" dirty="0" smtClean="0">
                <a:latin typeface="微软雅黑" panose="020B0503020204020204" pitchFamily="34" charset="-122"/>
                <a:ea typeface="微软雅黑" panose="020B0503020204020204" pitchFamily="34" charset="-122"/>
              </a:rPr>
              <a:t>审核报告和总结</a:t>
            </a:r>
            <a:endParaRPr lang="zh-CN" altLang="en-US" sz="2000" dirty="0">
              <a:latin typeface="微软雅黑" panose="020B0503020204020204" pitchFamily="34" charset="-122"/>
              <a:ea typeface="微软雅黑" panose="020B0503020204020204" pitchFamily="34" charset="-122"/>
            </a:endParaRPr>
          </a:p>
        </p:txBody>
      </p:sp>
      <p:sp>
        <p:nvSpPr>
          <p:cNvPr id="30" name="TextBox 29"/>
          <p:cNvSpPr txBox="1"/>
          <p:nvPr/>
        </p:nvSpPr>
        <p:spPr>
          <a:xfrm>
            <a:off x="2698365" y="3948902"/>
            <a:ext cx="1440160" cy="1015663"/>
          </a:xfrm>
          <a:prstGeom prst="rect">
            <a:avLst/>
          </a:prstGeom>
          <a:noFill/>
        </p:spPr>
        <p:txBody>
          <a:bodyPr wrap="square" rtlCol="0">
            <a:spAutoFit/>
          </a:bodyPr>
          <a:lstStyle/>
          <a:p>
            <a:pPr>
              <a:lnSpc>
                <a:spcPct val="150000"/>
              </a:lnSpc>
            </a:pPr>
            <a:r>
              <a:rPr lang="zh-CN" altLang="en-US" sz="2000" dirty="0" smtClean="0">
                <a:latin typeface="微软雅黑" panose="020B0503020204020204" pitchFamily="34" charset="-122"/>
                <a:ea typeface="微软雅黑" panose="020B0503020204020204" pitchFamily="34" charset="-122"/>
              </a:rPr>
              <a:t>过程审核前的实施</a:t>
            </a:r>
            <a:endParaRPr lang="zh-CN" altLang="en-US"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984774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961345" y="363888"/>
            <a:ext cx="3240360" cy="508918"/>
          </a:xfrm>
        </p:spPr>
        <p:txBody>
          <a:bodyPr>
            <a:noAutofit/>
          </a:bodyPr>
          <a:lstStyle/>
          <a:p>
            <a:pPr algn="ctr"/>
            <a:r>
              <a:rPr lang="zh-CN" altLang="en-US" sz="3200" i="0" dirty="0" smtClean="0">
                <a:solidFill>
                  <a:srgbClr val="FF0000"/>
                </a:solidFill>
              </a:rPr>
              <a:t>精益生产的目标</a:t>
            </a:r>
            <a:endParaRPr lang="zh-CN" altLang="en-US" sz="3200" i="0" dirty="0">
              <a:solidFill>
                <a:srgbClr val="FF0000"/>
              </a:solidFill>
            </a:endParaRPr>
          </a:p>
        </p:txBody>
      </p:sp>
      <p:sp>
        <p:nvSpPr>
          <p:cNvPr id="5" name="灯片编号占位符 4"/>
          <p:cNvSpPr>
            <a:spLocks noGrp="1"/>
          </p:cNvSpPr>
          <p:nvPr>
            <p:ph type="sldNum" sz="quarter" idx="4"/>
          </p:nvPr>
        </p:nvSpPr>
        <p:spPr/>
        <p:txBody>
          <a:bodyPr/>
          <a:lstStyle/>
          <a:p>
            <a:fld id="{8BA16DCC-C50E-4AD5-94C9-747C0058B3E1}" type="slidenum">
              <a:rPr lang="zh-CN" altLang="en-US" smtClean="0"/>
              <a:pPr/>
              <a:t>14</a:t>
            </a:fld>
            <a:endParaRPr lang="zh-CN" altLang="en-US"/>
          </a:p>
        </p:txBody>
      </p:sp>
      <p:sp>
        <p:nvSpPr>
          <p:cNvPr id="4" name="矩形 3"/>
          <p:cNvSpPr>
            <a:spLocks noChangeArrowheads="1"/>
          </p:cNvSpPr>
          <p:nvPr/>
        </p:nvSpPr>
        <p:spPr bwMode="auto">
          <a:xfrm>
            <a:off x="333053" y="1340768"/>
            <a:ext cx="8496944" cy="4985980"/>
          </a:xfrm>
          <a:prstGeom prst="rect">
            <a:avLst/>
          </a:prstGeom>
          <a:noFill/>
          <a:ln w="9525">
            <a:noFill/>
            <a:miter lim="800000"/>
            <a:headEnd/>
            <a:tailEnd/>
          </a:ln>
        </p:spPr>
        <p:txBody>
          <a:bodyPr wrap="square">
            <a:spAutoFit/>
          </a:bodyPr>
          <a:lstStyle/>
          <a:p>
            <a:pPr algn="l">
              <a:lnSpc>
                <a:spcPct val="150000"/>
              </a:lnSpc>
            </a:pPr>
            <a:r>
              <a:rPr lang="zh-CN" altLang="en-US" sz="2400" b="1" dirty="0" smtClean="0">
                <a:latin typeface="微软雅黑" pitchFamily="34" charset="-122"/>
                <a:ea typeface="微软雅黑" pitchFamily="34" charset="-122"/>
              </a:rPr>
              <a:t>基本目标：工业</a:t>
            </a:r>
            <a:r>
              <a:rPr lang="zh-CN" altLang="en-US" sz="2400" b="1" dirty="0">
                <a:latin typeface="微软雅黑" pitchFamily="34" charset="-122"/>
                <a:ea typeface="微软雅黑" pitchFamily="34" charset="-122"/>
              </a:rPr>
              <a:t>企业是以盈利为目的的社会经济组织。</a:t>
            </a:r>
            <a:r>
              <a:rPr lang="zh-CN" altLang="en-US" sz="2400" b="1" dirty="0" smtClean="0">
                <a:latin typeface="微软雅黑" pitchFamily="34" charset="-122"/>
                <a:ea typeface="微软雅黑" pitchFamily="34" charset="-122"/>
              </a:rPr>
              <a:t>因此最大限度</a:t>
            </a:r>
            <a:r>
              <a:rPr lang="zh-CN" altLang="en-US" sz="2400" b="1" dirty="0">
                <a:latin typeface="微软雅黑" pitchFamily="34" charset="-122"/>
                <a:ea typeface="微软雅黑" pitchFamily="34" charset="-122"/>
              </a:rPr>
              <a:t>地获取利润就成为精益生产的基本目标</a:t>
            </a:r>
            <a:r>
              <a:rPr lang="zh-CN" altLang="en-US" sz="2400" b="1" dirty="0" smtClean="0">
                <a:latin typeface="微软雅黑" pitchFamily="34" charset="-122"/>
                <a:ea typeface="微软雅黑" pitchFamily="34" charset="-122"/>
              </a:rPr>
              <a:t>。</a:t>
            </a:r>
            <a:endParaRPr lang="en-US" altLang="zh-CN" sz="2400" b="1" dirty="0" smtClean="0">
              <a:latin typeface="微软雅黑" pitchFamily="34" charset="-122"/>
              <a:ea typeface="微软雅黑" pitchFamily="34" charset="-122"/>
            </a:endParaRPr>
          </a:p>
          <a:p>
            <a:pPr algn="l">
              <a:lnSpc>
                <a:spcPct val="150000"/>
              </a:lnSpc>
            </a:pPr>
            <a:r>
              <a:rPr lang="zh-CN" altLang="en-US" sz="2400" b="1" dirty="0" smtClean="0">
                <a:latin typeface="微软雅黑" pitchFamily="34" charset="-122"/>
                <a:ea typeface="微软雅黑" pitchFamily="34" charset="-122"/>
              </a:rPr>
              <a:t>终极目标：精益求精</a:t>
            </a:r>
            <a:r>
              <a:rPr lang="zh-CN" altLang="en-US" sz="2400" b="1" dirty="0">
                <a:latin typeface="微软雅黑" pitchFamily="34" charset="-122"/>
                <a:ea typeface="微软雅黑" pitchFamily="34" charset="-122"/>
              </a:rPr>
              <a:t>，尽善尽美，永无止境地追求</a:t>
            </a:r>
            <a:r>
              <a:rPr lang="zh-CN" altLang="en-US" sz="2400" b="1" dirty="0" smtClean="0">
                <a:solidFill>
                  <a:srgbClr val="FF0000"/>
                </a:solidFill>
                <a:latin typeface="微软雅黑" pitchFamily="34" charset="-122"/>
                <a:ea typeface="微软雅黑" pitchFamily="34" charset="-122"/>
              </a:rPr>
              <a:t>“七个零”</a:t>
            </a:r>
            <a:endParaRPr lang="en-US" altLang="zh-CN" sz="2400" b="1" dirty="0" smtClean="0">
              <a:solidFill>
                <a:srgbClr val="FF0000"/>
              </a:solidFill>
              <a:latin typeface="微软雅黑" pitchFamily="34" charset="-122"/>
              <a:ea typeface="微软雅黑" pitchFamily="34" charset="-122"/>
            </a:endParaRPr>
          </a:p>
          <a:p>
            <a:pPr algn="l">
              <a:lnSpc>
                <a:spcPct val="150000"/>
              </a:lnSpc>
            </a:pPr>
            <a:r>
              <a:rPr lang="en-US" altLang="zh-CN" sz="2000" b="1" dirty="0" smtClean="0">
                <a:latin typeface="微软雅黑" pitchFamily="34" charset="-122"/>
                <a:ea typeface="微软雅黑" pitchFamily="34" charset="-122"/>
              </a:rPr>
              <a:t>(</a:t>
            </a:r>
            <a:r>
              <a:rPr lang="en-US" altLang="zh-CN" sz="2000" b="1" dirty="0">
                <a:latin typeface="微软雅黑" pitchFamily="34" charset="-122"/>
                <a:ea typeface="微软雅黑" pitchFamily="34" charset="-122"/>
              </a:rPr>
              <a:t>1)“</a:t>
            </a:r>
            <a:r>
              <a:rPr lang="zh-CN" altLang="en-US" sz="2000" b="1" dirty="0">
                <a:latin typeface="微软雅黑" pitchFamily="34" charset="-122"/>
                <a:ea typeface="微软雅黑" pitchFamily="34" charset="-122"/>
              </a:rPr>
              <a:t>零</a:t>
            </a:r>
            <a:r>
              <a:rPr lang="zh-CN" altLang="en-US" sz="2000" b="1" dirty="0" smtClean="0">
                <a:latin typeface="微软雅黑" pitchFamily="34" charset="-122"/>
                <a:ea typeface="微软雅黑" pitchFamily="34" charset="-122"/>
              </a:rPr>
              <a:t>”</a:t>
            </a:r>
            <a:r>
              <a:rPr lang="en-US" altLang="zh-CN" sz="2000" b="1" dirty="0" smtClean="0">
                <a:latin typeface="微软雅黑" pitchFamily="34" charset="-122"/>
                <a:ea typeface="微软雅黑" pitchFamily="34" charset="-122"/>
              </a:rPr>
              <a:t> </a:t>
            </a:r>
          </a:p>
          <a:p>
            <a:pPr algn="l">
              <a:lnSpc>
                <a:spcPct val="150000"/>
              </a:lnSpc>
            </a:pPr>
            <a:r>
              <a:rPr lang="en-US" altLang="zh-CN" sz="2000" b="1" dirty="0" smtClean="0">
                <a:latin typeface="微软雅黑" pitchFamily="34" charset="-122"/>
                <a:ea typeface="微软雅黑" pitchFamily="34" charset="-122"/>
              </a:rPr>
              <a:t>(</a:t>
            </a:r>
            <a:r>
              <a:rPr lang="en-US" altLang="zh-CN" sz="2000" b="1" dirty="0">
                <a:latin typeface="微软雅黑" pitchFamily="34" charset="-122"/>
                <a:ea typeface="微软雅黑" pitchFamily="34" charset="-122"/>
              </a:rPr>
              <a:t>2)“</a:t>
            </a:r>
            <a:r>
              <a:rPr lang="zh-CN" altLang="en-US" sz="2000" b="1" dirty="0">
                <a:latin typeface="微软雅黑" pitchFamily="34" charset="-122"/>
                <a:ea typeface="微软雅黑" pitchFamily="34" charset="-122"/>
              </a:rPr>
              <a:t>零</a:t>
            </a:r>
            <a:r>
              <a:rPr lang="zh-CN" altLang="en-US" sz="2000" b="1" dirty="0" smtClean="0">
                <a:latin typeface="微软雅黑" pitchFamily="34" charset="-122"/>
                <a:ea typeface="微软雅黑" pitchFamily="34" charset="-122"/>
              </a:rPr>
              <a:t>”</a:t>
            </a:r>
            <a:r>
              <a:rPr lang="en-US" altLang="zh-CN" sz="2000" b="1" dirty="0" smtClean="0">
                <a:latin typeface="微软雅黑" pitchFamily="34" charset="-122"/>
                <a:ea typeface="微软雅黑" pitchFamily="34" charset="-122"/>
              </a:rPr>
              <a:t> </a:t>
            </a:r>
          </a:p>
          <a:p>
            <a:pPr algn="l">
              <a:lnSpc>
                <a:spcPct val="150000"/>
              </a:lnSpc>
            </a:pPr>
            <a:r>
              <a:rPr lang="en-US" altLang="zh-CN" sz="2000" b="1" dirty="0" smtClean="0">
                <a:latin typeface="微软雅黑" pitchFamily="34" charset="-122"/>
                <a:ea typeface="微软雅黑" pitchFamily="34" charset="-122"/>
              </a:rPr>
              <a:t>(</a:t>
            </a:r>
            <a:r>
              <a:rPr lang="en-US" altLang="zh-CN" sz="2000" b="1" dirty="0">
                <a:latin typeface="微软雅黑" pitchFamily="34" charset="-122"/>
                <a:ea typeface="微软雅黑" pitchFamily="34" charset="-122"/>
              </a:rPr>
              <a:t>3)“</a:t>
            </a:r>
            <a:r>
              <a:rPr lang="zh-CN" altLang="en-US" sz="2000" b="1" dirty="0">
                <a:latin typeface="微软雅黑" pitchFamily="34" charset="-122"/>
                <a:ea typeface="微软雅黑" pitchFamily="34" charset="-122"/>
              </a:rPr>
              <a:t>零</a:t>
            </a:r>
            <a:r>
              <a:rPr lang="zh-CN" altLang="en-US" sz="2000" b="1" dirty="0" smtClean="0">
                <a:latin typeface="微软雅黑" pitchFamily="34" charset="-122"/>
                <a:ea typeface="微软雅黑" pitchFamily="34" charset="-122"/>
              </a:rPr>
              <a:t>”</a:t>
            </a:r>
            <a:r>
              <a:rPr lang="en-US" altLang="zh-CN" sz="2000" b="1" dirty="0" smtClean="0">
                <a:latin typeface="微软雅黑" pitchFamily="34" charset="-122"/>
                <a:ea typeface="微软雅黑" pitchFamily="34" charset="-122"/>
              </a:rPr>
              <a:t> </a:t>
            </a:r>
          </a:p>
          <a:p>
            <a:pPr algn="l">
              <a:lnSpc>
                <a:spcPct val="150000"/>
              </a:lnSpc>
            </a:pPr>
            <a:r>
              <a:rPr lang="en-US" altLang="zh-CN" sz="2000" b="1" dirty="0" smtClean="0">
                <a:latin typeface="微软雅黑" pitchFamily="34" charset="-122"/>
                <a:ea typeface="微软雅黑" pitchFamily="34" charset="-122"/>
              </a:rPr>
              <a:t>(</a:t>
            </a:r>
            <a:r>
              <a:rPr lang="en-US" altLang="zh-CN" sz="2000" b="1" dirty="0">
                <a:latin typeface="微软雅黑" pitchFamily="34" charset="-122"/>
                <a:ea typeface="微软雅黑" pitchFamily="34" charset="-122"/>
              </a:rPr>
              <a:t>4)“</a:t>
            </a:r>
            <a:r>
              <a:rPr lang="zh-CN" altLang="en-US" sz="2000" b="1" dirty="0">
                <a:latin typeface="微软雅黑" pitchFamily="34" charset="-122"/>
                <a:ea typeface="微软雅黑" pitchFamily="34" charset="-122"/>
              </a:rPr>
              <a:t>零</a:t>
            </a:r>
            <a:r>
              <a:rPr lang="zh-CN" altLang="en-US" sz="2000" b="1" dirty="0" smtClean="0">
                <a:latin typeface="微软雅黑" pitchFamily="34" charset="-122"/>
                <a:ea typeface="微软雅黑" pitchFamily="34" charset="-122"/>
              </a:rPr>
              <a:t>”</a:t>
            </a:r>
            <a:r>
              <a:rPr lang="en-US" altLang="zh-CN" sz="2000" b="1" dirty="0" smtClean="0">
                <a:latin typeface="微软雅黑" pitchFamily="34" charset="-122"/>
                <a:ea typeface="微软雅黑" pitchFamily="34" charset="-122"/>
              </a:rPr>
              <a:t> </a:t>
            </a:r>
          </a:p>
          <a:p>
            <a:pPr algn="l">
              <a:lnSpc>
                <a:spcPct val="150000"/>
              </a:lnSpc>
            </a:pPr>
            <a:r>
              <a:rPr lang="en-US" altLang="zh-CN" sz="2000" b="1" dirty="0" smtClean="0">
                <a:latin typeface="微软雅黑" pitchFamily="34" charset="-122"/>
                <a:ea typeface="微软雅黑" pitchFamily="34" charset="-122"/>
              </a:rPr>
              <a:t>(5</a:t>
            </a:r>
            <a:r>
              <a:rPr lang="en-US" altLang="zh-CN" sz="2000" b="1" dirty="0">
                <a:latin typeface="微软雅黑" pitchFamily="34" charset="-122"/>
                <a:ea typeface="微软雅黑" pitchFamily="34" charset="-122"/>
              </a:rPr>
              <a:t>)“</a:t>
            </a:r>
            <a:r>
              <a:rPr lang="zh-CN" altLang="en-US" sz="2000" b="1" dirty="0">
                <a:latin typeface="微软雅黑" pitchFamily="34" charset="-122"/>
                <a:ea typeface="微软雅黑" pitchFamily="34" charset="-122"/>
              </a:rPr>
              <a:t>零</a:t>
            </a:r>
            <a:r>
              <a:rPr lang="zh-CN" altLang="en-US" sz="2000" b="1" dirty="0" smtClean="0">
                <a:latin typeface="微软雅黑" pitchFamily="34" charset="-122"/>
                <a:ea typeface="微软雅黑" pitchFamily="34" charset="-122"/>
              </a:rPr>
              <a:t>”</a:t>
            </a:r>
            <a:r>
              <a:rPr lang="en-US" altLang="zh-CN" sz="2000" b="1" dirty="0" smtClean="0">
                <a:latin typeface="微软雅黑" pitchFamily="34" charset="-122"/>
                <a:ea typeface="微软雅黑" pitchFamily="34" charset="-122"/>
              </a:rPr>
              <a:t> </a:t>
            </a:r>
          </a:p>
          <a:p>
            <a:pPr algn="l">
              <a:lnSpc>
                <a:spcPct val="150000"/>
              </a:lnSpc>
            </a:pPr>
            <a:r>
              <a:rPr lang="en-US" altLang="zh-CN" sz="2000" b="1" dirty="0" smtClean="0">
                <a:latin typeface="微软雅黑" pitchFamily="34" charset="-122"/>
                <a:ea typeface="微软雅黑" pitchFamily="34" charset="-122"/>
              </a:rPr>
              <a:t>(</a:t>
            </a:r>
            <a:r>
              <a:rPr lang="en-US" altLang="zh-CN" sz="2000" b="1" dirty="0">
                <a:latin typeface="微软雅黑" pitchFamily="34" charset="-122"/>
                <a:ea typeface="微软雅黑" pitchFamily="34" charset="-122"/>
              </a:rPr>
              <a:t>6</a:t>
            </a:r>
            <a:r>
              <a:rPr lang="en-US" altLang="zh-CN" sz="2000" b="1" dirty="0" smtClean="0">
                <a:latin typeface="微软雅黑" pitchFamily="34" charset="-122"/>
                <a:ea typeface="微软雅黑" pitchFamily="34" charset="-122"/>
              </a:rPr>
              <a:t>)“</a:t>
            </a:r>
            <a:r>
              <a:rPr lang="zh-CN" altLang="en-US" sz="2000" b="1" dirty="0">
                <a:latin typeface="微软雅黑" pitchFamily="34" charset="-122"/>
                <a:ea typeface="微软雅黑" pitchFamily="34" charset="-122"/>
              </a:rPr>
              <a:t>零</a:t>
            </a:r>
            <a:r>
              <a:rPr lang="zh-CN" altLang="en-US" sz="2000" b="1" dirty="0" smtClean="0">
                <a:latin typeface="微软雅黑" pitchFamily="34" charset="-122"/>
                <a:ea typeface="微软雅黑" pitchFamily="34" charset="-122"/>
              </a:rPr>
              <a:t>”</a:t>
            </a:r>
            <a:r>
              <a:rPr lang="en-US" altLang="zh-CN" sz="2000" b="1" dirty="0" smtClean="0">
                <a:latin typeface="微软雅黑" pitchFamily="34" charset="-122"/>
                <a:ea typeface="微软雅黑" pitchFamily="34" charset="-122"/>
              </a:rPr>
              <a:t> </a:t>
            </a:r>
          </a:p>
          <a:p>
            <a:pPr algn="l">
              <a:lnSpc>
                <a:spcPct val="150000"/>
              </a:lnSpc>
            </a:pPr>
            <a:r>
              <a:rPr lang="en-US" altLang="zh-CN" sz="2000" b="1" dirty="0" smtClean="0">
                <a:latin typeface="微软雅黑" pitchFamily="34" charset="-122"/>
                <a:ea typeface="微软雅黑" pitchFamily="34" charset="-122"/>
              </a:rPr>
              <a:t>(</a:t>
            </a:r>
            <a:r>
              <a:rPr lang="en-US" altLang="zh-CN" sz="2000" b="1" dirty="0">
                <a:latin typeface="微软雅黑" pitchFamily="34" charset="-122"/>
                <a:ea typeface="微软雅黑" pitchFamily="34" charset="-122"/>
              </a:rPr>
              <a:t>7</a:t>
            </a:r>
            <a:r>
              <a:rPr lang="en-US" altLang="zh-CN" sz="2000" b="1" dirty="0" smtClean="0">
                <a:latin typeface="微软雅黑" pitchFamily="34" charset="-122"/>
                <a:ea typeface="微软雅黑" pitchFamily="34" charset="-122"/>
              </a:rPr>
              <a:t>)“</a:t>
            </a:r>
            <a:r>
              <a:rPr lang="zh-CN" altLang="en-US" sz="2000" b="1" dirty="0">
                <a:latin typeface="微软雅黑" pitchFamily="34" charset="-122"/>
                <a:ea typeface="微软雅黑" pitchFamily="34" charset="-122"/>
              </a:rPr>
              <a:t>零</a:t>
            </a:r>
            <a:r>
              <a:rPr lang="zh-CN" altLang="en-US" sz="2000" b="1" dirty="0" smtClean="0">
                <a:latin typeface="微软雅黑" pitchFamily="34" charset="-122"/>
                <a:ea typeface="微软雅黑" pitchFamily="34" charset="-122"/>
              </a:rPr>
              <a:t>”</a:t>
            </a:r>
            <a:r>
              <a:rPr lang="en-US" altLang="zh-CN" sz="2000" b="1" dirty="0" smtClean="0">
                <a:latin typeface="微软雅黑" pitchFamily="34" charset="-122"/>
                <a:ea typeface="微软雅黑" pitchFamily="34" charset="-122"/>
              </a:rPr>
              <a:t> </a:t>
            </a:r>
            <a:endParaRPr lang="en-US" altLang="zh-CN" sz="2000" b="1" dirty="0">
              <a:latin typeface="微软雅黑" pitchFamily="34" charset="-122"/>
              <a:ea typeface="微软雅黑" pitchFamily="34" charset="-122"/>
            </a:endParaRPr>
          </a:p>
        </p:txBody>
      </p:sp>
    </p:spTree>
    <p:extLst>
      <p:ext uri="{BB962C8B-B14F-4D97-AF65-F5344CB8AC3E}">
        <p14:creationId xmlns:p14="http://schemas.microsoft.com/office/powerpoint/2010/main" val="2534273229"/>
      </p:ext>
    </p:extLst>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9469" y="1386532"/>
            <a:ext cx="8232531" cy="460747"/>
          </a:xfrm>
        </p:spPr>
        <p:txBody>
          <a:bodyPr/>
          <a:lstStyle/>
          <a:p>
            <a:pPr algn="l">
              <a:buFont typeface="Wingdings" pitchFamily="2" charset="2"/>
              <a:buChar char="Ø"/>
            </a:pPr>
            <a:r>
              <a:rPr lang="zh-CN" altLang="en-US" sz="2400" dirty="0" smtClean="0">
                <a:solidFill>
                  <a:srgbClr val="0000FF"/>
                </a:solidFill>
              </a:rPr>
              <a:t>  过程审核准备流程</a:t>
            </a:r>
            <a:endParaRPr lang="zh-CN" altLang="en-US" sz="2400" dirty="0">
              <a:solidFill>
                <a:srgbClr val="0000FF"/>
              </a:solidFill>
            </a:endParaRPr>
          </a:p>
        </p:txBody>
      </p:sp>
      <p:sp>
        <p:nvSpPr>
          <p:cNvPr id="4" name="Rectangle 4"/>
          <p:cNvSpPr>
            <a:spLocks noChangeArrowheads="1"/>
          </p:cNvSpPr>
          <p:nvPr/>
        </p:nvSpPr>
        <p:spPr bwMode="auto">
          <a:xfrm>
            <a:off x="3706787" y="3405410"/>
            <a:ext cx="1536824" cy="1208088"/>
          </a:xfrm>
          <a:prstGeom prst="rect">
            <a:avLst/>
          </a:prstGeom>
          <a:solidFill>
            <a:srgbClr val="92D050"/>
          </a:solidFill>
          <a:ln w="9525">
            <a:solidFill>
              <a:srgbClr val="000000"/>
            </a:solidFill>
            <a:miter lim="800000"/>
            <a:headEnd/>
            <a:tailEnd/>
          </a:ln>
          <a:effectLst>
            <a:innerShdw blurRad="114300">
              <a:prstClr val="black"/>
            </a:innerShdw>
          </a:effectLst>
        </p:spPr>
        <p:txBody>
          <a:bodyPr/>
          <a:lstStyle/>
          <a:p>
            <a:pPr algn="ctr"/>
            <a:r>
              <a:rPr lang="zh-CN" altLang="en-US" dirty="0">
                <a:latin typeface="微软雅黑" panose="020B0503020204020204" pitchFamily="34" charset="-122"/>
                <a:ea typeface="微软雅黑" panose="020B0503020204020204" pitchFamily="34" charset="-122"/>
              </a:rPr>
              <a:t>收集整理资料并加以考虑</a:t>
            </a:r>
          </a:p>
          <a:p>
            <a:pPr algn="ctr"/>
            <a:endParaRPr lang="zh-CN" altLang="en-US" dirty="0">
              <a:latin typeface="微软雅黑" panose="020B0503020204020204" pitchFamily="34" charset="-122"/>
              <a:ea typeface="微软雅黑" panose="020B0503020204020204" pitchFamily="34" charset="-122"/>
            </a:endParaRPr>
          </a:p>
          <a:p>
            <a:pPr algn="ctr"/>
            <a:endParaRPr lang="zh-CN" altLang="en-US" dirty="0">
              <a:latin typeface="微软雅黑" panose="020B0503020204020204" pitchFamily="34" charset="-122"/>
              <a:ea typeface="微软雅黑" panose="020B0503020204020204" pitchFamily="34" charset="-122"/>
            </a:endParaRPr>
          </a:p>
          <a:p>
            <a:pPr algn="ctr"/>
            <a:r>
              <a:rPr lang="zh-CN" altLang="en-US" dirty="0">
                <a:latin typeface="微软雅黑" panose="020B0503020204020204" pitchFamily="34" charset="-122"/>
                <a:ea typeface="微软雅黑" panose="020B0503020204020204" pitchFamily="34" charset="-122"/>
              </a:rPr>
              <a:t>审核员</a:t>
            </a:r>
          </a:p>
        </p:txBody>
      </p:sp>
      <p:sp>
        <p:nvSpPr>
          <p:cNvPr id="5" name="Rectangle 5"/>
          <p:cNvSpPr>
            <a:spLocks noChangeArrowheads="1"/>
          </p:cNvSpPr>
          <p:nvPr/>
        </p:nvSpPr>
        <p:spPr bwMode="auto">
          <a:xfrm>
            <a:off x="142056" y="2127473"/>
            <a:ext cx="3189287" cy="354012"/>
          </a:xfrm>
          <a:prstGeom prst="rect">
            <a:avLst/>
          </a:prstGeom>
          <a:solidFill>
            <a:srgbClr val="92D050"/>
          </a:solidFill>
          <a:ln w="9525">
            <a:solidFill>
              <a:srgbClr val="000000"/>
            </a:solidFill>
            <a:miter lim="800000"/>
            <a:headEnd/>
            <a:tailEnd/>
          </a:ln>
          <a:effectLst>
            <a:innerShdw blurRad="114300">
              <a:prstClr val="black"/>
            </a:innerShdw>
          </a:effectLst>
        </p:spPr>
        <p:txBody>
          <a:bodyPr/>
          <a:lstStyle/>
          <a:p>
            <a:pPr algn="just"/>
            <a:r>
              <a:rPr lang="zh-CN" altLang="en-US" dirty="0">
                <a:latin typeface="微软雅黑" panose="020B0503020204020204" pitchFamily="34" charset="-122"/>
                <a:ea typeface="微软雅黑" panose="020B0503020204020204" pitchFamily="34" charset="-122"/>
              </a:rPr>
              <a:t>开始进行过程审核的准备工作</a:t>
            </a:r>
          </a:p>
        </p:txBody>
      </p:sp>
      <p:sp>
        <p:nvSpPr>
          <p:cNvPr id="6" name="Rectangle 6"/>
          <p:cNvSpPr>
            <a:spLocks noChangeArrowheads="1"/>
          </p:cNvSpPr>
          <p:nvPr/>
        </p:nvSpPr>
        <p:spPr bwMode="auto">
          <a:xfrm>
            <a:off x="517500" y="2702148"/>
            <a:ext cx="2570162" cy="303212"/>
          </a:xfrm>
          <a:prstGeom prst="rect">
            <a:avLst/>
          </a:prstGeom>
          <a:solidFill>
            <a:srgbClr val="92D050"/>
          </a:solidFill>
          <a:ln w="9525">
            <a:solidFill>
              <a:srgbClr val="000000"/>
            </a:solidFill>
            <a:miter lim="800000"/>
            <a:headEnd/>
            <a:tailEnd/>
          </a:ln>
          <a:effectLst>
            <a:innerShdw blurRad="114300">
              <a:prstClr val="black"/>
            </a:innerShdw>
          </a:effectLst>
        </p:spPr>
        <p:txBody>
          <a:bodyPr/>
          <a:lstStyle/>
          <a:p>
            <a:pPr algn="ctr"/>
            <a:r>
              <a:rPr lang="zh-CN" altLang="en-US">
                <a:latin typeface="微软雅黑" panose="020B0503020204020204" pitchFamily="34" charset="-122"/>
                <a:ea typeface="微软雅黑" panose="020B0503020204020204" pitchFamily="34" charset="-122"/>
              </a:rPr>
              <a:t>确定过程范围</a:t>
            </a:r>
          </a:p>
        </p:txBody>
      </p:sp>
      <p:sp>
        <p:nvSpPr>
          <p:cNvPr id="7" name="Line 7"/>
          <p:cNvSpPr>
            <a:spLocks noChangeShapeType="1"/>
          </p:cNvSpPr>
          <p:nvPr/>
        </p:nvSpPr>
        <p:spPr bwMode="auto">
          <a:xfrm>
            <a:off x="1717650" y="2483073"/>
            <a:ext cx="0" cy="219075"/>
          </a:xfrm>
          <a:prstGeom prst="line">
            <a:avLst/>
          </a:prstGeom>
          <a:noFill/>
          <a:ln w="9525">
            <a:solidFill>
              <a:srgbClr val="000000"/>
            </a:solidFill>
            <a:round/>
            <a:headEnd/>
            <a:tailEnd type="triangle" w="med" len="med"/>
          </a:ln>
          <a:effectLst>
            <a:innerShdw blurRad="114300">
              <a:prstClr val="black"/>
            </a:innerShdw>
          </a:effectLst>
        </p:spPr>
        <p:txBody>
          <a:bodyPr/>
          <a:lstStyle/>
          <a:p>
            <a:endParaRPr lang="zh-CN" altLang="en-US" sz="2400">
              <a:latin typeface="微软雅黑" panose="020B0503020204020204" pitchFamily="34" charset="-122"/>
              <a:ea typeface="微软雅黑" panose="020B0503020204020204" pitchFamily="34" charset="-122"/>
            </a:endParaRPr>
          </a:p>
        </p:txBody>
      </p:sp>
      <p:sp>
        <p:nvSpPr>
          <p:cNvPr id="8" name="Line 8"/>
          <p:cNvSpPr>
            <a:spLocks noChangeShapeType="1"/>
          </p:cNvSpPr>
          <p:nvPr/>
        </p:nvSpPr>
        <p:spPr bwMode="auto">
          <a:xfrm>
            <a:off x="1736700" y="3005360"/>
            <a:ext cx="0" cy="220663"/>
          </a:xfrm>
          <a:prstGeom prst="line">
            <a:avLst/>
          </a:prstGeom>
          <a:noFill/>
          <a:ln w="9525">
            <a:solidFill>
              <a:srgbClr val="000000"/>
            </a:solidFill>
            <a:round/>
            <a:headEnd/>
            <a:tailEnd type="triangle" w="med" len="med"/>
          </a:ln>
          <a:effectLst>
            <a:innerShdw blurRad="114300">
              <a:prstClr val="black"/>
            </a:innerShdw>
          </a:effectLst>
        </p:spPr>
        <p:txBody>
          <a:bodyPr/>
          <a:lstStyle/>
          <a:p>
            <a:endParaRPr lang="zh-CN" altLang="en-US" sz="2400">
              <a:latin typeface="微软雅黑" panose="020B0503020204020204" pitchFamily="34" charset="-122"/>
              <a:ea typeface="微软雅黑" panose="020B0503020204020204" pitchFamily="34" charset="-122"/>
            </a:endParaRPr>
          </a:p>
        </p:txBody>
      </p:sp>
      <p:sp>
        <p:nvSpPr>
          <p:cNvPr id="9" name="Line 9"/>
          <p:cNvSpPr>
            <a:spLocks noChangeShapeType="1"/>
          </p:cNvSpPr>
          <p:nvPr/>
        </p:nvSpPr>
        <p:spPr bwMode="auto">
          <a:xfrm>
            <a:off x="1765275" y="3086323"/>
            <a:ext cx="2481262" cy="0"/>
          </a:xfrm>
          <a:prstGeom prst="line">
            <a:avLst/>
          </a:prstGeom>
          <a:noFill/>
          <a:ln w="9525">
            <a:solidFill>
              <a:srgbClr val="000000"/>
            </a:solidFill>
            <a:round/>
            <a:headEnd/>
            <a:tailEnd/>
          </a:ln>
          <a:effectLst>
            <a:innerShdw blurRad="114300">
              <a:prstClr val="black"/>
            </a:innerShdw>
          </a:effectLst>
        </p:spPr>
        <p:txBody>
          <a:bodyPr/>
          <a:lstStyle/>
          <a:p>
            <a:endParaRPr lang="zh-CN" altLang="en-US" sz="2400">
              <a:latin typeface="微软雅黑" panose="020B0503020204020204" pitchFamily="34" charset="-122"/>
              <a:ea typeface="微软雅黑" panose="020B0503020204020204" pitchFamily="34" charset="-122"/>
            </a:endParaRPr>
          </a:p>
        </p:txBody>
      </p:sp>
      <p:sp>
        <p:nvSpPr>
          <p:cNvPr id="10" name="Line 10"/>
          <p:cNvSpPr>
            <a:spLocks noChangeShapeType="1"/>
          </p:cNvSpPr>
          <p:nvPr/>
        </p:nvSpPr>
        <p:spPr bwMode="auto">
          <a:xfrm>
            <a:off x="4246537" y="3113310"/>
            <a:ext cx="0" cy="219075"/>
          </a:xfrm>
          <a:prstGeom prst="line">
            <a:avLst/>
          </a:prstGeom>
          <a:noFill/>
          <a:ln w="9525">
            <a:solidFill>
              <a:srgbClr val="000000"/>
            </a:solidFill>
            <a:round/>
            <a:headEnd/>
            <a:tailEnd type="triangle" w="med" len="med"/>
          </a:ln>
          <a:effectLst>
            <a:innerShdw blurRad="114300">
              <a:prstClr val="black"/>
            </a:innerShdw>
          </a:effectLst>
        </p:spPr>
        <p:txBody>
          <a:bodyPr/>
          <a:lstStyle/>
          <a:p>
            <a:endParaRPr lang="zh-CN" altLang="en-US" sz="2400">
              <a:latin typeface="微软雅黑" panose="020B0503020204020204" pitchFamily="34" charset="-122"/>
              <a:ea typeface="微软雅黑" panose="020B0503020204020204" pitchFamily="34" charset="-122"/>
            </a:endParaRPr>
          </a:p>
        </p:txBody>
      </p:sp>
      <p:sp>
        <p:nvSpPr>
          <p:cNvPr id="11" name="Rectangle 11"/>
          <p:cNvSpPr>
            <a:spLocks noChangeArrowheads="1"/>
          </p:cNvSpPr>
          <p:nvPr/>
        </p:nvSpPr>
        <p:spPr bwMode="auto">
          <a:xfrm>
            <a:off x="468287" y="3245073"/>
            <a:ext cx="2590800" cy="320675"/>
          </a:xfrm>
          <a:prstGeom prst="rect">
            <a:avLst/>
          </a:prstGeom>
          <a:solidFill>
            <a:srgbClr val="92D050"/>
          </a:solidFill>
          <a:ln w="9525">
            <a:solidFill>
              <a:srgbClr val="000000"/>
            </a:solidFill>
            <a:miter lim="800000"/>
            <a:headEnd/>
            <a:tailEnd/>
          </a:ln>
          <a:effectLst>
            <a:innerShdw blurRad="114300">
              <a:prstClr val="black"/>
            </a:innerShdw>
          </a:effectLst>
        </p:spPr>
        <p:txBody>
          <a:bodyPr/>
          <a:lstStyle/>
          <a:p>
            <a:pPr algn="ctr"/>
            <a:r>
              <a:rPr lang="zh-CN" altLang="en-US">
                <a:latin typeface="微软雅黑" panose="020B0503020204020204" pitchFamily="34" charset="-122"/>
                <a:ea typeface="微软雅黑" panose="020B0503020204020204" pitchFamily="34" charset="-122"/>
              </a:rPr>
              <a:t>划分过程的工序</a:t>
            </a:r>
          </a:p>
        </p:txBody>
      </p:sp>
      <p:sp>
        <p:nvSpPr>
          <p:cNvPr id="12" name="Line 12"/>
          <p:cNvSpPr>
            <a:spLocks noChangeShapeType="1"/>
          </p:cNvSpPr>
          <p:nvPr/>
        </p:nvSpPr>
        <p:spPr bwMode="auto">
          <a:xfrm>
            <a:off x="1765275" y="3584798"/>
            <a:ext cx="0" cy="220662"/>
          </a:xfrm>
          <a:prstGeom prst="line">
            <a:avLst/>
          </a:prstGeom>
          <a:noFill/>
          <a:ln w="9525">
            <a:solidFill>
              <a:srgbClr val="000000"/>
            </a:solidFill>
            <a:round/>
            <a:headEnd/>
            <a:tailEnd type="triangle" w="med" len="med"/>
          </a:ln>
          <a:effectLst>
            <a:innerShdw blurRad="114300">
              <a:prstClr val="black"/>
            </a:innerShdw>
          </a:effectLst>
        </p:spPr>
        <p:txBody>
          <a:bodyPr/>
          <a:lstStyle/>
          <a:p>
            <a:endParaRPr lang="zh-CN" altLang="en-US" sz="2400">
              <a:latin typeface="微软雅黑" panose="020B0503020204020204" pitchFamily="34" charset="-122"/>
              <a:ea typeface="微软雅黑" panose="020B0503020204020204" pitchFamily="34" charset="-122"/>
            </a:endParaRPr>
          </a:p>
        </p:txBody>
      </p:sp>
      <p:sp>
        <p:nvSpPr>
          <p:cNvPr id="13" name="Rectangle 13"/>
          <p:cNvSpPr>
            <a:spLocks noChangeArrowheads="1"/>
          </p:cNvSpPr>
          <p:nvPr/>
        </p:nvSpPr>
        <p:spPr bwMode="auto">
          <a:xfrm>
            <a:off x="468287" y="3805460"/>
            <a:ext cx="2570163" cy="319088"/>
          </a:xfrm>
          <a:prstGeom prst="rect">
            <a:avLst/>
          </a:prstGeom>
          <a:solidFill>
            <a:srgbClr val="92D050"/>
          </a:solidFill>
          <a:ln w="9525">
            <a:solidFill>
              <a:srgbClr val="000000"/>
            </a:solidFill>
            <a:miter lim="800000"/>
            <a:headEnd/>
            <a:tailEnd/>
          </a:ln>
          <a:effectLst>
            <a:innerShdw blurRad="114300">
              <a:prstClr val="black"/>
            </a:innerShdw>
          </a:effectLst>
        </p:spPr>
        <p:txBody>
          <a:bodyPr/>
          <a:lstStyle/>
          <a:p>
            <a:pPr algn="ctr"/>
            <a:r>
              <a:rPr lang="zh-CN" altLang="en-US">
                <a:latin typeface="微软雅黑" panose="020B0503020204020204" pitchFamily="34" charset="-122"/>
                <a:ea typeface="微软雅黑" panose="020B0503020204020204" pitchFamily="34" charset="-122"/>
              </a:rPr>
              <a:t>过程描述</a:t>
            </a:r>
          </a:p>
          <a:p>
            <a:pPr algn="ctr"/>
            <a:r>
              <a:rPr lang="zh-CN" altLang="en-US">
                <a:latin typeface="微软雅黑" panose="020B0503020204020204" pitchFamily="34" charset="-122"/>
                <a:ea typeface="微软雅黑" panose="020B0503020204020204" pitchFamily="34" charset="-122"/>
              </a:rPr>
              <a:t> </a:t>
            </a:r>
          </a:p>
        </p:txBody>
      </p:sp>
      <p:sp>
        <p:nvSpPr>
          <p:cNvPr id="14" name="Line 14"/>
          <p:cNvSpPr>
            <a:spLocks noChangeShapeType="1"/>
          </p:cNvSpPr>
          <p:nvPr/>
        </p:nvSpPr>
        <p:spPr bwMode="auto">
          <a:xfrm>
            <a:off x="1765275" y="4124548"/>
            <a:ext cx="0" cy="219075"/>
          </a:xfrm>
          <a:prstGeom prst="line">
            <a:avLst/>
          </a:prstGeom>
          <a:noFill/>
          <a:ln w="9525">
            <a:solidFill>
              <a:srgbClr val="000000"/>
            </a:solidFill>
            <a:round/>
            <a:headEnd/>
            <a:tailEnd type="triangle" w="med" len="med"/>
          </a:ln>
          <a:effectLst>
            <a:innerShdw blurRad="114300">
              <a:prstClr val="black"/>
            </a:innerShdw>
          </a:effectLst>
        </p:spPr>
        <p:txBody>
          <a:bodyPr/>
          <a:lstStyle/>
          <a:p>
            <a:endParaRPr lang="zh-CN" altLang="en-US" sz="2400">
              <a:latin typeface="微软雅黑" panose="020B0503020204020204" pitchFamily="34" charset="-122"/>
              <a:ea typeface="微软雅黑" panose="020B0503020204020204" pitchFamily="34" charset="-122"/>
            </a:endParaRPr>
          </a:p>
        </p:txBody>
      </p:sp>
      <p:sp>
        <p:nvSpPr>
          <p:cNvPr id="15" name="Rectangle 15"/>
          <p:cNvSpPr>
            <a:spLocks noChangeArrowheads="1"/>
          </p:cNvSpPr>
          <p:nvPr/>
        </p:nvSpPr>
        <p:spPr bwMode="auto">
          <a:xfrm>
            <a:off x="468287" y="4364260"/>
            <a:ext cx="2590800" cy="319088"/>
          </a:xfrm>
          <a:prstGeom prst="rect">
            <a:avLst/>
          </a:prstGeom>
          <a:solidFill>
            <a:srgbClr val="92D050"/>
          </a:solidFill>
          <a:ln w="9525">
            <a:solidFill>
              <a:srgbClr val="000000"/>
            </a:solidFill>
            <a:miter lim="800000"/>
            <a:headEnd/>
            <a:tailEnd/>
          </a:ln>
          <a:effectLst>
            <a:innerShdw blurRad="114300">
              <a:prstClr val="black"/>
            </a:innerShdw>
          </a:effectLst>
        </p:spPr>
        <p:txBody>
          <a:bodyPr/>
          <a:lstStyle/>
          <a:p>
            <a:pPr algn="ctr"/>
            <a:r>
              <a:rPr lang="zh-CN" altLang="en-US">
                <a:latin typeface="微软雅黑" panose="020B0503020204020204" pitchFamily="34" charset="-122"/>
                <a:ea typeface="微软雅黑" panose="020B0503020204020204" pitchFamily="34" charset="-122"/>
              </a:rPr>
              <a:t>确定影响参数</a:t>
            </a:r>
          </a:p>
          <a:p>
            <a:pPr algn="ctr"/>
            <a:r>
              <a:rPr lang="zh-CN" altLang="en-US">
                <a:latin typeface="微软雅黑" panose="020B0503020204020204" pitchFamily="34" charset="-122"/>
                <a:ea typeface="微软雅黑" panose="020B0503020204020204" pitchFamily="34" charset="-122"/>
              </a:rPr>
              <a:t> </a:t>
            </a:r>
          </a:p>
        </p:txBody>
      </p:sp>
      <p:sp>
        <p:nvSpPr>
          <p:cNvPr id="16" name="Rectangle 16"/>
          <p:cNvSpPr>
            <a:spLocks noChangeArrowheads="1"/>
          </p:cNvSpPr>
          <p:nvPr/>
        </p:nvSpPr>
        <p:spPr bwMode="auto">
          <a:xfrm>
            <a:off x="6011837" y="3230785"/>
            <a:ext cx="2570163" cy="320675"/>
          </a:xfrm>
          <a:prstGeom prst="rect">
            <a:avLst/>
          </a:prstGeom>
          <a:solidFill>
            <a:srgbClr val="92D050"/>
          </a:solidFill>
          <a:ln w="9525">
            <a:solidFill>
              <a:srgbClr val="000000"/>
            </a:solidFill>
            <a:miter lim="800000"/>
            <a:headEnd/>
            <a:tailEnd/>
          </a:ln>
          <a:effectLst>
            <a:innerShdw blurRad="114300">
              <a:prstClr val="black"/>
            </a:innerShdw>
          </a:effectLst>
        </p:spPr>
        <p:txBody>
          <a:bodyPr/>
          <a:lstStyle/>
          <a:p>
            <a:pPr algn="ctr"/>
            <a:r>
              <a:rPr lang="zh-CN" altLang="en-US">
                <a:latin typeface="微软雅黑" panose="020B0503020204020204" pitchFamily="34" charset="-122"/>
                <a:ea typeface="微软雅黑" panose="020B0503020204020204" pitchFamily="34" charset="-122"/>
              </a:rPr>
              <a:t>制定提问表</a:t>
            </a:r>
          </a:p>
        </p:txBody>
      </p:sp>
      <p:sp>
        <p:nvSpPr>
          <p:cNvPr id="17" name="Line 17"/>
          <p:cNvSpPr>
            <a:spLocks noChangeShapeType="1"/>
          </p:cNvSpPr>
          <p:nvPr/>
        </p:nvSpPr>
        <p:spPr bwMode="auto">
          <a:xfrm>
            <a:off x="7308825" y="3551460"/>
            <a:ext cx="0" cy="220663"/>
          </a:xfrm>
          <a:prstGeom prst="line">
            <a:avLst/>
          </a:prstGeom>
          <a:noFill/>
          <a:ln w="9525">
            <a:solidFill>
              <a:srgbClr val="000000"/>
            </a:solidFill>
            <a:round/>
            <a:headEnd/>
            <a:tailEnd type="triangle" w="med" len="med"/>
          </a:ln>
          <a:effectLst>
            <a:innerShdw blurRad="114300">
              <a:prstClr val="black"/>
            </a:innerShdw>
          </a:effectLst>
        </p:spPr>
        <p:txBody>
          <a:bodyPr/>
          <a:lstStyle/>
          <a:p>
            <a:endParaRPr lang="zh-CN" altLang="en-US" sz="2400">
              <a:latin typeface="微软雅黑" panose="020B0503020204020204" pitchFamily="34" charset="-122"/>
              <a:ea typeface="微软雅黑" panose="020B0503020204020204" pitchFamily="34" charset="-122"/>
            </a:endParaRPr>
          </a:p>
        </p:txBody>
      </p:sp>
      <p:sp>
        <p:nvSpPr>
          <p:cNvPr id="18" name="Rectangle 18"/>
          <p:cNvSpPr>
            <a:spLocks noChangeArrowheads="1"/>
          </p:cNvSpPr>
          <p:nvPr/>
        </p:nvSpPr>
        <p:spPr bwMode="auto">
          <a:xfrm>
            <a:off x="6011837" y="3791173"/>
            <a:ext cx="2570163" cy="319087"/>
          </a:xfrm>
          <a:prstGeom prst="rect">
            <a:avLst/>
          </a:prstGeom>
          <a:solidFill>
            <a:srgbClr val="92D050"/>
          </a:solidFill>
          <a:ln w="9525">
            <a:solidFill>
              <a:srgbClr val="000000"/>
            </a:solidFill>
            <a:miter lim="800000"/>
            <a:headEnd/>
            <a:tailEnd/>
          </a:ln>
          <a:effectLst>
            <a:innerShdw blurRad="114300">
              <a:prstClr val="black"/>
            </a:innerShdw>
          </a:effectLst>
        </p:spPr>
        <p:txBody>
          <a:bodyPr/>
          <a:lstStyle/>
          <a:p>
            <a:pPr algn="ctr"/>
            <a:r>
              <a:rPr lang="zh-CN" altLang="en-US">
                <a:latin typeface="微软雅黑" panose="020B0503020204020204" pitchFamily="34" charset="-122"/>
                <a:ea typeface="微软雅黑" panose="020B0503020204020204" pitchFamily="34" charset="-122"/>
              </a:rPr>
              <a:t>确定参加人员</a:t>
            </a:r>
          </a:p>
        </p:txBody>
      </p:sp>
      <p:sp>
        <p:nvSpPr>
          <p:cNvPr id="19" name="Line 19"/>
          <p:cNvSpPr>
            <a:spLocks noChangeShapeType="1"/>
          </p:cNvSpPr>
          <p:nvPr/>
        </p:nvSpPr>
        <p:spPr bwMode="auto">
          <a:xfrm>
            <a:off x="7304062" y="4189635"/>
            <a:ext cx="0" cy="219075"/>
          </a:xfrm>
          <a:prstGeom prst="line">
            <a:avLst/>
          </a:prstGeom>
          <a:noFill/>
          <a:ln w="9525">
            <a:solidFill>
              <a:srgbClr val="000000"/>
            </a:solidFill>
            <a:round/>
            <a:headEnd/>
            <a:tailEnd type="triangle" w="med" len="med"/>
          </a:ln>
          <a:effectLst>
            <a:innerShdw blurRad="114300">
              <a:prstClr val="black"/>
            </a:innerShdw>
          </a:effectLst>
        </p:spPr>
        <p:txBody>
          <a:bodyPr/>
          <a:lstStyle/>
          <a:p>
            <a:endParaRPr lang="zh-CN" altLang="en-US" sz="2400">
              <a:latin typeface="微软雅黑" panose="020B0503020204020204" pitchFamily="34" charset="-122"/>
              <a:ea typeface="微软雅黑" panose="020B0503020204020204" pitchFamily="34" charset="-122"/>
            </a:endParaRPr>
          </a:p>
        </p:txBody>
      </p:sp>
      <p:sp>
        <p:nvSpPr>
          <p:cNvPr id="20" name="Rectangle 20"/>
          <p:cNvSpPr>
            <a:spLocks noChangeArrowheads="1"/>
          </p:cNvSpPr>
          <p:nvPr/>
        </p:nvSpPr>
        <p:spPr bwMode="auto">
          <a:xfrm>
            <a:off x="6011837" y="4508723"/>
            <a:ext cx="2570163" cy="319087"/>
          </a:xfrm>
          <a:prstGeom prst="rect">
            <a:avLst/>
          </a:prstGeom>
          <a:solidFill>
            <a:srgbClr val="92D050"/>
          </a:solidFill>
          <a:ln w="9525">
            <a:solidFill>
              <a:srgbClr val="000000"/>
            </a:solidFill>
            <a:miter lim="800000"/>
            <a:headEnd/>
            <a:tailEnd/>
          </a:ln>
          <a:effectLst>
            <a:innerShdw blurRad="114300">
              <a:prstClr val="black"/>
            </a:innerShdw>
          </a:effectLst>
        </p:spPr>
        <p:txBody>
          <a:bodyPr/>
          <a:lstStyle/>
          <a:p>
            <a:pPr algn="ctr"/>
            <a:r>
              <a:rPr lang="zh-CN" altLang="en-US">
                <a:latin typeface="微软雅黑" panose="020B0503020204020204" pitchFamily="34" charset="-122"/>
                <a:ea typeface="微软雅黑" panose="020B0503020204020204" pitchFamily="34" charset="-122"/>
              </a:rPr>
              <a:t>制定详细的审核流程</a:t>
            </a:r>
          </a:p>
          <a:p>
            <a:pPr algn="ctr"/>
            <a:endParaRPr lang="en-US" altLang="zh-CN">
              <a:latin typeface="微软雅黑" panose="020B0503020204020204" pitchFamily="34" charset="-122"/>
              <a:ea typeface="微软雅黑" panose="020B0503020204020204" pitchFamily="34" charset="-122"/>
            </a:endParaRPr>
          </a:p>
        </p:txBody>
      </p:sp>
      <p:sp>
        <p:nvSpPr>
          <p:cNvPr id="21" name="Rectangle 21"/>
          <p:cNvSpPr>
            <a:spLocks noChangeArrowheads="1"/>
          </p:cNvSpPr>
          <p:nvPr/>
        </p:nvSpPr>
        <p:spPr bwMode="auto">
          <a:xfrm>
            <a:off x="5532189" y="5108004"/>
            <a:ext cx="3529458" cy="400050"/>
          </a:xfrm>
          <a:prstGeom prst="rect">
            <a:avLst/>
          </a:prstGeom>
          <a:solidFill>
            <a:srgbClr val="92D050"/>
          </a:solidFill>
          <a:ln w="9525">
            <a:solidFill>
              <a:srgbClr val="000000"/>
            </a:solidFill>
            <a:miter lim="800000"/>
            <a:headEnd/>
            <a:tailEnd/>
          </a:ln>
          <a:effectLst>
            <a:innerShdw blurRad="114300">
              <a:prstClr val="black"/>
            </a:innerShdw>
          </a:effectLst>
        </p:spPr>
        <p:txBody>
          <a:bodyPr/>
          <a:lstStyle/>
          <a:p>
            <a:pPr algn="ctr"/>
            <a:r>
              <a:rPr lang="zh-CN" altLang="en-US" dirty="0">
                <a:latin typeface="微软雅黑" panose="020B0503020204020204" pitchFamily="34" charset="-122"/>
                <a:ea typeface="微软雅黑" panose="020B0503020204020204" pitchFamily="34" charset="-122"/>
              </a:rPr>
              <a:t>审核确定工作组织上的一些事宜</a:t>
            </a:r>
          </a:p>
        </p:txBody>
      </p:sp>
      <p:sp>
        <p:nvSpPr>
          <p:cNvPr id="22" name="Line 22"/>
          <p:cNvSpPr>
            <a:spLocks noChangeShapeType="1"/>
          </p:cNvSpPr>
          <p:nvPr/>
        </p:nvSpPr>
        <p:spPr bwMode="auto">
          <a:xfrm>
            <a:off x="7304062" y="4887342"/>
            <a:ext cx="0" cy="220662"/>
          </a:xfrm>
          <a:prstGeom prst="line">
            <a:avLst/>
          </a:prstGeom>
          <a:noFill/>
          <a:ln w="9525">
            <a:solidFill>
              <a:srgbClr val="000000"/>
            </a:solidFill>
            <a:round/>
            <a:headEnd/>
            <a:tailEnd type="triangle" w="med" len="med"/>
          </a:ln>
          <a:effectLst>
            <a:innerShdw blurRad="114300">
              <a:prstClr val="black"/>
            </a:innerShdw>
          </a:effectLst>
        </p:spPr>
        <p:txBody>
          <a:bodyPr/>
          <a:lstStyle/>
          <a:p>
            <a:endParaRPr lang="zh-CN" altLang="en-US" sz="2400">
              <a:latin typeface="微软雅黑" panose="020B0503020204020204" pitchFamily="34" charset="-122"/>
              <a:ea typeface="微软雅黑" panose="020B0503020204020204" pitchFamily="34" charset="-122"/>
            </a:endParaRPr>
          </a:p>
        </p:txBody>
      </p:sp>
      <p:sp>
        <p:nvSpPr>
          <p:cNvPr id="23" name="Rectangle 23"/>
          <p:cNvSpPr>
            <a:spLocks noChangeArrowheads="1"/>
          </p:cNvSpPr>
          <p:nvPr/>
        </p:nvSpPr>
        <p:spPr bwMode="auto">
          <a:xfrm>
            <a:off x="6011837" y="5788248"/>
            <a:ext cx="2570163" cy="328612"/>
          </a:xfrm>
          <a:prstGeom prst="rect">
            <a:avLst/>
          </a:prstGeom>
          <a:solidFill>
            <a:srgbClr val="92D050"/>
          </a:solidFill>
          <a:ln w="9525">
            <a:solidFill>
              <a:srgbClr val="000000"/>
            </a:solidFill>
            <a:miter lim="800000"/>
            <a:headEnd/>
            <a:tailEnd/>
          </a:ln>
          <a:effectLst>
            <a:innerShdw blurRad="114300">
              <a:prstClr val="black"/>
            </a:innerShdw>
          </a:effectLst>
        </p:spPr>
        <p:txBody>
          <a:bodyPr/>
          <a:lstStyle/>
          <a:p>
            <a:pPr algn="ctr"/>
            <a:r>
              <a:rPr lang="zh-CN" altLang="en-US">
                <a:latin typeface="微软雅黑" panose="020B0503020204020204" pitchFamily="34" charset="-122"/>
                <a:ea typeface="微软雅黑" panose="020B0503020204020204" pitchFamily="34" charset="-122"/>
              </a:rPr>
              <a:t>过程审核准备工作结束</a:t>
            </a:r>
          </a:p>
        </p:txBody>
      </p:sp>
      <p:sp>
        <p:nvSpPr>
          <p:cNvPr id="24" name="Line 24"/>
          <p:cNvSpPr>
            <a:spLocks noChangeShapeType="1"/>
          </p:cNvSpPr>
          <p:nvPr/>
        </p:nvSpPr>
        <p:spPr bwMode="auto">
          <a:xfrm>
            <a:off x="7308825" y="5577110"/>
            <a:ext cx="0" cy="219075"/>
          </a:xfrm>
          <a:prstGeom prst="line">
            <a:avLst/>
          </a:prstGeom>
          <a:noFill/>
          <a:ln w="9525">
            <a:solidFill>
              <a:srgbClr val="000000"/>
            </a:solidFill>
            <a:round/>
            <a:headEnd/>
            <a:tailEnd type="triangle" w="med" len="med"/>
          </a:ln>
          <a:effectLst>
            <a:innerShdw blurRad="114300">
              <a:prstClr val="black"/>
            </a:innerShdw>
          </a:effectLst>
        </p:spPr>
        <p:txBody>
          <a:bodyPr/>
          <a:lstStyle/>
          <a:p>
            <a:endParaRPr lang="zh-CN" altLang="en-US" sz="2400">
              <a:latin typeface="微软雅黑" panose="020B0503020204020204" pitchFamily="34" charset="-122"/>
              <a:ea typeface="微软雅黑" panose="020B0503020204020204" pitchFamily="34" charset="-122"/>
            </a:endParaRPr>
          </a:p>
        </p:txBody>
      </p:sp>
      <p:sp>
        <p:nvSpPr>
          <p:cNvPr id="25" name="Line 25"/>
          <p:cNvSpPr>
            <a:spLocks noChangeShapeType="1"/>
          </p:cNvSpPr>
          <p:nvPr/>
        </p:nvSpPr>
        <p:spPr bwMode="auto">
          <a:xfrm>
            <a:off x="1763687" y="4653185"/>
            <a:ext cx="0" cy="1008063"/>
          </a:xfrm>
          <a:prstGeom prst="line">
            <a:avLst/>
          </a:prstGeom>
          <a:noFill/>
          <a:ln w="9525">
            <a:solidFill>
              <a:schemeClr val="tx1"/>
            </a:solidFill>
            <a:round/>
            <a:headEnd/>
            <a:tailEnd/>
          </a:ln>
          <a:effectLst>
            <a:innerShdw blurRad="114300">
              <a:prstClr val="black"/>
            </a:innerShdw>
          </a:effectLst>
        </p:spPr>
        <p:txBody>
          <a:bodyPr/>
          <a:lstStyle/>
          <a:p>
            <a:endParaRPr lang="zh-CN" altLang="en-US" sz="2400">
              <a:latin typeface="微软雅黑" panose="020B0503020204020204" pitchFamily="34" charset="-122"/>
              <a:ea typeface="微软雅黑" panose="020B0503020204020204" pitchFamily="34" charset="-122"/>
            </a:endParaRPr>
          </a:p>
        </p:txBody>
      </p:sp>
      <p:sp>
        <p:nvSpPr>
          <p:cNvPr id="26" name="Line 26"/>
          <p:cNvSpPr>
            <a:spLocks noChangeShapeType="1"/>
          </p:cNvSpPr>
          <p:nvPr/>
        </p:nvSpPr>
        <p:spPr bwMode="auto">
          <a:xfrm>
            <a:off x="1763688" y="5661248"/>
            <a:ext cx="3529136" cy="0"/>
          </a:xfrm>
          <a:prstGeom prst="line">
            <a:avLst/>
          </a:prstGeom>
          <a:noFill/>
          <a:ln w="9525">
            <a:solidFill>
              <a:schemeClr val="tx1"/>
            </a:solidFill>
            <a:round/>
            <a:headEnd/>
            <a:tailEnd/>
          </a:ln>
          <a:effectLst>
            <a:innerShdw blurRad="114300">
              <a:prstClr val="black"/>
            </a:innerShdw>
          </a:effectLst>
        </p:spPr>
        <p:txBody>
          <a:bodyPr/>
          <a:lstStyle/>
          <a:p>
            <a:endParaRPr lang="zh-CN" altLang="en-US" sz="2400">
              <a:latin typeface="微软雅黑" panose="020B0503020204020204" pitchFamily="34" charset="-122"/>
              <a:ea typeface="微软雅黑" panose="020B0503020204020204" pitchFamily="34" charset="-122"/>
            </a:endParaRPr>
          </a:p>
        </p:txBody>
      </p:sp>
      <p:sp>
        <p:nvSpPr>
          <p:cNvPr id="27" name="Line 27"/>
          <p:cNvSpPr>
            <a:spLocks noChangeShapeType="1"/>
          </p:cNvSpPr>
          <p:nvPr/>
        </p:nvSpPr>
        <p:spPr bwMode="auto">
          <a:xfrm flipV="1">
            <a:off x="5292823" y="2694693"/>
            <a:ext cx="0" cy="2952750"/>
          </a:xfrm>
          <a:prstGeom prst="line">
            <a:avLst/>
          </a:prstGeom>
          <a:noFill/>
          <a:ln w="9525">
            <a:solidFill>
              <a:schemeClr val="tx1"/>
            </a:solidFill>
            <a:round/>
            <a:headEnd/>
            <a:tailEnd/>
          </a:ln>
          <a:effectLst>
            <a:innerShdw blurRad="114300">
              <a:prstClr val="black"/>
            </a:innerShdw>
          </a:effectLst>
        </p:spPr>
        <p:txBody>
          <a:bodyPr/>
          <a:lstStyle/>
          <a:p>
            <a:endParaRPr lang="zh-CN" altLang="en-US" sz="2400">
              <a:latin typeface="微软雅黑" panose="020B0503020204020204" pitchFamily="34" charset="-122"/>
              <a:ea typeface="微软雅黑" panose="020B0503020204020204" pitchFamily="34" charset="-122"/>
            </a:endParaRPr>
          </a:p>
        </p:txBody>
      </p:sp>
      <p:sp>
        <p:nvSpPr>
          <p:cNvPr id="28" name="Line 28"/>
          <p:cNvSpPr>
            <a:spLocks noChangeShapeType="1"/>
          </p:cNvSpPr>
          <p:nvPr/>
        </p:nvSpPr>
        <p:spPr bwMode="auto">
          <a:xfrm>
            <a:off x="5292823" y="2708498"/>
            <a:ext cx="1942977" cy="0"/>
          </a:xfrm>
          <a:prstGeom prst="line">
            <a:avLst/>
          </a:prstGeom>
          <a:noFill/>
          <a:ln w="9525">
            <a:solidFill>
              <a:schemeClr val="tx1"/>
            </a:solidFill>
            <a:round/>
            <a:headEnd/>
            <a:tailEnd/>
          </a:ln>
          <a:effectLst>
            <a:innerShdw blurRad="114300">
              <a:prstClr val="black"/>
            </a:innerShdw>
          </a:effectLst>
        </p:spPr>
        <p:txBody>
          <a:bodyPr/>
          <a:lstStyle/>
          <a:p>
            <a:endParaRPr lang="zh-CN" altLang="en-US" sz="2400">
              <a:latin typeface="微软雅黑" panose="020B0503020204020204" pitchFamily="34" charset="-122"/>
              <a:ea typeface="微软雅黑" panose="020B0503020204020204" pitchFamily="34" charset="-122"/>
            </a:endParaRPr>
          </a:p>
        </p:txBody>
      </p:sp>
      <p:sp>
        <p:nvSpPr>
          <p:cNvPr id="29" name="Line 29"/>
          <p:cNvSpPr>
            <a:spLocks noChangeShapeType="1"/>
          </p:cNvSpPr>
          <p:nvPr/>
        </p:nvSpPr>
        <p:spPr bwMode="auto">
          <a:xfrm>
            <a:off x="7235800" y="2708498"/>
            <a:ext cx="0" cy="503237"/>
          </a:xfrm>
          <a:prstGeom prst="line">
            <a:avLst/>
          </a:prstGeom>
          <a:noFill/>
          <a:ln w="9525">
            <a:solidFill>
              <a:schemeClr val="tx1"/>
            </a:solidFill>
            <a:round/>
            <a:headEnd/>
            <a:tailEnd type="triangle" w="med" len="med"/>
          </a:ln>
          <a:effectLst>
            <a:innerShdw blurRad="114300">
              <a:prstClr val="black"/>
            </a:innerShdw>
          </a:effectLst>
        </p:spPr>
        <p:txBody>
          <a:bodyPr/>
          <a:lstStyle/>
          <a:p>
            <a:endParaRPr lang="zh-CN" altLang="en-US" sz="2400">
              <a:latin typeface="微软雅黑" panose="020B0503020204020204" pitchFamily="34" charset="-122"/>
              <a:ea typeface="微软雅黑" panose="020B0503020204020204" pitchFamily="34" charset="-122"/>
            </a:endParaRPr>
          </a:p>
        </p:txBody>
      </p:sp>
      <p:sp>
        <p:nvSpPr>
          <p:cNvPr id="30" name="标题 16"/>
          <p:cNvSpPr txBox="1">
            <a:spLocks/>
          </p:cNvSpPr>
          <p:nvPr/>
        </p:nvSpPr>
        <p:spPr bwMode="auto">
          <a:xfrm>
            <a:off x="468287" y="279649"/>
            <a:ext cx="8232531" cy="648072"/>
          </a:xfrm>
          <a:prstGeom prst="rect">
            <a:avLst/>
          </a:prstGeom>
          <a:noFill/>
          <a:ln w="9525">
            <a:noFill/>
            <a:miter lim="800000"/>
            <a:headEnd/>
            <a:tailEnd/>
          </a:ln>
        </p:spPr>
        <p:txBody>
          <a:bodyPr vert="horz" wrap="square" lIns="91427" tIns="45712" rIns="91427" bIns="45712" numCol="1" anchor="ctr" anchorCtr="0" compatLnSpc="1">
            <a:prstTxWarp prst="textNoShape">
              <a:avLst/>
            </a:prstTxWarp>
          </a:bodyPr>
          <a:lstStyle>
            <a:lvl1pPr algn="ctr" rtl="0" eaLnBrk="1" fontAlgn="base" hangingPunct="1">
              <a:spcBef>
                <a:spcPct val="0"/>
              </a:spcBef>
              <a:spcAft>
                <a:spcPct val="0"/>
              </a:spcAft>
              <a:defRPr sz="3200" b="1">
                <a:solidFill>
                  <a:srgbClr val="FF0000"/>
                </a:solidFill>
                <a:latin typeface="微软雅黑" pitchFamily="34" charset="-122"/>
                <a:ea typeface="微软雅黑" pitchFamily="34" charset="-122"/>
                <a:cs typeface="+mj-cs"/>
              </a:defRPr>
            </a:lvl1pPr>
            <a:lvl2pPr algn="ctr" rtl="0" eaLnBrk="1" fontAlgn="base" hangingPunct="1">
              <a:spcBef>
                <a:spcPct val="0"/>
              </a:spcBef>
              <a:spcAft>
                <a:spcPct val="0"/>
              </a:spcAft>
              <a:defRPr sz="4500">
                <a:solidFill>
                  <a:schemeClr val="tx2"/>
                </a:solidFill>
                <a:latin typeface="Arial" pitchFamily="34" charset="0"/>
                <a:ea typeface="宋体" pitchFamily="2" charset="-122"/>
              </a:defRPr>
            </a:lvl2pPr>
            <a:lvl3pPr algn="ctr" rtl="0" eaLnBrk="1" fontAlgn="base" hangingPunct="1">
              <a:spcBef>
                <a:spcPct val="0"/>
              </a:spcBef>
              <a:spcAft>
                <a:spcPct val="0"/>
              </a:spcAft>
              <a:defRPr sz="4500">
                <a:solidFill>
                  <a:schemeClr val="tx2"/>
                </a:solidFill>
                <a:latin typeface="Arial" pitchFamily="34" charset="0"/>
                <a:ea typeface="宋体" pitchFamily="2" charset="-122"/>
              </a:defRPr>
            </a:lvl3pPr>
            <a:lvl4pPr algn="ctr" rtl="0" eaLnBrk="1" fontAlgn="base" hangingPunct="1">
              <a:spcBef>
                <a:spcPct val="0"/>
              </a:spcBef>
              <a:spcAft>
                <a:spcPct val="0"/>
              </a:spcAft>
              <a:defRPr sz="4500">
                <a:solidFill>
                  <a:schemeClr val="tx2"/>
                </a:solidFill>
                <a:latin typeface="Arial" pitchFamily="34" charset="0"/>
                <a:ea typeface="宋体" pitchFamily="2" charset="-122"/>
              </a:defRPr>
            </a:lvl4pPr>
            <a:lvl5pPr algn="ctr" rtl="0" eaLnBrk="1" fontAlgn="base" hangingPunct="1">
              <a:spcBef>
                <a:spcPct val="0"/>
              </a:spcBef>
              <a:spcAft>
                <a:spcPct val="0"/>
              </a:spcAft>
              <a:defRPr sz="4500">
                <a:solidFill>
                  <a:schemeClr val="tx2"/>
                </a:solidFill>
                <a:latin typeface="Arial" pitchFamily="34" charset="0"/>
                <a:ea typeface="宋体" pitchFamily="2" charset="-122"/>
              </a:defRPr>
            </a:lvl5pPr>
            <a:lvl6pPr marL="457200" algn="ctr" rtl="0" eaLnBrk="1" fontAlgn="base" hangingPunct="1">
              <a:spcBef>
                <a:spcPct val="0"/>
              </a:spcBef>
              <a:spcAft>
                <a:spcPct val="0"/>
              </a:spcAft>
              <a:defRPr sz="4500">
                <a:solidFill>
                  <a:schemeClr val="tx2"/>
                </a:solidFill>
                <a:latin typeface="Arial" pitchFamily="34" charset="0"/>
                <a:ea typeface="宋体" pitchFamily="2" charset="-122"/>
              </a:defRPr>
            </a:lvl6pPr>
            <a:lvl7pPr marL="914400" algn="ctr" rtl="0" eaLnBrk="1" fontAlgn="base" hangingPunct="1">
              <a:spcBef>
                <a:spcPct val="0"/>
              </a:spcBef>
              <a:spcAft>
                <a:spcPct val="0"/>
              </a:spcAft>
              <a:defRPr sz="4500">
                <a:solidFill>
                  <a:schemeClr val="tx2"/>
                </a:solidFill>
                <a:latin typeface="Arial" pitchFamily="34" charset="0"/>
                <a:ea typeface="宋体" pitchFamily="2" charset="-122"/>
              </a:defRPr>
            </a:lvl7pPr>
            <a:lvl8pPr marL="1371600" algn="ctr" rtl="0" eaLnBrk="1" fontAlgn="base" hangingPunct="1">
              <a:spcBef>
                <a:spcPct val="0"/>
              </a:spcBef>
              <a:spcAft>
                <a:spcPct val="0"/>
              </a:spcAft>
              <a:defRPr sz="4500">
                <a:solidFill>
                  <a:schemeClr val="tx2"/>
                </a:solidFill>
                <a:latin typeface="Arial" pitchFamily="34" charset="0"/>
                <a:ea typeface="宋体" pitchFamily="2" charset="-122"/>
              </a:defRPr>
            </a:lvl8pPr>
            <a:lvl9pPr marL="1828800" algn="ctr" rtl="0" eaLnBrk="1" fontAlgn="base" hangingPunct="1">
              <a:spcBef>
                <a:spcPct val="0"/>
              </a:spcBef>
              <a:spcAft>
                <a:spcPct val="0"/>
              </a:spcAft>
              <a:defRPr sz="4500">
                <a:solidFill>
                  <a:schemeClr val="tx2"/>
                </a:solidFill>
                <a:latin typeface="Arial" pitchFamily="34" charset="0"/>
                <a:ea typeface="宋体" pitchFamily="2" charset="-122"/>
              </a:defRPr>
            </a:lvl9pPr>
          </a:lstStyle>
          <a:p>
            <a:r>
              <a:rPr lang="zh-CN" altLang="en-US" kern="0" dirty="0" smtClean="0"/>
              <a:t>供应商过程审核</a:t>
            </a:r>
            <a:endParaRPr lang="zh-CN" altLang="en-US" kern="0" dirty="0"/>
          </a:p>
        </p:txBody>
      </p:sp>
    </p:spTree>
    <p:extLst>
      <p:ext uri="{BB962C8B-B14F-4D97-AF65-F5344CB8AC3E}">
        <p14:creationId xmlns:p14="http://schemas.microsoft.com/office/powerpoint/2010/main" val="2073529377"/>
      </p:ext>
    </p:extLst>
  </p:cSld>
  <p:clrMapOvr>
    <a:masterClrMapping/>
  </p:clrMapOvr>
  <p:transition>
    <p:fade/>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6"/>
          <p:cNvSpPr>
            <a:spLocks noGrp="1"/>
          </p:cNvSpPr>
          <p:nvPr>
            <p:ph type="title"/>
          </p:nvPr>
        </p:nvSpPr>
        <p:spPr>
          <a:xfrm>
            <a:off x="571575" y="387959"/>
            <a:ext cx="7772400" cy="503238"/>
          </a:xfrm>
        </p:spPr>
        <p:txBody>
          <a:bodyPr/>
          <a:lstStyle/>
          <a:p>
            <a:pPr algn="ctr"/>
            <a:r>
              <a:rPr lang="zh-CN" altLang="en-US" sz="3200" dirty="0" smtClean="0">
                <a:solidFill>
                  <a:srgbClr val="FF0000"/>
                </a:solidFill>
              </a:rPr>
              <a:t>供应商</a:t>
            </a:r>
            <a:r>
              <a:rPr lang="en-US" altLang="zh-CN" sz="3200" dirty="0" smtClean="0">
                <a:solidFill>
                  <a:srgbClr val="FF0000"/>
                </a:solidFill>
              </a:rPr>
              <a:t>4M</a:t>
            </a:r>
            <a:r>
              <a:rPr lang="zh-CN" altLang="en-US" sz="3200" dirty="0" smtClean="0">
                <a:solidFill>
                  <a:srgbClr val="FF0000"/>
                </a:solidFill>
              </a:rPr>
              <a:t>变更管理</a:t>
            </a:r>
            <a:endParaRPr lang="zh-CN" altLang="en-US" sz="3200" dirty="0">
              <a:solidFill>
                <a:srgbClr val="FF0000"/>
              </a:solidFill>
            </a:endParaRPr>
          </a:p>
        </p:txBody>
      </p:sp>
      <p:sp>
        <p:nvSpPr>
          <p:cNvPr id="8" name="AutoShape 3"/>
          <p:cNvSpPr>
            <a:spLocks noChangeArrowheads="1"/>
          </p:cNvSpPr>
          <p:nvPr/>
        </p:nvSpPr>
        <p:spPr bwMode="gray">
          <a:xfrm rot="5400000">
            <a:off x="317403" y="1453328"/>
            <a:ext cx="1990892" cy="1765771"/>
          </a:xfrm>
          <a:prstGeom prst="roundRect">
            <a:avLst>
              <a:gd name="adj" fmla="val 19894"/>
            </a:avLst>
          </a:prstGeom>
          <a:gradFill rotWithShape="1">
            <a:gsLst>
              <a:gs pos="0">
                <a:srgbClr val="FDF58D">
                  <a:gamma/>
                  <a:shade val="78824"/>
                  <a:invGamma/>
                  <a:alpha val="98000"/>
                </a:srgbClr>
              </a:gs>
              <a:gs pos="50000">
                <a:srgbClr val="FDF58D"/>
              </a:gs>
              <a:gs pos="100000">
                <a:srgbClr val="FDF58D">
                  <a:gamma/>
                  <a:shade val="78824"/>
                  <a:invGamma/>
                  <a:alpha val="98000"/>
                </a:srgbClr>
              </a:gs>
            </a:gsLst>
            <a:lin ang="5400000" scaled="1"/>
          </a:gradFill>
          <a:ln w="38100" algn="ctr">
            <a:solidFill>
              <a:srgbClr val="DDDDDD"/>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9" name="Freeform 4"/>
          <p:cNvSpPr>
            <a:spLocks/>
          </p:cNvSpPr>
          <p:nvPr/>
        </p:nvSpPr>
        <p:spPr bwMode="gray">
          <a:xfrm>
            <a:off x="493045" y="1363042"/>
            <a:ext cx="1682651" cy="317239"/>
          </a:xfrm>
          <a:custGeom>
            <a:avLst/>
            <a:gdLst>
              <a:gd name="T0" fmla="*/ 2147483647 w 1270"/>
              <a:gd name="T1" fmla="*/ 2147483647 h 303"/>
              <a:gd name="T2" fmla="*/ 2147483647 w 1270"/>
              <a:gd name="T3" fmla="*/ 2147483647 h 303"/>
              <a:gd name="T4" fmla="*/ 2147483647 w 1270"/>
              <a:gd name="T5" fmla="*/ 2147483647 h 303"/>
              <a:gd name="T6" fmla="*/ 2147483647 w 1270"/>
              <a:gd name="T7" fmla="*/ 2147483647 h 303"/>
              <a:gd name="T8" fmla="*/ 2147483647 w 1270"/>
              <a:gd name="T9" fmla="*/ 2147483647 h 303"/>
              <a:gd name="T10" fmla="*/ 2147483647 w 1270"/>
              <a:gd name="T11" fmla="*/ 2147483647 h 303"/>
              <a:gd name="T12" fmla="*/ 2147483647 w 1270"/>
              <a:gd name="T13" fmla="*/ 2147483647 h 303"/>
              <a:gd name="T14" fmla="*/ 2147483647 w 1270"/>
              <a:gd name="T15" fmla="*/ 2147483647 h 303"/>
              <a:gd name="T16" fmla="*/ 2147483647 w 1270"/>
              <a:gd name="T17" fmla="*/ 2147483647 h 3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70"/>
              <a:gd name="T28" fmla="*/ 0 h 303"/>
              <a:gd name="T29" fmla="*/ 1270 w 1270"/>
              <a:gd name="T30" fmla="*/ 303 h 3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70" h="303">
                <a:moveTo>
                  <a:pt x="5" y="303"/>
                </a:moveTo>
                <a:cubicBezTo>
                  <a:pt x="5" y="303"/>
                  <a:pt x="0" y="253"/>
                  <a:pt x="21" y="177"/>
                </a:cubicBezTo>
                <a:cubicBezTo>
                  <a:pt x="48" y="130"/>
                  <a:pt x="69" y="44"/>
                  <a:pt x="172" y="22"/>
                </a:cubicBezTo>
                <a:cubicBezTo>
                  <a:pt x="275" y="0"/>
                  <a:pt x="235" y="13"/>
                  <a:pt x="361" y="11"/>
                </a:cubicBezTo>
                <a:cubicBezTo>
                  <a:pt x="487" y="9"/>
                  <a:pt x="813" y="12"/>
                  <a:pt x="932" y="12"/>
                </a:cubicBezTo>
                <a:cubicBezTo>
                  <a:pt x="1050" y="12"/>
                  <a:pt x="998" y="2"/>
                  <a:pt x="1070" y="14"/>
                </a:cubicBezTo>
                <a:cubicBezTo>
                  <a:pt x="1143" y="26"/>
                  <a:pt x="1215" y="84"/>
                  <a:pt x="1260" y="189"/>
                </a:cubicBezTo>
                <a:cubicBezTo>
                  <a:pt x="1270" y="262"/>
                  <a:pt x="1266" y="302"/>
                  <a:pt x="1266" y="302"/>
                </a:cubicBezTo>
                <a:lnTo>
                  <a:pt x="5" y="303"/>
                </a:lnTo>
                <a:close/>
              </a:path>
            </a:pathLst>
          </a:custGeom>
          <a:solidFill>
            <a:srgbClr val="FFC319">
              <a:alpha val="50195"/>
            </a:srgbClr>
          </a:solidFill>
          <a:ln w="38100">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0" name="Rectangle 5"/>
          <p:cNvSpPr>
            <a:spLocks noChangeArrowheads="1"/>
          </p:cNvSpPr>
          <p:nvPr/>
        </p:nvSpPr>
        <p:spPr bwMode="gray">
          <a:xfrm>
            <a:off x="795233" y="1313146"/>
            <a:ext cx="1062268" cy="400110"/>
          </a:xfrm>
          <a:prstGeom prst="rect">
            <a:avLst/>
          </a:prstGeom>
          <a:noFill/>
          <a:ln w="9525" algn="ctr">
            <a:noFill/>
            <a:miter lim="800000"/>
            <a:headEnd/>
            <a:tailEnd/>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smtClean="0">
                <a:ln>
                  <a:noFill/>
                </a:ln>
                <a:solidFill>
                  <a:srgbClr val="1C1C1C"/>
                </a:solidFill>
                <a:effectLst/>
                <a:uLnTx/>
                <a:uFillTx/>
                <a:latin typeface="微软雅黑" panose="020B0503020204020204" pitchFamily="34" charset="-122"/>
                <a:ea typeface="微软雅黑" panose="020B0503020204020204" pitchFamily="34" charset="-122"/>
              </a:rPr>
              <a:t>人</a:t>
            </a:r>
            <a:endParaRPr kumimoji="0" lang="en-US" altLang="zh-CN" sz="2000" b="1" i="0" u="none" strike="noStrike" kern="0" cap="none" spc="0" normalizeH="0" baseline="0" noProof="0" dirty="0" smtClean="0">
              <a:ln>
                <a:noFill/>
              </a:ln>
              <a:solidFill>
                <a:srgbClr val="1C1C1C"/>
              </a:solidFill>
              <a:effectLst/>
              <a:uLnTx/>
              <a:uFillTx/>
              <a:latin typeface="微软雅黑" panose="020B0503020204020204" pitchFamily="34" charset="-122"/>
              <a:ea typeface="微软雅黑" panose="020B0503020204020204" pitchFamily="34" charset="-122"/>
            </a:endParaRPr>
          </a:p>
        </p:txBody>
      </p:sp>
      <p:sp>
        <p:nvSpPr>
          <p:cNvPr id="22" name="AutoShape 3"/>
          <p:cNvSpPr>
            <a:spLocks noChangeArrowheads="1"/>
          </p:cNvSpPr>
          <p:nvPr/>
        </p:nvSpPr>
        <p:spPr bwMode="gray">
          <a:xfrm rot="5400000">
            <a:off x="2466012" y="1441696"/>
            <a:ext cx="1968614" cy="1811312"/>
          </a:xfrm>
          <a:prstGeom prst="roundRect">
            <a:avLst>
              <a:gd name="adj" fmla="val 19894"/>
            </a:avLst>
          </a:prstGeom>
          <a:gradFill rotWithShape="1">
            <a:gsLst>
              <a:gs pos="0">
                <a:srgbClr val="FDF58D">
                  <a:gamma/>
                  <a:shade val="78824"/>
                  <a:invGamma/>
                  <a:alpha val="98000"/>
                </a:srgbClr>
              </a:gs>
              <a:gs pos="50000">
                <a:srgbClr val="FDF58D"/>
              </a:gs>
              <a:gs pos="100000">
                <a:srgbClr val="FDF58D">
                  <a:gamma/>
                  <a:shade val="78824"/>
                  <a:invGamma/>
                  <a:alpha val="98000"/>
                </a:srgbClr>
              </a:gs>
            </a:gsLst>
            <a:lin ang="5400000" scaled="1"/>
          </a:gradFill>
          <a:ln w="38100" algn="ctr">
            <a:solidFill>
              <a:srgbClr val="DDDDDD"/>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3" name="Freeform 4"/>
          <p:cNvSpPr>
            <a:spLocks/>
          </p:cNvSpPr>
          <p:nvPr/>
        </p:nvSpPr>
        <p:spPr bwMode="gray">
          <a:xfrm>
            <a:off x="2553544" y="1363042"/>
            <a:ext cx="1800200" cy="317239"/>
          </a:xfrm>
          <a:custGeom>
            <a:avLst/>
            <a:gdLst>
              <a:gd name="T0" fmla="*/ 2147483647 w 1270"/>
              <a:gd name="T1" fmla="*/ 2147483647 h 303"/>
              <a:gd name="T2" fmla="*/ 2147483647 w 1270"/>
              <a:gd name="T3" fmla="*/ 2147483647 h 303"/>
              <a:gd name="T4" fmla="*/ 2147483647 w 1270"/>
              <a:gd name="T5" fmla="*/ 2147483647 h 303"/>
              <a:gd name="T6" fmla="*/ 2147483647 w 1270"/>
              <a:gd name="T7" fmla="*/ 2147483647 h 303"/>
              <a:gd name="T8" fmla="*/ 2147483647 w 1270"/>
              <a:gd name="T9" fmla="*/ 2147483647 h 303"/>
              <a:gd name="T10" fmla="*/ 2147483647 w 1270"/>
              <a:gd name="T11" fmla="*/ 2147483647 h 303"/>
              <a:gd name="T12" fmla="*/ 2147483647 w 1270"/>
              <a:gd name="T13" fmla="*/ 2147483647 h 303"/>
              <a:gd name="T14" fmla="*/ 2147483647 w 1270"/>
              <a:gd name="T15" fmla="*/ 2147483647 h 303"/>
              <a:gd name="T16" fmla="*/ 2147483647 w 1270"/>
              <a:gd name="T17" fmla="*/ 2147483647 h 3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70"/>
              <a:gd name="T28" fmla="*/ 0 h 303"/>
              <a:gd name="T29" fmla="*/ 1270 w 1270"/>
              <a:gd name="T30" fmla="*/ 303 h 3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70" h="303">
                <a:moveTo>
                  <a:pt x="5" y="303"/>
                </a:moveTo>
                <a:cubicBezTo>
                  <a:pt x="5" y="303"/>
                  <a:pt x="0" y="253"/>
                  <a:pt x="21" y="177"/>
                </a:cubicBezTo>
                <a:cubicBezTo>
                  <a:pt x="48" y="130"/>
                  <a:pt x="69" y="44"/>
                  <a:pt x="172" y="22"/>
                </a:cubicBezTo>
                <a:cubicBezTo>
                  <a:pt x="275" y="0"/>
                  <a:pt x="235" y="13"/>
                  <a:pt x="361" y="11"/>
                </a:cubicBezTo>
                <a:cubicBezTo>
                  <a:pt x="487" y="9"/>
                  <a:pt x="813" y="12"/>
                  <a:pt x="932" y="12"/>
                </a:cubicBezTo>
                <a:cubicBezTo>
                  <a:pt x="1050" y="12"/>
                  <a:pt x="998" y="2"/>
                  <a:pt x="1070" y="14"/>
                </a:cubicBezTo>
                <a:cubicBezTo>
                  <a:pt x="1143" y="26"/>
                  <a:pt x="1215" y="84"/>
                  <a:pt x="1260" y="189"/>
                </a:cubicBezTo>
                <a:cubicBezTo>
                  <a:pt x="1270" y="262"/>
                  <a:pt x="1266" y="302"/>
                  <a:pt x="1266" y="302"/>
                </a:cubicBezTo>
                <a:lnTo>
                  <a:pt x="5" y="303"/>
                </a:lnTo>
                <a:close/>
              </a:path>
            </a:pathLst>
          </a:custGeom>
          <a:solidFill>
            <a:srgbClr val="FFC319">
              <a:alpha val="50195"/>
            </a:srgbClr>
          </a:solidFill>
          <a:ln w="38100">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4" name="Rectangle 5"/>
          <p:cNvSpPr>
            <a:spLocks noChangeArrowheads="1"/>
          </p:cNvSpPr>
          <p:nvPr/>
        </p:nvSpPr>
        <p:spPr bwMode="gray">
          <a:xfrm>
            <a:off x="2902798" y="1341971"/>
            <a:ext cx="1062268" cy="400110"/>
          </a:xfrm>
          <a:prstGeom prst="rect">
            <a:avLst/>
          </a:prstGeom>
          <a:noFill/>
          <a:ln w="9525" algn="ctr">
            <a:noFill/>
            <a:miter lim="800000"/>
            <a:headEnd/>
            <a:tailEnd/>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smtClean="0">
                <a:ln>
                  <a:noFill/>
                </a:ln>
                <a:solidFill>
                  <a:srgbClr val="1C1C1C"/>
                </a:solidFill>
                <a:effectLst/>
                <a:uLnTx/>
                <a:uFillTx/>
                <a:latin typeface="微软雅黑" panose="020B0503020204020204" pitchFamily="34" charset="-122"/>
                <a:ea typeface="微软雅黑" panose="020B0503020204020204" pitchFamily="34" charset="-122"/>
              </a:rPr>
              <a:t>机</a:t>
            </a:r>
            <a:endParaRPr kumimoji="0" lang="en-US" altLang="zh-CN" sz="2000" b="1" i="0" u="none" strike="noStrike" kern="0" cap="none" spc="0" normalizeH="0" baseline="0" noProof="0" dirty="0" smtClean="0">
              <a:ln>
                <a:noFill/>
              </a:ln>
              <a:solidFill>
                <a:srgbClr val="1C1C1C"/>
              </a:solidFill>
              <a:effectLst/>
              <a:uLnTx/>
              <a:uFillTx/>
              <a:latin typeface="微软雅黑" panose="020B0503020204020204" pitchFamily="34" charset="-122"/>
              <a:ea typeface="微软雅黑" panose="020B0503020204020204" pitchFamily="34" charset="-122"/>
            </a:endParaRPr>
          </a:p>
        </p:txBody>
      </p:sp>
      <p:sp>
        <p:nvSpPr>
          <p:cNvPr id="25" name="AutoShape 3"/>
          <p:cNvSpPr>
            <a:spLocks noChangeArrowheads="1"/>
          </p:cNvSpPr>
          <p:nvPr/>
        </p:nvSpPr>
        <p:spPr bwMode="gray">
          <a:xfrm rot="5400000">
            <a:off x="4605508" y="1413695"/>
            <a:ext cx="1983634" cy="1837779"/>
          </a:xfrm>
          <a:prstGeom prst="roundRect">
            <a:avLst>
              <a:gd name="adj" fmla="val 19894"/>
            </a:avLst>
          </a:prstGeom>
          <a:gradFill rotWithShape="1">
            <a:gsLst>
              <a:gs pos="0">
                <a:srgbClr val="FDF58D">
                  <a:gamma/>
                  <a:shade val="78824"/>
                  <a:invGamma/>
                  <a:alpha val="98000"/>
                </a:srgbClr>
              </a:gs>
              <a:gs pos="50000">
                <a:srgbClr val="FDF58D"/>
              </a:gs>
              <a:gs pos="100000">
                <a:srgbClr val="FDF58D">
                  <a:gamma/>
                  <a:shade val="78824"/>
                  <a:invGamma/>
                  <a:alpha val="98000"/>
                </a:srgbClr>
              </a:gs>
            </a:gsLst>
            <a:lin ang="5400000" scaled="1"/>
          </a:gradFill>
          <a:ln w="38100" algn="ctr">
            <a:solidFill>
              <a:srgbClr val="DDDDDD"/>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6" name="Freeform 4"/>
          <p:cNvSpPr>
            <a:spLocks/>
          </p:cNvSpPr>
          <p:nvPr/>
        </p:nvSpPr>
        <p:spPr bwMode="gray">
          <a:xfrm>
            <a:off x="4689548" y="1363042"/>
            <a:ext cx="1826667" cy="317239"/>
          </a:xfrm>
          <a:custGeom>
            <a:avLst/>
            <a:gdLst>
              <a:gd name="T0" fmla="*/ 2147483647 w 1270"/>
              <a:gd name="T1" fmla="*/ 2147483647 h 303"/>
              <a:gd name="T2" fmla="*/ 2147483647 w 1270"/>
              <a:gd name="T3" fmla="*/ 2147483647 h 303"/>
              <a:gd name="T4" fmla="*/ 2147483647 w 1270"/>
              <a:gd name="T5" fmla="*/ 2147483647 h 303"/>
              <a:gd name="T6" fmla="*/ 2147483647 w 1270"/>
              <a:gd name="T7" fmla="*/ 2147483647 h 303"/>
              <a:gd name="T8" fmla="*/ 2147483647 w 1270"/>
              <a:gd name="T9" fmla="*/ 2147483647 h 303"/>
              <a:gd name="T10" fmla="*/ 2147483647 w 1270"/>
              <a:gd name="T11" fmla="*/ 2147483647 h 303"/>
              <a:gd name="T12" fmla="*/ 2147483647 w 1270"/>
              <a:gd name="T13" fmla="*/ 2147483647 h 303"/>
              <a:gd name="T14" fmla="*/ 2147483647 w 1270"/>
              <a:gd name="T15" fmla="*/ 2147483647 h 303"/>
              <a:gd name="T16" fmla="*/ 2147483647 w 1270"/>
              <a:gd name="T17" fmla="*/ 2147483647 h 3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70"/>
              <a:gd name="T28" fmla="*/ 0 h 303"/>
              <a:gd name="T29" fmla="*/ 1270 w 1270"/>
              <a:gd name="T30" fmla="*/ 303 h 3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70" h="303">
                <a:moveTo>
                  <a:pt x="5" y="303"/>
                </a:moveTo>
                <a:cubicBezTo>
                  <a:pt x="5" y="303"/>
                  <a:pt x="0" y="253"/>
                  <a:pt x="21" y="177"/>
                </a:cubicBezTo>
                <a:cubicBezTo>
                  <a:pt x="48" y="130"/>
                  <a:pt x="69" y="44"/>
                  <a:pt x="172" y="22"/>
                </a:cubicBezTo>
                <a:cubicBezTo>
                  <a:pt x="275" y="0"/>
                  <a:pt x="235" y="13"/>
                  <a:pt x="361" y="11"/>
                </a:cubicBezTo>
                <a:cubicBezTo>
                  <a:pt x="487" y="9"/>
                  <a:pt x="813" y="12"/>
                  <a:pt x="932" y="12"/>
                </a:cubicBezTo>
                <a:cubicBezTo>
                  <a:pt x="1050" y="12"/>
                  <a:pt x="998" y="2"/>
                  <a:pt x="1070" y="14"/>
                </a:cubicBezTo>
                <a:cubicBezTo>
                  <a:pt x="1143" y="26"/>
                  <a:pt x="1215" y="84"/>
                  <a:pt x="1260" y="189"/>
                </a:cubicBezTo>
                <a:cubicBezTo>
                  <a:pt x="1270" y="262"/>
                  <a:pt x="1266" y="302"/>
                  <a:pt x="1266" y="302"/>
                </a:cubicBezTo>
                <a:lnTo>
                  <a:pt x="5" y="303"/>
                </a:lnTo>
                <a:close/>
              </a:path>
            </a:pathLst>
          </a:custGeom>
          <a:solidFill>
            <a:srgbClr val="FFC319">
              <a:alpha val="50195"/>
            </a:srgbClr>
          </a:solidFill>
          <a:ln w="38100">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7" name="Rectangle 5"/>
          <p:cNvSpPr>
            <a:spLocks noChangeArrowheads="1"/>
          </p:cNvSpPr>
          <p:nvPr/>
        </p:nvSpPr>
        <p:spPr bwMode="gray">
          <a:xfrm>
            <a:off x="5082511" y="1323395"/>
            <a:ext cx="1062268" cy="400110"/>
          </a:xfrm>
          <a:prstGeom prst="rect">
            <a:avLst/>
          </a:prstGeom>
          <a:noFill/>
          <a:ln w="9525" algn="ctr">
            <a:noFill/>
            <a:miter lim="800000"/>
            <a:headEnd/>
            <a:tailEnd/>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smtClean="0">
                <a:ln>
                  <a:noFill/>
                </a:ln>
                <a:solidFill>
                  <a:srgbClr val="1C1C1C"/>
                </a:solidFill>
                <a:effectLst/>
                <a:uLnTx/>
                <a:uFillTx/>
                <a:latin typeface="微软雅黑" panose="020B0503020204020204" pitchFamily="34" charset="-122"/>
                <a:ea typeface="微软雅黑" panose="020B0503020204020204" pitchFamily="34" charset="-122"/>
              </a:rPr>
              <a:t>料</a:t>
            </a:r>
            <a:endParaRPr kumimoji="0" lang="en-US" altLang="zh-CN" sz="2000" b="1" i="0" u="none" strike="noStrike" kern="0" cap="none" spc="0" normalizeH="0" baseline="0" noProof="0" dirty="0" smtClean="0">
              <a:ln>
                <a:noFill/>
              </a:ln>
              <a:solidFill>
                <a:srgbClr val="1C1C1C"/>
              </a:solidFill>
              <a:effectLst/>
              <a:uLnTx/>
              <a:uFillTx/>
              <a:latin typeface="微软雅黑" panose="020B0503020204020204" pitchFamily="34" charset="-122"/>
              <a:ea typeface="微软雅黑" panose="020B0503020204020204" pitchFamily="34" charset="-122"/>
            </a:endParaRPr>
          </a:p>
        </p:txBody>
      </p:sp>
      <p:sp>
        <p:nvSpPr>
          <p:cNvPr id="28" name="AutoShape 3"/>
          <p:cNvSpPr>
            <a:spLocks noChangeArrowheads="1"/>
          </p:cNvSpPr>
          <p:nvPr/>
        </p:nvSpPr>
        <p:spPr bwMode="gray">
          <a:xfrm rot="5400000">
            <a:off x="6699637" y="1380176"/>
            <a:ext cx="1971839" cy="1837779"/>
          </a:xfrm>
          <a:prstGeom prst="roundRect">
            <a:avLst>
              <a:gd name="adj" fmla="val 19894"/>
            </a:avLst>
          </a:prstGeom>
          <a:gradFill rotWithShape="1">
            <a:gsLst>
              <a:gs pos="0">
                <a:srgbClr val="FDF58D">
                  <a:gamma/>
                  <a:shade val="78824"/>
                  <a:invGamma/>
                  <a:alpha val="98000"/>
                </a:srgbClr>
              </a:gs>
              <a:gs pos="50000">
                <a:srgbClr val="FDF58D"/>
              </a:gs>
              <a:gs pos="100000">
                <a:srgbClr val="FDF58D">
                  <a:gamma/>
                  <a:shade val="78824"/>
                  <a:invGamma/>
                  <a:alpha val="98000"/>
                </a:srgbClr>
              </a:gs>
            </a:gsLst>
            <a:lin ang="5400000" scaled="1"/>
          </a:gradFill>
          <a:ln w="38100" algn="ctr">
            <a:solidFill>
              <a:srgbClr val="DDDDDD"/>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9" name="Freeform 4"/>
          <p:cNvSpPr>
            <a:spLocks/>
          </p:cNvSpPr>
          <p:nvPr/>
        </p:nvSpPr>
        <p:spPr bwMode="gray">
          <a:xfrm>
            <a:off x="6777778" y="1352889"/>
            <a:ext cx="1826668" cy="317239"/>
          </a:xfrm>
          <a:custGeom>
            <a:avLst/>
            <a:gdLst>
              <a:gd name="T0" fmla="*/ 2147483647 w 1270"/>
              <a:gd name="T1" fmla="*/ 2147483647 h 303"/>
              <a:gd name="T2" fmla="*/ 2147483647 w 1270"/>
              <a:gd name="T3" fmla="*/ 2147483647 h 303"/>
              <a:gd name="T4" fmla="*/ 2147483647 w 1270"/>
              <a:gd name="T5" fmla="*/ 2147483647 h 303"/>
              <a:gd name="T6" fmla="*/ 2147483647 w 1270"/>
              <a:gd name="T7" fmla="*/ 2147483647 h 303"/>
              <a:gd name="T8" fmla="*/ 2147483647 w 1270"/>
              <a:gd name="T9" fmla="*/ 2147483647 h 303"/>
              <a:gd name="T10" fmla="*/ 2147483647 w 1270"/>
              <a:gd name="T11" fmla="*/ 2147483647 h 303"/>
              <a:gd name="T12" fmla="*/ 2147483647 w 1270"/>
              <a:gd name="T13" fmla="*/ 2147483647 h 303"/>
              <a:gd name="T14" fmla="*/ 2147483647 w 1270"/>
              <a:gd name="T15" fmla="*/ 2147483647 h 303"/>
              <a:gd name="T16" fmla="*/ 2147483647 w 1270"/>
              <a:gd name="T17" fmla="*/ 2147483647 h 3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70"/>
              <a:gd name="T28" fmla="*/ 0 h 303"/>
              <a:gd name="T29" fmla="*/ 1270 w 1270"/>
              <a:gd name="T30" fmla="*/ 303 h 3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70" h="303">
                <a:moveTo>
                  <a:pt x="5" y="303"/>
                </a:moveTo>
                <a:cubicBezTo>
                  <a:pt x="5" y="303"/>
                  <a:pt x="0" y="253"/>
                  <a:pt x="21" y="177"/>
                </a:cubicBezTo>
                <a:cubicBezTo>
                  <a:pt x="48" y="130"/>
                  <a:pt x="69" y="44"/>
                  <a:pt x="172" y="22"/>
                </a:cubicBezTo>
                <a:cubicBezTo>
                  <a:pt x="275" y="0"/>
                  <a:pt x="235" y="13"/>
                  <a:pt x="361" y="11"/>
                </a:cubicBezTo>
                <a:cubicBezTo>
                  <a:pt x="487" y="9"/>
                  <a:pt x="813" y="12"/>
                  <a:pt x="932" y="12"/>
                </a:cubicBezTo>
                <a:cubicBezTo>
                  <a:pt x="1050" y="12"/>
                  <a:pt x="998" y="2"/>
                  <a:pt x="1070" y="14"/>
                </a:cubicBezTo>
                <a:cubicBezTo>
                  <a:pt x="1143" y="26"/>
                  <a:pt x="1215" y="84"/>
                  <a:pt x="1260" y="189"/>
                </a:cubicBezTo>
                <a:cubicBezTo>
                  <a:pt x="1270" y="262"/>
                  <a:pt x="1266" y="302"/>
                  <a:pt x="1266" y="302"/>
                </a:cubicBezTo>
                <a:lnTo>
                  <a:pt x="5" y="303"/>
                </a:lnTo>
                <a:close/>
              </a:path>
            </a:pathLst>
          </a:custGeom>
          <a:solidFill>
            <a:srgbClr val="FFC319">
              <a:alpha val="50195"/>
            </a:srgbClr>
          </a:solidFill>
          <a:ln w="38100">
            <a:no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0" name="Rectangle 5"/>
          <p:cNvSpPr>
            <a:spLocks noChangeArrowheads="1"/>
          </p:cNvSpPr>
          <p:nvPr/>
        </p:nvSpPr>
        <p:spPr bwMode="gray">
          <a:xfrm>
            <a:off x="7168747" y="1289995"/>
            <a:ext cx="1062268" cy="400110"/>
          </a:xfrm>
          <a:prstGeom prst="rect">
            <a:avLst/>
          </a:prstGeom>
          <a:noFill/>
          <a:ln w="9525" algn="ctr">
            <a:noFill/>
            <a:miter lim="800000"/>
            <a:headEnd/>
            <a:tailEnd/>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1" i="0" u="none" strike="noStrike" kern="0" cap="none" spc="0" normalizeH="0" baseline="0" noProof="0" dirty="0" smtClean="0">
                <a:ln>
                  <a:noFill/>
                </a:ln>
                <a:solidFill>
                  <a:srgbClr val="1C1C1C"/>
                </a:solidFill>
                <a:effectLst/>
                <a:uLnTx/>
                <a:uFillTx/>
                <a:latin typeface="微软雅黑" panose="020B0503020204020204" pitchFamily="34" charset="-122"/>
                <a:ea typeface="微软雅黑" panose="020B0503020204020204" pitchFamily="34" charset="-122"/>
              </a:rPr>
              <a:t>法</a:t>
            </a:r>
            <a:endParaRPr kumimoji="0" lang="en-US" altLang="zh-CN" sz="2000" b="1" i="0" u="none" strike="noStrike" kern="0" cap="none" spc="0" normalizeH="0" baseline="0" noProof="0" dirty="0" smtClean="0">
              <a:ln>
                <a:noFill/>
              </a:ln>
              <a:solidFill>
                <a:srgbClr val="1C1C1C"/>
              </a:solidFill>
              <a:effectLst/>
              <a:uLnTx/>
              <a:uFillTx/>
              <a:latin typeface="微软雅黑" panose="020B0503020204020204" pitchFamily="34" charset="-122"/>
              <a:ea typeface="微软雅黑" panose="020B0503020204020204" pitchFamily="34" charset="-122"/>
            </a:endParaRPr>
          </a:p>
        </p:txBody>
      </p:sp>
      <p:sp>
        <p:nvSpPr>
          <p:cNvPr id="32" name="AutoShape 28"/>
          <p:cNvSpPr>
            <a:spLocks noChangeArrowheads="1"/>
          </p:cNvSpPr>
          <p:nvPr/>
        </p:nvSpPr>
        <p:spPr bwMode="gray">
          <a:xfrm flipV="1">
            <a:off x="1035787" y="3338915"/>
            <a:ext cx="6984776" cy="648072"/>
          </a:xfrm>
          <a:prstGeom prst="triangle">
            <a:avLst>
              <a:gd name="adj" fmla="val 50000"/>
            </a:avLst>
          </a:prstGeom>
          <a:gradFill rotWithShape="1">
            <a:gsLst>
              <a:gs pos="0">
                <a:srgbClr val="FF6161"/>
              </a:gs>
              <a:gs pos="100000">
                <a:srgbClr val="FF6161">
                  <a:gamma/>
                  <a:tint val="0"/>
                  <a:invGamma/>
                </a:srgbClr>
              </a:gs>
            </a:gsLst>
            <a:lin ang="5400000" scaled="1"/>
          </a:gra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a typeface="宋体" pitchFamily="2" charset="-122"/>
            </a:endParaRPr>
          </a:p>
        </p:txBody>
      </p:sp>
      <p:sp>
        <p:nvSpPr>
          <p:cNvPr id="33" name="TextBox 32"/>
          <p:cNvSpPr txBox="1"/>
          <p:nvPr/>
        </p:nvSpPr>
        <p:spPr>
          <a:xfrm>
            <a:off x="485811" y="1752671"/>
            <a:ext cx="1654076" cy="1338828"/>
          </a:xfrm>
          <a:prstGeom prst="rect">
            <a:avLst/>
          </a:prstGeom>
          <a:noFill/>
        </p:spPr>
        <p:txBody>
          <a:bodyPr wrap="square" rtlCol="0">
            <a:spAutoFit/>
          </a:bodyPr>
          <a:lstStyle/>
          <a:p>
            <a:pPr>
              <a:lnSpc>
                <a:spcPct val="150000"/>
              </a:lnSpc>
            </a:pP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高层管理人员</a:t>
            </a:r>
            <a:endParaRPr lang="en-US" altLang="zh-CN" dirty="0" smtClean="0">
              <a:latin typeface="微软雅黑" panose="020B0503020204020204" pitchFamily="34" charset="-122"/>
              <a:ea typeface="微软雅黑" panose="020B0503020204020204" pitchFamily="34" charset="-122"/>
            </a:endParaRPr>
          </a:p>
          <a:p>
            <a:pPr>
              <a:lnSpc>
                <a:spcPct val="150000"/>
              </a:lnSpc>
            </a:pP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关键质量管理人员</a:t>
            </a:r>
            <a:endParaRPr lang="zh-CN" altLang="en-US" dirty="0">
              <a:latin typeface="微软雅黑" panose="020B0503020204020204" pitchFamily="34" charset="-122"/>
              <a:ea typeface="微软雅黑" panose="020B0503020204020204" pitchFamily="34" charset="-122"/>
            </a:endParaRPr>
          </a:p>
        </p:txBody>
      </p:sp>
      <p:sp>
        <p:nvSpPr>
          <p:cNvPr id="34" name="TextBox 33"/>
          <p:cNvSpPr txBox="1"/>
          <p:nvPr/>
        </p:nvSpPr>
        <p:spPr>
          <a:xfrm>
            <a:off x="2672262" y="1678336"/>
            <a:ext cx="1648381" cy="1338828"/>
          </a:xfrm>
          <a:prstGeom prst="rect">
            <a:avLst/>
          </a:prstGeom>
          <a:noFill/>
        </p:spPr>
        <p:txBody>
          <a:bodyPr wrap="square" rtlCol="0">
            <a:spAutoFit/>
          </a:bodyPr>
          <a:lstStyle/>
          <a:p>
            <a:pPr>
              <a:lnSpc>
                <a:spcPct val="150000"/>
              </a:lnSpc>
            </a:pP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关键设备</a:t>
            </a:r>
            <a:endParaRPr lang="en-US" altLang="zh-CN" dirty="0" smtClean="0">
              <a:latin typeface="微软雅黑" panose="020B0503020204020204" pitchFamily="34" charset="-122"/>
              <a:ea typeface="微软雅黑" panose="020B0503020204020204" pitchFamily="34" charset="-122"/>
            </a:endParaRPr>
          </a:p>
          <a:p>
            <a:pPr>
              <a:lnSpc>
                <a:spcPct val="150000"/>
              </a:lnSpc>
            </a:pP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关键工装夹具</a:t>
            </a:r>
            <a:endParaRPr lang="zh-CN" altLang="en-US" dirty="0">
              <a:latin typeface="微软雅黑" panose="020B0503020204020204" pitchFamily="34" charset="-122"/>
              <a:ea typeface="微软雅黑" panose="020B0503020204020204" pitchFamily="34" charset="-122"/>
            </a:endParaRPr>
          </a:p>
        </p:txBody>
      </p:sp>
      <p:sp>
        <p:nvSpPr>
          <p:cNvPr id="35" name="TextBox 34"/>
          <p:cNvSpPr txBox="1"/>
          <p:nvPr/>
        </p:nvSpPr>
        <p:spPr>
          <a:xfrm>
            <a:off x="4769233" y="1733046"/>
            <a:ext cx="1656184" cy="1338828"/>
          </a:xfrm>
          <a:prstGeom prst="rect">
            <a:avLst/>
          </a:prstGeom>
          <a:noFill/>
        </p:spPr>
        <p:txBody>
          <a:bodyPr wrap="square" rtlCol="0">
            <a:spAutoFit/>
          </a:bodyPr>
          <a:lstStyle/>
          <a:p>
            <a:pPr>
              <a:lnSpc>
                <a:spcPct val="150000"/>
              </a:lnSpc>
            </a:pP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原材料</a:t>
            </a:r>
            <a:endParaRPr lang="en-US" altLang="zh-CN" dirty="0" smtClean="0">
              <a:latin typeface="微软雅黑" panose="020B0503020204020204" pitchFamily="34" charset="-122"/>
              <a:ea typeface="微软雅黑" panose="020B0503020204020204" pitchFamily="34" charset="-122"/>
            </a:endParaRPr>
          </a:p>
          <a:p>
            <a:pPr>
              <a:lnSpc>
                <a:spcPct val="150000"/>
              </a:lnSpc>
            </a:pP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关键原材料生产供商、工艺</a:t>
            </a:r>
            <a:endParaRPr lang="zh-CN" altLang="en-US" dirty="0">
              <a:latin typeface="微软雅黑" panose="020B0503020204020204" pitchFamily="34" charset="-122"/>
              <a:ea typeface="微软雅黑" panose="020B0503020204020204" pitchFamily="34" charset="-122"/>
            </a:endParaRPr>
          </a:p>
        </p:txBody>
      </p:sp>
      <p:sp>
        <p:nvSpPr>
          <p:cNvPr id="36" name="TextBox 35"/>
          <p:cNvSpPr txBox="1"/>
          <p:nvPr/>
        </p:nvSpPr>
        <p:spPr>
          <a:xfrm>
            <a:off x="6871789" y="1733046"/>
            <a:ext cx="1656184" cy="923330"/>
          </a:xfrm>
          <a:prstGeom prst="rect">
            <a:avLst/>
          </a:prstGeom>
          <a:noFill/>
        </p:spPr>
        <p:txBody>
          <a:bodyPr wrap="square" rtlCol="0">
            <a:spAutoFit/>
          </a:bodyPr>
          <a:lstStyle/>
          <a:p>
            <a:pPr>
              <a:lnSpc>
                <a:spcPct val="150000"/>
              </a:lnSpc>
            </a:pP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操作方法</a:t>
            </a:r>
            <a:endParaRPr lang="en-US" altLang="zh-CN" dirty="0" smtClean="0">
              <a:latin typeface="微软雅黑" panose="020B0503020204020204" pitchFamily="34" charset="-122"/>
              <a:ea typeface="微软雅黑" panose="020B0503020204020204" pitchFamily="34" charset="-122"/>
            </a:endParaRPr>
          </a:p>
          <a:p>
            <a:pPr>
              <a:lnSpc>
                <a:spcPct val="150000"/>
              </a:lnSpc>
            </a:pP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判定标准</a:t>
            </a:r>
            <a:endParaRPr lang="zh-CN" altLang="en-US" dirty="0">
              <a:latin typeface="微软雅黑" panose="020B0503020204020204" pitchFamily="34" charset="-122"/>
              <a:ea typeface="微软雅黑" panose="020B0503020204020204" pitchFamily="34" charset="-122"/>
            </a:endParaRPr>
          </a:p>
        </p:txBody>
      </p:sp>
      <p:sp>
        <p:nvSpPr>
          <p:cNvPr id="37" name="TextBox 36"/>
          <p:cNvSpPr txBox="1"/>
          <p:nvPr/>
        </p:nvSpPr>
        <p:spPr>
          <a:xfrm>
            <a:off x="4115084" y="3361632"/>
            <a:ext cx="1080120" cy="523220"/>
          </a:xfrm>
          <a:prstGeom prst="rect">
            <a:avLst/>
          </a:prstGeom>
          <a:noFill/>
        </p:spPr>
        <p:txBody>
          <a:bodyPr wrap="square" rtlCol="0">
            <a:spAutoFit/>
          </a:bodyPr>
          <a:lstStyle/>
          <a:p>
            <a:r>
              <a:rPr lang="zh-CN" altLang="en-US" sz="2800" dirty="0" smtClean="0">
                <a:latin typeface="黑体" pitchFamily="2" charset="-122"/>
                <a:ea typeface="黑体" pitchFamily="2" charset="-122"/>
              </a:rPr>
              <a:t>变更</a:t>
            </a:r>
            <a:endParaRPr lang="zh-CN" altLang="en-US" sz="2800" dirty="0">
              <a:latin typeface="黑体" pitchFamily="2" charset="-122"/>
              <a:ea typeface="黑体" pitchFamily="2" charset="-122"/>
            </a:endParaRPr>
          </a:p>
        </p:txBody>
      </p:sp>
      <p:sp>
        <p:nvSpPr>
          <p:cNvPr id="38" name="圆角矩形 37"/>
          <p:cNvSpPr/>
          <p:nvPr/>
        </p:nvSpPr>
        <p:spPr bwMode="auto">
          <a:xfrm>
            <a:off x="395536" y="4725144"/>
            <a:ext cx="1080120" cy="1080120"/>
          </a:xfrm>
          <a:prstGeom prst="roundRect">
            <a:avLst/>
          </a:prstGeom>
          <a:solidFill>
            <a:schemeClr val="accent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p:txBody>
      </p:sp>
      <p:sp>
        <p:nvSpPr>
          <p:cNvPr id="39" name="圆角矩形 38"/>
          <p:cNvSpPr/>
          <p:nvPr/>
        </p:nvSpPr>
        <p:spPr bwMode="auto">
          <a:xfrm>
            <a:off x="4139952" y="5373216"/>
            <a:ext cx="1008112" cy="576064"/>
          </a:xfrm>
          <a:prstGeom prst="roundRect">
            <a:avLst/>
          </a:prstGeom>
          <a:solidFill>
            <a:srgbClr val="F9BDA5"/>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p:txBody>
      </p:sp>
      <p:sp>
        <p:nvSpPr>
          <p:cNvPr id="40" name="流程图: 决策 39"/>
          <p:cNvSpPr/>
          <p:nvPr/>
        </p:nvSpPr>
        <p:spPr bwMode="auto">
          <a:xfrm>
            <a:off x="1907704" y="4797152"/>
            <a:ext cx="1584176" cy="864096"/>
          </a:xfrm>
          <a:prstGeom prst="flowChartDecision">
            <a:avLst/>
          </a:prstGeom>
          <a:solidFill>
            <a:srgbClr val="FFC000"/>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p:txBody>
      </p:sp>
      <p:sp>
        <p:nvSpPr>
          <p:cNvPr id="41" name="圆角矩形 40"/>
          <p:cNvSpPr/>
          <p:nvPr/>
        </p:nvSpPr>
        <p:spPr bwMode="auto">
          <a:xfrm>
            <a:off x="4211960" y="4149080"/>
            <a:ext cx="1008112" cy="576064"/>
          </a:xfrm>
          <a:prstGeom prst="roundRect">
            <a:avLst/>
          </a:prstGeom>
          <a:solidFill>
            <a:schemeClr val="accent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p:txBody>
      </p:sp>
      <p:sp>
        <p:nvSpPr>
          <p:cNvPr id="43" name="圆角矩形 42"/>
          <p:cNvSpPr/>
          <p:nvPr/>
        </p:nvSpPr>
        <p:spPr bwMode="auto">
          <a:xfrm>
            <a:off x="7524328" y="4149080"/>
            <a:ext cx="1296144" cy="576064"/>
          </a:xfrm>
          <a:prstGeom prst="roundRect">
            <a:avLst/>
          </a:prstGeom>
          <a:solidFill>
            <a:schemeClr val="accent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p:txBody>
      </p:sp>
      <p:sp>
        <p:nvSpPr>
          <p:cNvPr id="44" name="流程图: 决策 43"/>
          <p:cNvSpPr/>
          <p:nvPr/>
        </p:nvSpPr>
        <p:spPr bwMode="auto">
          <a:xfrm>
            <a:off x="5652120" y="4077072"/>
            <a:ext cx="1584176" cy="648072"/>
          </a:xfrm>
          <a:prstGeom prst="flowChartDecision">
            <a:avLst/>
          </a:prstGeom>
          <a:solidFill>
            <a:srgbClr val="FFC000"/>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4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p:txBody>
      </p:sp>
      <p:sp>
        <p:nvSpPr>
          <p:cNvPr id="45" name="TextBox 44"/>
          <p:cNvSpPr txBox="1"/>
          <p:nvPr/>
        </p:nvSpPr>
        <p:spPr>
          <a:xfrm>
            <a:off x="370747" y="4797152"/>
            <a:ext cx="1224136" cy="923330"/>
          </a:xfrm>
          <a:prstGeom prst="rect">
            <a:avLst/>
          </a:prstGeom>
          <a:noFill/>
        </p:spPr>
        <p:txBody>
          <a:bodyPr wrap="square" rtlCol="0">
            <a:spAutoFit/>
          </a:bodyPr>
          <a:lstStyle/>
          <a:p>
            <a:pPr>
              <a:lnSpc>
                <a:spcPct val="150000"/>
              </a:lnSpc>
            </a:pPr>
            <a:r>
              <a:rPr lang="zh-CN" altLang="en-US" b="1" dirty="0" smtClean="0">
                <a:latin typeface="微软雅黑" panose="020B0503020204020204" pitchFamily="34" charset="-122"/>
                <a:ea typeface="微软雅黑" panose="020B0503020204020204" pitchFamily="34" charset="-122"/>
              </a:rPr>
              <a:t>供应商变更申请</a:t>
            </a:r>
            <a:endParaRPr lang="zh-CN" altLang="en-US" b="1" dirty="0">
              <a:latin typeface="微软雅黑" panose="020B0503020204020204" pitchFamily="34" charset="-122"/>
              <a:ea typeface="微软雅黑" panose="020B0503020204020204" pitchFamily="34" charset="-122"/>
            </a:endParaRPr>
          </a:p>
        </p:txBody>
      </p:sp>
      <p:sp>
        <p:nvSpPr>
          <p:cNvPr id="46" name="TextBox 45"/>
          <p:cNvSpPr txBox="1"/>
          <p:nvPr/>
        </p:nvSpPr>
        <p:spPr>
          <a:xfrm>
            <a:off x="2339752" y="5013176"/>
            <a:ext cx="1224136" cy="369332"/>
          </a:xfrm>
          <a:prstGeom prst="rect">
            <a:avLst/>
          </a:prstGeom>
          <a:noFill/>
        </p:spPr>
        <p:txBody>
          <a:bodyPr wrap="square" rtlCol="0">
            <a:spAutoFit/>
          </a:bodyPr>
          <a:lstStyle/>
          <a:p>
            <a:r>
              <a:rPr lang="zh-CN" altLang="en-US" b="1" dirty="0" smtClean="0">
                <a:latin typeface="微软雅黑" panose="020B0503020204020204" pitchFamily="34" charset="-122"/>
                <a:ea typeface="微软雅黑" panose="020B0503020204020204" pitchFamily="34" charset="-122"/>
              </a:rPr>
              <a:t>初审</a:t>
            </a:r>
            <a:endParaRPr lang="zh-CN" altLang="en-US" b="1" dirty="0">
              <a:latin typeface="微软雅黑" panose="020B0503020204020204" pitchFamily="34" charset="-122"/>
              <a:ea typeface="微软雅黑" panose="020B0503020204020204" pitchFamily="34" charset="-122"/>
            </a:endParaRPr>
          </a:p>
        </p:txBody>
      </p:sp>
      <p:sp>
        <p:nvSpPr>
          <p:cNvPr id="47" name="TextBox 46"/>
          <p:cNvSpPr txBox="1"/>
          <p:nvPr/>
        </p:nvSpPr>
        <p:spPr>
          <a:xfrm>
            <a:off x="4283968" y="4221088"/>
            <a:ext cx="1008112" cy="369332"/>
          </a:xfrm>
          <a:prstGeom prst="rect">
            <a:avLst/>
          </a:prstGeom>
          <a:noFill/>
        </p:spPr>
        <p:txBody>
          <a:bodyPr wrap="square" rtlCol="0">
            <a:spAutoFit/>
          </a:bodyPr>
          <a:lstStyle/>
          <a:p>
            <a:r>
              <a:rPr lang="zh-CN" altLang="en-US" b="1" dirty="0" smtClean="0">
                <a:latin typeface="微软雅黑" panose="020B0503020204020204" pitchFamily="34" charset="-122"/>
                <a:ea typeface="微软雅黑" panose="020B0503020204020204" pitchFamily="34" charset="-122"/>
              </a:rPr>
              <a:t>通过</a:t>
            </a:r>
            <a:endParaRPr lang="zh-CN" altLang="en-US" b="1" dirty="0">
              <a:latin typeface="微软雅黑" panose="020B0503020204020204" pitchFamily="34" charset="-122"/>
              <a:ea typeface="微软雅黑" panose="020B0503020204020204" pitchFamily="34" charset="-122"/>
            </a:endParaRPr>
          </a:p>
        </p:txBody>
      </p:sp>
      <p:sp>
        <p:nvSpPr>
          <p:cNvPr id="48" name="TextBox 47"/>
          <p:cNvSpPr txBox="1"/>
          <p:nvPr/>
        </p:nvSpPr>
        <p:spPr>
          <a:xfrm>
            <a:off x="4211960" y="5445224"/>
            <a:ext cx="1008112" cy="369332"/>
          </a:xfrm>
          <a:prstGeom prst="rect">
            <a:avLst/>
          </a:prstGeom>
          <a:noFill/>
        </p:spPr>
        <p:txBody>
          <a:bodyPr wrap="square" rtlCol="0">
            <a:spAutoFit/>
          </a:bodyPr>
          <a:lstStyle/>
          <a:p>
            <a:r>
              <a:rPr lang="zh-CN" altLang="en-US" b="1" dirty="0" smtClean="0">
                <a:latin typeface="微软雅黑" panose="020B0503020204020204" pitchFamily="34" charset="-122"/>
                <a:ea typeface="微软雅黑" panose="020B0503020204020204" pitchFamily="34" charset="-122"/>
              </a:rPr>
              <a:t>不通过</a:t>
            </a:r>
            <a:endParaRPr lang="zh-CN" altLang="en-US" b="1" dirty="0">
              <a:latin typeface="微软雅黑" panose="020B0503020204020204" pitchFamily="34" charset="-122"/>
              <a:ea typeface="微软雅黑" panose="020B0503020204020204" pitchFamily="34" charset="-122"/>
            </a:endParaRPr>
          </a:p>
        </p:txBody>
      </p:sp>
      <p:sp>
        <p:nvSpPr>
          <p:cNvPr id="49" name="TextBox 48"/>
          <p:cNvSpPr txBox="1"/>
          <p:nvPr/>
        </p:nvSpPr>
        <p:spPr>
          <a:xfrm>
            <a:off x="5868144" y="4221088"/>
            <a:ext cx="1224136" cy="369332"/>
          </a:xfrm>
          <a:prstGeom prst="rect">
            <a:avLst/>
          </a:prstGeom>
          <a:noFill/>
        </p:spPr>
        <p:txBody>
          <a:bodyPr wrap="square" rtlCol="0">
            <a:spAutoFit/>
          </a:bodyPr>
          <a:lstStyle/>
          <a:p>
            <a:r>
              <a:rPr lang="zh-CN" altLang="en-US" b="1" dirty="0" smtClean="0">
                <a:latin typeface="微软雅黑" panose="020B0503020204020204" pitchFamily="34" charset="-122"/>
                <a:ea typeface="微软雅黑" panose="020B0503020204020204" pitchFamily="34" charset="-122"/>
              </a:rPr>
              <a:t>小批验证</a:t>
            </a:r>
            <a:endParaRPr lang="zh-CN" altLang="en-US" b="1" dirty="0">
              <a:latin typeface="微软雅黑" panose="020B0503020204020204" pitchFamily="34" charset="-122"/>
              <a:ea typeface="微软雅黑" panose="020B0503020204020204" pitchFamily="34" charset="-122"/>
            </a:endParaRPr>
          </a:p>
        </p:txBody>
      </p:sp>
      <p:sp>
        <p:nvSpPr>
          <p:cNvPr id="50" name="TextBox 49"/>
          <p:cNvSpPr txBox="1"/>
          <p:nvPr/>
        </p:nvSpPr>
        <p:spPr>
          <a:xfrm>
            <a:off x="7596336" y="4221088"/>
            <a:ext cx="1224136" cy="369332"/>
          </a:xfrm>
          <a:prstGeom prst="rect">
            <a:avLst/>
          </a:prstGeom>
          <a:noFill/>
        </p:spPr>
        <p:txBody>
          <a:bodyPr wrap="square" rtlCol="0">
            <a:spAutoFit/>
          </a:bodyPr>
          <a:lstStyle/>
          <a:p>
            <a:r>
              <a:rPr lang="zh-CN" altLang="en-US" b="1" dirty="0" smtClean="0">
                <a:latin typeface="微软雅黑" panose="020B0503020204020204" pitchFamily="34" charset="-122"/>
                <a:ea typeface="微软雅黑" panose="020B0503020204020204" pitchFamily="34" charset="-122"/>
              </a:rPr>
              <a:t>最终批准</a:t>
            </a:r>
            <a:endParaRPr lang="zh-CN" altLang="en-US" b="1" dirty="0">
              <a:latin typeface="微软雅黑" panose="020B0503020204020204" pitchFamily="34" charset="-122"/>
              <a:ea typeface="微软雅黑" panose="020B0503020204020204" pitchFamily="34" charset="-122"/>
            </a:endParaRPr>
          </a:p>
        </p:txBody>
      </p:sp>
      <p:cxnSp>
        <p:nvCxnSpPr>
          <p:cNvPr id="52" name="直接箭头连接符 51"/>
          <p:cNvCxnSpPr>
            <a:endCxn id="40" idx="1"/>
          </p:cNvCxnSpPr>
          <p:nvPr/>
        </p:nvCxnSpPr>
        <p:spPr bwMode="auto">
          <a:xfrm>
            <a:off x="1475656" y="5229200"/>
            <a:ext cx="43204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5" name="肘形连接符 54"/>
          <p:cNvCxnSpPr>
            <a:stCxn id="46" idx="3"/>
            <a:endCxn id="47" idx="1"/>
          </p:cNvCxnSpPr>
          <p:nvPr/>
        </p:nvCxnSpPr>
        <p:spPr bwMode="auto">
          <a:xfrm flipV="1">
            <a:off x="3563888" y="4405754"/>
            <a:ext cx="720080" cy="792088"/>
          </a:xfrm>
          <a:prstGeom prst="bentConnector3">
            <a:avLst>
              <a:gd name="adj1" fmla="val 39563"/>
            </a:avLst>
          </a:prstGeom>
          <a:solidFill>
            <a:schemeClr val="accent1"/>
          </a:solidFill>
          <a:ln w="9525" cap="flat" cmpd="sng" algn="ctr">
            <a:solidFill>
              <a:schemeClr val="tx1"/>
            </a:solidFill>
            <a:prstDash val="solid"/>
            <a:round/>
            <a:headEnd type="none" w="med" len="med"/>
            <a:tailEnd type="arrow"/>
          </a:ln>
          <a:effectLst/>
        </p:spPr>
      </p:cxnSp>
      <p:cxnSp>
        <p:nvCxnSpPr>
          <p:cNvPr id="58" name="肘形连接符 57"/>
          <p:cNvCxnSpPr>
            <a:stCxn id="46" idx="3"/>
          </p:cNvCxnSpPr>
          <p:nvPr/>
        </p:nvCxnSpPr>
        <p:spPr bwMode="auto">
          <a:xfrm>
            <a:off x="3563888" y="5197842"/>
            <a:ext cx="576064" cy="463406"/>
          </a:xfrm>
          <a:prstGeom prst="bentConnector3">
            <a:avLst>
              <a:gd name="adj1" fmla="val 50000"/>
            </a:avLst>
          </a:prstGeom>
          <a:solidFill>
            <a:schemeClr val="accent1"/>
          </a:solidFill>
          <a:ln w="9525" cap="flat" cmpd="sng" algn="ctr">
            <a:solidFill>
              <a:schemeClr val="tx1"/>
            </a:solidFill>
            <a:prstDash val="solid"/>
            <a:round/>
            <a:headEnd type="none" w="med" len="med"/>
            <a:tailEnd type="arrow"/>
          </a:ln>
          <a:effectLst/>
        </p:spPr>
      </p:cxnSp>
      <p:cxnSp>
        <p:nvCxnSpPr>
          <p:cNvPr id="60" name="直接箭头连接符 59"/>
          <p:cNvCxnSpPr>
            <a:endCxn id="44" idx="1"/>
          </p:cNvCxnSpPr>
          <p:nvPr/>
        </p:nvCxnSpPr>
        <p:spPr bwMode="auto">
          <a:xfrm flipV="1">
            <a:off x="5364088" y="4401108"/>
            <a:ext cx="288032" cy="464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64" name="直接箭头连接符 63"/>
          <p:cNvCxnSpPr>
            <a:stCxn id="44" idx="3"/>
            <a:endCxn id="50" idx="1"/>
          </p:cNvCxnSpPr>
          <p:nvPr/>
        </p:nvCxnSpPr>
        <p:spPr bwMode="auto">
          <a:xfrm>
            <a:off x="7236296" y="4401108"/>
            <a:ext cx="360040" cy="464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5" name="肘形连接符 74"/>
          <p:cNvCxnSpPr>
            <a:stCxn id="44" idx="2"/>
            <a:endCxn id="48" idx="3"/>
          </p:cNvCxnSpPr>
          <p:nvPr/>
        </p:nvCxnSpPr>
        <p:spPr bwMode="auto">
          <a:xfrm rot="5400000">
            <a:off x="5379767" y="4565449"/>
            <a:ext cx="904746" cy="1224136"/>
          </a:xfrm>
          <a:prstGeom prst="bentConnector2">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28677316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ppt_x"/>
                                          </p:val>
                                        </p:tav>
                                        <p:tav tm="100000">
                                          <p:val>
                                            <p:strVal val="#ppt_x"/>
                                          </p:val>
                                        </p:tav>
                                      </p:tavLst>
                                    </p:anim>
                                    <p:anim calcmode="lin" valueType="num">
                                      <p:cBhvr additive="base">
                                        <p:cTn id="20" dur="500" fill="hold"/>
                                        <p:tgtEl>
                                          <p:spTgt spid="33"/>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ppt_x"/>
                                          </p:val>
                                        </p:tav>
                                        <p:tav tm="100000">
                                          <p:val>
                                            <p:strVal val="#ppt_x"/>
                                          </p:val>
                                        </p:tav>
                                      </p:tavLst>
                                    </p:anim>
                                    <p:anim calcmode="lin" valueType="num">
                                      <p:cBhvr additive="base">
                                        <p:cTn id="34" dur="500" fill="hold"/>
                                        <p:tgtEl>
                                          <p:spTgt spid="24"/>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500" fill="hold"/>
                                        <p:tgtEl>
                                          <p:spTgt spid="34"/>
                                        </p:tgtEl>
                                        <p:attrNameLst>
                                          <p:attrName>ppt_x</p:attrName>
                                        </p:attrNameLst>
                                      </p:cBhvr>
                                      <p:tavLst>
                                        <p:tav tm="0">
                                          <p:val>
                                            <p:strVal val="#ppt_x"/>
                                          </p:val>
                                        </p:tav>
                                        <p:tav tm="100000">
                                          <p:val>
                                            <p:strVal val="#ppt_x"/>
                                          </p:val>
                                        </p:tav>
                                      </p:tavLst>
                                    </p:anim>
                                    <p:anim calcmode="lin" valueType="num">
                                      <p:cBhvr additive="base">
                                        <p:cTn id="38" dur="500" fill="hold"/>
                                        <p:tgtEl>
                                          <p:spTgt spid="34"/>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ppt_x"/>
                                          </p:val>
                                        </p:tav>
                                        <p:tav tm="100000">
                                          <p:val>
                                            <p:strVal val="#ppt_x"/>
                                          </p:val>
                                        </p:tav>
                                      </p:tavLst>
                                    </p:anim>
                                    <p:anim calcmode="lin" valueType="num">
                                      <p:cBhvr additive="base">
                                        <p:cTn id="48" dur="500" fill="hold"/>
                                        <p:tgtEl>
                                          <p:spTgt spid="26"/>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ppt_x"/>
                                          </p:val>
                                        </p:tav>
                                        <p:tav tm="100000">
                                          <p:val>
                                            <p:strVal val="#ppt_x"/>
                                          </p:val>
                                        </p:tav>
                                      </p:tavLst>
                                    </p:anim>
                                    <p:anim calcmode="lin" valueType="num">
                                      <p:cBhvr additive="base">
                                        <p:cTn id="52" dur="500" fill="hold"/>
                                        <p:tgtEl>
                                          <p:spTgt spid="27"/>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additive="base">
                                        <p:cTn id="55" dur="500" fill="hold"/>
                                        <p:tgtEl>
                                          <p:spTgt spid="35"/>
                                        </p:tgtEl>
                                        <p:attrNameLst>
                                          <p:attrName>ppt_x</p:attrName>
                                        </p:attrNameLst>
                                      </p:cBhvr>
                                      <p:tavLst>
                                        <p:tav tm="0">
                                          <p:val>
                                            <p:strVal val="#ppt_x"/>
                                          </p:val>
                                        </p:tav>
                                        <p:tav tm="100000">
                                          <p:val>
                                            <p:strVal val="#ppt_x"/>
                                          </p:val>
                                        </p:tav>
                                      </p:tavLst>
                                    </p:anim>
                                    <p:anim calcmode="lin" valueType="num">
                                      <p:cBhvr additive="base">
                                        <p:cTn id="56"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 fill="hold" grpId="0" nodeType="click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additive="base">
                                        <p:cTn id="65" dur="500" fill="hold"/>
                                        <p:tgtEl>
                                          <p:spTgt spid="29"/>
                                        </p:tgtEl>
                                        <p:attrNameLst>
                                          <p:attrName>ppt_x</p:attrName>
                                        </p:attrNameLst>
                                      </p:cBhvr>
                                      <p:tavLst>
                                        <p:tav tm="0">
                                          <p:val>
                                            <p:strVal val="#ppt_x"/>
                                          </p:val>
                                        </p:tav>
                                        <p:tav tm="100000">
                                          <p:val>
                                            <p:strVal val="#ppt_x"/>
                                          </p:val>
                                        </p:tav>
                                      </p:tavLst>
                                    </p:anim>
                                    <p:anim calcmode="lin" valueType="num">
                                      <p:cBhvr additive="base">
                                        <p:cTn id="66" dur="500" fill="hold"/>
                                        <p:tgtEl>
                                          <p:spTgt spid="29"/>
                                        </p:tgtEl>
                                        <p:attrNameLst>
                                          <p:attrName>ppt_y</p:attrName>
                                        </p:attrNameLst>
                                      </p:cBhvr>
                                      <p:tavLst>
                                        <p:tav tm="0">
                                          <p:val>
                                            <p:strVal val="0-#ppt_h/2"/>
                                          </p:val>
                                        </p:tav>
                                        <p:tav tm="100000">
                                          <p:val>
                                            <p:strVal val="#ppt_y"/>
                                          </p:val>
                                        </p:tav>
                                      </p:tavLst>
                                    </p:anim>
                                  </p:childTnLst>
                                </p:cTn>
                              </p:par>
                              <p:par>
                                <p:cTn id="67" presetID="2" presetClass="entr" presetSubtype="1"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anim calcmode="lin" valueType="num">
                                      <p:cBhvr additive="base">
                                        <p:cTn id="69" dur="500" fill="hold"/>
                                        <p:tgtEl>
                                          <p:spTgt spid="30"/>
                                        </p:tgtEl>
                                        <p:attrNameLst>
                                          <p:attrName>ppt_x</p:attrName>
                                        </p:attrNameLst>
                                      </p:cBhvr>
                                      <p:tavLst>
                                        <p:tav tm="0">
                                          <p:val>
                                            <p:strVal val="#ppt_x"/>
                                          </p:val>
                                        </p:tav>
                                        <p:tav tm="100000">
                                          <p:val>
                                            <p:strVal val="#ppt_x"/>
                                          </p:val>
                                        </p:tav>
                                      </p:tavLst>
                                    </p:anim>
                                    <p:anim calcmode="lin" valueType="num">
                                      <p:cBhvr additive="base">
                                        <p:cTn id="70" dur="500" fill="hold"/>
                                        <p:tgtEl>
                                          <p:spTgt spid="3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ppt_x"/>
                                          </p:val>
                                        </p:tav>
                                        <p:tav tm="100000">
                                          <p:val>
                                            <p:strVal val="#ppt_x"/>
                                          </p:val>
                                        </p:tav>
                                      </p:tavLst>
                                    </p:anim>
                                    <p:anim calcmode="lin" valueType="num">
                                      <p:cBhvr additive="base">
                                        <p:cTn id="74" dur="500" fill="hold"/>
                                        <p:tgtEl>
                                          <p:spTgt spid="36"/>
                                        </p:tgtEl>
                                        <p:attrNameLst>
                                          <p:attrName>ppt_y</p:attrName>
                                        </p:attrNameLst>
                                      </p:cBhvr>
                                      <p:tavLst>
                                        <p:tav tm="0">
                                          <p:val>
                                            <p:strVal val="0-#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blinds(horizontal)">
                                      <p:cBhvr>
                                        <p:cTn id="79" dur="500"/>
                                        <p:tgtEl>
                                          <p:spTgt spid="32"/>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37"/>
                                        </p:tgtEl>
                                        <p:attrNameLst>
                                          <p:attrName>style.visibility</p:attrName>
                                        </p:attrNameLst>
                                      </p:cBhvr>
                                      <p:to>
                                        <p:strVal val="visible"/>
                                      </p:to>
                                    </p:set>
                                    <p:animEffect transition="in" filter="blinds(horizontal)">
                                      <p:cBhvr>
                                        <p:cTn id="82" dur="500"/>
                                        <p:tgtEl>
                                          <p:spTgt spid="37"/>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blinds(horizontal)">
                                      <p:cBhvr>
                                        <p:cTn id="87" dur="500"/>
                                        <p:tgtEl>
                                          <p:spTgt spid="38"/>
                                        </p:tgtEl>
                                      </p:cBhvr>
                                    </p:animEffect>
                                  </p:childTnLst>
                                </p:cTn>
                              </p:par>
                              <p:par>
                                <p:cTn id="88" presetID="3" presetClass="entr" presetSubtype="10" fill="hold" grpId="0" nodeType="with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blinds(horizontal)">
                                      <p:cBhvr>
                                        <p:cTn id="90" dur="500"/>
                                        <p:tgtEl>
                                          <p:spTgt spid="39"/>
                                        </p:tgtEl>
                                      </p:cBhvr>
                                    </p:animEffect>
                                  </p:childTnLst>
                                </p:cTn>
                              </p:par>
                              <p:par>
                                <p:cTn id="91" presetID="3" presetClass="entr" presetSubtype="10" fill="hold" grpId="0" nodeType="with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blinds(horizontal)">
                                      <p:cBhvr>
                                        <p:cTn id="93" dur="500"/>
                                        <p:tgtEl>
                                          <p:spTgt spid="40"/>
                                        </p:tgtEl>
                                      </p:cBhvr>
                                    </p:animEffect>
                                  </p:childTnLst>
                                </p:cTn>
                              </p:par>
                              <p:par>
                                <p:cTn id="94" presetID="3" presetClass="entr" presetSubtype="10" fill="hold" grpId="0" nodeType="withEffect">
                                  <p:stCondLst>
                                    <p:cond delay="0"/>
                                  </p:stCondLst>
                                  <p:childTnLst>
                                    <p:set>
                                      <p:cBhvr>
                                        <p:cTn id="95" dur="1" fill="hold">
                                          <p:stCondLst>
                                            <p:cond delay="0"/>
                                          </p:stCondLst>
                                        </p:cTn>
                                        <p:tgtEl>
                                          <p:spTgt spid="41"/>
                                        </p:tgtEl>
                                        <p:attrNameLst>
                                          <p:attrName>style.visibility</p:attrName>
                                        </p:attrNameLst>
                                      </p:cBhvr>
                                      <p:to>
                                        <p:strVal val="visible"/>
                                      </p:to>
                                    </p:set>
                                    <p:animEffect transition="in" filter="blinds(horizontal)">
                                      <p:cBhvr>
                                        <p:cTn id="96" dur="500"/>
                                        <p:tgtEl>
                                          <p:spTgt spid="41"/>
                                        </p:tgtEl>
                                      </p:cBhvr>
                                    </p:animEffect>
                                  </p:childTnLst>
                                </p:cTn>
                              </p:par>
                              <p:par>
                                <p:cTn id="97" presetID="3" presetClass="entr" presetSubtype="10"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Effect transition="in" filter="blinds(horizontal)">
                                      <p:cBhvr>
                                        <p:cTn id="99" dur="500"/>
                                        <p:tgtEl>
                                          <p:spTgt spid="43"/>
                                        </p:tgtEl>
                                      </p:cBhvr>
                                    </p:animEffect>
                                  </p:childTnLst>
                                </p:cTn>
                              </p:par>
                              <p:par>
                                <p:cTn id="100" presetID="3" presetClass="entr" presetSubtype="10"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blinds(horizontal)">
                                      <p:cBhvr>
                                        <p:cTn id="102" dur="500"/>
                                        <p:tgtEl>
                                          <p:spTgt spid="44"/>
                                        </p:tgtEl>
                                      </p:cBhvr>
                                    </p:animEffect>
                                  </p:childTnLst>
                                </p:cTn>
                              </p:par>
                              <p:par>
                                <p:cTn id="103" presetID="3" presetClass="entr" presetSubtype="10" fill="hold" grpId="0" nodeType="with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blinds(horizontal)">
                                      <p:cBhvr>
                                        <p:cTn id="105" dur="500"/>
                                        <p:tgtEl>
                                          <p:spTgt spid="45"/>
                                        </p:tgtEl>
                                      </p:cBhvr>
                                    </p:animEffect>
                                  </p:childTnLst>
                                </p:cTn>
                              </p:par>
                              <p:par>
                                <p:cTn id="106" presetID="3" presetClass="entr" presetSubtype="10" fill="hold" grpId="0" nodeType="withEffect">
                                  <p:stCondLst>
                                    <p:cond delay="0"/>
                                  </p:stCondLst>
                                  <p:childTnLst>
                                    <p:set>
                                      <p:cBhvr>
                                        <p:cTn id="107" dur="1" fill="hold">
                                          <p:stCondLst>
                                            <p:cond delay="0"/>
                                          </p:stCondLst>
                                        </p:cTn>
                                        <p:tgtEl>
                                          <p:spTgt spid="46"/>
                                        </p:tgtEl>
                                        <p:attrNameLst>
                                          <p:attrName>style.visibility</p:attrName>
                                        </p:attrNameLst>
                                      </p:cBhvr>
                                      <p:to>
                                        <p:strVal val="visible"/>
                                      </p:to>
                                    </p:set>
                                    <p:animEffect transition="in" filter="blinds(horizontal)">
                                      <p:cBhvr>
                                        <p:cTn id="108" dur="500"/>
                                        <p:tgtEl>
                                          <p:spTgt spid="46"/>
                                        </p:tgtEl>
                                      </p:cBhvr>
                                    </p:animEffect>
                                  </p:childTnLst>
                                </p:cTn>
                              </p:par>
                              <p:par>
                                <p:cTn id="109" presetID="3" presetClass="entr" presetSubtype="10" fill="hold" grpId="0" nodeType="withEffect">
                                  <p:stCondLst>
                                    <p:cond delay="0"/>
                                  </p:stCondLst>
                                  <p:childTnLst>
                                    <p:set>
                                      <p:cBhvr>
                                        <p:cTn id="110" dur="1" fill="hold">
                                          <p:stCondLst>
                                            <p:cond delay="0"/>
                                          </p:stCondLst>
                                        </p:cTn>
                                        <p:tgtEl>
                                          <p:spTgt spid="47"/>
                                        </p:tgtEl>
                                        <p:attrNameLst>
                                          <p:attrName>style.visibility</p:attrName>
                                        </p:attrNameLst>
                                      </p:cBhvr>
                                      <p:to>
                                        <p:strVal val="visible"/>
                                      </p:to>
                                    </p:set>
                                    <p:animEffect transition="in" filter="blinds(horizontal)">
                                      <p:cBhvr>
                                        <p:cTn id="111" dur="500"/>
                                        <p:tgtEl>
                                          <p:spTgt spid="47"/>
                                        </p:tgtEl>
                                      </p:cBhvr>
                                    </p:animEffect>
                                  </p:childTnLst>
                                </p:cTn>
                              </p:par>
                              <p:par>
                                <p:cTn id="112" presetID="3" presetClass="entr" presetSubtype="10" fill="hold" grpId="0" nodeType="withEffect">
                                  <p:stCondLst>
                                    <p:cond delay="0"/>
                                  </p:stCondLst>
                                  <p:childTnLst>
                                    <p:set>
                                      <p:cBhvr>
                                        <p:cTn id="113" dur="1" fill="hold">
                                          <p:stCondLst>
                                            <p:cond delay="0"/>
                                          </p:stCondLst>
                                        </p:cTn>
                                        <p:tgtEl>
                                          <p:spTgt spid="48"/>
                                        </p:tgtEl>
                                        <p:attrNameLst>
                                          <p:attrName>style.visibility</p:attrName>
                                        </p:attrNameLst>
                                      </p:cBhvr>
                                      <p:to>
                                        <p:strVal val="visible"/>
                                      </p:to>
                                    </p:set>
                                    <p:animEffect transition="in" filter="blinds(horizontal)">
                                      <p:cBhvr>
                                        <p:cTn id="114" dur="500"/>
                                        <p:tgtEl>
                                          <p:spTgt spid="48"/>
                                        </p:tgtEl>
                                      </p:cBhvr>
                                    </p:animEffect>
                                  </p:childTnLst>
                                </p:cTn>
                              </p:par>
                              <p:par>
                                <p:cTn id="115" presetID="3" presetClass="entr" presetSubtype="10" fill="hold" grpId="0" nodeType="withEffect">
                                  <p:stCondLst>
                                    <p:cond delay="0"/>
                                  </p:stCondLst>
                                  <p:childTnLst>
                                    <p:set>
                                      <p:cBhvr>
                                        <p:cTn id="116" dur="1" fill="hold">
                                          <p:stCondLst>
                                            <p:cond delay="0"/>
                                          </p:stCondLst>
                                        </p:cTn>
                                        <p:tgtEl>
                                          <p:spTgt spid="49"/>
                                        </p:tgtEl>
                                        <p:attrNameLst>
                                          <p:attrName>style.visibility</p:attrName>
                                        </p:attrNameLst>
                                      </p:cBhvr>
                                      <p:to>
                                        <p:strVal val="visible"/>
                                      </p:to>
                                    </p:set>
                                    <p:animEffect transition="in" filter="blinds(horizontal)">
                                      <p:cBhvr>
                                        <p:cTn id="117" dur="500"/>
                                        <p:tgtEl>
                                          <p:spTgt spid="49"/>
                                        </p:tgtEl>
                                      </p:cBhvr>
                                    </p:animEffect>
                                  </p:childTnLst>
                                </p:cTn>
                              </p:par>
                              <p:par>
                                <p:cTn id="118" presetID="3" presetClass="entr" presetSubtype="10" fill="hold" grpId="0" nodeType="withEffect">
                                  <p:stCondLst>
                                    <p:cond delay="0"/>
                                  </p:stCondLst>
                                  <p:childTnLst>
                                    <p:set>
                                      <p:cBhvr>
                                        <p:cTn id="119" dur="1" fill="hold">
                                          <p:stCondLst>
                                            <p:cond delay="0"/>
                                          </p:stCondLst>
                                        </p:cTn>
                                        <p:tgtEl>
                                          <p:spTgt spid="50"/>
                                        </p:tgtEl>
                                        <p:attrNameLst>
                                          <p:attrName>style.visibility</p:attrName>
                                        </p:attrNameLst>
                                      </p:cBhvr>
                                      <p:to>
                                        <p:strVal val="visible"/>
                                      </p:to>
                                    </p:set>
                                    <p:animEffect transition="in" filter="blinds(horizontal)">
                                      <p:cBhvr>
                                        <p:cTn id="120" dur="500"/>
                                        <p:tgtEl>
                                          <p:spTgt spid="50"/>
                                        </p:tgtEl>
                                      </p:cBhvr>
                                    </p:animEffect>
                                  </p:childTnLst>
                                </p:cTn>
                              </p:par>
                              <p:par>
                                <p:cTn id="121" presetID="3" presetClass="entr" presetSubtype="10" fill="hold" nodeType="withEffect">
                                  <p:stCondLst>
                                    <p:cond delay="0"/>
                                  </p:stCondLst>
                                  <p:childTnLst>
                                    <p:set>
                                      <p:cBhvr>
                                        <p:cTn id="122" dur="1" fill="hold">
                                          <p:stCondLst>
                                            <p:cond delay="0"/>
                                          </p:stCondLst>
                                        </p:cTn>
                                        <p:tgtEl>
                                          <p:spTgt spid="52"/>
                                        </p:tgtEl>
                                        <p:attrNameLst>
                                          <p:attrName>style.visibility</p:attrName>
                                        </p:attrNameLst>
                                      </p:cBhvr>
                                      <p:to>
                                        <p:strVal val="visible"/>
                                      </p:to>
                                    </p:set>
                                    <p:animEffect transition="in" filter="blinds(horizontal)">
                                      <p:cBhvr>
                                        <p:cTn id="123" dur="500"/>
                                        <p:tgtEl>
                                          <p:spTgt spid="52"/>
                                        </p:tgtEl>
                                      </p:cBhvr>
                                    </p:animEffect>
                                  </p:childTnLst>
                                </p:cTn>
                              </p:par>
                              <p:par>
                                <p:cTn id="124" presetID="3" presetClass="entr" presetSubtype="10" fill="hold" nodeType="withEffect">
                                  <p:stCondLst>
                                    <p:cond delay="0"/>
                                  </p:stCondLst>
                                  <p:childTnLst>
                                    <p:set>
                                      <p:cBhvr>
                                        <p:cTn id="125" dur="1" fill="hold">
                                          <p:stCondLst>
                                            <p:cond delay="0"/>
                                          </p:stCondLst>
                                        </p:cTn>
                                        <p:tgtEl>
                                          <p:spTgt spid="55"/>
                                        </p:tgtEl>
                                        <p:attrNameLst>
                                          <p:attrName>style.visibility</p:attrName>
                                        </p:attrNameLst>
                                      </p:cBhvr>
                                      <p:to>
                                        <p:strVal val="visible"/>
                                      </p:to>
                                    </p:set>
                                    <p:animEffect transition="in" filter="blinds(horizontal)">
                                      <p:cBhvr>
                                        <p:cTn id="126" dur="500"/>
                                        <p:tgtEl>
                                          <p:spTgt spid="55"/>
                                        </p:tgtEl>
                                      </p:cBhvr>
                                    </p:animEffect>
                                  </p:childTnLst>
                                </p:cTn>
                              </p:par>
                              <p:par>
                                <p:cTn id="127" presetID="3" presetClass="entr" presetSubtype="10" fill="hold" nodeType="withEffect">
                                  <p:stCondLst>
                                    <p:cond delay="0"/>
                                  </p:stCondLst>
                                  <p:childTnLst>
                                    <p:set>
                                      <p:cBhvr>
                                        <p:cTn id="128" dur="1" fill="hold">
                                          <p:stCondLst>
                                            <p:cond delay="0"/>
                                          </p:stCondLst>
                                        </p:cTn>
                                        <p:tgtEl>
                                          <p:spTgt spid="58"/>
                                        </p:tgtEl>
                                        <p:attrNameLst>
                                          <p:attrName>style.visibility</p:attrName>
                                        </p:attrNameLst>
                                      </p:cBhvr>
                                      <p:to>
                                        <p:strVal val="visible"/>
                                      </p:to>
                                    </p:set>
                                    <p:animEffect transition="in" filter="blinds(horizontal)">
                                      <p:cBhvr>
                                        <p:cTn id="129" dur="500"/>
                                        <p:tgtEl>
                                          <p:spTgt spid="58"/>
                                        </p:tgtEl>
                                      </p:cBhvr>
                                    </p:animEffect>
                                  </p:childTnLst>
                                </p:cTn>
                              </p:par>
                              <p:par>
                                <p:cTn id="130" presetID="3" presetClass="entr" presetSubtype="10" fill="hold" nodeType="withEffect">
                                  <p:stCondLst>
                                    <p:cond delay="0"/>
                                  </p:stCondLst>
                                  <p:childTnLst>
                                    <p:set>
                                      <p:cBhvr>
                                        <p:cTn id="131" dur="1" fill="hold">
                                          <p:stCondLst>
                                            <p:cond delay="0"/>
                                          </p:stCondLst>
                                        </p:cTn>
                                        <p:tgtEl>
                                          <p:spTgt spid="60"/>
                                        </p:tgtEl>
                                        <p:attrNameLst>
                                          <p:attrName>style.visibility</p:attrName>
                                        </p:attrNameLst>
                                      </p:cBhvr>
                                      <p:to>
                                        <p:strVal val="visible"/>
                                      </p:to>
                                    </p:set>
                                    <p:animEffect transition="in" filter="blinds(horizontal)">
                                      <p:cBhvr>
                                        <p:cTn id="132" dur="500"/>
                                        <p:tgtEl>
                                          <p:spTgt spid="60"/>
                                        </p:tgtEl>
                                      </p:cBhvr>
                                    </p:animEffect>
                                  </p:childTnLst>
                                </p:cTn>
                              </p:par>
                              <p:par>
                                <p:cTn id="133" presetID="3" presetClass="entr" presetSubtype="10" fill="hold" nodeType="withEffect">
                                  <p:stCondLst>
                                    <p:cond delay="0"/>
                                  </p:stCondLst>
                                  <p:childTnLst>
                                    <p:set>
                                      <p:cBhvr>
                                        <p:cTn id="134" dur="1" fill="hold">
                                          <p:stCondLst>
                                            <p:cond delay="0"/>
                                          </p:stCondLst>
                                        </p:cTn>
                                        <p:tgtEl>
                                          <p:spTgt spid="64"/>
                                        </p:tgtEl>
                                        <p:attrNameLst>
                                          <p:attrName>style.visibility</p:attrName>
                                        </p:attrNameLst>
                                      </p:cBhvr>
                                      <p:to>
                                        <p:strVal val="visible"/>
                                      </p:to>
                                    </p:set>
                                    <p:animEffect transition="in" filter="blinds(horizontal)">
                                      <p:cBhvr>
                                        <p:cTn id="135" dur="500"/>
                                        <p:tgtEl>
                                          <p:spTgt spid="64"/>
                                        </p:tgtEl>
                                      </p:cBhvr>
                                    </p:animEffect>
                                  </p:childTnLst>
                                </p:cTn>
                              </p:par>
                              <p:par>
                                <p:cTn id="136" presetID="3" presetClass="entr" presetSubtype="10" fill="hold" nodeType="withEffect">
                                  <p:stCondLst>
                                    <p:cond delay="0"/>
                                  </p:stCondLst>
                                  <p:childTnLst>
                                    <p:set>
                                      <p:cBhvr>
                                        <p:cTn id="137" dur="1" fill="hold">
                                          <p:stCondLst>
                                            <p:cond delay="0"/>
                                          </p:stCondLst>
                                        </p:cTn>
                                        <p:tgtEl>
                                          <p:spTgt spid="75"/>
                                        </p:tgtEl>
                                        <p:attrNameLst>
                                          <p:attrName>style.visibility</p:attrName>
                                        </p:attrNameLst>
                                      </p:cBhvr>
                                      <p:to>
                                        <p:strVal val="visible"/>
                                      </p:to>
                                    </p:set>
                                    <p:animEffect transition="in" filter="blinds(horizontal)">
                                      <p:cBhvr>
                                        <p:cTn id="138"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22" grpId="0" animBg="1"/>
      <p:bldP spid="23" grpId="0" animBg="1"/>
      <p:bldP spid="24" grpId="0"/>
      <p:bldP spid="25" grpId="0" animBg="1"/>
      <p:bldP spid="26" grpId="0" animBg="1"/>
      <p:bldP spid="27" grpId="0"/>
      <p:bldP spid="28" grpId="0" animBg="1"/>
      <p:bldP spid="29" grpId="0" animBg="1"/>
      <p:bldP spid="30" grpId="0"/>
      <p:bldP spid="32" grpId="0" animBg="1"/>
      <p:bldP spid="33" grpId="0"/>
      <p:bldP spid="34" grpId="0"/>
      <p:bldP spid="35" grpId="0"/>
      <p:bldP spid="36" grpId="0"/>
      <p:bldP spid="37" grpId="0"/>
      <p:bldP spid="38" grpId="0" animBg="1"/>
      <p:bldP spid="39" grpId="0" animBg="1"/>
      <p:bldP spid="40" grpId="0" animBg="1"/>
      <p:bldP spid="41" grpId="0" animBg="1"/>
      <p:bldP spid="43" grpId="0" animBg="1"/>
      <p:bldP spid="44" grpId="0" animBg="1"/>
      <p:bldP spid="45" grpId="0"/>
      <p:bldP spid="46" grpId="0"/>
      <p:bldP spid="47" grpId="0"/>
      <p:bldP spid="48" grpId="0"/>
      <p:bldP spid="49" grpId="0"/>
      <p:bldP spid="50"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6"/>
          <p:cNvSpPr>
            <a:spLocks noGrp="1"/>
          </p:cNvSpPr>
          <p:nvPr>
            <p:ph type="title"/>
          </p:nvPr>
        </p:nvSpPr>
        <p:spPr>
          <a:xfrm>
            <a:off x="410168" y="1443971"/>
            <a:ext cx="8232531" cy="412095"/>
          </a:xfrm>
        </p:spPr>
        <p:txBody>
          <a:bodyPr/>
          <a:lstStyle/>
          <a:p>
            <a:pPr algn="l"/>
            <a:r>
              <a:rPr lang="en-US" altLang="zh-CN" sz="2400" dirty="0" smtClean="0">
                <a:solidFill>
                  <a:srgbClr val="0000FF"/>
                </a:solidFill>
              </a:rPr>
              <a:t>8D</a:t>
            </a:r>
            <a:r>
              <a:rPr lang="zh-CN" altLang="en-US" sz="2400" dirty="0" smtClean="0">
                <a:solidFill>
                  <a:srgbClr val="0000FF"/>
                </a:solidFill>
              </a:rPr>
              <a:t>概述</a:t>
            </a:r>
            <a:endParaRPr lang="zh-CN" altLang="en-US" sz="2400" dirty="0">
              <a:solidFill>
                <a:srgbClr val="0000FF"/>
              </a:solidFill>
            </a:endParaRPr>
          </a:p>
        </p:txBody>
      </p:sp>
      <p:sp>
        <p:nvSpPr>
          <p:cNvPr id="21" name="Rectangle 6"/>
          <p:cNvSpPr>
            <a:spLocks noChangeArrowheads="1"/>
          </p:cNvSpPr>
          <p:nvPr/>
        </p:nvSpPr>
        <p:spPr bwMode="auto">
          <a:xfrm>
            <a:off x="441417" y="1905122"/>
            <a:ext cx="6060481" cy="410445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lvl="1" indent="-285750">
              <a:lnSpc>
                <a:spcPct val="150000"/>
              </a:lnSpc>
              <a:buFont typeface="Wingdings" panose="05000000000000000000" pitchFamily="2" charset="2"/>
              <a:buChar char="Ø"/>
            </a:pPr>
            <a:r>
              <a:rPr lang="zh-CN" altLang="en-US" sz="2000" b="1" dirty="0">
                <a:latin typeface="微软雅黑" panose="020B0503020204020204" pitchFamily="34" charset="-122"/>
                <a:ea typeface="微软雅黑" panose="020B0503020204020204" pitchFamily="34" charset="-122"/>
              </a:rPr>
              <a:t>团队导向问题解决的步骤</a:t>
            </a:r>
            <a:endParaRPr lang="en-US" altLang="zh-CN" sz="2000" b="1" dirty="0">
              <a:latin typeface="微软雅黑" panose="020B0503020204020204" pitchFamily="34" charset="-122"/>
              <a:ea typeface="微软雅黑" panose="020B0503020204020204" pitchFamily="34" charset="-122"/>
            </a:endParaRPr>
          </a:p>
          <a:p>
            <a:pPr marL="0" lvl="1" indent="-285750">
              <a:lnSpc>
                <a:spcPct val="150000"/>
              </a:lnSpc>
              <a:buFont typeface="Wingdings" panose="05000000000000000000" pitchFamily="2" charset="2"/>
              <a:buChar char="Ø"/>
            </a:pPr>
            <a:r>
              <a:rPr lang="zh-CN" altLang="en-US" sz="2000" b="1" dirty="0">
                <a:latin typeface="微软雅黑" panose="020B0503020204020204" pitchFamily="34" charset="-122"/>
                <a:ea typeface="微软雅黑" panose="020B0503020204020204" pitchFamily="34" charset="-122"/>
              </a:rPr>
              <a:t>分析某</a:t>
            </a:r>
            <a:r>
              <a:rPr lang="zh-CN" altLang="en-AU" sz="2000" b="1" dirty="0">
                <a:latin typeface="微软雅黑" panose="020B0503020204020204" pitchFamily="34" charset="-122"/>
                <a:ea typeface="微软雅黑" panose="020B0503020204020204" pitchFamily="34" charset="-122"/>
              </a:rPr>
              <a:t>个产品或过程为什么会运行于其标准之外 </a:t>
            </a:r>
          </a:p>
          <a:p>
            <a:pPr marL="0" lvl="1" indent="-285750">
              <a:lnSpc>
                <a:spcPct val="150000"/>
              </a:lnSpc>
              <a:buFont typeface="Wingdings" panose="05000000000000000000" pitchFamily="2" charset="2"/>
              <a:buChar char="Ø"/>
            </a:pPr>
            <a:r>
              <a:rPr lang="zh-CN" altLang="en-AU" sz="2000" b="1" dirty="0">
                <a:latin typeface="微软雅黑" panose="020B0503020204020204" pitchFamily="34" charset="-122"/>
                <a:ea typeface="微软雅黑" panose="020B0503020204020204" pitchFamily="34" charset="-122"/>
              </a:rPr>
              <a:t>对故障的定义和理解 </a:t>
            </a:r>
          </a:p>
          <a:p>
            <a:pPr marL="0" lvl="1" indent="-285750">
              <a:lnSpc>
                <a:spcPct val="150000"/>
              </a:lnSpc>
              <a:buFont typeface="Wingdings" panose="05000000000000000000" pitchFamily="2" charset="2"/>
              <a:buChar char="Ø"/>
            </a:pPr>
            <a:r>
              <a:rPr lang="zh-CN" altLang="en-AU" sz="2000" b="1" dirty="0">
                <a:latin typeface="微软雅黑" panose="020B0503020204020204" pitchFamily="34" charset="-122"/>
                <a:ea typeface="微软雅黑" panose="020B0503020204020204" pitchFamily="34" charset="-122"/>
              </a:rPr>
              <a:t>提供一种识别故障根本原因的方法，并执行正确的纠正措施</a:t>
            </a:r>
          </a:p>
          <a:p>
            <a:pPr marL="0" lvl="1" indent="-285750">
              <a:lnSpc>
                <a:spcPct val="150000"/>
              </a:lnSpc>
              <a:buFont typeface="Wingdings" panose="05000000000000000000" pitchFamily="2" charset="2"/>
              <a:buChar char="Ø"/>
            </a:pPr>
            <a:r>
              <a:rPr lang="zh-CN" altLang="en-AU" sz="2000" b="1" dirty="0">
                <a:latin typeface="微软雅黑" panose="020B0503020204020204" pitchFamily="34" charset="-122"/>
                <a:ea typeface="微软雅黑" panose="020B0503020204020204" pitchFamily="34" charset="-122"/>
              </a:rPr>
              <a:t>识别系统的变化，预防同一故障及其他类似故障的重现</a:t>
            </a:r>
          </a:p>
          <a:p>
            <a:pPr marL="0" lvl="1" indent="-285750">
              <a:lnSpc>
                <a:spcPct val="150000"/>
              </a:lnSpc>
              <a:buFont typeface="Wingdings" panose="05000000000000000000" pitchFamily="2" charset="2"/>
              <a:buChar char="Ø"/>
            </a:pPr>
            <a:r>
              <a:rPr lang="zh-CN" altLang="en-AU" sz="2000" b="1" dirty="0">
                <a:latin typeface="微软雅黑" panose="020B0503020204020204" pitchFamily="34" charset="-122"/>
                <a:ea typeface="微软雅黑" panose="020B0503020204020204" pitchFamily="34" charset="-122"/>
              </a:rPr>
              <a:t>强调团队的协作</a:t>
            </a:r>
          </a:p>
        </p:txBody>
      </p:sp>
      <p:pic>
        <p:nvPicPr>
          <p:cNvPr id="22" name="Picture 5" descr="g8dlogo"/>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657968" y="3789040"/>
            <a:ext cx="2319319" cy="2337693"/>
          </a:xfrm>
          <a:prstGeom prst="rect">
            <a:avLst/>
          </a:prstGeom>
          <a:noFill/>
          <a:ln w="9525">
            <a:noFill/>
            <a:miter lim="800000"/>
            <a:headEnd/>
            <a:tailEnd/>
          </a:ln>
        </p:spPr>
      </p:pic>
      <p:sp>
        <p:nvSpPr>
          <p:cNvPr id="5" name="标题 1"/>
          <p:cNvSpPr txBox="1">
            <a:spLocks/>
          </p:cNvSpPr>
          <p:nvPr/>
        </p:nvSpPr>
        <p:spPr bwMode="auto">
          <a:xfrm>
            <a:off x="407555" y="359401"/>
            <a:ext cx="8232531" cy="648072"/>
          </a:xfrm>
          <a:prstGeom prst="rect">
            <a:avLst/>
          </a:prstGeom>
          <a:noFill/>
          <a:ln w="9525">
            <a:noFill/>
            <a:miter lim="800000"/>
            <a:headEnd/>
            <a:tailEnd/>
          </a:ln>
        </p:spPr>
        <p:txBody>
          <a:bodyPr vert="horz" wrap="square" lIns="91427" tIns="45712" rIns="91427" bIns="45712" numCol="1" anchor="ctr" anchorCtr="0" compatLnSpc="1">
            <a:prstTxWarp prst="textNoShape">
              <a:avLst/>
            </a:prstTxWarp>
          </a:bodyPr>
          <a:lstStyle>
            <a:lvl1pPr algn="ctr" rtl="0" eaLnBrk="1" fontAlgn="base" hangingPunct="1">
              <a:spcBef>
                <a:spcPct val="0"/>
              </a:spcBef>
              <a:spcAft>
                <a:spcPct val="0"/>
              </a:spcAft>
              <a:defRPr sz="3200" b="1">
                <a:solidFill>
                  <a:srgbClr val="FF0000"/>
                </a:solidFill>
                <a:latin typeface="微软雅黑" pitchFamily="34" charset="-122"/>
                <a:ea typeface="微软雅黑" pitchFamily="34" charset="-122"/>
                <a:cs typeface="+mj-cs"/>
              </a:defRPr>
            </a:lvl1pPr>
            <a:lvl2pPr algn="ctr" rtl="0" eaLnBrk="1" fontAlgn="base" hangingPunct="1">
              <a:spcBef>
                <a:spcPct val="0"/>
              </a:spcBef>
              <a:spcAft>
                <a:spcPct val="0"/>
              </a:spcAft>
              <a:defRPr sz="4500">
                <a:solidFill>
                  <a:schemeClr val="tx2"/>
                </a:solidFill>
                <a:latin typeface="Arial" pitchFamily="34" charset="0"/>
                <a:ea typeface="宋体" pitchFamily="2" charset="-122"/>
              </a:defRPr>
            </a:lvl2pPr>
            <a:lvl3pPr algn="ctr" rtl="0" eaLnBrk="1" fontAlgn="base" hangingPunct="1">
              <a:spcBef>
                <a:spcPct val="0"/>
              </a:spcBef>
              <a:spcAft>
                <a:spcPct val="0"/>
              </a:spcAft>
              <a:defRPr sz="4500">
                <a:solidFill>
                  <a:schemeClr val="tx2"/>
                </a:solidFill>
                <a:latin typeface="Arial" pitchFamily="34" charset="0"/>
                <a:ea typeface="宋体" pitchFamily="2" charset="-122"/>
              </a:defRPr>
            </a:lvl3pPr>
            <a:lvl4pPr algn="ctr" rtl="0" eaLnBrk="1" fontAlgn="base" hangingPunct="1">
              <a:spcBef>
                <a:spcPct val="0"/>
              </a:spcBef>
              <a:spcAft>
                <a:spcPct val="0"/>
              </a:spcAft>
              <a:defRPr sz="4500">
                <a:solidFill>
                  <a:schemeClr val="tx2"/>
                </a:solidFill>
                <a:latin typeface="Arial" pitchFamily="34" charset="0"/>
                <a:ea typeface="宋体" pitchFamily="2" charset="-122"/>
              </a:defRPr>
            </a:lvl4pPr>
            <a:lvl5pPr algn="ctr" rtl="0" eaLnBrk="1" fontAlgn="base" hangingPunct="1">
              <a:spcBef>
                <a:spcPct val="0"/>
              </a:spcBef>
              <a:spcAft>
                <a:spcPct val="0"/>
              </a:spcAft>
              <a:defRPr sz="4500">
                <a:solidFill>
                  <a:schemeClr val="tx2"/>
                </a:solidFill>
                <a:latin typeface="Arial" pitchFamily="34" charset="0"/>
                <a:ea typeface="宋体" pitchFamily="2" charset="-122"/>
              </a:defRPr>
            </a:lvl5pPr>
            <a:lvl6pPr marL="457200" algn="ctr" rtl="0" eaLnBrk="1" fontAlgn="base" hangingPunct="1">
              <a:spcBef>
                <a:spcPct val="0"/>
              </a:spcBef>
              <a:spcAft>
                <a:spcPct val="0"/>
              </a:spcAft>
              <a:defRPr sz="4500">
                <a:solidFill>
                  <a:schemeClr val="tx2"/>
                </a:solidFill>
                <a:latin typeface="Arial" pitchFamily="34" charset="0"/>
                <a:ea typeface="宋体" pitchFamily="2" charset="-122"/>
              </a:defRPr>
            </a:lvl6pPr>
            <a:lvl7pPr marL="914400" algn="ctr" rtl="0" eaLnBrk="1" fontAlgn="base" hangingPunct="1">
              <a:spcBef>
                <a:spcPct val="0"/>
              </a:spcBef>
              <a:spcAft>
                <a:spcPct val="0"/>
              </a:spcAft>
              <a:defRPr sz="4500">
                <a:solidFill>
                  <a:schemeClr val="tx2"/>
                </a:solidFill>
                <a:latin typeface="Arial" pitchFamily="34" charset="0"/>
                <a:ea typeface="宋体" pitchFamily="2" charset="-122"/>
              </a:defRPr>
            </a:lvl7pPr>
            <a:lvl8pPr marL="1371600" algn="ctr" rtl="0" eaLnBrk="1" fontAlgn="base" hangingPunct="1">
              <a:spcBef>
                <a:spcPct val="0"/>
              </a:spcBef>
              <a:spcAft>
                <a:spcPct val="0"/>
              </a:spcAft>
              <a:defRPr sz="4500">
                <a:solidFill>
                  <a:schemeClr val="tx2"/>
                </a:solidFill>
                <a:latin typeface="Arial" pitchFamily="34" charset="0"/>
                <a:ea typeface="宋体" pitchFamily="2" charset="-122"/>
              </a:defRPr>
            </a:lvl8pPr>
            <a:lvl9pPr marL="1828800" algn="ctr" rtl="0" eaLnBrk="1" fontAlgn="base" hangingPunct="1">
              <a:spcBef>
                <a:spcPct val="0"/>
              </a:spcBef>
              <a:spcAft>
                <a:spcPct val="0"/>
              </a:spcAft>
              <a:defRPr sz="4500">
                <a:solidFill>
                  <a:schemeClr val="tx2"/>
                </a:solidFill>
                <a:latin typeface="Arial" pitchFamily="34" charset="0"/>
                <a:ea typeface="宋体" pitchFamily="2" charset="-122"/>
              </a:defRPr>
            </a:lvl9pPr>
          </a:lstStyle>
          <a:p>
            <a:pPr>
              <a:spcBef>
                <a:spcPct val="50000"/>
              </a:spcBef>
              <a:defRPr/>
            </a:pPr>
            <a:r>
              <a:rPr lang="zh-CN" altLang="en-US" kern="0" dirty="0" smtClean="0"/>
              <a:t>量产阶段供应商质量控制工具</a:t>
            </a:r>
            <a:endParaRPr lang="en-US" altLang="zh-CN" kern="0" dirty="0"/>
          </a:p>
        </p:txBody>
      </p:sp>
    </p:spTree>
    <p:extLst>
      <p:ext uri="{BB962C8B-B14F-4D97-AF65-F5344CB8AC3E}">
        <p14:creationId xmlns:p14="http://schemas.microsoft.com/office/powerpoint/2010/main" val="21349635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6"/>
          <p:cNvSpPr>
            <a:spLocks noGrp="1"/>
          </p:cNvSpPr>
          <p:nvPr>
            <p:ph type="title"/>
          </p:nvPr>
        </p:nvSpPr>
        <p:spPr>
          <a:xfrm>
            <a:off x="442705" y="1350767"/>
            <a:ext cx="8232531" cy="432048"/>
          </a:xfrm>
        </p:spPr>
        <p:txBody>
          <a:bodyPr/>
          <a:lstStyle/>
          <a:p>
            <a:pPr algn="l"/>
            <a:r>
              <a:rPr lang="en-US" altLang="zh-CN" sz="2400" dirty="0" smtClean="0">
                <a:solidFill>
                  <a:srgbClr val="0000FF"/>
                </a:solidFill>
              </a:rPr>
              <a:t>8D</a:t>
            </a:r>
            <a:r>
              <a:rPr lang="zh-CN" altLang="en-US" sz="2400" dirty="0" smtClean="0">
                <a:solidFill>
                  <a:srgbClr val="0000FF"/>
                </a:solidFill>
              </a:rPr>
              <a:t>的步骤</a:t>
            </a:r>
            <a:endParaRPr lang="zh-CN" altLang="en-US" sz="2400" dirty="0">
              <a:solidFill>
                <a:srgbClr val="0000FF"/>
              </a:solidFill>
            </a:endParaRPr>
          </a:p>
        </p:txBody>
      </p:sp>
      <p:sp>
        <p:nvSpPr>
          <p:cNvPr id="16" name="Rectangle 4"/>
          <p:cNvSpPr txBox="1">
            <a:spLocks noChangeArrowheads="1"/>
          </p:cNvSpPr>
          <p:nvPr/>
        </p:nvSpPr>
        <p:spPr bwMode="auto">
          <a:xfrm>
            <a:off x="442705" y="1963909"/>
            <a:ext cx="8064896" cy="4104456"/>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marR="0" lvl="0" algn="l" defTabSz="914400" rtl="0" eaLnBrk="1" fontAlgn="base" latinLnBrk="0" hangingPunct="1">
              <a:lnSpc>
                <a:spcPct val="100000"/>
              </a:lnSpc>
              <a:spcBef>
                <a:spcPct val="50000"/>
              </a:spcBef>
              <a:spcAft>
                <a:spcPct val="0"/>
              </a:spcAft>
              <a:buClr>
                <a:srgbClr val="CC3300"/>
              </a:buClr>
              <a:buSzTx/>
              <a:tabLst/>
              <a:defRPr/>
            </a:pPr>
            <a:r>
              <a:rPr kumimoji="1" lang="en-AU" altLang="zh-CN" sz="2000" b="1"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楷体_GB2312"/>
              </a:rPr>
              <a:t>D1——</a:t>
            </a:r>
            <a:r>
              <a:rPr kumimoji="1" lang="zh-CN" altLang="en-AU" sz="2000" b="1"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楷体_GB2312"/>
              </a:rPr>
              <a:t>创建工作团队</a:t>
            </a:r>
          </a:p>
          <a:p>
            <a:pPr marR="0" lvl="0" algn="l" defTabSz="914400" rtl="0" eaLnBrk="1" fontAlgn="base" latinLnBrk="0" hangingPunct="1">
              <a:lnSpc>
                <a:spcPct val="100000"/>
              </a:lnSpc>
              <a:spcBef>
                <a:spcPct val="50000"/>
              </a:spcBef>
              <a:spcAft>
                <a:spcPct val="0"/>
              </a:spcAft>
              <a:buClr>
                <a:srgbClr val="CC3300"/>
              </a:buClr>
              <a:buSzTx/>
              <a:tabLst/>
              <a:defRPr/>
            </a:pPr>
            <a:r>
              <a:rPr kumimoji="1" lang="en-AU" altLang="zh-CN" sz="2000" b="1"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楷体_GB2312"/>
              </a:rPr>
              <a:t>D2——</a:t>
            </a:r>
            <a:r>
              <a:rPr kumimoji="1" lang="zh-CN" altLang="en-AU" sz="2000" b="1"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楷体_GB2312"/>
              </a:rPr>
              <a:t>问题描述</a:t>
            </a:r>
          </a:p>
          <a:p>
            <a:pPr marR="0" lvl="0" algn="l" defTabSz="914400" rtl="0" eaLnBrk="1" fontAlgn="base" latinLnBrk="0" hangingPunct="1">
              <a:lnSpc>
                <a:spcPct val="100000"/>
              </a:lnSpc>
              <a:spcBef>
                <a:spcPct val="50000"/>
              </a:spcBef>
              <a:spcAft>
                <a:spcPct val="0"/>
              </a:spcAft>
              <a:buClr>
                <a:srgbClr val="CC3300"/>
              </a:buClr>
              <a:buSzTx/>
              <a:tabLst/>
              <a:defRPr/>
            </a:pPr>
            <a:r>
              <a:rPr kumimoji="1" lang="en-AU" altLang="zh-CN" sz="2000" b="1"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楷体_GB2312"/>
              </a:rPr>
              <a:t>D3——</a:t>
            </a:r>
            <a:r>
              <a:rPr kumimoji="1" lang="zh-CN" altLang="en-AU" sz="2000" b="1"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楷体_GB2312"/>
              </a:rPr>
              <a:t>制定临时措施</a:t>
            </a:r>
            <a:endParaRPr kumimoji="1" lang="en-AU" sz="2000" b="1"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楷体_GB2312"/>
            </a:endParaRPr>
          </a:p>
          <a:p>
            <a:pPr marR="0" lvl="0" algn="l" defTabSz="914400" rtl="0" eaLnBrk="1" fontAlgn="base" latinLnBrk="0" hangingPunct="1">
              <a:lnSpc>
                <a:spcPct val="100000"/>
              </a:lnSpc>
              <a:spcBef>
                <a:spcPct val="50000"/>
              </a:spcBef>
              <a:spcAft>
                <a:spcPct val="0"/>
              </a:spcAft>
              <a:buClr>
                <a:srgbClr val="CC3300"/>
              </a:buClr>
              <a:buSzTx/>
              <a:tabLst/>
              <a:defRPr/>
            </a:pPr>
            <a:r>
              <a:rPr kumimoji="1" lang="en-AU" altLang="zh-CN" sz="2000" b="1"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楷体_GB2312"/>
              </a:rPr>
              <a:t>D4——</a:t>
            </a:r>
            <a:r>
              <a:rPr kumimoji="1" lang="zh-CN" altLang="en-AU" sz="2000" b="1"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楷体_GB2312"/>
              </a:rPr>
              <a:t>定义并验证根本原因和忽略点</a:t>
            </a:r>
          </a:p>
          <a:p>
            <a:pPr marR="0" lvl="0" algn="l" defTabSz="914400" rtl="0" eaLnBrk="1" fontAlgn="base" latinLnBrk="0" hangingPunct="1">
              <a:lnSpc>
                <a:spcPct val="100000"/>
              </a:lnSpc>
              <a:spcBef>
                <a:spcPct val="50000"/>
              </a:spcBef>
              <a:spcAft>
                <a:spcPct val="0"/>
              </a:spcAft>
              <a:buClr>
                <a:srgbClr val="CC3300"/>
              </a:buClr>
              <a:buSzTx/>
              <a:tabLst/>
              <a:defRPr/>
            </a:pPr>
            <a:r>
              <a:rPr kumimoji="1" lang="en-AU" altLang="zh-CN" sz="2000" b="1"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楷体_GB2312"/>
              </a:rPr>
              <a:t>D5——</a:t>
            </a:r>
            <a:r>
              <a:rPr kumimoji="1" lang="zh-CN" altLang="en-AU" sz="2000" b="1"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楷体_GB2312"/>
              </a:rPr>
              <a:t>选择并确定永久措施</a:t>
            </a:r>
          </a:p>
          <a:p>
            <a:pPr marR="0" lvl="0" algn="l" defTabSz="914400" rtl="0" eaLnBrk="1" fontAlgn="base" latinLnBrk="0" hangingPunct="1">
              <a:lnSpc>
                <a:spcPct val="100000"/>
              </a:lnSpc>
              <a:spcBef>
                <a:spcPct val="50000"/>
              </a:spcBef>
              <a:spcAft>
                <a:spcPct val="0"/>
              </a:spcAft>
              <a:buClr>
                <a:srgbClr val="CC3300"/>
              </a:buClr>
              <a:buSzTx/>
              <a:tabLst/>
              <a:defRPr/>
            </a:pPr>
            <a:r>
              <a:rPr kumimoji="1" lang="en-AU" altLang="zh-CN" sz="2000" b="1"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楷体_GB2312"/>
              </a:rPr>
              <a:t>D6——</a:t>
            </a:r>
            <a:r>
              <a:rPr kumimoji="1" lang="zh-CN" altLang="en-AU" sz="2000" b="1"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楷体_GB2312"/>
              </a:rPr>
              <a:t>执行并验证永久措施</a:t>
            </a:r>
            <a:endParaRPr kumimoji="1" lang="en-AU" altLang="zh-CN" sz="2000" b="1"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楷体_GB2312"/>
            </a:endParaRPr>
          </a:p>
          <a:p>
            <a:pPr marR="0" lvl="0" algn="l" defTabSz="914400" rtl="0" eaLnBrk="1" fontAlgn="base" latinLnBrk="0" hangingPunct="1">
              <a:lnSpc>
                <a:spcPct val="100000"/>
              </a:lnSpc>
              <a:spcBef>
                <a:spcPct val="50000"/>
              </a:spcBef>
              <a:spcAft>
                <a:spcPct val="0"/>
              </a:spcAft>
              <a:buClr>
                <a:srgbClr val="CC3300"/>
              </a:buClr>
              <a:buSzTx/>
              <a:tabLst/>
              <a:defRPr/>
            </a:pPr>
            <a:r>
              <a:rPr kumimoji="1" lang="en-AU" altLang="zh-CN" sz="2000" b="1"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楷体_GB2312"/>
              </a:rPr>
              <a:t>D7——</a:t>
            </a:r>
            <a:r>
              <a:rPr kumimoji="1" lang="zh-CN" altLang="en-AU" sz="2000" b="1"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楷体_GB2312"/>
              </a:rPr>
              <a:t>预防问题的重现</a:t>
            </a:r>
          </a:p>
          <a:p>
            <a:pPr marR="0" lvl="0" algn="l" defTabSz="914400" rtl="0" eaLnBrk="1" fontAlgn="base" latinLnBrk="0" hangingPunct="1">
              <a:lnSpc>
                <a:spcPct val="100000"/>
              </a:lnSpc>
              <a:spcBef>
                <a:spcPct val="50000"/>
              </a:spcBef>
              <a:spcAft>
                <a:spcPct val="0"/>
              </a:spcAft>
              <a:buClr>
                <a:srgbClr val="CC3300"/>
              </a:buClr>
              <a:buSzTx/>
              <a:tabLst/>
              <a:defRPr/>
            </a:pPr>
            <a:r>
              <a:rPr kumimoji="1" lang="en-AU" altLang="zh-CN" sz="2000" b="1"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楷体_GB2312"/>
              </a:rPr>
              <a:t>D8——</a:t>
            </a:r>
            <a:r>
              <a:rPr kumimoji="1" lang="zh-CN" altLang="en-AU" sz="2000" b="1"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楷体_GB2312"/>
              </a:rPr>
              <a:t>肯定团队及个人的贡献</a:t>
            </a:r>
            <a:endParaRPr kumimoji="1" lang="zh-CN" altLang="en-US" sz="2000" b="1" i="0" u="none" strike="noStrike" kern="0" cap="none" spc="0" normalizeH="0" baseline="0" noProof="0" dirty="0" smtClean="0">
              <a:ln>
                <a:noFill/>
              </a:ln>
              <a:solidFill>
                <a:schemeClr val="tx1"/>
              </a:solidFill>
              <a:effectLst/>
              <a:uLnTx/>
              <a:uFillTx/>
              <a:latin typeface="微软雅黑" panose="020B0503020204020204" pitchFamily="34" charset="-122"/>
              <a:ea typeface="微软雅黑" panose="020B0503020204020204" pitchFamily="34" charset="-122"/>
              <a:cs typeface="楷体_GB2312"/>
            </a:endParaRPr>
          </a:p>
        </p:txBody>
      </p:sp>
      <p:pic>
        <p:nvPicPr>
          <p:cNvPr id="18" name="Picture 3"/>
          <p:cNvPicPr>
            <a:picLocks noChangeAspect="1" noChangeArrowheads="1"/>
          </p:cNvPicPr>
          <p:nvPr/>
        </p:nvPicPr>
        <p:blipFill>
          <a:blip r:embed="rId2" cstate="print"/>
          <a:srcRect/>
          <a:stretch>
            <a:fillRect/>
          </a:stretch>
        </p:blipFill>
        <p:spPr bwMode="auto">
          <a:xfrm>
            <a:off x="6091426" y="1986901"/>
            <a:ext cx="2416175" cy="3873500"/>
          </a:xfrm>
          <a:prstGeom prst="rect">
            <a:avLst/>
          </a:prstGeom>
          <a:noFill/>
          <a:ln w="9525">
            <a:noFill/>
            <a:miter lim="800000"/>
            <a:headEnd/>
            <a:tailEnd/>
          </a:ln>
        </p:spPr>
      </p:pic>
      <p:sp>
        <p:nvSpPr>
          <p:cNvPr id="5" name="标题 1"/>
          <p:cNvSpPr txBox="1">
            <a:spLocks/>
          </p:cNvSpPr>
          <p:nvPr/>
        </p:nvSpPr>
        <p:spPr bwMode="auto">
          <a:xfrm>
            <a:off x="442704" y="309896"/>
            <a:ext cx="8232531" cy="648072"/>
          </a:xfrm>
          <a:prstGeom prst="rect">
            <a:avLst/>
          </a:prstGeom>
          <a:noFill/>
          <a:ln w="9525">
            <a:noFill/>
            <a:miter lim="800000"/>
            <a:headEnd/>
            <a:tailEnd/>
          </a:ln>
        </p:spPr>
        <p:txBody>
          <a:bodyPr vert="horz" wrap="square" lIns="91427" tIns="45712" rIns="91427" bIns="45712" numCol="1" anchor="ctr" anchorCtr="0" compatLnSpc="1">
            <a:prstTxWarp prst="textNoShape">
              <a:avLst/>
            </a:prstTxWarp>
          </a:bodyPr>
          <a:lstStyle>
            <a:lvl1pPr algn="ctr" rtl="0" eaLnBrk="1" fontAlgn="base" hangingPunct="1">
              <a:spcBef>
                <a:spcPct val="0"/>
              </a:spcBef>
              <a:spcAft>
                <a:spcPct val="0"/>
              </a:spcAft>
              <a:defRPr sz="3200" b="1">
                <a:solidFill>
                  <a:srgbClr val="FF0000"/>
                </a:solidFill>
                <a:latin typeface="微软雅黑" pitchFamily="34" charset="-122"/>
                <a:ea typeface="微软雅黑" pitchFamily="34" charset="-122"/>
                <a:cs typeface="+mj-cs"/>
              </a:defRPr>
            </a:lvl1pPr>
            <a:lvl2pPr algn="ctr" rtl="0" eaLnBrk="1" fontAlgn="base" hangingPunct="1">
              <a:spcBef>
                <a:spcPct val="0"/>
              </a:spcBef>
              <a:spcAft>
                <a:spcPct val="0"/>
              </a:spcAft>
              <a:defRPr sz="4500">
                <a:solidFill>
                  <a:schemeClr val="tx2"/>
                </a:solidFill>
                <a:latin typeface="Arial" pitchFamily="34" charset="0"/>
                <a:ea typeface="宋体" pitchFamily="2" charset="-122"/>
              </a:defRPr>
            </a:lvl2pPr>
            <a:lvl3pPr algn="ctr" rtl="0" eaLnBrk="1" fontAlgn="base" hangingPunct="1">
              <a:spcBef>
                <a:spcPct val="0"/>
              </a:spcBef>
              <a:spcAft>
                <a:spcPct val="0"/>
              </a:spcAft>
              <a:defRPr sz="4500">
                <a:solidFill>
                  <a:schemeClr val="tx2"/>
                </a:solidFill>
                <a:latin typeface="Arial" pitchFamily="34" charset="0"/>
                <a:ea typeface="宋体" pitchFamily="2" charset="-122"/>
              </a:defRPr>
            </a:lvl3pPr>
            <a:lvl4pPr algn="ctr" rtl="0" eaLnBrk="1" fontAlgn="base" hangingPunct="1">
              <a:spcBef>
                <a:spcPct val="0"/>
              </a:spcBef>
              <a:spcAft>
                <a:spcPct val="0"/>
              </a:spcAft>
              <a:defRPr sz="4500">
                <a:solidFill>
                  <a:schemeClr val="tx2"/>
                </a:solidFill>
                <a:latin typeface="Arial" pitchFamily="34" charset="0"/>
                <a:ea typeface="宋体" pitchFamily="2" charset="-122"/>
              </a:defRPr>
            </a:lvl4pPr>
            <a:lvl5pPr algn="ctr" rtl="0" eaLnBrk="1" fontAlgn="base" hangingPunct="1">
              <a:spcBef>
                <a:spcPct val="0"/>
              </a:spcBef>
              <a:spcAft>
                <a:spcPct val="0"/>
              </a:spcAft>
              <a:defRPr sz="4500">
                <a:solidFill>
                  <a:schemeClr val="tx2"/>
                </a:solidFill>
                <a:latin typeface="Arial" pitchFamily="34" charset="0"/>
                <a:ea typeface="宋体" pitchFamily="2" charset="-122"/>
              </a:defRPr>
            </a:lvl5pPr>
            <a:lvl6pPr marL="457200" algn="ctr" rtl="0" eaLnBrk="1" fontAlgn="base" hangingPunct="1">
              <a:spcBef>
                <a:spcPct val="0"/>
              </a:spcBef>
              <a:spcAft>
                <a:spcPct val="0"/>
              </a:spcAft>
              <a:defRPr sz="4500">
                <a:solidFill>
                  <a:schemeClr val="tx2"/>
                </a:solidFill>
                <a:latin typeface="Arial" pitchFamily="34" charset="0"/>
                <a:ea typeface="宋体" pitchFamily="2" charset="-122"/>
              </a:defRPr>
            </a:lvl6pPr>
            <a:lvl7pPr marL="914400" algn="ctr" rtl="0" eaLnBrk="1" fontAlgn="base" hangingPunct="1">
              <a:spcBef>
                <a:spcPct val="0"/>
              </a:spcBef>
              <a:spcAft>
                <a:spcPct val="0"/>
              </a:spcAft>
              <a:defRPr sz="4500">
                <a:solidFill>
                  <a:schemeClr val="tx2"/>
                </a:solidFill>
                <a:latin typeface="Arial" pitchFamily="34" charset="0"/>
                <a:ea typeface="宋体" pitchFamily="2" charset="-122"/>
              </a:defRPr>
            </a:lvl7pPr>
            <a:lvl8pPr marL="1371600" algn="ctr" rtl="0" eaLnBrk="1" fontAlgn="base" hangingPunct="1">
              <a:spcBef>
                <a:spcPct val="0"/>
              </a:spcBef>
              <a:spcAft>
                <a:spcPct val="0"/>
              </a:spcAft>
              <a:defRPr sz="4500">
                <a:solidFill>
                  <a:schemeClr val="tx2"/>
                </a:solidFill>
                <a:latin typeface="Arial" pitchFamily="34" charset="0"/>
                <a:ea typeface="宋体" pitchFamily="2" charset="-122"/>
              </a:defRPr>
            </a:lvl8pPr>
            <a:lvl9pPr marL="1828800" algn="ctr" rtl="0" eaLnBrk="1" fontAlgn="base" hangingPunct="1">
              <a:spcBef>
                <a:spcPct val="0"/>
              </a:spcBef>
              <a:spcAft>
                <a:spcPct val="0"/>
              </a:spcAft>
              <a:defRPr sz="4500">
                <a:solidFill>
                  <a:schemeClr val="tx2"/>
                </a:solidFill>
                <a:latin typeface="Arial" pitchFamily="34" charset="0"/>
                <a:ea typeface="宋体" pitchFamily="2" charset="-122"/>
              </a:defRPr>
            </a:lvl9pPr>
          </a:lstStyle>
          <a:p>
            <a:pPr>
              <a:spcBef>
                <a:spcPct val="50000"/>
              </a:spcBef>
              <a:defRPr/>
            </a:pPr>
            <a:r>
              <a:rPr lang="zh-CN" altLang="en-US" kern="0" dirty="0" smtClean="0"/>
              <a:t>供应商质量控制工具</a:t>
            </a:r>
            <a:endParaRPr lang="en-US" altLang="zh-CN" kern="0" dirty="0"/>
          </a:p>
        </p:txBody>
      </p:sp>
    </p:spTree>
    <p:extLst>
      <p:ext uri="{BB962C8B-B14F-4D97-AF65-F5344CB8AC3E}">
        <p14:creationId xmlns:p14="http://schemas.microsoft.com/office/powerpoint/2010/main" val="37622312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395536" y="1484784"/>
            <a:ext cx="8352928" cy="3786188"/>
          </a:xfrm>
          <a:prstGeom prst="rect">
            <a:avLst/>
          </a:prstGeom>
          <a:noFill/>
          <a:ln w="9525">
            <a:noFill/>
            <a:miter lim="800000"/>
            <a:headEnd/>
            <a:tailEnd/>
          </a:ln>
        </p:spPr>
        <p:txBody>
          <a:bodyPr/>
          <a:lstStyle>
            <a:lvl1pPr marL="342900" indent="-342900" eaLnBrk="0" hangingPunct="0">
              <a:defRPr sz="6600">
                <a:solidFill>
                  <a:srgbClr val="FF0000"/>
                </a:solidFill>
                <a:latin typeface="黑体" panose="02010609060101010101" pitchFamily="49" charset="-122"/>
                <a:ea typeface="宋体" panose="02010600030101010101" pitchFamily="2" charset="-122"/>
              </a:defRPr>
            </a:lvl1pPr>
            <a:lvl2pPr marL="742950" indent="-285750" eaLnBrk="0" hangingPunct="0">
              <a:defRPr sz="6600">
                <a:solidFill>
                  <a:srgbClr val="FF0000"/>
                </a:solidFill>
                <a:latin typeface="黑体" panose="02010609060101010101" pitchFamily="49" charset="-122"/>
                <a:ea typeface="宋体" panose="02010600030101010101" pitchFamily="2" charset="-122"/>
              </a:defRPr>
            </a:lvl2pPr>
            <a:lvl3pPr marL="1143000" indent="-228600" eaLnBrk="0" hangingPunct="0">
              <a:defRPr sz="6600">
                <a:solidFill>
                  <a:srgbClr val="FF0000"/>
                </a:solidFill>
                <a:latin typeface="黑体" panose="02010609060101010101" pitchFamily="49" charset="-122"/>
                <a:ea typeface="宋体" panose="02010600030101010101" pitchFamily="2" charset="-122"/>
              </a:defRPr>
            </a:lvl3pPr>
            <a:lvl4pPr marL="1600200" indent="-228600" eaLnBrk="0" hangingPunct="0">
              <a:defRPr sz="6600">
                <a:solidFill>
                  <a:srgbClr val="FF0000"/>
                </a:solidFill>
                <a:latin typeface="黑体" panose="02010609060101010101" pitchFamily="49" charset="-122"/>
                <a:ea typeface="宋体" panose="02010600030101010101" pitchFamily="2" charset="-122"/>
              </a:defRPr>
            </a:lvl4pPr>
            <a:lvl5pPr marL="2057400" indent="-228600" eaLnBrk="0" hangingPunct="0">
              <a:defRPr sz="6600">
                <a:solidFill>
                  <a:srgbClr val="FF0000"/>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9pPr>
          </a:lstStyle>
          <a:p>
            <a:pPr marL="0" indent="0" algn="ctr">
              <a:lnSpc>
                <a:spcPct val="150000"/>
              </a:lnSpc>
              <a:spcBef>
                <a:spcPct val="20000"/>
              </a:spcBef>
              <a:buClr>
                <a:schemeClr val="accent1"/>
              </a:buClr>
              <a:buSzPct val="85000"/>
            </a:pPr>
            <a:r>
              <a:rPr lang="zh-CN" altLang="en-US" sz="2400" b="1" dirty="0" smtClean="0">
                <a:solidFill>
                  <a:schemeClr val="tx2"/>
                </a:solidFill>
                <a:effectLst/>
                <a:latin typeface="微软雅黑" panose="020B0503020204020204" pitchFamily="34" charset="-122"/>
                <a:ea typeface="微软雅黑" panose="020B0503020204020204" pitchFamily="34" charset="-122"/>
              </a:rPr>
              <a:t>价格</a:t>
            </a:r>
            <a:r>
              <a:rPr lang="en-US" altLang="zh-CN" sz="2400" b="1" dirty="0">
                <a:solidFill>
                  <a:schemeClr val="tx2"/>
                </a:solidFill>
                <a:effectLst/>
                <a:latin typeface="微软雅黑" panose="020B0503020204020204" pitchFamily="34" charset="-122"/>
                <a:ea typeface="微软雅黑" panose="020B0503020204020204" pitchFamily="34" charset="-122"/>
              </a:rPr>
              <a:t>-</a:t>
            </a:r>
            <a:r>
              <a:rPr lang="zh-CN" altLang="en-US" sz="2400" b="1" dirty="0">
                <a:solidFill>
                  <a:schemeClr val="tx2"/>
                </a:solidFill>
                <a:effectLst/>
                <a:latin typeface="微软雅黑" panose="020B0503020204020204" pitchFamily="34" charset="-122"/>
                <a:ea typeface="微软雅黑" panose="020B0503020204020204" pitchFamily="34" charset="-122"/>
              </a:rPr>
              <a:t>成本</a:t>
            </a:r>
            <a:r>
              <a:rPr lang="en-US" altLang="zh-CN" sz="2400" b="1" dirty="0">
                <a:solidFill>
                  <a:schemeClr val="tx2"/>
                </a:solidFill>
                <a:effectLst/>
                <a:latin typeface="微软雅黑" panose="020B0503020204020204" pitchFamily="34" charset="-122"/>
                <a:ea typeface="微软雅黑" panose="020B0503020204020204" pitchFamily="34" charset="-122"/>
              </a:rPr>
              <a:t>=</a:t>
            </a:r>
            <a:r>
              <a:rPr lang="zh-CN" altLang="en-US" sz="2400" b="1" dirty="0" smtClean="0">
                <a:solidFill>
                  <a:schemeClr val="tx2"/>
                </a:solidFill>
                <a:effectLst/>
                <a:latin typeface="微软雅黑" panose="020B0503020204020204" pitchFamily="34" charset="-122"/>
                <a:ea typeface="微软雅黑" panose="020B0503020204020204" pitchFamily="34" charset="-122"/>
              </a:rPr>
              <a:t>利润</a:t>
            </a:r>
            <a:endParaRPr lang="en-US" altLang="zh-CN" sz="2400" b="1" dirty="0" smtClean="0">
              <a:solidFill>
                <a:schemeClr val="tx2"/>
              </a:solidFill>
              <a:effectLst/>
              <a:latin typeface="微软雅黑" panose="020B0503020204020204" pitchFamily="34" charset="-122"/>
              <a:ea typeface="微软雅黑" panose="020B0503020204020204" pitchFamily="34" charset="-122"/>
            </a:endParaRPr>
          </a:p>
          <a:p>
            <a:pPr marL="0" indent="0" algn="ctr">
              <a:lnSpc>
                <a:spcPct val="150000"/>
              </a:lnSpc>
              <a:spcBef>
                <a:spcPct val="20000"/>
              </a:spcBef>
              <a:buClr>
                <a:schemeClr val="accent1"/>
              </a:buClr>
              <a:buSzPct val="85000"/>
            </a:pPr>
            <a:endParaRPr lang="en-US" altLang="zh-CN" sz="1050" b="1" dirty="0">
              <a:solidFill>
                <a:schemeClr val="tx2"/>
              </a:solidFill>
              <a:effectLst/>
              <a:latin typeface="微软雅黑" panose="020B0503020204020204" pitchFamily="34" charset="-122"/>
              <a:ea typeface="微软雅黑" panose="020B0503020204020204" pitchFamily="34" charset="-122"/>
            </a:endParaRPr>
          </a:p>
          <a:p>
            <a:pPr marL="0" indent="0">
              <a:lnSpc>
                <a:spcPct val="150000"/>
              </a:lnSpc>
              <a:spcBef>
                <a:spcPct val="20000"/>
              </a:spcBef>
              <a:buClr>
                <a:schemeClr val="accent1"/>
              </a:buClr>
              <a:buSzPct val="85000"/>
            </a:pPr>
            <a:r>
              <a:rPr lang="zh-CN" altLang="en-US" sz="2000" dirty="0" smtClean="0">
                <a:solidFill>
                  <a:schemeClr val="tx2"/>
                </a:solidFill>
                <a:effectLst/>
                <a:latin typeface="微软雅黑" panose="020B0503020204020204" pitchFamily="34" charset="-122"/>
                <a:ea typeface="微软雅黑" panose="020B0503020204020204" pitchFamily="34" charset="-122"/>
              </a:rPr>
              <a:t>价格分析</a:t>
            </a:r>
            <a:r>
              <a:rPr lang="zh-CN" altLang="en-US" sz="2000" dirty="0">
                <a:solidFill>
                  <a:schemeClr val="tx2"/>
                </a:solidFill>
                <a:effectLst/>
                <a:latin typeface="微软雅黑" panose="020B0503020204020204" pitchFamily="34" charset="-122"/>
                <a:ea typeface="微软雅黑" panose="020B0503020204020204" pitchFamily="34" charset="-122"/>
              </a:rPr>
              <a:t>是在竞争条件下最有效的，在竞争条件下有众多相同或者相似的供应商并且隐性成本更少；价格分析要了解供应商的价格结构和策略以明确如何为降低价格做准备</a:t>
            </a:r>
            <a:endParaRPr lang="en-US" altLang="zh-CN" sz="2000" dirty="0">
              <a:solidFill>
                <a:schemeClr val="tx2"/>
              </a:solidFill>
              <a:effectLst/>
              <a:latin typeface="微软雅黑" panose="020B0503020204020204" pitchFamily="34" charset="-122"/>
              <a:ea typeface="微软雅黑" panose="020B0503020204020204" pitchFamily="34" charset="-122"/>
            </a:endParaRPr>
          </a:p>
          <a:p>
            <a:pPr marL="0" indent="0">
              <a:lnSpc>
                <a:spcPct val="150000"/>
              </a:lnSpc>
              <a:spcBef>
                <a:spcPct val="20000"/>
              </a:spcBef>
              <a:buClr>
                <a:schemeClr val="accent1"/>
              </a:buClr>
              <a:buSzPct val="85000"/>
            </a:pPr>
            <a:r>
              <a:rPr lang="zh-CN" altLang="en-US" sz="2000" dirty="0">
                <a:solidFill>
                  <a:schemeClr val="tx2"/>
                </a:solidFill>
                <a:effectLst/>
                <a:latin typeface="微软雅黑" panose="020B0503020204020204" pitchFamily="34" charset="-122"/>
                <a:ea typeface="微软雅黑" panose="020B0503020204020204" pitchFamily="34" charset="-122"/>
              </a:rPr>
              <a:t>成本分析是识别或对比尽可能多的产品或服务，以确保在市场、行业、供应商成本结构、公司需求、产品、服务和材料最终使用上价格</a:t>
            </a:r>
            <a:r>
              <a:rPr lang="zh-CN" altLang="en-US" sz="2000" dirty="0" smtClean="0">
                <a:solidFill>
                  <a:schemeClr val="tx2"/>
                </a:solidFill>
                <a:effectLst/>
                <a:latin typeface="微软雅黑" panose="020B0503020204020204" pitchFamily="34" charset="-122"/>
                <a:ea typeface="微软雅黑" panose="020B0503020204020204" pitchFamily="34" charset="-122"/>
              </a:rPr>
              <a:t>合理性</a:t>
            </a:r>
            <a:endParaRPr lang="en-US" altLang="zh-CN" sz="2000" dirty="0">
              <a:solidFill>
                <a:schemeClr val="tx2"/>
              </a:solidFill>
              <a:effectLst/>
              <a:latin typeface="微软雅黑" panose="020B0503020204020204" pitchFamily="34" charset="-122"/>
              <a:ea typeface="微软雅黑" panose="020B0503020204020204" pitchFamily="34" charset="-122"/>
            </a:endParaRPr>
          </a:p>
        </p:txBody>
      </p:sp>
      <p:sp>
        <p:nvSpPr>
          <p:cNvPr id="3" name="文本框 2"/>
          <p:cNvSpPr txBox="1"/>
          <p:nvPr/>
        </p:nvSpPr>
        <p:spPr>
          <a:xfrm>
            <a:off x="2633007" y="332656"/>
            <a:ext cx="3877985" cy="584775"/>
          </a:xfrm>
          <a:prstGeom prst="rect">
            <a:avLst/>
          </a:prstGeom>
          <a:noFill/>
        </p:spPr>
        <p:txBody>
          <a:bodyPr wrap="none" rtlCol="0">
            <a:spAutoFit/>
          </a:bodyPr>
          <a:lstStyle/>
          <a:p>
            <a:r>
              <a:rPr lang="zh-CN" altLang="en-US" sz="3200" b="1" dirty="0" smtClean="0">
                <a:solidFill>
                  <a:srgbClr val="FF0000"/>
                </a:solidFill>
                <a:latin typeface="微软雅黑" panose="020B0503020204020204" pitchFamily="34" charset="-122"/>
                <a:ea typeface="微软雅黑" panose="020B0503020204020204" pitchFamily="34" charset="-122"/>
              </a:rPr>
              <a:t>对供应商成本的认知</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43410635"/>
      </p:ext>
    </p:extLst>
  </p:cSld>
  <p:clrMapOvr>
    <a:masterClrMapping/>
  </p:clrMapOvr>
  <p:transition>
    <p:fade/>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fld id="{8BA16DCC-C50E-4AD5-94C9-747C0058B3E1}" type="slidenum">
              <a:rPr lang="zh-CN" altLang="en-US" smtClean="0"/>
              <a:pPr/>
              <a:t>145</a:t>
            </a:fld>
            <a:endParaRPr lang="zh-CN" altLang="en-US" dirty="0"/>
          </a:p>
        </p:txBody>
      </p:sp>
      <p:sp>
        <p:nvSpPr>
          <p:cNvPr id="5" name="矩形 4"/>
          <p:cNvSpPr/>
          <p:nvPr/>
        </p:nvSpPr>
        <p:spPr>
          <a:xfrm>
            <a:off x="455735" y="1484784"/>
            <a:ext cx="8280920" cy="2739211"/>
          </a:xfrm>
          <a:prstGeom prst="rect">
            <a:avLst/>
          </a:prstGeom>
        </p:spPr>
        <p:txBody>
          <a:bodyPr wrap="square">
            <a:spAutoFit/>
          </a:bodyPr>
          <a:lstStyle/>
          <a:p>
            <a:pPr>
              <a:lnSpc>
                <a:spcPct val="150000"/>
              </a:lnSpc>
              <a:spcBef>
                <a:spcPct val="20000"/>
              </a:spcBef>
              <a:buClr>
                <a:schemeClr val="accent1"/>
              </a:buClr>
              <a:buSzPct val="85000"/>
            </a:pPr>
            <a:r>
              <a:rPr lang="zh-CN" altLang="en-US" sz="2400" b="1" dirty="0">
                <a:solidFill>
                  <a:schemeClr val="tx2"/>
                </a:solidFill>
                <a:latin typeface="微软雅黑" panose="020B0503020204020204" pitchFamily="34" charset="-122"/>
                <a:ea typeface="微软雅黑" panose="020B0503020204020204" pitchFamily="34" charset="-122"/>
              </a:rPr>
              <a:t>成本分析的目的</a:t>
            </a:r>
            <a:endParaRPr lang="en-US" altLang="zh-CN" sz="2400" b="1" dirty="0">
              <a:solidFill>
                <a:schemeClr val="tx2"/>
              </a:solidFill>
              <a:latin typeface="微软雅黑" panose="020B0503020204020204" pitchFamily="34" charset="-122"/>
              <a:ea typeface="微软雅黑" panose="020B0503020204020204" pitchFamily="34" charset="-122"/>
            </a:endParaRPr>
          </a:p>
          <a:p>
            <a:pPr>
              <a:lnSpc>
                <a:spcPct val="150000"/>
              </a:lnSpc>
              <a:spcBef>
                <a:spcPct val="20000"/>
              </a:spcBef>
              <a:buClr>
                <a:schemeClr val="accent1"/>
              </a:buClr>
              <a:buSzPct val="85000"/>
            </a:pPr>
            <a:r>
              <a:rPr lang="zh-CN" altLang="en-US" sz="2000" dirty="0">
                <a:solidFill>
                  <a:schemeClr val="tx2"/>
                </a:solidFill>
                <a:latin typeface="微软雅黑" panose="020B0503020204020204" pitchFamily="34" charset="-122"/>
                <a:ea typeface="微软雅黑" panose="020B0503020204020204" pitchFamily="34" charset="-122"/>
              </a:rPr>
              <a:t>       </a:t>
            </a:r>
            <a:r>
              <a:rPr lang="en-US" altLang="zh-CN" sz="2000" dirty="0">
                <a:solidFill>
                  <a:schemeClr val="tx2"/>
                </a:solidFill>
                <a:latin typeface="微软雅黑" panose="020B0503020204020204" pitchFamily="34" charset="-122"/>
                <a:ea typeface="微软雅黑" panose="020B0503020204020204" pitchFamily="34" charset="-122"/>
              </a:rPr>
              <a:t>—</a:t>
            </a:r>
            <a:r>
              <a:rPr lang="zh-CN" altLang="en-US" sz="2000" dirty="0">
                <a:solidFill>
                  <a:schemeClr val="tx2"/>
                </a:solidFill>
                <a:latin typeface="微软雅黑" panose="020B0503020204020204" pitchFamily="34" charset="-122"/>
                <a:ea typeface="微软雅黑" panose="020B0503020204020204" pitchFamily="34" charset="-122"/>
              </a:rPr>
              <a:t> 更好地了解一个项目的成本构成，改善或修改该项目的成本结构</a:t>
            </a:r>
            <a:endParaRPr lang="en-US" altLang="zh-CN" sz="2000" dirty="0">
              <a:solidFill>
                <a:schemeClr val="tx2"/>
              </a:solidFill>
              <a:latin typeface="微软雅黑" panose="020B0503020204020204" pitchFamily="34" charset="-122"/>
              <a:ea typeface="微软雅黑" panose="020B0503020204020204" pitchFamily="34" charset="-122"/>
            </a:endParaRPr>
          </a:p>
          <a:p>
            <a:pPr>
              <a:lnSpc>
                <a:spcPct val="150000"/>
              </a:lnSpc>
              <a:spcBef>
                <a:spcPct val="20000"/>
              </a:spcBef>
              <a:buClr>
                <a:schemeClr val="accent1"/>
              </a:buClr>
              <a:buSzPct val="85000"/>
            </a:pPr>
            <a:r>
              <a:rPr lang="zh-CN" altLang="en-US" sz="2000" dirty="0">
                <a:solidFill>
                  <a:schemeClr val="tx2"/>
                </a:solidFill>
                <a:latin typeface="微软雅黑" panose="020B0503020204020204" pitchFamily="34" charset="-122"/>
                <a:ea typeface="微软雅黑" panose="020B0503020204020204" pitchFamily="34" charset="-122"/>
              </a:rPr>
              <a:t>       </a:t>
            </a:r>
            <a:r>
              <a:rPr lang="en-US" altLang="zh-CN" sz="2000" dirty="0">
                <a:solidFill>
                  <a:schemeClr val="tx2"/>
                </a:solidFill>
                <a:latin typeface="微软雅黑" panose="020B0503020204020204" pitchFamily="34" charset="-122"/>
                <a:ea typeface="微软雅黑" panose="020B0503020204020204" pitchFamily="34" charset="-122"/>
              </a:rPr>
              <a:t>—</a:t>
            </a:r>
            <a:r>
              <a:rPr lang="zh-CN" altLang="en-US" sz="2000" dirty="0">
                <a:solidFill>
                  <a:schemeClr val="tx2"/>
                </a:solidFill>
                <a:latin typeface="微软雅黑" panose="020B0503020204020204" pitchFamily="34" charset="-122"/>
                <a:ea typeface="微软雅黑" panose="020B0503020204020204" pitchFamily="34" charset="-122"/>
              </a:rPr>
              <a:t>  帮助供应商改善流程</a:t>
            </a:r>
            <a:endParaRPr lang="en-US" altLang="zh-CN" sz="2000" dirty="0">
              <a:solidFill>
                <a:schemeClr val="tx2"/>
              </a:solidFill>
              <a:latin typeface="微软雅黑" panose="020B0503020204020204" pitchFamily="34" charset="-122"/>
              <a:ea typeface="微软雅黑" panose="020B0503020204020204" pitchFamily="34" charset="-122"/>
            </a:endParaRPr>
          </a:p>
          <a:p>
            <a:pPr>
              <a:lnSpc>
                <a:spcPct val="150000"/>
              </a:lnSpc>
              <a:spcBef>
                <a:spcPct val="20000"/>
              </a:spcBef>
              <a:buClr>
                <a:schemeClr val="accent1"/>
              </a:buClr>
              <a:buSzPct val="85000"/>
            </a:pPr>
            <a:r>
              <a:rPr lang="zh-CN" altLang="en-US" sz="2000" dirty="0">
                <a:solidFill>
                  <a:schemeClr val="tx2"/>
                </a:solidFill>
                <a:latin typeface="微软雅黑" panose="020B0503020204020204" pitchFamily="34" charset="-122"/>
                <a:ea typeface="微软雅黑" panose="020B0503020204020204" pitchFamily="34" charset="-122"/>
              </a:rPr>
              <a:t>       </a:t>
            </a:r>
            <a:r>
              <a:rPr lang="en-US" altLang="zh-CN" sz="2000" dirty="0">
                <a:solidFill>
                  <a:schemeClr val="tx2"/>
                </a:solidFill>
                <a:latin typeface="微软雅黑" panose="020B0503020204020204" pitchFamily="34" charset="-122"/>
                <a:ea typeface="微软雅黑" panose="020B0503020204020204" pitchFamily="34" charset="-122"/>
              </a:rPr>
              <a:t>—</a:t>
            </a:r>
            <a:r>
              <a:rPr lang="zh-CN" altLang="en-US" sz="2000" dirty="0">
                <a:solidFill>
                  <a:schemeClr val="tx2"/>
                </a:solidFill>
                <a:latin typeface="微软雅黑" panose="020B0503020204020204" pitchFamily="34" charset="-122"/>
                <a:ea typeface="微软雅黑" panose="020B0503020204020204" pitchFamily="34" charset="-122"/>
              </a:rPr>
              <a:t>   签署高价值长期合同或联盟协议前</a:t>
            </a:r>
            <a:endParaRPr lang="en-US" altLang="zh-CN" sz="2000" dirty="0">
              <a:solidFill>
                <a:schemeClr val="tx2"/>
              </a:solidFill>
              <a:latin typeface="微软雅黑" panose="020B0503020204020204" pitchFamily="34" charset="-122"/>
              <a:ea typeface="微软雅黑" panose="020B0503020204020204" pitchFamily="34" charset="-122"/>
            </a:endParaRPr>
          </a:p>
          <a:p>
            <a:pPr>
              <a:lnSpc>
                <a:spcPct val="150000"/>
              </a:lnSpc>
              <a:spcBef>
                <a:spcPct val="20000"/>
              </a:spcBef>
              <a:buClr>
                <a:schemeClr val="accent1"/>
              </a:buClr>
              <a:buSzPct val="85000"/>
            </a:pPr>
            <a:r>
              <a:rPr lang="zh-CN" altLang="en-US" sz="2000" dirty="0">
                <a:solidFill>
                  <a:schemeClr val="tx2"/>
                </a:solidFill>
                <a:latin typeface="微软雅黑" panose="020B0503020204020204" pitchFamily="34" charset="-122"/>
                <a:ea typeface="微软雅黑" panose="020B0503020204020204" pitchFamily="34" charset="-122"/>
              </a:rPr>
              <a:t>       </a:t>
            </a:r>
            <a:r>
              <a:rPr lang="en-US" altLang="zh-CN" sz="2000" dirty="0">
                <a:solidFill>
                  <a:schemeClr val="tx2"/>
                </a:solidFill>
                <a:latin typeface="微软雅黑" panose="020B0503020204020204" pitchFamily="34" charset="-122"/>
                <a:ea typeface="微软雅黑" panose="020B0503020204020204" pitchFamily="34" charset="-122"/>
              </a:rPr>
              <a:t>—</a:t>
            </a:r>
            <a:r>
              <a:rPr lang="zh-CN" altLang="en-US" sz="2000" dirty="0">
                <a:solidFill>
                  <a:schemeClr val="tx2"/>
                </a:solidFill>
                <a:latin typeface="微软雅黑" panose="020B0503020204020204" pitchFamily="34" charset="-122"/>
                <a:ea typeface="微软雅黑" panose="020B0503020204020204" pitchFamily="34" charset="-122"/>
              </a:rPr>
              <a:t>   识别和减少不必要的费用开支</a:t>
            </a:r>
            <a:endParaRPr lang="en-US" altLang="zh-CN" sz="2000" dirty="0">
              <a:solidFill>
                <a:schemeClr val="tx2"/>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2642532" y="332656"/>
            <a:ext cx="3877985" cy="584775"/>
          </a:xfrm>
          <a:prstGeom prst="rect">
            <a:avLst/>
          </a:prstGeom>
          <a:noFill/>
        </p:spPr>
        <p:txBody>
          <a:bodyPr wrap="none" rtlCol="0">
            <a:spAutoFit/>
          </a:bodyPr>
          <a:lstStyle/>
          <a:p>
            <a:r>
              <a:rPr lang="zh-CN" altLang="en-US" sz="3200" b="1" dirty="0" smtClean="0">
                <a:solidFill>
                  <a:srgbClr val="FF0000"/>
                </a:solidFill>
                <a:latin typeface="微软雅黑" panose="020B0503020204020204" pitchFamily="34" charset="-122"/>
                <a:ea typeface="微软雅黑" panose="020B0503020204020204" pitchFamily="34" charset="-122"/>
              </a:rPr>
              <a:t>对供应商成本的认知</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80708372"/>
      </p:ext>
    </p:extLst>
  </p:cSld>
  <p:clrMapOvr>
    <a:masterClrMapping/>
  </p:clrMapOvr>
  <p:transition>
    <p:fade/>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6962" name="Rectangle 2"/>
          <p:cNvSpPr>
            <a:spLocks noGrp="1" noChangeArrowheads="1"/>
          </p:cNvSpPr>
          <p:nvPr>
            <p:ph type="title"/>
          </p:nvPr>
        </p:nvSpPr>
        <p:spPr>
          <a:xfrm>
            <a:off x="468313" y="1443072"/>
            <a:ext cx="2808312" cy="504265"/>
          </a:xfrm>
          <a:noFill/>
          <a:ln/>
        </p:spPr>
        <p:txBody>
          <a:bodyPr/>
          <a:lstStyle/>
          <a:p>
            <a:r>
              <a:rPr lang="zh-CN" altLang="en-US" sz="2400" b="1" dirty="0">
                <a:latin typeface="微软雅黑" panose="020B0503020204020204" pitchFamily="34" charset="-122"/>
                <a:ea typeface="微软雅黑" panose="020B0503020204020204" pitchFamily="34" charset="-122"/>
              </a:rPr>
              <a:t>价格构成</a:t>
            </a:r>
            <a:endParaRPr lang="zh-TW" altLang="zh-TW" sz="2400" b="1" dirty="0">
              <a:latin typeface="微软雅黑" panose="020B0503020204020204" pitchFamily="34" charset="-122"/>
              <a:ea typeface="微软雅黑" panose="020B0503020204020204" pitchFamily="34" charset="-122"/>
            </a:endParaRPr>
          </a:p>
        </p:txBody>
      </p:sp>
      <p:grpSp>
        <p:nvGrpSpPr>
          <p:cNvPr id="4776963" name="Group 3"/>
          <p:cNvGrpSpPr>
            <a:grpSpLocks/>
          </p:cNvGrpSpPr>
          <p:nvPr/>
        </p:nvGrpSpPr>
        <p:grpSpPr bwMode="auto">
          <a:xfrm>
            <a:off x="609600" y="1981200"/>
            <a:ext cx="7343775" cy="4191000"/>
            <a:chOff x="384" y="1248"/>
            <a:chExt cx="4626" cy="2640"/>
          </a:xfrm>
        </p:grpSpPr>
        <p:sp>
          <p:nvSpPr>
            <p:cNvPr id="4776964" name="Text Box 4"/>
            <p:cNvSpPr txBox="1">
              <a:spLocks noChangeArrowheads="1"/>
            </p:cNvSpPr>
            <p:nvPr/>
          </p:nvSpPr>
          <p:spPr bwMode="auto">
            <a:xfrm>
              <a:off x="384" y="3360"/>
              <a:ext cx="1152" cy="528"/>
            </a:xfrm>
            <a:prstGeom prst="rect">
              <a:avLst/>
            </a:prstGeom>
            <a:solidFill>
              <a:srgbClr val="00FFFF"/>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00FFFF"/>
              </a:extrusionClr>
              <a:contourClr>
                <a:srgbClr val="00FFFF"/>
              </a:contourClr>
            </a:sp3d>
            <a:extLst>
              <a:ext uri="{AF507438-7753-43E0-B8FC-AC1667EBCBE1}">
                <a14:hiddenEffects xmlns:a14="http://schemas.microsoft.com/office/drawing/2010/main">
                  <a:effectLst>
                    <a:outerShdw dist="107763" dir="2700000" algn="ctr" rotWithShape="0">
                      <a:schemeClr val="bg2"/>
                    </a:outerShdw>
                  </a:effectLst>
                </a14:hiddenEffects>
              </a:ext>
            </a:extLst>
          </p:spPr>
          <p:txBody>
            <a:bodyPr lIns="54000" rIns="18000" anchor="ctr" anchorCtr="1">
              <a:flatTx/>
            </a:bodyPr>
            <a:lstStyle/>
            <a:p>
              <a:pPr algn="ctr"/>
              <a:r>
                <a:rPr kumimoji="1" lang="en-US" altLang="zh-TW" sz="1800" b="1">
                  <a:solidFill>
                    <a:srgbClr val="000099"/>
                  </a:solidFill>
                  <a:effectLst/>
                  <a:latin typeface="微软雅黑" panose="020B0503020204020204" pitchFamily="34" charset="-122"/>
                  <a:ea typeface="微软雅黑" panose="020B0503020204020204" pitchFamily="34" charset="-122"/>
                </a:rPr>
                <a:t>Indirect</a:t>
              </a:r>
              <a:endParaRPr kumimoji="1" lang="en-US" altLang="zh-CN" sz="1800" b="1">
                <a:solidFill>
                  <a:srgbClr val="000099"/>
                </a:solidFill>
                <a:effectLst/>
                <a:latin typeface="微软雅黑" panose="020B0503020204020204" pitchFamily="34" charset="-122"/>
                <a:ea typeface="微软雅黑" panose="020B0503020204020204" pitchFamily="34" charset="-122"/>
              </a:endParaRPr>
            </a:p>
            <a:p>
              <a:pPr algn="ctr"/>
              <a:r>
                <a:rPr kumimoji="1" lang="zh-CN" altLang="en-US" sz="1800" b="1">
                  <a:solidFill>
                    <a:srgbClr val="000099"/>
                  </a:solidFill>
                  <a:effectLst/>
                  <a:latin typeface="微软雅黑" panose="020B0503020204020204" pitchFamily="34" charset="-122"/>
                  <a:ea typeface="微软雅黑" panose="020B0503020204020204" pitchFamily="34" charset="-122"/>
                </a:rPr>
                <a:t>间接费用</a:t>
              </a:r>
              <a:endParaRPr kumimoji="1" lang="zh-CN" altLang="zh-TW" sz="1800" b="1">
                <a:solidFill>
                  <a:srgbClr val="000099"/>
                </a:solidFill>
                <a:effectLst/>
                <a:latin typeface="微软雅黑" panose="020B0503020204020204" pitchFamily="34" charset="-122"/>
                <a:ea typeface="微软雅黑" panose="020B0503020204020204" pitchFamily="34" charset="-122"/>
              </a:endParaRPr>
            </a:p>
          </p:txBody>
        </p:sp>
        <p:graphicFrame>
          <p:nvGraphicFramePr>
            <p:cNvPr id="4776965" name="Object 5"/>
            <p:cNvGraphicFramePr>
              <a:graphicFrameLocks noChangeAspect="1"/>
            </p:cNvGraphicFramePr>
            <p:nvPr/>
          </p:nvGraphicFramePr>
          <p:xfrm>
            <a:off x="4092" y="2640"/>
            <a:ext cx="715" cy="413"/>
          </p:xfrm>
          <a:graphic>
            <a:graphicData uri="http://schemas.openxmlformats.org/presentationml/2006/ole">
              <mc:AlternateContent xmlns:mc="http://schemas.openxmlformats.org/markup-compatibility/2006">
                <mc:Choice xmlns:v="urn:schemas-microsoft-com:vml" Requires="v">
                  <p:oleObj spid="_x0000_s303146" name="多媒體項目" r:id="rId4" imgW="5189040" imgH="2233080" progId="MS_ClipArt_Gallery.2">
                    <p:embed/>
                  </p:oleObj>
                </mc:Choice>
                <mc:Fallback>
                  <p:oleObj name="多媒體項目" r:id="rId4" imgW="5189040" imgH="223308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2" y="2640"/>
                          <a:ext cx="715" cy="413"/>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pic>
                  </p:oleObj>
                </mc:Fallback>
              </mc:AlternateContent>
            </a:graphicData>
          </a:graphic>
        </p:graphicFrame>
        <p:sp>
          <p:nvSpPr>
            <p:cNvPr id="4776966" name="Text Box 6"/>
            <p:cNvSpPr txBox="1">
              <a:spLocks noChangeArrowheads="1"/>
            </p:cNvSpPr>
            <p:nvPr/>
          </p:nvSpPr>
          <p:spPr bwMode="auto">
            <a:xfrm>
              <a:off x="384" y="2832"/>
              <a:ext cx="1152" cy="528"/>
            </a:xfrm>
            <a:prstGeom prst="rect">
              <a:avLst/>
            </a:prstGeom>
            <a:solidFill>
              <a:srgbClr val="00FFFF"/>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00FFFF"/>
              </a:extrusionClr>
              <a:contourClr>
                <a:srgbClr val="00FFFF"/>
              </a:contourClr>
            </a:sp3d>
            <a:extLst>
              <a:ext uri="{AF507438-7753-43E0-B8FC-AC1667EBCBE1}">
                <a14:hiddenEffects xmlns:a14="http://schemas.microsoft.com/office/drawing/2010/main">
                  <a:effectLst>
                    <a:outerShdw dist="107763" dir="2700000" algn="ctr" rotWithShape="0">
                      <a:schemeClr val="bg2"/>
                    </a:outerShdw>
                  </a:effectLst>
                </a14:hiddenEffects>
              </a:ext>
            </a:extLst>
          </p:spPr>
          <p:txBody>
            <a:bodyPr lIns="54000" rIns="18000" anchor="ctr" anchorCtr="1">
              <a:flatTx/>
            </a:bodyPr>
            <a:lstStyle/>
            <a:p>
              <a:pPr algn="ctr"/>
              <a:r>
                <a:rPr kumimoji="1" lang="en-US" altLang="zh-TW" sz="1800" b="1">
                  <a:solidFill>
                    <a:srgbClr val="000099"/>
                  </a:solidFill>
                  <a:effectLst/>
                  <a:latin typeface="微软雅黑" panose="020B0503020204020204" pitchFamily="34" charset="-122"/>
                  <a:ea typeface="微软雅黑" panose="020B0503020204020204" pitchFamily="34" charset="-122"/>
                </a:rPr>
                <a:t>Direct labor</a:t>
              </a:r>
            </a:p>
            <a:p>
              <a:pPr algn="ctr"/>
              <a:r>
                <a:rPr kumimoji="1" lang="zh-CN" altLang="en-US" sz="1800" b="1">
                  <a:solidFill>
                    <a:srgbClr val="000099"/>
                  </a:solidFill>
                  <a:effectLst/>
                  <a:latin typeface="微软雅黑" panose="020B0503020204020204" pitchFamily="34" charset="-122"/>
                  <a:ea typeface="微软雅黑" panose="020B0503020204020204" pitchFamily="34" charset="-122"/>
                </a:rPr>
                <a:t>直接</a:t>
              </a:r>
              <a:r>
                <a:rPr kumimoji="1" lang="zh-TW" altLang="en-US" sz="1800" b="1">
                  <a:solidFill>
                    <a:srgbClr val="000099"/>
                  </a:solidFill>
                  <a:effectLst/>
                  <a:latin typeface="微软雅黑" panose="020B0503020204020204" pitchFamily="34" charset="-122"/>
                  <a:ea typeface="微软雅黑" panose="020B0503020204020204" pitchFamily="34" charset="-122"/>
                </a:rPr>
                <a:t>人工費用</a:t>
              </a:r>
              <a:endParaRPr kumimoji="1" lang="zh-TW" altLang="zh-TW" sz="1800" b="1">
                <a:solidFill>
                  <a:srgbClr val="000099"/>
                </a:solidFill>
                <a:effectLst/>
                <a:latin typeface="微软雅黑" panose="020B0503020204020204" pitchFamily="34" charset="-122"/>
                <a:ea typeface="微软雅黑" panose="020B0503020204020204" pitchFamily="34" charset="-122"/>
              </a:endParaRPr>
            </a:p>
          </p:txBody>
        </p:sp>
        <p:sp>
          <p:nvSpPr>
            <p:cNvPr id="4776967" name="Text Box 7"/>
            <p:cNvSpPr txBox="1">
              <a:spLocks noChangeArrowheads="1"/>
            </p:cNvSpPr>
            <p:nvPr/>
          </p:nvSpPr>
          <p:spPr bwMode="auto">
            <a:xfrm>
              <a:off x="384" y="2304"/>
              <a:ext cx="1152" cy="528"/>
            </a:xfrm>
            <a:prstGeom prst="rect">
              <a:avLst/>
            </a:prstGeom>
            <a:solidFill>
              <a:srgbClr val="00FFFF"/>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00FFFF"/>
              </a:extrusionClr>
              <a:contourClr>
                <a:srgbClr val="00FFFF"/>
              </a:contourClr>
            </a:sp3d>
            <a:extLst>
              <a:ext uri="{AF507438-7753-43E0-B8FC-AC1667EBCBE1}">
                <a14:hiddenEffects xmlns:a14="http://schemas.microsoft.com/office/drawing/2010/main">
                  <a:effectLst>
                    <a:outerShdw dist="107763" dir="2700000" algn="ctr" rotWithShape="0">
                      <a:schemeClr val="bg2"/>
                    </a:outerShdw>
                  </a:effectLst>
                </a14:hiddenEffects>
              </a:ext>
            </a:extLst>
          </p:spPr>
          <p:txBody>
            <a:bodyPr lIns="54000" rIns="18000" anchor="ctr" anchorCtr="1">
              <a:flatTx/>
            </a:bodyPr>
            <a:lstStyle/>
            <a:p>
              <a:pPr algn="ctr"/>
              <a:r>
                <a:rPr kumimoji="1" lang="en-US" altLang="zh-TW" sz="1800" b="1" dirty="0">
                  <a:solidFill>
                    <a:srgbClr val="000099"/>
                  </a:solidFill>
                  <a:effectLst/>
                  <a:latin typeface="微软雅黑" panose="020B0503020204020204" pitchFamily="34" charset="-122"/>
                  <a:ea typeface="微软雅黑" panose="020B0503020204020204" pitchFamily="34" charset="-122"/>
                </a:rPr>
                <a:t>Direct Material</a:t>
              </a:r>
            </a:p>
            <a:p>
              <a:pPr algn="ctr"/>
              <a:r>
                <a:rPr kumimoji="1" lang="zh-CN" altLang="en-US" sz="1800" b="1" dirty="0">
                  <a:solidFill>
                    <a:srgbClr val="000099"/>
                  </a:solidFill>
                  <a:effectLst/>
                  <a:latin typeface="微软雅黑" panose="020B0503020204020204" pitchFamily="34" charset="-122"/>
                  <a:ea typeface="微软雅黑" panose="020B0503020204020204" pitchFamily="34" charset="-122"/>
                </a:rPr>
                <a:t>直接</a:t>
              </a:r>
              <a:r>
                <a:rPr kumimoji="1" lang="zh-TW" altLang="en-US" sz="1800" b="1" dirty="0">
                  <a:solidFill>
                    <a:srgbClr val="000099"/>
                  </a:solidFill>
                  <a:effectLst/>
                  <a:latin typeface="微软雅黑" panose="020B0503020204020204" pitchFamily="34" charset="-122"/>
                  <a:ea typeface="微软雅黑" panose="020B0503020204020204" pitchFamily="34" charset="-122"/>
                </a:rPr>
                <a:t>材料費用</a:t>
              </a:r>
              <a:endParaRPr kumimoji="1" lang="zh-TW" altLang="zh-TW" sz="1800" b="1" dirty="0">
                <a:solidFill>
                  <a:srgbClr val="000099"/>
                </a:solidFill>
                <a:effectLst/>
                <a:latin typeface="微软雅黑" panose="020B0503020204020204" pitchFamily="34" charset="-122"/>
                <a:ea typeface="微软雅黑" panose="020B0503020204020204" pitchFamily="34" charset="-122"/>
              </a:endParaRPr>
            </a:p>
          </p:txBody>
        </p:sp>
        <p:sp>
          <p:nvSpPr>
            <p:cNvPr id="4776968" name="Text Box 8"/>
            <p:cNvSpPr txBox="1">
              <a:spLocks noChangeArrowheads="1"/>
            </p:cNvSpPr>
            <p:nvPr/>
          </p:nvSpPr>
          <p:spPr bwMode="auto">
            <a:xfrm>
              <a:off x="1536" y="2304"/>
              <a:ext cx="1200" cy="1584"/>
            </a:xfrm>
            <a:prstGeom prst="rect">
              <a:avLst/>
            </a:prstGeom>
            <a:solidFill>
              <a:srgbClr val="CC99FF"/>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CC99FF"/>
              </a:extrusionClr>
              <a:contourClr>
                <a:srgbClr val="CC99FF"/>
              </a:contourClr>
            </a:sp3d>
            <a:extLst>
              <a:ext uri="{AF507438-7753-43E0-B8FC-AC1667EBCBE1}">
                <a14:hiddenEffects xmlns:a14="http://schemas.microsoft.com/office/drawing/2010/main">
                  <a:effectLst>
                    <a:outerShdw dist="107763" dir="2700000" algn="ctr" rotWithShape="0">
                      <a:schemeClr val="bg2"/>
                    </a:outerShdw>
                  </a:effectLst>
                </a14:hiddenEffects>
              </a:ext>
            </a:extLst>
          </p:spPr>
          <p:txBody>
            <a:bodyPr lIns="0" rIns="0" anchor="ctr" anchorCtr="1">
              <a:flatTx/>
            </a:bodyPr>
            <a:lstStyle/>
            <a:p>
              <a:pPr algn="ctr">
                <a:lnSpc>
                  <a:spcPct val="130000"/>
                </a:lnSpc>
              </a:pPr>
              <a:r>
                <a:rPr kumimoji="1" lang="zh-TW" altLang="en-US" sz="2000" b="1">
                  <a:solidFill>
                    <a:srgbClr val="000099"/>
                  </a:solidFill>
                  <a:effectLst/>
                  <a:latin typeface="微软雅黑" panose="020B0503020204020204" pitchFamily="34" charset="-122"/>
                  <a:ea typeface="微软雅黑" panose="020B0503020204020204" pitchFamily="34" charset="-122"/>
                </a:rPr>
                <a:t> </a:t>
              </a:r>
              <a:r>
                <a:rPr kumimoji="1" lang="en-US" altLang="zh-TW" sz="2000" b="1">
                  <a:solidFill>
                    <a:srgbClr val="000099"/>
                  </a:solidFill>
                  <a:effectLst/>
                  <a:latin typeface="微软雅黑" panose="020B0503020204020204" pitchFamily="34" charset="-122"/>
                  <a:ea typeface="微软雅黑" panose="020B0503020204020204" pitchFamily="34" charset="-122"/>
                </a:rPr>
                <a:t>Cost of Goods Sold</a:t>
              </a:r>
            </a:p>
            <a:p>
              <a:pPr algn="ctr">
                <a:lnSpc>
                  <a:spcPct val="130000"/>
                </a:lnSpc>
              </a:pPr>
              <a:r>
                <a:rPr kumimoji="1" lang="zh-CN" altLang="en-US" sz="2000" b="1">
                  <a:solidFill>
                    <a:srgbClr val="000099"/>
                  </a:solidFill>
                  <a:effectLst/>
                  <a:latin typeface="微软雅黑" panose="020B0503020204020204" pitchFamily="34" charset="-122"/>
                  <a:ea typeface="微软雅黑" panose="020B0503020204020204" pitchFamily="34" charset="-122"/>
                </a:rPr>
                <a:t>销售成本</a:t>
              </a:r>
              <a:r>
                <a:rPr kumimoji="1" lang="zh-TW" altLang="en-US" sz="2000" b="1">
                  <a:solidFill>
                    <a:srgbClr val="000099"/>
                  </a:solidFill>
                  <a:effectLst/>
                  <a:latin typeface="微软雅黑" panose="020B0503020204020204" pitchFamily="34" charset="-122"/>
                  <a:ea typeface="微软雅黑" panose="020B0503020204020204" pitchFamily="34" charset="-122"/>
                </a:rPr>
                <a:t> </a:t>
              </a:r>
            </a:p>
            <a:p>
              <a:pPr algn="ctr">
                <a:lnSpc>
                  <a:spcPct val="130000"/>
                </a:lnSpc>
              </a:pPr>
              <a:r>
                <a:rPr kumimoji="1" lang="en-US" altLang="zh-TW" sz="2000" b="1">
                  <a:solidFill>
                    <a:srgbClr val="000099"/>
                  </a:solidFill>
                  <a:effectLst/>
                  <a:latin typeface="微软雅黑" panose="020B0503020204020204" pitchFamily="34" charset="-122"/>
                  <a:ea typeface="微软雅黑" panose="020B0503020204020204" pitchFamily="34" charset="-122"/>
                </a:rPr>
                <a:t>(</a:t>
              </a:r>
              <a:r>
                <a:rPr kumimoji="1" lang="zh-TW" altLang="en-US" sz="2000" b="1">
                  <a:solidFill>
                    <a:srgbClr val="000099"/>
                  </a:solidFill>
                  <a:effectLst/>
                  <a:latin typeface="微软雅黑" panose="020B0503020204020204" pitchFamily="34" charset="-122"/>
                  <a:ea typeface="微软雅黑" panose="020B0503020204020204" pitchFamily="34" charset="-122"/>
                </a:rPr>
                <a:t>或</a:t>
              </a:r>
              <a:r>
                <a:rPr kumimoji="1" lang="zh-CN" altLang="en-US" sz="2000" b="1">
                  <a:solidFill>
                    <a:srgbClr val="000099"/>
                  </a:solidFill>
                  <a:effectLst/>
                  <a:latin typeface="微软雅黑" panose="020B0503020204020204" pitchFamily="34" charset="-122"/>
                  <a:ea typeface="微软雅黑" panose="020B0503020204020204" pitchFamily="34" charset="-122"/>
                </a:rPr>
                <a:t>制造成本</a:t>
              </a:r>
              <a:r>
                <a:rPr kumimoji="1" lang="en-US" altLang="zh-TW" sz="2000" b="1">
                  <a:solidFill>
                    <a:srgbClr val="000099"/>
                  </a:solidFill>
                  <a:effectLst/>
                  <a:latin typeface="微软雅黑" panose="020B0503020204020204" pitchFamily="34" charset="-122"/>
                  <a:ea typeface="微软雅黑" panose="020B0503020204020204" pitchFamily="34" charset="-122"/>
                </a:rPr>
                <a:t>)</a:t>
              </a:r>
            </a:p>
          </p:txBody>
        </p:sp>
        <p:sp>
          <p:nvSpPr>
            <p:cNvPr id="4776969" name="Text Box 9"/>
            <p:cNvSpPr txBox="1">
              <a:spLocks noChangeArrowheads="1"/>
            </p:cNvSpPr>
            <p:nvPr/>
          </p:nvSpPr>
          <p:spPr bwMode="auto">
            <a:xfrm>
              <a:off x="1536" y="1776"/>
              <a:ext cx="1200" cy="528"/>
            </a:xfrm>
            <a:prstGeom prst="rect">
              <a:avLst/>
            </a:prstGeom>
            <a:solidFill>
              <a:srgbClr val="00FF00"/>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00FF00"/>
              </a:extrusionClr>
              <a:contourClr>
                <a:srgbClr val="00FF00"/>
              </a:contourClr>
            </a:sp3d>
            <a:extLst>
              <a:ext uri="{AF507438-7753-43E0-B8FC-AC1667EBCBE1}">
                <a14:hiddenEffects xmlns:a14="http://schemas.microsoft.com/office/drawing/2010/main">
                  <a:effectLst>
                    <a:outerShdw dist="107763" dir="2700000" algn="ctr" rotWithShape="0">
                      <a:schemeClr val="bg2"/>
                    </a:outerShdw>
                  </a:effectLst>
                </a14:hiddenEffects>
              </a:ext>
            </a:extLst>
          </p:spPr>
          <p:txBody>
            <a:bodyPr lIns="0" rIns="0" anchor="ctr" anchorCtr="1">
              <a:flatTx/>
            </a:bodyPr>
            <a:lstStyle/>
            <a:p>
              <a:pPr algn="ctr">
                <a:lnSpc>
                  <a:spcPct val="110000"/>
                </a:lnSpc>
                <a:spcBef>
                  <a:spcPct val="50000"/>
                </a:spcBef>
              </a:pPr>
              <a:r>
                <a:rPr kumimoji="1" lang="zh-CN" altLang="en-US" sz="2000" b="1">
                  <a:solidFill>
                    <a:srgbClr val="000099"/>
                  </a:solidFill>
                  <a:effectLst/>
                  <a:latin typeface="微软雅黑" panose="020B0503020204020204" pitchFamily="34" charset="-122"/>
                  <a:ea typeface="微软雅黑" panose="020B0503020204020204" pitchFamily="34" charset="-122"/>
                </a:rPr>
                <a:t>一般行政管理费</a:t>
              </a:r>
              <a:r>
                <a:rPr kumimoji="1" lang="en-US" altLang="zh-TW" sz="2000" b="1">
                  <a:solidFill>
                    <a:srgbClr val="000099"/>
                  </a:solidFill>
                  <a:effectLst/>
                  <a:latin typeface="微软雅黑" panose="020B0503020204020204" pitchFamily="34" charset="-122"/>
                  <a:ea typeface="微软雅黑" panose="020B0503020204020204" pitchFamily="34" charset="-122"/>
                </a:rPr>
                <a:t>G&amp;A</a:t>
              </a:r>
            </a:p>
          </p:txBody>
        </p:sp>
        <p:sp>
          <p:nvSpPr>
            <p:cNvPr id="4776970" name="Text Box 10"/>
            <p:cNvSpPr txBox="1">
              <a:spLocks noChangeArrowheads="1"/>
            </p:cNvSpPr>
            <p:nvPr/>
          </p:nvSpPr>
          <p:spPr bwMode="auto">
            <a:xfrm>
              <a:off x="2736" y="1776"/>
              <a:ext cx="1152" cy="2112"/>
            </a:xfrm>
            <a:prstGeom prst="rect">
              <a:avLst/>
            </a:prstGeom>
            <a:solidFill>
              <a:srgbClr val="FFFF00"/>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FFFF00"/>
              </a:extrusionClr>
              <a:contourClr>
                <a:srgbClr val="FFFF00"/>
              </a:contourClr>
            </a:sp3d>
            <a:extLs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nchorCtr="1">
              <a:flatTx/>
            </a:bodyPr>
            <a:lstStyle/>
            <a:p>
              <a:pPr algn="ctr">
                <a:spcBef>
                  <a:spcPct val="50000"/>
                </a:spcBef>
              </a:pPr>
              <a:r>
                <a:rPr kumimoji="1" lang="zh-CN" altLang="en-US" sz="2000" b="1">
                  <a:solidFill>
                    <a:srgbClr val="000099"/>
                  </a:solidFill>
                  <a:effectLst/>
                  <a:latin typeface="微软雅黑" panose="020B0503020204020204" pitchFamily="34" charset="-122"/>
                  <a:ea typeface="微软雅黑" panose="020B0503020204020204" pitchFamily="34" charset="-122"/>
                </a:rPr>
                <a:t>总成本</a:t>
              </a:r>
            </a:p>
            <a:p>
              <a:pPr algn="ctr">
                <a:spcBef>
                  <a:spcPct val="50000"/>
                </a:spcBef>
              </a:pPr>
              <a:r>
                <a:rPr kumimoji="1" lang="en-US" altLang="zh-TW" sz="2000" b="1">
                  <a:solidFill>
                    <a:srgbClr val="000099"/>
                  </a:solidFill>
                  <a:effectLst/>
                  <a:latin typeface="微软雅黑" panose="020B0503020204020204" pitchFamily="34" charset="-122"/>
                  <a:ea typeface="微软雅黑" panose="020B0503020204020204" pitchFamily="34" charset="-122"/>
                </a:rPr>
                <a:t>Total Cost</a:t>
              </a:r>
            </a:p>
          </p:txBody>
        </p:sp>
        <p:sp>
          <p:nvSpPr>
            <p:cNvPr id="4776971" name="Text Box 11"/>
            <p:cNvSpPr txBox="1">
              <a:spLocks noChangeArrowheads="1"/>
            </p:cNvSpPr>
            <p:nvPr/>
          </p:nvSpPr>
          <p:spPr bwMode="auto">
            <a:xfrm>
              <a:off x="2736" y="1248"/>
              <a:ext cx="1152" cy="528"/>
            </a:xfrm>
            <a:prstGeom prst="rect">
              <a:avLst/>
            </a:prstGeom>
            <a:solidFill>
              <a:srgbClr val="CCFFFF"/>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rgbClr val="CCFFFF"/>
              </a:extrusionClr>
              <a:contourClr>
                <a:srgbClr val="CCFFFF"/>
              </a:contourClr>
            </a:sp3d>
            <a:extLs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nchorCtr="1">
              <a:flatTx/>
            </a:bodyPr>
            <a:lstStyle/>
            <a:p>
              <a:pPr algn="ctr">
                <a:lnSpc>
                  <a:spcPct val="80000"/>
                </a:lnSpc>
                <a:spcBef>
                  <a:spcPct val="50000"/>
                </a:spcBef>
              </a:pPr>
              <a:r>
                <a:rPr kumimoji="1" lang="zh-CN" altLang="en-US" sz="2000" b="1">
                  <a:solidFill>
                    <a:srgbClr val="000099"/>
                  </a:solidFill>
                  <a:effectLst/>
                  <a:latin typeface="微软雅黑" panose="020B0503020204020204" pitchFamily="34" charset="-122"/>
                  <a:ea typeface="微软雅黑" panose="020B0503020204020204" pitchFamily="34" charset="-122"/>
                </a:rPr>
                <a:t>利润</a:t>
              </a:r>
            </a:p>
            <a:p>
              <a:pPr algn="ctr">
                <a:lnSpc>
                  <a:spcPct val="80000"/>
                </a:lnSpc>
                <a:spcBef>
                  <a:spcPct val="50000"/>
                </a:spcBef>
              </a:pPr>
              <a:r>
                <a:rPr kumimoji="1" lang="en-US" altLang="zh-TW" sz="2000" b="1">
                  <a:solidFill>
                    <a:srgbClr val="000099"/>
                  </a:solidFill>
                  <a:effectLst/>
                  <a:latin typeface="微软雅黑" panose="020B0503020204020204" pitchFamily="34" charset="-122"/>
                  <a:ea typeface="微软雅黑" panose="020B0503020204020204" pitchFamily="34" charset="-122"/>
                </a:rPr>
                <a:t>Profit</a:t>
              </a:r>
            </a:p>
          </p:txBody>
        </p:sp>
        <p:sp>
          <p:nvSpPr>
            <p:cNvPr id="4776972" name="Text Box 12"/>
            <p:cNvSpPr txBox="1">
              <a:spLocks noChangeArrowheads="1"/>
            </p:cNvSpPr>
            <p:nvPr/>
          </p:nvSpPr>
          <p:spPr bwMode="auto">
            <a:xfrm>
              <a:off x="3888" y="1248"/>
              <a:ext cx="1122" cy="2640"/>
            </a:xfrm>
            <a:prstGeom prst="rect">
              <a:avLst/>
            </a:prstGeom>
            <a:solidFill>
              <a:srgbClr val="FFFF99"/>
            </a:solidFill>
            <a:ln w="12700" cap="sq">
              <a:miter lim="800000"/>
              <a:headEnd type="none" w="sm" len="sm"/>
              <a:tailEnd type="none" w="sm" len="sm"/>
            </a:ln>
            <a:effectLst/>
            <a:scene3d>
              <a:camera prst="legacyObliqueTopRight"/>
              <a:lightRig rig="legacyFlat3" dir="b"/>
            </a:scene3d>
            <a:sp3d extrusionH="4302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107763" dir="2700000" algn="ctr" rotWithShape="0">
                      <a:schemeClr val="bg2"/>
                    </a:outerShdw>
                  </a:effectLst>
                </a14:hiddenEffects>
              </a:ext>
            </a:extLst>
          </p:spPr>
          <p:txBody>
            <a:bodyPr>
              <a:flatTx/>
            </a:bodyPr>
            <a:lstStyle/>
            <a:p>
              <a:pPr algn="ctr">
                <a:lnSpc>
                  <a:spcPct val="170000"/>
                </a:lnSpc>
              </a:pPr>
              <a:endParaRPr kumimoji="1" lang="zh-TW" altLang="en-US" sz="2800" b="1">
                <a:solidFill>
                  <a:srgbClr val="000099"/>
                </a:solidFill>
                <a:effectLst/>
                <a:latin typeface="微软雅黑" panose="020B0503020204020204" pitchFamily="34" charset="-122"/>
                <a:ea typeface="微软雅黑" panose="020B0503020204020204" pitchFamily="34" charset="-122"/>
              </a:endParaRPr>
            </a:p>
            <a:p>
              <a:pPr algn="ctr">
                <a:lnSpc>
                  <a:spcPct val="170000"/>
                </a:lnSpc>
              </a:pPr>
              <a:r>
                <a:rPr kumimoji="1" lang="zh-CN" altLang="en-US" sz="2800" b="1">
                  <a:solidFill>
                    <a:schemeClr val="bg1"/>
                  </a:solidFill>
                  <a:effectLst/>
                  <a:latin typeface="微软雅黑" panose="020B0503020204020204" pitchFamily="34" charset="-122"/>
                  <a:ea typeface="微软雅黑" panose="020B0503020204020204" pitchFamily="34" charset="-122"/>
                </a:rPr>
                <a:t>价格</a:t>
              </a:r>
            </a:p>
            <a:p>
              <a:pPr algn="ctr">
                <a:lnSpc>
                  <a:spcPct val="170000"/>
                </a:lnSpc>
              </a:pPr>
              <a:r>
                <a:rPr kumimoji="1" lang="en-US" altLang="zh-TW" sz="2800" b="1">
                  <a:solidFill>
                    <a:schemeClr val="bg1"/>
                  </a:solidFill>
                  <a:effectLst/>
                  <a:latin typeface="微软雅黑" panose="020B0503020204020204" pitchFamily="34" charset="-122"/>
                  <a:ea typeface="微软雅黑" panose="020B0503020204020204" pitchFamily="34" charset="-122"/>
                </a:rPr>
                <a:t>PRICE</a:t>
              </a:r>
            </a:p>
          </p:txBody>
        </p:sp>
      </p:grpSp>
      <p:sp>
        <p:nvSpPr>
          <p:cNvPr id="16" name="文本框 15"/>
          <p:cNvSpPr txBox="1"/>
          <p:nvPr/>
        </p:nvSpPr>
        <p:spPr>
          <a:xfrm>
            <a:off x="2642346" y="312484"/>
            <a:ext cx="3877985" cy="584775"/>
          </a:xfrm>
          <a:prstGeom prst="rect">
            <a:avLst/>
          </a:prstGeom>
          <a:noFill/>
        </p:spPr>
        <p:txBody>
          <a:bodyPr wrap="none" rtlCol="0">
            <a:spAutoFit/>
          </a:bodyPr>
          <a:lstStyle/>
          <a:p>
            <a:r>
              <a:rPr lang="zh-CN" altLang="en-US" sz="3200" b="1" dirty="0" smtClean="0">
                <a:solidFill>
                  <a:srgbClr val="FF0000"/>
                </a:solidFill>
                <a:latin typeface="微软雅黑" panose="020B0503020204020204" pitchFamily="34" charset="-122"/>
                <a:ea typeface="微软雅黑" panose="020B0503020204020204" pitchFamily="34" charset="-122"/>
              </a:rPr>
              <a:t>对供应商成本的认知</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94929226"/>
      </p:ext>
    </p:extLst>
  </p:cSld>
  <p:clrMapOvr>
    <a:masterClrMapping/>
  </p:clrMapOvr>
  <p:transition>
    <p:random/>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7202" name="Rectangle 2"/>
          <p:cNvSpPr>
            <a:spLocks noGrp="1" noChangeArrowheads="1"/>
          </p:cNvSpPr>
          <p:nvPr>
            <p:ph type="title"/>
          </p:nvPr>
        </p:nvSpPr>
        <p:spPr>
          <a:xfrm>
            <a:off x="539552" y="1501699"/>
            <a:ext cx="7772400" cy="606327"/>
          </a:xfrm>
          <a:noFill/>
          <a:ln/>
        </p:spPr>
        <p:txBody>
          <a:bodyPr/>
          <a:lstStyle/>
          <a:p>
            <a:pPr algn="l"/>
            <a:r>
              <a:rPr lang="zh-CN" altLang="en-US" sz="2400" dirty="0">
                <a:solidFill>
                  <a:srgbClr val="0000FF"/>
                </a:solidFill>
              </a:rPr>
              <a:t>影响直接成本的因素</a:t>
            </a:r>
            <a:endParaRPr lang="zh-TW" altLang="zh-TW" sz="2400" dirty="0">
              <a:solidFill>
                <a:srgbClr val="0000FF"/>
              </a:solidFill>
            </a:endParaRPr>
          </a:p>
        </p:txBody>
      </p:sp>
      <p:sp>
        <p:nvSpPr>
          <p:cNvPr id="4787203" name="Rectangle 3"/>
          <p:cNvSpPr>
            <a:spLocks noGrp="1" noChangeArrowheads="1"/>
          </p:cNvSpPr>
          <p:nvPr>
            <p:ph idx="1"/>
          </p:nvPr>
        </p:nvSpPr>
        <p:spPr>
          <a:xfrm>
            <a:off x="544288" y="2207891"/>
            <a:ext cx="6872287" cy="3438847"/>
          </a:xfrm>
          <a:noFill/>
          <a:ln/>
        </p:spPr>
        <p:txBody>
          <a:bodyPr/>
          <a:lstStyle/>
          <a:p>
            <a:pPr>
              <a:lnSpc>
                <a:spcPct val="150000"/>
              </a:lnSpc>
              <a:buClr>
                <a:schemeClr val="tx1"/>
              </a:buClr>
              <a:buFont typeface="Wingdings" panose="05000000000000000000" pitchFamily="2" charset="2"/>
              <a:buChar char="Ø"/>
            </a:pPr>
            <a:r>
              <a:rPr lang="zh-CN" altLang="en-US" sz="2400" b="1" dirty="0"/>
              <a:t>对</a:t>
            </a:r>
            <a:r>
              <a:rPr lang="zh-TW" altLang="en-US" sz="2400" b="1" dirty="0"/>
              <a:t>材料</a:t>
            </a:r>
            <a:r>
              <a:rPr lang="zh-CN" altLang="en-US" sz="2400" b="1" dirty="0"/>
              <a:t>损耗</a:t>
            </a:r>
            <a:r>
              <a:rPr lang="zh-TW" altLang="en-US" sz="2400" b="1" dirty="0"/>
              <a:t>率、利用率及不良率的估算</a:t>
            </a:r>
          </a:p>
          <a:p>
            <a:pPr>
              <a:lnSpc>
                <a:spcPct val="150000"/>
              </a:lnSpc>
              <a:buClr>
                <a:schemeClr val="tx1"/>
              </a:buClr>
              <a:buFont typeface="Wingdings" panose="05000000000000000000" pitchFamily="2" charset="2"/>
              <a:buChar char="Ø"/>
            </a:pPr>
            <a:r>
              <a:rPr lang="zh-CN" altLang="en-US" sz="2400" b="1" dirty="0"/>
              <a:t>部分</a:t>
            </a:r>
            <a:r>
              <a:rPr lang="zh-TW" altLang="en-US" sz="2400" b="1" dirty="0"/>
              <a:t>材料委外加工</a:t>
            </a:r>
            <a:r>
              <a:rPr lang="zh-CN" altLang="en-US" sz="2400" b="1" dirty="0"/>
              <a:t>处理</a:t>
            </a:r>
            <a:r>
              <a:rPr lang="zh-TW" altLang="en-US" sz="2400" b="1" dirty="0"/>
              <a:t>的費用</a:t>
            </a:r>
          </a:p>
          <a:p>
            <a:pPr>
              <a:lnSpc>
                <a:spcPct val="150000"/>
              </a:lnSpc>
              <a:buClr>
                <a:schemeClr val="tx1"/>
              </a:buClr>
              <a:buFont typeface="Wingdings" panose="05000000000000000000" pitchFamily="2" charset="2"/>
              <a:buChar char="Ø"/>
            </a:pPr>
            <a:r>
              <a:rPr lang="zh-CN" altLang="en-US" sz="2400" b="1" dirty="0"/>
              <a:t>对生产</a:t>
            </a:r>
            <a:r>
              <a:rPr lang="zh-TW" altLang="en-US" sz="2400" b="1" dirty="0"/>
              <a:t>中不良品</a:t>
            </a:r>
            <a:r>
              <a:rPr lang="zh-CN" altLang="en-US" sz="2400" b="1" dirty="0"/>
              <a:t>返工</a:t>
            </a:r>
            <a:r>
              <a:rPr lang="en-US" altLang="zh-TW" sz="2400" b="1" dirty="0"/>
              <a:t> </a:t>
            </a:r>
            <a:r>
              <a:rPr lang="zh-TW" altLang="en-US" sz="2400" b="1" dirty="0"/>
              <a:t>的估算</a:t>
            </a:r>
          </a:p>
          <a:p>
            <a:pPr>
              <a:lnSpc>
                <a:spcPct val="150000"/>
              </a:lnSpc>
              <a:buClr>
                <a:schemeClr val="tx1"/>
              </a:buClr>
              <a:buFont typeface="Wingdings" panose="05000000000000000000" pitchFamily="2" charset="2"/>
              <a:buChar char="Ø"/>
            </a:pPr>
            <a:r>
              <a:rPr lang="zh-TW" altLang="en-US" sz="2400" b="1" dirty="0"/>
              <a:t>是否依</a:t>
            </a:r>
            <a:r>
              <a:rPr lang="zh-CN" altLang="en-US" sz="2400" b="1" dirty="0"/>
              <a:t>生产</a:t>
            </a:r>
            <a:r>
              <a:rPr lang="zh-TW" altLang="en-US" sz="2400" b="1" dirty="0"/>
              <a:t>所在地的</a:t>
            </a:r>
            <a:r>
              <a:rPr lang="zh-CN" altLang="en-US" sz="2400" b="1" dirty="0"/>
              <a:t>工资计算</a:t>
            </a:r>
            <a:endParaRPr lang="zh-TW" altLang="en-US" sz="2400" b="1" dirty="0"/>
          </a:p>
          <a:p>
            <a:pPr>
              <a:lnSpc>
                <a:spcPct val="150000"/>
              </a:lnSpc>
              <a:buClr>
                <a:schemeClr val="tx1"/>
              </a:buClr>
              <a:buFont typeface="Wingdings" panose="05000000000000000000" pitchFamily="2" charset="2"/>
              <a:buChar char="Ø"/>
            </a:pPr>
            <a:r>
              <a:rPr lang="zh-CN" altLang="en-US" sz="2400" b="1" dirty="0"/>
              <a:t>操作者的</a:t>
            </a:r>
            <a:r>
              <a:rPr lang="zh-CN" altLang="en-US" sz="2400" b="1" dirty="0" smtClean="0"/>
              <a:t>技术水平</a:t>
            </a:r>
            <a:endParaRPr lang="zh-CN" altLang="en-US" sz="2400" b="1" dirty="0"/>
          </a:p>
        </p:txBody>
      </p:sp>
      <p:pic>
        <p:nvPicPr>
          <p:cNvPr id="4787204" name="Picture 4" descr="BD10480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4419600"/>
            <a:ext cx="2049463" cy="1227138"/>
          </a:xfrm>
          <a:prstGeom prst="rect">
            <a:avLst/>
          </a:prstGeom>
          <a:noFill/>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6" name="文本框 5"/>
          <p:cNvSpPr txBox="1"/>
          <p:nvPr/>
        </p:nvSpPr>
        <p:spPr>
          <a:xfrm>
            <a:off x="2627784" y="372198"/>
            <a:ext cx="3877985" cy="584775"/>
          </a:xfrm>
          <a:prstGeom prst="rect">
            <a:avLst/>
          </a:prstGeom>
          <a:noFill/>
        </p:spPr>
        <p:txBody>
          <a:bodyPr wrap="none" rtlCol="0">
            <a:spAutoFit/>
          </a:bodyPr>
          <a:lstStyle/>
          <a:p>
            <a:r>
              <a:rPr lang="zh-CN" altLang="en-US" sz="3200" b="1" dirty="0" smtClean="0">
                <a:solidFill>
                  <a:srgbClr val="FF0000"/>
                </a:solidFill>
                <a:latin typeface="微软雅黑" panose="020B0503020204020204" pitchFamily="34" charset="-122"/>
                <a:ea typeface="微软雅黑" panose="020B0503020204020204" pitchFamily="34" charset="-122"/>
              </a:rPr>
              <a:t>对供应商成本的认知</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80232813"/>
      </p:ext>
    </p:extLst>
  </p:cSld>
  <p:clrMapOvr>
    <a:masterClrMapping/>
  </p:clrMapOvr>
  <p:transition>
    <p:random/>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1538" name="Rectangle 2"/>
          <p:cNvSpPr>
            <a:spLocks noGrp="1" noChangeArrowheads="1"/>
          </p:cNvSpPr>
          <p:nvPr>
            <p:ph type="title"/>
          </p:nvPr>
        </p:nvSpPr>
        <p:spPr>
          <a:xfrm>
            <a:off x="389892" y="1192014"/>
            <a:ext cx="7777162" cy="719137"/>
          </a:xfrm>
          <a:noFill/>
          <a:ln/>
        </p:spPr>
        <p:txBody>
          <a:bodyPr/>
          <a:lstStyle/>
          <a:p>
            <a:pPr algn="l"/>
            <a:r>
              <a:rPr lang="zh-CN" altLang="en-US" sz="2400" dirty="0">
                <a:solidFill>
                  <a:srgbClr val="0000FF"/>
                </a:solidFill>
              </a:rPr>
              <a:t>怎么拿到“成本结构分析”？</a:t>
            </a:r>
            <a:endParaRPr lang="zh-TW" altLang="zh-TW" sz="2400" dirty="0">
              <a:solidFill>
                <a:srgbClr val="0000FF"/>
              </a:solidFill>
            </a:endParaRPr>
          </a:p>
        </p:txBody>
      </p:sp>
      <p:sp>
        <p:nvSpPr>
          <p:cNvPr id="4801539" name="Rectangle 3"/>
          <p:cNvSpPr>
            <a:spLocks noGrp="1" noChangeArrowheads="1"/>
          </p:cNvSpPr>
          <p:nvPr>
            <p:ph idx="1"/>
          </p:nvPr>
        </p:nvSpPr>
        <p:spPr>
          <a:xfrm>
            <a:off x="395536" y="1916831"/>
            <a:ext cx="8302377" cy="3312369"/>
          </a:xfrm>
          <a:noFill/>
          <a:ln/>
        </p:spPr>
        <p:txBody>
          <a:bodyPr/>
          <a:lstStyle/>
          <a:p>
            <a:pPr>
              <a:lnSpc>
                <a:spcPct val="150000"/>
              </a:lnSpc>
              <a:buFont typeface="Wingdings" panose="05000000000000000000" pitchFamily="2" charset="2"/>
              <a:buChar char="Ø"/>
            </a:pPr>
            <a:r>
              <a:rPr lang="zh-CN" altLang="en-US" sz="2000" dirty="0"/>
              <a:t>报价时要求供应商附上成本结构，否则不予考虑</a:t>
            </a:r>
            <a:endParaRPr lang="zh-TW" altLang="en-US" sz="2000" dirty="0"/>
          </a:p>
          <a:p>
            <a:pPr>
              <a:lnSpc>
                <a:spcPct val="150000"/>
              </a:lnSpc>
              <a:buFont typeface="Wingdings" panose="05000000000000000000" pitchFamily="2" charset="2"/>
              <a:buChar char="Ø"/>
            </a:pPr>
            <a:r>
              <a:rPr lang="zh-TW" altLang="en-US" sz="2000" dirty="0"/>
              <a:t>向其主管要求</a:t>
            </a:r>
          </a:p>
          <a:p>
            <a:pPr>
              <a:lnSpc>
                <a:spcPct val="150000"/>
              </a:lnSpc>
              <a:buFont typeface="Wingdings" panose="05000000000000000000" pitchFamily="2" charset="2"/>
              <a:buChar char="Ø"/>
            </a:pPr>
            <a:r>
              <a:rPr lang="zh-TW" altLang="en-US" sz="2000" dirty="0"/>
              <a:t>告知其他供</a:t>
            </a:r>
            <a:r>
              <a:rPr lang="zh-CN" altLang="en-US" sz="2000" dirty="0"/>
              <a:t>应</a:t>
            </a:r>
            <a:r>
              <a:rPr lang="zh-TW" altLang="en-US" sz="2000" dirty="0"/>
              <a:t>商已提供成本</a:t>
            </a:r>
            <a:r>
              <a:rPr lang="zh-CN" altLang="en-US" sz="2000" dirty="0"/>
              <a:t>结构</a:t>
            </a:r>
            <a:endParaRPr lang="zh-TW" altLang="en-US" sz="2000" dirty="0"/>
          </a:p>
          <a:p>
            <a:pPr>
              <a:lnSpc>
                <a:spcPct val="150000"/>
              </a:lnSpc>
              <a:buFont typeface="Wingdings" panose="05000000000000000000" pitchFamily="2" charset="2"/>
              <a:buChar char="Ø"/>
            </a:pPr>
            <a:r>
              <a:rPr lang="zh-TW" altLang="en-US" sz="2000" dirty="0"/>
              <a:t>如果要不到全部資料，至少要知道直接物料</a:t>
            </a:r>
            <a:r>
              <a:rPr lang="zh-CN" altLang="en-US" sz="2000" dirty="0"/>
              <a:t>与</a:t>
            </a:r>
            <a:r>
              <a:rPr lang="zh-TW" altLang="en-US" sz="2000" dirty="0"/>
              <a:t>直接人工費用的比例</a:t>
            </a:r>
          </a:p>
          <a:p>
            <a:pPr>
              <a:lnSpc>
                <a:spcPct val="150000"/>
              </a:lnSpc>
              <a:buFont typeface="Wingdings" panose="05000000000000000000" pitchFamily="2" charset="2"/>
              <a:buChar char="Ø"/>
            </a:pPr>
            <a:r>
              <a:rPr lang="zh-CN" altLang="en-US" sz="2000" dirty="0"/>
              <a:t>从</a:t>
            </a:r>
            <a:r>
              <a:rPr lang="zh-TW" altLang="en-US" sz="2000" dirty="0"/>
              <a:t>同</a:t>
            </a:r>
            <a:r>
              <a:rPr lang="zh-CN" altLang="en-US" sz="2000" dirty="0"/>
              <a:t>业中探听</a:t>
            </a:r>
            <a:endParaRPr lang="zh-TW" altLang="en-US" sz="2000" dirty="0"/>
          </a:p>
          <a:p>
            <a:pPr>
              <a:lnSpc>
                <a:spcPct val="150000"/>
              </a:lnSpc>
              <a:buFont typeface="Wingdings" panose="05000000000000000000" pitchFamily="2" charset="2"/>
              <a:buChar char="Ø"/>
            </a:pPr>
            <a:r>
              <a:rPr lang="zh-CN" altLang="en-US" sz="2000" dirty="0"/>
              <a:t>从</a:t>
            </a:r>
            <a:r>
              <a:rPr lang="zh-TW" altLang="en-US" sz="2000" dirty="0"/>
              <a:t>成本模型</a:t>
            </a:r>
            <a:r>
              <a:rPr lang="zh-TW" altLang="en-US" sz="2000" dirty="0" smtClean="0"/>
              <a:t>估算</a:t>
            </a:r>
            <a:r>
              <a:rPr lang="en-US" altLang="zh-TW" sz="2000" dirty="0" smtClean="0"/>
              <a:t>…..</a:t>
            </a:r>
            <a:endParaRPr lang="en-US" altLang="zh-TW" sz="2000" dirty="0"/>
          </a:p>
        </p:txBody>
      </p:sp>
      <p:pic>
        <p:nvPicPr>
          <p:cNvPr id="4801540" name="Picture 4" descr="PE01627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688" y="4292600"/>
            <a:ext cx="2057400" cy="1897063"/>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p:cNvSpPr txBox="1"/>
          <p:nvPr/>
        </p:nvSpPr>
        <p:spPr>
          <a:xfrm>
            <a:off x="2638703" y="312012"/>
            <a:ext cx="3877985" cy="584775"/>
          </a:xfrm>
          <a:prstGeom prst="rect">
            <a:avLst/>
          </a:prstGeom>
          <a:noFill/>
        </p:spPr>
        <p:txBody>
          <a:bodyPr wrap="none" rtlCol="0">
            <a:spAutoFit/>
          </a:bodyPr>
          <a:lstStyle/>
          <a:p>
            <a:r>
              <a:rPr lang="zh-CN" altLang="en-US" sz="3200" b="1" dirty="0" smtClean="0">
                <a:solidFill>
                  <a:srgbClr val="FF0000"/>
                </a:solidFill>
                <a:latin typeface="微软雅黑" panose="020B0503020204020204" pitchFamily="34" charset="-122"/>
                <a:ea typeface="微软雅黑" panose="020B0503020204020204" pitchFamily="34" charset="-122"/>
              </a:rPr>
              <a:t>对供应商成本的认知</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96244574"/>
      </p:ext>
    </p:extLst>
  </p:cSld>
  <p:clrMapOvr>
    <a:masterClrMapping/>
  </p:clrMapOvr>
  <p:transition>
    <p:random/>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灯片编号占位符 5"/>
          <p:cNvSpPr>
            <a:spLocks noGrp="1"/>
          </p:cNvSpPr>
          <p:nvPr>
            <p:ph type="sldNum" sz="quarter" idx="4"/>
          </p:nvPr>
        </p:nvSpPr>
        <p:spPr/>
        <p:txBody>
          <a:bodyPr/>
          <a:lstStyle/>
          <a:p>
            <a:fld id="{CDE4B486-18E9-4F6A-9169-69A1C98A6CC4}" type="slidenum">
              <a:rPr lang="en-US" altLang="zh-CN"/>
              <a:pPr/>
              <a:t>149</a:t>
            </a:fld>
            <a:endParaRPr lang="en-US" altLang="zh-CN"/>
          </a:p>
        </p:txBody>
      </p:sp>
      <p:sp>
        <p:nvSpPr>
          <p:cNvPr id="498690" name="Rectangle 2"/>
          <p:cNvSpPr>
            <a:spLocks noChangeArrowheads="1"/>
          </p:cNvSpPr>
          <p:nvPr/>
        </p:nvSpPr>
        <p:spPr bwMode="auto">
          <a:xfrm>
            <a:off x="1271465" y="1354683"/>
            <a:ext cx="1112838" cy="466725"/>
          </a:xfrm>
          <a:prstGeom prst="rect">
            <a:avLst/>
          </a:prstGeom>
          <a:solidFill>
            <a:srgbClr val="00FFFF"/>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2400" b="1" dirty="0">
                <a:effectLst>
                  <a:outerShdw blurRad="38100" dist="38100" dir="2700000" algn="tl">
                    <a:srgbClr val="FFFFFF"/>
                  </a:outerShdw>
                </a:effectLst>
                <a:latin typeface="微软雅黑" panose="020B0503020204020204" pitchFamily="34" charset="-122"/>
                <a:ea typeface="微软雅黑" panose="020B0503020204020204" pitchFamily="34" charset="-122"/>
              </a:rPr>
              <a:t>投入期</a:t>
            </a:r>
          </a:p>
        </p:txBody>
      </p:sp>
      <p:sp>
        <p:nvSpPr>
          <p:cNvPr id="498691" name="Rectangle 3"/>
          <p:cNvSpPr>
            <a:spLocks noChangeArrowheads="1"/>
          </p:cNvSpPr>
          <p:nvPr/>
        </p:nvSpPr>
        <p:spPr bwMode="auto">
          <a:xfrm>
            <a:off x="3239871" y="1358643"/>
            <a:ext cx="1112837" cy="466725"/>
          </a:xfrm>
          <a:prstGeom prst="rect">
            <a:avLst/>
          </a:prstGeom>
          <a:solidFill>
            <a:srgbClr val="FF3300"/>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2400" b="1">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成长期</a:t>
            </a:r>
          </a:p>
        </p:txBody>
      </p:sp>
      <p:sp>
        <p:nvSpPr>
          <p:cNvPr id="498692" name="Rectangle 4"/>
          <p:cNvSpPr>
            <a:spLocks noChangeArrowheads="1"/>
          </p:cNvSpPr>
          <p:nvPr/>
        </p:nvSpPr>
        <p:spPr bwMode="auto">
          <a:xfrm>
            <a:off x="5287131" y="1355416"/>
            <a:ext cx="1103313" cy="457200"/>
          </a:xfrm>
          <a:prstGeom prst="rect">
            <a:avLst/>
          </a:prstGeom>
          <a:solidFill>
            <a:srgbClr val="0000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2400" b="1" dirty="0">
                <a:solidFill>
                  <a:schemeClr val="bg1"/>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成熟期</a:t>
            </a:r>
          </a:p>
        </p:txBody>
      </p:sp>
      <p:sp>
        <p:nvSpPr>
          <p:cNvPr id="498693" name="Rectangle 5"/>
          <p:cNvSpPr>
            <a:spLocks noChangeArrowheads="1"/>
          </p:cNvSpPr>
          <p:nvPr/>
        </p:nvSpPr>
        <p:spPr bwMode="auto">
          <a:xfrm>
            <a:off x="7326430" y="1364208"/>
            <a:ext cx="1103312" cy="457200"/>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2400" b="1">
                <a:effectLst>
                  <a:outerShdw blurRad="38100" dist="38100" dir="2700000" algn="tl">
                    <a:srgbClr val="FFFFFF"/>
                  </a:outerShdw>
                </a:effectLst>
                <a:latin typeface="微软雅黑" panose="020B0503020204020204" pitchFamily="34" charset="-122"/>
                <a:ea typeface="微软雅黑" panose="020B0503020204020204" pitchFamily="34" charset="-122"/>
              </a:rPr>
              <a:t>衰退期</a:t>
            </a:r>
          </a:p>
        </p:txBody>
      </p:sp>
      <p:sp>
        <p:nvSpPr>
          <p:cNvPr id="498694" name="Line 6"/>
          <p:cNvSpPr>
            <a:spLocks noChangeShapeType="1"/>
          </p:cNvSpPr>
          <p:nvPr/>
        </p:nvSpPr>
        <p:spPr bwMode="auto">
          <a:xfrm>
            <a:off x="2770284" y="1313298"/>
            <a:ext cx="0" cy="4836633"/>
          </a:xfrm>
          <a:prstGeom prst="line">
            <a:avLst/>
          </a:prstGeom>
          <a:noFill/>
          <a:ln w="28575">
            <a:solidFill>
              <a:srgbClr val="00206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498695" name="Line 7"/>
          <p:cNvSpPr>
            <a:spLocks noChangeShapeType="1"/>
          </p:cNvSpPr>
          <p:nvPr/>
        </p:nvSpPr>
        <p:spPr bwMode="auto">
          <a:xfrm flipH="1">
            <a:off x="4870899" y="1313298"/>
            <a:ext cx="0" cy="4836634"/>
          </a:xfrm>
          <a:prstGeom prst="line">
            <a:avLst/>
          </a:prstGeom>
          <a:noFill/>
          <a:ln w="28575">
            <a:solidFill>
              <a:srgbClr val="00206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498696" name="Line 8"/>
          <p:cNvSpPr>
            <a:spLocks noChangeShapeType="1"/>
          </p:cNvSpPr>
          <p:nvPr/>
        </p:nvSpPr>
        <p:spPr bwMode="auto">
          <a:xfrm>
            <a:off x="6978493" y="1313298"/>
            <a:ext cx="0" cy="4836634"/>
          </a:xfrm>
          <a:prstGeom prst="line">
            <a:avLst/>
          </a:prstGeom>
          <a:noFill/>
          <a:ln w="28575">
            <a:solidFill>
              <a:srgbClr val="00206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498697" name="Line 9"/>
          <p:cNvSpPr>
            <a:spLocks noChangeShapeType="1"/>
          </p:cNvSpPr>
          <p:nvPr/>
        </p:nvSpPr>
        <p:spPr bwMode="auto">
          <a:xfrm>
            <a:off x="806218" y="1313299"/>
            <a:ext cx="0" cy="4848255"/>
          </a:xfrm>
          <a:prstGeom prst="line">
            <a:avLst/>
          </a:prstGeom>
          <a:noFill/>
          <a:ln w="28575">
            <a:solidFill>
              <a:srgbClr val="00206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498698" name="Text Box 10"/>
          <p:cNvSpPr txBox="1">
            <a:spLocks noChangeArrowheads="1"/>
          </p:cNvSpPr>
          <p:nvPr/>
        </p:nvSpPr>
        <p:spPr bwMode="auto">
          <a:xfrm>
            <a:off x="826295" y="1849437"/>
            <a:ext cx="1944687" cy="201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lnSpc>
                <a:spcPts val="2500"/>
              </a:lnSpc>
              <a:buFont typeface="Wingdings" panose="05000000000000000000" pitchFamily="2" charset="2"/>
              <a:buChar char="Ø"/>
            </a:pPr>
            <a:r>
              <a:rPr kumimoji="1" lang="zh-CN" altLang="en-US" dirty="0">
                <a:latin typeface="微软雅黑" panose="020B0503020204020204" pitchFamily="34" charset="-122"/>
                <a:ea typeface="微软雅黑" panose="020B0503020204020204" pitchFamily="34" charset="-122"/>
              </a:rPr>
              <a:t>前期投入大技术不成熟</a:t>
            </a:r>
          </a:p>
          <a:p>
            <a:pPr marL="342900" indent="-342900">
              <a:lnSpc>
                <a:spcPts val="2500"/>
              </a:lnSpc>
              <a:buFont typeface="Wingdings" panose="05000000000000000000" pitchFamily="2" charset="2"/>
              <a:buChar char="Ø"/>
            </a:pPr>
            <a:r>
              <a:rPr kumimoji="1" lang="zh-CN" altLang="en-US" dirty="0">
                <a:latin typeface="微软雅黑" panose="020B0503020204020204" pitchFamily="34" charset="-122"/>
                <a:ea typeface="微软雅黑" panose="020B0503020204020204" pitchFamily="34" charset="-122"/>
              </a:rPr>
              <a:t>合格率低</a:t>
            </a:r>
          </a:p>
          <a:p>
            <a:pPr marL="342900" indent="-342900">
              <a:lnSpc>
                <a:spcPts val="2500"/>
              </a:lnSpc>
              <a:buFont typeface="Wingdings" panose="05000000000000000000" pitchFamily="2" charset="2"/>
              <a:buChar char="Ø"/>
            </a:pPr>
            <a:r>
              <a:rPr kumimoji="1" lang="zh-CN" altLang="en-US" dirty="0">
                <a:latin typeface="微软雅黑" panose="020B0503020204020204" pitchFamily="34" charset="-122"/>
                <a:ea typeface="微软雅黑" panose="020B0503020204020204" pitchFamily="34" charset="-122"/>
              </a:rPr>
              <a:t>成本高、无利可图</a:t>
            </a:r>
          </a:p>
          <a:p>
            <a:pPr marL="342900" indent="-342900">
              <a:lnSpc>
                <a:spcPts val="2500"/>
              </a:lnSpc>
              <a:buFont typeface="Wingdings" panose="05000000000000000000" pitchFamily="2" charset="2"/>
              <a:buChar char="Ø"/>
            </a:pPr>
            <a:endParaRPr kumimoji="1" lang="en-US" altLang="zh-CN" dirty="0">
              <a:latin typeface="微软雅黑" panose="020B0503020204020204" pitchFamily="34" charset="-122"/>
              <a:ea typeface="微软雅黑" panose="020B0503020204020204" pitchFamily="34" charset="-122"/>
            </a:endParaRPr>
          </a:p>
        </p:txBody>
      </p:sp>
      <p:sp>
        <p:nvSpPr>
          <p:cNvPr id="498699" name="Rectangle 11"/>
          <p:cNvSpPr>
            <a:spLocks noChangeArrowheads="1"/>
          </p:cNvSpPr>
          <p:nvPr/>
        </p:nvSpPr>
        <p:spPr bwMode="auto">
          <a:xfrm>
            <a:off x="302370" y="3839779"/>
            <a:ext cx="49244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2400" b="1" dirty="0">
                <a:latin typeface="微软雅黑" panose="020B0503020204020204" pitchFamily="34" charset="-122"/>
                <a:ea typeface="微软雅黑" panose="020B0503020204020204" pitchFamily="34" charset="-122"/>
              </a:rPr>
              <a:t>对</a:t>
            </a:r>
          </a:p>
          <a:p>
            <a:pPr algn="ctr"/>
            <a:r>
              <a:rPr kumimoji="1" lang="zh-CN" altLang="en-US" sz="2400" b="1" dirty="0">
                <a:latin typeface="微软雅黑" panose="020B0503020204020204" pitchFamily="34" charset="-122"/>
                <a:ea typeface="微软雅黑" panose="020B0503020204020204" pitchFamily="34" charset="-122"/>
              </a:rPr>
              <a:t>供</a:t>
            </a:r>
          </a:p>
          <a:p>
            <a:pPr algn="ctr"/>
            <a:r>
              <a:rPr kumimoji="1" lang="zh-CN" altLang="en-US" sz="2400" b="1" dirty="0">
                <a:latin typeface="微软雅黑" panose="020B0503020204020204" pitchFamily="34" charset="-122"/>
                <a:ea typeface="微软雅黑" panose="020B0503020204020204" pitchFamily="34" charset="-122"/>
              </a:rPr>
              <a:t>应</a:t>
            </a:r>
          </a:p>
          <a:p>
            <a:pPr algn="ctr"/>
            <a:r>
              <a:rPr kumimoji="1" lang="zh-CN" altLang="en-US" sz="2400" b="1" dirty="0">
                <a:latin typeface="微软雅黑" panose="020B0503020204020204" pitchFamily="34" charset="-122"/>
                <a:ea typeface="微软雅黑" panose="020B0503020204020204" pitchFamily="34" charset="-122"/>
              </a:rPr>
              <a:t>商</a:t>
            </a:r>
          </a:p>
          <a:p>
            <a:pPr algn="ctr"/>
            <a:r>
              <a:rPr kumimoji="1" lang="zh-CN" altLang="en-US" sz="2400" b="1" dirty="0">
                <a:latin typeface="微软雅黑" panose="020B0503020204020204" pitchFamily="34" charset="-122"/>
                <a:ea typeface="微软雅黑" panose="020B0503020204020204" pitchFamily="34" charset="-122"/>
              </a:rPr>
              <a:t>政</a:t>
            </a:r>
          </a:p>
          <a:p>
            <a:pPr algn="ctr"/>
            <a:r>
              <a:rPr kumimoji="1" lang="zh-CN" altLang="en-US" sz="2400" b="1" dirty="0">
                <a:latin typeface="微软雅黑" panose="020B0503020204020204" pitchFamily="34" charset="-122"/>
                <a:ea typeface="微软雅黑" panose="020B0503020204020204" pitchFamily="34" charset="-122"/>
              </a:rPr>
              <a:t>策</a:t>
            </a:r>
          </a:p>
        </p:txBody>
      </p:sp>
      <p:sp>
        <p:nvSpPr>
          <p:cNvPr id="498700" name="Rectangle 12"/>
          <p:cNvSpPr>
            <a:spLocks noChangeArrowheads="1"/>
          </p:cNvSpPr>
          <p:nvPr/>
        </p:nvSpPr>
        <p:spPr bwMode="auto">
          <a:xfrm>
            <a:off x="290196" y="2322118"/>
            <a:ext cx="49244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400" b="1" dirty="0">
                <a:latin typeface="微软雅黑" panose="020B0503020204020204" pitchFamily="34" charset="-122"/>
                <a:ea typeface="微软雅黑" panose="020B0503020204020204" pitchFamily="34" charset="-122"/>
              </a:rPr>
              <a:t>特</a:t>
            </a:r>
          </a:p>
          <a:p>
            <a:r>
              <a:rPr kumimoji="1" lang="zh-CN" altLang="en-US" sz="2400" b="1" dirty="0">
                <a:latin typeface="微软雅黑" panose="020B0503020204020204" pitchFamily="34" charset="-122"/>
                <a:ea typeface="微软雅黑" panose="020B0503020204020204" pitchFamily="34" charset="-122"/>
              </a:rPr>
              <a:t>点</a:t>
            </a:r>
          </a:p>
        </p:txBody>
      </p:sp>
      <p:sp>
        <p:nvSpPr>
          <p:cNvPr id="498701" name="Line 13"/>
          <p:cNvSpPr>
            <a:spLocks noChangeShapeType="1"/>
          </p:cNvSpPr>
          <p:nvPr/>
        </p:nvSpPr>
        <p:spPr bwMode="auto">
          <a:xfrm>
            <a:off x="323849" y="3816208"/>
            <a:ext cx="8568629" cy="0"/>
          </a:xfrm>
          <a:prstGeom prst="line">
            <a:avLst/>
          </a:prstGeom>
          <a:noFill/>
          <a:ln w="28575">
            <a:solidFill>
              <a:srgbClr val="00206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微软雅黑" panose="020B0503020204020204" pitchFamily="34" charset="-122"/>
              <a:ea typeface="微软雅黑" panose="020B0503020204020204" pitchFamily="34" charset="-122"/>
            </a:endParaRPr>
          </a:p>
        </p:txBody>
      </p:sp>
      <p:sp>
        <p:nvSpPr>
          <p:cNvPr id="498702" name="Line 14"/>
          <p:cNvSpPr>
            <a:spLocks noChangeShapeType="1"/>
          </p:cNvSpPr>
          <p:nvPr/>
        </p:nvSpPr>
        <p:spPr bwMode="auto">
          <a:xfrm>
            <a:off x="323055" y="1869140"/>
            <a:ext cx="8533703" cy="0"/>
          </a:xfrm>
          <a:prstGeom prst="line">
            <a:avLst/>
          </a:prstGeom>
          <a:noFill/>
          <a:ln w="28575">
            <a:solidFill>
              <a:srgbClr val="00206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endParaRPr lang="zh-CN" altLang="en-US" sz="2400">
              <a:latin typeface="微软雅黑" panose="020B0503020204020204" pitchFamily="34" charset="-122"/>
              <a:ea typeface="微软雅黑" panose="020B0503020204020204" pitchFamily="34" charset="-122"/>
            </a:endParaRPr>
          </a:p>
        </p:txBody>
      </p:sp>
      <p:sp>
        <p:nvSpPr>
          <p:cNvPr id="498703" name="Text Box 15"/>
          <p:cNvSpPr txBox="1">
            <a:spLocks noChangeArrowheads="1"/>
          </p:cNvSpPr>
          <p:nvPr/>
        </p:nvSpPr>
        <p:spPr bwMode="auto">
          <a:xfrm>
            <a:off x="2732704" y="1849436"/>
            <a:ext cx="2138195" cy="201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nSpc>
                <a:spcPts val="2500"/>
              </a:lnSpc>
              <a:buFont typeface="Wingdings" panose="05000000000000000000" pitchFamily="2" charset="2"/>
              <a:buChar char="Ø"/>
            </a:pPr>
            <a:r>
              <a:rPr kumimoji="1" lang="zh-CN" altLang="en-US" dirty="0">
                <a:latin typeface="微软雅黑" panose="020B0503020204020204" pitchFamily="34" charset="-122"/>
                <a:ea typeface="微软雅黑" panose="020B0503020204020204" pitchFamily="34" charset="-122"/>
              </a:rPr>
              <a:t>销售增长率</a:t>
            </a:r>
            <a:r>
              <a:rPr kumimoji="1" lang="en-US" altLang="zh-CN" dirty="0">
                <a:latin typeface="微软雅黑" panose="020B0503020204020204" pitchFamily="34" charset="-122"/>
                <a:ea typeface="微软雅黑" panose="020B0503020204020204" pitchFamily="34" charset="-122"/>
                <a:cs typeface="Times New Roman" panose="02020603050405020304" pitchFamily="18" charset="0"/>
              </a:rPr>
              <a:t>&gt;10%</a:t>
            </a:r>
          </a:p>
          <a:p>
            <a:pPr marL="342900" indent="-342900">
              <a:lnSpc>
                <a:spcPts val="2500"/>
              </a:lnSpc>
              <a:buFont typeface="Wingdings" panose="05000000000000000000" pitchFamily="2" charset="2"/>
              <a:buChar char="Ø"/>
            </a:pPr>
            <a:r>
              <a:rPr kumimoji="1" lang="zh-CN" altLang="en-US" dirty="0">
                <a:latin typeface="微软雅黑" panose="020B0503020204020204" pitchFamily="34" charset="-122"/>
                <a:ea typeface="微软雅黑" panose="020B0503020204020204" pitchFamily="34" charset="-122"/>
              </a:rPr>
              <a:t>销售量、利润迅速增加</a:t>
            </a:r>
          </a:p>
          <a:p>
            <a:pPr marL="342900" indent="-342900">
              <a:lnSpc>
                <a:spcPts val="2500"/>
              </a:lnSpc>
              <a:buFont typeface="Wingdings" panose="05000000000000000000" pitchFamily="2" charset="2"/>
              <a:buChar char="Ø"/>
            </a:pPr>
            <a:r>
              <a:rPr kumimoji="1" lang="zh-CN" altLang="en-US" dirty="0">
                <a:latin typeface="微软雅黑" panose="020B0503020204020204" pitchFamily="34" charset="-122"/>
                <a:ea typeface="微软雅黑" panose="020B0503020204020204" pitchFamily="34" charset="-122"/>
              </a:rPr>
              <a:t>技术趋于成熟</a:t>
            </a:r>
          </a:p>
          <a:p>
            <a:pPr marL="342900" indent="-342900">
              <a:lnSpc>
                <a:spcPts val="2500"/>
              </a:lnSpc>
              <a:buFont typeface="Wingdings" panose="05000000000000000000" pitchFamily="2" charset="2"/>
              <a:buChar char="Ø"/>
            </a:pPr>
            <a:r>
              <a:rPr kumimoji="1" lang="zh-CN" altLang="en-US" dirty="0">
                <a:latin typeface="微软雅黑" panose="020B0503020204020204" pitchFamily="34" charset="-122"/>
                <a:ea typeface="微软雅黑" panose="020B0503020204020204" pitchFamily="34" charset="-122"/>
              </a:rPr>
              <a:t>竞争者纷纷</a:t>
            </a:r>
            <a:r>
              <a:rPr kumimoji="1" lang="zh-CN" altLang="en-US" dirty="0" smtClean="0">
                <a:latin typeface="微软雅黑" panose="020B0503020204020204" pitchFamily="34" charset="-122"/>
                <a:ea typeface="微软雅黑" panose="020B0503020204020204" pitchFamily="34" charset="-122"/>
              </a:rPr>
              <a:t>介入</a:t>
            </a:r>
            <a:endParaRPr kumimoji="1" lang="zh-CN" altLang="en-US" dirty="0">
              <a:latin typeface="微软雅黑" panose="020B0503020204020204" pitchFamily="34" charset="-122"/>
              <a:ea typeface="微软雅黑" panose="020B0503020204020204" pitchFamily="34" charset="-122"/>
            </a:endParaRPr>
          </a:p>
        </p:txBody>
      </p:sp>
      <p:sp>
        <p:nvSpPr>
          <p:cNvPr id="498704" name="Text Box 16"/>
          <p:cNvSpPr txBox="1">
            <a:spLocks noChangeArrowheads="1"/>
          </p:cNvSpPr>
          <p:nvPr/>
        </p:nvSpPr>
        <p:spPr bwMode="auto">
          <a:xfrm>
            <a:off x="4877878" y="1828080"/>
            <a:ext cx="2050086" cy="201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marL="342900" indent="-342900">
              <a:lnSpc>
                <a:spcPts val="2500"/>
              </a:lnSpc>
              <a:buFont typeface="Wingdings" panose="05000000000000000000" pitchFamily="2" charset="2"/>
              <a:buChar char="Ø"/>
              <a:defRPr kumimoji="1">
                <a:latin typeface="微软雅黑" panose="020B0503020204020204" pitchFamily="34" charset="-122"/>
                <a:ea typeface="微软雅黑" panose="020B0503020204020204" pitchFamily="34" charset="-122"/>
              </a:defRPr>
            </a:lvl1pPr>
          </a:lstStyle>
          <a:p>
            <a:r>
              <a:rPr lang="zh-CN" altLang="en-US" dirty="0"/>
              <a:t>市场饱和</a:t>
            </a:r>
          </a:p>
          <a:p>
            <a:r>
              <a:rPr lang="zh-CN" altLang="en-US" dirty="0"/>
              <a:t>制造成本最低</a:t>
            </a:r>
          </a:p>
          <a:p>
            <a:r>
              <a:rPr lang="zh-CN" altLang="en-US" dirty="0"/>
              <a:t>销售增长幅度明显减弱</a:t>
            </a:r>
          </a:p>
          <a:p>
            <a:r>
              <a:rPr lang="zh-CN" altLang="en-US" dirty="0"/>
              <a:t>服务、价格竞争激烈</a:t>
            </a:r>
          </a:p>
        </p:txBody>
      </p:sp>
      <p:sp>
        <p:nvSpPr>
          <p:cNvPr id="498705" name="Text Box 17"/>
          <p:cNvSpPr txBox="1">
            <a:spLocks noChangeArrowheads="1"/>
          </p:cNvSpPr>
          <p:nvPr/>
        </p:nvSpPr>
        <p:spPr bwMode="auto">
          <a:xfrm>
            <a:off x="7011576" y="1874072"/>
            <a:ext cx="1696222" cy="1695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marL="342900" indent="-342900">
              <a:lnSpc>
                <a:spcPts val="2500"/>
              </a:lnSpc>
              <a:buFont typeface="Wingdings" panose="05000000000000000000" pitchFamily="2" charset="2"/>
              <a:buChar char="Ø"/>
              <a:defRPr kumimoji="1">
                <a:latin typeface="微软雅黑" panose="020B0503020204020204" pitchFamily="34" charset="-122"/>
                <a:ea typeface="微软雅黑" panose="020B0503020204020204" pitchFamily="34" charset="-122"/>
              </a:defRPr>
            </a:lvl1pPr>
          </a:lstStyle>
          <a:p>
            <a:r>
              <a:rPr lang="zh-CN" altLang="en-US" dirty="0"/>
              <a:t>销售量萎缩</a:t>
            </a:r>
          </a:p>
          <a:p>
            <a:r>
              <a:rPr lang="zh-CN" altLang="en-US" dirty="0"/>
              <a:t>经营成本增加</a:t>
            </a:r>
          </a:p>
          <a:p>
            <a:r>
              <a:rPr lang="zh-CN" altLang="en-US" dirty="0"/>
              <a:t>利润迅速下降</a:t>
            </a:r>
          </a:p>
        </p:txBody>
      </p:sp>
      <p:sp>
        <p:nvSpPr>
          <p:cNvPr id="498706" name="Text Box 18"/>
          <p:cNvSpPr txBox="1">
            <a:spLocks noChangeArrowheads="1"/>
          </p:cNvSpPr>
          <p:nvPr/>
        </p:nvSpPr>
        <p:spPr bwMode="auto">
          <a:xfrm>
            <a:off x="832131" y="3928237"/>
            <a:ext cx="1937455" cy="201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nSpc>
                <a:spcPts val="2500"/>
              </a:lnSpc>
              <a:buFont typeface="Wingdings" panose="05000000000000000000" pitchFamily="2" charset="2"/>
              <a:buChar char="Ø"/>
            </a:pPr>
            <a:r>
              <a:rPr kumimoji="1" lang="zh-CN" altLang="en-US" dirty="0">
                <a:latin typeface="微软雅黑" panose="020B0503020204020204" pitchFamily="34" charset="-122"/>
                <a:ea typeface="微软雅黑" panose="020B0503020204020204" pitchFamily="34" charset="-122"/>
              </a:rPr>
              <a:t>提供技术支持和指导</a:t>
            </a:r>
          </a:p>
          <a:p>
            <a:pPr marL="342900" indent="-342900">
              <a:lnSpc>
                <a:spcPts val="2500"/>
              </a:lnSpc>
              <a:buFont typeface="Wingdings" panose="05000000000000000000" pitchFamily="2" charset="2"/>
              <a:buChar char="Ø"/>
            </a:pPr>
            <a:r>
              <a:rPr kumimoji="1" lang="zh-CN" altLang="en-US" dirty="0">
                <a:latin typeface="微软雅黑" panose="020B0503020204020204" pitchFamily="34" charset="-122"/>
                <a:ea typeface="微软雅黑" panose="020B0503020204020204" pitchFamily="34" charset="-122"/>
              </a:rPr>
              <a:t>给予一定价格保护</a:t>
            </a:r>
          </a:p>
          <a:p>
            <a:pPr marL="342900" indent="-342900">
              <a:lnSpc>
                <a:spcPts val="2500"/>
              </a:lnSpc>
              <a:buFont typeface="Wingdings" panose="05000000000000000000" pitchFamily="2" charset="2"/>
              <a:buChar char="Ø"/>
            </a:pPr>
            <a:r>
              <a:rPr kumimoji="1" lang="zh-CN" altLang="en-US" dirty="0">
                <a:latin typeface="微软雅黑" panose="020B0503020204020204" pitchFamily="34" charset="-122"/>
                <a:ea typeface="微软雅黑" panose="020B0503020204020204" pitchFamily="34" charset="-122"/>
              </a:rPr>
              <a:t>要求承诺价格成本下降计划</a:t>
            </a:r>
          </a:p>
        </p:txBody>
      </p:sp>
      <p:sp>
        <p:nvSpPr>
          <p:cNvPr id="498707" name="Text Box 19"/>
          <p:cNvSpPr txBox="1">
            <a:spLocks noChangeArrowheads="1"/>
          </p:cNvSpPr>
          <p:nvPr/>
        </p:nvSpPr>
        <p:spPr bwMode="auto">
          <a:xfrm>
            <a:off x="2747513" y="3928237"/>
            <a:ext cx="2057629" cy="1374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nSpc>
                <a:spcPts val="2500"/>
              </a:lnSpc>
              <a:buFont typeface="Wingdings" panose="05000000000000000000" pitchFamily="2" charset="2"/>
              <a:buChar char="Ø"/>
            </a:pPr>
            <a:r>
              <a:rPr kumimoji="1" lang="zh-CN" altLang="en-US" dirty="0">
                <a:latin typeface="微软雅黑" panose="020B0503020204020204" pitchFamily="34" charset="-122"/>
                <a:ea typeface="微软雅黑" panose="020B0503020204020204" pitchFamily="34" charset="-122"/>
              </a:rPr>
              <a:t>供应商降价</a:t>
            </a:r>
          </a:p>
          <a:p>
            <a:pPr marL="342900" indent="-342900">
              <a:lnSpc>
                <a:spcPts val="2500"/>
              </a:lnSpc>
              <a:buFont typeface="Wingdings" panose="05000000000000000000" pitchFamily="2" charset="2"/>
              <a:buChar char="Ø"/>
            </a:pPr>
            <a:r>
              <a:rPr kumimoji="1" lang="zh-CN" altLang="en-US" dirty="0">
                <a:latin typeface="微软雅黑" panose="020B0503020204020204" pitchFamily="34" charset="-122"/>
                <a:ea typeface="微软雅黑" panose="020B0503020204020204" pitchFamily="34" charset="-122"/>
              </a:rPr>
              <a:t>供应商参与技术创新和</a:t>
            </a:r>
            <a:r>
              <a:rPr kumimoji="1" lang="zh-CN" altLang="en-US" dirty="0" smtClean="0">
                <a:latin typeface="微软雅黑" panose="020B0503020204020204" pitchFamily="34" charset="-122"/>
                <a:ea typeface="微软雅黑" panose="020B0503020204020204" pitchFamily="34" charset="-122"/>
              </a:rPr>
              <a:t>更改</a:t>
            </a:r>
            <a:endParaRPr kumimoji="1" lang="zh-CN" altLang="en-US" dirty="0">
              <a:latin typeface="微软雅黑" panose="020B0503020204020204" pitchFamily="34" charset="-122"/>
              <a:ea typeface="微软雅黑" panose="020B0503020204020204" pitchFamily="34" charset="-122"/>
            </a:endParaRPr>
          </a:p>
          <a:p>
            <a:pPr marL="342900" indent="-342900">
              <a:lnSpc>
                <a:spcPts val="2500"/>
              </a:lnSpc>
              <a:buFont typeface="Wingdings" panose="05000000000000000000" pitchFamily="2" charset="2"/>
              <a:buChar char="Ø"/>
            </a:pPr>
            <a:endParaRPr kumimoji="1" lang="en-US" altLang="zh-CN" dirty="0">
              <a:latin typeface="微软雅黑" panose="020B0503020204020204" pitchFamily="34" charset="-122"/>
              <a:ea typeface="微软雅黑" panose="020B0503020204020204" pitchFamily="34" charset="-122"/>
            </a:endParaRPr>
          </a:p>
        </p:txBody>
      </p:sp>
      <p:sp>
        <p:nvSpPr>
          <p:cNvPr id="498708" name="Text Box 20"/>
          <p:cNvSpPr txBox="1">
            <a:spLocks noChangeArrowheads="1"/>
          </p:cNvSpPr>
          <p:nvPr/>
        </p:nvSpPr>
        <p:spPr bwMode="auto">
          <a:xfrm>
            <a:off x="4921428" y="3917312"/>
            <a:ext cx="2050086" cy="1695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marL="342900" indent="-342900">
              <a:lnSpc>
                <a:spcPts val="2500"/>
              </a:lnSpc>
              <a:buFont typeface="Wingdings" panose="05000000000000000000" pitchFamily="2" charset="2"/>
              <a:buChar char="Ø"/>
              <a:defRPr kumimoji="1">
                <a:latin typeface="微软雅黑" panose="020B0503020204020204" pitchFamily="34" charset="-122"/>
                <a:ea typeface="微软雅黑" panose="020B0503020204020204" pitchFamily="34" charset="-122"/>
              </a:defRPr>
            </a:lvl1pPr>
          </a:lstStyle>
          <a:p>
            <a:r>
              <a:rPr lang="zh-CN" altLang="en-US" dirty="0"/>
              <a:t>继续技术创新和更改</a:t>
            </a:r>
          </a:p>
          <a:p>
            <a:r>
              <a:rPr lang="zh-CN" altLang="en-US" dirty="0"/>
              <a:t>强化售后服务</a:t>
            </a:r>
          </a:p>
          <a:p>
            <a:r>
              <a:rPr lang="zh-CN" altLang="en-US" dirty="0"/>
              <a:t>降低成本</a:t>
            </a:r>
          </a:p>
          <a:p>
            <a:r>
              <a:rPr lang="zh-CN" altLang="en-US" dirty="0"/>
              <a:t>业务外包</a:t>
            </a:r>
          </a:p>
        </p:txBody>
      </p:sp>
      <p:sp>
        <p:nvSpPr>
          <p:cNvPr id="498709" name="Text Box 21"/>
          <p:cNvSpPr txBox="1">
            <a:spLocks noChangeArrowheads="1"/>
          </p:cNvSpPr>
          <p:nvPr/>
        </p:nvSpPr>
        <p:spPr bwMode="auto">
          <a:xfrm>
            <a:off x="7044250" y="3928237"/>
            <a:ext cx="1812508" cy="1374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marL="342900" indent="-342900">
              <a:lnSpc>
                <a:spcPts val="2500"/>
              </a:lnSpc>
              <a:buFont typeface="Wingdings" panose="05000000000000000000" pitchFamily="2" charset="2"/>
              <a:buChar char="Ø"/>
              <a:defRPr kumimoji="1">
                <a:latin typeface="微软雅黑" panose="020B0503020204020204" pitchFamily="34" charset="-122"/>
                <a:ea typeface="微软雅黑" panose="020B0503020204020204" pitchFamily="34" charset="-122"/>
              </a:defRPr>
            </a:lvl1pPr>
          </a:lstStyle>
          <a:p>
            <a:r>
              <a:rPr lang="zh-CN" altLang="en-US" dirty="0"/>
              <a:t>降价</a:t>
            </a:r>
          </a:p>
          <a:p>
            <a:r>
              <a:rPr lang="zh-CN" altLang="en-US" dirty="0"/>
              <a:t>转移转移</a:t>
            </a:r>
          </a:p>
          <a:p>
            <a:r>
              <a:rPr lang="zh-CN" altLang="en-US" dirty="0"/>
              <a:t>淘汰产品</a:t>
            </a:r>
          </a:p>
          <a:p>
            <a:r>
              <a:rPr lang="zh-CN" altLang="en-US" dirty="0"/>
              <a:t>开发新产品</a:t>
            </a:r>
          </a:p>
        </p:txBody>
      </p:sp>
      <p:sp>
        <p:nvSpPr>
          <p:cNvPr id="498710" name="Line 22"/>
          <p:cNvSpPr>
            <a:spLocks noChangeShapeType="1"/>
          </p:cNvSpPr>
          <p:nvPr/>
        </p:nvSpPr>
        <p:spPr bwMode="auto">
          <a:xfrm>
            <a:off x="323055" y="6161554"/>
            <a:ext cx="8569424" cy="0"/>
          </a:xfrm>
          <a:prstGeom prst="line">
            <a:avLst/>
          </a:prstGeom>
          <a:noFill/>
          <a:ln w="28575">
            <a:solidFill>
              <a:srgbClr val="00206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微软雅黑" panose="020B0503020204020204" pitchFamily="34" charset="-122"/>
              <a:ea typeface="微软雅黑" panose="020B0503020204020204" pitchFamily="34" charset="-122"/>
            </a:endParaRPr>
          </a:p>
        </p:txBody>
      </p:sp>
      <p:sp>
        <p:nvSpPr>
          <p:cNvPr id="498711" name="Line 23"/>
          <p:cNvSpPr>
            <a:spLocks noChangeShapeType="1"/>
          </p:cNvSpPr>
          <p:nvPr/>
        </p:nvSpPr>
        <p:spPr bwMode="auto">
          <a:xfrm>
            <a:off x="323055" y="1313299"/>
            <a:ext cx="8533703" cy="0"/>
          </a:xfrm>
          <a:prstGeom prst="line">
            <a:avLst/>
          </a:prstGeom>
          <a:noFill/>
          <a:ln w="28575">
            <a:solidFill>
              <a:srgbClr val="00206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endParaRPr lang="zh-CN" altLang="en-US" sz="2400">
              <a:latin typeface="微软雅黑" panose="020B0503020204020204" pitchFamily="34" charset="-122"/>
              <a:ea typeface="微软雅黑" panose="020B0503020204020204" pitchFamily="34" charset="-122"/>
            </a:endParaRPr>
          </a:p>
        </p:txBody>
      </p:sp>
      <p:sp>
        <p:nvSpPr>
          <p:cNvPr id="26" name="Line 9"/>
          <p:cNvSpPr>
            <a:spLocks noChangeShapeType="1"/>
          </p:cNvSpPr>
          <p:nvPr/>
        </p:nvSpPr>
        <p:spPr bwMode="auto">
          <a:xfrm>
            <a:off x="326932" y="1301676"/>
            <a:ext cx="0" cy="4848255"/>
          </a:xfrm>
          <a:prstGeom prst="line">
            <a:avLst/>
          </a:prstGeom>
          <a:noFill/>
          <a:ln w="28575">
            <a:solidFill>
              <a:srgbClr val="00206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27" name="Line 9"/>
          <p:cNvSpPr>
            <a:spLocks noChangeShapeType="1"/>
          </p:cNvSpPr>
          <p:nvPr/>
        </p:nvSpPr>
        <p:spPr bwMode="auto">
          <a:xfrm>
            <a:off x="8856758" y="1326751"/>
            <a:ext cx="0" cy="4848255"/>
          </a:xfrm>
          <a:prstGeom prst="line">
            <a:avLst/>
          </a:prstGeom>
          <a:noFill/>
          <a:ln w="28575">
            <a:solidFill>
              <a:srgbClr val="00206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28" name="Text Box 10"/>
          <p:cNvSpPr txBox="1">
            <a:spLocks noChangeArrowheads="1"/>
          </p:cNvSpPr>
          <p:nvPr/>
        </p:nvSpPr>
        <p:spPr bwMode="auto">
          <a:xfrm>
            <a:off x="1098370" y="412270"/>
            <a:ext cx="6508675" cy="584775"/>
          </a:xfrm>
          <a:prstGeom prst="rect">
            <a:avLst/>
          </a:prstGeom>
          <a:noFill/>
          <a:ln>
            <a:noFill/>
          </a:ln>
          <a:effectLst/>
          <a:extLst>
            <a:ext uri="{909E8E84-426E-40DD-AFC4-6F175D3DCCD1}">
              <a14:hiddenFill xmlns:a14="http://schemas.microsoft.com/office/drawing/2010/main">
                <a:gradFill rotWithShape="0">
                  <a:gsLst>
                    <a:gs pos="0">
                      <a:schemeClr val="accent1">
                        <a:gamma/>
                        <a:shade val="46275"/>
                        <a:invGamma/>
                      </a:schemeClr>
                    </a:gs>
                    <a:gs pos="50000">
                      <a:schemeClr val="accent1"/>
                    </a:gs>
                    <a:gs pos="100000">
                      <a:schemeClr val="accent1">
                        <a:gamma/>
                        <a:shade val="46275"/>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kumimoji="1" lang="zh-CN" altLang="en-US" sz="3200" b="1" dirty="0" smtClean="0">
                <a:solidFill>
                  <a:srgbClr val="FF0000"/>
                </a:solidFill>
                <a:latin typeface="微软雅黑" panose="020B0503020204020204" pitchFamily="34" charset="-122"/>
                <a:ea typeface="微软雅黑" panose="020B0503020204020204" pitchFamily="34" charset="-122"/>
              </a:rPr>
              <a:t>产品</a:t>
            </a:r>
            <a:r>
              <a:rPr kumimoji="1" lang="zh-CN" altLang="en-US" sz="3200" b="1" dirty="0">
                <a:solidFill>
                  <a:srgbClr val="FF0000"/>
                </a:solidFill>
                <a:latin typeface="微软雅黑" panose="020B0503020204020204" pitchFamily="34" charset="-122"/>
                <a:ea typeface="微软雅黑" panose="020B0503020204020204" pitchFamily="34" charset="-122"/>
              </a:rPr>
              <a:t>市场寿命周期与对供应商政策</a:t>
            </a:r>
          </a:p>
        </p:txBody>
      </p:sp>
    </p:spTree>
    <p:extLst>
      <p:ext uri="{BB962C8B-B14F-4D97-AF65-F5344CB8AC3E}">
        <p14:creationId xmlns:p14="http://schemas.microsoft.com/office/powerpoint/2010/main" val="403942077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Rectangle 4"/>
          <p:cNvSpPr>
            <a:spLocks noGrp="1" noChangeArrowheads="1"/>
          </p:cNvSpPr>
          <p:nvPr>
            <p:ph type="title"/>
          </p:nvPr>
        </p:nvSpPr>
        <p:spPr>
          <a:xfrm>
            <a:off x="649796" y="404664"/>
            <a:ext cx="7772400" cy="576064"/>
          </a:xfrm>
          <a:noFill/>
          <a:ln/>
        </p:spPr>
        <p:txBody>
          <a:bodyPr anchor="b"/>
          <a:lstStyle/>
          <a:p>
            <a:pPr algn="ctr"/>
            <a:r>
              <a:rPr lang="zh-CN" altLang="en-US" sz="3200" b="1" dirty="0">
                <a:solidFill>
                  <a:srgbClr val="FF0000"/>
                </a:solidFill>
              </a:rPr>
              <a:t>生产工厂常见的问题（一）</a:t>
            </a:r>
          </a:p>
        </p:txBody>
      </p:sp>
      <p:sp>
        <p:nvSpPr>
          <p:cNvPr id="83973" name="Rectangle 5"/>
          <p:cNvSpPr>
            <a:spLocks noGrp="1" noChangeArrowheads="1"/>
          </p:cNvSpPr>
          <p:nvPr>
            <p:ph idx="1"/>
          </p:nvPr>
        </p:nvSpPr>
        <p:spPr>
          <a:xfrm>
            <a:off x="251520" y="1484784"/>
            <a:ext cx="8568952" cy="4187825"/>
          </a:xfrm>
          <a:noFill/>
          <a:ln/>
        </p:spPr>
        <p:txBody>
          <a:bodyPr/>
          <a:lstStyle/>
          <a:p>
            <a:pPr marL="533400" indent="-533400">
              <a:lnSpc>
                <a:spcPct val="150000"/>
              </a:lnSpc>
              <a:buFontTx/>
              <a:buAutoNum type="arabicPeriod"/>
            </a:pPr>
            <a:r>
              <a:rPr lang="zh-CN" altLang="en-US" sz="2400" b="1" dirty="0"/>
              <a:t>订货规格常不相同，图面设计及生产准备无法标准化，且估价不够准确。</a:t>
            </a:r>
          </a:p>
          <a:p>
            <a:pPr marL="533400" indent="-533400">
              <a:lnSpc>
                <a:spcPct val="150000"/>
              </a:lnSpc>
              <a:buFontTx/>
              <a:buAutoNum type="arabicPeriod"/>
            </a:pPr>
            <a:r>
              <a:rPr lang="zh-CN" altLang="en-US" sz="2400" b="1" dirty="0"/>
              <a:t>工作缺乏重复性，无法制定产销计划</a:t>
            </a:r>
          </a:p>
          <a:p>
            <a:pPr marL="533400" indent="-533400">
              <a:lnSpc>
                <a:spcPct val="150000"/>
              </a:lnSpc>
              <a:buFontTx/>
              <a:buAutoNum type="arabicPeriod"/>
            </a:pPr>
            <a:r>
              <a:rPr lang="zh-CN" altLang="en-US" sz="2400" b="1" dirty="0"/>
              <a:t>订货到交货期间短，备料常依预测，且催料频繁</a:t>
            </a:r>
          </a:p>
          <a:p>
            <a:pPr marL="533400" indent="-533400">
              <a:lnSpc>
                <a:spcPct val="150000"/>
              </a:lnSpc>
              <a:buFontTx/>
              <a:buAutoNum type="arabicPeriod"/>
            </a:pPr>
            <a:r>
              <a:rPr lang="zh-CN" altLang="en-US" sz="2400" b="1" dirty="0"/>
              <a:t>生产日程变更频繁，常有产销不协调问题。</a:t>
            </a:r>
          </a:p>
          <a:p>
            <a:pPr marL="533400" indent="-533400">
              <a:lnSpc>
                <a:spcPct val="150000"/>
              </a:lnSpc>
              <a:buFontTx/>
              <a:buAutoNum type="arabicPeriod"/>
            </a:pPr>
            <a:r>
              <a:rPr lang="zh-CN" altLang="en-US" sz="2400" b="1" dirty="0"/>
              <a:t>常依分散式分派工作，干部的调配能力强弱变成问题。</a:t>
            </a:r>
            <a:r>
              <a:rPr lang="zh-CN" altLang="en-US" sz="2400" dirty="0"/>
              <a:t> </a:t>
            </a:r>
          </a:p>
        </p:txBody>
      </p:sp>
    </p:spTree>
    <p:extLst>
      <p:ext uri="{BB962C8B-B14F-4D97-AF65-F5344CB8AC3E}">
        <p14:creationId xmlns:p14="http://schemas.microsoft.com/office/powerpoint/2010/main" val="919301018"/>
      </p:ext>
    </p:extLst>
  </p:cSld>
  <p:clrMapOvr>
    <a:masterClrMapping/>
  </p:clrMapOvr>
  <p:transition>
    <p:fade/>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3"/>
          <p:cNvSpPr>
            <a:spLocks noGrp="1"/>
          </p:cNvSpPr>
          <p:nvPr>
            <p:ph type="sldNum" sz="quarter" idx="4"/>
          </p:nvPr>
        </p:nvSpPr>
        <p:spPr/>
        <p:txBody>
          <a:bodyPr/>
          <a:lstStyle/>
          <a:p>
            <a:fld id="{471C4AF2-102A-4118-916E-610C8D940FAF}" type="slidenum">
              <a:rPr lang="en-US" altLang="zh-CN"/>
              <a:pPr/>
              <a:t>150</a:t>
            </a:fld>
            <a:endParaRPr lang="en-US" altLang="zh-CN"/>
          </a:p>
        </p:txBody>
      </p:sp>
      <p:sp>
        <p:nvSpPr>
          <p:cNvPr id="456708" name="Rectangle 4"/>
          <p:cNvSpPr>
            <a:spLocks noChangeArrowheads="1"/>
          </p:cNvSpPr>
          <p:nvPr/>
        </p:nvSpPr>
        <p:spPr bwMode="auto">
          <a:xfrm>
            <a:off x="611188" y="5118100"/>
            <a:ext cx="80645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zh-CN" sz="2000">
              <a:latin typeface="微软雅黑" panose="020B0503020204020204" pitchFamily="34" charset="-122"/>
              <a:ea typeface="微软雅黑" panose="020B0503020204020204" pitchFamily="34" charset="-122"/>
            </a:endParaRPr>
          </a:p>
        </p:txBody>
      </p:sp>
      <p:sp>
        <p:nvSpPr>
          <p:cNvPr id="456710" name="Rectangle 6"/>
          <p:cNvSpPr>
            <a:spLocks noChangeArrowheads="1"/>
          </p:cNvSpPr>
          <p:nvPr/>
        </p:nvSpPr>
        <p:spPr bwMode="auto">
          <a:xfrm>
            <a:off x="467544" y="1413251"/>
            <a:ext cx="48622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b="1" dirty="0" smtClean="0">
                <a:latin typeface="微软雅黑" panose="020B0503020204020204" pitchFamily="34" charset="-122"/>
                <a:ea typeface="微软雅黑" panose="020B0503020204020204" pitchFamily="34" charset="-122"/>
              </a:rPr>
              <a:t>1. </a:t>
            </a:r>
            <a:r>
              <a:rPr lang="zh-CN" altLang="en-US" sz="2400" b="1" dirty="0" smtClean="0">
                <a:latin typeface="微软雅黑" panose="020B0503020204020204" pitchFamily="34" charset="-122"/>
                <a:ea typeface="微软雅黑" panose="020B0503020204020204" pitchFamily="34" charset="-122"/>
              </a:rPr>
              <a:t>同质性</a:t>
            </a:r>
            <a:r>
              <a:rPr lang="zh-CN" altLang="en-US" sz="2400" b="1" dirty="0">
                <a:latin typeface="微软雅黑" panose="020B0503020204020204" pitchFamily="34" charset="-122"/>
                <a:ea typeface="微软雅黑" panose="020B0503020204020204" pitchFamily="34" charset="-122"/>
              </a:rPr>
              <a:t>需求与非同质性需求分析</a:t>
            </a:r>
          </a:p>
        </p:txBody>
      </p:sp>
      <p:sp>
        <p:nvSpPr>
          <p:cNvPr id="456713" name="Text Box 9"/>
          <p:cNvSpPr txBox="1">
            <a:spLocks noChangeArrowheads="1"/>
          </p:cNvSpPr>
          <p:nvPr/>
        </p:nvSpPr>
        <p:spPr bwMode="auto">
          <a:xfrm>
            <a:off x="467544" y="1916832"/>
            <a:ext cx="8200377"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200000"/>
              </a:lnSpc>
            </a:pPr>
            <a:r>
              <a:rPr lang="zh-CN" altLang="en-US" sz="2000" b="1" dirty="0">
                <a:latin typeface="微软雅黑" panose="020B0503020204020204" pitchFamily="34" charset="-122"/>
                <a:ea typeface="微软雅黑" panose="020B0503020204020204" pitchFamily="34" charset="-122"/>
              </a:rPr>
              <a:t>（</a:t>
            </a:r>
            <a:r>
              <a:rPr lang="en-US" altLang="zh-CN" sz="2000" b="1" dirty="0">
                <a:latin typeface="微软雅黑" panose="020B0503020204020204" pitchFamily="34" charset="-122"/>
                <a:ea typeface="微软雅黑" panose="020B0503020204020204" pitchFamily="34" charset="-122"/>
              </a:rPr>
              <a:t>1</a:t>
            </a:r>
            <a:r>
              <a:rPr lang="zh-CN" altLang="en-US" sz="2000" b="1" dirty="0">
                <a:latin typeface="微软雅黑" panose="020B0503020204020204" pitchFamily="34" charset="-122"/>
                <a:ea typeface="微软雅黑" panose="020B0503020204020204" pitchFamily="34" charset="-122"/>
              </a:rPr>
              <a:t>）同质性需求</a:t>
            </a:r>
          </a:p>
          <a:p>
            <a:pPr>
              <a:lnSpc>
                <a:spcPct val="200000"/>
              </a:lnSpc>
            </a:pPr>
            <a:r>
              <a:rPr lang="zh-CN" altLang="en-US" sz="2000" dirty="0">
                <a:latin typeface="微软雅黑" panose="020B0503020204020204" pitchFamily="34" charset="-122"/>
                <a:ea typeface="微软雅黑" panose="020B0503020204020204" pitchFamily="34" charset="-122"/>
              </a:rPr>
              <a:t>特点：同质性需求具有需求功能</a:t>
            </a:r>
            <a:r>
              <a:rPr lang="zh-CN" altLang="en-US" sz="2000" b="1" dirty="0">
                <a:solidFill>
                  <a:srgbClr val="0000FF"/>
                </a:solidFill>
                <a:latin typeface="微软雅黑" panose="020B0503020204020204" pitchFamily="34" charset="-122"/>
                <a:ea typeface="微软雅黑" panose="020B0503020204020204" pitchFamily="34" charset="-122"/>
              </a:rPr>
              <a:t>通用性和重复性</a:t>
            </a:r>
            <a:r>
              <a:rPr lang="zh-CN" altLang="en-US" sz="2000" dirty="0">
                <a:latin typeface="微软雅黑" panose="020B0503020204020204" pitchFamily="34" charset="-122"/>
                <a:ea typeface="微软雅黑" panose="020B0503020204020204" pitchFamily="34" charset="-122"/>
              </a:rPr>
              <a:t>使用的特点，如原材料、能源、通用产品及外购件等。</a:t>
            </a:r>
          </a:p>
          <a:p>
            <a:pPr>
              <a:lnSpc>
                <a:spcPct val="200000"/>
              </a:lnSpc>
            </a:pPr>
            <a:r>
              <a:rPr lang="zh-CN" altLang="en-US" sz="2000" dirty="0">
                <a:latin typeface="微软雅黑" panose="020B0503020204020204" pitchFamily="34" charset="-122"/>
                <a:ea typeface="微软雅黑" panose="020B0503020204020204" pitchFamily="34" charset="-122"/>
              </a:rPr>
              <a:t>策略：采用统一采购方式，建立一定库存。</a:t>
            </a:r>
          </a:p>
          <a:p>
            <a:pPr>
              <a:lnSpc>
                <a:spcPct val="200000"/>
              </a:lnSpc>
            </a:pPr>
            <a:r>
              <a:rPr lang="zh-CN" altLang="en-US" sz="2000" b="1" dirty="0">
                <a:latin typeface="微软雅黑" panose="020B0503020204020204" pitchFamily="34" charset="-122"/>
                <a:ea typeface="微软雅黑" panose="020B0503020204020204" pitchFamily="34" charset="-122"/>
              </a:rPr>
              <a:t>（</a:t>
            </a:r>
            <a:r>
              <a:rPr lang="en-US" altLang="zh-CN" sz="2000" b="1" dirty="0">
                <a:latin typeface="微软雅黑" panose="020B0503020204020204" pitchFamily="34" charset="-122"/>
                <a:ea typeface="微软雅黑" panose="020B0503020204020204" pitchFamily="34" charset="-122"/>
              </a:rPr>
              <a:t>2</a:t>
            </a:r>
            <a:r>
              <a:rPr lang="zh-CN" altLang="en-US" sz="2000" b="1" dirty="0">
                <a:latin typeface="微软雅黑" panose="020B0503020204020204" pitchFamily="34" charset="-122"/>
                <a:ea typeface="微软雅黑" panose="020B0503020204020204" pitchFamily="34" charset="-122"/>
              </a:rPr>
              <a:t>）非同质性需求</a:t>
            </a:r>
          </a:p>
          <a:p>
            <a:pPr>
              <a:lnSpc>
                <a:spcPct val="200000"/>
              </a:lnSpc>
            </a:pPr>
            <a:r>
              <a:rPr lang="zh-CN" altLang="en-US" sz="2000" dirty="0">
                <a:latin typeface="微软雅黑" panose="020B0503020204020204" pitchFamily="34" charset="-122"/>
                <a:ea typeface="微软雅黑" panose="020B0503020204020204" pitchFamily="34" charset="-122"/>
              </a:rPr>
              <a:t>特点：非同质性需求具有</a:t>
            </a:r>
            <a:r>
              <a:rPr lang="zh-CN" altLang="en-US" sz="2000" b="1" dirty="0">
                <a:solidFill>
                  <a:srgbClr val="0000FF"/>
                </a:solidFill>
                <a:latin typeface="微软雅黑" panose="020B0503020204020204" pitchFamily="34" charset="-122"/>
                <a:ea typeface="微软雅黑" panose="020B0503020204020204" pitchFamily="34" charset="-122"/>
              </a:rPr>
              <a:t>专用性和非通用性</a:t>
            </a:r>
            <a:r>
              <a:rPr lang="zh-CN" altLang="en-US" sz="2000" dirty="0">
                <a:latin typeface="微软雅黑" panose="020B0503020204020204" pitchFamily="34" charset="-122"/>
                <a:ea typeface="微软雅黑" panose="020B0503020204020204" pitchFamily="34" charset="-122"/>
              </a:rPr>
              <a:t>的特点，如定制的外协件等</a:t>
            </a:r>
          </a:p>
          <a:p>
            <a:pPr>
              <a:lnSpc>
                <a:spcPct val="200000"/>
              </a:lnSpc>
            </a:pPr>
            <a:r>
              <a:rPr lang="zh-CN" altLang="en-US" sz="2000" dirty="0">
                <a:latin typeface="微软雅黑" panose="020B0503020204020204" pitchFamily="34" charset="-122"/>
                <a:ea typeface="微软雅黑" panose="020B0503020204020204" pitchFamily="34" charset="-122"/>
              </a:rPr>
              <a:t>策略：推进产品设计标准化，减少零件品种数，采用</a:t>
            </a:r>
            <a:r>
              <a:rPr lang="en-US" altLang="zh-CN" sz="2000" dirty="0">
                <a:latin typeface="微软雅黑" panose="020B0503020204020204" pitchFamily="34" charset="-122"/>
                <a:ea typeface="微软雅黑" panose="020B0503020204020204" pitchFamily="34" charset="-122"/>
              </a:rPr>
              <a:t>JIT</a:t>
            </a:r>
            <a:r>
              <a:rPr lang="zh-CN" altLang="en-US" sz="2000" dirty="0">
                <a:latin typeface="微软雅黑" panose="020B0503020204020204" pitchFamily="34" charset="-122"/>
                <a:ea typeface="微软雅黑" panose="020B0503020204020204" pitchFamily="34" charset="-122"/>
              </a:rPr>
              <a:t>采购方式。</a:t>
            </a:r>
          </a:p>
        </p:txBody>
      </p:sp>
      <p:sp>
        <p:nvSpPr>
          <p:cNvPr id="2" name="矩形 1"/>
          <p:cNvSpPr/>
          <p:nvPr/>
        </p:nvSpPr>
        <p:spPr>
          <a:xfrm>
            <a:off x="2294077" y="434621"/>
            <a:ext cx="4698722" cy="584775"/>
          </a:xfrm>
          <a:prstGeom prst="rect">
            <a:avLst/>
          </a:prstGeom>
        </p:spPr>
        <p:txBody>
          <a:bodyPr wrap="none">
            <a:spAutoFit/>
          </a:bodyPr>
          <a:lstStyle/>
          <a:p>
            <a:r>
              <a:rPr lang="zh-CN" altLang="en-US" sz="3200" b="1" dirty="0" smtClean="0">
                <a:solidFill>
                  <a:srgbClr val="FF0000"/>
                </a:solidFill>
                <a:latin typeface="微软雅黑" panose="020B0503020204020204" pitchFamily="34" charset="-122"/>
                <a:ea typeface="微软雅黑" panose="020B0503020204020204" pitchFamily="34" charset="-122"/>
              </a:rPr>
              <a:t>采购成本控制从</a:t>
            </a:r>
            <a:r>
              <a:rPr lang="zh-CN" altLang="en-US" sz="3200" b="1" dirty="0">
                <a:solidFill>
                  <a:srgbClr val="FF0000"/>
                </a:solidFill>
                <a:latin typeface="微软雅黑" panose="020B0503020204020204" pitchFamily="34" charset="-122"/>
                <a:ea typeface="微软雅黑" panose="020B0503020204020204" pitchFamily="34" charset="-122"/>
              </a:rPr>
              <a:t>设计开始</a:t>
            </a:r>
            <a:endParaRPr lang="zh-CN" altLang="en-US" sz="3200"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8582020"/>
      </p:ext>
    </p:extLst>
  </p:cSld>
  <p:clrMapOvr>
    <a:masterClrMapping/>
  </p:clrMapOvr>
  <p:transition>
    <p:fade/>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灯片编号占位符 5"/>
          <p:cNvSpPr>
            <a:spLocks noGrp="1"/>
          </p:cNvSpPr>
          <p:nvPr>
            <p:ph type="sldNum" sz="quarter" idx="4"/>
          </p:nvPr>
        </p:nvSpPr>
        <p:spPr>
          <a:xfrm>
            <a:off x="6553200" y="6245225"/>
            <a:ext cx="2133600" cy="476250"/>
          </a:xfrm>
          <a:prstGeom prst="rect">
            <a:avLst/>
          </a:prstGeom>
        </p:spPr>
        <p:txBody>
          <a:bodyPr/>
          <a:lstStyle/>
          <a:p>
            <a:fld id="{BFCC9A68-6FD0-4B5E-A6E6-4666F6A5872D}" type="slidenum">
              <a:rPr lang="en-US" altLang="zh-CN">
                <a:latin typeface="微软雅黑" panose="020B0503020204020204" pitchFamily="34" charset="-122"/>
                <a:ea typeface="微软雅黑" panose="020B0503020204020204" pitchFamily="34" charset="-122"/>
              </a:rPr>
              <a:pPr/>
              <a:t>151</a:t>
            </a:fld>
            <a:endParaRPr lang="en-US" altLang="zh-CN">
              <a:latin typeface="微软雅黑" panose="020B0503020204020204" pitchFamily="34" charset="-122"/>
              <a:ea typeface="微软雅黑" panose="020B0503020204020204" pitchFamily="34" charset="-122"/>
            </a:endParaRPr>
          </a:p>
        </p:txBody>
      </p:sp>
      <p:sp>
        <p:nvSpPr>
          <p:cNvPr id="464899" name="Rectangle 3"/>
          <p:cNvSpPr>
            <a:spLocks noChangeArrowheads="1"/>
          </p:cNvSpPr>
          <p:nvPr/>
        </p:nvSpPr>
        <p:spPr bwMode="auto">
          <a:xfrm>
            <a:off x="6443663" y="2499593"/>
            <a:ext cx="2409077" cy="3737719"/>
          </a:xfrm>
          <a:prstGeom prst="rect">
            <a:avLst/>
          </a:prstGeom>
          <a:gradFill rotWithShape="1">
            <a:gsLst>
              <a:gs pos="0">
                <a:srgbClr val="66FF33"/>
              </a:gs>
              <a:gs pos="100000">
                <a:srgbClr val="66FF33">
                  <a:gamma/>
                  <a:tint val="0"/>
                  <a:invGamma/>
                </a:srgbClr>
              </a:gs>
            </a:gsLst>
            <a:lin ang="18900000" scaled="1"/>
          </a:gradFill>
          <a:ln w="9525">
            <a:solidFill>
              <a:srgbClr val="000000"/>
            </a:solidFill>
            <a:miter lim="800000"/>
            <a:headEnd/>
            <a:tailEnd/>
          </a:ln>
          <a:effectLst>
            <a:outerShdw dist="107763" dir="18900000" algn="ctr" rotWithShape="0">
              <a:schemeClr val="bg2">
                <a:alpha val="50000"/>
              </a:schemeClr>
            </a:outerShdw>
          </a:effectLst>
        </p:spPr>
        <p:txBody>
          <a:bodyPr wrap="none" anchor="ctr"/>
          <a:lstStyle/>
          <a:p>
            <a:pPr algn="ctr"/>
            <a:endParaRPr kumimoji="1" lang="zh-CN" altLang="zh-CN" sz="2400">
              <a:latin typeface="微软雅黑" panose="020B0503020204020204" pitchFamily="34" charset="-122"/>
              <a:ea typeface="微软雅黑" panose="020B0503020204020204" pitchFamily="34" charset="-122"/>
            </a:endParaRPr>
          </a:p>
        </p:txBody>
      </p:sp>
      <p:sp>
        <p:nvSpPr>
          <p:cNvPr id="464900" name="Rectangle 4"/>
          <p:cNvSpPr>
            <a:spLocks noChangeArrowheads="1"/>
          </p:cNvSpPr>
          <p:nvPr/>
        </p:nvSpPr>
        <p:spPr bwMode="auto">
          <a:xfrm>
            <a:off x="238919" y="2017712"/>
            <a:ext cx="6019800" cy="4219599"/>
          </a:xfrm>
          <a:prstGeom prst="rect">
            <a:avLst/>
          </a:prstGeom>
          <a:gradFill rotWithShape="1">
            <a:gsLst>
              <a:gs pos="0">
                <a:srgbClr val="6600FF">
                  <a:gamma/>
                  <a:tint val="0"/>
                  <a:invGamma/>
                </a:srgbClr>
              </a:gs>
              <a:gs pos="100000">
                <a:srgbClr val="6600FF"/>
              </a:gs>
            </a:gsLst>
            <a:lin ang="18900000" scaled="1"/>
          </a:gradFill>
          <a:ln w="9525">
            <a:solidFill>
              <a:srgbClr val="000000"/>
            </a:solidFill>
            <a:miter lim="800000"/>
            <a:headEnd/>
            <a:tailEnd/>
          </a:ln>
          <a:effectLst>
            <a:outerShdw dist="107763" dir="18900000" algn="ctr" rotWithShape="0">
              <a:schemeClr val="bg2"/>
            </a:outerShdw>
          </a:effec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464901" name="Text Box 5"/>
          <p:cNvSpPr txBox="1">
            <a:spLocks noChangeArrowheads="1"/>
          </p:cNvSpPr>
          <p:nvPr/>
        </p:nvSpPr>
        <p:spPr bwMode="auto">
          <a:xfrm>
            <a:off x="533400" y="2238656"/>
            <a:ext cx="381000" cy="2031325"/>
          </a:xfrm>
          <a:prstGeom prst="rect">
            <a:avLst/>
          </a:prstGeom>
          <a:solidFill>
            <a:schemeClr val="bg1"/>
          </a:solidFill>
          <a:ln w="9525">
            <a:solidFill>
              <a:srgbClr val="000000"/>
            </a:solidFill>
            <a:miter lim="800000"/>
            <a:headEnd/>
            <a:tailEnd/>
          </a:ln>
          <a:effectLst>
            <a:outerShdw dist="107763" dir="18900000" algn="ctr" rotWithShape="0">
              <a:schemeClr val="bg2">
                <a:alpha val="50000"/>
              </a:schemeClr>
            </a:outerShdw>
          </a:effectLst>
        </p:spPr>
        <p:txBody>
          <a:bodyPr>
            <a:spAutoFit/>
          </a:bodyPr>
          <a:lstStyle/>
          <a:p>
            <a:pPr>
              <a:spcBef>
                <a:spcPct val="50000"/>
              </a:spcBef>
            </a:pPr>
            <a:r>
              <a:rPr kumimoji="1" lang="zh-CN" altLang="en-US" b="1">
                <a:latin typeface="微软雅黑" panose="020B0503020204020204" pitchFamily="34" charset="-122"/>
                <a:ea typeface="微软雅黑" panose="020B0503020204020204" pitchFamily="34" charset="-122"/>
              </a:rPr>
              <a:t>新项目开发流程</a:t>
            </a:r>
          </a:p>
        </p:txBody>
      </p:sp>
      <p:sp>
        <p:nvSpPr>
          <p:cNvPr id="464902" name="AutoShape 6"/>
          <p:cNvSpPr>
            <a:spLocks noChangeArrowheads="1"/>
          </p:cNvSpPr>
          <p:nvPr/>
        </p:nvSpPr>
        <p:spPr bwMode="auto">
          <a:xfrm>
            <a:off x="1182688" y="2378018"/>
            <a:ext cx="533400" cy="1752600"/>
          </a:xfrm>
          <a:prstGeom prst="homePlate">
            <a:avLst>
              <a:gd name="adj" fmla="val 25000"/>
            </a:avLst>
          </a:prstGeom>
          <a:solidFill>
            <a:schemeClr val="bg1"/>
          </a:solidFill>
          <a:ln w="9525">
            <a:solidFill>
              <a:srgbClr val="000000"/>
            </a:solidFill>
            <a:miter lim="800000"/>
            <a:headEnd/>
            <a:tailEnd/>
          </a:ln>
          <a:effectLst>
            <a:outerShdw dist="107763" dir="18900000" algn="ctr" rotWithShape="0">
              <a:schemeClr val="bg2">
                <a:alpha val="50000"/>
              </a:schemeClr>
            </a:outerShdw>
          </a:effectLst>
        </p:spPr>
        <p:txBody>
          <a:bodyPr wrap="none" anchor="ctr"/>
          <a:lstStyle/>
          <a:p>
            <a:pPr algn="ctr" eaLnBrk="0" hangingPunct="0"/>
            <a:endParaRPr kumimoji="1" lang="zh-CN" altLang="zh-CN" sz="1600" b="1">
              <a:latin typeface="微软雅黑" panose="020B0503020204020204" pitchFamily="34" charset="-122"/>
              <a:ea typeface="微软雅黑" panose="020B0503020204020204" pitchFamily="34" charset="-122"/>
            </a:endParaRPr>
          </a:p>
        </p:txBody>
      </p:sp>
      <p:sp>
        <p:nvSpPr>
          <p:cNvPr id="464903" name="AutoShape 7"/>
          <p:cNvSpPr>
            <a:spLocks noChangeArrowheads="1"/>
          </p:cNvSpPr>
          <p:nvPr/>
        </p:nvSpPr>
        <p:spPr bwMode="auto">
          <a:xfrm>
            <a:off x="2002399" y="2372288"/>
            <a:ext cx="519112" cy="1784442"/>
          </a:xfrm>
          <a:prstGeom prst="homePlate">
            <a:avLst>
              <a:gd name="adj" fmla="val 25000"/>
            </a:avLst>
          </a:prstGeom>
          <a:solidFill>
            <a:schemeClr val="bg1"/>
          </a:solidFill>
          <a:ln w="9525">
            <a:solidFill>
              <a:srgbClr val="000000"/>
            </a:solidFill>
            <a:miter lim="800000"/>
            <a:headEnd/>
            <a:tailEnd/>
          </a:ln>
          <a:effectLst>
            <a:outerShdw dist="107763" dir="18900000" algn="ctr" rotWithShape="0">
              <a:schemeClr val="bg2">
                <a:alpha val="50000"/>
              </a:schemeClr>
            </a:outerShdw>
          </a:effectLst>
        </p:spPr>
        <p:txBody>
          <a:bodyPr wrap="none" anchor="ctr"/>
          <a:lstStyle/>
          <a:p>
            <a:pPr algn="ctr"/>
            <a:endParaRPr kumimoji="1" lang="zh-CN" altLang="zh-CN" b="1">
              <a:latin typeface="微软雅黑" panose="020B0503020204020204" pitchFamily="34" charset="-122"/>
              <a:ea typeface="微软雅黑" panose="020B0503020204020204" pitchFamily="34" charset="-122"/>
            </a:endParaRPr>
          </a:p>
        </p:txBody>
      </p:sp>
      <p:sp>
        <p:nvSpPr>
          <p:cNvPr id="464904" name="AutoShape 8"/>
          <p:cNvSpPr>
            <a:spLocks noChangeArrowheads="1"/>
          </p:cNvSpPr>
          <p:nvPr/>
        </p:nvSpPr>
        <p:spPr bwMode="auto">
          <a:xfrm>
            <a:off x="2819400" y="2372520"/>
            <a:ext cx="514350" cy="1752600"/>
          </a:xfrm>
          <a:prstGeom prst="homePlate">
            <a:avLst>
              <a:gd name="adj" fmla="val 25000"/>
            </a:avLst>
          </a:prstGeom>
          <a:solidFill>
            <a:schemeClr val="bg1"/>
          </a:solidFill>
          <a:ln w="9525">
            <a:solidFill>
              <a:srgbClr val="000000"/>
            </a:solidFill>
            <a:miter lim="800000"/>
            <a:headEnd/>
            <a:tailEnd/>
          </a:ln>
          <a:effectLst>
            <a:outerShdw dist="107763" dir="18900000" algn="ctr" rotWithShape="0">
              <a:schemeClr val="bg2">
                <a:alpha val="50000"/>
              </a:schemeClr>
            </a:outerShdw>
          </a:effectLst>
        </p:spPr>
        <p:txBody>
          <a:bodyPr wrap="none" anchor="ctr"/>
          <a:lstStyle/>
          <a:p>
            <a:pPr algn="ctr"/>
            <a:endParaRPr kumimoji="1" lang="zh-CN" altLang="zh-CN" b="1">
              <a:latin typeface="微软雅黑" panose="020B0503020204020204" pitchFamily="34" charset="-122"/>
              <a:ea typeface="微软雅黑" panose="020B0503020204020204" pitchFamily="34" charset="-122"/>
            </a:endParaRPr>
          </a:p>
        </p:txBody>
      </p:sp>
      <p:sp>
        <p:nvSpPr>
          <p:cNvPr id="464905" name="AutoShape 9"/>
          <p:cNvSpPr>
            <a:spLocks noChangeArrowheads="1"/>
          </p:cNvSpPr>
          <p:nvPr/>
        </p:nvSpPr>
        <p:spPr bwMode="auto">
          <a:xfrm>
            <a:off x="3648075" y="2372288"/>
            <a:ext cx="514350" cy="1752600"/>
          </a:xfrm>
          <a:prstGeom prst="homePlate">
            <a:avLst>
              <a:gd name="adj" fmla="val 25000"/>
            </a:avLst>
          </a:prstGeom>
          <a:solidFill>
            <a:schemeClr val="bg1"/>
          </a:solidFill>
          <a:ln w="9525">
            <a:solidFill>
              <a:srgbClr val="000000"/>
            </a:solidFill>
            <a:miter lim="800000"/>
            <a:headEnd/>
            <a:tailEnd/>
          </a:ln>
          <a:effectLst>
            <a:outerShdw dist="107763" dir="18900000" algn="ctr" rotWithShape="0">
              <a:schemeClr val="bg2">
                <a:alpha val="50000"/>
              </a:schemeClr>
            </a:outerShdw>
          </a:effectLst>
        </p:spPr>
        <p:txBody>
          <a:bodyPr wrap="none" anchor="ctr"/>
          <a:lstStyle/>
          <a:p>
            <a:pPr algn="ctr"/>
            <a:endParaRPr kumimoji="1" lang="zh-CN" altLang="zh-CN" b="1">
              <a:latin typeface="微软雅黑" panose="020B0503020204020204" pitchFamily="34" charset="-122"/>
              <a:ea typeface="微软雅黑" panose="020B0503020204020204" pitchFamily="34" charset="-122"/>
            </a:endParaRPr>
          </a:p>
        </p:txBody>
      </p:sp>
      <p:sp>
        <p:nvSpPr>
          <p:cNvPr id="464906" name="AutoShape 10"/>
          <p:cNvSpPr>
            <a:spLocks noChangeArrowheads="1"/>
          </p:cNvSpPr>
          <p:nvPr/>
        </p:nvSpPr>
        <p:spPr bwMode="auto">
          <a:xfrm>
            <a:off x="4459917" y="2372288"/>
            <a:ext cx="514350" cy="1742512"/>
          </a:xfrm>
          <a:prstGeom prst="homePlate">
            <a:avLst>
              <a:gd name="adj" fmla="val 25000"/>
            </a:avLst>
          </a:prstGeom>
          <a:solidFill>
            <a:schemeClr val="bg1"/>
          </a:solidFill>
          <a:ln w="9525">
            <a:solidFill>
              <a:srgbClr val="000000"/>
            </a:solidFill>
            <a:miter lim="800000"/>
            <a:headEnd/>
            <a:tailEnd/>
          </a:ln>
          <a:effectLst>
            <a:outerShdw dist="107763" dir="18900000" algn="ctr" rotWithShape="0">
              <a:schemeClr val="bg2">
                <a:alpha val="50000"/>
              </a:schemeClr>
            </a:outerShdw>
          </a:effectLst>
        </p:spPr>
        <p:txBody>
          <a:bodyPr wrap="none" anchor="ctr"/>
          <a:lstStyle/>
          <a:p>
            <a:pPr algn="ctr"/>
            <a:endParaRPr kumimoji="1" lang="zh-CN" altLang="zh-CN" b="1">
              <a:latin typeface="微软雅黑" panose="020B0503020204020204" pitchFamily="34" charset="-122"/>
              <a:ea typeface="微软雅黑" panose="020B0503020204020204" pitchFamily="34" charset="-122"/>
            </a:endParaRPr>
          </a:p>
        </p:txBody>
      </p:sp>
      <p:sp>
        <p:nvSpPr>
          <p:cNvPr id="464907" name="AutoShape 11"/>
          <p:cNvSpPr>
            <a:spLocks noChangeArrowheads="1"/>
          </p:cNvSpPr>
          <p:nvPr/>
        </p:nvSpPr>
        <p:spPr bwMode="auto">
          <a:xfrm>
            <a:off x="5383234" y="2372288"/>
            <a:ext cx="514350" cy="1740880"/>
          </a:xfrm>
          <a:prstGeom prst="homePlate">
            <a:avLst>
              <a:gd name="adj" fmla="val 25000"/>
            </a:avLst>
          </a:prstGeom>
          <a:solidFill>
            <a:schemeClr val="bg1"/>
          </a:solidFill>
          <a:ln w="9525">
            <a:solidFill>
              <a:srgbClr val="000000"/>
            </a:solidFill>
            <a:miter lim="800000"/>
            <a:headEnd/>
            <a:tailEnd/>
          </a:ln>
          <a:effectLst>
            <a:outerShdw dist="107763" dir="18900000" algn="ctr" rotWithShape="0">
              <a:schemeClr val="bg2">
                <a:alpha val="50000"/>
              </a:schemeClr>
            </a:outerShdw>
          </a:effectLst>
        </p:spPr>
        <p:txBody>
          <a:bodyPr wrap="none" anchor="ctr"/>
          <a:lstStyle/>
          <a:p>
            <a:pPr algn="ctr"/>
            <a:endParaRPr kumimoji="1" lang="zh-CN" altLang="zh-CN" b="1">
              <a:latin typeface="微软雅黑" panose="020B0503020204020204" pitchFamily="34" charset="-122"/>
              <a:ea typeface="微软雅黑" panose="020B0503020204020204" pitchFamily="34" charset="-122"/>
            </a:endParaRPr>
          </a:p>
        </p:txBody>
      </p:sp>
      <p:sp>
        <p:nvSpPr>
          <p:cNvPr id="464908" name="Text Box 12"/>
          <p:cNvSpPr txBox="1">
            <a:spLocks noChangeArrowheads="1"/>
          </p:cNvSpPr>
          <p:nvPr/>
        </p:nvSpPr>
        <p:spPr bwMode="auto">
          <a:xfrm>
            <a:off x="287537" y="5205928"/>
            <a:ext cx="1160509" cy="83099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107763" dir="18900000" algn="ctr" rotWithShape="0">
                    <a:schemeClr val="bg2"/>
                  </a:outerShdw>
                </a:effectLst>
              </a14:hiddenEffects>
            </a:ext>
          </a:extLst>
        </p:spPr>
        <p:txBody>
          <a:bodyPr wrap="square">
            <a:spAutoFit/>
          </a:bodyPr>
          <a:lstStyle/>
          <a:p>
            <a:pPr algn="ctr">
              <a:spcBef>
                <a:spcPct val="50000"/>
              </a:spcBef>
            </a:pPr>
            <a:r>
              <a:rPr kumimoji="1" lang="zh-CN" altLang="en-US" sz="2400" b="1" dirty="0">
                <a:latin typeface="微软雅黑" panose="020B0503020204020204" pitchFamily="34" charset="-122"/>
                <a:ea typeface="微软雅黑" panose="020B0503020204020204" pitchFamily="34" charset="-122"/>
              </a:rPr>
              <a:t>采购部门功能</a:t>
            </a:r>
          </a:p>
        </p:txBody>
      </p:sp>
      <p:sp>
        <p:nvSpPr>
          <p:cNvPr id="464909" name="AutoShape 13"/>
          <p:cNvSpPr>
            <a:spLocks noChangeArrowheads="1"/>
          </p:cNvSpPr>
          <p:nvPr/>
        </p:nvSpPr>
        <p:spPr bwMode="auto">
          <a:xfrm>
            <a:off x="1576014" y="5126126"/>
            <a:ext cx="1624969" cy="990600"/>
          </a:xfrm>
          <a:prstGeom prst="chevron">
            <a:avLst>
              <a:gd name="adj" fmla="val 15000"/>
            </a:avLst>
          </a:prstGeom>
          <a:solidFill>
            <a:schemeClr val="bg1"/>
          </a:solidFill>
          <a:ln w="9525" algn="ctr">
            <a:solidFill>
              <a:srgbClr val="000000"/>
            </a:solidFill>
            <a:miter lim="800000"/>
            <a:headEnd/>
            <a:tailEnd/>
          </a:ln>
          <a:effectLst>
            <a:outerShdw dist="107763" dir="18900000" algn="ctr" rotWithShape="0">
              <a:schemeClr val="bg2">
                <a:alpha val="50000"/>
              </a:schemeClr>
            </a:outerShdw>
          </a:effectLst>
        </p:spPr>
        <p:txBody>
          <a:bodyPr wrap="none" anchor="ctr"/>
          <a:lstStyle/>
          <a:p>
            <a:pPr algn="ctr"/>
            <a:r>
              <a:rPr kumimoji="1" lang="zh-CN" altLang="en-US" b="1" dirty="0">
                <a:latin typeface="微软雅黑" panose="020B0503020204020204" pitchFamily="34" charset="-122"/>
                <a:ea typeface="微软雅黑" panose="020B0503020204020204" pitchFamily="34" charset="-122"/>
              </a:rPr>
              <a:t>供应</a:t>
            </a:r>
            <a:r>
              <a:rPr kumimoji="1" lang="zh-CN" altLang="en-US" b="1" dirty="0" smtClean="0">
                <a:latin typeface="微软雅黑" panose="020B0503020204020204" pitchFamily="34" charset="-122"/>
                <a:ea typeface="微软雅黑" panose="020B0503020204020204" pitchFamily="34" charset="-122"/>
              </a:rPr>
              <a:t>商初选</a:t>
            </a:r>
            <a:r>
              <a:rPr kumimoji="1" lang="en-US" altLang="zh-CN" b="1" dirty="0">
                <a:latin typeface="微软雅黑" panose="020B0503020204020204" pitchFamily="34" charset="-122"/>
                <a:ea typeface="微软雅黑" panose="020B0503020204020204" pitchFamily="34" charset="-122"/>
              </a:rPr>
              <a:t>/</a:t>
            </a:r>
          </a:p>
          <a:p>
            <a:pPr algn="ctr"/>
            <a:r>
              <a:rPr kumimoji="1" lang="zh-CN" altLang="en-US" b="1" dirty="0" smtClean="0">
                <a:latin typeface="微软雅黑" panose="020B0503020204020204" pitchFamily="34" charset="-122"/>
                <a:ea typeface="微软雅黑" panose="020B0503020204020204" pitchFamily="34" charset="-122"/>
              </a:rPr>
              <a:t>索取样品</a:t>
            </a:r>
            <a:endParaRPr kumimoji="1" lang="zh-CN" altLang="en-US" b="1" dirty="0">
              <a:latin typeface="微软雅黑" panose="020B0503020204020204" pitchFamily="34" charset="-122"/>
              <a:ea typeface="微软雅黑" panose="020B0503020204020204" pitchFamily="34" charset="-122"/>
            </a:endParaRPr>
          </a:p>
        </p:txBody>
      </p:sp>
      <p:sp>
        <p:nvSpPr>
          <p:cNvPr id="464910" name="Text Box 14"/>
          <p:cNvSpPr txBox="1">
            <a:spLocks noChangeArrowheads="1"/>
          </p:cNvSpPr>
          <p:nvPr/>
        </p:nvSpPr>
        <p:spPr bwMode="auto">
          <a:xfrm>
            <a:off x="2376849" y="4311259"/>
            <a:ext cx="362902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kumimoji="1" lang="en-US" altLang="zh-CN" sz="1600" b="1" dirty="0" smtClean="0">
                <a:effectLst>
                  <a:outerShdw blurRad="38100" dist="38100" dir="2700000" algn="tl">
                    <a:srgbClr val="C0C0C0"/>
                  </a:outerShdw>
                </a:effectLst>
                <a:latin typeface="微软雅黑" panose="020B0503020204020204" pitchFamily="34" charset="-122"/>
                <a:ea typeface="微软雅黑" panose="020B0503020204020204" pitchFamily="34" charset="-122"/>
              </a:rPr>
              <a:t>1. </a:t>
            </a:r>
            <a:r>
              <a:rPr kumimoji="1" lang="zh-CN" altLang="en-US" sz="1600" b="1" dirty="0" smtClean="0">
                <a:effectLst>
                  <a:outerShdw blurRad="38100" dist="38100" dir="2700000" algn="tl">
                    <a:srgbClr val="C0C0C0"/>
                  </a:outerShdw>
                </a:effectLst>
                <a:latin typeface="微软雅黑" panose="020B0503020204020204" pitchFamily="34" charset="-122"/>
                <a:ea typeface="微软雅黑" panose="020B0503020204020204" pitchFamily="34" charset="-122"/>
              </a:rPr>
              <a:t>材料</a:t>
            </a:r>
            <a:r>
              <a:rPr kumimoji="1" lang="zh-CN" altLang="en-US" sz="1600" b="1" dirty="0">
                <a:effectLst>
                  <a:outerShdw blurRad="38100" dist="38100" dir="2700000" algn="tl">
                    <a:srgbClr val="C0C0C0"/>
                  </a:outerShdw>
                </a:effectLst>
                <a:latin typeface="微软雅黑" panose="020B0503020204020204" pitchFamily="34" charset="-122"/>
                <a:ea typeface="微软雅黑" panose="020B0503020204020204" pitchFamily="34" charset="-122"/>
              </a:rPr>
              <a:t>、备件与器材规格说明或要求</a:t>
            </a:r>
          </a:p>
          <a:p>
            <a:pPr>
              <a:spcBef>
                <a:spcPct val="50000"/>
              </a:spcBef>
            </a:pPr>
            <a:r>
              <a:rPr kumimoji="1" lang="en-US" altLang="zh-CN" sz="1600" b="1" dirty="0" smtClean="0">
                <a:effectLst>
                  <a:outerShdw blurRad="38100" dist="38100" dir="2700000" algn="tl">
                    <a:srgbClr val="C0C0C0"/>
                  </a:outerShdw>
                </a:effectLst>
                <a:latin typeface="微软雅黑" panose="020B0503020204020204" pitchFamily="34" charset="-122"/>
                <a:ea typeface="微软雅黑" panose="020B0503020204020204" pitchFamily="34" charset="-122"/>
              </a:rPr>
              <a:t>2. </a:t>
            </a:r>
            <a:r>
              <a:rPr kumimoji="1" lang="zh-CN" altLang="en-US" sz="1600" b="1" dirty="0" smtClean="0">
                <a:effectLst>
                  <a:outerShdw blurRad="38100" dist="38100" dir="2700000" algn="tl">
                    <a:srgbClr val="C0C0C0"/>
                  </a:outerShdw>
                </a:effectLst>
                <a:latin typeface="微软雅黑" panose="020B0503020204020204" pitchFamily="34" charset="-122"/>
                <a:ea typeface="微软雅黑" panose="020B0503020204020204" pitchFamily="34" charset="-122"/>
              </a:rPr>
              <a:t>采购</a:t>
            </a:r>
            <a:r>
              <a:rPr kumimoji="1" lang="zh-CN" altLang="en-US" sz="1600" b="1" dirty="0">
                <a:effectLst>
                  <a:outerShdw blurRad="38100" dist="38100" dir="2700000" algn="tl">
                    <a:srgbClr val="C0C0C0"/>
                  </a:outerShdw>
                </a:effectLst>
                <a:latin typeface="微软雅黑" panose="020B0503020204020204" pitchFamily="34" charset="-122"/>
                <a:ea typeface="微软雅黑" panose="020B0503020204020204" pitchFamily="34" charset="-122"/>
              </a:rPr>
              <a:t>预算</a:t>
            </a:r>
          </a:p>
        </p:txBody>
      </p:sp>
      <p:sp>
        <p:nvSpPr>
          <p:cNvPr id="464911" name="AutoShape 15"/>
          <p:cNvSpPr>
            <a:spLocks noChangeArrowheads="1"/>
          </p:cNvSpPr>
          <p:nvPr/>
        </p:nvSpPr>
        <p:spPr bwMode="auto">
          <a:xfrm>
            <a:off x="3306576" y="5278527"/>
            <a:ext cx="2667000" cy="685800"/>
          </a:xfrm>
          <a:prstGeom prst="chevron">
            <a:avLst>
              <a:gd name="adj" fmla="val 14907"/>
            </a:avLst>
          </a:prstGeom>
          <a:solidFill>
            <a:schemeClr val="bg1"/>
          </a:solidFill>
          <a:ln w="9525">
            <a:solidFill>
              <a:schemeClr val="bg2"/>
            </a:solidFill>
            <a:miter lim="800000"/>
            <a:headEnd/>
            <a:tailEnd/>
          </a:ln>
          <a:effectLst>
            <a:outerShdw dist="107763" dir="18900000" algn="ctr" rotWithShape="0">
              <a:schemeClr val="bg2"/>
            </a:outerShdw>
          </a:effectLst>
        </p:spPr>
        <p:txBody>
          <a:bodyPr wrap="none" anchor="ctr"/>
          <a:lstStyle/>
          <a:p>
            <a:pPr algn="ctr"/>
            <a:r>
              <a:rPr kumimoji="1" lang="zh-CN" altLang="en-US" b="1" dirty="0">
                <a:latin typeface="微软雅黑" panose="020B0503020204020204" pitchFamily="34" charset="-122"/>
                <a:ea typeface="微软雅黑" panose="020B0503020204020204" pitchFamily="34" charset="-122"/>
              </a:rPr>
              <a:t>供应商考察、评估和优化</a:t>
            </a:r>
          </a:p>
        </p:txBody>
      </p:sp>
      <p:sp>
        <p:nvSpPr>
          <p:cNvPr id="464912" name="AutoShape 16"/>
          <p:cNvSpPr>
            <a:spLocks noChangeArrowheads="1"/>
          </p:cNvSpPr>
          <p:nvPr/>
        </p:nvSpPr>
        <p:spPr bwMode="auto">
          <a:xfrm>
            <a:off x="2083406" y="4172753"/>
            <a:ext cx="246133" cy="846392"/>
          </a:xfrm>
          <a:prstGeom prst="downArrow">
            <a:avLst>
              <a:gd name="adj1" fmla="val 50000"/>
              <a:gd name="adj2" fmla="val 137500"/>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zh-CN" altLang="zh-CN" sz="2800">
              <a:latin typeface="微软雅黑" panose="020B0503020204020204" pitchFamily="34" charset="-122"/>
              <a:ea typeface="微软雅黑" panose="020B0503020204020204" pitchFamily="34" charset="-122"/>
            </a:endParaRPr>
          </a:p>
        </p:txBody>
      </p:sp>
      <p:sp>
        <p:nvSpPr>
          <p:cNvPr id="464913" name="Text Box 17"/>
          <p:cNvSpPr txBox="1">
            <a:spLocks noChangeArrowheads="1"/>
          </p:cNvSpPr>
          <p:nvPr/>
        </p:nvSpPr>
        <p:spPr bwMode="auto">
          <a:xfrm>
            <a:off x="6463661" y="1995445"/>
            <a:ext cx="2389079" cy="396875"/>
          </a:xfrm>
          <a:prstGeom prst="rect">
            <a:avLst/>
          </a:prstGeom>
          <a:solidFill>
            <a:srgbClr val="0000CC"/>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07763" dir="18900000" algn="ctr" rotWithShape="0">
                    <a:schemeClr val="bg2"/>
                  </a:outerShdw>
                </a:effectLst>
              </a14:hiddenEffects>
            </a:ext>
          </a:extLst>
        </p:spPr>
        <p:txBody>
          <a:bodyPr wrap="square">
            <a:spAutoFit/>
          </a:bodyPr>
          <a:lstStyle/>
          <a:p>
            <a:pPr algn="ctr">
              <a:buFont typeface="Wingdings" panose="05000000000000000000" pitchFamily="2" charset="2"/>
              <a:buNone/>
            </a:pPr>
            <a:r>
              <a:rPr kumimoji="1" lang="zh-CN" altLang="en-US" sz="2000" b="1" dirty="0">
                <a:solidFill>
                  <a:schemeClr val="bg1"/>
                </a:solidFill>
                <a:latin typeface="微软雅黑" panose="020B0503020204020204" pitchFamily="34" charset="-122"/>
                <a:ea typeface="微软雅黑" panose="020B0503020204020204" pitchFamily="34" charset="-122"/>
              </a:rPr>
              <a:t>优   点</a:t>
            </a:r>
          </a:p>
        </p:txBody>
      </p:sp>
      <p:sp>
        <p:nvSpPr>
          <p:cNvPr id="464914" name="Rectangle 18"/>
          <p:cNvSpPr>
            <a:spLocks noChangeArrowheads="1"/>
          </p:cNvSpPr>
          <p:nvPr/>
        </p:nvSpPr>
        <p:spPr bwMode="auto">
          <a:xfrm>
            <a:off x="1191325" y="2404130"/>
            <a:ext cx="396875" cy="175432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spAutoFit/>
          </a:bodyPr>
          <a:lstStyle/>
          <a:p>
            <a:r>
              <a:rPr kumimoji="1" lang="zh-CN" altLang="en-US" b="1" dirty="0">
                <a:latin typeface="微软雅黑" panose="020B0503020204020204" pitchFamily="34" charset="-122"/>
                <a:ea typeface="微软雅黑" panose="020B0503020204020204" pitchFamily="34" charset="-122"/>
              </a:rPr>
              <a:t>概念形成阶段</a:t>
            </a:r>
          </a:p>
        </p:txBody>
      </p:sp>
      <p:sp>
        <p:nvSpPr>
          <p:cNvPr id="464915" name="Rectangle 19"/>
          <p:cNvSpPr>
            <a:spLocks noChangeArrowheads="1"/>
          </p:cNvSpPr>
          <p:nvPr/>
        </p:nvSpPr>
        <p:spPr bwMode="auto">
          <a:xfrm>
            <a:off x="2029619" y="2409058"/>
            <a:ext cx="381000" cy="1754326"/>
          </a:xfrm>
          <a:prstGeom prst="rect">
            <a:avLst/>
          </a:prstGeom>
          <a:noFill/>
          <a:ln>
            <a:noFill/>
          </a:ln>
          <a:effectLst/>
          <a:extLst/>
        </p:spPr>
        <p:txBody>
          <a:bodyPr>
            <a:spAutoFit/>
          </a:bodyPr>
          <a:lstStyle/>
          <a:p>
            <a:r>
              <a:rPr kumimoji="1" lang="zh-CN" altLang="en-US" b="1" dirty="0">
                <a:latin typeface="微软雅黑" panose="020B0503020204020204" pitchFamily="34" charset="-122"/>
                <a:ea typeface="微软雅黑" panose="020B0503020204020204" pitchFamily="34" charset="-122"/>
              </a:rPr>
              <a:t>项目界定阶段</a:t>
            </a:r>
          </a:p>
        </p:txBody>
      </p:sp>
      <p:sp>
        <p:nvSpPr>
          <p:cNvPr id="464916" name="Rectangle 20"/>
          <p:cNvSpPr>
            <a:spLocks noChangeArrowheads="1"/>
          </p:cNvSpPr>
          <p:nvPr/>
        </p:nvSpPr>
        <p:spPr bwMode="auto">
          <a:xfrm>
            <a:off x="2845594" y="2426544"/>
            <a:ext cx="401638" cy="175432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spAutoFit/>
          </a:bodyPr>
          <a:lstStyle/>
          <a:p>
            <a:r>
              <a:rPr kumimoji="1" lang="zh-CN" altLang="en-US" b="1" dirty="0">
                <a:latin typeface="微软雅黑" panose="020B0503020204020204" pitchFamily="34" charset="-122"/>
                <a:ea typeface="微软雅黑" panose="020B0503020204020204" pitchFamily="34" charset="-122"/>
              </a:rPr>
              <a:t>制定计划阶段</a:t>
            </a:r>
          </a:p>
        </p:txBody>
      </p:sp>
      <p:sp>
        <p:nvSpPr>
          <p:cNvPr id="464917" name="Rectangle 21"/>
          <p:cNvSpPr>
            <a:spLocks noChangeArrowheads="1"/>
          </p:cNvSpPr>
          <p:nvPr/>
        </p:nvSpPr>
        <p:spPr bwMode="auto">
          <a:xfrm>
            <a:off x="3670627" y="2395331"/>
            <a:ext cx="401638" cy="175432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spAutoFit/>
          </a:bodyPr>
          <a:lstStyle/>
          <a:p>
            <a:r>
              <a:rPr kumimoji="1" lang="zh-CN" altLang="en-US" b="1" dirty="0">
                <a:latin typeface="微软雅黑" panose="020B0503020204020204" pitchFamily="34" charset="-122"/>
                <a:ea typeface="微软雅黑" panose="020B0503020204020204" pitchFamily="34" charset="-122"/>
              </a:rPr>
              <a:t>初步研究阶段</a:t>
            </a:r>
          </a:p>
        </p:txBody>
      </p:sp>
      <p:sp>
        <p:nvSpPr>
          <p:cNvPr id="464918" name="Rectangle 22"/>
          <p:cNvSpPr>
            <a:spLocks noChangeArrowheads="1"/>
          </p:cNvSpPr>
          <p:nvPr/>
        </p:nvSpPr>
        <p:spPr bwMode="auto">
          <a:xfrm>
            <a:off x="4476750" y="2390732"/>
            <a:ext cx="325438" cy="175432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spAutoFit/>
          </a:bodyPr>
          <a:lstStyle/>
          <a:p>
            <a:r>
              <a:rPr kumimoji="1" lang="zh-CN" altLang="en-US" b="1" dirty="0">
                <a:latin typeface="微软雅黑" panose="020B0503020204020204" pitchFamily="34" charset="-122"/>
                <a:ea typeface="微软雅黑" panose="020B0503020204020204" pitchFamily="34" charset="-122"/>
              </a:rPr>
              <a:t>项目实施阶段</a:t>
            </a:r>
          </a:p>
        </p:txBody>
      </p:sp>
      <p:sp>
        <p:nvSpPr>
          <p:cNvPr id="464919" name="Rectangle 23"/>
          <p:cNvSpPr>
            <a:spLocks noChangeArrowheads="1"/>
          </p:cNvSpPr>
          <p:nvPr/>
        </p:nvSpPr>
        <p:spPr bwMode="auto">
          <a:xfrm>
            <a:off x="5400675" y="2355483"/>
            <a:ext cx="477838" cy="175432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a:spAutoFit/>
          </a:bodyPr>
          <a:lstStyle/>
          <a:p>
            <a:r>
              <a:rPr kumimoji="1" lang="zh-CN" altLang="en-US" b="1" dirty="0">
                <a:latin typeface="微软雅黑" panose="020B0503020204020204" pitchFamily="34" charset="-122"/>
                <a:ea typeface="微软雅黑" panose="020B0503020204020204" pitchFamily="34" charset="-122"/>
              </a:rPr>
              <a:t>项目完成阶段</a:t>
            </a:r>
          </a:p>
        </p:txBody>
      </p:sp>
      <p:sp>
        <p:nvSpPr>
          <p:cNvPr id="464920" name="Rectangle 24"/>
          <p:cNvSpPr>
            <a:spLocks noChangeArrowheads="1"/>
          </p:cNvSpPr>
          <p:nvPr/>
        </p:nvSpPr>
        <p:spPr bwMode="auto">
          <a:xfrm>
            <a:off x="6573044" y="2565257"/>
            <a:ext cx="2211387" cy="3000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pPr>
            <a:r>
              <a:rPr kumimoji="1" lang="zh-CN" altLang="en-US" b="1" dirty="0">
                <a:latin typeface="微软雅黑" panose="020B0503020204020204" pitchFamily="34" charset="-122"/>
                <a:ea typeface="微软雅黑" panose="020B0503020204020204" pitchFamily="34" charset="-122"/>
              </a:rPr>
              <a:t>采购部门可以尽早了解新品开发对物料需求， 并相应地做反应，这样可以大大缩短新品上市时间（</a:t>
            </a:r>
            <a:r>
              <a:rPr kumimoji="1" lang="en-US" altLang="zh-CN" b="1" dirty="0">
                <a:latin typeface="微软雅黑" panose="020B0503020204020204" pitchFamily="34" charset="-122"/>
                <a:ea typeface="微软雅黑" panose="020B0503020204020204" pitchFamily="34" charset="-122"/>
              </a:rPr>
              <a:t>time-to-market)</a:t>
            </a:r>
            <a:r>
              <a:rPr kumimoji="1" lang="zh-CN" altLang="en-US" b="1" dirty="0" smtClean="0">
                <a:latin typeface="微软雅黑" panose="020B0503020204020204" pitchFamily="34" charset="-122"/>
                <a:ea typeface="微软雅黑" panose="020B0503020204020204" pitchFamily="34" charset="-122"/>
              </a:rPr>
              <a:t>。</a:t>
            </a:r>
            <a:endParaRPr kumimoji="1" lang="zh-CN" altLang="en-US" b="1" dirty="0">
              <a:latin typeface="微软雅黑" panose="020B0503020204020204" pitchFamily="34" charset="-122"/>
              <a:ea typeface="微软雅黑" panose="020B0503020204020204" pitchFamily="34" charset="-122"/>
            </a:endParaRPr>
          </a:p>
        </p:txBody>
      </p:sp>
      <p:sp>
        <p:nvSpPr>
          <p:cNvPr id="464921" name="Rectangle 25"/>
          <p:cNvSpPr>
            <a:spLocks noChangeArrowheads="1"/>
          </p:cNvSpPr>
          <p:nvPr/>
        </p:nvSpPr>
        <p:spPr bwMode="auto">
          <a:xfrm>
            <a:off x="287537" y="1362421"/>
            <a:ext cx="7993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400" b="1" dirty="0" smtClean="0">
                <a:latin typeface="微软雅黑" panose="020B0503020204020204" pitchFamily="34" charset="-122"/>
                <a:ea typeface="微软雅黑" panose="020B0503020204020204" pitchFamily="34" charset="-122"/>
              </a:rPr>
              <a:t>2. </a:t>
            </a:r>
            <a:r>
              <a:rPr lang="zh-CN" altLang="en-US" sz="2400" b="1" dirty="0" smtClean="0">
                <a:latin typeface="微软雅黑" panose="020B0503020204020204" pitchFamily="34" charset="-122"/>
                <a:ea typeface="微软雅黑" panose="020B0503020204020204" pitchFamily="34" charset="-122"/>
              </a:rPr>
              <a:t>采购</a:t>
            </a:r>
            <a:r>
              <a:rPr lang="zh-CN" altLang="en-US" sz="2400" b="1" dirty="0">
                <a:latin typeface="微软雅黑" panose="020B0503020204020204" pitchFamily="34" charset="-122"/>
                <a:ea typeface="微软雅黑" panose="020B0503020204020204" pitchFamily="34" charset="-122"/>
              </a:rPr>
              <a:t>前期参与产品开发，降低采购成本从设计开始</a:t>
            </a:r>
            <a:endParaRPr lang="zh-CN" altLang="en-US" sz="2400" dirty="0">
              <a:latin typeface="微软雅黑" panose="020B0503020204020204" pitchFamily="34" charset="-122"/>
              <a:ea typeface="微软雅黑" panose="020B0503020204020204" pitchFamily="34" charset="-122"/>
            </a:endParaRPr>
          </a:p>
        </p:txBody>
      </p:sp>
      <p:sp>
        <p:nvSpPr>
          <p:cNvPr id="26" name="矩形 25"/>
          <p:cNvSpPr/>
          <p:nvPr/>
        </p:nvSpPr>
        <p:spPr>
          <a:xfrm>
            <a:off x="2290108" y="346460"/>
            <a:ext cx="4698722" cy="584775"/>
          </a:xfrm>
          <a:prstGeom prst="rect">
            <a:avLst/>
          </a:prstGeom>
        </p:spPr>
        <p:txBody>
          <a:bodyPr wrap="none">
            <a:spAutoFit/>
          </a:bodyPr>
          <a:lstStyle/>
          <a:p>
            <a:r>
              <a:rPr lang="zh-CN" altLang="en-US" sz="3200" b="1" dirty="0" smtClean="0">
                <a:solidFill>
                  <a:srgbClr val="FF0000"/>
                </a:solidFill>
                <a:latin typeface="微软雅黑" panose="020B0503020204020204" pitchFamily="34" charset="-122"/>
                <a:ea typeface="微软雅黑" panose="020B0503020204020204" pitchFamily="34" charset="-122"/>
              </a:rPr>
              <a:t>采购成本控制从</a:t>
            </a:r>
            <a:r>
              <a:rPr lang="zh-CN" altLang="en-US" sz="3200" b="1" dirty="0">
                <a:solidFill>
                  <a:srgbClr val="FF0000"/>
                </a:solidFill>
                <a:latin typeface="微软雅黑" panose="020B0503020204020204" pitchFamily="34" charset="-122"/>
                <a:ea typeface="微软雅黑" panose="020B0503020204020204" pitchFamily="34" charset="-122"/>
              </a:rPr>
              <a:t>设计开始</a:t>
            </a:r>
            <a:endParaRPr lang="zh-CN" altLang="en-US" sz="3200"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06702886"/>
      </p:ext>
    </p:extLst>
  </p:cSld>
  <p:clrMapOvr>
    <a:masterClrMapping/>
  </p:clrMapOvr>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灯片编号占位符 3"/>
          <p:cNvSpPr>
            <a:spLocks noGrp="1"/>
          </p:cNvSpPr>
          <p:nvPr>
            <p:ph type="sldNum" sz="quarter" idx="4"/>
          </p:nvPr>
        </p:nvSpPr>
        <p:spPr/>
        <p:txBody>
          <a:bodyPr/>
          <a:lstStyle/>
          <a:p>
            <a:fld id="{BCCF7EB5-E2FA-4356-B025-2958595F54DA}" type="slidenum">
              <a:rPr lang="en-US" altLang="zh-CN"/>
              <a:pPr/>
              <a:t>152</a:t>
            </a:fld>
            <a:endParaRPr lang="en-US" altLang="zh-CN"/>
          </a:p>
        </p:txBody>
      </p:sp>
      <p:sp>
        <p:nvSpPr>
          <p:cNvPr id="458754" name="Rectangle 2"/>
          <p:cNvSpPr>
            <a:spLocks noChangeArrowheads="1"/>
          </p:cNvSpPr>
          <p:nvPr/>
        </p:nvSpPr>
        <p:spPr bwMode="auto">
          <a:xfrm>
            <a:off x="559712" y="1904511"/>
            <a:ext cx="419057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000" b="1" dirty="0">
                <a:latin typeface="微软雅黑" panose="020B0503020204020204" pitchFamily="34" charset="-122"/>
                <a:ea typeface="微软雅黑" panose="020B0503020204020204" pitchFamily="34" charset="-122"/>
              </a:rPr>
              <a:t>1</a:t>
            </a:r>
            <a:r>
              <a:rPr kumimoji="1" lang="zh-CN" altLang="en-US" sz="2000" b="1" dirty="0">
                <a:latin typeface="微软雅黑" panose="020B0503020204020204" pitchFamily="34" charset="-122"/>
                <a:ea typeface="微软雅黑" panose="020B0503020204020204" pitchFamily="34" charset="-122"/>
              </a:rPr>
              <a:t>）统一采购与分散采购的利弊分析</a:t>
            </a:r>
          </a:p>
        </p:txBody>
      </p:sp>
      <p:sp>
        <p:nvSpPr>
          <p:cNvPr id="458755" name="Rectangle 3"/>
          <p:cNvSpPr>
            <a:spLocks noChangeArrowheads="1"/>
          </p:cNvSpPr>
          <p:nvPr/>
        </p:nvSpPr>
        <p:spPr bwMode="auto">
          <a:xfrm>
            <a:off x="559712" y="3800807"/>
            <a:ext cx="5663730"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50000"/>
              </a:lnSpc>
            </a:pPr>
            <a:r>
              <a:rPr kumimoji="1" lang="en-US" altLang="zh-CN" sz="2000" b="1" dirty="0">
                <a:latin typeface="微软雅黑" panose="020B0503020204020204" pitchFamily="34" charset="-122"/>
                <a:ea typeface="微软雅黑" panose="020B0503020204020204" pitchFamily="34" charset="-122"/>
              </a:rPr>
              <a:t>2</a:t>
            </a:r>
            <a:r>
              <a:rPr kumimoji="1" lang="zh-CN" altLang="en-US" sz="2000" b="1" dirty="0">
                <a:latin typeface="微软雅黑" panose="020B0503020204020204" pitchFamily="34" charset="-122"/>
                <a:ea typeface="微软雅黑" panose="020B0503020204020204" pitchFamily="34" charset="-122"/>
              </a:rPr>
              <a:t>）如何正确理解统一采购的深刻内涵</a:t>
            </a:r>
          </a:p>
          <a:p>
            <a:pPr>
              <a:lnSpc>
                <a:spcPct val="150000"/>
              </a:lnSpc>
            </a:pPr>
            <a:r>
              <a:rPr kumimoji="1" lang="zh-CN" altLang="en-US" sz="2000" dirty="0">
                <a:latin typeface="微软雅黑" panose="020B0503020204020204" pitchFamily="34" charset="-122"/>
                <a:ea typeface="微软雅黑" panose="020B0503020204020204" pitchFamily="34" charset="-122"/>
              </a:rPr>
              <a:t>统一采购 </a:t>
            </a:r>
            <a:r>
              <a:rPr kumimoji="1" lang="zh-CN" altLang="en-US" sz="2000" dirty="0" smtClean="0">
                <a:latin typeface="微软雅黑" panose="020B0503020204020204" pitchFamily="34" charset="-122"/>
                <a:ea typeface="微软雅黑" panose="020B0503020204020204" pitchFamily="34" charset="-122"/>
              </a:rPr>
              <a:t>≠</a:t>
            </a:r>
            <a:r>
              <a:rPr kumimoji="1" lang="en-US" altLang="zh-CN" sz="2000" dirty="0" smtClean="0">
                <a:latin typeface="微软雅黑" panose="020B0503020204020204" pitchFamily="34" charset="-122"/>
                <a:ea typeface="微软雅黑" panose="020B0503020204020204" pitchFamily="34" charset="-122"/>
              </a:rPr>
              <a:t> </a:t>
            </a:r>
            <a:r>
              <a:rPr kumimoji="1" lang="zh-CN" altLang="en-US" sz="2000" dirty="0" smtClean="0">
                <a:latin typeface="微软雅黑" panose="020B0503020204020204" pitchFamily="34" charset="-122"/>
                <a:ea typeface="微软雅黑" panose="020B0503020204020204" pitchFamily="34" charset="-122"/>
              </a:rPr>
              <a:t>集中</a:t>
            </a:r>
            <a:r>
              <a:rPr kumimoji="1" lang="zh-CN" altLang="en-US" sz="2000" dirty="0">
                <a:latin typeface="微软雅黑" panose="020B0503020204020204" pitchFamily="34" charset="-122"/>
                <a:ea typeface="微软雅黑" panose="020B0503020204020204" pitchFamily="34" charset="-122"/>
              </a:rPr>
              <a:t>谈判、集中进货、集中结算</a:t>
            </a:r>
          </a:p>
          <a:p>
            <a:pPr>
              <a:lnSpc>
                <a:spcPct val="150000"/>
              </a:lnSpc>
            </a:pPr>
            <a:r>
              <a:rPr kumimoji="1" lang="zh-CN" altLang="en-US" sz="2000" dirty="0">
                <a:latin typeface="微软雅黑" panose="020B0503020204020204" pitchFamily="34" charset="-122"/>
                <a:ea typeface="微软雅黑" panose="020B0503020204020204" pitchFamily="34" charset="-122"/>
              </a:rPr>
              <a:t>统一采购 ≠</a:t>
            </a:r>
            <a:r>
              <a:rPr kumimoji="1" lang="en-US" altLang="zh-CN" sz="2000" dirty="0" smtClean="0">
                <a:latin typeface="微软雅黑" panose="020B0503020204020204" pitchFamily="34" charset="-122"/>
                <a:ea typeface="微软雅黑" panose="020B0503020204020204" pitchFamily="34" charset="-122"/>
              </a:rPr>
              <a:t> </a:t>
            </a:r>
            <a:r>
              <a:rPr kumimoji="1" lang="zh-CN" altLang="en-US" sz="2000" dirty="0" smtClean="0">
                <a:latin typeface="微软雅黑" panose="020B0503020204020204" pitchFamily="34" charset="-122"/>
                <a:ea typeface="微软雅黑" panose="020B0503020204020204" pitchFamily="34" charset="-122"/>
              </a:rPr>
              <a:t>集中</a:t>
            </a:r>
            <a:r>
              <a:rPr kumimoji="1" lang="zh-CN" altLang="en-US" sz="2000" dirty="0">
                <a:latin typeface="微软雅黑" panose="020B0503020204020204" pitchFamily="34" charset="-122"/>
                <a:ea typeface="微软雅黑" panose="020B0503020204020204" pitchFamily="34" charset="-122"/>
              </a:rPr>
              <a:t>采购同一种物资</a:t>
            </a:r>
          </a:p>
          <a:p>
            <a:pPr>
              <a:lnSpc>
                <a:spcPct val="150000"/>
              </a:lnSpc>
            </a:pPr>
            <a:r>
              <a:rPr kumimoji="1" lang="zh-CN" altLang="en-US" sz="2000" dirty="0">
                <a:latin typeface="微软雅黑" panose="020B0503020204020204" pitchFamily="34" charset="-122"/>
                <a:ea typeface="微软雅黑" panose="020B0503020204020204" pitchFamily="34" charset="-122"/>
              </a:rPr>
              <a:t>统一采购 ≠</a:t>
            </a:r>
            <a:r>
              <a:rPr kumimoji="1" lang="en-US" altLang="zh-CN" sz="2000" dirty="0" smtClean="0">
                <a:latin typeface="微软雅黑" panose="020B0503020204020204" pitchFamily="34" charset="-122"/>
                <a:ea typeface="微软雅黑" panose="020B0503020204020204" pitchFamily="34" charset="-122"/>
              </a:rPr>
              <a:t> </a:t>
            </a:r>
            <a:r>
              <a:rPr kumimoji="1" lang="zh-CN" altLang="en-US" sz="2000" dirty="0" smtClean="0">
                <a:latin typeface="微软雅黑" panose="020B0503020204020204" pitchFamily="34" charset="-122"/>
                <a:ea typeface="微软雅黑" panose="020B0503020204020204" pitchFamily="34" charset="-122"/>
              </a:rPr>
              <a:t>集中</a:t>
            </a:r>
            <a:r>
              <a:rPr kumimoji="1" lang="zh-CN" altLang="en-US" sz="2000" dirty="0">
                <a:latin typeface="微软雅黑" panose="020B0503020204020204" pitchFamily="34" charset="-122"/>
                <a:ea typeface="微软雅黑" panose="020B0503020204020204" pitchFamily="34" charset="-122"/>
              </a:rPr>
              <a:t>采购同一家供应商的物资</a:t>
            </a:r>
          </a:p>
          <a:p>
            <a:pPr>
              <a:lnSpc>
                <a:spcPct val="150000"/>
              </a:lnSpc>
            </a:pPr>
            <a:r>
              <a:rPr kumimoji="1" lang="zh-CN" altLang="en-US" sz="2000" dirty="0">
                <a:latin typeface="微软雅黑" panose="020B0503020204020204" pitchFamily="34" charset="-122"/>
                <a:ea typeface="微软雅黑" panose="020B0503020204020204" pitchFamily="34" charset="-122"/>
              </a:rPr>
              <a:t>统一</a:t>
            </a:r>
            <a:r>
              <a:rPr kumimoji="1" lang="zh-CN" altLang="en-US" sz="2000" dirty="0" smtClean="0">
                <a:latin typeface="微软雅黑" panose="020B0503020204020204" pitchFamily="34" charset="-122"/>
                <a:ea typeface="微软雅黑" panose="020B0503020204020204" pitchFamily="34" charset="-122"/>
              </a:rPr>
              <a:t>采购 </a:t>
            </a:r>
            <a:r>
              <a:rPr kumimoji="1" lang="en-US" altLang="zh-CN" sz="2000" dirty="0" smtClean="0">
                <a:latin typeface="微软雅黑" panose="020B0503020204020204" pitchFamily="34" charset="-122"/>
                <a:ea typeface="微软雅黑" panose="020B0503020204020204" pitchFamily="34" charset="-122"/>
              </a:rPr>
              <a:t>= </a:t>
            </a:r>
            <a:r>
              <a:rPr kumimoji="1" lang="zh-CN" altLang="en-US" sz="2000" dirty="0" smtClean="0">
                <a:latin typeface="微软雅黑" panose="020B0503020204020204" pitchFamily="34" charset="-122"/>
                <a:ea typeface="微软雅黑" panose="020B0503020204020204" pitchFamily="34" charset="-122"/>
              </a:rPr>
              <a:t>同</a:t>
            </a:r>
            <a:r>
              <a:rPr kumimoji="1" lang="zh-CN" altLang="en-US" sz="2000" dirty="0">
                <a:latin typeface="微软雅黑" panose="020B0503020204020204" pitchFamily="34" charset="-122"/>
                <a:ea typeface="微软雅黑" panose="020B0503020204020204" pitchFamily="34" charset="-122"/>
              </a:rPr>
              <a:t>供应商统一建立战略合作伙伴关系</a:t>
            </a:r>
          </a:p>
        </p:txBody>
      </p:sp>
      <p:sp>
        <p:nvSpPr>
          <p:cNvPr id="458756" name="Rectangle 4"/>
          <p:cNvSpPr>
            <a:spLocks noChangeArrowheads="1"/>
          </p:cNvSpPr>
          <p:nvPr/>
        </p:nvSpPr>
        <p:spPr bwMode="auto">
          <a:xfrm>
            <a:off x="1501775" y="2426512"/>
            <a:ext cx="18473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kumimoji="1" lang="en-US" altLang="zh-CN" sz="2400">
              <a:latin typeface="微软雅黑" panose="020B0503020204020204" pitchFamily="34" charset="-122"/>
              <a:ea typeface="微软雅黑" panose="020B0503020204020204" pitchFamily="34" charset="-122"/>
            </a:endParaRPr>
          </a:p>
          <a:p>
            <a:endParaRPr kumimoji="1" lang="en-US" altLang="zh-CN" sz="2400">
              <a:latin typeface="微软雅黑" panose="020B0503020204020204" pitchFamily="34" charset="-122"/>
              <a:ea typeface="微软雅黑" panose="020B0503020204020204" pitchFamily="34" charset="-122"/>
            </a:endParaRPr>
          </a:p>
        </p:txBody>
      </p:sp>
      <p:sp>
        <p:nvSpPr>
          <p:cNvPr id="458757" name="Rectangle 5"/>
          <p:cNvSpPr>
            <a:spLocks noChangeArrowheads="1"/>
          </p:cNvSpPr>
          <p:nvPr/>
        </p:nvSpPr>
        <p:spPr bwMode="auto">
          <a:xfrm>
            <a:off x="1430338" y="2426512"/>
            <a:ext cx="576262" cy="588963"/>
          </a:xfrm>
          <a:prstGeom prst="rect">
            <a:avLst/>
          </a:prstGeom>
          <a:solidFill>
            <a:schemeClr val="accent1"/>
          </a:solidFill>
          <a:ln w="9525">
            <a:solidFill>
              <a:schemeClr val="tx1"/>
            </a:solidFill>
            <a:miter lim="800000"/>
            <a:headEnd/>
            <a:tailEnd/>
          </a:ln>
          <a:effectLst>
            <a:outerShdw dist="107763" dir="18900000" algn="ctr" rotWithShape="0">
              <a:schemeClr val="bg2">
                <a:alpha val="50000"/>
              </a:schemeClr>
            </a:outerShdw>
          </a:effectLst>
        </p:spPr>
        <p:txBody>
          <a:bodyPr>
            <a:spAutoFit/>
          </a:bodyPr>
          <a:lstStyle/>
          <a:p>
            <a:r>
              <a:rPr kumimoji="1" lang="zh-CN" altLang="en-US" sz="3200" b="1" dirty="0">
                <a:latin typeface="微软雅黑" panose="020B0503020204020204" pitchFamily="34" charset="-122"/>
                <a:ea typeface="微软雅黑" panose="020B0503020204020204" pitchFamily="34" charset="-122"/>
              </a:rPr>
              <a:t>利</a:t>
            </a:r>
          </a:p>
        </p:txBody>
      </p:sp>
      <p:sp>
        <p:nvSpPr>
          <p:cNvPr id="458758" name="Rectangle 6"/>
          <p:cNvSpPr>
            <a:spLocks noChangeArrowheads="1"/>
          </p:cNvSpPr>
          <p:nvPr/>
        </p:nvSpPr>
        <p:spPr bwMode="auto">
          <a:xfrm>
            <a:off x="1430338" y="3094850"/>
            <a:ext cx="549275" cy="588962"/>
          </a:xfrm>
          <a:prstGeom prst="rect">
            <a:avLst/>
          </a:prstGeom>
          <a:solidFill>
            <a:srgbClr val="FF3300"/>
          </a:solidFill>
          <a:ln w="9525" algn="ctr">
            <a:solidFill>
              <a:schemeClr val="tx1"/>
            </a:solidFill>
            <a:miter lim="800000"/>
            <a:headEnd/>
            <a:tailEnd/>
          </a:ln>
          <a:effectLst>
            <a:outerShdw dist="107763" dir="18900000" algn="ctr" rotWithShape="0">
              <a:schemeClr val="bg2">
                <a:alpha val="50000"/>
              </a:schemeClr>
            </a:outerShdw>
          </a:effectLst>
        </p:spPr>
        <p:txBody>
          <a:bodyPr>
            <a:spAutoFit/>
          </a:bodyPr>
          <a:lstStyle/>
          <a:p>
            <a:r>
              <a:rPr kumimoji="1" lang="zh-CN" altLang="en-US" sz="3200" b="1">
                <a:latin typeface="微软雅黑" panose="020B0503020204020204" pitchFamily="34" charset="-122"/>
                <a:ea typeface="微软雅黑" panose="020B0503020204020204" pitchFamily="34" charset="-122"/>
              </a:rPr>
              <a:t>弊</a:t>
            </a:r>
          </a:p>
        </p:txBody>
      </p:sp>
      <p:sp>
        <p:nvSpPr>
          <p:cNvPr id="458759" name="AutoShape 7"/>
          <p:cNvSpPr>
            <a:spLocks noChangeArrowheads="1"/>
          </p:cNvSpPr>
          <p:nvPr/>
        </p:nvSpPr>
        <p:spPr bwMode="auto">
          <a:xfrm>
            <a:off x="2151063" y="2570975"/>
            <a:ext cx="1439862" cy="144462"/>
          </a:xfrm>
          <a:prstGeom prst="rightArrow">
            <a:avLst>
              <a:gd name="adj1" fmla="val 50000"/>
              <a:gd name="adj2" fmla="val 24917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458760" name="AutoShape 8"/>
          <p:cNvSpPr>
            <a:spLocks noChangeArrowheads="1"/>
          </p:cNvSpPr>
          <p:nvPr/>
        </p:nvSpPr>
        <p:spPr bwMode="auto">
          <a:xfrm>
            <a:off x="2078038" y="3291700"/>
            <a:ext cx="1439862" cy="144462"/>
          </a:xfrm>
          <a:prstGeom prst="rightArrow">
            <a:avLst>
              <a:gd name="adj1" fmla="val 50000"/>
              <a:gd name="adj2" fmla="val 24917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458761" name="Text Box 9"/>
          <p:cNvSpPr txBox="1">
            <a:spLocks noChangeArrowheads="1"/>
          </p:cNvSpPr>
          <p:nvPr/>
        </p:nvSpPr>
        <p:spPr bwMode="auto">
          <a:xfrm>
            <a:off x="4167188" y="2321602"/>
            <a:ext cx="6477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3600" b="1" dirty="0">
                <a:latin typeface="微软雅黑" panose="020B0503020204020204" pitchFamily="34" charset="-122"/>
                <a:ea typeface="微软雅黑" panose="020B0503020204020204" pitchFamily="34" charset="-122"/>
              </a:rPr>
              <a:t>？</a:t>
            </a:r>
          </a:p>
        </p:txBody>
      </p:sp>
      <p:sp>
        <p:nvSpPr>
          <p:cNvPr id="458762" name="Text Box 10"/>
          <p:cNvSpPr txBox="1">
            <a:spLocks noChangeArrowheads="1"/>
          </p:cNvSpPr>
          <p:nvPr/>
        </p:nvSpPr>
        <p:spPr bwMode="auto">
          <a:xfrm>
            <a:off x="4167188" y="3068656"/>
            <a:ext cx="6477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3600" b="1" dirty="0">
                <a:latin typeface="微软雅黑" panose="020B0503020204020204" pitchFamily="34" charset="-122"/>
                <a:ea typeface="微软雅黑" panose="020B0503020204020204" pitchFamily="34" charset="-122"/>
              </a:rPr>
              <a:t>？</a:t>
            </a:r>
          </a:p>
        </p:txBody>
      </p:sp>
      <p:sp>
        <p:nvSpPr>
          <p:cNvPr id="458763" name="Line 11"/>
          <p:cNvSpPr>
            <a:spLocks noChangeShapeType="1"/>
          </p:cNvSpPr>
          <p:nvPr/>
        </p:nvSpPr>
        <p:spPr bwMode="auto">
          <a:xfrm>
            <a:off x="2052638" y="4456113"/>
            <a:ext cx="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458767" name="Rectangle 15"/>
          <p:cNvSpPr>
            <a:spLocks noChangeArrowheads="1"/>
          </p:cNvSpPr>
          <p:nvPr/>
        </p:nvSpPr>
        <p:spPr bwMode="auto">
          <a:xfrm>
            <a:off x="285991" y="1397445"/>
            <a:ext cx="517000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b="1" dirty="0" smtClean="0">
                <a:latin typeface="微软雅黑" panose="020B0503020204020204" pitchFamily="34" charset="-122"/>
                <a:ea typeface="微软雅黑" panose="020B0503020204020204" pitchFamily="34" charset="-122"/>
              </a:rPr>
              <a:t>3. </a:t>
            </a:r>
            <a:r>
              <a:rPr lang="zh-CN" altLang="en-US" sz="2400" b="1" dirty="0" smtClean="0">
                <a:latin typeface="微软雅黑" panose="020B0503020204020204" pitchFamily="34" charset="-122"/>
                <a:ea typeface="微软雅黑" panose="020B0503020204020204" pitchFamily="34" charset="-122"/>
              </a:rPr>
              <a:t>如何</a:t>
            </a:r>
            <a:r>
              <a:rPr lang="zh-CN" altLang="en-US" sz="2400" b="1" dirty="0">
                <a:latin typeface="微软雅黑" panose="020B0503020204020204" pitchFamily="34" charset="-122"/>
                <a:ea typeface="微软雅黑" panose="020B0503020204020204" pitchFamily="34" charset="-122"/>
              </a:rPr>
              <a:t>整合资源，建立统一采购平台</a:t>
            </a:r>
          </a:p>
        </p:txBody>
      </p:sp>
      <p:sp>
        <p:nvSpPr>
          <p:cNvPr id="14" name="矩形 13"/>
          <p:cNvSpPr/>
          <p:nvPr/>
        </p:nvSpPr>
        <p:spPr>
          <a:xfrm>
            <a:off x="2141677" y="360467"/>
            <a:ext cx="4698722" cy="584775"/>
          </a:xfrm>
          <a:prstGeom prst="rect">
            <a:avLst/>
          </a:prstGeom>
        </p:spPr>
        <p:txBody>
          <a:bodyPr wrap="none">
            <a:spAutoFit/>
          </a:bodyPr>
          <a:lstStyle/>
          <a:p>
            <a:r>
              <a:rPr lang="zh-CN" altLang="en-US" sz="3200" b="1" dirty="0" smtClean="0">
                <a:solidFill>
                  <a:srgbClr val="FF0000"/>
                </a:solidFill>
                <a:latin typeface="微软雅黑" panose="020B0503020204020204" pitchFamily="34" charset="-122"/>
                <a:ea typeface="微软雅黑" panose="020B0503020204020204" pitchFamily="34" charset="-122"/>
              </a:rPr>
              <a:t>采购成本控制从</a:t>
            </a:r>
            <a:r>
              <a:rPr lang="zh-CN" altLang="en-US" sz="3200" b="1" dirty="0">
                <a:solidFill>
                  <a:srgbClr val="FF0000"/>
                </a:solidFill>
                <a:latin typeface="微软雅黑" panose="020B0503020204020204" pitchFamily="34" charset="-122"/>
                <a:ea typeface="微软雅黑" panose="020B0503020204020204" pitchFamily="34" charset="-122"/>
              </a:rPr>
              <a:t>设计开始</a:t>
            </a:r>
            <a:endParaRPr lang="zh-CN" altLang="en-US" sz="3200"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95483984"/>
      </p:ext>
    </p:extLst>
  </p:cSld>
  <p:clrMapOvr>
    <a:masterClrMapping/>
  </p:clrMapOvr>
  <p:transition>
    <p:fade/>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3"/>
          <p:cNvSpPr>
            <a:spLocks noGrp="1"/>
          </p:cNvSpPr>
          <p:nvPr>
            <p:ph type="sldNum" sz="quarter" idx="4"/>
          </p:nvPr>
        </p:nvSpPr>
        <p:spPr/>
        <p:txBody>
          <a:bodyPr/>
          <a:lstStyle/>
          <a:p>
            <a:fld id="{67F44118-213A-4127-911C-A2B6FD1F7807}" type="slidenum">
              <a:rPr lang="en-US" altLang="zh-CN"/>
              <a:pPr/>
              <a:t>153</a:t>
            </a:fld>
            <a:endParaRPr lang="en-US" altLang="zh-CN"/>
          </a:p>
        </p:txBody>
      </p:sp>
      <p:sp>
        <p:nvSpPr>
          <p:cNvPr id="463877" name="Rectangle 5"/>
          <p:cNvSpPr>
            <a:spLocks noChangeArrowheads="1"/>
          </p:cNvSpPr>
          <p:nvPr/>
        </p:nvSpPr>
        <p:spPr bwMode="auto">
          <a:xfrm>
            <a:off x="539552" y="1386839"/>
            <a:ext cx="56012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b="1" dirty="0" smtClean="0">
                <a:latin typeface="微软雅黑" panose="020B0503020204020204" pitchFamily="34" charset="-122"/>
                <a:ea typeface="微软雅黑" panose="020B0503020204020204" pitchFamily="34" charset="-122"/>
              </a:rPr>
              <a:t>4. </a:t>
            </a:r>
            <a:r>
              <a:rPr lang="zh-CN" altLang="en-US" sz="2400" b="1" dirty="0" smtClean="0">
                <a:latin typeface="微软雅黑" panose="020B0503020204020204" pitchFamily="34" charset="-122"/>
                <a:ea typeface="微软雅黑" panose="020B0503020204020204" pitchFamily="34" charset="-122"/>
              </a:rPr>
              <a:t>如何</a:t>
            </a:r>
            <a:r>
              <a:rPr lang="zh-CN" altLang="en-US" sz="2400" b="1" dirty="0">
                <a:latin typeface="微软雅黑" panose="020B0503020204020204" pitchFamily="34" charset="-122"/>
                <a:ea typeface="微软雅黑" panose="020B0503020204020204" pitchFamily="34" charset="-122"/>
              </a:rPr>
              <a:t>提高供应商供货与服务的集成度</a:t>
            </a:r>
          </a:p>
        </p:txBody>
      </p:sp>
      <p:sp>
        <p:nvSpPr>
          <p:cNvPr id="463878" name="Rectangle 6"/>
          <p:cNvSpPr>
            <a:spLocks noChangeArrowheads="1"/>
          </p:cNvSpPr>
          <p:nvPr/>
        </p:nvSpPr>
        <p:spPr bwMode="auto">
          <a:xfrm>
            <a:off x="2762051" y="2252042"/>
            <a:ext cx="2378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b="1">
                <a:latin typeface="微软雅黑" panose="020B0503020204020204" pitchFamily="34" charset="-122"/>
                <a:ea typeface="微软雅黑" panose="020B0503020204020204" pitchFamily="34" charset="-122"/>
              </a:rPr>
              <a:t>CKD</a:t>
            </a:r>
            <a:r>
              <a:rPr lang="zh-CN" altLang="en-US" sz="2400" b="1">
                <a:latin typeface="微软雅黑" panose="020B0503020204020204" pitchFamily="34" charset="-122"/>
                <a:ea typeface="微软雅黑" panose="020B0503020204020204" pitchFamily="34" charset="-122"/>
              </a:rPr>
              <a:t>（零部件）</a:t>
            </a:r>
          </a:p>
        </p:txBody>
      </p:sp>
      <p:sp>
        <p:nvSpPr>
          <p:cNvPr id="463879" name="Line 7"/>
          <p:cNvSpPr>
            <a:spLocks noChangeShapeType="1"/>
          </p:cNvSpPr>
          <p:nvPr/>
        </p:nvSpPr>
        <p:spPr bwMode="auto">
          <a:xfrm>
            <a:off x="3794328" y="2852936"/>
            <a:ext cx="0" cy="358775"/>
          </a:xfrm>
          <a:prstGeom prst="line">
            <a:avLst/>
          </a:prstGeom>
          <a:noFill/>
          <a:ln w="28575">
            <a:solidFill>
              <a:srgbClr val="00206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463880" name="Rectangle 8"/>
          <p:cNvSpPr>
            <a:spLocks noChangeArrowheads="1"/>
          </p:cNvSpPr>
          <p:nvPr/>
        </p:nvSpPr>
        <p:spPr bwMode="auto">
          <a:xfrm>
            <a:off x="2779514" y="3403773"/>
            <a:ext cx="2360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b="1" dirty="0">
                <a:latin typeface="微软雅黑" panose="020B0503020204020204" pitchFamily="34" charset="-122"/>
                <a:ea typeface="微软雅黑" panose="020B0503020204020204" pitchFamily="34" charset="-122"/>
              </a:rPr>
              <a:t>SKD</a:t>
            </a:r>
            <a:r>
              <a:rPr lang="zh-CN" altLang="en-US" sz="2400" b="1" dirty="0">
                <a:latin typeface="微软雅黑" panose="020B0503020204020204" pitchFamily="34" charset="-122"/>
                <a:ea typeface="微软雅黑" panose="020B0503020204020204" pitchFamily="34" charset="-122"/>
              </a:rPr>
              <a:t>（模块化）</a:t>
            </a:r>
          </a:p>
        </p:txBody>
      </p:sp>
      <p:sp>
        <p:nvSpPr>
          <p:cNvPr id="463881" name="Rectangle 9"/>
          <p:cNvSpPr>
            <a:spLocks noChangeArrowheads="1"/>
          </p:cNvSpPr>
          <p:nvPr/>
        </p:nvSpPr>
        <p:spPr bwMode="auto">
          <a:xfrm>
            <a:off x="2780307" y="4555504"/>
            <a:ext cx="2428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b="1">
                <a:latin typeface="微软雅黑" panose="020B0503020204020204" pitchFamily="34" charset="-122"/>
                <a:ea typeface="微软雅黑" panose="020B0503020204020204" pitchFamily="34" charset="-122"/>
              </a:rPr>
              <a:t>SV</a:t>
            </a:r>
            <a:r>
              <a:rPr lang="zh-CN" altLang="en-US" sz="2400" b="1">
                <a:latin typeface="微软雅黑" panose="020B0503020204020204" pitchFamily="34" charset="-122"/>
                <a:ea typeface="微软雅黑" panose="020B0503020204020204" pitchFamily="34" charset="-122"/>
              </a:rPr>
              <a:t>（采购外包）</a:t>
            </a:r>
          </a:p>
        </p:txBody>
      </p:sp>
      <p:sp>
        <p:nvSpPr>
          <p:cNvPr id="463882" name="Line 10"/>
          <p:cNvSpPr>
            <a:spLocks noChangeShapeType="1"/>
          </p:cNvSpPr>
          <p:nvPr/>
        </p:nvSpPr>
        <p:spPr bwMode="auto">
          <a:xfrm>
            <a:off x="3794328" y="4005064"/>
            <a:ext cx="0" cy="431800"/>
          </a:xfrm>
          <a:prstGeom prst="line">
            <a:avLst/>
          </a:prstGeom>
          <a:noFill/>
          <a:ln w="28575">
            <a:solidFill>
              <a:srgbClr val="00206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9" name="矩形 8"/>
          <p:cNvSpPr/>
          <p:nvPr/>
        </p:nvSpPr>
        <p:spPr>
          <a:xfrm>
            <a:off x="2232164" y="391929"/>
            <a:ext cx="4698722" cy="584775"/>
          </a:xfrm>
          <a:prstGeom prst="rect">
            <a:avLst/>
          </a:prstGeom>
        </p:spPr>
        <p:txBody>
          <a:bodyPr wrap="none">
            <a:spAutoFit/>
          </a:bodyPr>
          <a:lstStyle/>
          <a:p>
            <a:r>
              <a:rPr lang="zh-CN" altLang="en-US" sz="3200" b="1" dirty="0" smtClean="0">
                <a:solidFill>
                  <a:srgbClr val="FF0000"/>
                </a:solidFill>
                <a:latin typeface="微软雅黑" panose="020B0503020204020204" pitchFamily="34" charset="-122"/>
                <a:ea typeface="微软雅黑" panose="020B0503020204020204" pitchFamily="34" charset="-122"/>
              </a:rPr>
              <a:t>采购成本控制从</a:t>
            </a:r>
            <a:r>
              <a:rPr lang="zh-CN" altLang="en-US" sz="3200" b="1" dirty="0">
                <a:solidFill>
                  <a:srgbClr val="FF0000"/>
                </a:solidFill>
                <a:latin typeface="微软雅黑" panose="020B0503020204020204" pitchFamily="34" charset="-122"/>
                <a:ea typeface="微软雅黑" panose="020B0503020204020204" pitchFamily="34" charset="-122"/>
              </a:rPr>
              <a:t>设计开始</a:t>
            </a:r>
            <a:endParaRPr lang="zh-CN" altLang="en-US" sz="3200"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68192240"/>
      </p:ext>
    </p:extLst>
  </p:cSld>
  <p:clrMapOvr>
    <a:masterClrMapping/>
  </p:clrMapOvr>
  <p:transition>
    <p:fade/>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4"/>
          </p:nvPr>
        </p:nvSpPr>
        <p:spPr/>
        <p:txBody>
          <a:bodyPr/>
          <a:lstStyle/>
          <a:p>
            <a:fld id="{219058CD-0611-40AA-9E50-2C2C93ED8E43}" type="slidenum">
              <a:rPr lang="en-US" altLang="zh-CN"/>
              <a:pPr/>
              <a:t>154</a:t>
            </a:fld>
            <a:endParaRPr lang="en-US" altLang="zh-CN"/>
          </a:p>
        </p:txBody>
      </p:sp>
      <p:sp>
        <p:nvSpPr>
          <p:cNvPr id="494594" name="Text Box 2"/>
          <p:cNvSpPr txBox="1">
            <a:spLocks noChangeArrowheads="1"/>
          </p:cNvSpPr>
          <p:nvPr/>
        </p:nvSpPr>
        <p:spPr bwMode="auto">
          <a:xfrm>
            <a:off x="876394" y="1484784"/>
            <a:ext cx="20313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400" b="1" dirty="0" smtClean="0">
                <a:latin typeface="微软雅黑" panose="020B0503020204020204" pitchFamily="34" charset="-122"/>
                <a:ea typeface="微软雅黑" panose="020B0503020204020204" pitchFamily="34" charset="-122"/>
              </a:rPr>
              <a:t>报价核定原则</a:t>
            </a:r>
            <a:endParaRPr lang="zh-TW" altLang="en-US" sz="2400" b="1" dirty="0">
              <a:latin typeface="微软雅黑" panose="020B0503020204020204" pitchFamily="34" charset="-122"/>
              <a:ea typeface="微软雅黑" panose="020B0503020204020204" pitchFamily="34" charset="-122"/>
            </a:endParaRPr>
          </a:p>
        </p:txBody>
      </p:sp>
      <p:sp>
        <p:nvSpPr>
          <p:cNvPr id="494595" name="Rectangle 3"/>
          <p:cNvSpPr>
            <a:spLocks noChangeArrowheads="1"/>
          </p:cNvSpPr>
          <p:nvPr/>
        </p:nvSpPr>
        <p:spPr bwMode="auto">
          <a:xfrm>
            <a:off x="4184650" y="1194714"/>
            <a:ext cx="4562475" cy="5116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panose="020B0604020202020204" pitchFamily="34" charset="0"/>
                <a:ea typeface="宋体" panose="02010600030101010101" pitchFamily="2" charset="-122"/>
              </a:defRPr>
            </a:lvl1pPr>
            <a:lvl2pPr marL="914400" indent="-457200">
              <a:defRPr>
                <a:solidFill>
                  <a:schemeClr val="tx1"/>
                </a:solidFill>
                <a:latin typeface="Arial" panose="020B0604020202020204" pitchFamily="34" charset="0"/>
                <a:ea typeface="宋体" panose="02010600030101010101" pitchFamily="2" charset="-122"/>
              </a:defRPr>
            </a:lvl2pPr>
            <a:lvl3pPr marL="1371600" indent="-457200">
              <a:defRPr>
                <a:solidFill>
                  <a:schemeClr val="tx1"/>
                </a:solidFill>
                <a:latin typeface="Arial" panose="020B0604020202020204" pitchFamily="34" charset="0"/>
                <a:ea typeface="宋体" panose="02010600030101010101" pitchFamily="2" charset="-122"/>
              </a:defRPr>
            </a:lvl3pPr>
            <a:lvl4pPr marL="1828800" indent="-457200">
              <a:defRPr>
                <a:solidFill>
                  <a:schemeClr val="tx1"/>
                </a:solidFill>
                <a:latin typeface="Arial" panose="020B0604020202020204" pitchFamily="34" charset="0"/>
                <a:ea typeface="宋体" panose="02010600030101010101" pitchFamily="2" charset="-122"/>
              </a:defRPr>
            </a:lvl4pPr>
            <a:lvl5pPr marL="2286000" indent="-457200">
              <a:defRPr>
                <a:solidFill>
                  <a:schemeClr val="tx1"/>
                </a:solidFill>
                <a:latin typeface="Arial" panose="020B0604020202020204" pitchFamily="34" charset="0"/>
                <a:ea typeface="宋体" panose="02010600030101010101" pitchFamily="2" charset="-122"/>
              </a:defRPr>
            </a:lvl5pPr>
            <a:lvl6pPr marL="2743200" indent="-4572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200400" indent="-4572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657600" indent="-4572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114800" indent="-4572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buFontTx/>
              <a:buAutoNum type="arabicPeriod"/>
            </a:pPr>
            <a:r>
              <a:rPr kumimoji="1" lang="zh-TW" altLang="en-US" sz="2000" b="1" dirty="0">
                <a:latin typeface="微软雅黑" panose="020B0503020204020204" pitchFamily="34" charset="-122"/>
                <a:ea typeface="微软雅黑" panose="020B0503020204020204" pitchFamily="34" charset="-122"/>
              </a:rPr>
              <a:t>基准明确一致</a:t>
            </a:r>
          </a:p>
          <a:p>
            <a:pPr>
              <a:lnSpc>
                <a:spcPct val="150000"/>
              </a:lnSpc>
              <a:buFontTx/>
              <a:buAutoNum type="arabicPeriod"/>
            </a:pPr>
            <a:r>
              <a:rPr kumimoji="1" lang="zh-TW" altLang="en-US" sz="2000" b="1" dirty="0">
                <a:latin typeface="微软雅黑" panose="020B0503020204020204" pitchFamily="34" charset="-122"/>
                <a:ea typeface="微软雅黑" panose="020B0503020204020204" pitchFamily="34" charset="-122"/>
              </a:rPr>
              <a:t>回收期限一致</a:t>
            </a:r>
          </a:p>
          <a:p>
            <a:pPr>
              <a:lnSpc>
                <a:spcPct val="150000"/>
              </a:lnSpc>
              <a:buFontTx/>
              <a:buAutoNum type="arabicPeriod"/>
            </a:pPr>
            <a:r>
              <a:rPr kumimoji="1" lang="zh-CN" altLang="en-US" sz="2000" b="1" dirty="0">
                <a:latin typeface="微软雅黑" panose="020B0503020204020204" pitchFamily="34" charset="-122"/>
                <a:ea typeface="微软雅黑" panose="020B0503020204020204" pitchFamily="34" charset="-122"/>
              </a:rPr>
              <a:t>广</a:t>
            </a:r>
            <a:r>
              <a:rPr kumimoji="1" lang="zh-TW" altLang="en-US" sz="2000" b="1" dirty="0">
                <a:latin typeface="微软雅黑" panose="020B0503020204020204" pitchFamily="34" charset="-122"/>
                <a:ea typeface="微软雅黑" panose="020B0503020204020204" pitchFamily="34" charset="-122"/>
              </a:rPr>
              <a:t>泛</a:t>
            </a:r>
            <a:r>
              <a:rPr kumimoji="1" lang="zh-CN" altLang="en-US" sz="2000" b="1" dirty="0">
                <a:latin typeface="微软雅黑" panose="020B0503020204020204" pitchFamily="34" charset="-122"/>
                <a:ea typeface="微软雅黑" panose="020B0503020204020204" pitchFamily="34" charset="-122"/>
              </a:rPr>
              <a:t>发</a:t>
            </a:r>
            <a:r>
              <a:rPr kumimoji="1" lang="zh-TW" altLang="en-US" sz="2000" b="1" dirty="0">
                <a:latin typeface="微软雅黑" panose="020B0503020204020204" pitchFamily="34" charset="-122"/>
                <a:ea typeface="微软雅黑" panose="020B0503020204020204" pitchFamily="34" charset="-122"/>
              </a:rPr>
              <a:t>掘</a:t>
            </a:r>
            <a:r>
              <a:rPr kumimoji="1" lang="zh-CN" altLang="en-US" sz="2000" b="1" dirty="0">
                <a:latin typeface="微软雅黑" panose="020B0503020204020204" pitchFamily="34" charset="-122"/>
                <a:ea typeface="微软雅黑" panose="020B0503020204020204" pitchFamily="34" charset="-122"/>
              </a:rPr>
              <a:t>询</a:t>
            </a:r>
            <a:r>
              <a:rPr kumimoji="1" lang="zh-TW" altLang="en-US" sz="2000" b="1" dirty="0">
                <a:latin typeface="微软雅黑" panose="020B0503020204020204" pitchFamily="34" charset="-122"/>
                <a:ea typeface="微软雅黑" panose="020B0503020204020204" pitchFamily="34" charset="-122"/>
              </a:rPr>
              <a:t>价</a:t>
            </a:r>
            <a:r>
              <a:rPr kumimoji="1" lang="zh-CN" altLang="en-US" sz="2000" b="1" dirty="0">
                <a:latin typeface="微软雅黑" panose="020B0503020204020204" pitchFamily="34" charset="-122"/>
                <a:ea typeface="微软雅黑" panose="020B0503020204020204" pitchFamily="34" charset="-122"/>
              </a:rPr>
              <a:t>对</a:t>
            </a:r>
            <a:r>
              <a:rPr kumimoji="1" lang="zh-TW" altLang="en-US" sz="2000" b="1" dirty="0">
                <a:latin typeface="微软雅黑" panose="020B0503020204020204" pitchFamily="34" charset="-122"/>
                <a:ea typeface="微软雅黑" panose="020B0503020204020204" pitchFamily="34" charset="-122"/>
              </a:rPr>
              <a:t>象</a:t>
            </a:r>
          </a:p>
          <a:p>
            <a:pPr>
              <a:lnSpc>
                <a:spcPct val="150000"/>
              </a:lnSpc>
              <a:buFontTx/>
              <a:buAutoNum type="arabicPeriod"/>
            </a:pPr>
            <a:r>
              <a:rPr kumimoji="1" lang="zh-TW" altLang="en-US" sz="2000" b="1" dirty="0">
                <a:latin typeface="微软雅黑" panose="020B0503020204020204" pitchFamily="34" charset="-122"/>
                <a:ea typeface="微软雅黑" panose="020B0503020204020204" pitchFamily="34" charset="-122"/>
              </a:rPr>
              <a:t>品</a:t>
            </a:r>
            <a:r>
              <a:rPr kumimoji="1" lang="zh-CN" altLang="en-US" sz="2000" b="1" dirty="0">
                <a:latin typeface="微软雅黑" panose="020B0503020204020204" pitchFamily="34" charset="-122"/>
                <a:ea typeface="微软雅黑" panose="020B0503020204020204" pitchFamily="34" charset="-122"/>
              </a:rPr>
              <a:t>质状况</a:t>
            </a:r>
            <a:r>
              <a:rPr kumimoji="1" lang="zh-TW" altLang="en-US" sz="2000" b="1" dirty="0">
                <a:latin typeface="微软雅黑" panose="020B0503020204020204" pitchFamily="34" charset="-122"/>
                <a:ea typeface="微软雅黑" panose="020B0503020204020204" pitchFamily="34" charset="-122"/>
              </a:rPr>
              <a:t>充分掌握</a:t>
            </a:r>
          </a:p>
          <a:p>
            <a:pPr>
              <a:lnSpc>
                <a:spcPct val="150000"/>
              </a:lnSpc>
              <a:buFontTx/>
              <a:buAutoNum type="arabicPeriod"/>
            </a:pPr>
            <a:r>
              <a:rPr kumimoji="1" lang="zh-TW" altLang="en-US" sz="2000" b="1" dirty="0">
                <a:latin typeface="微软雅黑" panose="020B0503020204020204" pitchFamily="34" charset="-122"/>
                <a:ea typeface="微软雅黑" panose="020B0503020204020204" pitchFamily="34" charset="-122"/>
              </a:rPr>
              <a:t>供方市</a:t>
            </a:r>
            <a:r>
              <a:rPr kumimoji="1" lang="zh-CN" altLang="en-US" sz="2000" b="1" dirty="0">
                <a:latin typeface="微软雅黑" panose="020B0503020204020204" pitchFamily="34" charset="-122"/>
                <a:ea typeface="微软雅黑" panose="020B0503020204020204" pitchFamily="34" charset="-122"/>
              </a:rPr>
              <a:t>场资</a:t>
            </a:r>
            <a:r>
              <a:rPr kumimoji="1" lang="zh-TW" altLang="en-US" sz="2000" b="1" dirty="0">
                <a:latin typeface="微软雅黑" panose="020B0503020204020204" pitchFamily="34" charset="-122"/>
                <a:ea typeface="微软雅黑" panose="020B0503020204020204" pitchFamily="34" charset="-122"/>
              </a:rPr>
              <a:t>料收集</a:t>
            </a:r>
          </a:p>
          <a:p>
            <a:pPr>
              <a:lnSpc>
                <a:spcPct val="150000"/>
              </a:lnSpc>
              <a:buFontTx/>
              <a:buAutoNum type="arabicPeriod"/>
            </a:pPr>
            <a:r>
              <a:rPr kumimoji="1" lang="zh-CN" altLang="en-US" sz="2000" b="1" dirty="0">
                <a:latin typeface="微软雅黑" panose="020B0503020204020204" pitchFamily="34" charset="-122"/>
                <a:ea typeface="微软雅黑" panose="020B0503020204020204" pitchFamily="34" charset="-122"/>
              </a:rPr>
              <a:t>广</a:t>
            </a:r>
            <a:r>
              <a:rPr kumimoji="1" lang="zh-TW" altLang="en-US" sz="2000" b="1" dirty="0">
                <a:latin typeface="微软雅黑" panose="020B0503020204020204" pitchFamily="34" charset="-122"/>
                <a:ea typeface="微软雅黑" panose="020B0503020204020204" pitchFamily="34" charset="-122"/>
              </a:rPr>
              <a:t>征替代品</a:t>
            </a:r>
          </a:p>
          <a:p>
            <a:pPr>
              <a:lnSpc>
                <a:spcPct val="150000"/>
              </a:lnSpc>
              <a:buFontTx/>
              <a:buAutoNum type="arabicPeriod"/>
            </a:pPr>
            <a:r>
              <a:rPr kumimoji="1" lang="zh-TW" altLang="en-US" sz="2000" b="1" dirty="0">
                <a:latin typeface="微软雅黑" panose="020B0503020204020204" pitchFamily="34" charset="-122"/>
                <a:ea typeface="微软雅黑" panose="020B0503020204020204" pitchFamily="34" charset="-122"/>
              </a:rPr>
              <a:t>公平</a:t>
            </a:r>
            <a:r>
              <a:rPr kumimoji="1" lang="zh-CN" altLang="en-US" sz="2000" b="1" dirty="0">
                <a:latin typeface="微软雅黑" panose="020B0503020204020204" pitchFamily="34" charset="-122"/>
                <a:ea typeface="微软雅黑" panose="020B0503020204020204" pitchFamily="34" charset="-122"/>
              </a:rPr>
              <a:t>规</a:t>
            </a:r>
            <a:r>
              <a:rPr kumimoji="1" lang="zh-TW" altLang="en-US" sz="2000" b="1" dirty="0">
                <a:latin typeface="微软雅黑" panose="020B0503020204020204" pitchFamily="34" charset="-122"/>
                <a:ea typeface="微软雅黑" panose="020B0503020204020204" pitchFamily="34" charset="-122"/>
              </a:rPr>
              <a:t>格</a:t>
            </a:r>
          </a:p>
          <a:p>
            <a:pPr>
              <a:lnSpc>
                <a:spcPct val="150000"/>
              </a:lnSpc>
              <a:buFontTx/>
              <a:buAutoNum type="arabicPeriod"/>
            </a:pPr>
            <a:r>
              <a:rPr kumimoji="1" lang="zh-CN" altLang="en-US" sz="2000" b="1" dirty="0">
                <a:latin typeface="微软雅黑" panose="020B0503020204020204" pitchFamily="34" charset="-122"/>
                <a:ea typeface="微软雅黑" panose="020B0503020204020204" pitchFamily="34" charset="-122"/>
              </a:rPr>
              <a:t>验</a:t>
            </a:r>
            <a:r>
              <a:rPr kumimoji="1" lang="zh-TW" altLang="en-US" sz="2000" b="1" dirty="0">
                <a:latin typeface="微软雅黑" panose="020B0503020204020204" pitchFamily="34" charset="-122"/>
                <a:ea typeface="微软雅黑" panose="020B0503020204020204" pitchFamily="34" charset="-122"/>
              </a:rPr>
              <a:t>收</a:t>
            </a:r>
            <a:r>
              <a:rPr kumimoji="1" lang="zh-CN" altLang="en-US" sz="2000" b="1" dirty="0">
                <a:latin typeface="微软雅黑" panose="020B0503020204020204" pitchFamily="34" charset="-122"/>
                <a:ea typeface="微软雅黑" panose="020B0503020204020204" pitchFamily="34" charset="-122"/>
              </a:rPr>
              <a:t>标</a:t>
            </a:r>
            <a:r>
              <a:rPr kumimoji="1" lang="zh-TW" altLang="en-US" sz="2000" b="1" dirty="0">
                <a:latin typeface="微软雅黑" panose="020B0503020204020204" pitchFamily="34" charset="-122"/>
                <a:ea typeface="微软雅黑" panose="020B0503020204020204" pitchFamily="34" charset="-122"/>
              </a:rPr>
              <a:t>准</a:t>
            </a:r>
          </a:p>
          <a:p>
            <a:pPr>
              <a:lnSpc>
                <a:spcPct val="150000"/>
              </a:lnSpc>
              <a:buFontTx/>
              <a:buAutoNum type="arabicPeriod"/>
            </a:pPr>
            <a:r>
              <a:rPr kumimoji="1" lang="zh-CN" altLang="en-US" sz="2000" b="1" dirty="0">
                <a:latin typeface="微软雅黑" panose="020B0503020204020204" pitchFamily="34" charset="-122"/>
                <a:ea typeface="微软雅黑" panose="020B0503020204020204" pitchFamily="34" charset="-122"/>
              </a:rPr>
              <a:t>采购频</a:t>
            </a:r>
            <a:r>
              <a:rPr kumimoji="1" lang="zh-TW" altLang="en-US" sz="2000" b="1" dirty="0">
                <a:latin typeface="微软雅黑" panose="020B0503020204020204" pitchFamily="34" charset="-122"/>
                <a:ea typeface="微软雅黑" panose="020B0503020204020204" pitchFamily="34" charset="-122"/>
              </a:rPr>
              <a:t>率及穩定性</a:t>
            </a:r>
          </a:p>
          <a:p>
            <a:pPr>
              <a:lnSpc>
                <a:spcPct val="150000"/>
              </a:lnSpc>
              <a:buFontTx/>
              <a:buAutoNum type="arabicPeriod"/>
            </a:pPr>
            <a:r>
              <a:rPr kumimoji="1" lang="zh-TW" altLang="en-US" sz="2000" b="1" dirty="0">
                <a:latin typeface="微软雅黑" panose="020B0503020204020204" pitchFamily="34" charset="-122"/>
                <a:ea typeface="微软雅黑" panose="020B0503020204020204" pitchFamily="34" charset="-122"/>
              </a:rPr>
              <a:t>供</a:t>
            </a:r>
            <a:r>
              <a:rPr kumimoji="1" lang="zh-CN" altLang="en-US" sz="2000" b="1" dirty="0">
                <a:latin typeface="微软雅黑" panose="020B0503020204020204" pitchFamily="34" charset="-122"/>
                <a:ea typeface="微软雅黑" panose="020B0503020204020204" pitchFamily="34" charset="-122"/>
              </a:rPr>
              <a:t>应责</a:t>
            </a:r>
            <a:r>
              <a:rPr kumimoji="1" lang="zh-TW" altLang="en-US" sz="2000" b="1" dirty="0">
                <a:latin typeface="微软雅黑" panose="020B0503020204020204" pitchFamily="34" charset="-122"/>
                <a:ea typeface="微软雅黑" panose="020B0503020204020204" pitchFamily="34" charset="-122"/>
              </a:rPr>
              <a:t>任</a:t>
            </a:r>
          </a:p>
          <a:p>
            <a:pPr>
              <a:lnSpc>
                <a:spcPct val="150000"/>
              </a:lnSpc>
              <a:buFontTx/>
              <a:buAutoNum type="arabicPeriod"/>
            </a:pPr>
            <a:r>
              <a:rPr kumimoji="1" lang="zh-TW" altLang="en-US" sz="2000" b="1" dirty="0">
                <a:latin typeface="微软雅黑" panose="020B0503020204020204" pitchFamily="34" charset="-122"/>
                <a:ea typeface="微软雅黑" panose="020B0503020204020204" pitchFamily="34" charset="-122"/>
              </a:rPr>
              <a:t>其他</a:t>
            </a:r>
          </a:p>
        </p:txBody>
      </p:sp>
      <p:graphicFrame>
        <p:nvGraphicFramePr>
          <p:cNvPr id="494596" name="Object 4"/>
          <p:cNvGraphicFramePr>
            <a:graphicFrameLocks noChangeAspect="1"/>
          </p:cNvGraphicFramePr>
          <p:nvPr>
            <p:extLst>
              <p:ext uri="{D42A27DB-BD31-4B8C-83A1-F6EECF244321}">
                <p14:modId xmlns:p14="http://schemas.microsoft.com/office/powerpoint/2010/main" val="1360107518"/>
              </p:ext>
            </p:extLst>
          </p:nvPr>
        </p:nvGraphicFramePr>
        <p:xfrm>
          <a:off x="352164" y="2924944"/>
          <a:ext cx="3429000" cy="3095625"/>
        </p:xfrm>
        <a:graphic>
          <a:graphicData uri="http://schemas.openxmlformats.org/presentationml/2006/ole">
            <mc:AlternateContent xmlns:mc="http://schemas.openxmlformats.org/markup-compatibility/2006">
              <mc:Choice xmlns:v="urn:schemas-microsoft-com:vml" Requires="v">
                <p:oleObj spid="_x0000_s305193" name="Clip" r:id="rId4" imgW="3025440" imgH="3252600" progId="MS_ClipArt_Gallery.2">
                  <p:embed/>
                </p:oleObj>
              </mc:Choice>
              <mc:Fallback>
                <p:oleObj name="Clip" r:id="rId4" imgW="3025440" imgH="325260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164" y="2924944"/>
                        <a:ext cx="3429000" cy="309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文本框 1"/>
          <p:cNvSpPr txBox="1"/>
          <p:nvPr/>
        </p:nvSpPr>
        <p:spPr>
          <a:xfrm>
            <a:off x="2642532" y="374154"/>
            <a:ext cx="3877985" cy="584775"/>
          </a:xfrm>
          <a:prstGeom prst="rect">
            <a:avLst/>
          </a:prstGeom>
          <a:noFill/>
        </p:spPr>
        <p:txBody>
          <a:bodyPr wrap="none" rtlCol="0">
            <a:spAutoFit/>
          </a:bodyPr>
          <a:lstStyle/>
          <a:p>
            <a:r>
              <a:rPr lang="zh-CN" altLang="en-US" sz="3200" b="1" dirty="0" smtClean="0">
                <a:solidFill>
                  <a:srgbClr val="FF0000"/>
                </a:solidFill>
                <a:latin typeface="微软雅黑" panose="020B0503020204020204" pitchFamily="34" charset="-122"/>
                <a:ea typeface="微软雅黑" panose="020B0503020204020204" pitchFamily="34" charset="-122"/>
              </a:rPr>
              <a:t>采购成本的核定原则</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85122137"/>
      </p:ext>
    </p:extLst>
  </p:cSld>
  <p:clrMapOvr>
    <a:masterClrMapping/>
  </p:clrMapOvr>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灯片编号占位符 3"/>
          <p:cNvSpPr>
            <a:spLocks noGrp="1"/>
          </p:cNvSpPr>
          <p:nvPr>
            <p:ph type="sldNum" sz="quarter" idx="4"/>
          </p:nvPr>
        </p:nvSpPr>
        <p:spPr/>
        <p:txBody>
          <a:bodyPr/>
          <a:lstStyle/>
          <a:p>
            <a:fld id="{E81CF4B5-F563-4061-BF8E-7AED435D1D99}" type="slidenum">
              <a:rPr lang="en-US" altLang="zh-CN"/>
              <a:pPr/>
              <a:t>155</a:t>
            </a:fld>
            <a:endParaRPr lang="en-US" altLang="zh-CN"/>
          </a:p>
        </p:txBody>
      </p:sp>
      <p:sp>
        <p:nvSpPr>
          <p:cNvPr id="831490" name="Text Box 2"/>
          <p:cNvSpPr txBox="1">
            <a:spLocks noChangeArrowheads="1"/>
          </p:cNvSpPr>
          <p:nvPr/>
        </p:nvSpPr>
        <p:spPr bwMode="auto">
          <a:xfrm>
            <a:off x="864841" y="1826433"/>
            <a:ext cx="533400" cy="3785652"/>
          </a:xfrm>
          <a:prstGeom prst="rect">
            <a:avLst/>
          </a:prstGeom>
          <a:solidFill>
            <a:srgbClr val="FFFF00"/>
          </a:solidFill>
          <a:ln>
            <a:noFill/>
          </a:ln>
          <a:effectLst>
            <a:outerShdw dist="45791" dir="19578596" algn="ctr" rotWithShape="0">
              <a:schemeClr val="hlink"/>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zh-CN" altLang="en-US" sz="2400" b="1" dirty="0" smtClean="0">
                <a:latin typeface="微软雅黑" panose="020B0503020204020204" pitchFamily="34" charset="-122"/>
                <a:ea typeface="微软雅黑" panose="020B0503020204020204" pitchFamily="34" charset="-122"/>
              </a:rPr>
              <a:t>供应商价格调整的时机</a:t>
            </a:r>
            <a:endParaRPr lang="zh-CN" altLang="en-US" sz="2400" b="1" dirty="0">
              <a:latin typeface="微软雅黑" panose="020B0503020204020204" pitchFamily="34" charset="-122"/>
              <a:ea typeface="微软雅黑" panose="020B0503020204020204" pitchFamily="34" charset="-122"/>
            </a:endParaRPr>
          </a:p>
        </p:txBody>
      </p:sp>
      <p:cxnSp>
        <p:nvCxnSpPr>
          <p:cNvPr id="831491" name="AutoShape 3"/>
          <p:cNvCxnSpPr>
            <a:cxnSpLocks noChangeShapeType="1"/>
            <a:stCxn id="831494" idx="1"/>
            <a:endCxn id="831490" idx="3"/>
          </p:cNvCxnSpPr>
          <p:nvPr/>
        </p:nvCxnSpPr>
        <p:spPr bwMode="auto">
          <a:xfrm flipH="1">
            <a:off x="1398241" y="2212875"/>
            <a:ext cx="1064046" cy="1506384"/>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1492" name="AutoShape 4"/>
          <p:cNvCxnSpPr>
            <a:cxnSpLocks noChangeShapeType="1"/>
            <a:stCxn id="831493" idx="1"/>
            <a:endCxn id="831490" idx="3"/>
          </p:cNvCxnSpPr>
          <p:nvPr/>
        </p:nvCxnSpPr>
        <p:spPr bwMode="auto">
          <a:xfrm flipH="1">
            <a:off x="1398241" y="1608723"/>
            <a:ext cx="1064046" cy="211053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31493" name="Text Box 5"/>
          <p:cNvSpPr txBox="1">
            <a:spLocks noChangeArrowheads="1"/>
          </p:cNvSpPr>
          <p:nvPr/>
        </p:nvSpPr>
        <p:spPr bwMode="auto">
          <a:xfrm>
            <a:off x="2462287" y="1393279"/>
            <a:ext cx="3603149" cy="430887"/>
          </a:xfrm>
          <a:prstGeom prst="rect">
            <a:avLst/>
          </a:prstGeom>
          <a:solidFill>
            <a:srgbClr val="333399"/>
          </a:solidFill>
          <a:ln>
            <a:noFill/>
          </a:ln>
          <a:effectLst>
            <a:outerShdw dist="45791" dir="19578596" algn="ctr" rotWithShape="0">
              <a:schemeClr val="hlink"/>
            </a:outerShdw>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10000"/>
              </a:lnSpc>
              <a:spcBef>
                <a:spcPct val="50000"/>
              </a:spcBef>
            </a:pPr>
            <a:r>
              <a:rPr lang="zh-TW" altLang="zh-CN" sz="2000" b="1" dirty="0" smtClean="0">
                <a:solidFill>
                  <a:schemeClr val="bg1"/>
                </a:solidFill>
                <a:latin typeface="微软雅黑" panose="020B0503020204020204" pitchFamily="34" charset="-122"/>
                <a:ea typeface="微软雅黑" panose="020B0503020204020204" pitchFamily="34" charset="-122"/>
              </a:rPr>
              <a:t>新</a:t>
            </a:r>
            <a:r>
              <a:rPr lang="zh-CN" altLang="en-US" sz="2000" b="1" dirty="0" smtClean="0">
                <a:solidFill>
                  <a:schemeClr val="bg1"/>
                </a:solidFill>
                <a:latin typeface="微软雅黑" panose="020B0503020204020204" pitchFamily="34" charset="-122"/>
                <a:ea typeface="微软雅黑" panose="020B0503020204020204" pitchFamily="34" charset="-122"/>
              </a:rPr>
              <a:t>供应商</a:t>
            </a:r>
            <a:r>
              <a:rPr lang="zh-CN" altLang="zh-CN" sz="2000" b="1" dirty="0" smtClean="0">
                <a:solidFill>
                  <a:schemeClr val="bg1"/>
                </a:solidFill>
                <a:latin typeface="微软雅黑" panose="020B0503020204020204" pitchFamily="34" charset="-122"/>
                <a:ea typeface="微软雅黑" panose="020B0503020204020204" pitchFamily="34" charset="-122"/>
              </a:rPr>
              <a:t>开发</a:t>
            </a:r>
            <a:r>
              <a:rPr lang="zh-TW" altLang="zh-CN" sz="2000" b="1" dirty="0">
                <a:solidFill>
                  <a:schemeClr val="bg1"/>
                </a:solidFill>
                <a:latin typeface="微软雅黑" panose="020B0503020204020204" pitchFamily="34" charset="-122"/>
                <a:ea typeface="微软雅黑" panose="020B0503020204020204" pitchFamily="34" charset="-122"/>
              </a:rPr>
              <a:t>成功</a:t>
            </a:r>
            <a:r>
              <a:rPr lang="zh-CN" altLang="zh-CN" sz="2000" b="1" dirty="0">
                <a:solidFill>
                  <a:schemeClr val="bg1"/>
                </a:solidFill>
                <a:latin typeface="微软雅黑" panose="020B0503020204020204" pitchFamily="34" charset="-122"/>
                <a:ea typeface="微软雅黑" panose="020B0503020204020204" pitchFamily="34" charset="-122"/>
              </a:rPr>
              <a:t>时</a:t>
            </a:r>
            <a:endParaRPr lang="zh-TW" altLang="zh-CN" sz="2000" b="1" dirty="0">
              <a:solidFill>
                <a:schemeClr val="bg1"/>
              </a:solidFill>
              <a:latin typeface="微软雅黑" panose="020B0503020204020204" pitchFamily="34" charset="-122"/>
              <a:ea typeface="微软雅黑" panose="020B0503020204020204" pitchFamily="34" charset="-122"/>
            </a:endParaRPr>
          </a:p>
        </p:txBody>
      </p:sp>
      <p:sp>
        <p:nvSpPr>
          <p:cNvPr id="831494" name="Text Box 6"/>
          <p:cNvSpPr txBox="1">
            <a:spLocks noChangeArrowheads="1"/>
          </p:cNvSpPr>
          <p:nvPr/>
        </p:nvSpPr>
        <p:spPr bwMode="auto">
          <a:xfrm>
            <a:off x="2462287" y="2009229"/>
            <a:ext cx="3603149" cy="407291"/>
          </a:xfrm>
          <a:prstGeom prst="rect">
            <a:avLst/>
          </a:prstGeom>
          <a:solidFill>
            <a:srgbClr val="333399"/>
          </a:solidFill>
          <a:ln>
            <a:noFill/>
          </a:ln>
          <a:effectLst>
            <a:outerShdw dist="45791" dir="19578596" algn="ctr" rotWithShape="0">
              <a:schemeClr val="hlink"/>
            </a:outerShdw>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10000"/>
              </a:lnSpc>
              <a:spcBef>
                <a:spcPct val="50000"/>
              </a:spcBef>
            </a:pPr>
            <a:r>
              <a:rPr lang="zh-CN" altLang="zh-CN" sz="2000" b="1">
                <a:solidFill>
                  <a:schemeClr val="bg1"/>
                </a:solidFill>
                <a:latin typeface="微软雅黑" panose="020B0503020204020204" pitchFamily="34" charset="-122"/>
                <a:ea typeface="微软雅黑" panose="020B0503020204020204" pitchFamily="34" charset="-122"/>
              </a:rPr>
              <a:t>有代</a:t>
            </a:r>
            <a:r>
              <a:rPr lang="zh-TW" altLang="zh-CN" sz="2000" b="1">
                <a:solidFill>
                  <a:schemeClr val="bg1"/>
                </a:solidFill>
                <a:latin typeface="微软雅黑" panose="020B0503020204020204" pitchFamily="34" charset="-122"/>
                <a:ea typeface="微软雅黑" panose="020B0503020204020204" pitchFamily="34" charset="-122"/>
              </a:rPr>
              <a:t>用品</a:t>
            </a:r>
            <a:r>
              <a:rPr lang="zh-CN" altLang="zh-CN" sz="2000" b="1">
                <a:solidFill>
                  <a:schemeClr val="bg1"/>
                </a:solidFill>
                <a:latin typeface="微软雅黑" panose="020B0503020204020204" pitchFamily="34" charset="-122"/>
                <a:ea typeface="微软雅黑" panose="020B0503020204020204" pitchFamily="34" charset="-122"/>
              </a:rPr>
              <a:t>开发</a:t>
            </a:r>
            <a:r>
              <a:rPr lang="zh-TW" altLang="zh-CN" sz="2000" b="1">
                <a:solidFill>
                  <a:schemeClr val="bg1"/>
                </a:solidFill>
                <a:latin typeface="微软雅黑" panose="020B0503020204020204" pitchFamily="34" charset="-122"/>
                <a:ea typeface="微软雅黑" panose="020B0503020204020204" pitchFamily="34" charset="-122"/>
              </a:rPr>
              <a:t>成功</a:t>
            </a:r>
            <a:r>
              <a:rPr lang="zh-CN" altLang="zh-CN" sz="2000" b="1">
                <a:solidFill>
                  <a:schemeClr val="bg1"/>
                </a:solidFill>
                <a:latin typeface="微软雅黑" panose="020B0503020204020204" pitchFamily="34" charset="-122"/>
                <a:ea typeface="微软雅黑" panose="020B0503020204020204" pitchFamily="34" charset="-122"/>
              </a:rPr>
              <a:t>时</a:t>
            </a:r>
            <a:endParaRPr lang="zh-TW" altLang="zh-CN" sz="2000" b="1">
              <a:solidFill>
                <a:schemeClr val="bg1"/>
              </a:solidFill>
              <a:latin typeface="微软雅黑" panose="020B0503020204020204" pitchFamily="34" charset="-122"/>
              <a:ea typeface="微软雅黑" panose="020B0503020204020204" pitchFamily="34" charset="-122"/>
            </a:endParaRPr>
          </a:p>
        </p:txBody>
      </p:sp>
      <p:sp>
        <p:nvSpPr>
          <p:cNvPr id="831495" name="Text Box 7"/>
          <p:cNvSpPr txBox="1">
            <a:spLocks noChangeArrowheads="1"/>
          </p:cNvSpPr>
          <p:nvPr/>
        </p:nvSpPr>
        <p:spPr bwMode="auto">
          <a:xfrm>
            <a:off x="2462286" y="2628306"/>
            <a:ext cx="3603150" cy="407291"/>
          </a:xfrm>
          <a:prstGeom prst="rect">
            <a:avLst/>
          </a:prstGeom>
          <a:solidFill>
            <a:srgbClr val="333399"/>
          </a:solidFill>
          <a:ln>
            <a:noFill/>
          </a:ln>
          <a:effectLst>
            <a:outerShdw dist="45791" dir="19578596" algn="ctr" rotWithShape="0">
              <a:schemeClr val="hlink"/>
            </a:outerShdw>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10000"/>
              </a:lnSpc>
              <a:spcBef>
                <a:spcPct val="50000"/>
              </a:spcBef>
            </a:pPr>
            <a:r>
              <a:rPr lang="zh-CN" altLang="zh-CN" sz="2000" b="1">
                <a:solidFill>
                  <a:schemeClr val="bg1"/>
                </a:solidFill>
                <a:latin typeface="微软雅黑" panose="020B0503020204020204" pitchFamily="34" charset="-122"/>
                <a:ea typeface="微软雅黑" panose="020B0503020204020204" pitchFamily="34" charset="-122"/>
              </a:rPr>
              <a:t>采购</a:t>
            </a:r>
            <a:r>
              <a:rPr lang="zh-TW" altLang="zh-CN" sz="2000" b="1">
                <a:solidFill>
                  <a:schemeClr val="bg1"/>
                </a:solidFill>
                <a:latin typeface="微软雅黑" panose="020B0503020204020204" pitchFamily="34" charset="-122"/>
                <a:ea typeface="微软雅黑" panose="020B0503020204020204" pitchFamily="34" charset="-122"/>
              </a:rPr>
              <a:t>量增加</a:t>
            </a:r>
            <a:r>
              <a:rPr lang="zh-CN" altLang="zh-CN" sz="2000" b="1">
                <a:solidFill>
                  <a:schemeClr val="bg1"/>
                </a:solidFill>
                <a:latin typeface="微软雅黑" panose="020B0503020204020204" pitchFamily="34" charset="-122"/>
                <a:ea typeface="微软雅黑" panose="020B0503020204020204" pitchFamily="34" charset="-122"/>
              </a:rPr>
              <a:t>时</a:t>
            </a:r>
            <a:endParaRPr lang="zh-TW" altLang="zh-CN" sz="2000" b="1">
              <a:solidFill>
                <a:schemeClr val="bg1"/>
              </a:solidFill>
              <a:latin typeface="微软雅黑" panose="020B0503020204020204" pitchFamily="34" charset="-122"/>
              <a:ea typeface="微软雅黑" panose="020B0503020204020204" pitchFamily="34" charset="-122"/>
            </a:endParaRPr>
          </a:p>
        </p:txBody>
      </p:sp>
      <p:sp>
        <p:nvSpPr>
          <p:cNvPr id="831496" name="Text Box 8"/>
          <p:cNvSpPr txBox="1">
            <a:spLocks noChangeArrowheads="1"/>
          </p:cNvSpPr>
          <p:nvPr/>
        </p:nvSpPr>
        <p:spPr bwMode="auto">
          <a:xfrm>
            <a:off x="2489200" y="3226843"/>
            <a:ext cx="3576236" cy="407291"/>
          </a:xfrm>
          <a:prstGeom prst="rect">
            <a:avLst/>
          </a:prstGeom>
          <a:solidFill>
            <a:srgbClr val="333399"/>
          </a:solidFill>
          <a:ln>
            <a:noFill/>
          </a:ln>
          <a:effectLst>
            <a:outerShdw dist="45791" dir="19578596" algn="ctr" rotWithShape="0">
              <a:schemeClr val="hlink"/>
            </a:outerShdw>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10000"/>
              </a:lnSpc>
              <a:spcBef>
                <a:spcPct val="50000"/>
              </a:spcBef>
            </a:pPr>
            <a:r>
              <a:rPr lang="zh-TW" altLang="zh-CN" sz="2000" b="1">
                <a:solidFill>
                  <a:schemeClr val="bg1"/>
                </a:solidFill>
                <a:latin typeface="微软雅黑" panose="020B0503020204020204" pitchFamily="34" charset="-122"/>
                <a:ea typeface="微软雅黑" panose="020B0503020204020204" pitchFamily="34" charset="-122"/>
              </a:rPr>
              <a:t>行情</a:t>
            </a:r>
            <a:r>
              <a:rPr lang="zh-CN" altLang="zh-CN" sz="2000" b="1">
                <a:solidFill>
                  <a:schemeClr val="bg1"/>
                </a:solidFill>
                <a:latin typeface="微软雅黑" panose="020B0503020204020204" pitchFamily="34" charset="-122"/>
                <a:ea typeface="微软雅黑" panose="020B0503020204020204" pitchFamily="34" charset="-122"/>
              </a:rPr>
              <a:t>变</a:t>
            </a:r>
            <a:r>
              <a:rPr lang="zh-TW" altLang="zh-CN" sz="2000" b="1">
                <a:solidFill>
                  <a:schemeClr val="bg1"/>
                </a:solidFill>
                <a:latin typeface="微软雅黑" panose="020B0503020204020204" pitchFamily="34" charset="-122"/>
                <a:ea typeface="微软雅黑" panose="020B0503020204020204" pitchFamily="34" charset="-122"/>
              </a:rPr>
              <a:t>化价格看跌</a:t>
            </a:r>
            <a:r>
              <a:rPr lang="zh-CN" altLang="zh-CN" sz="2000" b="1">
                <a:solidFill>
                  <a:schemeClr val="bg1"/>
                </a:solidFill>
                <a:latin typeface="微软雅黑" panose="020B0503020204020204" pitchFamily="34" charset="-122"/>
                <a:ea typeface="微软雅黑" panose="020B0503020204020204" pitchFamily="34" charset="-122"/>
              </a:rPr>
              <a:t>时</a:t>
            </a:r>
            <a:endParaRPr lang="zh-TW" altLang="zh-CN" sz="2000" b="1">
              <a:solidFill>
                <a:schemeClr val="bg1"/>
              </a:solidFill>
              <a:latin typeface="微软雅黑" panose="020B0503020204020204" pitchFamily="34" charset="-122"/>
              <a:ea typeface="微软雅黑" panose="020B0503020204020204" pitchFamily="34" charset="-122"/>
            </a:endParaRPr>
          </a:p>
        </p:txBody>
      </p:sp>
      <p:sp>
        <p:nvSpPr>
          <p:cNvPr id="831497" name="Text Box 9"/>
          <p:cNvSpPr txBox="1">
            <a:spLocks noChangeArrowheads="1"/>
          </p:cNvSpPr>
          <p:nvPr/>
        </p:nvSpPr>
        <p:spPr bwMode="auto">
          <a:xfrm>
            <a:off x="2462286" y="3839957"/>
            <a:ext cx="3603150" cy="407291"/>
          </a:xfrm>
          <a:prstGeom prst="rect">
            <a:avLst/>
          </a:prstGeom>
          <a:solidFill>
            <a:srgbClr val="333399"/>
          </a:solidFill>
          <a:ln>
            <a:noFill/>
          </a:ln>
          <a:effectLst>
            <a:outerShdw dist="45791" dir="19578596" algn="ctr" rotWithShape="0">
              <a:schemeClr val="hlink"/>
            </a:outerShdw>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10000"/>
              </a:lnSpc>
              <a:spcBef>
                <a:spcPct val="50000"/>
              </a:spcBef>
            </a:pPr>
            <a:r>
              <a:rPr lang="zh-CN" altLang="zh-CN" sz="2000" b="1">
                <a:solidFill>
                  <a:schemeClr val="bg1"/>
                </a:solidFill>
                <a:latin typeface="微软雅黑" panose="020B0503020204020204" pitchFamily="34" charset="-122"/>
                <a:ea typeface="微软雅黑" panose="020B0503020204020204" pitchFamily="34" charset="-122"/>
              </a:rPr>
              <a:t>汇</a:t>
            </a:r>
            <a:r>
              <a:rPr lang="zh-TW" altLang="zh-CN" sz="2000" b="1">
                <a:solidFill>
                  <a:schemeClr val="bg1"/>
                </a:solidFill>
                <a:latin typeface="微软雅黑" panose="020B0503020204020204" pitchFamily="34" charset="-122"/>
                <a:ea typeface="微软雅黑" panose="020B0503020204020204" pitchFamily="34" charset="-122"/>
              </a:rPr>
              <a:t>率</a:t>
            </a:r>
            <a:r>
              <a:rPr lang="zh-CN" altLang="zh-CN" sz="2000" b="1">
                <a:solidFill>
                  <a:schemeClr val="bg1"/>
                </a:solidFill>
                <a:latin typeface="微软雅黑" panose="020B0503020204020204" pitchFamily="34" charset="-122"/>
                <a:ea typeface="微软雅黑" panose="020B0503020204020204" pitchFamily="34" charset="-122"/>
              </a:rPr>
              <a:t>变动</a:t>
            </a:r>
            <a:r>
              <a:rPr lang="zh-TW" altLang="zh-CN" sz="2000" b="1">
                <a:solidFill>
                  <a:schemeClr val="bg1"/>
                </a:solidFill>
                <a:latin typeface="微软雅黑" panose="020B0503020204020204" pitchFamily="34" charset="-122"/>
                <a:ea typeface="微软雅黑" panose="020B0503020204020204" pitchFamily="34" charset="-122"/>
              </a:rPr>
              <a:t>有利于</a:t>
            </a:r>
            <a:r>
              <a:rPr lang="zh-CN" altLang="zh-CN" sz="2000" b="1">
                <a:solidFill>
                  <a:schemeClr val="bg1"/>
                </a:solidFill>
                <a:latin typeface="微软雅黑" panose="020B0503020204020204" pitchFamily="34" charset="-122"/>
                <a:ea typeface="微软雅黑" panose="020B0503020204020204" pitchFamily="34" charset="-122"/>
              </a:rPr>
              <a:t>厂</a:t>
            </a:r>
            <a:r>
              <a:rPr lang="zh-TW" altLang="zh-CN" sz="2000" b="1">
                <a:solidFill>
                  <a:schemeClr val="bg1"/>
                </a:solidFill>
                <a:latin typeface="微软雅黑" panose="020B0503020204020204" pitchFamily="34" charset="-122"/>
                <a:ea typeface="微软雅黑" panose="020B0503020204020204" pitchFamily="34" charset="-122"/>
              </a:rPr>
              <a:t>商</a:t>
            </a:r>
            <a:r>
              <a:rPr lang="zh-CN" altLang="zh-CN" sz="2000" b="1">
                <a:solidFill>
                  <a:schemeClr val="bg1"/>
                </a:solidFill>
                <a:latin typeface="微软雅黑" panose="020B0503020204020204" pitchFamily="34" charset="-122"/>
                <a:ea typeface="微软雅黑" panose="020B0503020204020204" pitchFamily="34" charset="-122"/>
              </a:rPr>
              <a:t>时</a:t>
            </a:r>
            <a:endParaRPr lang="zh-TW" altLang="zh-CN" sz="2000" b="1">
              <a:solidFill>
                <a:schemeClr val="bg1"/>
              </a:solidFill>
              <a:latin typeface="微软雅黑" panose="020B0503020204020204" pitchFamily="34" charset="-122"/>
              <a:ea typeface="微软雅黑" panose="020B0503020204020204" pitchFamily="34" charset="-122"/>
            </a:endParaRPr>
          </a:p>
        </p:txBody>
      </p:sp>
      <p:sp>
        <p:nvSpPr>
          <p:cNvPr id="831498" name="Text Box 10"/>
          <p:cNvSpPr txBox="1">
            <a:spLocks noChangeArrowheads="1"/>
          </p:cNvSpPr>
          <p:nvPr/>
        </p:nvSpPr>
        <p:spPr bwMode="auto">
          <a:xfrm>
            <a:off x="2462285" y="4417743"/>
            <a:ext cx="3603151" cy="407291"/>
          </a:xfrm>
          <a:prstGeom prst="rect">
            <a:avLst/>
          </a:prstGeom>
          <a:solidFill>
            <a:srgbClr val="333399"/>
          </a:solidFill>
          <a:ln>
            <a:noFill/>
          </a:ln>
          <a:effectLst>
            <a:outerShdw dist="45791" dir="19578596" algn="ctr" rotWithShape="0">
              <a:schemeClr val="hlink"/>
            </a:outerShdw>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10000"/>
              </a:lnSpc>
              <a:spcBef>
                <a:spcPct val="50000"/>
              </a:spcBef>
            </a:pPr>
            <a:r>
              <a:rPr lang="zh-CN" altLang="zh-CN" sz="2000" b="1">
                <a:solidFill>
                  <a:schemeClr val="bg1"/>
                </a:solidFill>
                <a:latin typeface="微软雅黑" panose="020B0503020204020204" pitchFamily="34" charset="-122"/>
                <a:ea typeface="微软雅黑" panose="020B0503020204020204" pitchFamily="34" charset="-122"/>
              </a:rPr>
              <a:t>厂</a:t>
            </a:r>
            <a:r>
              <a:rPr lang="zh-TW" altLang="zh-CN" sz="2000" b="1">
                <a:solidFill>
                  <a:schemeClr val="bg1"/>
                </a:solidFill>
                <a:latin typeface="微软雅黑" panose="020B0503020204020204" pitchFamily="34" charset="-122"/>
                <a:ea typeface="微软雅黑" panose="020B0503020204020204" pitchFamily="34" charset="-122"/>
              </a:rPr>
              <a:t>商有超量</a:t>
            </a:r>
            <a:r>
              <a:rPr lang="zh-CN" altLang="zh-CN" sz="2000" b="1">
                <a:solidFill>
                  <a:schemeClr val="bg1"/>
                </a:solidFill>
                <a:latin typeface="微软雅黑" panose="020B0503020204020204" pitchFamily="34" charset="-122"/>
                <a:ea typeface="微软雅黑" panose="020B0503020204020204" pitchFamily="34" charset="-122"/>
              </a:rPr>
              <a:t>库</a:t>
            </a:r>
            <a:r>
              <a:rPr lang="zh-TW" altLang="zh-CN" sz="2000" b="1">
                <a:solidFill>
                  <a:schemeClr val="bg1"/>
                </a:solidFill>
                <a:latin typeface="微软雅黑" panose="020B0503020204020204" pitchFamily="34" charset="-122"/>
                <a:ea typeface="微软雅黑" panose="020B0503020204020204" pitchFamily="34" charset="-122"/>
              </a:rPr>
              <a:t>存或存</a:t>
            </a:r>
            <a:r>
              <a:rPr lang="zh-CN" altLang="zh-CN" sz="2000" b="1">
                <a:solidFill>
                  <a:schemeClr val="bg1"/>
                </a:solidFill>
                <a:latin typeface="微软雅黑" panose="020B0503020204020204" pitchFamily="34" charset="-122"/>
                <a:ea typeface="微软雅黑" panose="020B0503020204020204" pitchFamily="34" charset="-122"/>
              </a:rPr>
              <a:t>货时</a:t>
            </a:r>
            <a:endParaRPr lang="zh-TW" altLang="zh-CN" sz="2000" b="1">
              <a:solidFill>
                <a:schemeClr val="bg1"/>
              </a:solidFill>
              <a:latin typeface="微软雅黑" panose="020B0503020204020204" pitchFamily="34" charset="-122"/>
              <a:ea typeface="微软雅黑" panose="020B0503020204020204" pitchFamily="34" charset="-122"/>
            </a:endParaRPr>
          </a:p>
        </p:txBody>
      </p:sp>
      <p:sp>
        <p:nvSpPr>
          <p:cNvPr id="831499" name="Text Box 11"/>
          <p:cNvSpPr txBox="1">
            <a:spLocks noChangeArrowheads="1"/>
          </p:cNvSpPr>
          <p:nvPr/>
        </p:nvSpPr>
        <p:spPr bwMode="auto">
          <a:xfrm>
            <a:off x="2462286" y="5036272"/>
            <a:ext cx="3603151" cy="407291"/>
          </a:xfrm>
          <a:prstGeom prst="rect">
            <a:avLst/>
          </a:prstGeom>
          <a:solidFill>
            <a:srgbClr val="333399"/>
          </a:solidFill>
          <a:ln>
            <a:noFill/>
          </a:ln>
          <a:effectLst>
            <a:outerShdw dist="45791" dir="19578596" algn="ctr" rotWithShape="0">
              <a:schemeClr val="hlink"/>
            </a:outerShdw>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10000"/>
              </a:lnSpc>
              <a:spcBef>
                <a:spcPct val="50000"/>
              </a:spcBef>
            </a:pPr>
            <a:r>
              <a:rPr lang="zh-CN" altLang="zh-CN" sz="2000" b="1" dirty="0">
                <a:solidFill>
                  <a:schemeClr val="bg1"/>
                </a:solidFill>
                <a:latin typeface="微软雅黑" panose="020B0503020204020204" pitchFamily="34" charset="-122"/>
                <a:ea typeface="微软雅黑" panose="020B0503020204020204" pitchFamily="34" charset="-122"/>
              </a:rPr>
              <a:t>规</a:t>
            </a:r>
            <a:r>
              <a:rPr lang="zh-TW" altLang="zh-CN" sz="2000" b="1" dirty="0">
                <a:solidFill>
                  <a:schemeClr val="bg1"/>
                </a:solidFill>
                <a:latin typeface="微软雅黑" panose="020B0503020204020204" pitchFamily="34" charset="-122"/>
                <a:ea typeface="微软雅黑" panose="020B0503020204020204" pitchFamily="34" charset="-122"/>
              </a:rPr>
              <a:t>格要求</a:t>
            </a:r>
            <a:r>
              <a:rPr lang="zh-CN" altLang="zh-CN" sz="2000" b="1" dirty="0">
                <a:solidFill>
                  <a:schemeClr val="bg1"/>
                </a:solidFill>
                <a:latin typeface="微软雅黑" panose="020B0503020204020204" pitchFamily="34" charset="-122"/>
                <a:ea typeface="微软雅黑" panose="020B0503020204020204" pitchFamily="34" charset="-122"/>
              </a:rPr>
              <a:t>变</a:t>
            </a:r>
            <a:r>
              <a:rPr lang="zh-TW" altLang="zh-CN" sz="2000" b="1" dirty="0">
                <a:solidFill>
                  <a:schemeClr val="bg1"/>
                </a:solidFill>
                <a:latin typeface="微软雅黑" panose="020B0503020204020204" pitchFamily="34" charset="-122"/>
                <a:ea typeface="微软雅黑" panose="020B0503020204020204" pitchFamily="34" charset="-122"/>
              </a:rPr>
              <a:t>更</a:t>
            </a:r>
            <a:r>
              <a:rPr lang="en-US" altLang="zh-CN" sz="2000" b="1" dirty="0">
                <a:solidFill>
                  <a:schemeClr val="bg1"/>
                </a:solidFill>
                <a:latin typeface="微软雅黑" panose="020B0503020204020204" pitchFamily="34" charset="-122"/>
                <a:ea typeface="微软雅黑" panose="020B0503020204020204" pitchFamily="34" charset="-122"/>
              </a:rPr>
              <a:t>,</a:t>
            </a:r>
            <a:r>
              <a:rPr lang="zh-CN" altLang="zh-CN" sz="2000" b="1" dirty="0">
                <a:solidFill>
                  <a:schemeClr val="bg1"/>
                </a:solidFill>
                <a:latin typeface="微软雅黑" panose="020B0503020204020204" pitchFamily="34" charset="-122"/>
                <a:ea typeface="微软雅黑" panose="020B0503020204020204" pitchFamily="34" charset="-122"/>
              </a:rPr>
              <a:t>采</a:t>
            </a:r>
            <a:r>
              <a:rPr lang="zh-TW" altLang="zh-CN" sz="2000" b="1" dirty="0">
                <a:solidFill>
                  <a:schemeClr val="bg1"/>
                </a:solidFill>
                <a:latin typeface="微软雅黑" panose="020B0503020204020204" pitchFamily="34" charset="-122"/>
                <a:ea typeface="微软雅黑" panose="020B0503020204020204" pitchFamily="34" charset="-122"/>
              </a:rPr>
              <a:t>用价廉材</a:t>
            </a:r>
            <a:r>
              <a:rPr lang="zh-CN" altLang="zh-CN" sz="2000" b="1" dirty="0">
                <a:solidFill>
                  <a:schemeClr val="bg1"/>
                </a:solidFill>
                <a:latin typeface="微软雅黑" panose="020B0503020204020204" pitchFamily="34" charset="-122"/>
                <a:ea typeface="微软雅黑" panose="020B0503020204020204" pitchFamily="34" charset="-122"/>
              </a:rPr>
              <a:t>质时</a:t>
            </a:r>
            <a:endParaRPr lang="zh-TW" altLang="zh-CN" sz="2000" b="1" dirty="0">
              <a:solidFill>
                <a:schemeClr val="bg1"/>
              </a:solidFill>
              <a:latin typeface="微软雅黑" panose="020B0503020204020204" pitchFamily="34" charset="-122"/>
              <a:ea typeface="微软雅黑" panose="020B0503020204020204" pitchFamily="34" charset="-122"/>
            </a:endParaRPr>
          </a:p>
        </p:txBody>
      </p:sp>
      <p:sp>
        <p:nvSpPr>
          <p:cNvPr id="831500" name="Text Box 12"/>
          <p:cNvSpPr txBox="1">
            <a:spLocks noChangeArrowheads="1"/>
          </p:cNvSpPr>
          <p:nvPr/>
        </p:nvSpPr>
        <p:spPr bwMode="auto">
          <a:xfrm>
            <a:off x="2462285" y="5674220"/>
            <a:ext cx="3599912" cy="407291"/>
          </a:xfrm>
          <a:prstGeom prst="rect">
            <a:avLst/>
          </a:prstGeom>
          <a:solidFill>
            <a:srgbClr val="333399"/>
          </a:solidFill>
          <a:ln>
            <a:noFill/>
          </a:ln>
          <a:effectLst>
            <a:outerShdw dist="45791" dir="19578596" algn="ctr" rotWithShape="0">
              <a:schemeClr val="hlink"/>
            </a:outerShdw>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10000"/>
              </a:lnSpc>
              <a:spcBef>
                <a:spcPct val="50000"/>
              </a:spcBef>
            </a:pPr>
            <a:r>
              <a:rPr lang="zh-TW" altLang="zh-CN" sz="2000" b="1" dirty="0">
                <a:solidFill>
                  <a:schemeClr val="bg1"/>
                </a:solidFill>
                <a:latin typeface="微软雅黑" panose="020B0503020204020204" pitchFamily="34" charset="-122"/>
                <a:ea typeface="微软雅黑" panose="020B0503020204020204" pitchFamily="34" charset="-122"/>
              </a:rPr>
              <a:t>新机种引</a:t>
            </a:r>
            <a:r>
              <a:rPr lang="zh-CN" altLang="zh-CN" sz="2000" b="1" dirty="0">
                <a:solidFill>
                  <a:schemeClr val="bg1"/>
                </a:solidFill>
                <a:latin typeface="微软雅黑" panose="020B0503020204020204" pitchFamily="34" charset="-122"/>
                <a:ea typeface="微软雅黑" panose="020B0503020204020204" pitchFamily="34" charset="-122"/>
              </a:rPr>
              <a:t>进</a:t>
            </a:r>
            <a:r>
              <a:rPr lang="en-US" altLang="zh-CN" sz="2000" b="1" dirty="0">
                <a:solidFill>
                  <a:schemeClr val="bg1"/>
                </a:solidFill>
                <a:latin typeface="微软雅黑" panose="020B0503020204020204" pitchFamily="34" charset="-122"/>
                <a:ea typeface="微软雅黑" panose="020B0503020204020204" pitchFamily="34" charset="-122"/>
              </a:rPr>
              <a:t>,</a:t>
            </a:r>
            <a:r>
              <a:rPr lang="zh-TW" altLang="zh-CN" sz="2000" b="1" dirty="0">
                <a:solidFill>
                  <a:schemeClr val="bg1"/>
                </a:solidFill>
                <a:latin typeface="微软雅黑" panose="020B0503020204020204" pitchFamily="34" charset="-122"/>
                <a:ea typeface="微软雅黑" panose="020B0503020204020204" pitchFamily="34" charset="-122"/>
              </a:rPr>
              <a:t>增加交易机</a:t>
            </a:r>
            <a:r>
              <a:rPr lang="zh-CN" altLang="zh-CN" sz="2000" b="1" dirty="0">
                <a:solidFill>
                  <a:schemeClr val="bg1"/>
                </a:solidFill>
                <a:latin typeface="微软雅黑" panose="020B0503020204020204" pitchFamily="34" charset="-122"/>
                <a:ea typeface="微软雅黑" panose="020B0503020204020204" pitchFamily="34" charset="-122"/>
              </a:rPr>
              <a:t>会时</a:t>
            </a:r>
            <a:endParaRPr lang="zh-TW" altLang="zh-CN" sz="2000" b="1" dirty="0">
              <a:solidFill>
                <a:schemeClr val="bg1"/>
              </a:solidFill>
              <a:latin typeface="微软雅黑" panose="020B0503020204020204" pitchFamily="34" charset="-122"/>
              <a:ea typeface="微软雅黑" panose="020B0503020204020204" pitchFamily="34" charset="-122"/>
            </a:endParaRPr>
          </a:p>
        </p:txBody>
      </p:sp>
      <p:cxnSp>
        <p:nvCxnSpPr>
          <p:cNvPr id="831501" name="AutoShape 13"/>
          <p:cNvCxnSpPr>
            <a:cxnSpLocks noChangeShapeType="1"/>
            <a:stCxn id="831496" idx="1"/>
            <a:endCxn id="831490" idx="3"/>
          </p:cNvCxnSpPr>
          <p:nvPr/>
        </p:nvCxnSpPr>
        <p:spPr bwMode="auto">
          <a:xfrm flipH="1">
            <a:off x="1398241" y="3430489"/>
            <a:ext cx="1090959" cy="28877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1502" name="AutoShape 14"/>
          <p:cNvCxnSpPr>
            <a:cxnSpLocks noChangeShapeType="1"/>
            <a:stCxn id="831495" idx="1"/>
            <a:endCxn id="831490" idx="3"/>
          </p:cNvCxnSpPr>
          <p:nvPr/>
        </p:nvCxnSpPr>
        <p:spPr bwMode="auto">
          <a:xfrm flipH="1">
            <a:off x="1398241" y="2831952"/>
            <a:ext cx="1064045" cy="88730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1503" name="AutoShape 15"/>
          <p:cNvCxnSpPr>
            <a:cxnSpLocks noChangeShapeType="1"/>
            <a:stCxn id="831498" idx="1"/>
            <a:endCxn id="831490" idx="3"/>
          </p:cNvCxnSpPr>
          <p:nvPr/>
        </p:nvCxnSpPr>
        <p:spPr bwMode="auto">
          <a:xfrm flipH="1" flipV="1">
            <a:off x="1398241" y="3719259"/>
            <a:ext cx="1064044" cy="90213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1504" name="AutoShape 16"/>
          <p:cNvCxnSpPr>
            <a:cxnSpLocks noChangeShapeType="1"/>
            <a:stCxn id="831497" idx="1"/>
            <a:endCxn id="831490" idx="3"/>
          </p:cNvCxnSpPr>
          <p:nvPr/>
        </p:nvCxnSpPr>
        <p:spPr bwMode="auto">
          <a:xfrm flipH="1" flipV="1">
            <a:off x="1398241" y="3719259"/>
            <a:ext cx="1064045" cy="324344"/>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1505" name="AutoShape 17"/>
          <p:cNvCxnSpPr>
            <a:cxnSpLocks noChangeShapeType="1"/>
            <a:stCxn id="831499" idx="1"/>
            <a:endCxn id="831490" idx="3"/>
          </p:cNvCxnSpPr>
          <p:nvPr/>
        </p:nvCxnSpPr>
        <p:spPr bwMode="auto">
          <a:xfrm flipH="1" flipV="1">
            <a:off x="1398241" y="3719259"/>
            <a:ext cx="1064045" cy="152065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1506" name="AutoShape 18"/>
          <p:cNvCxnSpPr>
            <a:cxnSpLocks noChangeShapeType="1"/>
            <a:stCxn id="831500" idx="1"/>
            <a:endCxn id="831490" idx="3"/>
          </p:cNvCxnSpPr>
          <p:nvPr/>
        </p:nvCxnSpPr>
        <p:spPr bwMode="auto">
          <a:xfrm flipH="1" flipV="1">
            <a:off x="1398241" y="3719259"/>
            <a:ext cx="1064044" cy="215860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31507" name="Group 19"/>
          <p:cNvGrpSpPr>
            <a:grpSpLocks/>
          </p:cNvGrpSpPr>
          <p:nvPr/>
        </p:nvGrpSpPr>
        <p:grpSpPr bwMode="auto">
          <a:xfrm>
            <a:off x="6372200" y="4068109"/>
            <a:ext cx="2448273" cy="2233365"/>
            <a:chOff x="0" y="0"/>
            <a:chExt cx="955" cy="703"/>
          </a:xfrm>
        </p:grpSpPr>
        <p:sp>
          <p:nvSpPr>
            <p:cNvPr id="831508" name="未知"/>
            <p:cNvSpPr>
              <a:spLocks/>
            </p:cNvSpPr>
            <p:nvPr/>
          </p:nvSpPr>
          <p:spPr bwMode="auto">
            <a:xfrm>
              <a:off x="609" y="453"/>
              <a:ext cx="139" cy="138"/>
            </a:xfrm>
            <a:custGeom>
              <a:avLst/>
              <a:gdLst>
                <a:gd name="T0" fmla="*/ 48 w 139"/>
                <a:gd name="T1" fmla="*/ 0 h 138"/>
                <a:gd name="T2" fmla="*/ 68 w 139"/>
                <a:gd name="T3" fmla="*/ 22 h 138"/>
                <a:gd name="T4" fmla="*/ 96 w 139"/>
                <a:gd name="T5" fmla="*/ 29 h 138"/>
                <a:gd name="T6" fmla="*/ 120 w 139"/>
                <a:gd name="T7" fmla="*/ 44 h 138"/>
                <a:gd name="T8" fmla="*/ 130 w 139"/>
                <a:gd name="T9" fmla="*/ 63 h 138"/>
                <a:gd name="T10" fmla="*/ 139 w 139"/>
                <a:gd name="T11" fmla="*/ 74 h 138"/>
                <a:gd name="T12" fmla="*/ 135 w 139"/>
                <a:gd name="T13" fmla="*/ 86 h 138"/>
                <a:gd name="T14" fmla="*/ 130 w 139"/>
                <a:gd name="T15" fmla="*/ 86 h 138"/>
                <a:gd name="T16" fmla="*/ 101 w 139"/>
                <a:gd name="T17" fmla="*/ 56 h 138"/>
                <a:gd name="T18" fmla="*/ 130 w 139"/>
                <a:gd name="T19" fmla="*/ 112 h 138"/>
                <a:gd name="T20" fmla="*/ 120 w 139"/>
                <a:gd name="T21" fmla="*/ 127 h 138"/>
                <a:gd name="T22" fmla="*/ 101 w 139"/>
                <a:gd name="T23" fmla="*/ 138 h 138"/>
                <a:gd name="T24" fmla="*/ 72 w 139"/>
                <a:gd name="T25" fmla="*/ 138 h 138"/>
                <a:gd name="T26" fmla="*/ 53 w 139"/>
                <a:gd name="T27" fmla="*/ 127 h 138"/>
                <a:gd name="T28" fmla="*/ 39 w 139"/>
                <a:gd name="T29" fmla="*/ 104 h 138"/>
                <a:gd name="T30" fmla="*/ 29 w 139"/>
                <a:gd name="T31" fmla="*/ 56 h 138"/>
                <a:gd name="T32" fmla="*/ 0 w 139"/>
                <a:gd name="T33" fmla="*/ 22 h 138"/>
                <a:gd name="T34" fmla="*/ 48 w 139"/>
                <a:gd name="T3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9" h="138">
                  <a:moveTo>
                    <a:pt x="48" y="0"/>
                  </a:moveTo>
                  <a:lnTo>
                    <a:pt x="68" y="22"/>
                  </a:lnTo>
                  <a:lnTo>
                    <a:pt x="96" y="29"/>
                  </a:lnTo>
                  <a:lnTo>
                    <a:pt x="120" y="44"/>
                  </a:lnTo>
                  <a:lnTo>
                    <a:pt x="130" y="63"/>
                  </a:lnTo>
                  <a:lnTo>
                    <a:pt x="139" y="74"/>
                  </a:lnTo>
                  <a:lnTo>
                    <a:pt x="135" y="86"/>
                  </a:lnTo>
                  <a:lnTo>
                    <a:pt x="130" y="86"/>
                  </a:lnTo>
                  <a:lnTo>
                    <a:pt x="101" y="56"/>
                  </a:lnTo>
                  <a:lnTo>
                    <a:pt x="130" y="112"/>
                  </a:lnTo>
                  <a:lnTo>
                    <a:pt x="120" y="127"/>
                  </a:lnTo>
                  <a:lnTo>
                    <a:pt x="101" y="138"/>
                  </a:lnTo>
                  <a:lnTo>
                    <a:pt x="72" y="138"/>
                  </a:lnTo>
                  <a:lnTo>
                    <a:pt x="53" y="127"/>
                  </a:lnTo>
                  <a:lnTo>
                    <a:pt x="39" y="104"/>
                  </a:lnTo>
                  <a:lnTo>
                    <a:pt x="29" y="56"/>
                  </a:lnTo>
                  <a:lnTo>
                    <a:pt x="0" y="22"/>
                  </a:lnTo>
                  <a:lnTo>
                    <a:pt x="48" y="0"/>
                  </a:lnTo>
                  <a:close/>
                </a:path>
              </a:pathLst>
            </a:custGeom>
            <a:solidFill>
              <a:srgbClr val="FFE0C0"/>
            </a:solidFill>
            <a:ln w="7938" cmpd="sng">
              <a:solidFill>
                <a:srgbClr val="000000"/>
              </a:solidFill>
              <a:round/>
              <a:headEnd/>
              <a:tailEnd/>
            </a:ln>
          </p:spPr>
          <p:txBody>
            <a:bodyPr/>
            <a:lstStyle/>
            <a:p>
              <a:endParaRPr lang="zh-CN" altLang="en-US"/>
            </a:p>
          </p:txBody>
        </p:sp>
        <p:sp>
          <p:nvSpPr>
            <p:cNvPr id="831509" name="Line 21"/>
            <p:cNvSpPr>
              <a:spLocks noChangeShapeType="1"/>
            </p:cNvSpPr>
            <p:nvPr/>
          </p:nvSpPr>
          <p:spPr bwMode="auto">
            <a:xfrm flipV="1">
              <a:off x="456" y="284"/>
              <a:ext cx="4" cy="1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510" name="Line 22"/>
            <p:cNvSpPr>
              <a:spLocks noChangeShapeType="1"/>
            </p:cNvSpPr>
            <p:nvPr/>
          </p:nvSpPr>
          <p:spPr bwMode="auto">
            <a:xfrm flipV="1">
              <a:off x="461" y="271"/>
              <a:ext cx="9" cy="1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511" name="Line 23"/>
            <p:cNvSpPr>
              <a:spLocks noChangeShapeType="1"/>
            </p:cNvSpPr>
            <p:nvPr/>
          </p:nvSpPr>
          <p:spPr bwMode="auto">
            <a:xfrm flipV="1">
              <a:off x="470" y="251"/>
              <a:ext cx="5" cy="1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512" name="Line 24"/>
            <p:cNvSpPr>
              <a:spLocks noChangeShapeType="1"/>
            </p:cNvSpPr>
            <p:nvPr/>
          </p:nvSpPr>
          <p:spPr bwMode="auto">
            <a:xfrm flipV="1">
              <a:off x="475" y="236"/>
              <a:ext cx="5" cy="1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513" name="Line 25"/>
            <p:cNvSpPr>
              <a:spLocks noChangeShapeType="1"/>
            </p:cNvSpPr>
            <p:nvPr/>
          </p:nvSpPr>
          <p:spPr bwMode="auto">
            <a:xfrm flipV="1">
              <a:off x="480" y="224"/>
              <a:ext cx="1" cy="1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514" name="Line 26"/>
            <p:cNvSpPr>
              <a:spLocks noChangeShapeType="1"/>
            </p:cNvSpPr>
            <p:nvPr/>
          </p:nvSpPr>
          <p:spPr bwMode="auto">
            <a:xfrm flipV="1">
              <a:off x="480" y="209"/>
              <a:ext cx="1" cy="1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515" name="未知"/>
            <p:cNvSpPr>
              <a:spLocks/>
            </p:cNvSpPr>
            <p:nvPr/>
          </p:nvSpPr>
          <p:spPr bwMode="auto">
            <a:xfrm>
              <a:off x="86" y="134"/>
              <a:ext cx="619" cy="435"/>
            </a:xfrm>
            <a:custGeom>
              <a:avLst/>
              <a:gdLst>
                <a:gd name="T0" fmla="*/ 24 w 619"/>
                <a:gd name="T1" fmla="*/ 348 h 435"/>
                <a:gd name="T2" fmla="*/ 63 w 619"/>
                <a:gd name="T3" fmla="*/ 386 h 435"/>
                <a:gd name="T4" fmla="*/ 101 w 619"/>
                <a:gd name="T5" fmla="*/ 412 h 435"/>
                <a:gd name="T6" fmla="*/ 130 w 619"/>
                <a:gd name="T7" fmla="*/ 423 h 435"/>
                <a:gd name="T8" fmla="*/ 159 w 619"/>
                <a:gd name="T9" fmla="*/ 431 h 435"/>
                <a:gd name="T10" fmla="*/ 187 w 619"/>
                <a:gd name="T11" fmla="*/ 435 h 435"/>
                <a:gd name="T12" fmla="*/ 231 w 619"/>
                <a:gd name="T13" fmla="*/ 431 h 435"/>
                <a:gd name="T14" fmla="*/ 269 w 619"/>
                <a:gd name="T15" fmla="*/ 423 h 435"/>
                <a:gd name="T16" fmla="*/ 293 w 619"/>
                <a:gd name="T17" fmla="*/ 393 h 435"/>
                <a:gd name="T18" fmla="*/ 298 w 619"/>
                <a:gd name="T19" fmla="*/ 348 h 435"/>
                <a:gd name="T20" fmla="*/ 312 w 619"/>
                <a:gd name="T21" fmla="*/ 292 h 435"/>
                <a:gd name="T22" fmla="*/ 327 w 619"/>
                <a:gd name="T23" fmla="*/ 244 h 435"/>
                <a:gd name="T24" fmla="*/ 351 w 619"/>
                <a:gd name="T25" fmla="*/ 195 h 435"/>
                <a:gd name="T26" fmla="*/ 370 w 619"/>
                <a:gd name="T27" fmla="*/ 165 h 435"/>
                <a:gd name="T28" fmla="*/ 423 w 619"/>
                <a:gd name="T29" fmla="*/ 247 h 435"/>
                <a:gd name="T30" fmla="*/ 490 w 619"/>
                <a:gd name="T31" fmla="*/ 337 h 435"/>
                <a:gd name="T32" fmla="*/ 538 w 619"/>
                <a:gd name="T33" fmla="*/ 378 h 435"/>
                <a:gd name="T34" fmla="*/ 619 w 619"/>
                <a:gd name="T35" fmla="*/ 330 h 435"/>
                <a:gd name="T36" fmla="*/ 581 w 619"/>
                <a:gd name="T37" fmla="*/ 274 h 435"/>
                <a:gd name="T38" fmla="*/ 552 w 619"/>
                <a:gd name="T39" fmla="*/ 218 h 435"/>
                <a:gd name="T40" fmla="*/ 523 w 619"/>
                <a:gd name="T41" fmla="*/ 180 h 435"/>
                <a:gd name="T42" fmla="*/ 490 w 619"/>
                <a:gd name="T43" fmla="*/ 150 h 435"/>
                <a:gd name="T44" fmla="*/ 475 w 619"/>
                <a:gd name="T45" fmla="*/ 135 h 435"/>
                <a:gd name="T46" fmla="*/ 427 w 619"/>
                <a:gd name="T47" fmla="*/ 64 h 435"/>
                <a:gd name="T48" fmla="*/ 408 w 619"/>
                <a:gd name="T49" fmla="*/ 42 h 435"/>
                <a:gd name="T50" fmla="*/ 389 w 619"/>
                <a:gd name="T51" fmla="*/ 27 h 435"/>
                <a:gd name="T52" fmla="*/ 365 w 619"/>
                <a:gd name="T53" fmla="*/ 8 h 435"/>
                <a:gd name="T54" fmla="*/ 274 w 619"/>
                <a:gd name="T55" fmla="*/ 0 h 435"/>
                <a:gd name="T56" fmla="*/ 192 w 619"/>
                <a:gd name="T57" fmla="*/ 12 h 435"/>
                <a:gd name="T58" fmla="*/ 173 w 619"/>
                <a:gd name="T59" fmla="*/ 27 h 435"/>
                <a:gd name="T60" fmla="*/ 163 w 619"/>
                <a:gd name="T61" fmla="*/ 30 h 435"/>
                <a:gd name="T62" fmla="*/ 139 w 619"/>
                <a:gd name="T63" fmla="*/ 49 h 435"/>
                <a:gd name="T64" fmla="*/ 111 w 619"/>
                <a:gd name="T65" fmla="*/ 68 h 435"/>
                <a:gd name="T66" fmla="*/ 82 w 619"/>
                <a:gd name="T67" fmla="*/ 87 h 435"/>
                <a:gd name="T68" fmla="*/ 58 w 619"/>
                <a:gd name="T69" fmla="*/ 105 h 435"/>
                <a:gd name="T70" fmla="*/ 43 w 619"/>
                <a:gd name="T71" fmla="*/ 128 h 435"/>
                <a:gd name="T72" fmla="*/ 29 w 619"/>
                <a:gd name="T73" fmla="*/ 161 h 435"/>
                <a:gd name="T74" fmla="*/ 15 w 619"/>
                <a:gd name="T75" fmla="*/ 191 h 435"/>
                <a:gd name="T76" fmla="*/ 5 w 619"/>
                <a:gd name="T77" fmla="*/ 218 h 435"/>
                <a:gd name="T78" fmla="*/ 5 w 619"/>
                <a:gd name="T79" fmla="*/ 244 h 435"/>
                <a:gd name="T80" fmla="*/ 5 w 619"/>
                <a:gd name="T81" fmla="*/ 281 h 435"/>
                <a:gd name="T82" fmla="*/ 0 w 619"/>
                <a:gd name="T83" fmla="*/ 311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19" h="435">
                  <a:moveTo>
                    <a:pt x="5" y="322"/>
                  </a:moveTo>
                  <a:lnTo>
                    <a:pt x="24" y="348"/>
                  </a:lnTo>
                  <a:lnTo>
                    <a:pt x="43" y="367"/>
                  </a:lnTo>
                  <a:lnTo>
                    <a:pt x="63" y="386"/>
                  </a:lnTo>
                  <a:lnTo>
                    <a:pt x="82" y="405"/>
                  </a:lnTo>
                  <a:lnTo>
                    <a:pt x="101" y="412"/>
                  </a:lnTo>
                  <a:lnTo>
                    <a:pt x="115" y="416"/>
                  </a:lnTo>
                  <a:lnTo>
                    <a:pt x="130" y="423"/>
                  </a:lnTo>
                  <a:lnTo>
                    <a:pt x="139" y="423"/>
                  </a:lnTo>
                  <a:lnTo>
                    <a:pt x="159" y="431"/>
                  </a:lnTo>
                  <a:lnTo>
                    <a:pt x="173" y="435"/>
                  </a:lnTo>
                  <a:lnTo>
                    <a:pt x="187" y="435"/>
                  </a:lnTo>
                  <a:lnTo>
                    <a:pt x="207" y="435"/>
                  </a:lnTo>
                  <a:lnTo>
                    <a:pt x="231" y="431"/>
                  </a:lnTo>
                  <a:lnTo>
                    <a:pt x="255" y="431"/>
                  </a:lnTo>
                  <a:lnTo>
                    <a:pt x="269" y="423"/>
                  </a:lnTo>
                  <a:lnTo>
                    <a:pt x="288" y="412"/>
                  </a:lnTo>
                  <a:lnTo>
                    <a:pt x="293" y="393"/>
                  </a:lnTo>
                  <a:lnTo>
                    <a:pt x="298" y="371"/>
                  </a:lnTo>
                  <a:lnTo>
                    <a:pt x="298" y="348"/>
                  </a:lnTo>
                  <a:lnTo>
                    <a:pt x="303" y="319"/>
                  </a:lnTo>
                  <a:lnTo>
                    <a:pt x="312" y="292"/>
                  </a:lnTo>
                  <a:lnTo>
                    <a:pt x="322" y="262"/>
                  </a:lnTo>
                  <a:lnTo>
                    <a:pt x="327" y="244"/>
                  </a:lnTo>
                  <a:lnTo>
                    <a:pt x="336" y="218"/>
                  </a:lnTo>
                  <a:lnTo>
                    <a:pt x="351" y="195"/>
                  </a:lnTo>
                  <a:lnTo>
                    <a:pt x="360" y="176"/>
                  </a:lnTo>
                  <a:lnTo>
                    <a:pt x="370" y="165"/>
                  </a:lnTo>
                  <a:lnTo>
                    <a:pt x="389" y="191"/>
                  </a:lnTo>
                  <a:lnTo>
                    <a:pt x="423" y="247"/>
                  </a:lnTo>
                  <a:lnTo>
                    <a:pt x="475" y="319"/>
                  </a:lnTo>
                  <a:lnTo>
                    <a:pt x="490" y="337"/>
                  </a:lnTo>
                  <a:lnTo>
                    <a:pt x="514" y="363"/>
                  </a:lnTo>
                  <a:lnTo>
                    <a:pt x="538" y="378"/>
                  </a:lnTo>
                  <a:lnTo>
                    <a:pt x="571" y="348"/>
                  </a:lnTo>
                  <a:lnTo>
                    <a:pt x="619" y="330"/>
                  </a:lnTo>
                  <a:lnTo>
                    <a:pt x="600" y="304"/>
                  </a:lnTo>
                  <a:lnTo>
                    <a:pt x="581" y="274"/>
                  </a:lnTo>
                  <a:lnTo>
                    <a:pt x="567" y="244"/>
                  </a:lnTo>
                  <a:lnTo>
                    <a:pt x="552" y="218"/>
                  </a:lnTo>
                  <a:lnTo>
                    <a:pt x="538" y="195"/>
                  </a:lnTo>
                  <a:lnTo>
                    <a:pt x="523" y="180"/>
                  </a:lnTo>
                  <a:lnTo>
                    <a:pt x="509" y="165"/>
                  </a:lnTo>
                  <a:lnTo>
                    <a:pt x="490" y="150"/>
                  </a:lnTo>
                  <a:lnTo>
                    <a:pt x="480" y="146"/>
                  </a:lnTo>
                  <a:lnTo>
                    <a:pt x="475" y="135"/>
                  </a:lnTo>
                  <a:lnTo>
                    <a:pt x="461" y="109"/>
                  </a:lnTo>
                  <a:lnTo>
                    <a:pt x="427" y="64"/>
                  </a:lnTo>
                  <a:lnTo>
                    <a:pt x="418" y="49"/>
                  </a:lnTo>
                  <a:lnTo>
                    <a:pt x="408" y="42"/>
                  </a:lnTo>
                  <a:lnTo>
                    <a:pt x="403" y="34"/>
                  </a:lnTo>
                  <a:lnTo>
                    <a:pt x="389" y="27"/>
                  </a:lnTo>
                  <a:lnTo>
                    <a:pt x="379" y="19"/>
                  </a:lnTo>
                  <a:lnTo>
                    <a:pt x="365" y="8"/>
                  </a:lnTo>
                  <a:lnTo>
                    <a:pt x="327" y="4"/>
                  </a:lnTo>
                  <a:lnTo>
                    <a:pt x="274" y="0"/>
                  </a:lnTo>
                  <a:lnTo>
                    <a:pt x="221" y="0"/>
                  </a:lnTo>
                  <a:lnTo>
                    <a:pt x="192" y="12"/>
                  </a:lnTo>
                  <a:lnTo>
                    <a:pt x="183" y="19"/>
                  </a:lnTo>
                  <a:lnTo>
                    <a:pt x="173" y="27"/>
                  </a:lnTo>
                  <a:lnTo>
                    <a:pt x="168" y="27"/>
                  </a:lnTo>
                  <a:lnTo>
                    <a:pt x="163" y="30"/>
                  </a:lnTo>
                  <a:lnTo>
                    <a:pt x="154" y="34"/>
                  </a:lnTo>
                  <a:lnTo>
                    <a:pt x="139" y="49"/>
                  </a:lnTo>
                  <a:lnTo>
                    <a:pt x="125" y="57"/>
                  </a:lnTo>
                  <a:lnTo>
                    <a:pt x="111" y="68"/>
                  </a:lnTo>
                  <a:lnTo>
                    <a:pt x="101" y="75"/>
                  </a:lnTo>
                  <a:lnTo>
                    <a:pt x="82" y="87"/>
                  </a:lnTo>
                  <a:lnTo>
                    <a:pt x="72" y="94"/>
                  </a:lnTo>
                  <a:lnTo>
                    <a:pt x="58" y="105"/>
                  </a:lnTo>
                  <a:lnTo>
                    <a:pt x="48" y="113"/>
                  </a:lnTo>
                  <a:lnTo>
                    <a:pt x="43" y="128"/>
                  </a:lnTo>
                  <a:lnTo>
                    <a:pt x="34" y="143"/>
                  </a:lnTo>
                  <a:lnTo>
                    <a:pt x="29" y="161"/>
                  </a:lnTo>
                  <a:lnTo>
                    <a:pt x="19" y="173"/>
                  </a:lnTo>
                  <a:lnTo>
                    <a:pt x="15" y="191"/>
                  </a:lnTo>
                  <a:lnTo>
                    <a:pt x="5" y="203"/>
                  </a:lnTo>
                  <a:lnTo>
                    <a:pt x="5" y="218"/>
                  </a:lnTo>
                  <a:lnTo>
                    <a:pt x="5" y="232"/>
                  </a:lnTo>
                  <a:lnTo>
                    <a:pt x="5" y="244"/>
                  </a:lnTo>
                  <a:lnTo>
                    <a:pt x="5" y="262"/>
                  </a:lnTo>
                  <a:lnTo>
                    <a:pt x="5" y="281"/>
                  </a:lnTo>
                  <a:lnTo>
                    <a:pt x="5" y="296"/>
                  </a:lnTo>
                  <a:lnTo>
                    <a:pt x="0" y="311"/>
                  </a:lnTo>
                  <a:lnTo>
                    <a:pt x="5" y="322"/>
                  </a:lnTo>
                  <a:close/>
                </a:path>
              </a:pathLst>
            </a:custGeom>
            <a:solidFill>
              <a:schemeClr val="accent2"/>
            </a:solidFill>
            <a:ln w="7938" cmpd="sng">
              <a:solidFill>
                <a:srgbClr val="000000"/>
              </a:solidFill>
              <a:round/>
              <a:headEnd/>
              <a:tailEnd/>
            </a:ln>
          </p:spPr>
          <p:txBody>
            <a:bodyPr/>
            <a:lstStyle/>
            <a:p>
              <a:endParaRPr lang="zh-CN" altLang="en-US"/>
            </a:p>
          </p:txBody>
        </p:sp>
        <p:sp>
          <p:nvSpPr>
            <p:cNvPr id="831516" name="未知"/>
            <p:cNvSpPr>
              <a:spLocks/>
            </p:cNvSpPr>
            <p:nvPr/>
          </p:nvSpPr>
          <p:spPr bwMode="auto">
            <a:xfrm>
              <a:off x="225" y="183"/>
              <a:ext cx="480" cy="386"/>
            </a:xfrm>
            <a:custGeom>
              <a:avLst/>
              <a:gdLst>
                <a:gd name="T0" fmla="*/ 0 w 480"/>
                <a:gd name="T1" fmla="*/ 374 h 386"/>
                <a:gd name="T2" fmla="*/ 20 w 480"/>
                <a:gd name="T3" fmla="*/ 378 h 386"/>
                <a:gd name="T4" fmla="*/ 34 w 480"/>
                <a:gd name="T5" fmla="*/ 382 h 386"/>
                <a:gd name="T6" fmla="*/ 48 w 480"/>
                <a:gd name="T7" fmla="*/ 386 h 386"/>
                <a:gd name="T8" fmla="*/ 68 w 480"/>
                <a:gd name="T9" fmla="*/ 386 h 386"/>
                <a:gd name="T10" fmla="*/ 92 w 480"/>
                <a:gd name="T11" fmla="*/ 382 h 386"/>
                <a:gd name="T12" fmla="*/ 116 w 480"/>
                <a:gd name="T13" fmla="*/ 378 h 386"/>
                <a:gd name="T14" fmla="*/ 130 w 480"/>
                <a:gd name="T15" fmla="*/ 374 h 386"/>
                <a:gd name="T16" fmla="*/ 149 w 480"/>
                <a:gd name="T17" fmla="*/ 359 h 386"/>
                <a:gd name="T18" fmla="*/ 154 w 480"/>
                <a:gd name="T19" fmla="*/ 344 h 386"/>
                <a:gd name="T20" fmla="*/ 159 w 480"/>
                <a:gd name="T21" fmla="*/ 322 h 386"/>
                <a:gd name="T22" fmla="*/ 159 w 480"/>
                <a:gd name="T23" fmla="*/ 299 h 386"/>
                <a:gd name="T24" fmla="*/ 164 w 480"/>
                <a:gd name="T25" fmla="*/ 270 h 386"/>
                <a:gd name="T26" fmla="*/ 173 w 480"/>
                <a:gd name="T27" fmla="*/ 243 h 386"/>
                <a:gd name="T28" fmla="*/ 178 w 480"/>
                <a:gd name="T29" fmla="*/ 213 h 386"/>
                <a:gd name="T30" fmla="*/ 188 w 480"/>
                <a:gd name="T31" fmla="*/ 191 h 386"/>
                <a:gd name="T32" fmla="*/ 197 w 480"/>
                <a:gd name="T33" fmla="*/ 169 h 386"/>
                <a:gd name="T34" fmla="*/ 212 w 480"/>
                <a:gd name="T35" fmla="*/ 146 h 386"/>
                <a:gd name="T36" fmla="*/ 221 w 480"/>
                <a:gd name="T37" fmla="*/ 124 h 386"/>
                <a:gd name="T38" fmla="*/ 231 w 480"/>
                <a:gd name="T39" fmla="*/ 116 h 386"/>
                <a:gd name="T40" fmla="*/ 250 w 480"/>
                <a:gd name="T41" fmla="*/ 142 h 386"/>
                <a:gd name="T42" fmla="*/ 284 w 480"/>
                <a:gd name="T43" fmla="*/ 198 h 386"/>
                <a:gd name="T44" fmla="*/ 336 w 480"/>
                <a:gd name="T45" fmla="*/ 270 h 386"/>
                <a:gd name="T46" fmla="*/ 351 w 480"/>
                <a:gd name="T47" fmla="*/ 288 h 386"/>
                <a:gd name="T48" fmla="*/ 375 w 480"/>
                <a:gd name="T49" fmla="*/ 314 h 386"/>
                <a:gd name="T50" fmla="*/ 399 w 480"/>
                <a:gd name="T51" fmla="*/ 326 h 386"/>
                <a:gd name="T52" fmla="*/ 432 w 480"/>
                <a:gd name="T53" fmla="*/ 299 h 386"/>
                <a:gd name="T54" fmla="*/ 480 w 480"/>
                <a:gd name="T55" fmla="*/ 281 h 386"/>
                <a:gd name="T56" fmla="*/ 461 w 480"/>
                <a:gd name="T57" fmla="*/ 255 h 386"/>
                <a:gd name="T58" fmla="*/ 442 w 480"/>
                <a:gd name="T59" fmla="*/ 225 h 386"/>
                <a:gd name="T60" fmla="*/ 423 w 480"/>
                <a:gd name="T61" fmla="*/ 195 h 386"/>
                <a:gd name="T62" fmla="*/ 413 w 480"/>
                <a:gd name="T63" fmla="*/ 169 h 386"/>
                <a:gd name="T64" fmla="*/ 394 w 480"/>
                <a:gd name="T65" fmla="*/ 146 h 386"/>
                <a:gd name="T66" fmla="*/ 384 w 480"/>
                <a:gd name="T67" fmla="*/ 131 h 386"/>
                <a:gd name="T68" fmla="*/ 370 w 480"/>
                <a:gd name="T69" fmla="*/ 112 h 386"/>
                <a:gd name="T70" fmla="*/ 346 w 480"/>
                <a:gd name="T71" fmla="*/ 101 h 386"/>
                <a:gd name="T72" fmla="*/ 341 w 480"/>
                <a:gd name="T73" fmla="*/ 97 h 386"/>
                <a:gd name="T74" fmla="*/ 332 w 480"/>
                <a:gd name="T75" fmla="*/ 86 h 386"/>
                <a:gd name="T76" fmla="*/ 322 w 480"/>
                <a:gd name="T77" fmla="*/ 60 h 386"/>
                <a:gd name="T78" fmla="*/ 288 w 480"/>
                <a:gd name="T79" fmla="*/ 15 h 386"/>
                <a:gd name="T80" fmla="*/ 279 w 480"/>
                <a:gd name="T81" fmla="*/ 0 h 386"/>
                <a:gd name="T82" fmla="*/ 0 w 480"/>
                <a:gd name="T83" fmla="*/ 374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80" h="386">
                  <a:moveTo>
                    <a:pt x="0" y="374"/>
                  </a:moveTo>
                  <a:lnTo>
                    <a:pt x="20" y="378"/>
                  </a:lnTo>
                  <a:lnTo>
                    <a:pt x="34" y="382"/>
                  </a:lnTo>
                  <a:lnTo>
                    <a:pt x="48" y="386"/>
                  </a:lnTo>
                  <a:lnTo>
                    <a:pt x="68" y="386"/>
                  </a:lnTo>
                  <a:lnTo>
                    <a:pt x="92" y="382"/>
                  </a:lnTo>
                  <a:lnTo>
                    <a:pt x="116" y="378"/>
                  </a:lnTo>
                  <a:lnTo>
                    <a:pt x="130" y="374"/>
                  </a:lnTo>
                  <a:lnTo>
                    <a:pt x="149" y="359"/>
                  </a:lnTo>
                  <a:lnTo>
                    <a:pt x="154" y="344"/>
                  </a:lnTo>
                  <a:lnTo>
                    <a:pt x="159" y="322"/>
                  </a:lnTo>
                  <a:lnTo>
                    <a:pt x="159" y="299"/>
                  </a:lnTo>
                  <a:lnTo>
                    <a:pt x="164" y="270"/>
                  </a:lnTo>
                  <a:lnTo>
                    <a:pt x="173" y="243"/>
                  </a:lnTo>
                  <a:lnTo>
                    <a:pt x="178" y="213"/>
                  </a:lnTo>
                  <a:lnTo>
                    <a:pt x="188" y="191"/>
                  </a:lnTo>
                  <a:lnTo>
                    <a:pt x="197" y="169"/>
                  </a:lnTo>
                  <a:lnTo>
                    <a:pt x="212" y="146"/>
                  </a:lnTo>
                  <a:lnTo>
                    <a:pt x="221" y="124"/>
                  </a:lnTo>
                  <a:lnTo>
                    <a:pt x="231" y="116"/>
                  </a:lnTo>
                  <a:lnTo>
                    <a:pt x="250" y="142"/>
                  </a:lnTo>
                  <a:lnTo>
                    <a:pt x="284" y="198"/>
                  </a:lnTo>
                  <a:lnTo>
                    <a:pt x="336" y="270"/>
                  </a:lnTo>
                  <a:lnTo>
                    <a:pt x="351" y="288"/>
                  </a:lnTo>
                  <a:lnTo>
                    <a:pt x="375" y="314"/>
                  </a:lnTo>
                  <a:lnTo>
                    <a:pt x="399" y="326"/>
                  </a:lnTo>
                  <a:lnTo>
                    <a:pt x="432" y="299"/>
                  </a:lnTo>
                  <a:lnTo>
                    <a:pt x="480" y="281"/>
                  </a:lnTo>
                  <a:lnTo>
                    <a:pt x="461" y="255"/>
                  </a:lnTo>
                  <a:lnTo>
                    <a:pt x="442" y="225"/>
                  </a:lnTo>
                  <a:lnTo>
                    <a:pt x="423" y="195"/>
                  </a:lnTo>
                  <a:lnTo>
                    <a:pt x="413" y="169"/>
                  </a:lnTo>
                  <a:lnTo>
                    <a:pt x="394" y="146"/>
                  </a:lnTo>
                  <a:lnTo>
                    <a:pt x="384" y="131"/>
                  </a:lnTo>
                  <a:lnTo>
                    <a:pt x="370" y="112"/>
                  </a:lnTo>
                  <a:lnTo>
                    <a:pt x="346" y="101"/>
                  </a:lnTo>
                  <a:lnTo>
                    <a:pt x="341" y="97"/>
                  </a:lnTo>
                  <a:lnTo>
                    <a:pt x="332" y="86"/>
                  </a:lnTo>
                  <a:lnTo>
                    <a:pt x="322" y="60"/>
                  </a:lnTo>
                  <a:lnTo>
                    <a:pt x="288" y="15"/>
                  </a:lnTo>
                  <a:lnTo>
                    <a:pt x="279" y="0"/>
                  </a:lnTo>
                  <a:lnTo>
                    <a:pt x="0" y="37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31517" name="未知"/>
            <p:cNvSpPr>
              <a:spLocks/>
            </p:cNvSpPr>
            <p:nvPr/>
          </p:nvSpPr>
          <p:spPr bwMode="auto">
            <a:xfrm>
              <a:off x="264" y="142"/>
              <a:ext cx="86" cy="161"/>
            </a:xfrm>
            <a:custGeom>
              <a:avLst/>
              <a:gdLst>
                <a:gd name="T0" fmla="*/ 0 w 86"/>
                <a:gd name="T1" fmla="*/ 19 h 161"/>
                <a:gd name="T2" fmla="*/ 9 w 86"/>
                <a:gd name="T3" fmla="*/ 64 h 161"/>
                <a:gd name="T4" fmla="*/ 24 w 86"/>
                <a:gd name="T5" fmla="*/ 112 h 161"/>
                <a:gd name="T6" fmla="*/ 33 w 86"/>
                <a:gd name="T7" fmla="*/ 135 h 161"/>
                <a:gd name="T8" fmla="*/ 48 w 86"/>
                <a:gd name="T9" fmla="*/ 150 h 161"/>
                <a:gd name="T10" fmla="*/ 62 w 86"/>
                <a:gd name="T11" fmla="*/ 161 h 161"/>
                <a:gd name="T12" fmla="*/ 86 w 86"/>
                <a:gd name="T13" fmla="*/ 108 h 161"/>
                <a:gd name="T14" fmla="*/ 77 w 86"/>
                <a:gd name="T15" fmla="*/ 90 h 161"/>
                <a:gd name="T16" fmla="*/ 62 w 86"/>
                <a:gd name="T17" fmla="*/ 71 h 161"/>
                <a:gd name="T18" fmla="*/ 43 w 86"/>
                <a:gd name="T19" fmla="*/ 52 h 161"/>
                <a:gd name="T20" fmla="*/ 29 w 86"/>
                <a:gd name="T21" fmla="*/ 22 h 161"/>
                <a:gd name="T22" fmla="*/ 19 w 86"/>
                <a:gd name="T23" fmla="*/ 0 h 161"/>
                <a:gd name="T24" fmla="*/ 9 w 86"/>
                <a:gd name="T25" fmla="*/ 11 h 161"/>
                <a:gd name="T26" fmla="*/ 0 w 86"/>
                <a:gd name="T27" fmla="*/ 1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 h="161">
                  <a:moveTo>
                    <a:pt x="0" y="19"/>
                  </a:moveTo>
                  <a:lnTo>
                    <a:pt x="9" y="64"/>
                  </a:lnTo>
                  <a:lnTo>
                    <a:pt x="24" y="112"/>
                  </a:lnTo>
                  <a:lnTo>
                    <a:pt x="33" y="135"/>
                  </a:lnTo>
                  <a:lnTo>
                    <a:pt x="48" y="150"/>
                  </a:lnTo>
                  <a:lnTo>
                    <a:pt x="62" y="161"/>
                  </a:lnTo>
                  <a:lnTo>
                    <a:pt x="86" y="108"/>
                  </a:lnTo>
                  <a:lnTo>
                    <a:pt x="77" y="90"/>
                  </a:lnTo>
                  <a:lnTo>
                    <a:pt x="62" y="71"/>
                  </a:lnTo>
                  <a:lnTo>
                    <a:pt x="43" y="52"/>
                  </a:lnTo>
                  <a:lnTo>
                    <a:pt x="29" y="22"/>
                  </a:lnTo>
                  <a:lnTo>
                    <a:pt x="19" y="0"/>
                  </a:lnTo>
                  <a:lnTo>
                    <a:pt x="9" y="11"/>
                  </a:lnTo>
                  <a:lnTo>
                    <a:pt x="0" y="19"/>
                  </a:lnTo>
                  <a:close/>
                </a:path>
              </a:pathLst>
            </a:custGeom>
            <a:solidFill>
              <a:srgbClr val="C0C0FF"/>
            </a:solidFill>
            <a:ln w="7938" cmpd="sng">
              <a:solidFill>
                <a:srgbClr val="000000"/>
              </a:solidFill>
              <a:round/>
              <a:headEnd/>
              <a:tailEnd/>
            </a:ln>
          </p:spPr>
          <p:txBody>
            <a:bodyPr/>
            <a:lstStyle/>
            <a:p>
              <a:endParaRPr lang="zh-CN" altLang="en-US"/>
            </a:p>
          </p:txBody>
        </p:sp>
        <p:sp>
          <p:nvSpPr>
            <p:cNvPr id="831518" name="Line 30"/>
            <p:cNvSpPr>
              <a:spLocks noChangeShapeType="1"/>
            </p:cNvSpPr>
            <p:nvPr/>
          </p:nvSpPr>
          <p:spPr bwMode="auto">
            <a:xfrm>
              <a:off x="91" y="456"/>
              <a:ext cx="19" cy="2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519" name="Line 31"/>
            <p:cNvSpPr>
              <a:spLocks noChangeShapeType="1"/>
            </p:cNvSpPr>
            <p:nvPr/>
          </p:nvSpPr>
          <p:spPr bwMode="auto">
            <a:xfrm>
              <a:off x="110" y="482"/>
              <a:ext cx="19" cy="1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520" name="Line 32"/>
            <p:cNvSpPr>
              <a:spLocks noChangeShapeType="1"/>
            </p:cNvSpPr>
            <p:nvPr/>
          </p:nvSpPr>
          <p:spPr bwMode="auto">
            <a:xfrm>
              <a:off x="130" y="501"/>
              <a:ext cx="19" cy="1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521" name="Line 33"/>
            <p:cNvSpPr>
              <a:spLocks noChangeShapeType="1"/>
            </p:cNvSpPr>
            <p:nvPr/>
          </p:nvSpPr>
          <p:spPr bwMode="auto">
            <a:xfrm>
              <a:off x="149" y="516"/>
              <a:ext cx="19" cy="1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522" name="Line 34"/>
            <p:cNvSpPr>
              <a:spLocks noChangeShapeType="1"/>
            </p:cNvSpPr>
            <p:nvPr/>
          </p:nvSpPr>
          <p:spPr bwMode="auto">
            <a:xfrm>
              <a:off x="170" y="535"/>
              <a:ext cx="17" cy="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523" name="Line 35"/>
            <p:cNvSpPr>
              <a:spLocks noChangeShapeType="1"/>
            </p:cNvSpPr>
            <p:nvPr/>
          </p:nvSpPr>
          <p:spPr bwMode="auto">
            <a:xfrm>
              <a:off x="187" y="542"/>
              <a:ext cx="14" cy="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524" name="Line 36"/>
            <p:cNvSpPr>
              <a:spLocks noChangeShapeType="1"/>
            </p:cNvSpPr>
            <p:nvPr/>
          </p:nvSpPr>
          <p:spPr bwMode="auto">
            <a:xfrm>
              <a:off x="202" y="550"/>
              <a:ext cx="14" cy="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525" name="Line 37"/>
            <p:cNvSpPr>
              <a:spLocks noChangeShapeType="1"/>
            </p:cNvSpPr>
            <p:nvPr/>
          </p:nvSpPr>
          <p:spPr bwMode="auto">
            <a:xfrm>
              <a:off x="216" y="557"/>
              <a:ext cx="9"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526" name="Line 38"/>
            <p:cNvSpPr>
              <a:spLocks noChangeShapeType="1"/>
            </p:cNvSpPr>
            <p:nvPr/>
          </p:nvSpPr>
          <p:spPr bwMode="auto">
            <a:xfrm>
              <a:off x="225" y="557"/>
              <a:ext cx="20" cy="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527" name="Line 39"/>
            <p:cNvSpPr>
              <a:spLocks noChangeShapeType="1"/>
            </p:cNvSpPr>
            <p:nvPr/>
          </p:nvSpPr>
          <p:spPr bwMode="auto">
            <a:xfrm>
              <a:off x="245" y="565"/>
              <a:ext cx="14"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528" name="Line 40"/>
            <p:cNvSpPr>
              <a:spLocks noChangeShapeType="1"/>
            </p:cNvSpPr>
            <p:nvPr/>
          </p:nvSpPr>
          <p:spPr bwMode="auto">
            <a:xfrm>
              <a:off x="262" y="565"/>
              <a:ext cx="11" cy="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529" name="Line 41"/>
            <p:cNvSpPr>
              <a:spLocks noChangeShapeType="1"/>
            </p:cNvSpPr>
            <p:nvPr/>
          </p:nvSpPr>
          <p:spPr bwMode="auto">
            <a:xfrm>
              <a:off x="273" y="569"/>
              <a:ext cx="20"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530" name="Line 42"/>
            <p:cNvSpPr>
              <a:spLocks noChangeShapeType="1"/>
            </p:cNvSpPr>
            <p:nvPr/>
          </p:nvSpPr>
          <p:spPr bwMode="auto">
            <a:xfrm flipV="1">
              <a:off x="293" y="566"/>
              <a:ext cx="24" cy="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531" name="Line 43"/>
            <p:cNvSpPr>
              <a:spLocks noChangeShapeType="1"/>
            </p:cNvSpPr>
            <p:nvPr/>
          </p:nvSpPr>
          <p:spPr bwMode="auto">
            <a:xfrm flipV="1">
              <a:off x="317" y="561"/>
              <a:ext cx="24" cy="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532" name="Line 44"/>
            <p:cNvSpPr>
              <a:spLocks noChangeShapeType="1"/>
            </p:cNvSpPr>
            <p:nvPr/>
          </p:nvSpPr>
          <p:spPr bwMode="auto">
            <a:xfrm flipV="1">
              <a:off x="344" y="559"/>
              <a:ext cx="11" cy="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533" name="Line 45"/>
            <p:cNvSpPr>
              <a:spLocks noChangeShapeType="1"/>
            </p:cNvSpPr>
            <p:nvPr/>
          </p:nvSpPr>
          <p:spPr bwMode="auto">
            <a:xfrm flipV="1">
              <a:off x="356" y="547"/>
              <a:ext cx="18" cy="1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534" name="Line 46"/>
            <p:cNvSpPr>
              <a:spLocks noChangeShapeType="1"/>
            </p:cNvSpPr>
            <p:nvPr/>
          </p:nvSpPr>
          <p:spPr bwMode="auto">
            <a:xfrm flipV="1">
              <a:off x="374" y="528"/>
              <a:ext cx="5" cy="1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535" name="Line 47"/>
            <p:cNvSpPr>
              <a:spLocks noChangeShapeType="1"/>
            </p:cNvSpPr>
            <p:nvPr/>
          </p:nvSpPr>
          <p:spPr bwMode="auto">
            <a:xfrm flipV="1">
              <a:off x="379" y="505"/>
              <a:ext cx="5" cy="2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536" name="Line 48"/>
            <p:cNvSpPr>
              <a:spLocks noChangeShapeType="1"/>
            </p:cNvSpPr>
            <p:nvPr/>
          </p:nvSpPr>
          <p:spPr bwMode="auto">
            <a:xfrm flipV="1">
              <a:off x="384" y="482"/>
              <a:ext cx="1" cy="2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537" name="Line 49"/>
            <p:cNvSpPr>
              <a:spLocks noChangeShapeType="1"/>
            </p:cNvSpPr>
            <p:nvPr/>
          </p:nvSpPr>
          <p:spPr bwMode="auto">
            <a:xfrm flipV="1">
              <a:off x="384" y="453"/>
              <a:ext cx="4" cy="2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538" name="Line 50"/>
            <p:cNvSpPr>
              <a:spLocks noChangeShapeType="1"/>
            </p:cNvSpPr>
            <p:nvPr/>
          </p:nvSpPr>
          <p:spPr bwMode="auto">
            <a:xfrm flipV="1">
              <a:off x="389" y="428"/>
              <a:ext cx="9" cy="2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539" name="Line 51"/>
            <p:cNvSpPr>
              <a:spLocks noChangeShapeType="1"/>
            </p:cNvSpPr>
            <p:nvPr/>
          </p:nvSpPr>
          <p:spPr bwMode="auto">
            <a:xfrm flipV="1">
              <a:off x="398" y="396"/>
              <a:ext cx="9" cy="3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540" name="Line 52"/>
            <p:cNvSpPr>
              <a:spLocks noChangeShapeType="1"/>
            </p:cNvSpPr>
            <p:nvPr/>
          </p:nvSpPr>
          <p:spPr bwMode="auto">
            <a:xfrm flipV="1">
              <a:off x="408" y="374"/>
              <a:ext cx="4" cy="2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541" name="Line 53"/>
            <p:cNvSpPr>
              <a:spLocks noChangeShapeType="1"/>
            </p:cNvSpPr>
            <p:nvPr/>
          </p:nvSpPr>
          <p:spPr bwMode="auto">
            <a:xfrm flipV="1">
              <a:off x="413" y="353"/>
              <a:ext cx="9" cy="2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542" name="Line 54"/>
            <p:cNvSpPr>
              <a:spLocks noChangeShapeType="1"/>
            </p:cNvSpPr>
            <p:nvPr/>
          </p:nvSpPr>
          <p:spPr bwMode="auto">
            <a:xfrm flipV="1">
              <a:off x="422" y="325"/>
              <a:ext cx="15" cy="2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543" name="Line 55"/>
            <p:cNvSpPr>
              <a:spLocks noChangeShapeType="1"/>
            </p:cNvSpPr>
            <p:nvPr/>
          </p:nvSpPr>
          <p:spPr bwMode="auto">
            <a:xfrm flipV="1">
              <a:off x="437" y="308"/>
              <a:ext cx="9" cy="1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544" name="Line 56"/>
            <p:cNvSpPr>
              <a:spLocks noChangeShapeType="1"/>
            </p:cNvSpPr>
            <p:nvPr/>
          </p:nvSpPr>
          <p:spPr bwMode="auto">
            <a:xfrm flipV="1">
              <a:off x="446" y="300"/>
              <a:ext cx="10" cy="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545" name="Line 57"/>
            <p:cNvSpPr>
              <a:spLocks noChangeShapeType="1"/>
            </p:cNvSpPr>
            <p:nvPr/>
          </p:nvSpPr>
          <p:spPr bwMode="auto">
            <a:xfrm>
              <a:off x="456" y="299"/>
              <a:ext cx="19" cy="2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546" name="Line 58"/>
            <p:cNvSpPr>
              <a:spLocks noChangeShapeType="1"/>
            </p:cNvSpPr>
            <p:nvPr/>
          </p:nvSpPr>
          <p:spPr bwMode="auto">
            <a:xfrm>
              <a:off x="475" y="325"/>
              <a:ext cx="34" cy="5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547" name="Line 59"/>
            <p:cNvSpPr>
              <a:spLocks noChangeShapeType="1"/>
            </p:cNvSpPr>
            <p:nvPr/>
          </p:nvSpPr>
          <p:spPr bwMode="auto">
            <a:xfrm>
              <a:off x="509" y="381"/>
              <a:ext cx="52" cy="7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548" name="Line 60"/>
            <p:cNvSpPr>
              <a:spLocks noChangeShapeType="1"/>
            </p:cNvSpPr>
            <p:nvPr/>
          </p:nvSpPr>
          <p:spPr bwMode="auto">
            <a:xfrm>
              <a:off x="561" y="453"/>
              <a:ext cx="13" cy="1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549" name="Line 61"/>
            <p:cNvSpPr>
              <a:spLocks noChangeShapeType="1"/>
            </p:cNvSpPr>
            <p:nvPr/>
          </p:nvSpPr>
          <p:spPr bwMode="auto">
            <a:xfrm>
              <a:off x="576" y="471"/>
              <a:ext cx="24" cy="2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550" name="Line 62"/>
            <p:cNvSpPr>
              <a:spLocks noChangeShapeType="1"/>
            </p:cNvSpPr>
            <p:nvPr/>
          </p:nvSpPr>
          <p:spPr bwMode="auto">
            <a:xfrm>
              <a:off x="600" y="497"/>
              <a:ext cx="24" cy="1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551" name="Line 63"/>
            <p:cNvSpPr>
              <a:spLocks noChangeShapeType="1"/>
            </p:cNvSpPr>
            <p:nvPr/>
          </p:nvSpPr>
          <p:spPr bwMode="auto">
            <a:xfrm flipV="1">
              <a:off x="624" y="484"/>
              <a:ext cx="33" cy="2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552" name="Line 64"/>
            <p:cNvSpPr>
              <a:spLocks noChangeShapeType="1"/>
            </p:cNvSpPr>
            <p:nvPr/>
          </p:nvSpPr>
          <p:spPr bwMode="auto">
            <a:xfrm flipV="1">
              <a:off x="659" y="465"/>
              <a:ext cx="46" cy="1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553" name="Line 65"/>
            <p:cNvSpPr>
              <a:spLocks noChangeShapeType="1"/>
            </p:cNvSpPr>
            <p:nvPr/>
          </p:nvSpPr>
          <p:spPr bwMode="auto">
            <a:xfrm flipH="1" flipV="1">
              <a:off x="686" y="438"/>
              <a:ext cx="19" cy="2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554" name="Line 66"/>
            <p:cNvSpPr>
              <a:spLocks noChangeShapeType="1"/>
            </p:cNvSpPr>
            <p:nvPr/>
          </p:nvSpPr>
          <p:spPr bwMode="auto">
            <a:xfrm flipH="1" flipV="1">
              <a:off x="667" y="408"/>
              <a:ext cx="19" cy="3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555" name="Line 67"/>
            <p:cNvSpPr>
              <a:spLocks noChangeShapeType="1"/>
            </p:cNvSpPr>
            <p:nvPr/>
          </p:nvSpPr>
          <p:spPr bwMode="auto">
            <a:xfrm flipH="1" flipV="1">
              <a:off x="653" y="379"/>
              <a:ext cx="14" cy="2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556" name="Line 68"/>
            <p:cNvSpPr>
              <a:spLocks noChangeShapeType="1"/>
            </p:cNvSpPr>
            <p:nvPr/>
          </p:nvSpPr>
          <p:spPr bwMode="auto">
            <a:xfrm flipH="1" flipV="1">
              <a:off x="639" y="352"/>
              <a:ext cx="14" cy="2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557" name="Line 69"/>
            <p:cNvSpPr>
              <a:spLocks noChangeShapeType="1"/>
            </p:cNvSpPr>
            <p:nvPr/>
          </p:nvSpPr>
          <p:spPr bwMode="auto">
            <a:xfrm flipH="1" flipV="1">
              <a:off x="624" y="331"/>
              <a:ext cx="14" cy="2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558" name="Line 70"/>
            <p:cNvSpPr>
              <a:spLocks noChangeShapeType="1"/>
            </p:cNvSpPr>
            <p:nvPr/>
          </p:nvSpPr>
          <p:spPr bwMode="auto">
            <a:xfrm flipH="1" flipV="1">
              <a:off x="609" y="314"/>
              <a:ext cx="15" cy="1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559" name="Line 71"/>
            <p:cNvSpPr>
              <a:spLocks noChangeShapeType="1"/>
            </p:cNvSpPr>
            <p:nvPr/>
          </p:nvSpPr>
          <p:spPr bwMode="auto">
            <a:xfrm flipH="1" flipV="1">
              <a:off x="595" y="296"/>
              <a:ext cx="14" cy="1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560" name="Line 72"/>
            <p:cNvSpPr>
              <a:spLocks noChangeShapeType="1"/>
            </p:cNvSpPr>
            <p:nvPr/>
          </p:nvSpPr>
          <p:spPr bwMode="auto">
            <a:xfrm flipH="1" flipV="1">
              <a:off x="576" y="285"/>
              <a:ext cx="18" cy="1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561" name="Line 73"/>
            <p:cNvSpPr>
              <a:spLocks noChangeShapeType="1"/>
            </p:cNvSpPr>
            <p:nvPr/>
          </p:nvSpPr>
          <p:spPr bwMode="auto">
            <a:xfrm flipH="1" flipV="1">
              <a:off x="566" y="281"/>
              <a:ext cx="8" cy="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562" name="Line 74"/>
            <p:cNvSpPr>
              <a:spLocks noChangeShapeType="1"/>
            </p:cNvSpPr>
            <p:nvPr/>
          </p:nvSpPr>
          <p:spPr bwMode="auto">
            <a:xfrm flipH="1" flipV="1">
              <a:off x="562" y="269"/>
              <a:ext cx="4" cy="1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563" name="Line 75"/>
            <p:cNvSpPr>
              <a:spLocks noChangeShapeType="1"/>
            </p:cNvSpPr>
            <p:nvPr/>
          </p:nvSpPr>
          <p:spPr bwMode="auto">
            <a:xfrm flipH="1" flipV="1">
              <a:off x="547" y="243"/>
              <a:ext cx="14" cy="2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564" name="Line 76"/>
            <p:cNvSpPr>
              <a:spLocks noChangeShapeType="1"/>
            </p:cNvSpPr>
            <p:nvPr/>
          </p:nvSpPr>
          <p:spPr bwMode="auto">
            <a:xfrm flipH="1" flipV="1">
              <a:off x="513" y="198"/>
              <a:ext cx="34" cy="4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565" name="Line 77"/>
            <p:cNvSpPr>
              <a:spLocks noChangeShapeType="1"/>
            </p:cNvSpPr>
            <p:nvPr/>
          </p:nvSpPr>
          <p:spPr bwMode="auto">
            <a:xfrm flipH="1" flipV="1">
              <a:off x="504" y="185"/>
              <a:ext cx="9" cy="1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566" name="Line 78"/>
            <p:cNvSpPr>
              <a:spLocks noChangeShapeType="1"/>
            </p:cNvSpPr>
            <p:nvPr/>
          </p:nvSpPr>
          <p:spPr bwMode="auto">
            <a:xfrm flipH="1" flipV="1">
              <a:off x="494" y="176"/>
              <a:ext cx="9" cy="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567" name="Line 79"/>
            <p:cNvSpPr>
              <a:spLocks noChangeShapeType="1"/>
            </p:cNvSpPr>
            <p:nvPr/>
          </p:nvSpPr>
          <p:spPr bwMode="auto">
            <a:xfrm flipH="1" flipV="1">
              <a:off x="489" y="169"/>
              <a:ext cx="5" cy="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568" name="Line 80"/>
            <p:cNvSpPr>
              <a:spLocks noChangeShapeType="1"/>
            </p:cNvSpPr>
            <p:nvPr/>
          </p:nvSpPr>
          <p:spPr bwMode="auto">
            <a:xfrm flipH="1" flipV="1">
              <a:off x="475" y="161"/>
              <a:ext cx="14" cy="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569" name="Line 81"/>
            <p:cNvSpPr>
              <a:spLocks noChangeShapeType="1"/>
            </p:cNvSpPr>
            <p:nvPr/>
          </p:nvSpPr>
          <p:spPr bwMode="auto">
            <a:xfrm flipH="1" flipV="1">
              <a:off x="465" y="154"/>
              <a:ext cx="10" cy="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570" name="Line 82"/>
            <p:cNvSpPr>
              <a:spLocks noChangeShapeType="1"/>
            </p:cNvSpPr>
            <p:nvPr/>
          </p:nvSpPr>
          <p:spPr bwMode="auto">
            <a:xfrm flipH="1" flipV="1">
              <a:off x="451" y="143"/>
              <a:ext cx="14" cy="1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571" name="Line 83"/>
            <p:cNvSpPr>
              <a:spLocks noChangeShapeType="1"/>
            </p:cNvSpPr>
            <p:nvPr/>
          </p:nvSpPr>
          <p:spPr bwMode="auto">
            <a:xfrm flipH="1" flipV="1">
              <a:off x="413" y="139"/>
              <a:ext cx="29" cy="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572" name="Line 84"/>
            <p:cNvSpPr>
              <a:spLocks noChangeShapeType="1"/>
            </p:cNvSpPr>
            <p:nvPr/>
          </p:nvSpPr>
          <p:spPr bwMode="auto">
            <a:xfrm flipH="1" flipV="1">
              <a:off x="360" y="136"/>
              <a:ext cx="39" cy="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573" name="Line 85"/>
            <p:cNvSpPr>
              <a:spLocks noChangeShapeType="1"/>
            </p:cNvSpPr>
            <p:nvPr/>
          </p:nvSpPr>
          <p:spPr bwMode="auto">
            <a:xfrm flipH="1">
              <a:off x="307" y="134"/>
              <a:ext cx="53"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574" name="Line 86"/>
            <p:cNvSpPr>
              <a:spLocks noChangeShapeType="1"/>
            </p:cNvSpPr>
            <p:nvPr/>
          </p:nvSpPr>
          <p:spPr bwMode="auto">
            <a:xfrm flipH="1">
              <a:off x="278" y="134"/>
              <a:ext cx="29" cy="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575" name="Line 87"/>
            <p:cNvSpPr>
              <a:spLocks noChangeShapeType="1"/>
            </p:cNvSpPr>
            <p:nvPr/>
          </p:nvSpPr>
          <p:spPr bwMode="auto">
            <a:xfrm flipH="1">
              <a:off x="269" y="142"/>
              <a:ext cx="9" cy="1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576" name="Line 88"/>
            <p:cNvSpPr>
              <a:spLocks noChangeShapeType="1"/>
            </p:cNvSpPr>
            <p:nvPr/>
          </p:nvSpPr>
          <p:spPr bwMode="auto">
            <a:xfrm flipH="1">
              <a:off x="259" y="153"/>
              <a:ext cx="9" cy="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577" name="Line 89"/>
            <p:cNvSpPr>
              <a:spLocks noChangeShapeType="1"/>
            </p:cNvSpPr>
            <p:nvPr/>
          </p:nvSpPr>
          <p:spPr bwMode="auto">
            <a:xfrm flipH="1" flipV="1">
              <a:off x="254" y="158"/>
              <a:ext cx="5" cy="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578" name="Line 90"/>
            <p:cNvSpPr>
              <a:spLocks noChangeShapeType="1"/>
            </p:cNvSpPr>
            <p:nvPr/>
          </p:nvSpPr>
          <p:spPr bwMode="auto">
            <a:xfrm flipH="1">
              <a:off x="249" y="157"/>
              <a:ext cx="4" cy="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579" name="Line 91"/>
            <p:cNvSpPr>
              <a:spLocks noChangeShapeType="1"/>
            </p:cNvSpPr>
            <p:nvPr/>
          </p:nvSpPr>
          <p:spPr bwMode="auto">
            <a:xfrm flipH="1">
              <a:off x="240" y="161"/>
              <a:ext cx="8" cy="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580" name="Line 92"/>
            <p:cNvSpPr>
              <a:spLocks noChangeShapeType="1"/>
            </p:cNvSpPr>
            <p:nvPr/>
          </p:nvSpPr>
          <p:spPr bwMode="auto">
            <a:xfrm flipH="1">
              <a:off x="225" y="168"/>
              <a:ext cx="15" cy="1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581" name="Line 93"/>
            <p:cNvSpPr>
              <a:spLocks noChangeShapeType="1"/>
            </p:cNvSpPr>
            <p:nvPr/>
          </p:nvSpPr>
          <p:spPr bwMode="auto">
            <a:xfrm flipH="1">
              <a:off x="211" y="179"/>
              <a:ext cx="14" cy="1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582" name="Line 94"/>
            <p:cNvSpPr>
              <a:spLocks noChangeShapeType="1"/>
            </p:cNvSpPr>
            <p:nvPr/>
          </p:nvSpPr>
          <p:spPr bwMode="auto">
            <a:xfrm flipH="1">
              <a:off x="197" y="191"/>
              <a:ext cx="13" cy="1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583" name="Line 95"/>
            <p:cNvSpPr>
              <a:spLocks noChangeShapeType="1"/>
            </p:cNvSpPr>
            <p:nvPr/>
          </p:nvSpPr>
          <p:spPr bwMode="auto">
            <a:xfrm flipH="1">
              <a:off x="187" y="202"/>
              <a:ext cx="9" cy="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584" name="Line 96"/>
            <p:cNvSpPr>
              <a:spLocks noChangeShapeType="1"/>
            </p:cNvSpPr>
            <p:nvPr/>
          </p:nvSpPr>
          <p:spPr bwMode="auto">
            <a:xfrm flipH="1">
              <a:off x="168" y="209"/>
              <a:ext cx="19" cy="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585" name="Line 97"/>
            <p:cNvSpPr>
              <a:spLocks noChangeShapeType="1"/>
            </p:cNvSpPr>
            <p:nvPr/>
          </p:nvSpPr>
          <p:spPr bwMode="auto">
            <a:xfrm flipH="1">
              <a:off x="158" y="217"/>
              <a:ext cx="10" cy="1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586" name="Line 98"/>
            <p:cNvSpPr>
              <a:spLocks noChangeShapeType="1"/>
            </p:cNvSpPr>
            <p:nvPr/>
          </p:nvSpPr>
          <p:spPr bwMode="auto">
            <a:xfrm flipH="1">
              <a:off x="144" y="228"/>
              <a:ext cx="14" cy="1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587" name="Line 99"/>
            <p:cNvSpPr>
              <a:spLocks noChangeShapeType="1"/>
            </p:cNvSpPr>
            <p:nvPr/>
          </p:nvSpPr>
          <p:spPr bwMode="auto">
            <a:xfrm flipH="1">
              <a:off x="134" y="239"/>
              <a:ext cx="10" cy="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588" name="Line 100"/>
            <p:cNvSpPr>
              <a:spLocks noChangeShapeType="1"/>
            </p:cNvSpPr>
            <p:nvPr/>
          </p:nvSpPr>
          <p:spPr bwMode="auto">
            <a:xfrm flipH="1">
              <a:off x="130" y="247"/>
              <a:ext cx="4" cy="1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589" name="Line 101"/>
            <p:cNvSpPr>
              <a:spLocks noChangeShapeType="1"/>
            </p:cNvSpPr>
            <p:nvPr/>
          </p:nvSpPr>
          <p:spPr bwMode="auto">
            <a:xfrm flipH="1">
              <a:off x="120" y="258"/>
              <a:ext cx="9" cy="1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590" name="Line 102"/>
            <p:cNvSpPr>
              <a:spLocks noChangeShapeType="1"/>
            </p:cNvSpPr>
            <p:nvPr/>
          </p:nvSpPr>
          <p:spPr bwMode="auto">
            <a:xfrm flipH="1">
              <a:off x="115" y="277"/>
              <a:ext cx="5" cy="1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591" name="Line 103"/>
            <p:cNvSpPr>
              <a:spLocks noChangeShapeType="1"/>
            </p:cNvSpPr>
            <p:nvPr/>
          </p:nvSpPr>
          <p:spPr bwMode="auto">
            <a:xfrm flipH="1">
              <a:off x="105" y="292"/>
              <a:ext cx="10" cy="1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592" name="Line 104"/>
            <p:cNvSpPr>
              <a:spLocks noChangeShapeType="1"/>
            </p:cNvSpPr>
            <p:nvPr/>
          </p:nvSpPr>
          <p:spPr bwMode="auto">
            <a:xfrm flipH="1">
              <a:off x="101" y="308"/>
              <a:ext cx="4" cy="1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593" name="Line 105"/>
            <p:cNvSpPr>
              <a:spLocks noChangeShapeType="1"/>
            </p:cNvSpPr>
            <p:nvPr/>
          </p:nvSpPr>
          <p:spPr bwMode="auto">
            <a:xfrm flipH="1">
              <a:off x="91" y="322"/>
              <a:ext cx="9" cy="1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594" name="Line 106"/>
            <p:cNvSpPr>
              <a:spLocks noChangeShapeType="1"/>
            </p:cNvSpPr>
            <p:nvPr/>
          </p:nvSpPr>
          <p:spPr bwMode="auto">
            <a:xfrm>
              <a:off x="91" y="337"/>
              <a:ext cx="1" cy="1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595" name="Line 107"/>
            <p:cNvSpPr>
              <a:spLocks noChangeShapeType="1"/>
            </p:cNvSpPr>
            <p:nvPr/>
          </p:nvSpPr>
          <p:spPr bwMode="auto">
            <a:xfrm>
              <a:off x="91" y="348"/>
              <a:ext cx="1" cy="1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596" name="Line 108"/>
            <p:cNvSpPr>
              <a:spLocks noChangeShapeType="1"/>
            </p:cNvSpPr>
            <p:nvPr/>
          </p:nvSpPr>
          <p:spPr bwMode="auto">
            <a:xfrm>
              <a:off x="91" y="366"/>
              <a:ext cx="1" cy="1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597" name="Line 109"/>
            <p:cNvSpPr>
              <a:spLocks noChangeShapeType="1"/>
            </p:cNvSpPr>
            <p:nvPr/>
          </p:nvSpPr>
          <p:spPr bwMode="auto">
            <a:xfrm>
              <a:off x="91" y="378"/>
              <a:ext cx="1" cy="1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598" name="Line 110"/>
            <p:cNvSpPr>
              <a:spLocks noChangeShapeType="1"/>
            </p:cNvSpPr>
            <p:nvPr/>
          </p:nvSpPr>
          <p:spPr bwMode="auto">
            <a:xfrm>
              <a:off x="91" y="396"/>
              <a:ext cx="1" cy="1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599" name="Line 111"/>
            <p:cNvSpPr>
              <a:spLocks noChangeShapeType="1"/>
            </p:cNvSpPr>
            <p:nvPr/>
          </p:nvSpPr>
          <p:spPr bwMode="auto">
            <a:xfrm>
              <a:off x="91" y="415"/>
              <a:ext cx="1" cy="1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600" name="Line 112"/>
            <p:cNvSpPr>
              <a:spLocks noChangeShapeType="1"/>
            </p:cNvSpPr>
            <p:nvPr/>
          </p:nvSpPr>
          <p:spPr bwMode="auto">
            <a:xfrm flipH="1">
              <a:off x="86" y="426"/>
              <a:ext cx="5" cy="1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601" name="Line 113"/>
            <p:cNvSpPr>
              <a:spLocks noChangeShapeType="1"/>
            </p:cNvSpPr>
            <p:nvPr/>
          </p:nvSpPr>
          <p:spPr bwMode="auto">
            <a:xfrm>
              <a:off x="86" y="445"/>
              <a:ext cx="5" cy="1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602" name="未知"/>
            <p:cNvSpPr>
              <a:spLocks/>
            </p:cNvSpPr>
            <p:nvPr/>
          </p:nvSpPr>
          <p:spPr bwMode="auto">
            <a:xfrm>
              <a:off x="283" y="18"/>
              <a:ext cx="187" cy="232"/>
            </a:xfrm>
            <a:custGeom>
              <a:avLst/>
              <a:gdLst>
                <a:gd name="T0" fmla="*/ 0 w 187"/>
                <a:gd name="T1" fmla="*/ 128 h 232"/>
                <a:gd name="T2" fmla="*/ 10 w 187"/>
                <a:gd name="T3" fmla="*/ 120 h 232"/>
                <a:gd name="T4" fmla="*/ 14 w 187"/>
                <a:gd name="T5" fmla="*/ 116 h 232"/>
                <a:gd name="T6" fmla="*/ 14 w 187"/>
                <a:gd name="T7" fmla="*/ 113 h 232"/>
                <a:gd name="T8" fmla="*/ 10 w 187"/>
                <a:gd name="T9" fmla="*/ 109 h 232"/>
                <a:gd name="T10" fmla="*/ 5 w 187"/>
                <a:gd name="T11" fmla="*/ 101 h 232"/>
                <a:gd name="T12" fmla="*/ 5 w 187"/>
                <a:gd name="T13" fmla="*/ 90 h 232"/>
                <a:gd name="T14" fmla="*/ 5 w 187"/>
                <a:gd name="T15" fmla="*/ 87 h 232"/>
                <a:gd name="T16" fmla="*/ 5 w 187"/>
                <a:gd name="T17" fmla="*/ 75 h 232"/>
                <a:gd name="T18" fmla="*/ 5 w 187"/>
                <a:gd name="T19" fmla="*/ 68 h 232"/>
                <a:gd name="T20" fmla="*/ 5 w 187"/>
                <a:gd name="T21" fmla="*/ 64 h 232"/>
                <a:gd name="T22" fmla="*/ 10 w 187"/>
                <a:gd name="T23" fmla="*/ 57 h 232"/>
                <a:gd name="T24" fmla="*/ 14 w 187"/>
                <a:gd name="T25" fmla="*/ 53 h 232"/>
                <a:gd name="T26" fmla="*/ 19 w 187"/>
                <a:gd name="T27" fmla="*/ 42 h 232"/>
                <a:gd name="T28" fmla="*/ 29 w 187"/>
                <a:gd name="T29" fmla="*/ 27 h 232"/>
                <a:gd name="T30" fmla="*/ 38 w 187"/>
                <a:gd name="T31" fmla="*/ 15 h 232"/>
                <a:gd name="T32" fmla="*/ 48 w 187"/>
                <a:gd name="T33" fmla="*/ 8 h 232"/>
                <a:gd name="T34" fmla="*/ 62 w 187"/>
                <a:gd name="T35" fmla="*/ 4 h 232"/>
                <a:gd name="T36" fmla="*/ 72 w 187"/>
                <a:gd name="T37" fmla="*/ 0 h 232"/>
                <a:gd name="T38" fmla="*/ 86 w 187"/>
                <a:gd name="T39" fmla="*/ 0 h 232"/>
                <a:gd name="T40" fmla="*/ 101 w 187"/>
                <a:gd name="T41" fmla="*/ 0 h 232"/>
                <a:gd name="T42" fmla="*/ 115 w 187"/>
                <a:gd name="T43" fmla="*/ 4 h 232"/>
                <a:gd name="T44" fmla="*/ 134 w 187"/>
                <a:gd name="T45" fmla="*/ 8 h 232"/>
                <a:gd name="T46" fmla="*/ 144 w 187"/>
                <a:gd name="T47" fmla="*/ 15 h 232"/>
                <a:gd name="T48" fmla="*/ 158 w 187"/>
                <a:gd name="T49" fmla="*/ 23 h 232"/>
                <a:gd name="T50" fmla="*/ 173 w 187"/>
                <a:gd name="T51" fmla="*/ 34 h 232"/>
                <a:gd name="T52" fmla="*/ 182 w 187"/>
                <a:gd name="T53" fmla="*/ 45 h 232"/>
                <a:gd name="T54" fmla="*/ 187 w 187"/>
                <a:gd name="T55" fmla="*/ 57 h 232"/>
                <a:gd name="T56" fmla="*/ 187 w 187"/>
                <a:gd name="T57" fmla="*/ 68 h 232"/>
                <a:gd name="T58" fmla="*/ 187 w 187"/>
                <a:gd name="T59" fmla="*/ 79 h 232"/>
                <a:gd name="T60" fmla="*/ 187 w 187"/>
                <a:gd name="T61" fmla="*/ 90 h 232"/>
                <a:gd name="T62" fmla="*/ 178 w 187"/>
                <a:gd name="T63" fmla="*/ 105 h 232"/>
                <a:gd name="T64" fmla="*/ 178 w 187"/>
                <a:gd name="T65" fmla="*/ 124 h 232"/>
                <a:gd name="T66" fmla="*/ 173 w 187"/>
                <a:gd name="T67" fmla="*/ 139 h 232"/>
                <a:gd name="T68" fmla="*/ 168 w 187"/>
                <a:gd name="T69" fmla="*/ 158 h 232"/>
                <a:gd name="T70" fmla="*/ 158 w 187"/>
                <a:gd name="T71" fmla="*/ 173 h 232"/>
                <a:gd name="T72" fmla="*/ 154 w 187"/>
                <a:gd name="T73" fmla="*/ 180 h 232"/>
                <a:gd name="T74" fmla="*/ 158 w 187"/>
                <a:gd name="T75" fmla="*/ 188 h 232"/>
                <a:gd name="T76" fmla="*/ 154 w 187"/>
                <a:gd name="T77" fmla="*/ 188 h 232"/>
                <a:gd name="T78" fmla="*/ 154 w 187"/>
                <a:gd name="T79" fmla="*/ 195 h 232"/>
                <a:gd name="T80" fmla="*/ 149 w 187"/>
                <a:gd name="T81" fmla="*/ 195 h 232"/>
                <a:gd name="T82" fmla="*/ 154 w 187"/>
                <a:gd name="T83" fmla="*/ 199 h 232"/>
                <a:gd name="T84" fmla="*/ 149 w 187"/>
                <a:gd name="T85" fmla="*/ 210 h 232"/>
                <a:gd name="T86" fmla="*/ 149 w 187"/>
                <a:gd name="T87" fmla="*/ 221 h 232"/>
                <a:gd name="T88" fmla="*/ 144 w 187"/>
                <a:gd name="T89" fmla="*/ 229 h 232"/>
                <a:gd name="T90" fmla="*/ 139 w 187"/>
                <a:gd name="T91" fmla="*/ 232 h 232"/>
                <a:gd name="T92" fmla="*/ 134 w 187"/>
                <a:gd name="T93" fmla="*/ 232 h 232"/>
                <a:gd name="T94" fmla="*/ 125 w 187"/>
                <a:gd name="T95" fmla="*/ 232 h 232"/>
                <a:gd name="T96" fmla="*/ 120 w 187"/>
                <a:gd name="T97" fmla="*/ 232 h 232"/>
                <a:gd name="T98" fmla="*/ 106 w 187"/>
                <a:gd name="T99" fmla="*/ 229 h 232"/>
                <a:gd name="T100" fmla="*/ 96 w 187"/>
                <a:gd name="T101" fmla="*/ 229 h 232"/>
                <a:gd name="T102" fmla="*/ 86 w 187"/>
                <a:gd name="T103" fmla="*/ 229 h 232"/>
                <a:gd name="T104" fmla="*/ 77 w 187"/>
                <a:gd name="T105" fmla="*/ 229 h 232"/>
                <a:gd name="T106" fmla="*/ 67 w 187"/>
                <a:gd name="T107" fmla="*/ 232 h 232"/>
                <a:gd name="T108" fmla="*/ 58 w 187"/>
                <a:gd name="T109" fmla="*/ 214 h 232"/>
                <a:gd name="T110" fmla="*/ 43 w 187"/>
                <a:gd name="T111" fmla="*/ 195 h 232"/>
                <a:gd name="T112" fmla="*/ 29 w 187"/>
                <a:gd name="T113" fmla="*/ 180 h 232"/>
                <a:gd name="T114" fmla="*/ 19 w 187"/>
                <a:gd name="T115" fmla="*/ 176 h 232"/>
                <a:gd name="T116" fmla="*/ 14 w 187"/>
                <a:gd name="T117" fmla="*/ 161 h 232"/>
                <a:gd name="T118" fmla="*/ 10 w 187"/>
                <a:gd name="T119" fmla="*/ 146 h 232"/>
                <a:gd name="T120" fmla="*/ 0 w 187"/>
                <a:gd name="T121" fmla="*/ 128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7" h="232">
                  <a:moveTo>
                    <a:pt x="0" y="128"/>
                  </a:moveTo>
                  <a:lnTo>
                    <a:pt x="10" y="120"/>
                  </a:lnTo>
                  <a:lnTo>
                    <a:pt x="14" y="116"/>
                  </a:lnTo>
                  <a:lnTo>
                    <a:pt x="14" y="113"/>
                  </a:lnTo>
                  <a:lnTo>
                    <a:pt x="10" y="109"/>
                  </a:lnTo>
                  <a:lnTo>
                    <a:pt x="5" y="101"/>
                  </a:lnTo>
                  <a:lnTo>
                    <a:pt x="5" y="90"/>
                  </a:lnTo>
                  <a:lnTo>
                    <a:pt x="5" y="87"/>
                  </a:lnTo>
                  <a:lnTo>
                    <a:pt x="5" y="75"/>
                  </a:lnTo>
                  <a:lnTo>
                    <a:pt x="5" y="68"/>
                  </a:lnTo>
                  <a:lnTo>
                    <a:pt x="5" y="64"/>
                  </a:lnTo>
                  <a:lnTo>
                    <a:pt x="10" y="57"/>
                  </a:lnTo>
                  <a:lnTo>
                    <a:pt x="14" y="53"/>
                  </a:lnTo>
                  <a:lnTo>
                    <a:pt x="19" y="42"/>
                  </a:lnTo>
                  <a:lnTo>
                    <a:pt x="29" y="27"/>
                  </a:lnTo>
                  <a:lnTo>
                    <a:pt x="38" y="15"/>
                  </a:lnTo>
                  <a:lnTo>
                    <a:pt x="48" y="8"/>
                  </a:lnTo>
                  <a:lnTo>
                    <a:pt x="62" y="4"/>
                  </a:lnTo>
                  <a:lnTo>
                    <a:pt x="72" y="0"/>
                  </a:lnTo>
                  <a:lnTo>
                    <a:pt x="86" y="0"/>
                  </a:lnTo>
                  <a:lnTo>
                    <a:pt x="101" y="0"/>
                  </a:lnTo>
                  <a:lnTo>
                    <a:pt x="115" y="4"/>
                  </a:lnTo>
                  <a:lnTo>
                    <a:pt x="134" y="8"/>
                  </a:lnTo>
                  <a:lnTo>
                    <a:pt x="144" y="15"/>
                  </a:lnTo>
                  <a:lnTo>
                    <a:pt x="158" y="23"/>
                  </a:lnTo>
                  <a:lnTo>
                    <a:pt x="173" y="34"/>
                  </a:lnTo>
                  <a:lnTo>
                    <a:pt x="182" y="45"/>
                  </a:lnTo>
                  <a:lnTo>
                    <a:pt x="187" y="57"/>
                  </a:lnTo>
                  <a:lnTo>
                    <a:pt x="187" y="68"/>
                  </a:lnTo>
                  <a:lnTo>
                    <a:pt x="187" y="79"/>
                  </a:lnTo>
                  <a:lnTo>
                    <a:pt x="187" y="90"/>
                  </a:lnTo>
                  <a:lnTo>
                    <a:pt x="178" y="105"/>
                  </a:lnTo>
                  <a:lnTo>
                    <a:pt x="178" y="124"/>
                  </a:lnTo>
                  <a:lnTo>
                    <a:pt x="173" y="139"/>
                  </a:lnTo>
                  <a:lnTo>
                    <a:pt x="168" y="158"/>
                  </a:lnTo>
                  <a:lnTo>
                    <a:pt x="158" y="173"/>
                  </a:lnTo>
                  <a:lnTo>
                    <a:pt x="154" y="180"/>
                  </a:lnTo>
                  <a:lnTo>
                    <a:pt x="158" y="188"/>
                  </a:lnTo>
                  <a:lnTo>
                    <a:pt x="154" y="188"/>
                  </a:lnTo>
                  <a:lnTo>
                    <a:pt x="154" y="195"/>
                  </a:lnTo>
                  <a:lnTo>
                    <a:pt x="149" y="195"/>
                  </a:lnTo>
                  <a:lnTo>
                    <a:pt x="154" y="199"/>
                  </a:lnTo>
                  <a:lnTo>
                    <a:pt x="149" y="210"/>
                  </a:lnTo>
                  <a:lnTo>
                    <a:pt x="149" y="221"/>
                  </a:lnTo>
                  <a:lnTo>
                    <a:pt x="144" y="229"/>
                  </a:lnTo>
                  <a:lnTo>
                    <a:pt x="139" y="232"/>
                  </a:lnTo>
                  <a:lnTo>
                    <a:pt x="134" y="232"/>
                  </a:lnTo>
                  <a:lnTo>
                    <a:pt x="125" y="232"/>
                  </a:lnTo>
                  <a:lnTo>
                    <a:pt x="120" y="232"/>
                  </a:lnTo>
                  <a:lnTo>
                    <a:pt x="106" y="229"/>
                  </a:lnTo>
                  <a:lnTo>
                    <a:pt x="96" y="229"/>
                  </a:lnTo>
                  <a:lnTo>
                    <a:pt x="86" y="229"/>
                  </a:lnTo>
                  <a:lnTo>
                    <a:pt x="77" y="229"/>
                  </a:lnTo>
                  <a:lnTo>
                    <a:pt x="67" y="232"/>
                  </a:lnTo>
                  <a:lnTo>
                    <a:pt x="58" y="214"/>
                  </a:lnTo>
                  <a:lnTo>
                    <a:pt x="43" y="195"/>
                  </a:lnTo>
                  <a:lnTo>
                    <a:pt x="29" y="180"/>
                  </a:lnTo>
                  <a:lnTo>
                    <a:pt x="19" y="176"/>
                  </a:lnTo>
                  <a:lnTo>
                    <a:pt x="14" y="161"/>
                  </a:lnTo>
                  <a:lnTo>
                    <a:pt x="10" y="146"/>
                  </a:lnTo>
                  <a:lnTo>
                    <a:pt x="0" y="128"/>
                  </a:lnTo>
                  <a:close/>
                </a:path>
              </a:pathLst>
            </a:custGeom>
            <a:solidFill>
              <a:srgbClr val="FFE0C0"/>
            </a:solidFill>
            <a:ln w="7938" cmpd="sng">
              <a:solidFill>
                <a:srgbClr val="000000"/>
              </a:solidFill>
              <a:round/>
              <a:headEnd/>
              <a:tailEnd/>
            </a:ln>
          </p:spPr>
          <p:txBody>
            <a:bodyPr/>
            <a:lstStyle/>
            <a:p>
              <a:endParaRPr lang="zh-CN" altLang="en-US"/>
            </a:p>
          </p:txBody>
        </p:sp>
        <p:sp>
          <p:nvSpPr>
            <p:cNvPr id="831603" name="未知"/>
            <p:cNvSpPr>
              <a:spLocks/>
            </p:cNvSpPr>
            <p:nvPr/>
          </p:nvSpPr>
          <p:spPr bwMode="auto">
            <a:xfrm>
              <a:off x="293" y="0"/>
              <a:ext cx="187" cy="138"/>
            </a:xfrm>
            <a:custGeom>
              <a:avLst/>
              <a:gdLst>
                <a:gd name="T0" fmla="*/ 168 w 187"/>
                <a:gd name="T1" fmla="*/ 138 h 138"/>
                <a:gd name="T2" fmla="*/ 177 w 187"/>
                <a:gd name="T3" fmla="*/ 123 h 138"/>
                <a:gd name="T4" fmla="*/ 182 w 187"/>
                <a:gd name="T5" fmla="*/ 108 h 138"/>
                <a:gd name="T6" fmla="*/ 177 w 187"/>
                <a:gd name="T7" fmla="*/ 93 h 138"/>
                <a:gd name="T8" fmla="*/ 177 w 187"/>
                <a:gd name="T9" fmla="*/ 90 h 138"/>
                <a:gd name="T10" fmla="*/ 187 w 187"/>
                <a:gd name="T11" fmla="*/ 78 h 138"/>
                <a:gd name="T12" fmla="*/ 187 w 187"/>
                <a:gd name="T13" fmla="*/ 67 h 138"/>
                <a:gd name="T14" fmla="*/ 177 w 187"/>
                <a:gd name="T15" fmla="*/ 56 h 138"/>
                <a:gd name="T16" fmla="*/ 163 w 187"/>
                <a:gd name="T17" fmla="*/ 45 h 138"/>
                <a:gd name="T18" fmla="*/ 158 w 187"/>
                <a:gd name="T19" fmla="*/ 37 h 138"/>
                <a:gd name="T20" fmla="*/ 148 w 187"/>
                <a:gd name="T21" fmla="*/ 33 h 138"/>
                <a:gd name="T22" fmla="*/ 134 w 187"/>
                <a:gd name="T23" fmla="*/ 22 h 138"/>
                <a:gd name="T24" fmla="*/ 124 w 187"/>
                <a:gd name="T25" fmla="*/ 11 h 138"/>
                <a:gd name="T26" fmla="*/ 110 w 187"/>
                <a:gd name="T27" fmla="*/ 3 h 138"/>
                <a:gd name="T28" fmla="*/ 86 w 187"/>
                <a:gd name="T29" fmla="*/ 0 h 138"/>
                <a:gd name="T30" fmla="*/ 57 w 187"/>
                <a:gd name="T31" fmla="*/ 0 h 138"/>
                <a:gd name="T32" fmla="*/ 48 w 187"/>
                <a:gd name="T33" fmla="*/ 0 h 138"/>
                <a:gd name="T34" fmla="*/ 33 w 187"/>
                <a:gd name="T35" fmla="*/ 7 h 138"/>
                <a:gd name="T36" fmla="*/ 19 w 187"/>
                <a:gd name="T37" fmla="*/ 15 h 138"/>
                <a:gd name="T38" fmla="*/ 14 w 187"/>
                <a:gd name="T39" fmla="*/ 30 h 138"/>
                <a:gd name="T40" fmla="*/ 14 w 187"/>
                <a:gd name="T41" fmla="*/ 41 h 138"/>
                <a:gd name="T42" fmla="*/ 9 w 187"/>
                <a:gd name="T43" fmla="*/ 48 h 138"/>
                <a:gd name="T44" fmla="*/ 0 w 187"/>
                <a:gd name="T45" fmla="*/ 63 h 138"/>
                <a:gd name="T46" fmla="*/ 0 w 187"/>
                <a:gd name="T47" fmla="*/ 67 h 138"/>
                <a:gd name="T48" fmla="*/ 0 w 187"/>
                <a:gd name="T49" fmla="*/ 75 h 138"/>
                <a:gd name="T50" fmla="*/ 9 w 187"/>
                <a:gd name="T51" fmla="*/ 75 h 138"/>
                <a:gd name="T52" fmla="*/ 14 w 187"/>
                <a:gd name="T53" fmla="*/ 82 h 138"/>
                <a:gd name="T54" fmla="*/ 19 w 187"/>
                <a:gd name="T55" fmla="*/ 97 h 138"/>
                <a:gd name="T56" fmla="*/ 19 w 187"/>
                <a:gd name="T57" fmla="*/ 108 h 138"/>
                <a:gd name="T58" fmla="*/ 24 w 187"/>
                <a:gd name="T59" fmla="*/ 112 h 138"/>
                <a:gd name="T60" fmla="*/ 33 w 187"/>
                <a:gd name="T61" fmla="*/ 116 h 138"/>
                <a:gd name="T62" fmla="*/ 43 w 187"/>
                <a:gd name="T63" fmla="*/ 116 h 138"/>
                <a:gd name="T64" fmla="*/ 48 w 187"/>
                <a:gd name="T65" fmla="*/ 112 h 138"/>
                <a:gd name="T66" fmla="*/ 52 w 187"/>
                <a:gd name="T67" fmla="*/ 97 h 138"/>
                <a:gd name="T68" fmla="*/ 57 w 187"/>
                <a:gd name="T69" fmla="*/ 86 h 138"/>
                <a:gd name="T70" fmla="*/ 62 w 187"/>
                <a:gd name="T71" fmla="*/ 82 h 138"/>
                <a:gd name="T72" fmla="*/ 72 w 187"/>
                <a:gd name="T73" fmla="*/ 82 h 138"/>
                <a:gd name="T74" fmla="*/ 76 w 187"/>
                <a:gd name="T75" fmla="*/ 63 h 138"/>
                <a:gd name="T76" fmla="*/ 81 w 187"/>
                <a:gd name="T77" fmla="*/ 52 h 138"/>
                <a:gd name="T78" fmla="*/ 86 w 187"/>
                <a:gd name="T79" fmla="*/ 41 h 138"/>
                <a:gd name="T80" fmla="*/ 91 w 187"/>
                <a:gd name="T81" fmla="*/ 37 h 138"/>
                <a:gd name="T82" fmla="*/ 105 w 187"/>
                <a:gd name="T83" fmla="*/ 52 h 138"/>
                <a:gd name="T84" fmla="*/ 120 w 187"/>
                <a:gd name="T85" fmla="*/ 71 h 138"/>
                <a:gd name="T86" fmla="*/ 129 w 187"/>
                <a:gd name="T87" fmla="*/ 75 h 138"/>
                <a:gd name="T88" fmla="*/ 144 w 187"/>
                <a:gd name="T89" fmla="*/ 75 h 138"/>
                <a:gd name="T90" fmla="*/ 158 w 187"/>
                <a:gd name="T91" fmla="*/ 78 h 138"/>
                <a:gd name="T92" fmla="*/ 172 w 187"/>
                <a:gd name="T93" fmla="*/ 93 h 138"/>
                <a:gd name="T94" fmla="*/ 172 w 187"/>
                <a:gd name="T95" fmla="*/ 112 h 138"/>
                <a:gd name="T96" fmla="*/ 168 w 187"/>
                <a:gd name="T97" fmla="*/ 127 h 138"/>
                <a:gd name="T98" fmla="*/ 168 w 187"/>
                <a:gd name="T9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7" h="138">
                  <a:moveTo>
                    <a:pt x="168" y="138"/>
                  </a:moveTo>
                  <a:lnTo>
                    <a:pt x="177" y="123"/>
                  </a:lnTo>
                  <a:lnTo>
                    <a:pt x="182" y="108"/>
                  </a:lnTo>
                  <a:lnTo>
                    <a:pt x="177" y="93"/>
                  </a:lnTo>
                  <a:lnTo>
                    <a:pt x="177" y="90"/>
                  </a:lnTo>
                  <a:lnTo>
                    <a:pt x="187" y="78"/>
                  </a:lnTo>
                  <a:lnTo>
                    <a:pt x="187" y="67"/>
                  </a:lnTo>
                  <a:lnTo>
                    <a:pt x="177" y="56"/>
                  </a:lnTo>
                  <a:lnTo>
                    <a:pt x="163" y="45"/>
                  </a:lnTo>
                  <a:lnTo>
                    <a:pt x="158" y="37"/>
                  </a:lnTo>
                  <a:lnTo>
                    <a:pt x="148" y="33"/>
                  </a:lnTo>
                  <a:lnTo>
                    <a:pt x="134" y="22"/>
                  </a:lnTo>
                  <a:lnTo>
                    <a:pt x="124" y="11"/>
                  </a:lnTo>
                  <a:lnTo>
                    <a:pt x="110" y="3"/>
                  </a:lnTo>
                  <a:lnTo>
                    <a:pt x="86" y="0"/>
                  </a:lnTo>
                  <a:lnTo>
                    <a:pt x="57" y="0"/>
                  </a:lnTo>
                  <a:lnTo>
                    <a:pt x="48" y="0"/>
                  </a:lnTo>
                  <a:lnTo>
                    <a:pt x="33" y="7"/>
                  </a:lnTo>
                  <a:lnTo>
                    <a:pt x="19" y="15"/>
                  </a:lnTo>
                  <a:lnTo>
                    <a:pt x="14" y="30"/>
                  </a:lnTo>
                  <a:lnTo>
                    <a:pt x="14" y="41"/>
                  </a:lnTo>
                  <a:lnTo>
                    <a:pt x="9" y="48"/>
                  </a:lnTo>
                  <a:lnTo>
                    <a:pt x="0" y="63"/>
                  </a:lnTo>
                  <a:lnTo>
                    <a:pt x="0" y="67"/>
                  </a:lnTo>
                  <a:lnTo>
                    <a:pt x="0" y="75"/>
                  </a:lnTo>
                  <a:lnTo>
                    <a:pt x="9" y="75"/>
                  </a:lnTo>
                  <a:lnTo>
                    <a:pt x="14" y="82"/>
                  </a:lnTo>
                  <a:lnTo>
                    <a:pt x="19" y="97"/>
                  </a:lnTo>
                  <a:lnTo>
                    <a:pt x="19" y="108"/>
                  </a:lnTo>
                  <a:lnTo>
                    <a:pt x="24" y="112"/>
                  </a:lnTo>
                  <a:lnTo>
                    <a:pt x="33" y="116"/>
                  </a:lnTo>
                  <a:lnTo>
                    <a:pt x="43" y="116"/>
                  </a:lnTo>
                  <a:lnTo>
                    <a:pt x="48" y="112"/>
                  </a:lnTo>
                  <a:lnTo>
                    <a:pt x="52" y="97"/>
                  </a:lnTo>
                  <a:lnTo>
                    <a:pt x="57" y="86"/>
                  </a:lnTo>
                  <a:lnTo>
                    <a:pt x="62" y="82"/>
                  </a:lnTo>
                  <a:lnTo>
                    <a:pt x="72" y="82"/>
                  </a:lnTo>
                  <a:lnTo>
                    <a:pt x="76" y="63"/>
                  </a:lnTo>
                  <a:lnTo>
                    <a:pt x="81" y="52"/>
                  </a:lnTo>
                  <a:lnTo>
                    <a:pt x="86" y="41"/>
                  </a:lnTo>
                  <a:lnTo>
                    <a:pt x="91" y="37"/>
                  </a:lnTo>
                  <a:lnTo>
                    <a:pt x="105" y="52"/>
                  </a:lnTo>
                  <a:lnTo>
                    <a:pt x="120" y="71"/>
                  </a:lnTo>
                  <a:lnTo>
                    <a:pt x="129" y="75"/>
                  </a:lnTo>
                  <a:lnTo>
                    <a:pt x="144" y="75"/>
                  </a:lnTo>
                  <a:lnTo>
                    <a:pt x="158" y="78"/>
                  </a:lnTo>
                  <a:lnTo>
                    <a:pt x="172" y="93"/>
                  </a:lnTo>
                  <a:lnTo>
                    <a:pt x="172" y="112"/>
                  </a:lnTo>
                  <a:lnTo>
                    <a:pt x="168" y="127"/>
                  </a:lnTo>
                  <a:lnTo>
                    <a:pt x="168" y="138"/>
                  </a:lnTo>
                  <a:close/>
                </a:path>
              </a:pathLst>
            </a:custGeom>
            <a:solidFill>
              <a:srgbClr val="E07000"/>
            </a:solidFill>
            <a:ln w="7938" cmpd="sng">
              <a:solidFill>
                <a:srgbClr val="000000"/>
              </a:solidFill>
              <a:round/>
              <a:headEnd/>
              <a:tailEnd/>
            </a:ln>
          </p:spPr>
          <p:txBody>
            <a:bodyPr/>
            <a:lstStyle/>
            <a:p>
              <a:endParaRPr lang="zh-CN" altLang="en-US"/>
            </a:p>
          </p:txBody>
        </p:sp>
        <p:sp>
          <p:nvSpPr>
            <p:cNvPr id="831604" name="未知"/>
            <p:cNvSpPr>
              <a:spLocks/>
            </p:cNvSpPr>
            <p:nvPr/>
          </p:nvSpPr>
          <p:spPr bwMode="auto">
            <a:xfrm>
              <a:off x="360" y="123"/>
              <a:ext cx="125" cy="41"/>
            </a:xfrm>
            <a:custGeom>
              <a:avLst/>
              <a:gdLst>
                <a:gd name="T0" fmla="*/ 0 w 125"/>
                <a:gd name="T1" fmla="*/ 4 h 41"/>
                <a:gd name="T2" fmla="*/ 5 w 125"/>
                <a:gd name="T3" fmla="*/ 0 h 41"/>
                <a:gd name="T4" fmla="*/ 14 w 125"/>
                <a:gd name="T5" fmla="*/ 0 h 41"/>
                <a:gd name="T6" fmla="*/ 48 w 125"/>
                <a:gd name="T7" fmla="*/ 0 h 41"/>
                <a:gd name="T8" fmla="*/ 67 w 125"/>
                <a:gd name="T9" fmla="*/ 4 h 41"/>
                <a:gd name="T10" fmla="*/ 81 w 125"/>
                <a:gd name="T11" fmla="*/ 4 h 41"/>
                <a:gd name="T12" fmla="*/ 91 w 125"/>
                <a:gd name="T13" fmla="*/ 0 h 41"/>
                <a:gd name="T14" fmla="*/ 120 w 125"/>
                <a:gd name="T15" fmla="*/ 0 h 41"/>
                <a:gd name="T16" fmla="*/ 125 w 125"/>
                <a:gd name="T17" fmla="*/ 4 h 41"/>
                <a:gd name="T18" fmla="*/ 125 w 125"/>
                <a:gd name="T19" fmla="*/ 11 h 41"/>
                <a:gd name="T20" fmla="*/ 120 w 125"/>
                <a:gd name="T21" fmla="*/ 19 h 41"/>
                <a:gd name="T22" fmla="*/ 120 w 125"/>
                <a:gd name="T23" fmla="*/ 23 h 41"/>
                <a:gd name="T24" fmla="*/ 120 w 125"/>
                <a:gd name="T25" fmla="*/ 30 h 41"/>
                <a:gd name="T26" fmla="*/ 120 w 125"/>
                <a:gd name="T27" fmla="*/ 30 h 41"/>
                <a:gd name="T28" fmla="*/ 115 w 125"/>
                <a:gd name="T29" fmla="*/ 34 h 41"/>
                <a:gd name="T30" fmla="*/ 110 w 125"/>
                <a:gd name="T31" fmla="*/ 38 h 41"/>
                <a:gd name="T32" fmla="*/ 110 w 125"/>
                <a:gd name="T33" fmla="*/ 38 h 41"/>
                <a:gd name="T34" fmla="*/ 105 w 125"/>
                <a:gd name="T35" fmla="*/ 41 h 41"/>
                <a:gd name="T36" fmla="*/ 101 w 125"/>
                <a:gd name="T37" fmla="*/ 41 h 41"/>
                <a:gd name="T38" fmla="*/ 96 w 125"/>
                <a:gd name="T39" fmla="*/ 38 h 41"/>
                <a:gd name="T40" fmla="*/ 91 w 125"/>
                <a:gd name="T41" fmla="*/ 38 h 41"/>
                <a:gd name="T42" fmla="*/ 86 w 125"/>
                <a:gd name="T43" fmla="*/ 38 h 41"/>
                <a:gd name="T44" fmla="*/ 81 w 125"/>
                <a:gd name="T45" fmla="*/ 38 h 41"/>
                <a:gd name="T46" fmla="*/ 81 w 125"/>
                <a:gd name="T47" fmla="*/ 34 h 41"/>
                <a:gd name="T48" fmla="*/ 77 w 125"/>
                <a:gd name="T49" fmla="*/ 30 h 41"/>
                <a:gd name="T50" fmla="*/ 77 w 125"/>
                <a:gd name="T51" fmla="*/ 26 h 41"/>
                <a:gd name="T52" fmla="*/ 72 w 125"/>
                <a:gd name="T53" fmla="*/ 19 h 41"/>
                <a:gd name="T54" fmla="*/ 67 w 125"/>
                <a:gd name="T55" fmla="*/ 19 h 41"/>
                <a:gd name="T56" fmla="*/ 67 w 125"/>
                <a:gd name="T57" fmla="*/ 19 h 41"/>
                <a:gd name="T58" fmla="*/ 67 w 125"/>
                <a:gd name="T59" fmla="*/ 26 h 41"/>
                <a:gd name="T60" fmla="*/ 62 w 125"/>
                <a:gd name="T61" fmla="*/ 30 h 41"/>
                <a:gd name="T62" fmla="*/ 62 w 125"/>
                <a:gd name="T63" fmla="*/ 30 h 41"/>
                <a:gd name="T64" fmla="*/ 57 w 125"/>
                <a:gd name="T65" fmla="*/ 34 h 41"/>
                <a:gd name="T66" fmla="*/ 57 w 125"/>
                <a:gd name="T67" fmla="*/ 38 h 41"/>
                <a:gd name="T68" fmla="*/ 53 w 125"/>
                <a:gd name="T69" fmla="*/ 41 h 41"/>
                <a:gd name="T70" fmla="*/ 48 w 125"/>
                <a:gd name="T71" fmla="*/ 41 h 41"/>
                <a:gd name="T72" fmla="*/ 43 w 125"/>
                <a:gd name="T73" fmla="*/ 41 h 41"/>
                <a:gd name="T74" fmla="*/ 43 w 125"/>
                <a:gd name="T75" fmla="*/ 41 h 41"/>
                <a:gd name="T76" fmla="*/ 33 w 125"/>
                <a:gd name="T77" fmla="*/ 41 h 41"/>
                <a:gd name="T78" fmla="*/ 29 w 125"/>
                <a:gd name="T79" fmla="*/ 41 h 41"/>
                <a:gd name="T80" fmla="*/ 24 w 125"/>
                <a:gd name="T81" fmla="*/ 41 h 41"/>
                <a:gd name="T82" fmla="*/ 19 w 125"/>
                <a:gd name="T83" fmla="*/ 38 h 41"/>
                <a:gd name="T84" fmla="*/ 14 w 125"/>
                <a:gd name="T85" fmla="*/ 34 h 41"/>
                <a:gd name="T86" fmla="*/ 9 w 125"/>
                <a:gd name="T87" fmla="*/ 30 h 41"/>
                <a:gd name="T88" fmla="*/ 5 w 125"/>
                <a:gd name="T89" fmla="*/ 30 h 41"/>
                <a:gd name="T90" fmla="*/ 5 w 125"/>
                <a:gd name="T91" fmla="*/ 26 h 41"/>
                <a:gd name="T92" fmla="*/ 5 w 125"/>
                <a:gd name="T93" fmla="*/ 23 h 41"/>
                <a:gd name="T94" fmla="*/ 0 w 125"/>
                <a:gd name="T95" fmla="*/ 11 h 41"/>
                <a:gd name="T96" fmla="*/ 0 w 125"/>
                <a:gd name="T97" fmla="*/ 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5" h="41">
                  <a:moveTo>
                    <a:pt x="0" y="4"/>
                  </a:moveTo>
                  <a:lnTo>
                    <a:pt x="5" y="0"/>
                  </a:lnTo>
                  <a:lnTo>
                    <a:pt x="14" y="0"/>
                  </a:lnTo>
                  <a:lnTo>
                    <a:pt x="48" y="0"/>
                  </a:lnTo>
                  <a:lnTo>
                    <a:pt x="67" y="4"/>
                  </a:lnTo>
                  <a:lnTo>
                    <a:pt x="81" y="4"/>
                  </a:lnTo>
                  <a:lnTo>
                    <a:pt x="91" y="0"/>
                  </a:lnTo>
                  <a:lnTo>
                    <a:pt x="120" y="0"/>
                  </a:lnTo>
                  <a:lnTo>
                    <a:pt x="125" y="4"/>
                  </a:lnTo>
                  <a:lnTo>
                    <a:pt x="125" y="11"/>
                  </a:lnTo>
                  <a:lnTo>
                    <a:pt x="120" y="19"/>
                  </a:lnTo>
                  <a:lnTo>
                    <a:pt x="120" y="23"/>
                  </a:lnTo>
                  <a:lnTo>
                    <a:pt x="120" y="30"/>
                  </a:lnTo>
                  <a:lnTo>
                    <a:pt x="120" y="30"/>
                  </a:lnTo>
                  <a:lnTo>
                    <a:pt x="115" y="34"/>
                  </a:lnTo>
                  <a:lnTo>
                    <a:pt x="110" y="38"/>
                  </a:lnTo>
                  <a:lnTo>
                    <a:pt x="110" y="38"/>
                  </a:lnTo>
                  <a:lnTo>
                    <a:pt x="105" y="41"/>
                  </a:lnTo>
                  <a:lnTo>
                    <a:pt x="101" y="41"/>
                  </a:lnTo>
                  <a:lnTo>
                    <a:pt x="96" y="38"/>
                  </a:lnTo>
                  <a:lnTo>
                    <a:pt x="91" y="38"/>
                  </a:lnTo>
                  <a:lnTo>
                    <a:pt x="86" y="38"/>
                  </a:lnTo>
                  <a:lnTo>
                    <a:pt x="81" y="38"/>
                  </a:lnTo>
                  <a:lnTo>
                    <a:pt x="81" y="34"/>
                  </a:lnTo>
                  <a:lnTo>
                    <a:pt x="77" y="30"/>
                  </a:lnTo>
                  <a:lnTo>
                    <a:pt x="77" y="26"/>
                  </a:lnTo>
                  <a:lnTo>
                    <a:pt x="72" y="19"/>
                  </a:lnTo>
                  <a:lnTo>
                    <a:pt x="67" y="19"/>
                  </a:lnTo>
                  <a:lnTo>
                    <a:pt x="67" y="19"/>
                  </a:lnTo>
                  <a:lnTo>
                    <a:pt x="67" y="26"/>
                  </a:lnTo>
                  <a:lnTo>
                    <a:pt x="62" y="30"/>
                  </a:lnTo>
                  <a:lnTo>
                    <a:pt x="62" y="30"/>
                  </a:lnTo>
                  <a:lnTo>
                    <a:pt x="57" y="34"/>
                  </a:lnTo>
                  <a:lnTo>
                    <a:pt x="57" y="38"/>
                  </a:lnTo>
                  <a:lnTo>
                    <a:pt x="53" y="41"/>
                  </a:lnTo>
                  <a:lnTo>
                    <a:pt x="48" y="41"/>
                  </a:lnTo>
                  <a:lnTo>
                    <a:pt x="43" y="41"/>
                  </a:lnTo>
                  <a:lnTo>
                    <a:pt x="43" y="41"/>
                  </a:lnTo>
                  <a:lnTo>
                    <a:pt x="33" y="41"/>
                  </a:lnTo>
                  <a:lnTo>
                    <a:pt x="29" y="41"/>
                  </a:lnTo>
                  <a:lnTo>
                    <a:pt x="24" y="41"/>
                  </a:lnTo>
                  <a:lnTo>
                    <a:pt x="19" y="38"/>
                  </a:lnTo>
                  <a:lnTo>
                    <a:pt x="14" y="34"/>
                  </a:lnTo>
                  <a:lnTo>
                    <a:pt x="9" y="30"/>
                  </a:lnTo>
                  <a:lnTo>
                    <a:pt x="5" y="30"/>
                  </a:lnTo>
                  <a:lnTo>
                    <a:pt x="5" y="26"/>
                  </a:lnTo>
                  <a:lnTo>
                    <a:pt x="5" y="23"/>
                  </a:lnTo>
                  <a:lnTo>
                    <a:pt x="0" y="11"/>
                  </a:lnTo>
                  <a:lnTo>
                    <a:pt x="0" y="4"/>
                  </a:lnTo>
                  <a:close/>
                </a:path>
              </a:pathLst>
            </a:custGeom>
            <a:solidFill>
              <a:srgbClr val="402000"/>
            </a:solidFill>
            <a:ln w="7938" cmpd="sng">
              <a:solidFill>
                <a:srgbClr val="000000"/>
              </a:solidFill>
              <a:round/>
              <a:headEnd/>
              <a:tailEnd/>
            </a:ln>
          </p:spPr>
          <p:txBody>
            <a:bodyPr/>
            <a:lstStyle/>
            <a:p>
              <a:endParaRPr lang="zh-CN" altLang="en-US"/>
            </a:p>
          </p:txBody>
        </p:sp>
        <p:sp>
          <p:nvSpPr>
            <p:cNvPr id="831605" name="未知"/>
            <p:cNvSpPr>
              <a:spLocks/>
            </p:cNvSpPr>
            <p:nvPr/>
          </p:nvSpPr>
          <p:spPr bwMode="auto">
            <a:xfrm>
              <a:off x="437" y="127"/>
              <a:ext cx="43" cy="30"/>
            </a:xfrm>
            <a:custGeom>
              <a:avLst/>
              <a:gdLst>
                <a:gd name="T0" fmla="*/ 0 w 43"/>
                <a:gd name="T1" fmla="*/ 4 h 30"/>
                <a:gd name="T2" fmla="*/ 4 w 43"/>
                <a:gd name="T3" fmla="*/ 4 h 30"/>
                <a:gd name="T4" fmla="*/ 9 w 43"/>
                <a:gd name="T5" fmla="*/ 0 h 30"/>
                <a:gd name="T6" fmla="*/ 28 w 43"/>
                <a:gd name="T7" fmla="*/ 0 h 30"/>
                <a:gd name="T8" fmla="*/ 43 w 43"/>
                <a:gd name="T9" fmla="*/ 0 h 30"/>
                <a:gd name="T10" fmla="*/ 43 w 43"/>
                <a:gd name="T11" fmla="*/ 4 h 30"/>
                <a:gd name="T12" fmla="*/ 43 w 43"/>
                <a:gd name="T13" fmla="*/ 7 h 30"/>
                <a:gd name="T14" fmla="*/ 43 w 43"/>
                <a:gd name="T15" fmla="*/ 15 h 30"/>
                <a:gd name="T16" fmla="*/ 38 w 43"/>
                <a:gd name="T17" fmla="*/ 22 h 30"/>
                <a:gd name="T18" fmla="*/ 33 w 43"/>
                <a:gd name="T19" fmla="*/ 26 h 30"/>
                <a:gd name="T20" fmla="*/ 33 w 43"/>
                <a:gd name="T21" fmla="*/ 26 h 30"/>
                <a:gd name="T22" fmla="*/ 24 w 43"/>
                <a:gd name="T23" fmla="*/ 30 h 30"/>
                <a:gd name="T24" fmla="*/ 19 w 43"/>
                <a:gd name="T25" fmla="*/ 30 h 30"/>
                <a:gd name="T26" fmla="*/ 14 w 43"/>
                <a:gd name="T27" fmla="*/ 30 h 30"/>
                <a:gd name="T28" fmla="*/ 9 w 43"/>
                <a:gd name="T29" fmla="*/ 30 h 30"/>
                <a:gd name="T30" fmla="*/ 4 w 43"/>
                <a:gd name="T31" fmla="*/ 26 h 30"/>
                <a:gd name="T32" fmla="*/ 4 w 43"/>
                <a:gd name="T33" fmla="*/ 26 h 30"/>
                <a:gd name="T34" fmla="*/ 4 w 43"/>
                <a:gd name="T35" fmla="*/ 22 h 30"/>
                <a:gd name="T36" fmla="*/ 0 w 43"/>
                <a:gd name="T37" fmla="*/ 19 h 30"/>
                <a:gd name="T38" fmla="*/ 0 w 43"/>
                <a:gd name="T39" fmla="*/ 15 h 30"/>
                <a:gd name="T40" fmla="*/ 0 w 43"/>
                <a:gd name="T41" fmla="*/ 11 h 30"/>
                <a:gd name="T42" fmla="*/ 0 w 43"/>
                <a:gd name="T43" fmla="*/ 7 h 30"/>
                <a:gd name="T44" fmla="*/ 0 w 43"/>
                <a:gd name="T45" fmla="*/ 7 h 30"/>
                <a:gd name="T46" fmla="*/ 0 w 43"/>
                <a:gd name="T47"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 h="30">
                  <a:moveTo>
                    <a:pt x="0" y="4"/>
                  </a:moveTo>
                  <a:lnTo>
                    <a:pt x="4" y="4"/>
                  </a:lnTo>
                  <a:lnTo>
                    <a:pt x="9" y="0"/>
                  </a:lnTo>
                  <a:lnTo>
                    <a:pt x="28" y="0"/>
                  </a:lnTo>
                  <a:lnTo>
                    <a:pt x="43" y="0"/>
                  </a:lnTo>
                  <a:lnTo>
                    <a:pt x="43" y="4"/>
                  </a:lnTo>
                  <a:lnTo>
                    <a:pt x="43" y="7"/>
                  </a:lnTo>
                  <a:lnTo>
                    <a:pt x="43" y="15"/>
                  </a:lnTo>
                  <a:lnTo>
                    <a:pt x="38" y="22"/>
                  </a:lnTo>
                  <a:lnTo>
                    <a:pt x="33" y="26"/>
                  </a:lnTo>
                  <a:lnTo>
                    <a:pt x="33" y="26"/>
                  </a:lnTo>
                  <a:lnTo>
                    <a:pt x="24" y="30"/>
                  </a:lnTo>
                  <a:lnTo>
                    <a:pt x="19" y="30"/>
                  </a:lnTo>
                  <a:lnTo>
                    <a:pt x="14" y="30"/>
                  </a:lnTo>
                  <a:lnTo>
                    <a:pt x="9" y="30"/>
                  </a:lnTo>
                  <a:lnTo>
                    <a:pt x="4" y="26"/>
                  </a:lnTo>
                  <a:lnTo>
                    <a:pt x="4" y="26"/>
                  </a:lnTo>
                  <a:lnTo>
                    <a:pt x="4" y="22"/>
                  </a:lnTo>
                  <a:lnTo>
                    <a:pt x="0" y="19"/>
                  </a:lnTo>
                  <a:lnTo>
                    <a:pt x="0" y="15"/>
                  </a:lnTo>
                  <a:lnTo>
                    <a:pt x="0" y="11"/>
                  </a:lnTo>
                  <a:lnTo>
                    <a:pt x="0" y="7"/>
                  </a:lnTo>
                  <a:lnTo>
                    <a:pt x="0" y="7"/>
                  </a:lnTo>
                  <a:lnTo>
                    <a:pt x="0" y="4"/>
                  </a:lnTo>
                  <a:close/>
                </a:path>
              </a:pathLst>
            </a:custGeom>
            <a:solidFill>
              <a:srgbClr val="008080"/>
            </a:solidFill>
            <a:ln w="7938" cmpd="sng">
              <a:solidFill>
                <a:srgbClr val="000000"/>
              </a:solidFill>
              <a:round/>
              <a:headEnd/>
              <a:tailEnd/>
            </a:ln>
          </p:spPr>
          <p:txBody>
            <a:bodyPr/>
            <a:lstStyle/>
            <a:p>
              <a:endParaRPr lang="zh-CN" altLang="en-US"/>
            </a:p>
          </p:txBody>
        </p:sp>
        <p:sp>
          <p:nvSpPr>
            <p:cNvPr id="831606" name="未知"/>
            <p:cNvSpPr>
              <a:spLocks/>
            </p:cNvSpPr>
            <p:nvPr/>
          </p:nvSpPr>
          <p:spPr bwMode="auto">
            <a:xfrm>
              <a:off x="365" y="127"/>
              <a:ext cx="62" cy="37"/>
            </a:xfrm>
            <a:custGeom>
              <a:avLst/>
              <a:gdLst>
                <a:gd name="T0" fmla="*/ 0 w 62"/>
                <a:gd name="T1" fmla="*/ 4 h 37"/>
                <a:gd name="T2" fmla="*/ 0 w 62"/>
                <a:gd name="T3" fmla="*/ 0 h 37"/>
                <a:gd name="T4" fmla="*/ 14 w 62"/>
                <a:gd name="T5" fmla="*/ 0 h 37"/>
                <a:gd name="T6" fmla="*/ 43 w 62"/>
                <a:gd name="T7" fmla="*/ 0 h 37"/>
                <a:gd name="T8" fmla="*/ 52 w 62"/>
                <a:gd name="T9" fmla="*/ 4 h 37"/>
                <a:gd name="T10" fmla="*/ 62 w 62"/>
                <a:gd name="T11" fmla="*/ 4 h 37"/>
                <a:gd name="T12" fmla="*/ 62 w 62"/>
                <a:gd name="T13" fmla="*/ 7 h 37"/>
                <a:gd name="T14" fmla="*/ 62 w 62"/>
                <a:gd name="T15" fmla="*/ 15 h 37"/>
                <a:gd name="T16" fmla="*/ 62 w 62"/>
                <a:gd name="T17" fmla="*/ 15 h 37"/>
                <a:gd name="T18" fmla="*/ 57 w 62"/>
                <a:gd name="T19" fmla="*/ 19 h 37"/>
                <a:gd name="T20" fmla="*/ 57 w 62"/>
                <a:gd name="T21" fmla="*/ 22 h 37"/>
                <a:gd name="T22" fmla="*/ 52 w 62"/>
                <a:gd name="T23" fmla="*/ 26 h 37"/>
                <a:gd name="T24" fmla="*/ 52 w 62"/>
                <a:gd name="T25" fmla="*/ 26 h 37"/>
                <a:gd name="T26" fmla="*/ 48 w 62"/>
                <a:gd name="T27" fmla="*/ 30 h 37"/>
                <a:gd name="T28" fmla="*/ 48 w 62"/>
                <a:gd name="T29" fmla="*/ 34 h 37"/>
                <a:gd name="T30" fmla="*/ 38 w 62"/>
                <a:gd name="T31" fmla="*/ 34 h 37"/>
                <a:gd name="T32" fmla="*/ 33 w 62"/>
                <a:gd name="T33" fmla="*/ 37 h 37"/>
                <a:gd name="T34" fmla="*/ 28 w 62"/>
                <a:gd name="T35" fmla="*/ 34 h 37"/>
                <a:gd name="T36" fmla="*/ 24 w 62"/>
                <a:gd name="T37" fmla="*/ 34 h 37"/>
                <a:gd name="T38" fmla="*/ 19 w 62"/>
                <a:gd name="T39" fmla="*/ 34 h 37"/>
                <a:gd name="T40" fmla="*/ 14 w 62"/>
                <a:gd name="T41" fmla="*/ 30 h 37"/>
                <a:gd name="T42" fmla="*/ 14 w 62"/>
                <a:gd name="T43" fmla="*/ 26 h 37"/>
                <a:gd name="T44" fmla="*/ 9 w 62"/>
                <a:gd name="T45" fmla="*/ 26 h 37"/>
                <a:gd name="T46" fmla="*/ 4 w 62"/>
                <a:gd name="T47" fmla="*/ 22 h 37"/>
                <a:gd name="T48" fmla="*/ 4 w 62"/>
                <a:gd name="T49" fmla="*/ 19 h 37"/>
                <a:gd name="T50" fmla="*/ 0 w 62"/>
                <a:gd name="T51" fmla="*/ 15 h 37"/>
                <a:gd name="T52" fmla="*/ 0 w 62"/>
                <a:gd name="T53" fmla="*/ 7 h 37"/>
                <a:gd name="T54" fmla="*/ 0 w 62"/>
                <a:gd name="T55"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 h="37">
                  <a:moveTo>
                    <a:pt x="0" y="4"/>
                  </a:moveTo>
                  <a:lnTo>
                    <a:pt x="0" y="0"/>
                  </a:lnTo>
                  <a:lnTo>
                    <a:pt x="14" y="0"/>
                  </a:lnTo>
                  <a:lnTo>
                    <a:pt x="43" y="0"/>
                  </a:lnTo>
                  <a:lnTo>
                    <a:pt x="52" y="4"/>
                  </a:lnTo>
                  <a:lnTo>
                    <a:pt x="62" y="4"/>
                  </a:lnTo>
                  <a:lnTo>
                    <a:pt x="62" y="7"/>
                  </a:lnTo>
                  <a:lnTo>
                    <a:pt x="62" y="15"/>
                  </a:lnTo>
                  <a:lnTo>
                    <a:pt x="62" y="15"/>
                  </a:lnTo>
                  <a:lnTo>
                    <a:pt x="57" y="19"/>
                  </a:lnTo>
                  <a:lnTo>
                    <a:pt x="57" y="22"/>
                  </a:lnTo>
                  <a:lnTo>
                    <a:pt x="52" y="26"/>
                  </a:lnTo>
                  <a:lnTo>
                    <a:pt x="52" y="26"/>
                  </a:lnTo>
                  <a:lnTo>
                    <a:pt x="48" y="30"/>
                  </a:lnTo>
                  <a:lnTo>
                    <a:pt x="48" y="34"/>
                  </a:lnTo>
                  <a:lnTo>
                    <a:pt x="38" y="34"/>
                  </a:lnTo>
                  <a:lnTo>
                    <a:pt x="33" y="37"/>
                  </a:lnTo>
                  <a:lnTo>
                    <a:pt x="28" y="34"/>
                  </a:lnTo>
                  <a:lnTo>
                    <a:pt x="24" y="34"/>
                  </a:lnTo>
                  <a:lnTo>
                    <a:pt x="19" y="34"/>
                  </a:lnTo>
                  <a:lnTo>
                    <a:pt x="14" y="30"/>
                  </a:lnTo>
                  <a:lnTo>
                    <a:pt x="14" y="26"/>
                  </a:lnTo>
                  <a:lnTo>
                    <a:pt x="9" y="26"/>
                  </a:lnTo>
                  <a:lnTo>
                    <a:pt x="4" y="22"/>
                  </a:lnTo>
                  <a:lnTo>
                    <a:pt x="4" y="19"/>
                  </a:lnTo>
                  <a:lnTo>
                    <a:pt x="0" y="15"/>
                  </a:lnTo>
                  <a:lnTo>
                    <a:pt x="0" y="7"/>
                  </a:lnTo>
                  <a:lnTo>
                    <a:pt x="0" y="4"/>
                  </a:lnTo>
                  <a:close/>
                </a:path>
              </a:pathLst>
            </a:custGeom>
            <a:solidFill>
              <a:srgbClr val="008080"/>
            </a:solidFill>
            <a:ln w="7938" cmpd="sng">
              <a:solidFill>
                <a:srgbClr val="000000"/>
              </a:solidFill>
              <a:round/>
              <a:headEnd/>
              <a:tailEnd/>
            </a:ln>
          </p:spPr>
          <p:txBody>
            <a:bodyPr/>
            <a:lstStyle/>
            <a:p>
              <a:endParaRPr lang="zh-CN" altLang="en-US"/>
            </a:p>
          </p:txBody>
        </p:sp>
        <p:sp>
          <p:nvSpPr>
            <p:cNvPr id="831607" name="Line 119"/>
            <p:cNvSpPr>
              <a:spLocks noChangeShapeType="1"/>
            </p:cNvSpPr>
            <p:nvPr/>
          </p:nvSpPr>
          <p:spPr bwMode="auto">
            <a:xfrm flipH="1">
              <a:off x="374" y="131"/>
              <a:ext cx="19" cy="14"/>
            </a:xfrm>
            <a:prstGeom prst="line">
              <a:avLst/>
            </a:prstGeom>
            <a:noFill/>
            <a:ln w="7938">
              <a:solidFill>
                <a:srgbClr val="C0FF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608" name="Line 120"/>
            <p:cNvSpPr>
              <a:spLocks noChangeShapeType="1"/>
            </p:cNvSpPr>
            <p:nvPr/>
          </p:nvSpPr>
          <p:spPr bwMode="auto">
            <a:xfrm flipH="1">
              <a:off x="379" y="134"/>
              <a:ext cx="16" cy="13"/>
            </a:xfrm>
            <a:prstGeom prst="line">
              <a:avLst/>
            </a:prstGeom>
            <a:noFill/>
            <a:ln w="7938">
              <a:solidFill>
                <a:srgbClr val="C0FF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609" name="Line 121"/>
            <p:cNvSpPr>
              <a:spLocks noChangeShapeType="1"/>
            </p:cNvSpPr>
            <p:nvPr/>
          </p:nvSpPr>
          <p:spPr bwMode="auto">
            <a:xfrm flipH="1">
              <a:off x="441" y="131"/>
              <a:ext cx="18" cy="16"/>
            </a:xfrm>
            <a:prstGeom prst="line">
              <a:avLst/>
            </a:prstGeom>
            <a:noFill/>
            <a:ln w="7938">
              <a:solidFill>
                <a:srgbClr val="C0FF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610" name="Line 122"/>
            <p:cNvSpPr>
              <a:spLocks noChangeShapeType="1"/>
            </p:cNvSpPr>
            <p:nvPr/>
          </p:nvSpPr>
          <p:spPr bwMode="auto">
            <a:xfrm flipH="1">
              <a:off x="446" y="134"/>
              <a:ext cx="21" cy="16"/>
            </a:xfrm>
            <a:prstGeom prst="line">
              <a:avLst/>
            </a:prstGeom>
            <a:noFill/>
            <a:ln w="7938">
              <a:solidFill>
                <a:srgbClr val="C0FF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611" name="未知"/>
            <p:cNvSpPr>
              <a:spLocks/>
            </p:cNvSpPr>
            <p:nvPr/>
          </p:nvSpPr>
          <p:spPr bwMode="auto">
            <a:xfrm>
              <a:off x="312" y="82"/>
              <a:ext cx="53" cy="52"/>
            </a:xfrm>
            <a:custGeom>
              <a:avLst/>
              <a:gdLst>
                <a:gd name="T0" fmla="*/ 0 w 53"/>
                <a:gd name="T1" fmla="*/ 4 h 52"/>
                <a:gd name="T2" fmla="*/ 48 w 53"/>
                <a:gd name="T3" fmla="*/ 52 h 52"/>
                <a:gd name="T4" fmla="*/ 48 w 53"/>
                <a:gd name="T5" fmla="*/ 49 h 52"/>
                <a:gd name="T6" fmla="*/ 53 w 53"/>
                <a:gd name="T7" fmla="*/ 41 h 52"/>
                <a:gd name="T8" fmla="*/ 0 w 53"/>
                <a:gd name="T9" fmla="*/ 0 h 52"/>
                <a:gd name="T10" fmla="*/ 0 w 53"/>
                <a:gd name="T11" fmla="*/ 4 h 52"/>
              </a:gdLst>
              <a:ahLst/>
              <a:cxnLst>
                <a:cxn ang="0">
                  <a:pos x="T0" y="T1"/>
                </a:cxn>
                <a:cxn ang="0">
                  <a:pos x="T2" y="T3"/>
                </a:cxn>
                <a:cxn ang="0">
                  <a:pos x="T4" y="T5"/>
                </a:cxn>
                <a:cxn ang="0">
                  <a:pos x="T6" y="T7"/>
                </a:cxn>
                <a:cxn ang="0">
                  <a:pos x="T8" y="T9"/>
                </a:cxn>
                <a:cxn ang="0">
                  <a:pos x="T10" y="T11"/>
                </a:cxn>
              </a:cxnLst>
              <a:rect l="0" t="0" r="r" b="b"/>
              <a:pathLst>
                <a:path w="53" h="52">
                  <a:moveTo>
                    <a:pt x="0" y="4"/>
                  </a:moveTo>
                  <a:lnTo>
                    <a:pt x="48" y="52"/>
                  </a:lnTo>
                  <a:lnTo>
                    <a:pt x="48" y="49"/>
                  </a:lnTo>
                  <a:lnTo>
                    <a:pt x="53" y="41"/>
                  </a:lnTo>
                  <a:lnTo>
                    <a:pt x="0" y="0"/>
                  </a:lnTo>
                  <a:lnTo>
                    <a:pt x="0" y="4"/>
                  </a:lnTo>
                  <a:close/>
                </a:path>
              </a:pathLst>
            </a:custGeom>
            <a:solidFill>
              <a:srgbClr val="402000"/>
            </a:solidFill>
            <a:ln w="7938" cmpd="sng">
              <a:solidFill>
                <a:srgbClr val="000000"/>
              </a:solidFill>
              <a:round/>
              <a:headEnd/>
              <a:tailEnd/>
            </a:ln>
          </p:spPr>
          <p:txBody>
            <a:bodyPr/>
            <a:lstStyle/>
            <a:p>
              <a:endParaRPr lang="zh-CN" altLang="en-US"/>
            </a:p>
          </p:txBody>
        </p:sp>
        <p:sp>
          <p:nvSpPr>
            <p:cNvPr id="831612" name="未知"/>
            <p:cNvSpPr>
              <a:spLocks/>
            </p:cNvSpPr>
            <p:nvPr/>
          </p:nvSpPr>
          <p:spPr bwMode="auto">
            <a:xfrm>
              <a:off x="427" y="194"/>
              <a:ext cx="38" cy="8"/>
            </a:xfrm>
            <a:custGeom>
              <a:avLst/>
              <a:gdLst>
                <a:gd name="T0" fmla="*/ 38 w 38"/>
                <a:gd name="T1" fmla="*/ 0 h 8"/>
                <a:gd name="T2" fmla="*/ 29 w 38"/>
                <a:gd name="T3" fmla="*/ 4 h 8"/>
                <a:gd name="T4" fmla="*/ 24 w 38"/>
                <a:gd name="T5" fmla="*/ 4 h 8"/>
                <a:gd name="T6" fmla="*/ 19 w 38"/>
                <a:gd name="T7" fmla="*/ 0 h 8"/>
                <a:gd name="T8" fmla="*/ 14 w 38"/>
                <a:gd name="T9" fmla="*/ 0 h 8"/>
                <a:gd name="T10" fmla="*/ 10 w 38"/>
                <a:gd name="T11" fmla="*/ 0 h 8"/>
                <a:gd name="T12" fmla="*/ 5 w 38"/>
                <a:gd name="T13" fmla="*/ 0 h 8"/>
                <a:gd name="T14" fmla="*/ 0 w 38"/>
                <a:gd name="T15" fmla="*/ 0 h 8"/>
                <a:gd name="T16" fmla="*/ 5 w 38"/>
                <a:gd name="T17" fmla="*/ 4 h 8"/>
                <a:gd name="T18" fmla="*/ 10 w 38"/>
                <a:gd name="T19" fmla="*/ 4 h 8"/>
                <a:gd name="T20" fmla="*/ 14 w 38"/>
                <a:gd name="T21" fmla="*/ 8 h 8"/>
                <a:gd name="T22" fmla="*/ 19 w 38"/>
                <a:gd name="T23" fmla="*/ 8 h 8"/>
                <a:gd name="T24" fmla="*/ 24 w 38"/>
                <a:gd name="T25" fmla="*/ 8 h 8"/>
                <a:gd name="T26" fmla="*/ 29 w 38"/>
                <a:gd name="T27" fmla="*/ 8 h 8"/>
                <a:gd name="T28" fmla="*/ 38 w 38"/>
                <a:gd name="T2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8">
                  <a:moveTo>
                    <a:pt x="38" y="0"/>
                  </a:moveTo>
                  <a:lnTo>
                    <a:pt x="29" y="4"/>
                  </a:lnTo>
                  <a:lnTo>
                    <a:pt x="24" y="4"/>
                  </a:lnTo>
                  <a:lnTo>
                    <a:pt x="19" y="0"/>
                  </a:lnTo>
                  <a:lnTo>
                    <a:pt x="14" y="0"/>
                  </a:lnTo>
                  <a:lnTo>
                    <a:pt x="10" y="0"/>
                  </a:lnTo>
                  <a:lnTo>
                    <a:pt x="5" y="0"/>
                  </a:lnTo>
                  <a:lnTo>
                    <a:pt x="0" y="0"/>
                  </a:lnTo>
                  <a:lnTo>
                    <a:pt x="5" y="4"/>
                  </a:lnTo>
                  <a:lnTo>
                    <a:pt x="10" y="4"/>
                  </a:lnTo>
                  <a:lnTo>
                    <a:pt x="14" y="8"/>
                  </a:lnTo>
                  <a:lnTo>
                    <a:pt x="19" y="8"/>
                  </a:lnTo>
                  <a:lnTo>
                    <a:pt x="24" y="8"/>
                  </a:lnTo>
                  <a:lnTo>
                    <a:pt x="29" y="8"/>
                  </a:lnTo>
                  <a:lnTo>
                    <a:pt x="38" y="0"/>
                  </a:lnTo>
                  <a:close/>
                </a:path>
              </a:pathLst>
            </a:custGeom>
            <a:solidFill>
              <a:srgbClr val="A05000"/>
            </a:solidFill>
            <a:ln w="7938" cmpd="sng">
              <a:solidFill>
                <a:srgbClr val="000000"/>
              </a:solidFill>
              <a:round/>
              <a:headEnd/>
              <a:tailEnd/>
            </a:ln>
          </p:spPr>
          <p:txBody>
            <a:bodyPr/>
            <a:lstStyle/>
            <a:p>
              <a:endParaRPr lang="zh-CN" altLang="en-US"/>
            </a:p>
          </p:txBody>
        </p:sp>
        <p:sp>
          <p:nvSpPr>
            <p:cNvPr id="831613" name="未知"/>
            <p:cNvSpPr>
              <a:spLocks/>
            </p:cNvSpPr>
            <p:nvPr/>
          </p:nvSpPr>
          <p:spPr bwMode="auto">
            <a:xfrm>
              <a:off x="379" y="194"/>
              <a:ext cx="48" cy="12"/>
            </a:xfrm>
            <a:custGeom>
              <a:avLst/>
              <a:gdLst>
                <a:gd name="T0" fmla="*/ 0 w 48"/>
                <a:gd name="T1" fmla="*/ 4 h 12"/>
                <a:gd name="T2" fmla="*/ 10 w 48"/>
                <a:gd name="T3" fmla="*/ 8 h 12"/>
                <a:gd name="T4" fmla="*/ 19 w 48"/>
                <a:gd name="T5" fmla="*/ 4 h 12"/>
                <a:gd name="T6" fmla="*/ 24 w 48"/>
                <a:gd name="T7" fmla="*/ 0 h 12"/>
                <a:gd name="T8" fmla="*/ 34 w 48"/>
                <a:gd name="T9" fmla="*/ 0 h 12"/>
                <a:gd name="T10" fmla="*/ 38 w 48"/>
                <a:gd name="T11" fmla="*/ 0 h 12"/>
                <a:gd name="T12" fmla="*/ 43 w 48"/>
                <a:gd name="T13" fmla="*/ 0 h 12"/>
                <a:gd name="T14" fmla="*/ 48 w 48"/>
                <a:gd name="T15" fmla="*/ 0 h 12"/>
                <a:gd name="T16" fmla="*/ 48 w 48"/>
                <a:gd name="T17" fmla="*/ 4 h 12"/>
                <a:gd name="T18" fmla="*/ 38 w 48"/>
                <a:gd name="T19" fmla="*/ 8 h 12"/>
                <a:gd name="T20" fmla="*/ 34 w 48"/>
                <a:gd name="T21" fmla="*/ 8 h 12"/>
                <a:gd name="T22" fmla="*/ 24 w 48"/>
                <a:gd name="T23" fmla="*/ 12 h 12"/>
                <a:gd name="T24" fmla="*/ 14 w 48"/>
                <a:gd name="T25" fmla="*/ 12 h 12"/>
                <a:gd name="T26" fmla="*/ 10 w 48"/>
                <a:gd name="T27" fmla="*/ 12 h 12"/>
                <a:gd name="T28" fmla="*/ 0 w 48"/>
                <a:gd name="T2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12">
                  <a:moveTo>
                    <a:pt x="0" y="4"/>
                  </a:moveTo>
                  <a:lnTo>
                    <a:pt x="10" y="8"/>
                  </a:lnTo>
                  <a:lnTo>
                    <a:pt x="19" y="4"/>
                  </a:lnTo>
                  <a:lnTo>
                    <a:pt x="24" y="0"/>
                  </a:lnTo>
                  <a:lnTo>
                    <a:pt x="34" y="0"/>
                  </a:lnTo>
                  <a:lnTo>
                    <a:pt x="38" y="0"/>
                  </a:lnTo>
                  <a:lnTo>
                    <a:pt x="43" y="0"/>
                  </a:lnTo>
                  <a:lnTo>
                    <a:pt x="48" y="0"/>
                  </a:lnTo>
                  <a:lnTo>
                    <a:pt x="48" y="4"/>
                  </a:lnTo>
                  <a:lnTo>
                    <a:pt x="38" y="8"/>
                  </a:lnTo>
                  <a:lnTo>
                    <a:pt x="34" y="8"/>
                  </a:lnTo>
                  <a:lnTo>
                    <a:pt x="24" y="12"/>
                  </a:lnTo>
                  <a:lnTo>
                    <a:pt x="14" y="12"/>
                  </a:lnTo>
                  <a:lnTo>
                    <a:pt x="10" y="12"/>
                  </a:lnTo>
                  <a:lnTo>
                    <a:pt x="0" y="4"/>
                  </a:lnTo>
                  <a:close/>
                </a:path>
              </a:pathLst>
            </a:custGeom>
            <a:solidFill>
              <a:srgbClr val="A05000"/>
            </a:solidFill>
            <a:ln w="7938" cmpd="sng">
              <a:solidFill>
                <a:srgbClr val="000000"/>
              </a:solidFill>
              <a:round/>
              <a:headEnd/>
              <a:tailEnd/>
            </a:ln>
          </p:spPr>
          <p:txBody>
            <a:bodyPr/>
            <a:lstStyle/>
            <a:p>
              <a:endParaRPr lang="zh-CN" altLang="en-US"/>
            </a:p>
          </p:txBody>
        </p:sp>
        <p:sp>
          <p:nvSpPr>
            <p:cNvPr id="831614" name="未知"/>
            <p:cNvSpPr>
              <a:spLocks/>
            </p:cNvSpPr>
            <p:nvPr/>
          </p:nvSpPr>
          <p:spPr bwMode="auto">
            <a:xfrm>
              <a:off x="403" y="202"/>
              <a:ext cx="38" cy="7"/>
            </a:xfrm>
            <a:custGeom>
              <a:avLst/>
              <a:gdLst>
                <a:gd name="T0" fmla="*/ 0 w 38"/>
                <a:gd name="T1" fmla="*/ 4 h 7"/>
                <a:gd name="T2" fmla="*/ 14 w 38"/>
                <a:gd name="T3" fmla="*/ 7 h 7"/>
                <a:gd name="T4" fmla="*/ 24 w 38"/>
                <a:gd name="T5" fmla="*/ 7 h 7"/>
                <a:gd name="T6" fmla="*/ 34 w 38"/>
                <a:gd name="T7" fmla="*/ 7 h 7"/>
                <a:gd name="T8" fmla="*/ 34 w 38"/>
                <a:gd name="T9" fmla="*/ 4 h 7"/>
                <a:gd name="T10" fmla="*/ 38 w 38"/>
                <a:gd name="T11" fmla="*/ 4 h 7"/>
                <a:gd name="T12" fmla="*/ 34 w 38"/>
                <a:gd name="T13" fmla="*/ 0 h 7"/>
                <a:gd name="T14" fmla="*/ 29 w 38"/>
                <a:gd name="T15" fmla="*/ 0 h 7"/>
                <a:gd name="T16" fmla="*/ 24 w 38"/>
                <a:gd name="T17" fmla="*/ 0 h 7"/>
                <a:gd name="T18" fmla="*/ 14 w 38"/>
                <a:gd name="T19" fmla="*/ 0 h 7"/>
                <a:gd name="T20" fmla="*/ 10 w 38"/>
                <a:gd name="T21" fmla="*/ 0 h 7"/>
                <a:gd name="T22" fmla="*/ 0 w 38"/>
                <a:gd name="T23"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7">
                  <a:moveTo>
                    <a:pt x="0" y="4"/>
                  </a:moveTo>
                  <a:lnTo>
                    <a:pt x="14" y="7"/>
                  </a:lnTo>
                  <a:lnTo>
                    <a:pt x="24" y="7"/>
                  </a:lnTo>
                  <a:lnTo>
                    <a:pt x="34" y="7"/>
                  </a:lnTo>
                  <a:lnTo>
                    <a:pt x="34" y="4"/>
                  </a:lnTo>
                  <a:lnTo>
                    <a:pt x="38" y="4"/>
                  </a:lnTo>
                  <a:lnTo>
                    <a:pt x="34" y="0"/>
                  </a:lnTo>
                  <a:lnTo>
                    <a:pt x="29" y="0"/>
                  </a:lnTo>
                  <a:lnTo>
                    <a:pt x="24" y="0"/>
                  </a:lnTo>
                  <a:lnTo>
                    <a:pt x="14" y="0"/>
                  </a:lnTo>
                  <a:lnTo>
                    <a:pt x="10" y="0"/>
                  </a:lnTo>
                  <a:lnTo>
                    <a:pt x="0" y="4"/>
                  </a:lnTo>
                  <a:close/>
                </a:path>
              </a:pathLst>
            </a:custGeom>
            <a:solidFill>
              <a:srgbClr val="FFC080"/>
            </a:solidFill>
            <a:ln w="7938" cmpd="sng">
              <a:solidFill>
                <a:srgbClr val="000000"/>
              </a:solidFill>
              <a:round/>
              <a:headEnd/>
              <a:tailEnd/>
            </a:ln>
          </p:spPr>
          <p:txBody>
            <a:bodyPr/>
            <a:lstStyle/>
            <a:p>
              <a:endParaRPr lang="zh-CN" altLang="en-US"/>
            </a:p>
          </p:txBody>
        </p:sp>
        <p:sp>
          <p:nvSpPr>
            <p:cNvPr id="831615" name="Line 127"/>
            <p:cNvSpPr>
              <a:spLocks noChangeShapeType="1"/>
            </p:cNvSpPr>
            <p:nvPr/>
          </p:nvSpPr>
          <p:spPr bwMode="auto">
            <a:xfrm>
              <a:off x="326" y="164"/>
              <a:ext cx="1" cy="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616" name="Line 128"/>
            <p:cNvSpPr>
              <a:spLocks noChangeShapeType="1"/>
            </p:cNvSpPr>
            <p:nvPr/>
          </p:nvSpPr>
          <p:spPr bwMode="auto">
            <a:xfrm>
              <a:off x="326" y="172"/>
              <a:ext cx="1" cy="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617" name="Line 129"/>
            <p:cNvSpPr>
              <a:spLocks noChangeShapeType="1"/>
            </p:cNvSpPr>
            <p:nvPr/>
          </p:nvSpPr>
          <p:spPr bwMode="auto">
            <a:xfrm>
              <a:off x="326" y="176"/>
              <a:ext cx="1" cy="1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618" name="Line 130"/>
            <p:cNvSpPr>
              <a:spLocks noChangeShapeType="1"/>
            </p:cNvSpPr>
            <p:nvPr/>
          </p:nvSpPr>
          <p:spPr bwMode="auto">
            <a:xfrm>
              <a:off x="326" y="187"/>
              <a:ext cx="5" cy="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619" name="Line 131"/>
            <p:cNvSpPr>
              <a:spLocks noChangeShapeType="1"/>
            </p:cNvSpPr>
            <p:nvPr/>
          </p:nvSpPr>
          <p:spPr bwMode="auto">
            <a:xfrm>
              <a:off x="331" y="194"/>
              <a:ext cx="10" cy="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620" name="Line 132"/>
            <p:cNvSpPr>
              <a:spLocks noChangeShapeType="1"/>
            </p:cNvSpPr>
            <p:nvPr/>
          </p:nvSpPr>
          <p:spPr bwMode="auto">
            <a:xfrm>
              <a:off x="341" y="198"/>
              <a:ext cx="9" cy="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621" name="Line 133"/>
            <p:cNvSpPr>
              <a:spLocks noChangeShapeType="1"/>
            </p:cNvSpPr>
            <p:nvPr/>
          </p:nvSpPr>
          <p:spPr bwMode="auto">
            <a:xfrm>
              <a:off x="351" y="206"/>
              <a:ext cx="18" cy="1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622" name="Line 134"/>
            <p:cNvSpPr>
              <a:spLocks noChangeShapeType="1"/>
            </p:cNvSpPr>
            <p:nvPr/>
          </p:nvSpPr>
          <p:spPr bwMode="auto">
            <a:xfrm>
              <a:off x="370" y="217"/>
              <a:ext cx="9" cy="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623" name="Line 135"/>
            <p:cNvSpPr>
              <a:spLocks noChangeShapeType="1"/>
            </p:cNvSpPr>
            <p:nvPr/>
          </p:nvSpPr>
          <p:spPr bwMode="auto">
            <a:xfrm>
              <a:off x="379" y="224"/>
              <a:ext cx="10" cy="1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624" name="Line 136"/>
            <p:cNvSpPr>
              <a:spLocks noChangeShapeType="1"/>
            </p:cNvSpPr>
            <p:nvPr/>
          </p:nvSpPr>
          <p:spPr bwMode="auto">
            <a:xfrm>
              <a:off x="389" y="235"/>
              <a:ext cx="9" cy="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625" name="Line 137"/>
            <p:cNvSpPr>
              <a:spLocks noChangeShapeType="1"/>
            </p:cNvSpPr>
            <p:nvPr/>
          </p:nvSpPr>
          <p:spPr bwMode="auto">
            <a:xfrm>
              <a:off x="399" y="243"/>
              <a:ext cx="4" cy="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626" name="Line 138"/>
            <p:cNvSpPr>
              <a:spLocks noChangeShapeType="1"/>
            </p:cNvSpPr>
            <p:nvPr/>
          </p:nvSpPr>
          <p:spPr bwMode="auto">
            <a:xfrm>
              <a:off x="398" y="105"/>
              <a:ext cx="15"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627" name="Line 139"/>
            <p:cNvSpPr>
              <a:spLocks noChangeShapeType="1"/>
            </p:cNvSpPr>
            <p:nvPr/>
          </p:nvSpPr>
          <p:spPr bwMode="auto">
            <a:xfrm>
              <a:off x="413" y="105"/>
              <a:ext cx="9"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628" name="Line 140"/>
            <p:cNvSpPr>
              <a:spLocks noChangeShapeType="1"/>
            </p:cNvSpPr>
            <p:nvPr/>
          </p:nvSpPr>
          <p:spPr bwMode="auto">
            <a:xfrm>
              <a:off x="422" y="105"/>
              <a:ext cx="10"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629" name="Line 141"/>
            <p:cNvSpPr>
              <a:spLocks noChangeShapeType="1"/>
            </p:cNvSpPr>
            <p:nvPr/>
          </p:nvSpPr>
          <p:spPr bwMode="auto">
            <a:xfrm>
              <a:off x="432" y="105"/>
              <a:ext cx="9"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630" name="Line 142"/>
            <p:cNvSpPr>
              <a:spLocks noChangeShapeType="1"/>
            </p:cNvSpPr>
            <p:nvPr/>
          </p:nvSpPr>
          <p:spPr bwMode="auto">
            <a:xfrm>
              <a:off x="441" y="105"/>
              <a:ext cx="5"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631" name="Line 143"/>
            <p:cNvSpPr>
              <a:spLocks noChangeShapeType="1"/>
            </p:cNvSpPr>
            <p:nvPr/>
          </p:nvSpPr>
          <p:spPr bwMode="auto">
            <a:xfrm>
              <a:off x="389" y="112"/>
              <a:ext cx="14"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632" name="Line 144"/>
            <p:cNvSpPr>
              <a:spLocks noChangeShapeType="1"/>
            </p:cNvSpPr>
            <p:nvPr/>
          </p:nvSpPr>
          <p:spPr bwMode="auto">
            <a:xfrm>
              <a:off x="403" y="112"/>
              <a:ext cx="5"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633" name="Line 145"/>
            <p:cNvSpPr>
              <a:spLocks noChangeShapeType="1"/>
            </p:cNvSpPr>
            <p:nvPr/>
          </p:nvSpPr>
          <p:spPr bwMode="auto">
            <a:xfrm>
              <a:off x="408" y="112"/>
              <a:ext cx="9"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634" name="Line 146"/>
            <p:cNvSpPr>
              <a:spLocks noChangeShapeType="1"/>
            </p:cNvSpPr>
            <p:nvPr/>
          </p:nvSpPr>
          <p:spPr bwMode="auto">
            <a:xfrm>
              <a:off x="417" y="112"/>
              <a:ext cx="10"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635" name="Line 147"/>
            <p:cNvSpPr>
              <a:spLocks noChangeShapeType="1"/>
            </p:cNvSpPr>
            <p:nvPr/>
          </p:nvSpPr>
          <p:spPr bwMode="auto">
            <a:xfrm>
              <a:off x="427" y="112"/>
              <a:ext cx="1"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636" name="Line 148"/>
            <p:cNvSpPr>
              <a:spLocks noChangeShapeType="1"/>
            </p:cNvSpPr>
            <p:nvPr/>
          </p:nvSpPr>
          <p:spPr bwMode="auto">
            <a:xfrm>
              <a:off x="427" y="112"/>
              <a:ext cx="14"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637" name="Line 149"/>
            <p:cNvSpPr>
              <a:spLocks noChangeShapeType="1"/>
            </p:cNvSpPr>
            <p:nvPr/>
          </p:nvSpPr>
          <p:spPr bwMode="auto">
            <a:xfrm>
              <a:off x="441" y="112"/>
              <a:ext cx="5"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638" name="Line 150"/>
            <p:cNvSpPr>
              <a:spLocks noChangeShapeType="1"/>
            </p:cNvSpPr>
            <p:nvPr/>
          </p:nvSpPr>
          <p:spPr bwMode="auto">
            <a:xfrm>
              <a:off x="446" y="112"/>
              <a:ext cx="5"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639" name="Line 151"/>
            <p:cNvSpPr>
              <a:spLocks noChangeShapeType="1"/>
            </p:cNvSpPr>
            <p:nvPr/>
          </p:nvSpPr>
          <p:spPr bwMode="auto">
            <a:xfrm>
              <a:off x="297" y="131"/>
              <a:ext cx="1"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640" name="Line 152"/>
            <p:cNvSpPr>
              <a:spLocks noChangeShapeType="1"/>
            </p:cNvSpPr>
            <p:nvPr/>
          </p:nvSpPr>
          <p:spPr bwMode="auto">
            <a:xfrm>
              <a:off x="297" y="131"/>
              <a:ext cx="1" cy="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641" name="Line 153"/>
            <p:cNvSpPr>
              <a:spLocks noChangeShapeType="1"/>
            </p:cNvSpPr>
            <p:nvPr/>
          </p:nvSpPr>
          <p:spPr bwMode="auto">
            <a:xfrm>
              <a:off x="297" y="134"/>
              <a:ext cx="5"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642" name="Line 154"/>
            <p:cNvSpPr>
              <a:spLocks noChangeShapeType="1"/>
            </p:cNvSpPr>
            <p:nvPr/>
          </p:nvSpPr>
          <p:spPr bwMode="auto">
            <a:xfrm>
              <a:off x="302" y="134"/>
              <a:ext cx="5"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643" name="Line 155"/>
            <p:cNvSpPr>
              <a:spLocks noChangeShapeType="1"/>
            </p:cNvSpPr>
            <p:nvPr/>
          </p:nvSpPr>
          <p:spPr bwMode="auto">
            <a:xfrm>
              <a:off x="307" y="134"/>
              <a:ext cx="5"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644" name="Line 156"/>
            <p:cNvSpPr>
              <a:spLocks noChangeShapeType="1"/>
            </p:cNvSpPr>
            <p:nvPr/>
          </p:nvSpPr>
          <p:spPr bwMode="auto">
            <a:xfrm flipV="1">
              <a:off x="312" y="131"/>
              <a:ext cx="1" cy="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645" name="Line 157"/>
            <p:cNvSpPr>
              <a:spLocks noChangeShapeType="1"/>
            </p:cNvSpPr>
            <p:nvPr/>
          </p:nvSpPr>
          <p:spPr bwMode="auto">
            <a:xfrm>
              <a:off x="413" y="213"/>
              <a:ext cx="4" cy="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646" name="Line 158"/>
            <p:cNvSpPr>
              <a:spLocks noChangeShapeType="1"/>
            </p:cNvSpPr>
            <p:nvPr/>
          </p:nvSpPr>
          <p:spPr bwMode="auto">
            <a:xfrm>
              <a:off x="417" y="217"/>
              <a:ext cx="10"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647" name="Line 159"/>
            <p:cNvSpPr>
              <a:spLocks noChangeShapeType="1"/>
            </p:cNvSpPr>
            <p:nvPr/>
          </p:nvSpPr>
          <p:spPr bwMode="auto">
            <a:xfrm flipV="1">
              <a:off x="427" y="213"/>
              <a:ext cx="10" cy="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648" name="未知"/>
            <p:cNvSpPr>
              <a:spLocks/>
            </p:cNvSpPr>
            <p:nvPr/>
          </p:nvSpPr>
          <p:spPr bwMode="auto">
            <a:xfrm>
              <a:off x="403" y="146"/>
              <a:ext cx="48" cy="56"/>
            </a:xfrm>
            <a:custGeom>
              <a:avLst/>
              <a:gdLst>
                <a:gd name="T0" fmla="*/ 29 w 48"/>
                <a:gd name="T1" fmla="*/ 0 h 56"/>
                <a:gd name="T2" fmla="*/ 38 w 48"/>
                <a:gd name="T3" fmla="*/ 18 h 56"/>
                <a:gd name="T4" fmla="*/ 43 w 48"/>
                <a:gd name="T5" fmla="*/ 33 h 56"/>
                <a:gd name="T6" fmla="*/ 48 w 48"/>
                <a:gd name="T7" fmla="*/ 45 h 56"/>
                <a:gd name="T8" fmla="*/ 43 w 48"/>
                <a:gd name="T9" fmla="*/ 48 h 56"/>
                <a:gd name="T10" fmla="*/ 43 w 48"/>
                <a:gd name="T11" fmla="*/ 52 h 56"/>
                <a:gd name="T12" fmla="*/ 38 w 48"/>
                <a:gd name="T13" fmla="*/ 56 h 56"/>
                <a:gd name="T14" fmla="*/ 34 w 48"/>
                <a:gd name="T15" fmla="*/ 56 h 56"/>
                <a:gd name="T16" fmla="*/ 24 w 48"/>
                <a:gd name="T17" fmla="*/ 56 h 56"/>
                <a:gd name="T18" fmla="*/ 14 w 48"/>
                <a:gd name="T19" fmla="*/ 52 h 56"/>
                <a:gd name="T20" fmla="*/ 10 w 48"/>
                <a:gd name="T21" fmla="*/ 48 h 56"/>
                <a:gd name="T22" fmla="*/ 5 w 48"/>
                <a:gd name="T23" fmla="*/ 41 h 56"/>
                <a:gd name="T24" fmla="*/ 0 w 48"/>
                <a:gd name="T25" fmla="*/ 37 h 56"/>
                <a:gd name="T26" fmla="*/ 0 w 48"/>
                <a:gd name="T27" fmla="*/ 30 h 56"/>
                <a:gd name="T28" fmla="*/ 29 w 48"/>
                <a:gd name="T2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56">
                  <a:moveTo>
                    <a:pt x="29" y="0"/>
                  </a:moveTo>
                  <a:lnTo>
                    <a:pt x="38" y="18"/>
                  </a:lnTo>
                  <a:lnTo>
                    <a:pt x="43" y="33"/>
                  </a:lnTo>
                  <a:lnTo>
                    <a:pt x="48" y="45"/>
                  </a:lnTo>
                  <a:lnTo>
                    <a:pt x="43" y="48"/>
                  </a:lnTo>
                  <a:lnTo>
                    <a:pt x="43" y="52"/>
                  </a:lnTo>
                  <a:lnTo>
                    <a:pt x="38" y="56"/>
                  </a:lnTo>
                  <a:lnTo>
                    <a:pt x="34" y="56"/>
                  </a:lnTo>
                  <a:lnTo>
                    <a:pt x="24" y="56"/>
                  </a:lnTo>
                  <a:lnTo>
                    <a:pt x="14" y="52"/>
                  </a:lnTo>
                  <a:lnTo>
                    <a:pt x="10" y="48"/>
                  </a:lnTo>
                  <a:lnTo>
                    <a:pt x="5" y="41"/>
                  </a:lnTo>
                  <a:lnTo>
                    <a:pt x="0" y="37"/>
                  </a:lnTo>
                  <a:lnTo>
                    <a:pt x="0" y="30"/>
                  </a:lnTo>
                  <a:lnTo>
                    <a:pt x="29" y="0"/>
                  </a:lnTo>
                  <a:close/>
                </a:path>
              </a:pathLst>
            </a:custGeom>
            <a:solidFill>
              <a:srgbClr val="FFE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31649" name="Line 161"/>
            <p:cNvSpPr>
              <a:spLocks noChangeShapeType="1"/>
            </p:cNvSpPr>
            <p:nvPr/>
          </p:nvSpPr>
          <p:spPr bwMode="auto">
            <a:xfrm>
              <a:off x="432" y="146"/>
              <a:ext cx="9" cy="1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650" name="Line 162"/>
            <p:cNvSpPr>
              <a:spLocks noChangeShapeType="1"/>
            </p:cNvSpPr>
            <p:nvPr/>
          </p:nvSpPr>
          <p:spPr bwMode="auto">
            <a:xfrm>
              <a:off x="441" y="164"/>
              <a:ext cx="4" cy="1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651" name="Line 163"/>
            <p:cNvSpPr>
              <a:spLocks noChangeShapeType="1"/>
            </p:cNvSpPr>
            <p:nvPr/>
          </p:nvSpPr>
          <p:spPr bwMode="auto">
            <a:xfrm>
              <a:off x="446" y="179"/>
              <a:ext cx="5" cy="1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652" name="Line 164"/>
            <p:cNvSpPr>
              <a:spLocks noChangeShapeType="1"/>
            </p:cNvSpPr>
            <p:nvPr/>
          </p:nvSpPr>
          <p:spPr bwMode="auto">
            <a:xfrm>
              <a:off x="451" y="194"/>
              <a:ext cx="1" cy="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653" name="Line 165"/>
            <p:cNvSpPr>
              <a:spLocks noChangeShapeType="1"/>
            </p:cNvSpPr>
            <p:nvPr/>
          </p:nvSpPr>
          <p:spPr bwMode="auto">
            <a:xfrm flipH="1">
              <a:off x="446" y="198"/>
              <a:ext cx="5" cy="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654" name="Line 166"/>
            <p:cNvSpPr>
              <a:spLocks noChangeShapeType="1"/>
            </p:cNvSpPr>
            <p:nvPr/>
          </p:nvSpPr>
          <p:spPr bwMode="auto">
            <a:xfrm flipH="1">
              <a:off x="441" y="202"/>
              <a:ext cx="5"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655" name="Line 167"/>
            <p:cNvSpPr>
              <a:spLocks noChangeShapeType="1"/>
            </p:cNvSpPr>
            <p:nvPr/>
          </p:nvSpPr>
          <p:spPr bwMode="auto">
            <a:xfrm flipH="1">
              <a:off x="437" y="202"/>
              <a:ext cx="4"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656" name="Line 168"/>
            <p:cNvSpPr>
              <a:spLocks noChangeShapeType="1"/>
            </p:cNvSpPr>
            <p:nvPr/>
          </p:nvSpPr>
          <p:spPr bwMode="auto">
            <a:xfrm flipH="1">
              <a:off x="427" y="202"/>
              <a:ext cx="10"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657" name="Line 169"/>
            <p:cNvSpPr>
              <a:spLocks noChangeShapeType="1"/>
            </p:cNvSpPr>
            <p:nvPr/>
          </p:nvSpPr>
          <p:spPr bwMode="auto">
            <a:xfrm flipH="1" flipV="1">
              <a:off x="422" y="198"/>
              <a:ext cx="5" cy="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658" name="Line 170"/>
            <p:cNvSpPr>
              <a:spLocks noChangeShapeType="1"/>
            </p:cNvSpPr>
            <p:nvPr/>
          </p:nvSpPr>
          <p:spPr bwMode="auto">
            <a:xfrm flipH="1" flipV="1">
              <a:off x="417" y="195"/>
              <a:ext cx="4" cy="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659" name="Line 171"/>
            <p:cNvSpPr>
              <a:spLocks noChangeShapeType="1"/>
            </p:cNvSpPr>
            <p:nvPr/>
          </p:nvSpPr>
          <p:spPr bwMode="auto">
            <a:xfrm flipH="1" flipV="1">
              <a:off x="408" y="188"/>
              <a:ext cx="8" cy="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660" name="Line 172"/>
            <p:cNvSpPr>
              <a:spLocks noChangeShapeType="1"/>
            </p:cNvSpPr>
            <p:nvPr/>
          </p:nvSpPr>
          <p:spPr bwMode="auto">
            <a:xfrm flipV="1">
              <a:off x="408" y="183"/>
              <a:ext cx="1" cy="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661" name="Line 173"/>
            <p:cNvSpPr>
              <a:spLocks noChangeShapeType="1"/>
            </p:cNvSpPr>
            <p:nvPr/>
          </p:nvSpPr>
          <p:spPr bwMode="auto">
            <a:xfrm flipV="1">
              <a:off x="408" y="176"/>
              <a:ext cx="1" cy="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662" name="未知"/>
            <p:cNvSpPr>
              <a:spLocks/>
            </p:cNvSpPr>
            <p:nvPr/>
          </p:nvSpPr>
          <p:spPr bwMode="auto">
            <a:xfrm>
              <a:off x="341" y="247"/>
              <a:ext cx="62" cy="157"/>
            </a:xfrm>
            <a:custGeom>
              <a:avLst/>
              <a:gdLst>
                <a:gd name="T0" fmla="*/ 9 w 62"/>
                <a:gd name="T1" fmla="*/ 7 h 157"/>
                <a:gd name="T2" fmla="*/ 24 w 62"/>
                <a:gd name="T3" fmla="*/ 0 h 157"/>
                <a:gd name="T4" fmla="*/ 43 w 62"/>
                <a:gd name="T5" fmla="*/ 0 h 157"/>
                <a:gd name="T6" fmla="*/ 52 w 62"/>
                <a:gd name="T7" fmla="*/ 3 h 157"/>
                <a:gd name="T8" fmla="*/ 57 w 62"/>
                <a:gd name="T9" fmla="*/ 18 h 157"/>
                <a:gd name="T10" fmla="*/ 52 w 62"/>
                <a:gd name="T11" fmla="*/ 30 h 157"/>
                <a:gd name="T12" fmla="*/ 48 w 62"/>
                <a:gd name="T13" fmla="*/ 37 h 157"/>
                <a:gd name="T14" fmla="*/ 52 w 62"/>
                <a:gd name="T15" fmla="*/ 48 h 157"/>
                <a:gd name="T16" fmla="*/ 62 w 62"/>
                <a:gd name="T17" fmla="*/ 67 h 157"/>
                <a:gd name="T18" fmla="*/ 62 w 62"/>
                <a:gd name="T19" fmla="*/ 78 h 157"/>
                <a:gd name="T20" fmla="*/ 0 w 62"/>
                <a:gd name="T21" fmla="*/ 157 h 157"/>
                <a:gd name="T22" fmla="*/ 0 w 62"/>
                <a:gd name="T23" fmla="*/ 134 h 157"/>
                <a:gd name="T24" fmla="*/ 9 w 62"/>
                <a:gd name="T25" fmla="*/ 105 h 157"/>
                <a:gd name="T26" fmla="*/ 19 w 62"/>
                <a:gd name="T27" fmla="*/ 78 h 157"/>
                <a:gd name="T28" fmla="*/ 24 w 62"/>
                <a:gd name="T29" fmla="*/ 56 h 157"/>
                <a:gd name="T30" fmla="*/ 24 w 62"/>
                <a:gd name="T31" fmla="*/ 41 h 157"/>
                <a:gd name="T32" fmla="*/ 14 w 62"/>
                <a:gd name="T33" fmla="*/ 33 h 157"/>
                <a:gd name="T34" fmla="*/ 9 w 62"/>
                <a:gd name="T35" fmla="*/ 18 h 157"/>
                <a:gd name="T36" fmla="*/ 9 w 62"/>
                <a:gd name="T37" fmla="*/ 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157">
                  <a:moveTo>
                    <a:pt x="9" y="7"/>
                  </a:moveTo>
                  <a:lnTo>
                    <a:pt x="24" y="0"/>
                  </a:lnTo>
                  <a:lnTo>
                    <a:pt x="43" y="0"/>
                  </a:lnTo>
                  <a:lnTo>
                    <a:pt x="52" y="3"/>
                  </a:lnTo>
                  <a:lnTo>
                    <a:pt x="57" y="18"/>
                  </a:lnTo>
                  <a:lnTo>
                    <a:pt x="52" y="30"/>
                  </a:lnTo>
                  <a:lnTo>
                    <a:pt x="48" y="37"/>
                  </a:lnTo>
                  <a:lnTo>
                    <a:pt x="52" y="48"/>
                  </a:lnTo>
                  <a:lnTo>
                    <a:pt x="62" y="67"/>
                  </a:lnTo>
                  <a:lnTo>
                    <a:pt x="62" y="78"/>
                  </a:lnTo>
                  <a:lnTo>
                    <a:pt x="0" y="157"/>
                  </a:lnTo>
                  <a:lnTo>
                    <a:pt x="0" y="134"/>
                  </a:lnTo>
                  <a:lnTo>
                    <a:pt x="9" y="105"/>
                  </a:lnTo>
                  <a:lnTo>
                    <a:pt x="19" y="78"/>
                  </a:lnTo>
                  <a:lnTo>
                    <a:pt x="24" y="56"/>
                  </a:lnTo>
                  <a:lnTo>
                    <a:pt x="24" y="41"/>
                  </a:lnTo>
                  <a:lnTo>
                    <a:pt x="14" y="33"/>
                  </a:lnTo>
                  <a:lnTo>
                    <a:pt x="9" y="18"/>
                  </a:lnTo>
                  <a:lnTo>
                    <a:pt x="9" y="7"/>
                  </a:lnTo>
                  <a:close/>
                </a:path>
              </a:pathLst>
            </a:custGeom>
            <a:solidFill>
              <a:srgbClr val="FF0000"/>
            </a:solidFill>
            <a:ln w="7938" cmpd="sng">
              <a:solidFill>
                <a:srgbClr val="E00000"/>
              </a:solidFill>
              <a:round/>
              <a:headEnd/>
              <a:tailEnd/>
            </a:ln>
          </p:spPr>
          <p:txBody>
            <a:bodyPr/>
            <a:lstStyle/>
            <a:p>
              <a:endParaRPr lang="zh-CN" altLang="en-US"/>
            </a:p>
          </p:txBody>
        </p:sp>
        <p:sp>
          <p:nvSpPr>
            <p:cNvPr id="831663" name="未知"/>
            <p:cNvSpPr>
              <a:spLocks/>
            </p:cNvSpPr>
            <p:nvPr/>
          </p:nvSpPr>
          <p:spPr bwMode="auto">
            <a:xfrm>
              <a:off x="326" y="325"/>
              <a:ext cx="91" cy="244"/>
            </a:xfrm>
            <a:custGeom>
              <a:avLst/>
              <a:gdLst>
                <a:gd name="T0" fmla="*/ 15 w 91"/>
                <a:gd name="T1" fmla="*/ 79 h 244"/>
                <a:gd name="T2" fmla="*/ 72 w 91"/>
                <a:gd name="T3" fmla="*/ 0 h 244"/>
                <a:gd name="T4" fmla="*/ 77 w 91"/>
                <a:gd name="T5" fmla="*/ 30 h 244"/>
                <a:gd name="T6" fmla="*/ 77 w 91"/>
                <a:gd name="T7" fmla="*/ 60 h 244"/>
                <a:gd name="T8" fmla="*/ 77 w 91"/>
                <a:gd name="T9" fmla="*/ 94 h 244"/>
                <a:gd name="T10" fmla="*/ 72 w 91"/>
                <a:gd name="T11" fmla="*/ 120 h 244"/>
                <a:gd name="T12" fmla="*/ 72 w 91"/>
                <a:gd name="T13" fmla="*/ 143 h 244"/>
                <a:gd name="T14" fmla="*/ 82 w 91"/>
                <a:gd name="T15" fmla="*/ 161 h 244"/>
                <a:gd name="T16" fmla="*/ 91 w 91"/>
                <a:gd name="T17" fmla="*/ 184 h 244"/>
                <a:gd name="T18" fmla="*/ 91 w 91"/>
                <a:gd name="T19" fmla="*/ 195 h 244"/>
                <a:gd name="T20" fmla="*/ 43 w 91"/>
                <a:gd name="T21" fmla="*/ 244 h 244"/>
                <a:gd name="T22" fmla="*/ 0 w 91"/>
                <a:gd name="T23" fmla="*/ 202 h 244"/>
                <a:gd name="T24" fmla="*/ 0 w 91"/>
                <a:gd name="T25" fmla="*/ 184 h 244"/>
                <a:gd name="T26" fmla="*/ 10 w 91"/>
                <a:gd name="T27" fmla="*/ 161 h 244"/>
                <a:gd name="T28" fmla="*/ 15 w 91"/>
                <a:gd name="T29" fmla="*/ 116 h 244"/>
                <a:gd name="T30" fmla="*/ 15 w 91"/>
                <a:gd name="T31" fmla="*/ 7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1" h="244">
                  <a:moveTo>
                    <a:pt x="15" y="79"/>
                  </a:moveTo>
                  <a:lnTo>
                    <a:pt x="72" y="0"/>
                  </a:lnTo>
                  <a:lnTo>
                    <a:pt x="77" y="30"/>
                  </a:lnTo>
                  <a:lnTo>
                    <a:pt x="77" y="60"/>
                  </a:lnTo>
                  <a:lnTo>
                    <a:pt x="77" y="94"/>
                  </a:lnTo>
                  <a:lnTo>
                    <a:pt x="72" y="120"/>
                  </a:lnTo>
                  <a:lnTo>
                    <a:pt x="72" y="143"/>
                  </a:lnTo>
                  <a:lnTo>
                    <a:pt x="82" y="161"/>
                  </a:lnTo>
                  <a:lnTo>
                    <a:pt x="91" y="184"/>
                  </a:lnTo>
                  <a:lnTo>
                    <a:pt x="91" y="195"/>
                  </a:lnTo>
                  <a:lnTo>
                    <a:pt x="43" y="244"/>
                  </a:lnTo>
                  <a:lnTo>
                    <a:pt x="0" y="202"/>
                  </a:lnTo>
                  <a:lnTo>
                    <a:pt x="0" y="184"/>
                  </a:lnTo>
                  <a:lnTo>
                    <a:pt x="10" y="161"/>
                  </a:lnTo>
                  <a:lnTo>
                    <a:pt x="15" y="116"/>
                  </a:lnTo>
                  <a:lnTo>
                    <a:pt x="15" y="79"/>
                  </a:lnTo>
                  <a:close/>
                </a:path>
              </a:pathLst>
            </a:custGeom>
            <a:solidFill>
              <a:srgbClr val="FF4040"/>
            </a:solidFill>
            <a:ln w="7938" cmpd="sng">
              <a:solidFill>
                <a:srgbClr val="E00000"/>
              </a:solidFill>
              <a:round/>
              <a:headEnd/>
              <a:tailEnd/>
            </a:ln>
          </p:spPr>
          <p:txBody>
            <a:bodyPr/>
            <a:lstStyle/>
            <a:p>
              <a:endParaRPr lang="zh-CN" altLang="en-US"/>
            </a:p>
          </p:txBody>
        </p:sp>
        <p:sp>
          <p:nvSpPr>
            <p:cNvPr id="831664" name="未知"/>
            <p:cNvSpPr>
              <a:spLocks/>
            </p:cNvSpPr>
            <p:nvPr/>
          </p:nvSpPr>
          <p:spPr bwMode="auto">
            <a:xfrm>
              <a:off x="129" y="232"/>
              <a:ext cx="308" cy="284"/>
            </a:xfrm>
            <a:custGeom>
              <a:avLst/>
              <a:gdLst>
                <a:gd name="T0" fmla="*/ 279 w 308"/>
                <a:gd name="T1" fmla="*/ 153 h 284"/>
                <a:gd name="T2" fmla="*/ 308 w 308"/>
                <a:gd name="T3" fmla="*/ 213 h 284"/>
                <a:gd name="T4" fmla="*/ 250 w 308"/>
                <a:gd name="T5" fmla="*/ 236 h 284"/>
                <a:gd name="T6" fmla="*/ 192 w 308"/>
                <a:gd name="T7" fmla="*/ 258 h 284"/>
                <a:gd name="T8" fmla="*/ 149 w 308"/>
                <a:gd name="T9" fmla="*/ 277 h 284"/>
                <a:gd name="T10" fmla="*/ 130 w 308"/>
                <a:gd name="T11" fmla="*/ 284 h 284"/>
                <a:gd name="T12" fmla="*/ 116 w 308"/>
                <a:gd name="T13" fmla="*/ 284 h 284"/>
                <a:gd name="T14" fmla="*/ 106 w 308"/>
                <a:gd name="T15" fmla="*/ 284 h 284"/>
                <a:gd name="T16" fmla="*/ 106 w 308"/>
                <a:gd name="T17" fmla="*/ 277 h 284"/>
                <a:gd name="T18" fmla="*/ 82 w 308"/>
                <a:gd name="T19" fmla="*/ 262 h 284"/>
                <a:gd name="T20" fmla="*/ 77 w 308"/>
                <a:gd name="T21" fmla="*/ 250 h 284"/>
                <a:gd name="T22" fmla="*/ 58 w 308"/>
                <a:gd name="T23" fmla="*/ 239 h 284"/>
                <a:gd name="T24" fmla="*/ 48 w 308"/>
                <a:gd name="T25" fmla="*/ 224 h 284"/>
                <a:gd name="T26" fmla="*/ 39 w 308"/>
                <a:gd name="T27" fmla="*/ 206 h 284"/>
                <a:gd name="T28" fmla="*/ 24 w 308"/>
                <a:gd name="T29" fmla="*/ 172 h 284"/>
                <a:gd name="T30" fmla="*/ 10 w 308"/>
                <a:gd name="T31" fmla="*/ 142 h 284"/>
                <a:gd name="T32" fmla="*/ 0 w 308"/>
                <a:gd name="T33" fmla="*/ 108 h 284"/>
                <a:gd name="T34" fmla="*/ 0 w 308"/>
                <a:gd name="T35" fmla="*/ 90 h 284"/>
                <a:gd name="T36" fmla="*/ 5 w 308"/>
                <a:gd name="T37" fmla="*/ 63 h 284"/>
                <a:gd name="T38" fmla="*/ 15 w 308"/>
                <a:gd name="T39" fmla="*/ 41 h 284"/>
                <a:gd name="T40" fmla="*/ 29 w 308"/>
                <a:gd name="T41" fmla="*/ 26 h 284"/>
                <a:gd name="T42" fmla="*/ 44 w 308"/>
                <a:gd name="T43" fmla="*/ 11 h 284"/>
                <a:gd name="T44" fmla="*/ 58 w 308"/>
                <a:gd name="T45" fmla="*/ 3 h 284"/>
                <a:gd name="T46" fmla="*/ 72 w 308"/>
                <a:gd name="T47" fmla="*/ 0 h 284"/>
                <a:gd name="T48" fmla="*/ 82 w 308"/>
                <a:gd name="T49" fmla="*/ 0 h 284"/>
                <a:gd name="T50" fmla="*/ 101 w 308"/>
                <a:gd name="T51" fmla="*/ 3 h 284"/>
                <a:gd name="T52" fmla="*/ 111 w 308"/>
                <a:gd name="T53" fmla="*/ 11 h 284"/>
                <a:gd name="T54" fmla="*/ 125 w 308"/>
                <a:gd name="T55" fmla="*/ 22 h 284"/>
                <a:gd name="T56" fmla="*/ 130 w 308"/>
                <a:gd name="T57" fmla="*/ 33 h 284"/>
                <a:gd name="T58" fmla="*/ 130 w 308"/>
                <a:gd name="T59" fmla="*/ 45 h 284"/>
                <a:gd name="T60" fmla="*/ 130 w 308"/>
                <a:gd name="T61" fmla="*/ 60 h 284"/>
                <a:gd name="T62" fmla="*/ 130 w 308"/>
                <a:gd name="T63" fmla="*/ 71 h 284"/>
                <a:gd name="T64" fmla="*/ 130 w 308"/>
                <a:gd name="T65" fmla="*/ 82 h 284"/>
                <a:gd name="T66" fmla="*/ 140 w 308"/>
                <a:gd name="T67" fmla="*/ 86 h 284"/>
                <a:gd name="T68" fmla="*/ 144 w 308"/>
                <a:gd name="T69" fmla="*/ 105 h 284"/>
                <a:gd name="T70" fmla="*/ 144 w 308"/>
                <a:gd name="T71" fmla="*/ 120 h 284"/>
                <a:gd name="T72" fmla="*/ 144 w 308"/>
                <a:gd name="T73" fmla="*/ 131 h 284"/>
                <a:gd name="T74" fmla="*/ 140 w 308"/>
                <a:gd name="T75" fmla="*/ 134 h 284"/>
                <a:gd name="T76" fmla="*/ 144 w 308"/>
                <a:gd name="T77" fmla="*/ 149 h 284"/>
                <a:gd name="T78" fmla="*/ 154 w 308"/>
                <a:gd name="T79" fmla="*/ 164 h 284"/>
                <a:gd name="T80" fmla="*/ 154 w 308"/>
                <a:gd name="T81" fmla="*/ 179 h 284"/>
                <a:gd name="T82" fmla="*/ 154 w 308"/>
                <a:gd name="T83" fmla="*/ 187 h 284"/>
                <a:gd name="T84" fmla="*/ 168 w 308"/>
                <a:gd name="T85" fmla="*/ 179 h 284"/>
                <a:gd name="T86" fmla="*/ 188 w 308"/>
                <a:gd name="T87" fmla="*/ 176 h 284"/>
                <a:gd name="T88" fmla="*/ 212 w 308"/>
                <a:gd name="T89" fmla="*/ 172 h 284"/>
                <a:gd name="T90" fmla="*/ 231 w 308"/>
                <a:gd name="T91" fmla="*/ 172 h 284"/>
                <a:gd name="T92" fmla="*/ 240 w 308"/>
                <a:gd name="T93" fmla="*/ 168 h 284"/>
                <a:gd name="T94" fmla="*/ 240 w 308"/>
                <a:gd name="T95" fmla="*/ 164 h 284"/>
                <a:gd name="T96" fmla="*/ 279 w 308"/>
                <a:gd name="T97" fmla="*/ 15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8" h="284">
                  <a:moveTo>
                    <a:pt x="279" y="153"/>
                  </a:moveTo>
                  <a:lnTo>
                    <a:pt x="308" y="213"/>
                  </a:lnTo>
                  <a:lnTo>
                    <a:pt x="250" y="236"/>
                  </a:lnTo>
                  <a:lnTo>
                    <a:pt x="192" y="258"/>
                  </a:lnTo>
                  <a:lnTo>
                    <a:pt x="149" y="277"/>
                  </a:lnTo>
                  <a:lnTo>
                    <a:pt x="130" y="284"/>
                  </a:lnTo>
                  <a:lnTo>
                    <a:pt x="116" y="284"/>
                  </a:lnTo>
                  <a:lnTo>
                    <a:pt x="106" y="284"/>
                  </a:lnTo>
                  <a:lnTo>
                    <a:pt x="106" y="277"/>
                  </a:lnTo>
                  <a:lnTo>
                    <a:pt x="82" y="262"/>
                  </a:lnTo>
                  <a:lnTo>
                    <a:pt x="77" y="250"/>
                  </a:lnTo>
                  <a:lnTo>
                    <a:pt x="58" y="239"/>
                  </a:lnTo>
                  <a:lnTo>
                    <a:pt x="48" y="224"/>
                  </a:lnTo>
                  <a:lnTo>
                    <a:pt x="39" y="206"/>
                  </a:lnTo>
                  <a:lnTo>
                    <a:pt x="24" y="172"/>
                  </a:lnTo>
                  <a:lnTo>
                    <a:pt x="10" y="142"/>
                  </a:lnTo>
                  <a:lnTo>
                    <a:pt x="0" y="108"/>
                  </a:lnTo>
                  <a:lnTo>
                    <a:pt x="0" y="90"/>
                  </a:lnTo>
                  <a:lnTo>
                    <a:pt x="5" y="63"/>
                  </a:lnTo>
                  <a:lnTo>
                    <a:pt x="15" y="41"/>
                  </a:lnTo>
                  <a:lnTo>
                    <a:pt x="29" y="26"/>
                  </a:lnTo>
                  <a:lnTo>
                    <a:pt x="44" y="11"/>
                  </a:lnTo>
                  <a:lnTo>
                    <a:pt x="58" y="3"/>
                  </a:lnTo>
                  <a:lnTo>
                    <a:pt x="72" y="0"/>
                  </a:lnTo>
                  <a:lnTo>
                    <a:pt x="82" y="0"/>
                  </a:lnTo>
                  <a:lnTo>
                    <a:pt x="101" y="3"/>
                  </a:lnTo>
                  <a:lnTo>
                    <a:pt x="111" y="11"/>
                  </a:lnTo>
                  <a:lnTo>
                    <a:pt x="125" y="22"/>
                  </a:lnTo>
                  <a:lnTo>
                    <a:pt x="130" y="33"/>
                  </a:lnTo>
                  <a:lnTo>
                    <a:pt x="130" y="45"/>
                  </a:lnTo>
                  <a:lnTo>
                    <a:pt x="130" y="60"/>
                  </a:lnTo>
                  <a:lnTo>
                    <a:pt x="130" y="71"/>
                  </a:lnTo>
                  <a:lnTo>
                    <a:pt x="130" y="82"/>
                  </a:lnTo>
                  <a:lnTo>
                    <a:pt x="140" y="86"/>
                  </a:lnTo>
                  <a:lnTo>
                    <a:pt x="144" y="105"/>
                  </a:lnTo>
                  <a:lnTo>
                    <a:pt x="144" y="120"/>
                  </a:lnTo>
                  <a:lnTo>
                    <a:pt x="144" y="131"/>
                  </a:lnTo>
                  <a:lnTo>
                    <a:pt x="140" y="134"/>
                  </a:lnTo>
                  <a:lnTo>
                    <a:pt x="144" y="149"/>
                  </a:lnTo>
                  <a:lnTo>
                    <a:pt x="154" y="164"/>
                  </a:lnTo>
                  <a:lnTo>
                    <a:pt x="154" y="179"/>
                  </a:lnTo>
                  <a:lnTo>
                    <a:pt x="154" y="187"/>
                  </a:lnTo>
                  <a:lnTo>
                    <a:pt x="168" y="179"/>
                  </a:lnTo>
                  <a:lnTo>
                    <a:pt x="188" y="176"/>
                  </a:lnTo>
                  <a:lnTo>
                    <a:pt x="212" y="172"/>
                  </a:lnTo>
                  <a:lnTo>
                    <a:pt x="231" y="172"/>
                  </a:lnTo>
                  <a:lnTo>
                    <a:pt x="240" y="168"/>
                  </a:lnTo>
                  <a:lnTo>
                    <a:pt x="240" y="164"/>
                  </a:lnTo>
                  <a:lnTo>
                    <a:pt x="279" y="153"/>
                  </a:lnTo>
                  <a:close/>
                </a:path>
              </a:pathLst>
            </a:custGeom>
            <a:solidFill>
              <a:schemeClr val="accent2"/>
            </a:solidFill>
            <a:ln w="7938" cmpd="sng">
              <a:solidFill>
                <a:srgbClr val="000000"/>
              </a:solidFill>
              <a:round/>
              <a:headEnd/>
              <a:tailEnd/>
            </a:ln>
          </p:spPr>
          <p:txBody>
            <a:bodyPr/>
            <a:lstStyle/>
            <a:p>
              <a:endParaRPr lang="zh-CN" altLang="en-US"/>
            </a:p>
          </p:txBody>
        </p:sp>
        <p:sp>
          <p:nvSpPr>
            <p:cNvPr id="831665" name="未知"/>
            <p:cNvSpPr>
              <a:spLocks/>
            </p:cNvSpPr>
            <p:nvPr/>
          </p:nvSpPr>
          <p:spPr bwMode="auto">
            <a:xfrm>
              <a:off x="259" y="385"/>
              <a:ext cx="178" cy="131"/>
            </a:xfrm>
            <a:custGeom>
              <a:avLst/>
              <a:gdLst>
                <a:gd name="T0" fmla="*/ 149 w 178"/>
                <a:gd name="T1" fmla="*/ 0 h 131"/>
                <a:gd name="T2" fmla="*/ 178 w 178"/>
                <a:gd name="T3" fmla="*/ 60 h 131"/>
                <a:gd name="T4" fmla="*/ 120 w 178"/>
                <a:gd name="T5" fmla="*/ 83 h 131"/>
                <a:gd name="T6" fmla="*/ 62 w 178"/>
                <a:gd name="T7" fmla="*/ 101 h 131"/>
                <a:gd name="T8" fmla="*/ 19 w 178"/>
                <a:gd name="T9" fmla="*/ 124 h 131"/>
                <a:gd name="T10" fmla="*/ 0 w 178"/>
                <a:gd name="T11" fmla="*/ 131 h 131"/>
                <a:gd name="T12" fmla="*/ 82 w 178"/>
                <a:gd name="T13" fmla="*/ 19 h 131"/>
                <a:gd name="T14" fmla="*/ 101 w 178"/>
                <a:gd name="T15" fmla="*/ 19 h 131"/>
                <a:gd name="T16" fmla="*/ 106 w 178"/>
                <a:gd name="T17" fmla="*/ 15 h 131"/>
                <a:gd name="T18" fmla="*/ 106 w 178"/>
                <a:gd name="T19" fmla="*/ 11 h 131"/>
                <a:gd name="T20" fmla="*/ 149 w 178"/>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8" h="131">
                  <a:moveTo>
                    <a:pt x="149" y="0"/>
                  </a:moveTo>
                  <a:lnTo>
                    <a:pt x="178" y="60"/>
                  </a:lnTo>
                  <a:lnTo>
                    <a:pt x="120" y="83"/>
                  </a:lnTo>
                  <a:lnTo>
                    <a:pt x="62" y="101"/>
                  </a:lnTo>
                  <a:lnTo>
                    <a:pt x="19" y="124"/>
                  </a:lnTo>
                  <a:lnTo>
                    <a:pt x="0" y="131"/>
                  </a:lnTo>
                  <a:lnTo>
                    <a:pt x="82" y="19"/>
                  </a:lnTo>
                  <a:lnTo>
                    <a:pt x="101" y="19"/>
                  </a:lnTo>
                  <a:lnTo>
                    <a:pt x="106" y="15"/>
                  </a:lnTo>
                  <a:lnTo>
                    <a:pt x="106" y="11"/>
                  </a:lnTo>
                  <a:lnTo>
                    <a:pt x="14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31666" name="Line 178"/>
            <p:cNvSpPr>
              <a:spLocks noChangeShapeType="1"/>
            </p:cNvSpPr>
            <p:nvPr/>
          </p:nvSpPr>
          <p:spPr bwMode="auto">
            <a:xfrm flipH="1">
              <a:off x="264" y="396"/>
              <a:ext cx="19" cy="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667" name="Line 179"/>
            <p:cNvSpPr>
              <a:spLocks noChangeShapeType="1"/>
            </p:cNvSpPr>
            <p:nvPr/>
          </p:nvSpPr>
          <p:spPr bwMode="auto">
            <a:xfrm flipH="1" flipV="1">
              <a:off x="249" y="397"/>
              <a:ext cx="12" cy="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668" name="Line 180"/>
            <p:cNvSpPr>
              <a:spLocks noChangeShapeType="1"/>
            </p:cNvSpPr>
            <p:nvPr/>
          </p:nvSpPr>
          <p:spPr bwMode="auto">
            <a:xfrm flipH="1">
              <a:off x="225" y="396"/>
              <a:ext cx="24"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669" name="Line 181"/>
            <p:cNvSpPr>
              <a:spLocks noChangeShapeType="1"/>
            </p:cNvSpPr>
            <p:nvPr/>
          </p:nvSpPr>
          <p:spPr bwMode="auto">
            <a:xfrm flipH="1" flipV="1">
              <a:off x="211" y="394"/>
              <a:ext cx="11" cy="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670" name="Line 182"/>
            <p:cNvSpPr>
              <a:spLocks noChangeShapeType="1"/>
            </p:cNvSpPr>
            <p:nvPr/>
          </p:nvSpPr>
          <p:spPr bwMode="auto">
            <a:xfrm flipH="1" flipV="1">
              <a:off x="192" y="386"/>
              <a:ext cx="19" cy="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671" name="Line 183"/>
            <p:cNvSpPr>
              <a:spLocks noChangeShapeType="1"/>
            </p:cNvSpPr>
            <p:nvPr/>
          </p:nvSpPr>
          <p:spPr bwMode="auto">
            <a:xfrm flipH="1">
              <a:off x="264" y="415"/>
              <a:ext cx="19" cy="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672" name="Line 184"/>
            <p:cNvSpPr>
              <a:spLocks noChangeShapeType="1"/>
            </p:cNvSpPr>
            <p:nvPr/>
          </p:nvSpPr>
          <p:spPr bwMode="auto">
            <a:xfrm flipH="1">
              <a:off x="259" y="419"/>
              <a:ext cx="5" cy="1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673" name="Line 185"/>
            <p:cNvSpPr>
              <a:spLocks noChangeShapeType="1"/>
            </p:cNvSpPr>
            <p:nvPr/>
          </p:nvSpPr>
          <p:spPr bwMode="auto">
            <a:xfrm>
              <a:off x="259" y="430"/>
              <a:ext cx="1" cy="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674" name="Line 186"/>
            <p:cNvSpPr>
              <a:spLocks noChangeShapeType="1"/>
            </p:cNvSpPr>
            <p:nvPr/>
          </p:nvSpPr>
          <p:spPr bwMode="auto">
            <a:xfrm flipH="1">
              <a:off x="254" y="438"/>
              <a:ext cx="4" cy="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675" name="Line 187"/>
            <p:cNvSpPr>
              <a:spLocks noChangeShapeType="1"/>
            </p:cNvSpPr>
            <p:nvPr/>
          </p:nvSpPr>
          <p:spPr bwMode="auto">
            <a:xfrm flipH="1">
              <a:off x="249" y="441"/>
              <a:ext cx="5" cy="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676" name="Line 188"/>
            <p:cNvSpPr>
              <a:spLocks noChangeShapeType="1"/>
            </p:cNvSpPr>
            <p:nvPr/>
          </p:nvSpPr>
          <p:spPr bwMode="auto">
            <a:xfrm flipH="1">
              <a:off x="240" y="445"/>
              <a:ext cx="9" cy="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677" name="Line 189"/>
            <p:cNvSpPr>
              <a:spLocks noChangeShapeType="1"/>
            </p:cNvSpPr>
            <p:nvPr/>
          </p:nvSpPr>
          <p:spPr bwMode="auto">
            <a:xfrm>
              <a:off x="240" y="453"/>
              <a:ext cx="1" cy="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678" name="Line 190"/>
            <p:cNvSpPr>
              <a:spLocks noChangeShapeType="1"/>
            </p:cNvSpPr>
            <p:nvPr/>
          </p:nvSpPr>
          <p:spPr bwMode="auto">
            <a:xfrm>
              <a:off x="240" y="456"/>
              <a:ext cx="1" cy="1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679" name="Line 191"/>
            <p:cNvSpPr>
              <a:spLocks noChangeShapeType="1"/>
            </p:cNvSpPr>
            <p:nvPr/>
          </p:nvSpPr>
          <p:spPr bwMode="auto">
            <a:xfrm>
              <a:off x="240" y="468"/>
              <a:ext cx="1" cy="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680" name="Line 192"/>
            <p:cNvSpPr>
              <a:spLocks noChangeShapeType="1"/>
            </p:cNvSpPr>
            <p:nvPr/>
          </p:nvSpPr>
          <p:spPr bwMode="auto">
            <a:xfrm>
              <a:off x="361" y="404"/>
              <a:ext cx="22" cy="6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681" name="Line 193"/>
            <p:cNvSpPr>
              <a:spLocks noChangeShapeType="1"/>
            </p:cNvSpPr>
            <p:nvPr/>
          </p:nvSpPr>
          <p:spPr bwMode="auto">
            <a:xfrm>
              <a:off x="283" y="419"/>
              <a:ext cx="5" cy="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682" name="Line 194"/>
            <p:cNvSpPr>
              <a:spLocks noChangeShapeType="1"/>
            </p:cNvSpPr>
            <p:nvPr/>
          </p:nvSpPr>
          <p:spPr bwMode="auto">
            <a:xfrm>
              <a:off x="288" y="426"/>
              <a:ext cx="1" cy="1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683" name="Line 195"/>
            <p:cNvSpPr>
              <a:spLocks noChangeShapeType="1"/>
            </p:cNvSpPr>
            <p:nvPr/>
          </p:nvSpPr>
          <p:spPr bwMode="auto">
            <a:xfrm flipH="1">
              <a:off x="283" y="438"/>
              <a:ext cx="5" cy="1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684" name="Line 196"/>
            <p:cNvSpPr>
              <a:spLocks noChangeShapeType="1"/>
            </p:cNvSpPr>
            <p:nvPr/>
          </p:nvSpPr>
          <p:spPr bwMode="auto">
            <a:xfrm flipH="1">
              <a:off x="278" y="453"/>
              <a:ext cx="5" cy="1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685" name="Line 197"/>
            <p:cNvSpPr>
              <a:spLocks noChangeShapeType="1"/>
            </p:cNvSpPr>
            <p:nvPr/>
          </p:nvSpPr>
          <p:spPr bwMode="auto">
            <a:xfrm>
              <a:off x="408" y="385"/>
              <a:ext cx="29" cy="6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686" name="Line 198"/>
            <p:cNvSpPr>
              <a:spLocks noChangeShapeType="1"/>
            </p:cNvSpPr>
            <p:nvPr/>
          </p:nvSpPr>
          <p:spPr bwMode="auto">
            <a:xfrm flipH="1">
              <a:off x="379" y="445"/>
              <a:ext cx="58" cy="2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687" name="Line 199"/>
            <p:cNvSpPr>
              <a:spLocks noChangeShapeType="1"/>
            </p:cNvSpPr>
            <p:nvPr/>
          </p:nvSpPr>
          <p:spPr bwMode="auto">
            <a:xfrm flipH="1">
              <a:off x="321" y="468"/>
              <a:ext cx="56" cy="2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688" name="Line 200"/>
            <p:cNvSpPr>
              <a:spLocks noChangeShapeType="1"/>
            </p:cNvSpPr>
            <p:nvPr/>
          </p:nvSpPr>
          <p:spPr bwMode="auto">
            <a:xfrm flipH="1">
              <a:off x="278" y="490"/>
              <a:ext cx="41" cy="1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689" name="Line 201"/>
            <p:cNvSpPr>
              <a:spLocks noChangeShapeType="1"/>
            </p:cNvSpPr>
            <p:nvPr/>
          </p:nvSpPr>
          <p:spPr bwMode="auto">
            <a:xfrm flipH="1">
              <a:off x="259" y="509"/>
              <a:ext cx="17" cy="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690" name="Line 202"/>
            <p:cNvSpPr>
              <a:spLocks noChangeShapeType="1"/>
            </p:cNvSpPr>
            <p:nvPr/>
          </p:nvSpPr>
          <p:spPr bwMode="auto">
            <a:xfrm flipH="1">
              <a:off x="245" y="516"/>
              <a:ext cx="14"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691" name="Line 203"/>
            <p:cNvSpPr>
              <a:spLocks noChangeShapeType="1"/>
            </p:cNvSpPr>
            <p:nvPr/>
          </p:nvSpPr>
          <p:spPr bwMode="auto">
            <a:xfrm flipH="1">
              <a:off x="235" y="516"/>
              <a:ext cx="10"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692" name="Line 204"/>
            <p:cNvSpPr>
              <a:spLocks noChangeShapeType="1"/>
            </p:cNvSpPr>
            <p:nvPr/>
          </p:nvSpPr>
          <p:spPr bwMode="auto">
            <a:xfrm flipV="1">
              <a:off x="235" y="509"/>
              <a:ext cx="1" cy="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693" name="Line 205"/>
            <p:cNvSpPr>
              <a:spLocks noChangeShapeType="1"/>
            </p:cNvSpPr>
            <p:nvPr/>
          </p:nvSpPr>
          <p:spPr bwMode="auto">
            <a:xfrm flipH="1" flipV="1">
              <a:off x="211" y="494"/>
              <a:ext cx="24" cy="1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694" name="Line 206"/>
            <p:cNvSpPr>
              <a:spLocks noChangeShapeType="1"/>
            </p:cNvSpPr>
            <p:nvPr/>
          </p:nvSpPr>
          <p:spPr bwMode="auto">
            <a:xfrm flipH="1" flipV="1">
              <a:off x="206" y="483"/>
              <a:ext cx="5" cy="1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695" name="Line 207"/>
            <p:cNvSpPr>
              <a:spLocks noChangeShapeType="1"/>
            </p:cNvSpPr>
            <p:nvPr/>
          </p:nvSpPr>
          <p:spPr bwMode="auto">
            <a:xfrm flipH="1" flipV="1">
              <a:off x="187" y="472"/>
              <a:ext cx="18" cy="1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696" name="Line 208"/>
            <p:cNvSpPr>
              <a:spLocks noChangeShapeType="1"/>
            </p:cNvSpPr>
            <p:nvPr/>
          </p:nvSpPr>
          <p:spPr bwMode="auto">
            <a:xfrm flipH="1" flipV="1">
              <a:off x="177" y="456"/>
              <a:ext cx="10" cy="1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697" name="Line 209"/>
            <p:cNvSpPr>
              <a:spLocks noChangeShapeType="1"/>
            </p:cNvSpPr>
            <p:nvPr/>
          </p:nvSpPr>
          <p:spPr bwMode="auto">
            <a:xfrm flipH="1" flipV="1">
              <a:off x="168" y="439"/>
              <a:ext cx="9" cy="1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698" name="Line 210"/>
            <p:cNvSpPr>
              <a:spLocks noChangeShapeType="1"/>
            </p:cNvSpPr>
            <p:nvPr/>
          </p:nvSpPr>
          <p:spPr bwMode="auto">
            <a:xfrm flipH="1" flipV="1">
              <a:off x="154" y="404"/>
              <a:ext cx="14" cy="3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699" name="Line 211"/>
            <p:cNvSpPr>
              <a:spLocks noChangeShapeType="1"/>
            </p:cNvSpPr>
            <p:nvPr/>
          </p:nvSpPr>
          <p:spPr bwMode="auto">
            <a:xfrm flipH="1" flipV="1">
              <a:off x="139" y="374"/>
              <a:ext cx="14" cy="2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00" name="Line 212"/>
            <p:cNvSpPr>
              <a:spLocks noChangeShapeType="1"/>
            </p:cNvSpPr>
            <p:nvPr/>
          </p:nvSpPr>
          <p:spPr bwMode="auto">
            <a:xfrm flipH="1" flipV="1">
              <a:off x="129" y="340"/>
              <a:ext cx="10" cy="3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01" name="Line 213"/>
            <p:cNvSpPr>
              <a:spLocks noChangeShapeType="1"/>
            </p:cNvSpPr>
            <p:nvPr/>
          </p:nvSpPr>
          <p:spPr bwMode="auto">
            <a:xfrm flipV="1">
              <a:off x="129" y="322"/>
              <a:ext cx="1" cy="1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02" name="Line 214"/>
            <p:cNvSpPr>
              <a:spLocks noChangeShapeType="1"/>
            </p:cNvSpPr>
            <p:nvPr/>
          </p:nvSpPr>
          <p:spPr bwMode="auto">
            <a:xfrm flipV="1">
              <a:off x="129" y="295"/>
              <a:ext cx="4" cy="2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03" name="Line 215"/>
            <p:cNvSpPr>
              <a:spLocks noChangeShapeType="1"/>
            </p:cNvSpPr>
            <p:nvPr/>
          </p:nvSpPr>
          <p:spPr bwMode="auto">
            <a:xfrm flipV="1">
              <a:off x="134" y="273"/>
              <a:ext cx="9" cy="2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04" name="Line 216"/>
            <p:cNvSpPr>
              <a:spLocks noChangeShapeType="1"/>
            </p:cNvSpPr>
            <p:nvPr/>
          </p:nvSpPr>
          <p:spPr bwMode="auto">
            <a:xfrm flipV="1">
              <a:off x="144" y="259"/>
              <a:ext cx="14" cy="1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05" name="Line 217"/>
            <p:cNvSpPr>
              <a:spLocks noChangeShapeType="1"/>
            </p:cNvSpPr>
            <p:nvPr/>
          </p:nvSpPr>
          <p:spPr bwMode="auto">
            <a:xfrm flipV="1">
              <a:off x="158" y="243"/>
              <a:ext cx="9" cy="1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06" name="Line 218"/>
            <p:cNvSpPr>
              <a:spLocks noChangeShapeType="1"/>
            </p:cNvSpPr>
            <p:nvPr/>
          </p:nvSpPr>
          <p:spPr bwMode="auto">
            <a:xfrm flipV="1">
              <a:off x="168" y="236"/>
              <a:ext cx="19" cy="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07" name="Line 219"/>
            <p:cNvSpPr>
              <a:spLocks noChangeShapeType="1"/>
            </p:cNvSpPr>
            <p:nvPr/>
          </p:nvSpPr>
          <p:spPr bwMode="auto">
            <a:xfrm flipV="1">
              <a:off x="190" y="233"/>
              <a:ext cx="11" cy="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08" name="Line 220"/>
            <p:cNvSpPr>
              <a:spLocks noChangeShapeType="1"/>
            </p:cNvSpPr>
            <p:nvPr/>
          </p:nvSpPr>
          <p:spPr bwMode="auto">
            <a:xfrm>
              <a:off x="201" y="232"/>
              <a:ext cx="10"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09" name="Line 221"/>
            <p:cNvSpPr>
              <a:spLocks noChangeShapeType="1"/>
            </p:cNvSpPr>
            <p:nvPr/>
          </p:nvSpPr>
          <p:spPr bwMode="auto">
            <a:xfrm>
              <a:off x="216" y="232"/>
              <a:ext cx="14" cy="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10" name="Line 222"/>
            <p:cNvSpPr>
              <a:spLocks noChangeShapeType="1"/>
            </p:cNvSpPr>
            <p:nvPr/>
          </p:nvSpPr>
          <p:spPr bwMode="auto">
            <a:xfrm>
              <a:off x="230" y="235"/>
              <a:ext cx="10" cy="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11" name="Line 223"/>
            <p:cNvSpPr>
              <a:spLocks noChangeShapeType="1"/>
            </p:cNvSpPr>
            <p:nvPr/>
          </p:nvSpPr>
          <p:spPr bwMode="auto">
            <a:xfrm>
              <a:off x="240" y="243"/>
              <a:ext cx="14" cy="1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12" name="Line 224"/>
            <p:cNvSpPr>
              <a:spLocks noChangeShapeType="1"/>
            </p:cNvSpPr>
            <p:nvPr/>
          </p:nvSpPr>
          <p:spPr bwMode="auto">
            <a:xfrm>
              <a:off x="254" y="254"/>
              <a:ext cx="5" cy="1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13" name="Line 225"/>
            <p:cNvSpPr>
              <a:spLocks noChangeShapeType="1"/>
            </p:cNvSpPr>
            <p:nvPr/>
          </p:nvSpPr>
          <p:spPr bwMode="auto">
            <a:xfrm>
              <a:off x="259" y="265"/>
              <a:ext cx="1" cy="1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14" name="Line 226"/>
            <p:cNvSpPr>
              <a:spLocks noChangeShapeType="1"/>
            </p:cNvSpPr>
            <p:nvPr/>
          </p:nvSpPr>
          <p:spPr bwMode="auto">
            <a:xfrm>
              <a:off x="259" y="277"/>
              <a:ext cx="1" cy="1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15" name="Line 227"/>
            <p:cNvSpPr>
              <a:spLocks noChangeShapeType="1"/>
            </p:cNvSpPr>
            <p:nvPr/>
          </p:nvSpPr>
          <p:spPr bwMode="auto">
            <a:xfrm>
              <a:off x="259" y="292"/>
              <a:ext cx="1" cy="1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16" name="Line 228"/>
            <p:cNvSpPr>
              <a:spLocks noChangeShapeType="1"/>
            </p:cNvSpPr>
            <p:nvPr/>
          </p:nvSpPr>
          <p:spPr bwMode="auto">
            <a:xfrm>
              <a:off x="259" y="303"/>
              <a:ext cx="1" cy="1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17" name="Line 229"/>
            <p:cNvSpPr>
              <a:spLocks noChangeShapeType="1"/>
            </p:cNvSpPr>
            <p:nvPr/>
          </p:nvSpPr>
          <p:spPr bwMode="auto">
            <a:xfrm>
              <a:off x="259" y="314"/>
              <a:ext cx="10" cy="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18" name="Line 230"/>
            <p:cNvSpPr>
              <a:spLocks noChangeShapeType="1"/>
            </p:cNvSpPr>
            <p:nvPr/>
          </p:nvSpPr>
          <p:spPr bwMode="auto">
            <a:xfrm>
              <a:off x="269" y="319"/>
              <a:ext cx="4" cy="1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19" name="Line 231"/>
            <p:cNvSpPr>
              <a:spLocks noChangeShapeType="1"/>
            </p:cNvSpPr>
            <p:nvPr/>
          </p:nvSpPr>
          <p:spPr bwMode="auto">
            <a:xfrm>
              <a:off x="273" y="337"/>
              <a:ext cx="1" cy="1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20" name="Line 232"/>
            <p:cNvSpPr>
              <a:spLocks noChangeShapeType="1"/>
            </p:cNvSpPr>
            <p:nvPr/>
          </p:nvSpPr>
          <p:spPr bwMode="auto">
            <a:xfrm>
              <a:off x="273" y="352"/>
              <a:ext cx="1" cy="1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21" name="Line 233"/>
            <p:cNvSpPr>
              <a:spLocks noChangeShapeType="1"/>
            </p:cNvSpPr>
            <p:nvPr/>
          </p:nvSpPr>
          <p:spPr bwMode="auto">
            <a:xfrm flipH="1">
              <a:off x="269" y="363"/>
              <a:ext cx="3" cy="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22" name="Line 234"/>
            <p:cNvSpPr>
              <a:spLocks noChangeShapeType="1"/>
            </p:cNvSpPr>
            <p:nvPr/>
          </p:nvSpPr>
          <p:spPr bwMode="auto">
            <a:xfrm>
              <a:off x="269" y="367"/>
              <a:ext cx="4" cy="1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23" name="Line 235"/>
            <p:cNvSpPr>
              <a:spLocks noChangeShapeType="1"/>
            </p:cNvSpPr>
            <p:nvPr/>
          </p:nvSpPr>
          <p:spPr bwMode="auto">
            <a:xfrm>
              <a:off x="274" y="381"/>
              <a:ext cx="9" cy="1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24" name="Line 236"/>
            <p:cNvSpPr>
              <a:spLocks noChangeShapeType="1"/>
            </p:cNvSpPr>
            <p:nvPr/>
          </p:nvSpPr>
          <p:spPr bwMode="auto">
            <a:xfrm>
              <a:off x="283" y="396"/>
              <a:ext cx="1" cy="1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25" name="Line 237"/>
            <p:cNvSpPr>
              <a:spLocks noChangeShapeType="1"/>
            </p:cNvSpPr>
            <p:nvPr/>
          </p:nvSpPr>
          <p:spPr bwMode="auto">
            <a:xfrm>
              <a:off x="283" y="411"/>
              <a:ext cx="1" cy="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26" name="Line 238"/>
            <p:cNvSpPr>
              <a:spLocks noChangeShapeType="1"/>
            </p:cNvSpPr>
            <p:nvPr/>
          </p:nvSpPr>
          <p:spPr bwMode="auto">
            <a:xfrm flipV="1">
              <a:off x="283" y="412"/>
              <a:ext cx="14" cy="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27" name="Line 239"/>
            <p:cNvSpPr>
              <a:spLocks noChangeShapeType="1"/>
            </p:cNvSpPr>
            <p:nvPr/>
          </p:nvSpPr>
          <p:spPr bwMode="auto">
            <a:xfrm flipV="1">
              <a:off x="302" y="409"/>
              <a:ext cx="15" cy="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28" name="Line 240"/>
            <p:cNvSpPr>
              <a:spLocks noChangeShapeType="1"/>
            </p:cNvSpPr>
            <p:nvPr/>
          </p:nvSpPr>
          <p:spPr bwMode="auto">
            <a:xfrm flipV="1">
              <a:off x="317" y="405"/>
              <a:ext cx="24" cy="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29" name="Line 241"/>
            <p:cNvSpPr>
              <a:spLocks noChangeShapeType="1"/>
            </p:cNvSpPr>
            <p:nvPr/>
          </p:nvSpPr>
          <p:spPr bwMode="auto">
            <a:xfrm>
              <a:off x="341" y="404"/>
              <a:ext cx="19"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30" name="Line 242"/>
            <p:cNvSpPr>
              <a:spLocks noChangeShapeType="1"/>
            </p:cNvSpPr>
            <p:nvPr/>
          </p:nvSpPr>
          <p:spPr bwMode="auto">
            <a:xfrm flipV="1">
              <a:off x="360" y="400"/>
              <a:ext cx="5" cy="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31" name="Line 243"/>
            <p:cNvSpPr>
              <a:spLocks noChangeShapeType="1"/>
            </p:cNvSpPr>
            <p:nvPr/>
          </p:nvSpPr>
          <p:spPr bwMode="auto">
            <a:xfrm flipV="1">
              <a:off x="365" y="396"/>
              <a:ext cx="1" cy="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32" name="Line 244"/>
            <p:cNvSpPr>
              <a:spLocks noChangeShapeType="1"/>
            </p:cNvSpPr>
            <p:nvPr/>
          </p:nvSpPr>
          <p:spPr bwMode="auto">
            <a:xfrm flipV="1">
              <a:off x="368" y="386"/>
              <a:ext cx="40" cy="1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33" name="未知"/>
            <p:cNvSpPr>
              <a:spLocks/>
            </p:cNvSpPr>
            <p:nvPr/>
          </p:nvSpPr>
          <p:spPr bwMode="auto">
            <a:xfrm>
              <a:off x="0" y="456"/>
              <a:ext cx="341" cy="247"/>
            </a:xfrm>
            <a:custGeom>
              <a:avLst/>
              <a:gdLst>
                <a:gd name="T0" fmla="*/ 91 w 341"/>
                <a:gd name="T1" fmla="*/ 0 h 247"/>
                <a:gd name="T2" fmla="*/ 110 w 341"/>
                <a:gd name="T3" fmla="*/ 26 h 247"/>
                <a:gd name="T4" fmla="*/ 129 w 341"/>
                <a:gd name="T5" fmla="*/ 45 h 247"/>
                <a:gd name="T6" fmla="*/ 149 w 341"/>
                <a:gd name="T7" fmla="*/ 64 h 247"/>
                <a:gd name="T8" fmla="*/ 168 w 341"/>
                <a:gd name="T9" fmla="*/ 83 h 247"/>
                <a:gd name="T10" fmla="*/ 187 w 341"/>
                <a:gd name="T11" fmla="*/ 90 h 247"/>
                <a:gd name="T12" fmla="*/ 201 w 341"/>
                <a:gd name="T13" fmla="*/ 94 h 247"/>
                <a:gd name="T14" fmla="*/ 216 w 341"/>
                <a:gd name="T15" fmla="*/ 101 h 247"/>
                <a:gd name="T16" fmla="*/ 225 w 341"/>
                <a:gd name="T17" fmla="*/ 101 h 247"/>
                <a:gd name="T18" fmla="*/ 245 w 341"/>
                <a:gd name="T19" fmla="*/ 109 h 247"/>
                <a:gd name="T20" fmla="*/ 259 w 341"/>
                <a:gd name="T21" fmla="*/ 113 h 247"/>
                <a:gd name="T22" fmla="*/ 273 w 341"/>
                <a:gd name="T23" fmla="*/ 113 h 247"/>
                <a:gd name="T24" fmla="*/ 293 w 341"/>
                <a:gd name="T25" fmla="*/ 113 h 247"/>
                <a:gd name="T26" fmla="*/ 317 w 341"/>
                <a:gd name="T27" fmla="*/ 109 h 247"/>
                <a:gd name="T28" fmla="*/ 341 w 341"/>
                <a:gd name="T29" fmla="*/ 109 h 247"/>
                <a:gd name="T30" fmla="*/ 321 w 341"/>
                <a:gd name="T31" fmla="*/ 247 h 247"/>
                <a:gd name="T32" fmla="*/ 120 w 341"/>
                <a:gd name="T33" fmla="*/ 247 h 247"/>
                <a:gd name="T34" fmla="*/ 0 w 341"/>
                <a:gd name="T35" fmla="*/ 247 h 247"/>
                <a:gd name="T36" fmla="*/ 9 w 341"/>
                <a:gd name="T37" fmla="*/ 214 h 247"/>
                <a:gd name="T38" fmla="*/ 14 w 341"/>
                <a:gd name="T39" fmla="*/ 172 h 247"/>
                <a:gd name="T40" fmla="*/ 24 w 341"/>
                <a:gd name="T41" fmla="*/ 154 h 247"/>
                <a:gd name="T42" fmla="*/ 24 w 341"/>
                <a:gd name="T43" fmla="*/ 131 h 247"/>
                <a:gd name="T44" fmla="*/ 29 w 341"/>
                <a:gd name="T45" fmla="*/ 113 h 247"/>
                <a:gd name="T46" fmla="*/ 29 w 341"/>
                <a:gd name="T47" fmla="*/ 94 h 247"/>
                <a:gd name="T48" fmla="*/ 33 w 341"/>
                <a:gd name="T49" fmla="*/ 79 h 247"/>
                <a:gd name="T50" fmla="*/ 43 w 341"/>
                <a:gd name="T51" fmla="*/ 64 h 247"/>
                <a:gd name="T52" fmla="*/ 53 w 341"/>
                <a:gd name="T53" fmla="*/ 45 h 247"/>
                <a:gd name="T54" fmla="*/ 67 w 341"/>
                <a:gd name="T55" fmla="*/ 26 h 247"/>
                <a:gd name="T56" fmla="*/ 91 w 341"/>
                <a:gd name="T57"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1" h="247">
                  <a:moveTo>
                    <a:pt x="91" y="0"/>
                  </a:moveTo>
                  <a:lnTo>
                    <a:pt x="110" y="26"/>
                  </a:lnTo>
                  <a:lnTo>
                    <a:pt x="129" y="45"/>
                  </a:lnTo>
                  <a:lnTo>
                    <a:pt x="149" y="64"/>
                  </a:lnTo>
                  <a:lnTo>
                    <a:pt x="168" y="83"/>
                  </a:lnTo>
                  <a:lnTo>
                    <a:pt x="187" y="90"/>
                  </a:lnTo>
                  <a:lnTo>
                    <a:pt x="201" y="94"/>
                  </a:lnTo>
                  <a:lnTo>
                    <a:pt x="216" y="101"/>
                  </a:lnTo>
                  <a:lnTo>
                    <a:pt x="225" y="101"/>
                  </a:lnTo>
                  <a:lnTo>
                    <a:pt x="245" y="109"/>
                  </a:lnTo>
                  <a:lnTo>
                    <a:pt x="259" y="113"/>
                  </a:lnTo>
                  <a:lnTo>
                    <a:pt x="273" y="113"/>
                  </a:lnTo>
                  <a:lnTo>
                    <a:pt x="293" y="113"/>
                  </a:lnTo>
                  <a:lnTo>
                    <a:pt x="317" y="109"/>
                  </a:lnTo>
                  <a:lnTo>
                    <a:pt x="341" y="109"/>
                  </a:lnTo>
                  <a:lnTo>
                    <a:pt x="321" y="247"/>
                  </a:lnTo>
                  <a:lnTo>
                    <a:pt x="120" y="247"/>
                  </a:lnTo>
                  <a:lnTo>
                    <a:pt x="0" y="247"/>
                  </a:lnTo>
                  <a:lnTo>
                    <a:pt x="9" y="214"/>
                  </a:lnTo>
                  <a:lnTo>
                    <a:pt x="14" y="172"/>
                  </a:lnTo>
                  <a:lnTo>
                    <a:pt x="24" y="154"/>
                  </a:lnTo>
                  <a:lnTo>
                    <a:pt x="24" y="131"/>
                  </a:lnTo>
                  <a:lnTo>
                    <a:pt x="29" y="113"/>
                  </a:lnTo>
                  <a:lnTo>
                    <a:pt x="29" y="94"/>
                  </a:lnTo>
                  <a:lnTo>
                    <a:pt x="33" y="79"/>
                  </a:lnTo>
                  <a:lnTo>
                    <a:pt x="43" y="64"/>
                  </a:lnTo>
                  <a:lnTo>
                    <a:pt x="53" y="45"/>
                  </a:lnTo>
                  <a:lnTo>
                    <a:pt x="67" y="26"/>
                  </a:lnTo>
                  <a:lnTo>
                    <a:pt x="91" y="0"/>
                  </a:lnTo>
                  <a:close/>
                </a:path>
              </a:pathLst>
            </a:custGeom>
            <a:solidFill>
              <a:srgbClr val="808080"/>
            </a:solidFill>
            <a:ln w="7938" cmpd="sng">
              <a:solidFill>
                <a:srgbClr val="000000"/>
              </a:solidFill>
              <a:round/>
              <a:headEnd/>
              <a:tailEnd/>
            </a:ln>
          </p:spPr>
          <p:txBody>
            <a:bodyPr/>
            <a:lstStyle/>
            <a:p>
              <a:endParaRPr lang="zh-CN" altLang="en-US"/>
            </a:p>
          </p:txBody>
        </p:sp>
        <p:sp>
          <p:nvSpPr>
            <p:cNvPr id="831734" name="未知"/>
            <p:cNvSpPr>
              <a:spLocks/>
            </p:cNvSpPr>
            <p:nvPr/>
          </p:nvSpPr>
          <p:spPr bwMode="auto">
            <a:xfrm>
              <a:off x="120" y="557"/>
              <a:ext cx="221" cy="143"/>
            </a:xfrm>
            <a:custGeom>
              <a:avLst/>
              <a:gdLst>
                <a:gd name="T0" fmla="*/ 105 w 221"/>
                <a:gd name="T1" fmla="*/ 0 h 143"/>
                <a:gd name="T2" fmla="*/ 120 w 221"/>
                <a:gd name="T3" fmla="*/ 8 h 143"/>
                <a:gd name="T4" fmla="*/ 139 w 221"/>
                <a:gd name="T5" fmla="*/ 12 h 143"/>
                <a:gd name="T6" fmla="*/ 153 w 221"/>
                <a:gd name="T7" fmla="*/ 12 h 143"/>
                <a:gd name="T8" fmla="*/ 173 w 221"/>
                <a:gd name="T9" fmla="*/ 12 h 143"/>
                <a:gd name="T10" fmla="*/ 192 w 221"/>
                <a:gd name="T11" fmla="*/ 8 h 143"/>
                <a:gd name="T12" fmla="*/ 221 w 221"/>
                <a:gd name="T13" fmla="*/ 8 h 143"/>
                <a:gd name="T14" fmla="*/ 201 w 221"/>
                <a:gd name="T15" fmla="*/ 143 h 143"/>
                <a:gd name="T16" fmla="*/ 0 w 221"/>
                <a:gd name="T17" fmla="*/ 143 h 143"/>
                <a:gd name="T18" fmla="*/ 105 w 221"/>
                <a:gd name="T19"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 h="143">
                  <a:moveTo>
                    <a:pt x="105" y="0"/>
                  </a:moveTo>
                  <a:lnTo>
                    <a:pt x="120" y="8"/>
                  </a:lnTo>
                  <a:lnTo>
                    <a:pt x="139" y="12"/>
                  </a:lnTo>
                  <a:lnTo>
                    <a:pt x="153" y="12"/>
                  </a:lnTo>
                  <a:lnTo>
                    <a:pt x="173" y="12"/>
                  </a:lnTo>
                  <a:lnTo>
                    <a:pt x="192" y="8"/>
                  </a:lnTo>
                  <a:lnTo>
                    <a:pt x="221" y="8"/>
                  </a:lnTo>
                  <a:lnTo>
                    <a:pt x="201" y="143"/>
                  </a:lnTo>
                  <a:lnTo>
                    <a:pt x="0" y="143"/>
                  </a:lnTo>
                  <a:lnTo>
                    <a:pt x="105" y="0"/>
                  </a:lnTo>
                  <a:close/>
                </a:path>
              </a:pathLst>
            </a:custGeom>
            <a:solidFill>
              <a:schemeClr val="bg2"/>
            </a:solidFill>
            <a:ln w="9525" cmpd="sng">
              <a:solidFill>
                <a:schemeClr val="tx1"/>
              </a:solidFill>
              <a:round/>
              <a:headEnd/>
              <a:tailEnd/>
            </a:ln>
          </p:spPr>
          <p:txBody>
            <a:bodyPr/>
            <a:lstStyle/>
            <a:p>
              <a:endParaRPr lang="zh-CN" altLang="en-US"/>
            </a:p>
          </p:txBody>
        </p:sp>
        <p:sp>
          <p:nvSpPr>
            <p:cNvPr id="831735" name="Line 247"/>
            <p:cNvSpPr>
              <a:spLocks noChangeShapeType="1"/>
            </p:cNvSpPr>
            <p:nvPr/>
          </p:nvSpPr>
          <p:spPr bwMode="auto">
            <a:xfrm>
              <a:off x="91" y="456"/>
              <a:ext cx="19" cy="2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36" name="Line 248"/>
            <p:cNvSpPr>
              <a:spLocks noChangeShapeType="1"/>
            </p:cNvSpPr>
            <p:nvPr/>
          </p:nvSpPr>
          <p:spPr bwMode="auto">
            <a:xfrm>
              <a:off x="110" y="482"/>
              <a:ext cx="19" cy="1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37" name="Line 249"/>
            <p:cNvSpPr>
              <a:spLocks noChangeShapeType="1"/>
            </p:cNvSpPr>
            <p:nvPr/>
          </p:nvSpPr>
          <p:spPr bwMode="auto">
            <a:xfrm>
              <a:off x="130" y="501"/>
              <a:ext cx="19" cy="1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38" name="Line 250"/>
            <p:cNvSpPr>
              <a:spLocks noChangeShapeType="1"/>
            </p:cNvSpPr>
            <p:nvPr/>
          </p:nvSpPr>
          <p:spPr bwMode="auto">
            <a:xfrm>
              <a:off x="149" y="520"/>
              <a:ext cx="19" cy="1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39" name="Line 251"/>
            <p:cNvSpPr>
              <a:spLocks noChangeShapeType="1"/>
            </p:cNvSpPr>
            <p:nvPr/>
          </p:nvSpPr>
          <p:spPr bwMode="auto">
            <a:xfrm>
              <a:off x="168" y="535"/>
              <a:ext cx="19" cy="1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40" name="Line 252"/>
            <p:cNvSpPr>
              <a:spLocks noChangeShapeType="1"/>
            </p:cNvSpPr>
            <p:nvPr/>
          </p:nvSpPr>
          <p:spPr bwMode="auto">
            <a:xfrm>
              <a:off x="190" y="546"/>
              <a:ext cx="11" cy="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41" name="Line 253"/>
            <p:cNvSpPr>
              <a:spLocks noChangeShapeType="1"/>
            </p:cNvSpPr>
            <p:nvPr/>
          </p:nvSpPr>
          <p:spPr bwMode="auto">
            <a:xfrm>
              <a:off x="202" y="550"/>
              <a:ext cx="14" cy="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42" name="Line 254"/>
            <p:cNvSpPr>
              <a:spLocks noChangeShapeType="1"/>
            </p:cNvSpPr>
            <p:nvPr/>
          </p:nvSpPr>
          <p:spPr bwMode="auto">
            <a:xfrm>
              <a:off x="216" y="557"/>
              <a:ext cx="9"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43" name="Line 255"/>
            <p:cNvSpPr>
              <a:spLocks noChangeShapeType="1"/>
            </p:cNvSpPr>
            <p:nvPr/>
          </p:nvSpPr>
          <p:spPr bwMode="auto">
            <a:xfrm>
              <a:off x="225" y="557"/>
              <a:ext cx="20" cy="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44" name="Line 256"/>
            <p:cNvSpPr>
              <a:spLocks noChangeShapeType="1"/>
            </p:cNvSpPr>
            <p:nvPr/>
          </p:nvSpPr>
          <p:spPr bwMode="auto">
            <a:xfrm>
              <a:off x="248" y="565"/>
              <a:ext cx="11" cy="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45" name="Line 257"/>
            <p:cNvSpPr>
              <a:spLocks noChangeShapeType="1"/>
            </p:cNvSpPr>
            <p:nvPr/>
          </p:nvSpPr>
          <p:spPr bwMode="auto">
            <a:xfrm>
              <a:off x="259" y="569"/>
              <a:ext cx="14"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46" name="Line 258"/>
            <p:cNvSpPr>
              <a:spLocks noChangeShapeType="1"/>
            </p:cNvSpPr>
            <p:nvPr/>
          </p:nvSpPr>
          <p:spPr bwMode="auto">
            <a:xfrm>
              <a:off x="273" y="569"/>
              <a:ext cx="20"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47" name="Line 259"/>
            <p:cNvSpPr>
              <a:spLocks noChangeShapeType="1"/>
            </p:cNvSpPr>
            <p:nvPr/>
          </p:nvSpPr>
          <p:spPr bwMode="auto">
            <a:xfrm flipV="1">
              <a:off x="293" y="566"/>
              <a:ext cx="24" cy="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48" name="Line 260"/>
            <p:cNvSpPr>
              <a:spLocks noChangeShapeType="1"/>
            </p:cNvSpPr>
            <p:nvPr/>
          </p:nvSpPr>
          <p:spPr bwMode="auto">
            <a:xfrm flipV="1">
              <a:off x="317" y="561"/>
              <a:ext cx="24" cy="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49" name="Line 261"/>
            <p:cNvSpPr>
              <a:spLocks noChangeShapeType="1"/>
            </p:cNvSpPr>
            <p:nvPr/>
          </p:nvSpPr>
          <p:spPr bwMode="auto">
            <a:xfrm flipH="1">
              <a:off x="322" y="561"/>
              <a:ext cx="19" cy="13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50" name="Line 262"/>
            <p:cNvSpPr>
              <a:spLocks noChangeShapeType="1"/>
            </p:cNvSpPr>
            <p:nvPr/>
          </p:nvSpPr>
          <p:spPr bwMode="auto">
            <a:xfrm flipH="1">
              <a:off x="120" y="700"/>
              <a:ext cx="201"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51" name="Line 263"/>
            <p:cNvSpPr>
              <a:spLocks noChangeShapeType="1"/>
            </p:cNvSpPr>
            <p:nvPr/>
          </p:nvSpPr>
          <p:spPr bwMode="auto">
            <a:xfrm flipH="1">
              <a:off x="0" y="700"/>
              <a:ext cx="120"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52" name="Line 264"/>
            <p:cNvSpPr>
              <a:spLocks noChangeShapeType="1"/>
            </p:cNvSpPr>
            <p:nvPr/>
          </p:nvSpPr>
          <p:spPr bwMode="auto">
            <a:xfrm flipV="1">
              <a:off x="0" y="672"/>
              <a:ext cx="9" cy="2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53" name="Line 265"/>
            <p:cNvSpPr>
              <a:spLocks noChangeShapeType="1"/>
            </p:cNvSpPr>
            <p:nvPr/>
          </p:nvSpPr>
          <p:spPr bwMode="auto">
            <a:xfrm flipV="1">
              <a:off x="9" y="628"/>
              <a:ext cx="4" cy="4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54" name="Line 266"/>
            <p:cNvSpPr>
              <a:spLocks noChangeShapeType="1"/>
            </p:cNvSpPr>
            <p:nvPr/>
          </p:nvSpPr>
          <p:spPr bwMode="auto">
            <a:xfrm flipV="1">
              <a:off x="14" y="606"/>
              <a:ext cx="9" cy="2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55" name="Line 267"/>
            <p:cNvSpPr>
              <a:spLocks noChangeShapeType="1"/>
            </p:cNvSpPr>
            <p:nvPr/>
          </p:nvSpPr>
          <p:spPr bwMode="auto">
            <a:xfrm flipV="1">
              <a:off x="24" y="587"/>
              <a:ext cx="1" cy="1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56" name="Line 268"/>
            <p:cNvSpPr>
              <a:spLocks noChangeShapeType="1"/>
            </p:cNvSpPr>
            <p:nvPr/>
          </p:nvSpPr>
          <p:spPr bwMode="auto">
            <a:xfrm flipV="1">
              <a:off x="24" y="569"/>
              <a:ext cx="4" cy="1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57" name="Line 269"/>
            <p:cNvSpPr>
              <a:spLocks noChangeShapeType="1"/>
            </p:cNvSpPr>
            <p:nvPr/>
          </p:nvSpPr>
          <p:spPr bwMode="auto">
            <a:xfrm flipV="1">
              <a:off x="29" y="550"/>
              <a:ext cx="1" cy="1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58" name="Line 270"/>
            <p:cNvSpPr>
              <a:spLocks noChangeShapeType="1"/>
            </p:cNvSpPr>
            <p:nvPr/>
          </p:nvSpPr>
          <p:spPr bwMode="auto">
            <a:xfrm flipV="1">
              <a:off x="29" y="537"/>
              <a:ext cx="4" cy="1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59" name="Line 271"/>
            <p:cNvSpPr>
              <a:spLocks noChangeShapeType="1"/>
            </p:cNvSpPr>
            <p:nvPr/>
          </p:nvSpPr>
          <p:spPr bwMode="auto">
            <a:xfrm flipV="1">
              <a:off x="34" y="522"/>
              <a:ext cx="9" cy="1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60" name="Line 272"/>
            <p:cNvSpPr>
              <a:spLocks noChangeShapeType="1"/>
            </p:cNvSpPr>
            <p:nvPr/>
          </p:nvSpPr>
          <p:spPr bwMode="auto">
            <a:xfrm flipV="1">
              <a:off x="43" y="501"/>
              <a:ext cx="10" cy="1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61" name="Line 273"/>
            <p:cNvSpPr>
              <a:spLocks noChangeShapeType="1"/>
            </p:cNvSpPr>
            <p:nvPr/>
          </p:nvSpPr>
          <p:spPr bwMode="auto">
            <a:xfrm flipV="1">
              <a:off x="53" y="483"/>
              <a:ext cx="14" cy="1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62" name="Line 274"/>
            <p:cNvSpPr>
              <a:spLocks noChangeShapeType="1"/>
            </p:cNvSpPr>
            <p:nvPr/>
          </p:nvSpPr>
          <p:spPr bwMode="auto">
            <a:xfrm flipV="1">
              <a:off x="67" y="456"/>
              <a:ext cx="24" cy="2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63" name="未知"/>
            <p:cNvSpPr>
              <a:spLocks/>
            </p:cNvSpPr>
            <p:nvPr/>
          </p:nvSpPr>
          <p:spPr bwMode="auto">
            <a:xfrm>
              <a:off x="350" y="352"/>
              <a:ext cx="571" cy="351"/>
            </a:xfrm>
            <a:custGeom>
              <a:avLst/>
              <a:gdLst>
                <a:gd name="T0" fmla="*/ 43 w 571"/>
                <a:gd name="T1" fmla="*/ 351 h 351"/>
                <a:gd name="T2" fmla="*/ 552 w 571"/>
                <a:gd name="T3" fmla="*/ 351 h 351"/>
                <a:gd name="T4" fmla="*/ 552 w 571"/>
                <a:gd name="T5" fmla="*/ 299 h 351"/>
                <a:gd name="T6" fmla="*/ 557 w 571"/>
                <a:gd name="T7" fmla="*/ 276 h 351"/>
                <a:gd name="T8" fmla="*/ 571 w 571"/>
                <a:gd name="T9" fmla="*/ 250 h 351"/>
                <a:gd name="T10" fmla="*/ 571 w 571"/>
                <a:gd name="T11" fmla="*/ 224 h 351"/>
                <a:gd name="T12" fmla="*/ 566 w 571"/>
                <a:gd name="T13" fmla="*/ 187 h 351"/>
                <a:gd name="T14" fmla="*/ 557 w 571"/>
                <a:gd name="T15" fmla="*/ 153 h 351"/>
                <a:gd name="T16" fmla="*/ 557 w 571"/>
                <a:gd name="T17" fmla="*/ 145 h 351"/>
                <a:gd name="T18" fmla="*/ 538 w 571"/>
                <a:gd name="T19" fmla="*/ 123 h 351"/>
                <a:gd name="T20" fmla="*/ 514 w 571"/>
                <a:gd name="T21" fmla="*/ 101 h 351"/>
                <a:gd name="T22" fmla="*/ 490 w 571"/>
                <a:gd name="T23" fmla="*/ 74 h 351"/>
                <a:gd name="T24" fmla="*/ 470 w 571"/>
                <a:gd name="T25" fmla="*/ 52 h 351"/>
                <a:gd name="T26" fmla="*/ 475 w 571"/>
                <a:gd name="T27" fmla="*/ 37 h 351"/>
                <a:gd name="T28" fmla="*/ 470 w 571"/>
                <a:gd name="T29" fmla="*/ 29 h 351"/>
                <a:gd name="T30" fmla="*/ 470 w 571"/>
                <a:gd name="T31" fmla="*/ 22 h 351"/>
                <a:gd name="T32" fmla="*/ 461 w 571"/>
                <a:gd name="T33" fmla="*/ 14 h 351"/>
                <a:gd name="T34" fmla="*/ 456 w 571"/>
                <a:gd name="T35" fmla="*/ 3 h 351"/>
                <a:gd name="T36" fmla="*/ 427 w 571"/>
                <a:gd name="T37" fmla="*/ 0 h 351"/>
                <a:gd name="T38" fmla="*/ 408 w 571"/>
                <a:gd name="T39" fmla="*/ 0 h 351"/>
                <a:gd name="T40" fmla="*/ 374 w 571"/>
                <a:gd name="T41" fmla="*/ 3 h 351"/>
                <a:gd name="T42" fmla="*/ 355 w 571"/>
                <a:gd name="T43" fmla="*/ 14 h 351"/>
                <a:gd name="T44" fmla="*/ 346 w 571"/>
                <a:gd name="T45" fmla="*/ 26 h 351"/>
                <a:gd name="T46" fmla="*/ 336 w 571"/>
                <a:gd name="T47" fmla="*/ 33 h 351"/>
                <a:gd name="T48" fmla="*/ 327 w 571"/>
                <a:gd name="T49" fmla="*/ 37 h 351"/>
                <a:gd name="T50" fmla="*/ 322 w 571"/>
                <a:gd name="T51" fmla="*/ 41 h 351"/>
                <a:gd name="T52" fmla="*/ 298 w 571"/>
                <a:gd name="T53" fmla="*/ 41 h 351"/>
                <a:gd name="T54" fmla="*/ 288 w 571"/>
                <a:gd name="T55" fmla="*/ 41 h 351"/>
                <a:gd name="T56" fmla="*/ 279 w 571"/>
                <a:gd name="T57" fmla="*/ 44 h 351"/>
                <a:gd name="T58" fmla="*/ 274 w 571"/>
                <a:gd name="T59" fmla="*/ 52 h 351"/>
                <a:gd name="T60" fmla="*/ 264 w 571"/>
                <a:gd name="T61" fmla="*/ 67 h 351"/>
                <a:gd name="T62" fmla="*/ 255 w 571"/>
                <a:gd name="T63" fmla="*/ 78 h 351"/>
                <a:gd name="T64" fmla="*/ 235 w 571"/>
                <a:gd name="T65" fmla="*/ 97 h 351"/>
                <a:gd name="T66" fmla="*/ 226 w 571"/>
                <a:gd name="T67" fmla="*/ 108 h 351"/>
                <a:gd name="T68" fmla="*/ 221 w 571"/>
                <a:gd name="T69" fmla="*/ 127 h 351"/>
                <a:gd name="T70" fmla="*/ 207 w 571"/>
                <a:gd name="T71" fmla="*/ 145 h 351"/>
                <a:gd name="T72" fmla="*/ 197 w 571"/>
                <a:gd name="T73" fmla="*/ 164 h 351"/>
                <a:gd name="T74" fmla="*/ 178 w 571"/>
                <a:gd name="T75" fmla="*/ 179 h 351"/>
                <a:gd name="T76" fmla="*/ 168 w 571"/>
                <a:gd name="T77" fmla="*/ 190 h 351"/>
                <a:gd name="T78" fmla="*/ 163 w 571"/>
                <a:gd name="T79" fmla="*/ 202 h 351"/>
                <a:gd name="T80" fmla="*/ 159 w 571"/>
                <a:gd name="T81" fmla="*/ 213 h 351"/>
                <a:gd name="T82" fmla="*/ 159 w 571"/>
                <a:gd name="T83" fmla="*/ 224 h 351"/>
                <a:gd name="T84" fmla="*/ 144 w 571"/>
                <a:gd name="T85" fmla="*/ 247 h 351"/>
                <a:gd name="T86" fmla="*/ 139 w 571"/>
                <a:gd name="T87" fmla="*/ 265 h 351"/>
                <a:gd name="T88" fmla="*/ 120 w 571"/>
                <a:gd name="T89" fmla="*/ 269 h 351"/>
                <a:gd name="T90" fmla="*/ 101 w 571"/>
                <a:gd name="T91" fmla="*/ 276 h 351"/>
                <a:gd name="T92" fmla="*/ 77 w 571"/>
                <a:gd name="T93" fmla="*/ 288 h 351"/>
                <a:gd name="T94" fmla="*/ 58 w 571"/>
                <a:gd name="T95" fmla="*/ 295 h 351"/>
                <a:gd name="T96" fmla="*/ 39 w 571"/>
                <a:gd name="T97" fmla="*/ 306 h 351"/>
                <a:gd name="T98" fmla="*/ 19 w 571"/>
                <a:gd name="T99" fmla="*/ 318 h 351"/>
                <a:gd name="T100" fmla="*/ 0 w 571"/>
                <a:gd name="T101" fmla="*/ 336 h 351"/>
                <a:gd name="T102" fmla="*/ 0 w 571"/>
                <a:gd name="T103" fmla="*/ 351 h 351"/>
                <a:gd name="T104" fmla="*/ 43 w 571"/>
                <a:gd name="T105"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1" h="351">
                  <a:moveTo>
                    <a:pt x="43" y="351"/>
                  </a:moveTo>
                  <a:lnTo>
                    <a:pt x="552" y="351"/>
                  </a:lnTo>
                  <a:lnTo>
                    <a:pt x="552" y="299"/>
                  </a:lnTo>
                  <a:lnTo>
                    <a:pt x="557" y="276"/>
                  </a:lnTo>
                  <a:lnTo>
                    <a:pt x="571" y="250"/>
                  </a:lnTo>
                  <a:lnTo>
                    <a:pt x="571" y="224"/>
                  </a:lnTo>
                  <a:lnTo>
                    <a:pt x="566" y="187"/>
                  </a:lnTo>
                  <a:lnTo>
                    <a:pt x="557" y="153"/>
                  </a:lnTo>
                  <a:lnTo>
                    <a:pt x="557" y="145"/>
                  </a:lnTo>
                  <a:lnTo>
                    <a:pt x="538" y="123"/>
                  </a:lnTo>
                  <a:lnTo>
                    <a:pt x="514" y="101"/>
                  </a:lnTo>
                  <a:lnTo>
                    <a:pt x="490" y="74"/>
                  </a:lnTo>
                  <a:lnTo>
                    <a:pt x="470" y="52"/>
                  </a:lnTo>
                  <a:lnTo>
                    <a:pt x="475" y="37"/>
                  </a:lnTo>
                  <a:lnTo>
                    <a:pt x="470" y="29"/>
                  </a:lnTo>
                  <a:lnTo>
                    <a:pt x="470" y="22"/>
                  </a:lnTo>
                  <a:lnTo>
                    <a:pt x="461" y="14"/>
                  </a:lnTo>
                  <a:lnTo>
                    <a:pt x="456" y="3"/>
                  </a:lnTo>
                  <a:lnTo>
                    <a:pt x="427" y="0"/>
                  </a:lnTo>
                  <a:lnTo>
                    <a:pt x="408" y="0"/>
                  </a:lnTo>
                  <a:lnTo>
                    <a:pt x="374" y="3"/>
                  </a:lnTo>
                  <a:lnTo>
                    <a:pt x="355" y="14"/>
                  </a:lnTo>
                  <a:lnTo>
                    <a:pt x="346" y="26"/>
                  </a:lnTo>
                  <a:lnTo>
                    <a:pt x="336" y="33"/>
                  </a:lnTo>
                  <a:lnTo>
                    <a:pt x="327" y="37"/>
                  </a:lnTo>
                  <a:lnTo>
                    <a:pt x="322" y="41"/>
                  </a:lnTo>
                  <a:lnTo>
                    <a:pt x="298" y="41"/>
                  </a:lnTo>
                  <a:lnTo>
                    <a:pt x="288" y="41"/>
                  </a:lnTo>
                  <a:lnTo>
                    <a:pt x="279" y="44"/>
                  </a:lnTo>
                  <a:lnTo>
                    <a:pt x="274" y="52"/>
                  </a:lnTo>
                  <a:lnTo>
                    <a:pt x="264" y="67"/>
                  </a:lnTo>
                  <a:lnTo>
                    <a:pt x="255" y="78"/>
                  </a:lnTo>
                  <a:lnTo>
                    <a:pt x="235" y="97"/>
                  </a:lnTo>
                  <a:lnTo>
                    <a:pt x="226" y="108"/>
                  </a:lnTo>
                  <a:lnTo>
                    <a:pt x="221" y="127"/>
                  </a:lnTo>
                  <a:lnTo>
                    <a:pt x="207" y="145"/>
                  </a:lnTo>
                  <a:lnTo>
                    <a:pt x="197" y="164"/>
                  </a:lnTo>
                  <a:lnTo>
                    <a:pt x="178" y="179"/>
                  </a:lnTo>
                  <a:lnTo>
                    <a:pt x="168" y="190"/>
                  </a:lnTo>
                  <a:lnTo>
                    <a:pt x="163" y="202"/>
                  </a:lnTo>
                  <a:lnTo>
                    <a:pt x="159" y="213"/>
                  </a:lnTo>
                  <a:lnTo>
                    <a:pt x="159" y="224"/>
                  </a:lnTo>
                  <a:lnTo>
                    <a:pt x="144" y="247"/>
                  </a:lnTo>
                  <a:lnTo>
                    <a:pt x="139" y="265"/>
                  </a:lnTo>
                  <a:lnTo>
                    <a:pt x="120" y="269"/>
                  </a:lnTo>
                  <a:lnTo>
                    <a:pt x="101" y="276"/>
                  </a:lnTo>
                  <a:lnTo>
                    <a:pt x="77" y="288"/>
                  </a:lnTo>
                  <a:lnTo>
                    <a:pt x="58" y="295"/>
                  </a:lnTo>
                  <a:lnTo>
                    <a:pt x="39" y="306"/>
                  </a:lnTo>
                  <a:lnTo>
                    <a:pt x="19" y="318"/>
                  </a:lnTo>
                  <a:lnTo>
                    <a:pt x="0" y="336"/>
                  </a:lnTo>
                  <a:lnTo>
                    <a:pt x="0" y="351"/>
                  </a:lnTo>
                  <a:lnTo>
                    <a:pt x="43" y="351"/>
                  </a:lnTo>
                  <a:close/>
                </a:path>
              </a:pathLst>
            </a:custGeom>
            <a:solidFill>
              <a:srgbClr val="C0C0C0"/>
            </a:solidFill>
            <a:ln w="7938" cmpd="sng">
              <a:solidFill>
                <a:srgbClr val="000000"/>
              </a:solidFill>
              <a:round/>
              <a:headEnd/>
              <a:tailEnd/>
            </a:ln>
          </p:spPr>
          <p:txBody>
            <a:bodyPr/>
            <a:lstStyle/>
            <a:p>
              <a:endParaRPr lang="zh-CN" altLang="en-US"/>
            </a:p>
          </p:txBody>
        </p:sp>
        <p:sp>
          <p:nvSpPr>
            <p:cNvPr id="831764" name="未知"/>
            <p:cNvSpPr>
              <a:spLocks/>
            </p:cNvSpPr>
            <p:nvPr/>
          </p:nvSpPr>
          <p:spPr bwMode="auto">
            <a:xfrm>
              <a:off x="557" y="419"/>
              <a:ext cx="172" cy="284"/>
            </a:xfrm>
            <a:custGeom>
              <a:avLst/>
              <a:gdLst>
                <a:gd name="T0" fmla="*/ 139 w 172"/>
                <a:gd name="T1" fmla="*/ 0 h 284"/>
                <a:gd name="T2" fmla="*/ 110 w 172"/>
                <a:gd name="T3" fmla="*/ 7 h 284"/>
                <a:gd name="T4" fmla="*/ 105 w 172"/>
                <a:gd name="T5" fmla="*/ 15 h 284"/>
                <a:gd name="T6" fmla="*/ 100 w 172"/>
                <a:gd name="T7" fmla="*/ 22 h 284"/>
                <a:gd name="T8" fmla="*/ 100 w 172"/>
                <a:gd name="T9" fmla="*/ 37 h 284"/>
                <a:gd name="T10" fmla="*/ 96 w 172"/>
                <a:gd name="T11" fmla="*/ 49 h 284"/>
                <a:gd name="T12" fmla="*/ 81 w 172"/>
                <a:gd name="T13" fmla="*/ 60 h 284"/>
                <a:gd name="T14" fmla="*/ 67 w 172"/>
                <a:gd name="T15" fmla="*/ 78 h 284"/>
                <a:gd name="T16" fmla="*/ 48 w 172"/>
                <a:gd name="T17" fmla="*/ 97 h 284"/>
                <a:gd name="T18" fmla="*/ 33 w 172"/>
                <a:gd name="T19" fmla="*/ 127 h 284"/>
                <a:gd name="T20" fmla="*/ 24 w 172"/>
                <a:gd name="T21" fmla="*/ 150 h 284"/>
                <a:gd name="T22" fmla="*/ 9 w 172"/>
                <a:gd name="T23" fmla="*/ 161 h 284"/>
                <a:gd name="T24" fmla="*/ 0 w 172"/>
                <a:gd name="T25" fmla="*/ 180 h 284"/>
                <a:gd name="T26" fmla="*/ 0 w 172"/>
                <a:gd name="T27" fmla="*/ 198 h 284"/>
                <a:gd name="T28" fmla="*/ 0 w 172"/>
                <a:gd name="T29" fmla="*/ 221 h 284"/>
                <a:gd name="T30" fmla="*/ 4 w 172"/>
                <a:gd name="T31" fmla="*/ 239 h 284"/>
                <a:gd name="T32" fmla="*/ 9 w 172"/>
                <a:gd name="T33" fmla="*/ 262 h 284"/>
                <a:gd name="T34" fmla="*/ 14 w 172"/>
                <a:gd name="T35" fmla="*/ 284 h 284"/>
                <a:gd name="T36" fmla="*/ 76 w 172"/>
                <a:gd name="T37" fmla="*/ 284 h 284"/>
                <a:gd name="T38" fmla="*/ 76 w 172"/>
                <a:gd name="T39" fmla="*/ 247 h 284"/>
                <a:gd name="T40" fmla="*/ 81 w 172"/>
                <a:gd name="T41" fmla="*/ 202 h 284"/>
                <a:gd name="T42" fmla="*/ 81 w 172"/>
                <a:gd name="T43" fmla="*/ 161 h 284"/>
                <a:gd name="T44" fmla="*/ 86 w 172"/>
                <a:gd name="T45" fmla="*/ 127 h 284"/>
                <a:gd name="T46" fmla="*/ 96 w 172"/>
                <a:gd name="T47" fmla="*/ 97 h 284"/>
                <a:gd name="T48" fmla="*/ 110 w 172"/>
                <a:gd name="T49" fmla="*/ 71 h 284"/>
                <a:gd name="T50" fmla="*/ 115 w 172"/>
                <a:gd name="T51" fmla="*/ 60 h 284"/>
                <a:gd name="T52" fmla="*/ 124 w 172"/>
                <a:gd name="T53" fmla="*/ 52 h 284"/>
                <a:gd name="T54" fmla="*/ 139 w 172"/>
                <a:gd name="T55" fmla="*/ 49 h 284"/>
                <a:gd name="T56" fmla="*/ 148 w 172"/>
                <a:gd name="T57" fmla="*/ 49 h 284"/>
                <a:gd name="T58" fmla="*/ 167 w 172"/>
                <a:gd name="T59" fmla="*/ 37 h 284"/>
                <a:gd name="T60" fmla="*/ 172 w 172"/>
                <a:gd name="T61" fmla="*/ 26 h 284"/>
                <a:gd name="T62" fmla="*/ 158 w 172"/>
                <a:gd name="T63" fmla="*/ 11 h 284"/>
                <a:gd name="T64" fmla="*/ 139 w 172"/>
                <a:gd name="T65"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 h="284">
                  <a:moveTo>
                    <a:pt x="139" y="0"/>
                  </a:moveTo>
                  <a:lnTo>
                    <a:pt x="110" y="7"/>
                  </a:lnTo>
                  <a:lnTo>
                    <a:pt x="105" y="15"/>
                  </a:lnTo>
                  <a:lnTo>
                    <a:pt x="100" y="22"/>
                  </a:lnTo>
                  <a:lnTo>
                    <a:pt x="100" y="37"/>
                  </a:lnTo>
                  <a:lnTo>
                    <a:pt x="96" y="49"/>
                  </a:lnTo>
                  <a:lnTo>
                    <a:pt x="81" y="60"/>
                  </a:lnTo>
                  <a:lnTo>
                    <a:pt x="67" y="78"/>
                  </a:lnTo>
                  <a:lnTo>
                    <a:pt x="48" y="97"/>
                  </a:lnTo>
                  <a:lnTo>
                    <a:pt x="33" y="127"/>
                  </a:lnTo>
                  <a:lnTo>
                    <a:pt x="24" y="150"/>
                  </a:lnTo>
                  <a:lnTo>
                    <a:pt x="9" y="161"/>
                  </a:lnTo>
                  <a:lnTo>
                    <a:pt x="0" y="180"/>
                  </a:lnTo>
                  <a:lnTo>
                    <a:pt x="0" y="198"/>
                  </a:lnTo>
                  <a:lnTo>
                    <a:pt x="0" y="221"/>
                  </a:lnTo>
                  <a:lnTo>
                    <a:pt x="4" y="239"/>
                  </a:lnTo>
                  <a:lnTo>
                    <a:pt x="9" y="262"/>
                  </a:lnTo>
                  <a:lnTo>
                    <a:pt x="14" y="284"/>
                  </a:lnTo>
                  <a:lnTo>
                    <a:pt x="76" y="284"/>
                  </a:lnTo>
                  <a:lnTo>
                    <a:pt x="76" y="247"/>
                  </a:lnTo>
                  <a:lnTo>
                    <a:pt x="81" y="202"/>
                  </a:lnTo>
                  <a:lnTo>
                    <a:pt x="81" y="161"/>
                  </a:lnTo>
                  <a:lnTo>
                    <a:pt x="86" y="127"/>
                  </a:lnTo>
                  <a:lnTo>
                    <a:pt x="96" y="97"/>
                  </a:lnTo>
                  <a:lnTo>
                    <a:pt x="110" y="71"/>
                  </a:lnTo>
                  <a:lnTo>
                    <a:pt x="115" y="60"/>
                  </a:lnTo>
                  <a:lnTo>
                    <a:pt x="124" y="52"/>
                  </a:lnTo>
                  <a:lnTo>
                    <a:pt x="139" y="49"/>
                  </a:lnTo>
                  <a:lnTo>
                    <a:pt x="148" y="49"/>
                  </a:lnTo>
                  <a:lnTo>
                    <a:pt x="167" y="37"/>
                  </a:lnTo>
                  <a:lnTo>
                    <a:pt x="172" y="26"/>
                  </a:lnTo>
                  <a:lnTo>
                    <a:pt x="158" y="11"/>
                  </a:lnTo>
                  <a:lnTo>
                    <a:pt x="139" y="0"/>
                  </a:lnTo>
                  <a:close/>
                </a:path>
              </a:pathLst>
            </a:custGeom>
            <a:solidFill>
              <a:srgbClr val="004000"/>
            </a:solidFill>
            <a:ln w="7938" cmpd="sng">
              <a:solidFill>
                <a:srgbClr val="000000"/>
              </a:solidFill>
              <a:round/>
              <a:headEnd/>
              <a:tailEnd/>
            </a:ln>
          </p:spPr>
          <p:txBody>
            <a:bodyPr/>
            <a:lstStyle/>
            <a:p>
              <a:endParaRPr lang="zh-CN" altLang="en-US"/>
            </a:p>
          </p:txBody>
        </p:sp>
        <p:sp>
          <p:nvSpPr>
            <p:cNvPr id="831765" name="Line 277"/>
            <p:cNvSpPr>
              <a:spLocks noChangeShapeType="1"/>
            </p:cNvSpPr>
            <p:nvPr/>
          </p:nvSpPr>
          <p:spPr bwMode="auto">
            <a:xfrm>
              <a:off x="806" y="366"/>
              <a:ext cx="1" cy="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66" name="Line 278"/>
            <p:cNvSpPr>
              <a:spLocks noChangeShapeType="1"/>
            </p:cNvSpPr>
            <p:nvPr/>
          </p:nvSpPr>
          <p:spPr bwMode="auto">
            <a:xfrm flipH="1">
              <a:off x="792" y="374"/>
              <a:ext cx="13" cy="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67" name="Line 279"/>
            <p:cNvSpPr>
              <a:spLocks noChangeShapeType="1"/>
            </p:cNvSpPr>
            <p:nvPr/>
          </p:nvSpPr>
          <p:spPr bwMode="auto">
            <a:xfrm flipH="1">
              <a:off x="777" y="381"/>
              <a:ext cx="15" cy="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68" name="Line 280"/>
            <p:cNvSpPr>
              <a:spLocks noChangeShapeType="1"/>
            </p:cNvSpPr>
            <p:nvPr/>
          </p:nvSpPr>
          <p:spPr bwMode="auto">
            <a:xfrm flipH="1">
              <a:off x="753" y="389"/>
              <a:ext cx="24" cy="1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69" name="Line 281"/>
            <p:cNvSpPr>
              <a:spLocks noChangeShapeType="1"/>
            </p:cNvSpPr>
            <p:nvPr/>
          </p:nvSpPr>
          <p:spPr bwMode="auto">
            <a:xfrm flipH="1">
              <a:off x="715" y="400"/>
              <a:ext cx="38" cy="1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70" name="Line 282"/>
            <p:cNvSpPr>
              <a:spLocks noChangeShapeType="1"/>
            </p:cNvSpPr>
            <p:nvPr/>
          </p:nvSpPr>
          <p:spPr bwMode="auto">
            <a:xfrm flipH="1">
              <a:off x="696" y="411"/>
              <a:ext cx="19" cy="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71" name="Line 283"/>
            <p:cNvSpPr>
              <a:spLocks noChangeShapeType="1"/>
            </p:cNvSpPr>
            <p:nvPr/>
          </p:nvSpPr>
          <p:spPr bwMode="auto">
            <a:xfrm flipV="1">
              <a:off x="696" y="398"/>
              <a:ext cx="9" cy="1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72" name="Line 284"/>
            <p:cNvSpPr>
              <a:spLocks noChangeShapeType="1"/>
            </p:cNvSpPr>
            <p:nvPr/>
          </p:nvSpPr>
          <p:spPr bwMode="auto">
            <a:xfrm flipV="1">
              <a:off x="705" y="381"/>
              <a:ext cx="4" cy="1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73" name="Line 285"/>
            <p:cNvSpPr>
              <a:spLocks noChangeShapeType="1"/>
            </p:cNvSpPr>
            <p:nvPr/>
          </p:nvSpPr>
          <p:spPr bwMode="auto">
            <a:xfrm flipH="1">
              <a:off x="667" y="393"/>
              <a:ext cx="9" cy="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74" name="Line 286"/>
            <p:cNvSpPr>
              <a:spLocks noChangeShapeType="1"/>
            </p:cNvSpPr>
            <p:nvPr/>
          </p:nvSpPr>
          <p:spPr bwMode="auto">
            <a:xfrm flipH="1">
              <a:off x="662" y="400"/>
              <a:ext cx="5" cy="1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75" name="Line 287"/>
            <p:cNvSpPr>
              <a:spLocks noChangeShapeType="1"/>
            </p:cNvSpPr>
            <p:nvPr/>
          </p:nvSpPr>
          <p:spPr bwMode="auto">
            <a:xfrm flipH="1">
              <a:off x="658" y="416"/>
              <a:ext cx="4" cy="1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76" name="Line 288"/>
            <p:cNvSpPr>
              <a:spLocks noChangeShapeType="1"/>
            </p:cNvSpPr>
            <p:nvPr/>
          </p:nvSpPr>
          <p:spPr bwMode="auto">
            <a:xfrm>
              <a:off x="725" y="415"/>
              <a:ext cx="9" cy="1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77" name="Line 289"/>
            <p:cNvSpPr>
              <a:spLocks noChangeShapeType="1"/>
            </p:cNvSpPr>
            <p:nvPr/>
          </p:nvSpPr>
          <p:spPr bwMode="auto">
            <a:xfrm>
              <a:off x="734" y="430"/>
              <a:ext cx="5" cy="1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78" name="Line 290"/>
            <p:cNvSpPr>
              <a:spLocks noChangeShapeType="1"/>
            </p:cNvSpPr>
            <p:nvPr/>
          </p:nvSpPr>
          <p:spPr bwMode="auto">
            <a:xfrm>
              <a:off x="739" y="445"/>
              <a:ext cx="1" cy="1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79" name="Line 291"/>
            <p:cNvSpPr>
              <a:spLocks noChangeShapeType="1"/>
            </p:cNvSpPr>
            <p:nvPr/>
          </p:nvSpPr>
          <p:spPr bwMode="auto">
            <a:xfrm>
              <a:off x="739" y="456"/>
              <a:ext cx="1" cy="1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80" name="Line 292"/>
            <p:cNvSpPr>
              <a:spLocks noChangeShapeType="1"/>
            </p:cNvSpPr>
            <p:nvPr/>
          </p:nvSpPr>
          <p:spPr bwMode="auto">
            <a:xfrm>
              <a:off x="739" y="468"/>
              <a:ext cx="1" cy="1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81" name="Line 293"/>
            <p:cNvSpPr>
              <a:spLocks noChangeShapeType="1"/>
            </p:cNvSpPr>
            <p:nvPr/>
          </p:nvSpPr>
          <p:spPr bwMode="auto">
            <a:xfrm flipV="1">
              <a:off x="739" y="466"/>
              <a:ext cx="9" cy="1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82" name="Line 294"/>
            <p:cNvSpPr>
              <a:spLocks noChangeShapeType="1"/>
            </p:cNvSpPr>
            <p:nvPr/>
          </p:nvSpPr>
          <p:spPr bwMode="auto">
            <a:xfrm flipV="1">
              <a:off x="748" y="445"/>
              <a:ext cx="20" cy="1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83" name="Line 295"/>
            <p:cNvSpPr>
              <a:spLocks noChangeShapeType="1"/>
            </p:cNvSpPr>
            <p:nvPr/>
          </p:nvSpPr>
          <p:spPr bwMode="auto">
            <a:xfrm flipV="1">
              <a:off x="768" y="431"/>
              <a:ext cx="14" cy="1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84" name="Line 296"/>
            <p:cNvSpPr>
              <a:spLocks noChangeShapeType="1"/>
            </p:cNvSpPr>
            <p:nvPr/>
          </p:nvSpPr>
          <p:spPr bwMode="auto">
            <a:xfrm flipV="1">
              <a:off x="782" y="416"/>
              <a:ext cx="14" cy="1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85" name="Line 297"/>
            <p:cNvSpPr>
              <a:spLocks noChangeShapeType="1"/>
            </p:cNvSpPr>
            <p:nvPr/>
          </p:nvSpPr>
          <p:spPr bwMode="auto">
            <a:xfrm flipV="1">
              <a:off x="797" y="401"/>
              <a:ext cx="19" cy="1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86" name="Line 298"/>
            <p:cNvSpPr>
              <a:spLocks noChangeShapeType="1"/>
            </p:cNvSpPr>
            <p:nvPr/>
          </p:nvSpPr>
          <p:spPr bwMode="auto">
            <a:xfrm flipV="1">
              <a:off x="686" y="697"/>
              <a:ext cx="24" cy="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87" name="Line 299"/>
            <p:cNvSpPr>
              <a:spLocks noChangeShapeType="1"/>
            </p:cNvSpPr>
            <p:nvPr/>
          </p:nvSpPr>
          <p:spPr bwMode="auto">
            <a:xfrm flipV="1">
              <a:off x="710" y="689"/>
              <a:ext cx="19" cy="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88" name="Line 300"/>
            <p:cNvSpPr>
              <a:spLocks noChangeShapeType="1"/>
            </p:cNvSpPr>
            <p:nvPr/>
          </p:nvSpPr>
          <p:spPr bwMode="auto">
            <a:xfrm flipV="1">
              <a:off x="730" y="678"/>
              <a:ext cx="9" cy="1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89" name="Line 301"/>
            <p:cNvSpPr>
              <a:spLocks noChangeShapeType="1"/>
            </p:cNvSpPr>
            <p:nvPr/>
          </p:nvSpPr>
          <p:spPr bwMode="auto">
            <a:xfrm flipV="1">
              <a:off x="739" y="667"/>
              <a:ext cx="14" cy="1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90" name="Line 302"/>
            <p:cNvSpPr>
              <a:spLocks noChangeShapeType="1"/>
            </p:cNvSpPr>
            <p:nvPr/>
          </p:nvSpPr>
          <p:spPr bwMode="auto">
            <a:xfrm flipV="1">
              <a:off x="753" y="655"/>
              <a:ext cx="5" cy="1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91" name="Line 303"/>
            <p:cNvSpPr>
              <a:spLocks noChangeShapeType="1"/>
            </p:cNvSpPr>
            <p:nvPr/>
          </p:nvSpPr>
          <p:spPr bwMode="auto">
            <a:xfrm flipV="1">
              <a:off x="758" y="652"/>
              <a:ext cx="10" cy="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92" name="Line 304"/>
            <p:cNvSpPr>
              <a:spLocks noChangeShapeType="1"/>
            </p:cNvSpPr>
            <p:nvPr/>
          </p:nvSpPr>
          <p:spPr bwMode="auto">
            <a:xfrm flipV="1">
              <a:off x="768" y="647"/>
              <a:ext cx="1" cy="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93" name="Line 305"/>
            <p:cNvSpPr>
              <a:spLocks noChangeShapeType="1"/>
            </p:cNvSpPr>
            <p:nvPr/>
          </p:nvSpPr>
          <p:spPr bwMode="auto">
            <a:xfrm>
              <a:off x="768" y="647"/>
              <a:ext cx="9"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94" name="Line 306"/>
            <p:cNvSpPr>
              <a:spLocks noChangeShapeType="1"/>
            </p:cNvSpPr>
            <p:nvPr/>
          </p:nvSpPr>
          <p:spPr bwMode="auto">
            <a:xfrm>
              <a:off x="777" y="647"/>
              <a:ext cx="15"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95" name="Line 307"/>
            <p:cNvSpPr>
              <a:spLocks noChangeShapeType="1"/>
            </p:cNvSpPr>
            <p:nvPr/>
          </p:nvSpPr>
          <p:spPr bwMode="auto">
            <a:xfrm>
              <a:off x="792" y="647"/>
              <a:ext cx="14" cy="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96" name="Line 308"/>
            <p:cNvSpPr>
              <a:spLocks noChangeShapeType="1"/>
            </p:cNvSpPr>
            <p:nvPr/>
          </p:nvSpPr>
          <p:spPr bwMode="auto">
            <a:xfrm>
              <a:off x="808" y="651"/>
              <a:ext cx="8" cy="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97" name="Line 309"/>
            <p:cNvSpPr>
              <a:spLocks noChangeShapeType="1"/>
            </p:cNvSpPr>
            <p:nvPr/>
          </p:nvSpPr>
          <p:spPr bwMode="auto">
            <a:xfrm flipH="1">
              <a:off x="816" y="486"/>
              <a:ext cx="14" cy="1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98" name="Line 310"/>
            <p:cNvSpPr>
              <a:spLocks noChangeShapeType="1"/>
            </p:cNvSpPr>
            <p:nvPr/>
          </p:nvSpPr>
          <p:spPr bwMode="auto">
            <a:xfrm flipH="1">
              <a:off x="801" y="497"/>
              <a:ext cx="15" cy="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799" name="Line 311"/>
            <p:cNvSpPr>
              <a:spLocks noChangeShapeType="1"/>
            </p:cNvSpPr>
            <p:nvPr/>
          </p:nvSpPr>
          <p:spPr bwMode="auto">
            <a:xfrm flipH="1">
              <a:off x="792" y="505"/>
              <a:ext cx="8" cy="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800" name="Line 312"/>
            <p:cNvSpPr>
              <a:spLocks noChangeShapeType="1"/>
            </p:cNvSpPr>
            <p:nvPr/>
          </p:nvSpPr>
          <p:spPr bwMode="auto">
            <a:xfrm flipH="1">
              <a:off x="777" y="512"/>
              <a:ext cx="15" cy="1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801" name="Line 313"/>
            <p:cNvSpPr>
              <a:spLocks noChangeShapeType="1"/>
            </p:cNvSpPr>
            <p:nvPr/>
          </p:nvSpPr>
          <p:spPr bwMode="auto">
            <a:xfrm flipH="1">
              <a:off x="773" y="524"/>
              <a:ext cx="4" cy="1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802" name="Line 314"/>
            <p:cNvSpPr>
              <a:spLocks noChangeShapeType="1"/>
            </p:cNvSpPr>
            <p:nvPr/>
          </p:nvSpPr>
          <p:spPr bwMode="auto">
            <a:xfrm flipH="1">
              <a:off x="768" y="535"/>
              <a:ext cx="4" cy="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803" name="Line 315"/>
            <p:cNvSpPr>
              <a:spLocks noChangeShapeType="1"/>
            </p:cNvSpPr>
            <p:nvPr/>
          </p:nvSpPr>
          <p:spPr bwMode="auto">
            <a:xfrm>
              <a:off x="768" y="546"/>
              <a:ext cx="1" cy="1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804" name="Line 316"/>
            <p:cNvSpPr>
              <a:spLocks noChangeShapeType="1"/>
            </p:cNvSpPr>
            <p:nvPr/>
          </p:nvSpPr>
          <p:spPr bwMode="auto">
            <a:xfrm>
              <a:off x="768" y="561"/>
              <a:ext cx="1" cy="1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805" name="Line 317"/>
            <p:cNvSpPr>
              <a:spLocks noChangeShapeType="1"/>
            </p:cNvSpPr>
            <p:nvPr/>
          </p:nvSpPr>
          <p:spPr bwMode="auto">
            <a:xfrm>
              <a:off x="768" y="576"/>
              <a:ext cx="1" cy="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806" name="Line 318"/>
            <p:cNvSpPr>
              <a:spLocks noChangeShapeType="1"/>
            </p:cNvSpPr>
            <p:nvPr/>
          </p:nvSpPr>
          <p:spPr bwMode="auto">
            <a:xfrm>
              <a:off x="768" y="580"/>
              <a:ext cx="1" cy="1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807" name="Line 319"/>
            <p:cNvSpPr>
              <a:spLocks noChangeShapeType="1"/>
            </p:cNvSpPr>
            <p:nvPr/>
          </p:nvSpPr>
          <p:spPr bwMode="auto">
            <a:xfrm>
              <a:off x="768" y="591"/>
              <a:ext cx="1" cy="1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808" name="Line 320"/>
            <p:cNvSpPr>
              <a:spLocks noChangeShapeType="1"/>
            </p:cNvSpPr>
            <p:nvPr/>
          </p:nvSpPr>
          <p:spPr bwMode="auto">
            <a:xfrm>
              <a:off x="768" y="602"/>
              <a:ext cx="1" cy="1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809" name="Line 321"/>
            <p:cNvSpPr>
              <a:spLocks noChangeShapeType="1"/>
            </p:cNvSpPr>
            <p:nvPr/>
          </p:nvSpPr>
          <p:spPr bwMode="auto">
            <a:xfrm flipH="1">
              <a:off x="763" y="617"/>
              <a:ext cx="5" cy="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810" name="Line 322"/>
            <p:cNvSpPr>
              <a:spLocks noChangeShapeType="1"/>
            </p:cNvSpPr>
            <p:nvPr/>
          </p:nvSpPr>
          <p:spPr bwMode="auto">
            <a:xfrm flipH="1">
              <a:off x="753" y="625"/>
              <a:ext cx="9" cy="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811" name="Line 323"/>
            <p:cNvSpPr>
              <a:spLocks noChangeShapeType="1"/>
            </p:cNvSpPr>
            <p:nvPr/>
          </p:nvSpPr>
          <p:spPr bwMode="auto">
            <a:xfrm>
              <a:off x="753" y="632"/>
              <a:ext cx="1" cy="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812" name="Line 324"/>
            <p:cNvSpPr>
              <a:spLocks noChangeShapeType="1"/>
            </p:cNvSpPr>
            <p:nvPr/>
          </p:nvSpPr>
          <p:spPr bwMode="auto">
            <a:xfrm flipH="1">
              <a:off x="749" y="636"/>
              <a:ext cx="4" cy="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813" name="Line 325"/>
            <p:cNvSpPr>
              <a:spLocks noChangeShapeType="1"/>
            </p:cNvSpPr>
            <p:nvPr/>
          </p:nvSpPr>
          <p:spPr bwMode="auto">
            <a:xfrm>
              <a:off x="748" y="643"/>
              <a:ext cx="1" cy="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814" name="Line 326"/>
            <p:cNvSpPr>
              <a:spLocks noChangeShapeType="1"/>
            </p:cNvSpPr>
            <p:nvPr/>
          </p:nvSpPr>
          <p:spPr bwMode="auto">
            <a:xfrm flipV="1">
              <a:off x="768" y="527"/>
              <a:ext cx="59" cy="4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815" name="未知"/>
            <p:cNvSpPr>
              <a:spLocks/>
            </p:cNvSpPr>
            <p:nvPr/>
          </p:nvSpPr>
          <p:spPr bwMode="auto">
            <a:xfrm>
              <a:off x="662" y="134"/>
              <a:ext cx="216" cy="270"/>
            </a:xfrm>
            <a:custGeom>
              <a:avLst/>
              <a:gdLst>
                <a:gd name="T0" fmla="*/ 77 w 216"/>
                <a:gd name="T1" fmla="*/ 262 h 270"/>
                <a:gd name="T2" fmla="*/ 115 w 216"/>
                <a:gd name="T3" fmla="*/ 251 h 270"/>
                <a:gd name="T4" fmla="*/ 154 w 216"/>
                <a:gd name="T5" fmla="*/ 195 h 270"/>
                <a:gd name="T6" fmla="*/ 168 w 216"/>
                <a:gd name="T7" fmla="*/ 169 h 270"/>
                <a:gd name="T8" fmla="*/ 182 w 216"/>
                <a:gd name="T9" fmla="*/ 169 h 270"/>
                <a:gd name="T10" fmla="*/ 202 w 216"/>
                <a:gd name="T11" fmla="*/ 158 h 270"/>
                <a:gd name="T12" fmla="*/ 216 w 216"/>
                <a:gd name="T13" fmla="*/ 128 h 270"/>
                <a:gd name="T14" fmla="*/ 216 w 216"/>
                <a:gd name="T15" fmla="*/ 105 h 270"/>
                <a:gd name="T16" fmla="*/ 206 w 216"/>
                <a:gd name="T17" fmla="*/ 68 h 270"/>
                <a:gd name="T18" fmla="*/ 187 w 216"/>
                <a:gd name="T19" fmla="*/ 30 h 270"/>
                <a:gd name="T20" fmla="*/ 158 w 216"/>
                <a:gd name="T21" fmla="*/ 12 h 270"/>
                <a:gd name="T22" fmla="*/ 130 w 216"/>
                <a:gd name="T23" fmla="*/ 0 h 270"/>
                <a:gd name="T24" fmla="*/ 101 w 216"/>
                <a:gd name="T25" fmla="*/ 12 h 270"/>
                <a:gd name="T26" fmla="*/ 72 w 216"/>
                <a:gd name="T27" fmla="*/ 38 h 270"/>
                <a:gd name="T28" fmla="*/ 53 w 216"/>
                <a:gd name="T29" fmla="*/ 60 h 270"/>
                <a:gd name="T30" fmla="*/ 53 w 216"/>
                <a:gd name="T31" fmla="*/ 83 h 270"/>
                <a:gd name="T32" fmla="*/ 34 w 216"/>
                <a:gd name="T33" fmla="*/ 90 h 270"/>
                <a:gd name="T34" fmla="*/ 15 w 216"/>
                <a:gd name="T35" fmla="*/ 90 h 270"/>
                <a:gd name="T36" fmla="*/ 0 w 216"/>
                <a:gd name="T37" fmla="*/ 98 h 270"/>
                <a:gd name="T38" fmla="*/ 0 w 216"/>
                <a:gd name="T39" fmla="*/ 105 h 270"/>
                <a:gd name="T40" fmla="*/ 0 w 216"/>
                <a:gd name="T41" fmla="*/ 113 h 270"/>
                <a:gd name="T42" fmla="*/ 10 w 216"/>
                <a:gd name="T43" fmla="*/ 120 h 270"/>
                <a:gd name="T44" fmla="*/ 19 w 216"/>
                <a:gd name="T45" fmla="*/ 120 h 270"/>
                <a:gd name="T46" fmla="*/ 15 w 216"/>
                <a:gd name="T47" fmla="*/ 143 h 270"/>
                <a:gd name="T48" fmla="*/ 15 w 216"/>
                <a:gd name="T49" fmla="*/ 158 h 270"/>
                <a:gd name="T50" fmla="*/ 15 w 216"/>
                <a:gd name="T51" fmla="*/ 184 h 270"/>
                <a:gd name="T52" fmla="*/ 10 w 216"/>
                <a:gd name="T53" fmla="*/ 199 h 270"/>
                <a:gd name="T54" fmla="*/ 15 w 216"/>
                <a:gd name="T55" fmla="*/ 210 h 270"/>
                <a:gd name="T56" fmla="*/ 24 w 216"/>
                <a:gd name="T57" fmla="*/ 221 h 270"/>
                <a:gd name="T58" fmla="*/ 39 w 216"/>
                <a:gd name="T59" fmla="*/ 221 h 270"/>
                <a:gd name="T60" fmla="*/ 53 w 216"/>
                <a:gd name="T61" fmla="*/ 236 h 270"/>
                <a:gd name="T62" fmla="*/ 53 w 216"/>
                <a:gd name="T63" fmla="*/ 255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 h="270">
                  <a:moveTo>
                    <a:pt x="58" y="270"/>
                  </a:moveTo>
                  <a:lnTo>
                    <a:pt x="77" y="262"/>
                  </a:lnTo>
                  <a:lnTo>
                    <a:pt x="96" y="259"/>
                  </a:lnTo>
                  <a:lnTo>
                    <a:pt x="115" y="251"/>
                  </a:lnTo>
                  <a:lnTo>
                    <a:pt x="134" y="244"/>
                  </a:lnTo>
                  <a:lnTo>
                    <a:pt x="154" y="195"/>
                  </a:lnTo>
                  <a:lnTo>
                    <a:pt x="158" y="165"/>
                  </a:lnTo>
                  <a:lnTo>
                    <a:pt x="168" y="169"/>
                  </a:lnTo>
                  <a:lnTo>
                    <a:pt x="178" y="169"/>
                  </a:lnTo>
                  <a:lnTo>
                    <a:pt x="182" y="169"/>
                  </a:lnTo>
                  <a:lnTo>
                    <a:pt x="197" y="165"/>
                  </a:lnTo>
                  <a:lnTo>
                    <a:pt x="202" y="158"/>
                  </a:lnTo>
                  <a:lnTo>
                    <a:pt x="206" y="146"/>
                  </a:lnTo>
                  <a:lnTo>
                    <a:pt x="216" y="128"/>
                  </a:lnTo>
                  <a:lnTo>
                    <a:pt x="216" y="116"/>
                  </a:lnTo>
                  <a:lnTo>
                    <a:pt x="216" y="105"/>
                  </a:lnTo>
                  <a:lnTo>
                    <a:pt x="211" y="87"/>
                  </a:lnTo>
                  <a:lnTo>
                    <a:pt x="206" y="68"/>
                  </a:lnTo>
                  <a:lnTo>
                    <a:pt x="197" y="49"/>
                  </a:lnTo>
                  <a:lnTo>
                    <a:pt x="187" y="30"/>
                  </a:lnTo>
                  <a:lnTo>
                    <a:pt x="168" y="19"/>
                  </a:lnTo>
                  <a:lnTo>
                    <a:pt x="158" y="12"/>
                  </a:lnTo>
                  <a:lnTo>
                    <a:pt x="144" y="4"/>
                  </a:lnTo>
                  <a:lnTo>
                    <a:pt x="130" y="0"/>
                  </a:lnTo>
                  <a:lnTo>
                    <a:pt x="115" y="4"/>
                  </a:lnTo>
                  <a:lnTo>
                    <a:pt x="101" y="12"/>
                  </a:lnTo>
                  <a:lnTo>
                    <a:pt x="91" y="19"/>
                  </a:lnTo>
                  <a:lnTo>
                    <a:pt x="72" y="38"/>
                  </a:lnTo>
                  <a:lnTo>
                    <a:pt x="58" y="53"/>
                  </a:lnTo>
                  <a:lnTo>
                    <a:pt x="53" y="60"/>
                  </a:lnTo>
                  <a:lnTo>
                    <a:pt x="53" y="75"/>
                  </a:lnTo>
                  <a:lnTo>
                    <a:pt x="53" y="83"/>
                  </a:lnTo>
                  <a:lnTo>
                    <a:pt x="43" y="87"/>
                  </a:lnTo>
                  <a:lnTo>
                    <a:pt x="34" y="90"/>
                  </a:lnTo>
                  <a:lnTo>
                    <a:pt x="24" y="90"/>
                  </a:lnTo>
                  <a:lnTo>
                    <a:pt x="15" y="90"/>
                  </a:lnTo>
                  <a:lnTo>
                    <a:pt x="10" y="90"/>
                  </a:lnTo>
                  <a:lnTo>
                    <a:pt x="0" y="98"/>
                  </a:lnTo>
                  <a:lnTo>
                    <a:pt x="0" y="101"/>
                  </a:lnTo>
                  <a:lnTo>
                    <a:pt x="0" y="105"/>
                  </a:lnTo>
                  <a:lnTo>
                    <a:pt x="0" y="109"/>
                  </a:lnTo>
                  <a:lnTo>
                    <a:pt x="0" y="113"/>
                  </a:lnTo>
                  <a:lnTo>
                    <a:pt x="5" y="116"/>
                  </a:lnTo>
                  <a:lnTo>
                    <a:pt x="10" y="120"/>
                  </a:lnTo>
                  <a:lnTo>
                    <a:pt x="15" y="120"/>
                  </a:lnTo>
                  <a:lnTo>
                    <a:pt x="19" y="120"/>
                  </a:lnTo>
                  <a:lnTo>
                    <a:pt x="15" y="131"/>
                  </a:lnTo>
                  <a:lnTo>
                    <a:pt x="15" y="143"/>
                  </a:lnTo>
                  <a:lnTo>
                    <a:pt x="15" y="150"/>
                  </a:lnTo>
                  <a:lnTo>
                    <a:pt x="15" y="158"/>
                  </a:lnTo>
                  <a:lnTo>
                    <a:pt x="15" y="173"/>
                  </a:lnTo>
                  <a:lnTo>
                    <a:pt x="15" y="184"/>
                  </a:lnTo>
                  <a:lnTo>
                    <a:pt x="15" y="191"/>
                  </a:lnTo>
                  <a:lnTo>
                    <a:pt x="10" y="199"/>
                  </a:lnTo>
                  <a:lnTo>
                    <a:pt x="15" y="206"/>
                  </a:lnTo>
                  <a:lnTo>
                    <a:pt x="15" y="210"/>
                  </a:lnTo>
                  <a:lnTo>
                    <a:pt x="15" y="218"/>
                  </a:lnTo>
                  <a:lnTo>
                    <a:pt x="24" y="221"/>
                  </a:lnTo>
                  <a:lnTo>
                    <a:pt x="29" y="221"/>
                  </a:lnTo>
                  <a:lnTo>
                    <a:pt x="39" y="221"/>
                  </a:lnTo>
                  <a:lnTo>
                    <a:pt x="48" y="221"/>
                  </a:lnTo>
                  <a:lnTo>
                    <a:pt x="53" y="236"/>
                  </a:lnTo>
                  <a:lnTo>
                    <a:pt x="53" y="244"/>
                  </a:lnTo>
                  <a:lnTo>
                    <a:pt x="53" y="255"/>
                  </a:lnTo>
                  <a:lnTo>
                    <a:pt x="58" y="270"/>
                  </a:lnTo>
                  <a:close/>
                </a:path>
              </a:pathLst>
            </a:custGeom>
            <a:solidFill>
              <a:srgbClr val="FFE0C0"/>
            </a:solidFill>
            <a:ln w="7938" cmpd="sng">
              <a:solidFill>
                <a:srgbClr val="000000"/>
              </a:solidFill>
              <a:round/>
              <a:headEnd/>
              <a:tailEnd/>
            </a:ln>
          </p:spPr>
          <p:txBody>
            <a:bodyPr/>
            <a:lstStyle/>
            <a:p>
              <a:endParaRPr lang="zh-CN" altLang="en-US"/>
            </a:p>
          </p:txBody>
        </p:sp>
        <p:sp>
          <p:nvSpPr>
            <p:cNvPr id="831816" name="未知"/>
            <p:cNvSpPr>
              <a:spLocks/>
            </p:cNvSpPr>
            <p:nvPr/>
          </p:nvSpPr>
          <p:spPr bwMode="auto">
            <a:xfrm>
              <a:off x="729" y="123"/>
              <a:ext cx="173" cy="172"/>
            </a:xfrm>
            <a:custGeom>
              <a:avLst/>
              <a:gdLst>
                <a:gd name="T0" fmla="*/ 10 w 173"/>
                <a:gd name="T1" fmla="*/ 34 h 172"/>
                <a:gd name="T2" fmla="*/ 34 w 173"/>
                <a:gd name="T3" fmla="*/ 34 h 172"/>
                <a:gd name="T4" fmla="*/ 58 w 173"/>
                <a:gd name="T5" fmla="*/ 34 h 172"/>
                <a:gd name="T6" fmla="*/ 82 w 173"/>
                <a:gd name="T7" fmla="*/ 41 h 172"/>
                <a:gd name="T8" fmla="*/ 87 w 173"/>
                <a:gd name="T9" fmla="*/ 60 h 172"/>
                <a:gd name="T10" fmla="*/ 101 w 173"/>
                <a:gd name="T11" fmla="*/ 68 h 172"/>
                <a:gd name="T12" fmla="*/ 101 w 173"/>
                <a:gd name="T13" fmla="*/ 83 h 172"/>
                <a:gd name="T14" fmla="*/ 101 w 173"/>
                <a:gd name="T15" fmla="*/ 101 h 172"/>
                <a:gd name="T16" fmla="*/ 96 w 173"/>
                <a:gd name="T17" fmla="*/ 120 h 172"/>
                <a:gd name="T18" fmla="*/ 125 w 173"/>
                <a:gd name="T19" fmla="*/ 131 h 172"/>
                <a:gd name="T20" fmla="*/ 135 w 173"/>
                <a:gd name="T21" fmla="*/ 135 h 172"/>
                <a:gd name="T22" fmla="*/ 139 w 173"/>
                <a:gd name="T23" fmla="*/ 142 h 172"/>
                <a:gd name="T24" fmla="*/ 139 w 173"/>
                <a:gd name="T25" fmla="*/ 154 h 172"/>
                <a:gd name="T26" fmla="*/ 130 w 173"/>
                <a:gd name="T27" fmla="*/ 172 h 172"/>
                <a:gd name="T28" fmla="*/ 149 w 173"/>
                <a:gd name="T29" fmla="*/ 165 h 172"/>
                <a:gd name="T30" fmla="*/ 168 w 173"/>
                <a:gd name="T31" fmla="*/ 154 h 172"/>
                <a:gd name="T32" fmla="*/ 173 w 173"/>
                <a:gd name="T33" fmla="*/ 142 h 172"/>
                <a:gd name="T34" fmla="*/ 173 w 173"/>
                <a:gd name="T35" fmla="*/ 124 h 172"/>
                <a:gd name="T36" fmla="*/ 168 w 173"/>
                <a:gd name="T37" fmla="*/ 112 h 172"/>
                <a:gd name="T38" fmla="*/ 163 w 173"/>
                <a:gd name="T39" fmla="*/ 94 h 172"/>
                <a:gd name="T40" fmla="*/ 154 w 173"/>
                <a:gd name="T41" fmla="*/ 83 h 172"/>
                <a:gd name="T42" fmla="*/ 139 w 173"/>
                <a:gd name="T43" fmla="*/ 60 h 172"/>
                <a:gd name="T44" fmla="*/ 144 w 173"/>
                <a:gd name="T45" fmla="*/ 53 h 172"/>
                <a:gd name="T46" fmla="*/ 130 w 173"/>
                <a:gd name="T47" fmla="*/ 34 h 172"/>
                <a:gd name="T48" fmla="*/ 115 w 173"/>
                <a:gd name="T49" fmla="*/ 23 h 172"/>
                <a:gd name="T50" fmla="*/ 101 w 173"/>
                <a:gd name="T51" fmla="*/ 15 h 172"/>
                <a:gd name="T52" fmla="*/ 87 w 173"/>
                <a:gd name="T53" fmla="*/ 8 h 172"/>
                <a:gd name="T54" fmla="*/ 63 w 173"/>
                <a:gd name="T55" fmla="*/ 0 h 172"/>
                <a:gd name="T56" fmla="*/ 29 w 173"/>
                <a:gd name="T57" fmla="*/ 0 h 172"/>
                <a:gd name="T58" fmla="*/ 19 w 173"/>
                <a:gd name="T59" fmla="*/ 8 h 172"/>
                <a:gd name="T60" fmla="*/ 10 w 173"/>
                <a:gd name="T61" fmla="*/ 19 h 172"/>
                <a:gd name="T62" fmla="*/ 0 w 173"/>
                <a:gd name="T63" fmla="*/ 3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3" h="172">
                  <a:moveTo>
                    <a:pt x="0" y="30"/>
                  </a:moveTo>
                  <a:lnTo>
                    <a:pt x="10" y="34"/>
                  </a:lnTo>
                  <a:lnTo>
                    <a:pt x="15" y="34"/>
                  </a:lnTo>
                  <a:lnTo>
                    <a:pt x="34" y="34"/>
                  </a:lnTo>
                  <a:lnTo>
                    <a:pt x="43" y="34"/>
                  </a:lnTo>
                  <a:lnTo>
                    <a:pt x="58" y="34"/>
                  </a:lnTo>
                  <a:lnTo>
                    <a:pt x="58" y="41"/>
                  </a:lnTo>
                  <a:lnTo>
                    <a:pt x="82" y="41"/>
                  </a:lnTo>
                  <a:lnTo>
                    <a:pt x="72" y="60"/>
                  </a:lnTo>
                  <a:lnTo>
                    <a:pt x="87" y="60"/>
                  </a:lnTo>
                  <a:lnTo>
                    <a:pt x="91" y="60"/>
                  </a:lnTo>
                  <a:lnTo>
                    <a:pt x="101" y="68"/>
                  </a:lnTo>
                  <a:lnTo>
                    <a:pt x="106" y="71"/>
                  </a:lnTo>
                  <a:lnTo>
                    <a:pt x="101" y="83"/>
                  </a:lnTo>
                  <a:lnTo>
                    <a:pt x="101" y="90"/>
                  </a:lnTo>
                  <a:lnTo>
                    <a:pt x="101" y="101"/>
                  </a:lnTo>
                  <a:lnTo>
                    <a:pt x="101" y="112"/>
                  </a:lnTo>
                  <a:lnTo>
                    <a:pt x="96" y="120"/>
                  </a:lnTo>
                  <a:lnTo>
                    <a:pt x="115" y="131"/>
                  </a:lnTo>
                  <a:lnTo>
                    <a:pt x="125" y="131"/>
                  </a:lnTo>
                  <a:lnTo>
                    <a:pt x="130" y="131"/>
                  </a:lnTo>
                  <a:lnTo>
                    <a:pt x="135" y="135"/>
                  </a:lnTo>
                  <a:lnTo>
                    <a:pt x="139" y="142"/>
                  </a:lnTo>
                  <a:lnTo>
                    <a:pt x="139" y="142"/>
                  </a:lnTo>
                  <a:lnTo>
                    <a:pt x="139" y="150"/>
                  </a:lnTo>
                  <a:lnTo>
                    <a:pt x="139" y="154"/>
                  </a:lnTo>
                  <a:lnTo>
                    <a:pt x="135" y="165"/>
                  </a:lnTo>
                  <a:lnTo>
                    <a:pt x="130" y="172"/>
                  </a:lnTo>
                  <a:lnTo>
                    <a:pt x="139" y="169"/>
                  </a:lnTo>
                  <a:lnTo>
                    <a:pt x="149" y="165"/>
                  </a:lnTo>
                  <a:lnTo>
                    <a:pt x="159" y="157"/>
                  </a:lnTo>
                  <a:lnTo>
                    <a:pt x="168" y="154"/>
                  </a:lnTo>
                  <a:lnTo>
                    <a:pt x="168" y="146"/>
                  </a:lnTo>
                  <a:lnTo>
                    <a:pt x="173" y="142"/>
                  </a:lnTo>
                  <a:lnTo>
                    <a:pt x="173" y="131"/>
                  </a:lnTo>
                  <a:lnTo>
                    <a:pt x="173" y="124"/>
                  </a:lnTo>
                  <a:lnTo>
                    <a:pt x="173" y="120"/>
                  </a:lnTo>
                  <a:lnTo>
                    <a:pt x="168" y="112"/>
                  </a:lnTo>
                  <a:lnTo>
                    <a:pt x="168" y="101"/>
                  </a:lnTo>
                  <a:lnTo>
                    <a:pt x="163" y="94"/>
                  </a:lnTo>
                  <a:lnTo>
                    <a:pt x="159" y="90"/>
                  </a:lnTo>
                  <a:lnTo>
                    <a:pt x="154" y="83"/>
                  </a:lnTo>
                  <a:lnTo>
                    <a:pt x="139" y="68"/>
                  </a:lnTo>
                  <a:lnTo>
                    <a:pt x="139" y="60"/>
                  </a:lnTo>
                  <a:lnTo>
                    <a:pt x="154" y="60"/>
                  </a:lnTo>
                  <a:lnTo>
                    <a:pt x="144" y="53"/>
                  </a:lnTo>
                  <a:lnTo>
                    <a:pt x="139" y="41"/>
                  </a:lnTo>
                  <a:lnTo>
                    <a:pt x="130" y="34"/>
                  </a:lnTo>
                  <a:lnTo>
                    <a:pt x="125" y="30"/>
                  </a:lnTo>
                  <a:lnTo>
                    <a:pt x="115" y="23"/>
                  </a:lnTo>
                  <a:lnTo>
                    <a:pt x="111" y="19"/>
                  </a:lnTo>
                  <a:lnTo>
                    <a:pt x="101" y="15"/>
                  </a:lnTo>
                  <a:lnTo>
                    <a:pt x="96" y="11"/>
                  </a:lnTo>
                  <a:lnTo>
                    <a:pt x="87" y="8"/>
                  </a:lnTo>
                  <a:lnTo>
                    <a:pt x="77" y="4"/>
                  </a:lnTo>
                  <a:lnTo>
                    <a:pt x="63" y="0"/>
                  </a:lnTo>
                  <a:lnTo>
                    <a:pt x="43" y="0"/>
                  </a:lnTo>
                  <a:lnTo>
                    <a:pt x="29" y="0"/>
                  </a:lnTo>
                  <a:lnTo>
                    <a:pt x="24" y="0"/>
                  </a:lnTo>
                  <a:lnTo>
                    <a:pt x="19" y="8"/>
                  </a:lnTo>
                  <a:lnTo>
                    <a:pt x="15" y="11"/>
                  </a:lnTo>
                  <a:lnTo>
                    <a:pt x="10" y="19"/>
                  </a:lnTo>
                  <a:lnTo>
                    <a:pt x="10" y="23"/>
                  </a:lnTo>
                  <a:lnTo>
                    <a:pt x="0" y="30"/>
                  </a:lnTo>
                  <a:close/>
                </a:path>
              </a:pathLst>
            </a:custGeom>
            <a:solidFill>
              <a:srgbClr val="A05000"/>
            </a:solidFill>
            <a:ln w="7938" cmpd="sng">
              <a:solidFill>
                <a:srgbClr val="000000"/>
              </a:solidFill>
              <a:round/>
              <a:headEnd/>
              <a:tailEnd/>
            </a:ln>
          </p:spPr>
          <p:txBody>
            <a:bodyPr/>
            <a:lstStyle/>
            <a:p>
              <a:endParaRPr lang="zh-CN" altLang="en-US"/>
            </a:p>
          </p:txBody>
        </p:sp>
        <p:sp>
          <p:nvSpPr>
            <p:cNvPr id="831817" name="Oval 329"/>
            <p:cNvSpPr>
              <a:spLocks noChangeArrowheads="1"/>
            </p:cNvSpPr>
            <p:nvPr/>
          </p:nvSpPr>
          <p:spPr bwMode="auto">
            <a:xfrm>
              <a:off x="734" y="198"/>
              <a:ext cx="43" cy="3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31818" name="未知"/>
            <p:cNvSpPr>
              <a:spLocks/>
            </p:cNvSpPr>
            <p:nvPr/>
          </p:nvSpPr>
          <p:spPr bwMode="auto">
            <a:xfrm>
              <a:off x="734" y="198"/>
              <a:ext cx="43" cy="30"/>
            </a:xfrm>
            <a:custGeom>
              <a:avLst/>
              <a:gdLst>
                <a:gd name="T0" fmla="*/ 24 w 43"/>
                <a:gd name="T1" fmla="*/ 4 h 30"/>
                <a:gd name="T2" fmla="*/ 34 w 43"/>
                <a:gd name="T3" fmla="*/ 8 h 30"/>
                <a:gd name="T4" fmla="*/ 34 w 43"/>
                <a:gd name="T5" fmla="*/ 8 h 30"/>
                <a:gd name="T6" fmla="*/ 34 w 43"/>
                <a:gd name="T7" fmla="*/ 8 h 30"/>
                <a:gd name="T8" fmla="*/ 38 w 43"/>
                <a:gd name="T9" fmla="*/ 11 h 30"/>
                <a:gd name="T10" fmla="*/ 38 w 43"/>
                <a:gd name="T11" fmla="*/ 15 h 30"/>
                <a:gd name="T12" fmla="*/ 38 w 43"/>
                <a:gd name="T13" fmla="*/ 23 h 30"/>
                <a:gd name="T14" fmla="*/ 34 w 43"/>
                <a:gd name="T15" fmla="*/ 23 h 30"/>
                <a:gd name="T16" fmla="*/ 34 w 43"/>
                <a:gd name="T17" fmla="*/ 26 h 30"/>
                <a:gd name="T18" fmla="*/ 29 w 43"/>
                <a:gd name="T19" fmla="*/ 26 h 30"/>
                <a:gd name="T20" fmla="*/ 19 w 43"/>
                <a:gd name="T21" fmla="*/ 26 h 30"/>
                <a:gd name="T22" fmla="*/ 14 w 43"/>
                <a:gd name="T23" fmla="*/ 26 h 30"/>
                <a:gd name="T24" fmla="*/ 14 w 43"/>
                <a:gd name="T25" fmla="*/ 26 h 30"/>
                <a:gd name="T26" fmla="*/ 5 w 43"/>
                <a:gd name="T27" fmla="*/ 23 h 30"/>
                <a:gd name="T28" fmla="*/ 5 w 43"/>
                <a:gd name="T29" fmla="*/ 23 h 30"/>
                <a:gd name="T30" fmla="*/ 5 w 43"/>
                <a:gd name="T31" fmla="*/ 15 h 30"/>
                <a:gd name="T32" fmla="*/ 5 w 43"/>
                <a:gd name="T33" fmla="*/ 11 h 30"/>
                <a:gd name="T34" fmla="*/ 5 w 43"/>
                <a:gd name="T35" fmla="*/ 8 h 30"/>
                <a:gd name="T36" fmla="*/ 10 w 43"/>
                <a:gd name="T37" fmla="*/ 8 h 30"/>
                <a:gd name="T38" fmla="*/ 14 w 43"/>
                <a:gd name="T39" fmla="*/ 8 h 30"/>
                <a:gd name="T40" fmla="*/ 19 w 43"/>
                <a:gd name="T41" fmla="*/ 4 h 30"/>
                <a:gd name="T42" fmla="*/ 19 w 43"/>
                <a:gd name="T43" fmla="*/ 0 h 30"/>
                <a:gd name="T44" fmla="*/ 29 w 43"/>
                <a:gd name="T45" fmla="*/ 0 h 30"/>
                <a:gd name="T46" fmla="*/ 34 w 43"/>
                <a:gd name="T47" fmla="*/ 4 h 30"/>
                <a:gd name="T48" fmla="*/ 38 w 43"/>
                <a:gd name="T49" fmla="*/ 8 h 30"/>
                <a:gd name="T50" fmla="*/ 43 w 43"/>
                <a:gd name="T51" fmla="*/ 8 h 30"/>
                <a:gd name="T52" fmla="*/ 43 w 43"/>
                <a:gd name="T53" fmla="*/ 15 h 30"/>
                <a:gd name="T54" fmla="*/ 43 w 43"/>
                <a:gd name="T55" fmla="*/ 19 h 30"/>
                <a:gd name="T56" fmla="*/ 38 w 43"/>
                <a:gd name="T57" fmla="*/ 23 h 30"/>
                <a:gd name="T58" fmla="*/ 34 w 43"/>
                <a:gd name="T59" fmla="*/ 26 h 30"/>
                <a:gd name="T60" fmla="*/ 34 w 43"/>
                <a:gd name="T61" fmla="*/ 26 h 30"/>
                <a:gd name="T62" fmla="*/ 24 w 43"/>
                <a:gd name="T63" fmla="*/ 30 h 30"/>
                <a:gd name="T64" fmla="*/ 19 w 43"/>
                <a:gd name="T65" fmla="*/ 30 h 30"/>
                <a:gd name="T66" fmla="*/ 14 w 43"/>
                <a:gd name="T67" fmla="*/ 30 h 30"/>
                <a:gd name="T68" fmla="*/ 5 w 43"/>
                <a:gd name="T69" fmla="*/ 26 h 30"/>
                <a:gd name="T70" fmla="*/ 5 w 43"/>
                <a:gd name="T71" fmla="*/ 26 h 30"/>
                <a:gd name="T72" fmla="*/ 0 w 43"/>
                <a:gd name="T73" fmla="*/ 19 h 30"/>
                <a:gd name="T74" fmla="*/ 0 w 43"/>
                <a:gd name="T75" fmla="*/ 15 h 30"/>
                <a:gd name="T76" fmla="*/ 0 w 43"/>
                <a:gd name="T77" fmla="*/ 11 h 30"/>
                <a:gd name="T78" fmla="*/ 5 w 43"/>
                <a:gd name="T79" fmla="*/ 8 h 30"/>
                <a:gd name="T80" fmla="*/ 5 w 43"/>
                <a:gd name="T81" fmla="*/ 4 h 30"/>
                <a:gd name="T82" fmla="*/ 14 w 43"/>
                <a:gd name="T83" fmla="*/ 0 h 30"/>
                <a:gd name="T84" fmla="*/ 19 w 43"/>
                <a:gd name="T8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 h="30">
                  <a:moveTo>
                    <a:pt x="19" y="4"/>
                  </a:moveTo>
                  <a:lnTo>
                    <a:pt x="24" y="4"/>
                  </a:lnTo>
                  <a:lnTo>
                    <a:pt x="24" y="4"/>
                  </a:lnTo>
                  <a:lnTo>
                    <a:pt x="29" y="4"/>
                  </a:lnTo>
                  <a:lnTo>
                    <a:pt x="29" y="4"/>
                  </a:lnTo>
                  <a:lnTo>
                    <a:pt x="34" y="8"/>
                  </a:lnTo>
                  <a:lnTo>
                    <a:pt x="34" y="8"/>
                  </a:lnTo>
                  <a:lnTo>
                    <a:pt x="34" y="8"/>
                  </a:lnTo>
                  <a:lnTo>
                    <a:pt x="34" y="8"/>
                  </a:lnTo>
                  <a:lnTo>
                    <a:pt x="34" y="8"/>
                  </a:lnTo>
                  <a:lnTo>
                    <a:pt x="34" y="8"/>
                  </a:lnTo>
                  <a:lnTo>
                    <a:pt x="34" y="8"/>
                  </a:lnTo>
                  <a:lnTo>
                    <a:pt x="38" y="8"/>
                  </a:lnTo>
                  <a:lnTo>
                    <a:pt x="38" y="11"/>
                  </a:lnTo>
                  <a:lnTo>
                    <a:pt x="38" y="11"/>
                  </a:lnTo>
                  <a:lnTo>
                    <a:pt x="38" y="15"/>
                  </a:lnTo>
                  <a:lnTo>
                    <a:pt x="38" y="15"/>
                  </a:lnTo>
                  <a:lnTo>
                    <a:pt x="38" y="15"/>
                  </a:lnTo>
                  <a:lnTo>
                    <a:pt x="38" y="19"/>
                  </a:lnTo>
                  <a:lnTo>
                    <a:pt x="38" y="19"/>
                  </a:lnTo>
                  <a:lnTo>
                    <a:pt x="38" y="23"/>
                  </a:lnTo>
                  <a:lnTo>
                    <a:pt x="34" y="23"/>
                  </a:lnTo>
                  <a:lnTo>
                    <a:pt x="34" y="23"/>
                  </a:lnTo>
                  <a:lnTo>
                    <a:pt x="34" y="23"/>
                  </a:lnTo>
                  <a:lnTo>
                    <a:pt x="34" y="23"/>
                  </a:lnTo>
                  <a:lnTo>
                    <a:pt x="34" y="26"/>
                  </a:lnTo>
                  <a:lnTo>
                    <a:pt x="34" y="26"/>
                  </a:lnTo>
                  <a:lnTo>
                    <a:pt x="34" y="26"/>
                  </a:lnTo>
                  <a:lnTo>
                    <a:pt x="29" y="26"/>
                  </a:lnTo>
                  <a:lnTo>
                    <a:pt x="29" y="26"/>
                  </a:lnTo>
                  <a:lnTo>
                    <a:pt x="24" y="26"/>
                  </a:lnTo>
                  <a:lnTo>
                    <a:pt x="24" y="26"/>
                  </a:lnTo>
                  <a:lnTo>
                    <a:pt x="19" y="26"/>
                  </a:lnTo>
                  <a:lnTo>
                    <a:pt x="19" y="26"/>
                  </a:lnTo>
                  <a:lnTo>
                    <a:pt x="19" y="26"/>
                  </a:lnTo>
                  <a:lnTo>
                    <a:pt x="14" y="26"/>
                  </a:lnTo>
                  <a:lnTo>
                    <a:pt x="14" y="26"/>
                  </a:lnTo>
                  <a:lnTo>
                    <a:pt x="14" y="26"/>
                  </a:lnTo>
                  <a:lnTo>
                    <a:pt x="14" y="26"/>
                  </a:lnTo>
                  <a:lnTo>
                    <a:pt x="10" y="26"/>
                  </a:lnTo>
                  <a:lnTo>
                    <a:pt x="10" y="23"/>
                  </a:lnTo>
                  <a:lnTo>
                    <a:pt x="5" y="23"/>
                  </a:lnTo>
                  <a:lnTo>
                    <a:pt x="5" y="23"/>
                  </a:lnTo>
                  <a:lnTo>
                    <a:pt x="5" y="23"/>
                  </a:lnTo>
                  <a:lnTo>
                    <a:pt x="5" y="23"/>
                  </a:lnTo>
                  <a:lnTo>
                    <a:pt x="5" y="19"/>
                  </a:lnTo>
                  <a:lnTo>
                    <a:pt x="5" y="19"/>
                  </a:lnTo>
                  <a:lnTo>
                    <a:pt x="5" y="15"/>
                  </a:lnTo>
                  <a:lnTo>
                    <a:pt x="5" y="15"/>
                  </a:lnTo>
                  <a:lnTo>
                    <a:pt x="5" y="15"/>
                  </a:lnTo>
                  <a:lnTo>
                    <a:pt x="5" y="11"/>
                  </a:lnTo>
                  <a:lnTo>
                    <a:pt x="5" y="11"/>
                  </a:lnTo>
                  <a:lnTo>
                    <a:pt x="5" y="8"/>
                  </a:lnTo>
                  <a:lnTo>
                    <a:pt x="5" y="8"/>
                  </a:lnTo>
                  <a:lnTo>
                    <a:pt x="5" y="8"/>
                  </a:lnTo>
                  <a:lnTo>
                    <a:pt x="5" y="8"/>
                  </a:lnTo>
                  <a:lnTo>
                    <a:pt x="10" y="8"/>
                  </a:lnTo>
                  <a:lnTo>
                    <a:pt x="10" y="8"/>
                  </a:lnTo>
                  <a:lnTo>
                    <a:pt x="14" y="8"/>
                  </a:lnTo>
                  <a:lnTo>
                    <a:pt x="14" y="8"/>
                  </a:lnTo>
                  <a:lnTo>
                    <a:pt x="14" y="4"/>
                  </a:lnTo>
                  <a:lnTo>
                    <a:pt x="14" y="4"/>
                  </a:lnTo>
                  <a:lnTo>
                    <a:pt x="19" y="4"/>
                  </a:lnTo>
                  <a:lnTo>
                    <a:pt x="19" y="4"/>
                  </a:lnTo>
                  <a:lnTo>
                    <a:pt x="19" y="4"/>
                  </a:lnTo>
                  <a:lnTo>
                    <a:pt x="19" y="0"/>
                  </a:lnTo>
                  <a:lnTo>
                    <a:pt x="24" y="0"/>
                  </a:lnTo>
                  <a:lnTo>
                    <a:pt x="24" y="0"/>
                  </a:lnTo>
                  <a:lnTo>
                    <a:pt x="29" y="0"/>
                  </a:lnTo>
                  <a:lnTo>
                    <a:pt x="29" y="0"/>
                  </a:lnTo>
                  <a:lnTo>
                    <a:pt x="34" y="4"/>
                  </a:lnTo>
                  <a:lnTo>
                    <a:pt x="34" y="4"/>
                  </a:lnTo>
                  <a:lnTo>
                    <a:pt x="34" y="4"/>
                  </a:lnTo>
                  <a:lnTo>
                    <a:pt x="34" y="8"/>
                  </a:lnTo>
                  <a:lnTo>
                    <a:pt x="38" y="8"/>
                  </a:lnTo>
                  <a:lnTo>
                    <a:pt x="38" y="8"/>
                  </a:lnTo>
                  <a:lnTo>
                    <a:pt x="38" y="8"/>
                  </a:lnTo>
                  <a:lnTo>
                    <a:pt x="43" y="8"/>
                  </a:lnTo>
                  <a:lnTo>
                    <a:pt x="43" y="11"/>
                  </a:lnTo>
                  <a:lnTo>
                    <a:pt x="43" y="11"/>
                  </a:lnTo>
                  <a:lnTo>
                    <a:pt x="43" y="15"/>
                  </a:lnTo>
                  <a:lnTo>
                    <a:pt x="43" y="15"/>
                  </a:lnTo>
                  <a:lnTo>
                    <a:pt x="43" y="15"/>
                  </a:lnTo>
                  <a:lnTo>
                    <a:pt x="43" y="19"/>
                  </a:lnTo>
                  <a:lnTo>
                    <a:pt x="43" y="19"/>
                  </a:lnTo>
                  <a:lnTo>
                    <a:pt x="43" y="23"/>
                  </a:lnTo>
                  <a:lnTo>
                    <a:pt x="38" y="23"/>
                  </a:lnTo>
                  <a:lnTo>
                    <a:pt x="38" y="26"/>
                  </a:lnTo>
                  <a:lnTo>
                    <a:pt x="38" y="26"/>
                  </a:lnTo>
                  <a:lnTo>
                    <a:pt x="34" y="26"/>
                  </a:lnTo>
                  <a:lnTo>
                    <a:pt x="34" y="26"/>
                  </a:lnTo>
                  <a:lnTo>
                    <a:pt x="34" y="26"/>
                  </a:lnTo>
                  <a:lnTo>
                    <a:pt x="34" y="26"/>
                  </a:lnTo>
                  <a:lnTo>
                    <a:pt x="29" y="30"/>
                  </a:lnTo>
                  <a:lnTo>
                    <a:pt x="29" y="30"/>
                  </a:lnTo>
                  <a:lnTo>
                    <a:pt x="24" y="30"/>
                  </a:lnTo>
                  <a:lnTo>
                    <a:pt x="24" y="30"/>
                  </a:lnTo>
                  <a:lnTo>
                    <a:pt x="19" y="30"/>
                  </a:lnTo>
                  <a:lnTo>
                    <a:pt x="19" y="30"/>
                  </a:lnTo>
                  <a:lnTo>
                    <a:pt x="19" y="30"/>
                  </a:lnTo>
                  <a:lnTo>
                    <a:pt x="14" y="30"/>
                  </a:lnTo>
                  <a:lnTo>
                    <a:pt x="14" y="30"/>
                  </a:lnTo>
                  <a:lnTo>
                    <a:pt x="10" y="26"/>
                  </a:lnTo>
                  <a:lnTo>
                    <a:pt x="10" y="26"/>
                  </a:lnTo>
                  <a:lnTo>
                    <a:pt x="5" y="26"/>
                  </a:lnTo>
                  <a:lnTo>
                    <a:pt x="5" y="26"/>
                  </a:lnTo>
                  <a:lnTo>
                    <a:pt x="5" y="26"/>
                  </a:lnTo>
                  <a:lnTo>
                    <a:pt x="5" y="26"/>
                  </a:lnTo>
                  <a:lnTo>
                    <a:pt x="5" y="23"/>
                  </a:lnTo>
                  <a:lnTo>
                    <a:pt x="0" y="23"/>
                  </a:lnTo>
                  <a:lnTo>
                    <a:pt x="0" y="19"/>
                  </a:lnTo>
                  <a:lnTo>
                    <a:pt x="0" y="19"/>
                  </a:lnTo>
                  <a:lnTo>
                    <a:pt x="0" y="15"/>
                  </a:lnTo>
                  <a:lnTo>
                    <a:pt x="0" y="15"/>
                  </a:lnTo>
                  <a:lnTo>
                    <a:pt x="0" y="15"/>
                  </a:lnTo>
                  <a:lnTo>
                    <a:pt x="0" y="11"/>
                  </a:lnTo>
                  <a:lnTo>
                    <a:pt x="0" y="11"/>
                  </a:lnTo>
                  <a:lnTo>
                    <a:pt x="0" y="8"/>
                  </a:lnTo>
                  <a:lnTo>
                    <a:pt x="5" y="8"/>
                  </a:lnTo>
                  <a:lnTo>
                    <a:pt x="5" y="8"/>
                  </a:lnTo>
                  <a:lnTo>
                    <a:pt x="5" y="8"/>
                  </a:lnTo>
                  <a:lnTo>
                    <a:pt x="5" y="8"/>
                  </a:lnTo>
                  <a:lnTo>
                    <a:pt x="5" y="4"/>
                  </a:lnTo>
                  <a:lnTo>
                    <a:pt x="10" y="4"/>
                  </a:lnTo>
                  <a:lnTo>
                    <a:pt x="10" y="4"/>
                  </a:lnTo>
                  <a:lnTo>
                    <a:pt x="14" y="0"/>
                  </a:lnTo>
                  <a:lnTo>
                    <a:pt x="14" y="0"/>
                  </a:lnTo>
                  <a:lnTo>
                    <a:pt x="19" y="0"/>
                  </a:lnTo>
                  <a:lnTo>
                    <a:pt x="19" y="0"/>
                  </a:lnTo>
                  <a:lnTo>
                    <a:pt x="19"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31819" name="Oval 331"/>
            <p:cNvSpPr>
              <a:spLocks noChangeArrowheads="1"/>
            </p:cNvSpPr>
            <p:nvPr/>
          </p:nvSpPr>
          <p:spPr bwMode="auto">
            <a:xfrm>
              <a:off x="744" y="206"/>
              <a:ext cx="19" cy="11"/>
            </a:xfrm>
            <a:prstGeom prst="ellipse">
              <a:avLst/>
            </a:prstGeom>
            <a:solidFill>
              <a:srgbClr val="404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31820" name="未知"/>
            <p:cNvSpPr>
              <a:spLocks/>
            </p:cNvSpPr>
            <p:nvPr/>
          </p:nvSpPr>
          <p:spPr bwMode="auto">
            <a:xfrm>
              <a:off x="744" y="206"/>
              <a:ext cx="19" cy="11"/>
            </a:xfrm>
            <a:custGeom>
              <a:avLst/>
              <a:gdLst>
                <a:gd name="T0" fmla="*/ 9 w 19"/>
                <a:gd name="T1" fmla="*/ 0 h 11"/>
                <a:gd name="T2" fmla="*/ 9 w 19"/>
                <a:gd name="T3" fmla="*/ 0 h 11"/>
                <a:gd name="T4" fmla="*/ 9 w 19"/>
                <a:gd name="T5" fmla="*/ 3 h 11"/>
                <a:gd name="T6" fmla="*/ 14 w 19"/>
                <a:gd name="T7" fmla="*/ 3 h 11"/>
                <a:gd name="T8" fmla="*/ 14 w 19"/>
                <a:gd name="T9" fmla="*/ 3 h 11"/>
                <a:gd name="T10" fmla="*/ 14 w 19"/>
                <a:gd name="T11" fmla="*/ 7 h 11"/>
                <a:gd name="T12" fmla="*/ 14 w 19"/>
                <a:gd name="T13" fmla="*/ 7 h 11"/>
                <a:gd name="T14" fmla="*/ 9 w 19"/>
                <a:gd name="T15" fmla="*/ 7 h 11"/>
                <a:gd name="T16" fmla="*/ 9 w 19"/>
                <a:gd name="T17" fmla="*/ 7 h 11"/>
                <a:gd name="T18" fmla="*/ 9 w 19"/>
                <a:gd name="T19" fmla="*/ 7 h 11"/>
                <a:gd name="T20" fmla="*/ 9 w 19"/>
                <a:gd name="T21" fmla="*/ 7 h 11"/>
                <a:gd name="T22" fmla="*/ 9 w 19"/>
                <a:gd name="T23" fmla="*/ 7 h 11"/>
                <a:gd name="T24" fmla="*/ 9 w 19"/>
                <a:gd name="T25" fmla="*/ 7 h 11"/>
                <a:gd name="T26" fmla="*/ 9 w 19"/>
                <a:gd name="T27" fmla="*/ 7 h 11"/>
                <a:gd name="T28" fmla="*/ 4 w 19"/>
                <a:gd name="T29" fmla="*/ 7 h 11"/>
                <a:gd name="T30" fmla="*/ 4 w 19"/>
                <a:gd name="T31" fmla="*/ 7 h 11"/>
                <a:gd name="T32" fmla="*/ 4 w 19"/>
                <a:gd name="T33" fmla="*/ 3 h 11"/>
                <a:gd name="T34" fmla="*/ 4 w 19"/>
                <a:gd name="T35" fmla="*/ 3 h 11"/>
                <a:gd name="T36" fmla="*/ 9 w 19"/>
                <a:gd name="T37" fmla="*/ 3 h 11"/>
                <a:gd name="T38" fmla="*/ 9 w 19"/>
                <a:gd name="T39" fmla="*/ 0 h 11"/>
                <a:gd name="T40" fmla="*/ 9 w 19"/>
                <a:gd name="T41" fmla="*/ 0 h 11"/>
                <a:gd name="T42" fmla="*/ 9 w 19"/>
                <a:gd name="T43" fmla="*/ 0 h 11"/>
                <a:gd name="T44" fmla="*/ 9 w 19"/>
                <a:gd name="T45" fmla="*/ 0 h 11"/>
                <a:gd name="T46" fmla="*/ 14 w 19"/>
                <a:gd name="T47" fmla="*/ 0 h 11"/>
                <a:gd name="T48" fmla="*/ 14 w 19"/>
                <a:gd name="T49" fmla="*/ 0 h 11"/>
                <a:gd name="T50" fmla="*/ 19 w 19"/>
                <a:gd name="T51" fmla="*/ 3 h 11"/>
                <a:gd name="T52" fmla="*/ 19 w 19"/>
                <a:gd name="T53" fmla="*/ 3 h 11"/>
                <a:gd name="T54" fmla="*/ 19 w 19"/>
                <a:gd name="T55" fmla="*/ 7 h 11"/>
                <a:gd name="T56" fmla="*/ 19 w 19"/>
                <a:gd name="T57" fmla="*/ 7 h 11"/>
                <a:gd name="T58" fmla="*/ 14 w 19"/>
                <a:gd name="T59" fmla="*/ 7 h 11"/>
                <a:gd name="T60" fmla="*/ 14 w 19"/>
                <a:gd name="T61" fmla="*/ 11 h 11"/>
                <a:gd name="T62" fmla="*/ 9 w 19"/>
                <a:gd name="T63" fmla="*/ 11 h 11"/>
                <a:gd name="T64" fmla="*/ 9 w 19"/>
                <a:gd name="T65" fmla="*/ 11 h 11"/>
                <a:gd name="T66" fmla="*/ 9 w 19"/>
                <a:gd name="T67" fmla="*/ 11 h 11"/>
                <a:gd name="T68" fmla="*/ 4 w 19"/>
                <a:gd name="T69" fmla="*/ 7 h 11"/>
                <a:gd name="T70" fmla="*/ 0 w 19"/>
                <a:gd name="T71" fmla="*/ 7 h 11"/>
                <a:gd name="T72" fmla="*/ 0 w 19"/>
                <a:gd name="T73" fmla="*/ 7 h 11"/>
                <a:gd name="T74" fmla="*/ 0 w 19"/>
                <a:gd name="T75" fmla="*/ 7 h 11"/>
                <a:gd name="T76" fmla="*/ 0 w 19"/>
                <a:gd name="T77" fmla="*/ 3 h 11"/>
                <a:gd name="T78" fmla="*/ 0 w 19"/>
                <a:gd name="T79" fmla="*/ 0 h 11"/>
                <a:gd name="T80" fmla="*/ 4 w 19"/>
                <a:gd name="T81" fmla="*/ 0 h 11"/>
                <a:gd name="T82" fmla="*/ 9 w 19"/>
                <a:gd name="T83" fmla="*/ 0 h 11"/>
                <a:gd name="T84" fmla="*/ 9 w 19"/>
                <a:gd name="T8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 h="11">
                  <a:moveTo>
                    <a:pt x="9" y="0"/>
                  </a:moveTo>
                  <a:lnTo>
                    <a:pt x="9" y="0"/>
                  </a:lnTo>
                  <a:lnTo>
                    <a:pt x="9" y="0"/>
                  </a:lnTo>
                  <a:lnTo>
                    <a:pt x="9" y="0"/>
                  </a:lnTo>
                  <a:lnTo>
                    <a:pt x="9" y="0"/>
                  </a:lnTo>
                  <a:lnTo>
                    <a:pt x="9" y="0"/>
                  </a:lnTo>
                  <a:lnTo>
                    <a:pt x="9" y="0"/>
                  </a:lnTo>
                  <a:lnTo>
                    <a:pt x="9" y="3"/>
                  </a:lnTo>
                  <a:lnTo>
                    <a:pt x="9" y="3"/>
                  </a:lnTo>
                  <a:lnTo>
                    <a:pt x="9" y="3"/>
                  </a:lnTo>
                  <a:lnTo>
                    <a:pt x="14" y="3"/>
                  </a:lnTo>
                  <a:lnTo>
                    <a:pt x="14" y="3"/>
                  </a:lnTo>
                  <a:lnTo>
                    <a:pt x="14" y="3"/>
                  </a:lnTo>
                  <a:lnTo>
                    <a:pt x="14" y="3"/>
                  </a:lnTo>
                  <a:lnTo>
                    <a:pt x="14" y="3"/>
                  </a:lnTo>
                  <a:lnTo>
                    <a:pt x="14" y="3"/>
                  </a:lnTo>
                  <a:lnTo>
                    <a:pt x="14" y="7"/>
                  </a:lnTo>
                  <a:lnTo>
                    <a:pt x="14" y="7"/>
                  </a:lnTo>
                  <a:lnTo>
                    <a:pt x="14" y="7"/>
                  </a:lnTo>
                  <a:lnTo>
                    <a:pt x="14" y="7"/>
                  </a:lnTo>
                  <a:lnTo>
                    <a:pt x="14" y="7"/>
                  </a:lnTo>
                  <a:lnTo>
                    <a:pt x="14" y="7"/>
                  </a:lnTo>
                  <a:lnTo>
                    <a:pt x="14" y="7"/>
                  </a:lnTo>
                  <a:lnTo>
                    <a:pt x="9" y="7"/>
                  </a:lnTo>
                  <a:lnTo>
                    <a:pt x="9" y="7"/>
                  </a:lnTo>
                  <a:lnTo>
                    <a:pt x="9" y="7"/>
                  </a:lnTo>
                  <a:lnTo>
                    <a:pt x="9" y="7"/>
                  </a:lnTo>
                  <a:lnTo>
                    <a:pt x="9" y="7"/>
                  </a:lnTo>
                  <a:lnTo>
                    <a:pt x="9" y="7"/>
                  </a:lnTo>
                  <a:lnTo>
                    <a:pt x="9" y="7"/>
                  </a:lnTo>
                  <a:lnTo>
                    <a:pt x="9" y="7"/>
                  </a:lnTo>
                  <a:lnTo>
                    <a:pt x="9" y="7"/>
                  </a:lnTo>
                  <a:lnTo>
                    <a:pt x="9" y="7"/>
                  </a:lnTo>
                  <a:lnTo>
                    <a:pt x="9" y="7"/>
                  </a:lnTo>
                  <a:lnTo>
                    <a:pt x="9" y="7"/>
                  </a:lnTo>
                  <a:lnTo>
                    <a:pt x="9" y="7"/>
                  </a:lnTo>
                  <a:lnTo>
                    <a:pt x="9" y="7"/>
                  </a:lnTo>
                  <a:lnTo>
                    <a:pt x="9" y="7"/>
                  </a:lnTo>
                  <a:lnTo>
                    <a:pt x="9" y="7"/>
                  </a:lnTo>
                  <a:lnTo>
                    <a:pt x="9" y="7"/>
                  </a:lnTo>
                  <a:lnTo>
                    <a:pt x="9" y="7"/>
                  </a:lnTo>
                  <a:lnTo>
                    <a:pt x="9" y="7"/>
                  </a:lnTo>
                  <a:lnTo>
                    <a:pt x="4" y="7"/>
                  </a:lnTo>
                  <a:lnTo>
                    <a:pt x="4" y="7"/>
                  </a:lnTo>
                  <a:lnTo>
                    <a:pt x="4" y="7"/>
                  </a:lnTo>
                  <a:lnTo>
                    <a:pt x="4" y="7"/>
                  </a:lnTo>
                  <a:lnTo>
                    <a:pt x="4" y="7"/>
                  </a:lnTo>
                  <a:lnTo>
                    <a:pt x="4" y="7"/>
                  </a:lnTo>
                  <a:lnTo>
                    <a:pt x="4" y="7"/>
                  </a:lnTo>
                  <a:lnTo>
                    <a:pt x="4" y="3"/>
                  </a:lnTo>
                  <a:lnTo>
                    <a:pt x="4" y="3"/>
                  </a:lnTo>
                  <a:lnTo>
                    <a:pt x="4" y="3"/>
                  </a:lnTo>
                  <a:lnTo>
                    <a:pt x="4" y="3"/>
                  </a:lnTo>
                  <a:lnTo>
                    <a:pt x="4" y="3"/>
                  </a:lnTo>
                  <a:lnTo>
                    <a:pt x="4" y="3"/>
                  </a:lnTo>
                  <a:lnTo>
                    <a:pt x="9" y="3"/>
                  </a:lnTo>
                  <a:lnTo>
                    <a:pt x="9" y="3"/>
                  </a:lnTo>
                  <a:lnTo>
                    <a:pt x="9" y="3"/>
                  </a:lnTo>
                  <a:lnTo>
                    <a:pt x="9" y="0"/>
                  </a:lnTo>
                  <a:lnTo>
                    <a:pt x="9" y="0"/>
                  </a:lnTo>
                  <a:lnTo>
                    <a:pt x="9" y="0"/>
                  </a:lnTo>
                  <a:lnTo>
                    <a:pt x="9" y="0"/>
                  </a:lnTo>
                  <a:lnTo>
                    <a:pt x="9" y="0"/>
                  </a:lnTo>
                  <a:lnTo>
                    <a:pt x="9" y="0"/>
                  </a:lnTo>
                  <a:lnTo>
                    <a:pt x="9" y="0"/>
                  </a:lnTo>
                  <a:lnTo>
                    <a:pt x="9" y="0"/>
                  </a:lnTo>
                  <a:lnTo>
                    <a:pt x="9" y="0"/>
                  </a:lnTo>
                  <a:lnTo>
                    <a:pt x="9" y="0"/>
                  </a:lnTo>
                  <a:lnTo>
                    <a:pt x="9" y="0"/>
                  </a:lnTo>
                  <a:lnTo>
                    <a:pt x="9" y="0"/>
                  </a:lnTo>
                  <a:lnTo>
                    <a:pt x="14" y="0"/>
                  </a:lnTo>
                  <a:lnTo>
                    <a:pt x="14" y="0"/>
                  </a:lnTo>
                  <a:lnTo>
                    <a:pt x="14" y="0"/>
                  </a:lnTo>
                  <a:lnTo>
                    <a:pt x="14" y="0"/>
                  </a:lnTo>
                  <a:lnTo>
                    <a:pt x="14" y="0"/>
                  </a:lnTo>
                  <a:lnTo>
                    <a:pt x="19" y="0"/>
                  </a:lnTo>
                  <a:lnTo>
                    <a:pt x="19" y="0"/>
                  </a:lnTo>
                  <a:lnTo>
                    <a:pt x="19" y="3"/>
                  </a:lnTo>
                  <a:lnTo>
                    <a:pt x="19" y="3"/>
                  </a:lnTo>
                  <a:lnTo>
                    <a:pt x="19" y="3"/>
                  </a:lnTo>
                  <a:lnTo>
                    <a:pt x="19" y="3"/>
                  </a:lnTo>
                  <a:lnTo>
                    <a:pt x="19" y="7"/>
                  </a:lnTo>
                  <a:lnTo>
                    <a:pt x="19" y="7"/>
                  </a:lnTo>
                  <a:lnTo>
                    <a:pt x="19" y="7"/>
                  </a:lnTo>
                  <a:lnTo>
                    <a:pt x="19" y="7"/>
                  </a:lnTo>
                  <a:lnTo>
                    <a:pt x="19" y="7"/>
                  </a:lnTo>
                  <a:lnTo>
                    <a:pt x="19" y="7"/>
                  </a:lnTo>
                  <a:lnTo>
                    <a:pt x="19" y="7"/>
                  </a:lnTo>
                  <a:lnTo>
                    <a:pt x="14" y="7"/>
                  </a:lnTo>
                  <a:lnTo>
                    <a:pt x="14" y="7"/>
                  </a:lnTo>
                  <a:lnTo>
                    <a:pt x="14" y="7"/>
                  </a:lnTo>
                  <a:lnTo>
                    <a:pt x="14" y="11"/>
                  </a:lnTo>
                  <a:lnTo>
                    <a:pt x="14" y="11"/>
                  </a:lnTo>
                  <a:lnTo>
                    <a:pt x="9" y="11"/>
                  </a:lnTo>
                  <a:lnTo>
                    <a:pt x="9" y="11"/>
                  </a:lnTo>
                  <a:lnTo>
                    <a:pt x="9" y="11"/>
                  </a:lnTo>
                  <a:lnTo>
                    <a:pt x="9" y="11"/>
                  </a:lnTo>
                  <a:lnTo>
                    <a:pt x="9" y="11"/>
                  </a:lnTo>
                  <a:lnTo>
                    <a:pt x="9" y="11"/>
                  </a:lnTo>
                  <a:lnTo>
                    <a:pt x="9" y="11"/>
                  </a:lnTo>
                  <a:lnTo>
                    <a:pt x="9" y="11"/>
                  </a:lnTo>
                  <a:lnTo>
                    <a:pt x="9" y="11"/>
                  </a:lnTo>
                  <a:lnTo>
                    <a:pt x="4" y="11"/>
                  </a:lnTo>
                  <a:lnTo>
                    <a:pt x="4" y="11"/>
                  </a:lnTo>
                  <a:lnTo>
                    <a:pt x="4" y="7"/>
                  </a:lnTo>
                  <a:lnTo>
                    <a:pt x="4" y="7"/>
                  </a:lnTo>
                  <a:lnTo>
                    <a:pt x="4" y="7"/>
                  </a:lnTo>
                  <a:lnTo>
                    <a:pt x="0" y="7"/>
                  </a:lnTo>
                  <a:lnTo>
                    <a:pt x="0" y="7"/>
                  </a:lnTo>
                  <a:lnTo>
                    <a:pt x="0" y="7"/>
                  </a:lnTo>
                  <a:lnTo>
                    <a:pt x="0" y="7"/>
                  </a:lnTo>
                  <a:lnTo>
                    <a:pt x="0" y="7"/>
                  </a:lnTo>
                  <a:lnTo>
                    <a:pt x="0" y="7"/>
                  </a:lnTo>
                  <a:lnTo>
                    <a:pt x="0" y="7"/>
                  </a:lnTo>
                  <a:lnTo>
                    <a:pt x="0" y="3"/>
                  </a:lnTo>
                  <a:lnTo>
                    <a:pt x="0" y="3"/>
                  </a:lnTo>
                  <a:lnTo>
                    <a:pt x="0" y="3"/>
                  </a:lnTo>
                  <a:lnTo>
                    <a:pt x="0" y="3"/>
                  </a:lnTo>
                  <a:lnTo>
                    <a:pt x="0" y="0"/>
                  </a:lnTo>
                  <a:lnTo>
                    <a:pt x="0" y="0"/>
                  </a:lnTo>
                  <a:lnTo>
                    <a:pt x="4" y="0"/>
                  </a:lnTo>
                  <a:lnTo>
                    <a:pt x="4" y="0"/>
                  </a:lnTo>
                  <a:lnTo>
                    <a:pt x="4" y="0"/>
                  </a:lnTo>
                  <a:lnTo>
                    <a:pt x="4" y="0"/>
                  </a:lnTo>
                  <a:lnTo>
                    <a:pt x="4" y="0"/>
                  </a:lnTo>
                  <a:lnTo>
                    <a:pt x="9" y="0"/>
                  </a:lnTo>
                  <a:lnTo>
                    <a:pt x="9" y="0"/>
                  </a:lnTo>
                  <a:lnTo>
                    <a:pt x="9" y="0"/>
                  </a:lnTo>
                  <a:lnTo>
                    <a:pt x="9"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31821" name="Oval 333"/>
            <p:cNvSpPr>
              <a:spLocks noChangeArrowheads="1"/>
            </p:cNvSpPr>
            <p:nvPr/>
          </p:nvSpPr>
          <p:spPr bwMode="auto">
            <a:xfrm>
              <a:off x="748" y="206"/>
              <a:ext cx="5" cy="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31822" name="Oval 334"/>
            <p:cNvSpPr>
              <a:spLocks noChangeArrowheads="1"/>
            </p:cNvSpPr>
            <p:nvPr/>
          </p:nvSpPr>
          <p:spPr bwMode="auto">
            <a:xfrm>
              <a:off x="696" y="191"/>
              <a:ext cx="38" cy="2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31823" name="未知"/>
            <p:cNvSpPr>
              <a:spLocks/>
            </p:cNvSpPr>
            <p:nvPr/>
          </p:nvSpPr>
          <p:spPr bwMode="auto">
            <a:xfrm>
              <a:off x="696" y="191"/>
              <a:ext cx="38" cy="26"/>
            </a:xfrm>
            <a:custGeom>
              <a:avLst/>
              <a:gdLst>
                <a:gd name="T0" fmla="*/ 24 w 38"/>
                <a:gd name="T1" fmla="*/ 3 h 26"/>
                <a:gd name="T2" fmla="*/ 28 w 38"/>
                <a:gd name="T3" fmla="*/ 3 h 26"/>
                <a:gd name="T4" fmla="*/ 28 w 38"/>
                <a:gd name="T5" fmla="*/ 3 h 26"/>
                <a:gd name="T6" fmla="*/ 33 w 38"/>
                <a:gd name="T7" fmla="*/ 7 h 26"/>
                <a:gd name="T8" fmla="*/ 33 w 38"/>
                <a:gd name="T9" fmla="*/ 11 h 26"/>
                <a:gd name="T10" fmla="*/ 33 w 38"/>
                <a:gd name="T11" fmla="*/ 15 h 26"/>
                <a:gd name="T12" fmla="*/ 33 w 38"/>
                <a:gd name="T13" fmla="*/ 18 h 26"/>
                <a:gd name="T14" fmla="*/ 33 w 38"/>
                <a:gd name="T15" fmla="*/ 18 h 26"/>
                <a:gd name="T16" fmla="*/ 28 w 38"/>
                <a:gd name="T17" fmla="*/ 22 h 26"/>
                <a:gd name="T18" fmla="*/ 24 w 38"/>
                <a:gd name="T19" fmla="*/ 22 h 26"/>
                <a:gd name="T20" fmla="*/ 19 w 38"/>
                <a:gd name="T21" fmla="*/ 22 h 26"/>
                <a:gd name="T22" fmla="*/ 14 w 38"/>
                <a:gd name="T23" fmla="*/ 22 h 26"/>
                <a:gd name="T24" fmla="*/ 9 w 38"/>
                <a:gd name="T25" fmla="*/ 22 h 26"/>
                <a:gd name="T26" fmla="*/ 5 w 38"/>
                <a:gd name="T27" fmla="*/ 18 h 26"/>
                <a:gd name="T28" fmla="*/ 5 w 38"/>
                <a:gd name="T29" fmla="*/ 18 h 26"/>
                <a:gd name="T30" fmla="*/ 5 w 38"/>
                <a:gd name="T31" fmla="*/ 15 h 26"/>
                <a:gd name="T32" fmla="*/ 5 w 38"/>
                <a:gd name="T33" fmla="*/ 11 h 26"/>
                <a:gd name="T34" fmla="*/ 5 w 38"/>
                <a:gd name="T35" fmla="*/ 7 h 26"/>
                <a:gd name="T36" fmla="*/ 9 w 38"/>
                <a:gd name="T37" fmla="*/ 3 h 26"/>
                <a:gd name="T38" fmla="*/ 9 w 38"/>
                <a:gd name="T39" fmla="*/ 3 h 26"/>
                <a:gd name="T40" fmla="*/ 14 w 38"/>
                <a:gd name="T41" fmla="*/ 3 h 26"/>
                <a:gd name="T42" fmla="*/ 19 w 38"/>
                <a:gd name="T43" fmla="*/ 0 h 26"/>
                <a:gd name="T44" fmla="*/ 24 w 38"/>
                <a:gd name="T45" fmla="*/ 0 h 26"/>
                <a:gd name="T46" fmla="*/ 33 w 38"/>
                <a:gd name="T47" fmla="*/ 3 h 26"/>
                <a:gd name="T48" fmla="*/ 33 w 38"/>
                <a:gd name="T49" fmla="*/ 3 h 26"/>
                <a:gd name="T50" fmla="*/ 38 w 38"/>
                <a:gd name="T51" fmla="*/ 7 h 26"/>
                <a:gd name="T52" fmla="*/ 38 w 38"/>
                <a:gd name="T53" fmla="*/ 11 h 26"/>
                <a:gd name="T54" fmla="*/ 38 w 38"/>
                <a:gd name="T55" fmla="*/ 15 h 26"/>
                <a:gd name="T56" fmla="*/ 33 w 38"/>
                <a:gd name="T57" fmla="*/ 18 h 26"/>
                <a:gd name="T58" fmla="*/ 33 w 38"/>
                <a:gd name="T59" fmla="*/ 22 h 26"/>
                <a:gd name="T60" fmla="*/ 28 w 38"/>
                <a:gd name="T61" fmla="*/ 22 h 26"/>
                <a:gd name="T62" fmla="*/ 24 w 38"/>
                <a:gd name="T63" fmla="*/ 26 h 26"/>
                <a:gd name="T64" fmla="*/ 19 w 38"/>
                <a:gd name="T65" fmla="*/ 26 h 26"/>
                <a:gd name="T66" fmla="*/ 9 w 38"/>
                <a:gd name="T67" fmla="*/ 26 h 26"/>
                <a:gd name="T68" fmla="*/ 5 w 38"/>
                <a:gd name="T69" fmla="*/ 22 h 26"/>
                <a:gd name="T70" fmla="*/ 5 w 38"/>
                <a:gd name="T71" fmla="*/ 22 h 26"/>
                <a:gd name="T72" fmla="*/ 0 w 38"/>
                <a:gd name="T73" fmla="*/ 15 h 26"/>
                <a:gd name="T74" fmla="*/ 0 w 38"/>
                <a:gd name="T75" fmla="*/ 15 h 26"/>
                <a:gd name="T76" fmla="*/ 0 w 38"/>
                <a:gd name="T77" fmla="*/ 11 h 26"/>
                <a:gd name="T78" fmla="*/ 5 w 38"/>
                <a:gd name="T79" fmla="*/ 3 h 26"/>
                <a:gd name="T80" fmla="*/ 5 w 38"/>
                <a:gd name="T81" fmla="*/ 3 h 26"/>
                <a:gd name="T82" fmla="*/ 9 w 38"/>
                <a:gd name="T83" fmla="*/ 0 h 26"/>
                <a:gd name="T84" fmla="*/ 19 w 38"/>
                <a:gd name="T8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 h="26">
                  <a:moveTo>
                    <a:pt x="19" y="3"/>
                  </a:moveTo>
                  <a:lnTo>
                    <a:pt x="19" y="3"/>
                  </a:lnTo>
                  <a:lnTo>
                    <a:pt x="24" y="3"/>
                  </a:lnTo>
                  <a:lnTo>
                    <a:pt x="24" y="3"/>
                  </a:lnTo>
                  <a:lnTo>
                    <a:pt x="28" y="3"/>
                  </a:lnTo>
                  <a:lnTo>
                    <a:pt x="28" y="3"/>
                  </a:lnTo>
                  <a:lnTo>
                    <a:pt x="28" y="3"/>
                  </a:lnTo>
                  <a:lnTo>
                    <a:pt x="28" y="3"/>
                  </a:lnTo>
                  <a:lnTo>
                    <a:pt x="28" y="3"/>
                  </a:lnTo>
                  <a:lnTo>
                    <a:pt x="33" y="7"/>
                  </a:lnTo>
                  <a:lnTo>
                    <a:pt x="33" y="7"/>
                  </a:lnTo>
                  <a:lnTo>
                    <a:pt x="33" y="7"/>
                  </a:lnTo>
                  <a:lnTo>
                    <a:pt x="33" y="7"/>
                  </a:lnTo>
                  <a:lnTo>
                    <a:pt x="33" y="11"/>
                  </a:lnTo>
                  <a:lnTo>
                    <a:pt x="33" y="11"/>
                  </a:lnTo>
                  <a:lnTo>
                    <a:pt x="33" y="11"/>
                  </a:lnTo>
                  <a:lnTo>
                    <a:pt x="33" y="15"/>
                  </a:lnTo>
                  <a:lnTo>
                    <a:pt x="33" y="15"/>
                  </a:lnTo>
                  <a:lnTo>
                    <a:pt x="33" y="15"/>
                  </a:lnTo>
                  <a:lnTo>
                    <a:pt x="33" y="15"/>
                  </a:lnTo>
                  <a:lnTo>
                    <a:pt x="33" y="18"/>
                  </a:lnTo>
                  <a:lnTo>
                    <a:pt x="33" y="18"/>
                  </a:lnTo>
                  <a:lnTo>
                    <a:pt x="33" y="18"/>
                  </a:lnTo>
                  <a:lnTo>
                    <a:pt x="33" y="18"/>
                  </a:lnTo>
                  <a:lnTo>
                    <a:pt x="28" y="22"/>
                  </a:lnTo>
                  <a:lnTo>
                    <a:pt x="28" y="22"/>
                  </a:lnTo>
                  <a:lnTo>
                    <a:pt x="28" y="22"/>
                  </a:lnTo>
                  <a:lnTo>
                    <a:pt x="28" y="22"/>
                  </a:lnTo>
                  <a:lnTo>
                    <a:pt x="28" y="22"/>
                  </a:lnTo>
                  <a:lnTo>
                    <a:pt x="24" y="22"/>
                  </a:lnTo>
                  <a:lnTo>
                    <a:pt x="24" y="22"/>
                  </a:lnTo>
                  <a:lnTo>
                    <a:pt x="19" y="22"/>
                  </a:lnTo>
                  <a:lnTo>
                    <a:pt x="19" y="22"/>
                  </a:lnTo>
                  <a:lnTo>
                    <a:pt x="19" y="22"/>
                  </a:lnTo>
                  <a:lnTo>
                    <a:pt x="14" y="22"/>
                  </a:lnTo>
                  <a:lnTo>
                    <a:pt x="14" y="22"/>
                  </a:lnTo>
                  <a:lnTo>
                    <a:pt x="9" y="22"/>
                  </a:lnTo>
                  <a:lnTo>
                    <a:pt x="9" y="22"/>
                  </a:lnTo>
                  <a:lnTo>
                    <a:pt x="9" y="22"/>
                  </a:lnTo>
                  <a:lnTo>
                    <a:pt x="9" y="22"/>
                  </a:lnTo>
                  <a:lnTo>
                    <a:pt x="9" y="22"/>
                  </a:lnTo>
                  <a:lnTo>
                    <a:pt x="5" y="18"/>
                  </a:lnTo>
                  <a:lnTo>
                    <a:pt x="5" y="18"/>
                  </a:lnTo>
                  <a:lnTo>
                    <a:pt x="5" y="18"/>
                  </a:lnTo>
                  <a:lnTo>
                    <a:pt x="5" y="18"/>
                  </a:lnTo>
                  <a:lnTo>
                    <a:pt x="5" y="15"/>
                  </a:lnTo>
                  <a:lnTo>
                    <a:pt x="5" y="15"/>
                  </a:lnTo>
                  <a:lnTo>
                    <a:pt x="5" y="15"/>
                  </a:lnTo>
                  <a:lnTo>
                    <a:pt x="5" y="15"/>
                  </a:lnTo>
                  <a:lnTo>
                    <a:pt x="5" y="11"/>
                  </a:lnTo>
                  <a:lnTo>
                    <a:pt x="5" y="11"/>
                  </a:lnTo>
                  <a:lnTo>
                    <a:pt x="5" y="11"/>
                  </a:lnTo>
                  <a:lnTo>
                    <a:pt x="5" y="7"/>
                  </a:lnTo>
                  <a:lnTo>
                    <a:pt x="5" y="7"/>
                  </a:lnTo>
                  <a:lnTo>
                    <a:pt x="5" y="7"/>
                  </a:lnTo>
                  <a:lnTo>
                    <a:pt x="5" y="7"/>
                  </a:lnTo>
                  <a:lnTo>
                    <a:pt x="9" y="3"/>
                  </a:lnTo>
                  <a:lnTo>
                    <a:pt x="9" y="3"/>
                  </a:lnTo>
                  <a:lnTo>
                    <a:pt x="9" y="3"/>
                  </a:lnTo>
                  <a:lnTo>
                    <a:pt x="9" y="3"/>
                  </a:lnTo>
                  <a:lnTo>
                    <a:pt x="9" y="3"/>
                  </a:lnTo>
                  <a:lnTo>
                    <a:pt x="14" y="3"/>
                  </a:lnTo>
                  <a:lnTo>
                    <a:pt x="14" y="3"/>
                  </a:lnTo>
                  <a:lnTo>
                    <a:pt x="19" y="3"/>
                  </a:lnTo>
                  <a:lnTo>
                    <a:pt x="19" y="3"/>
                  </a:lnTo>
                  <a:lnTo>
                    <a:pt x="19" y="0"/>
                  </a:lnTo>
                  <a:lnTo>
                    <a:pt x="19" y="0"/>
                  </a:lnTo>
                  <a:lnTo>
                    <a:pt x="24" y="0"/>
                  </a:lnTo>
                  <a:lnTo>
                    <a:pt x="24" y="0"/>
                  </a:lnTo>
                  <a:lnTo>
                    <a:pt x="28" y="0"/>
                  </a:lnTo>
                  <a:lnTo>
                    <a:pt x="28" y="3"/>
                  </a:lnTo>
                  <a:lnTo>
                    <a:pt x="33" y="3"/>
                  </a:lnTo>
                  <a:lnTo>
                    <a:pt x="33" y="3"/>
                  </a:lnTo>
                  <a:lnTo>
                    <a:pt x="33" y="3"/>
                  </a:lnTo>
                  <a:lnTo>
                    <a:pt x="33" y="3"/>
                  </a:lnTo>
                  <a:lnTo>
                    <a:pt x="33" y="3"/>
                  </a:lnTo>
                  <a:lnTo>
                    <a:pt x="33" y="7"/>
                  </a:lnTo>
                  <a:lnTo>
                    <a:pt x="38" y="7"/>
                  </a:lnTo>
                  <a:lnTo>
                    <a:pt x="38" y="11"/>
                  </a:lnTo>
                  <a:lnTo>
                    <a:pt x="38" y="11"/>
                  </a:lnTo>
                  <a:lnTo>
                    <a:pt x="38" y="11"/>
                  </a:lnTo>
                  <a:lnTo>
                    <a:pt x="38" y="15"/>
                  </a:lnTo>
                  <a:lnTo>
                    <a:pt x="38" y="15"/>
                  </a:lnTo>
                  <a:lnTo>
                    <a:pt x="38" y="15"/>
                  </a:lnTo>
                  <a:lnTo>
                    <a:pt x="38" y="15"/>
                  </a:lnTo>
                  <a:lnTo>
                    <a:pt x="38" y="18"/>
                  </a:lnTo>
                  <a:lnTo>
                    <a:pt x="33" y="18"/>
                  </a:lnTo>
                  <a:lnTo>
                    <a:pt x="33" y="22"/>
                  </a:lnTo>
                  <a:lnTo>
                    <a:pt x="33" y="22"/>
                  </a:lnTo>
                  <a:lnTo>
                    <a:pt x="33" y="22"/>
                  </a:lnTo>
                  <a:lnTo>
                    <a:pt x="33" y="22"/>
                  </a:lnTo>
                  <a:lnTo>
                    <a:pt x="33" y="22"/>
                  </a:lnTo>
                  <a:lnTo>
                    <a:pt x="28" y="22"/>
                  </a:lnTo>
                  <a:lnTo>
                    <a:pt x="28" y="26"/>
                  </a:lnTo>
                  <a:lnTo>
                    <a:pt x="24" y="26"/>
                  </a:lnTo>
                  <a:lnTo>
                    <a:pt x="24" y="26"/>
                  </a:lnTo>
                  <a:lnTo>
                    <a:pt x="19" y="26"/>
                  </a:lnTo>
                  <a:lnTo>
                    <a:pt x="19" y="26"/>
                  </a:lnTo>
                  <a:lnTo>
                    <a:pt x="19" y="26"/>
                  </a:lnTo>
                  <a:lnTo>
                    <a:pt x="14" y="26"/>
                  </a:lnTo>
                  <a:lnTo>
                    <a:pt x="14" y="26"/>
                  </a:lnTo>
                  <a:lnTo>
                    <a:pt x="9" y="26"/>
                  </a:lnTo>
                  <a:lnTo>
                    <a:pt x="9" y="22"/>
                  </a:lnTo>
                  <a:lnTo>
                    <a:pt x="5" y="22"/>
                  </a:lnTo>
                  <a:lnTo>
                    <a:pt x="5" y="22"/>
                  </a:lnTo>
                  <a:lnTo>
                    <a:pt x="5" y="22"/>
                  </a:lnTo>
                  <a:lnTo>
                    <a:pt x="5" y="22"/>
                  </a:lnTo>
                  <a:lnTo>
                    <a:pt x="5" y="22"/>
                  </a:lnTo>
                  <a:lnTo>
                    <a:pt x="5" y="18"/>
                  </a:lnTo>
                  <a:lnTo>
                    <a:pt x="0" y="18"/>
                  </a:lnTo>
                  <a:lnTo>
                    <a:pt x="0" y="15"/>
                  </a:lnTo>
                  <a:lnTo>
                    <a:pt x="0" y="15"/>
                  </a:lnTo>
                  <a:lnTo>
                    <a:pt x="0" y="15"/>
                  </a:lnTo>
                  <a:lnTo>
                    <a:pt x="0" y="15"/>
                  </a:lnTo>
                  <a:lnTo>
                    <a:pt x="0" y="11"/>
                  </a:lnTo>
                  <a:lnTo>
                    <a:pt x="0" y="11"/>
                  </a:lnTo>
                  <a:lnTo>
                    <a:pt x="0" y="11"/>
                  </a:lnTo>
                  <a:lnTo>
                    <a:pt x="0" y="7"/>
                  </a:lnTo>
                  <a:lnTo>
                    <a:pt x="5" y="7"/>
                  </a:lnTo>
                  <a:lnTo>
                    <a:pt x="5" y="3"/>
                  </a:lnTo>
                  <a:lnTo>
                    <a:pt x="5" y="3"/>
                  </a:lnTo>
                  <a:lnTo>
                    <a:pt x="5" y="3"/>
                  </a:lnTo>
                  <a:lnTo>
                    <a:pt x="5" y="3"/>
                  </a:lnTo>
                  <a:lnTo>
                    <a:pt x="5" y="3"/>
                  </a:lnTo>
                  <a:lnTo>
                    <a:pt x="9" y="3"/>
                  </a:lnTo>
                  <a:lnTo>
                    <a:pt x="9" y="0"/>
                  </a:lnTo>
                  <a:lnTo>
                    <a:pt x="14" y="0"/>
                  </a:lnTo>
                  <a:lnTo>
                    <a:pt x="14" y="0"/>
                  </a:lnTo>
                  <a:lnTo>
                    <a:pt x="19" y="0"/>
                  </a:lnTo>
                  <a:lnTo>
                    <a:pt x="19"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31824" name="Oval 336"/>
            <p:cNvSpPr>
              <a:spLocks noChangeArrowheads="1"/>
            </p:cNvSpPr>
            <p:nvPr/>
          </p:nvSpPr>
          <p:spPr bwMode="auto">
            <a:xfrm>
              <a:off x="701" y="194"/>
              <a:ext cx="19" cy="12"/>
            </a:xfrm>
            <a:prstGeom prst="ellipse">
              <a:avLst/>
            </a:prstGeom>
            <a:solidFill>
              <a:srgbClr val="404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31825" name="未知"/>
            <p:cNvSpPr>
              <a:spLocks/>
            </p:cNvSpPr>
            <p:nvPr/>
          </p:nvSpPr>
          <p:spPr bwMode="auto">
            <a:xfrm>
              <a:off x="701" y="194"/>
              <a:ext cx="19" cy="12"/>
            </a:xfrm>
            <a:custGeom>
              <a:avLst/>
              <a:gdLst>
                <a:gd name="T0" fmla="*/ 14 w 19"/>
                <a:gd name="T1" fmla="*/ 4 h 12"/>
                <a:gd name="T2" fmla="*/ 14 w 19"/>
                <a:gd name="T3" fmla="*/ 4 h 12"/>
                <a:gd name="T4" fmla="*/ 14 w 19"/>
                <a:gd name="T5" fmla="*/ 8 h 12"/>
                <a:gd name="T6" fmla="*/ 14 w 19"/>
                <a:gd name="T7" fmla="*/ 8 h 12"/>
                <a:gd name="T8" fmla="*/ 14 w 19"/>
                <a:gd name="T9" fmla="*/ 8 h 12"/>
                <a:gd name="T10" fmla="*/ 14 w 19"/>
                <a:gd name="T11" fmla="*/ 8 h 12"/>
                <a:gd name="T12" fmla="*/ 14 w 19"/>
                <a:gd name="T13" fmla="*/ 12 h 12"/>
                <a:gd name="T14" fmla="*/ 14 w 19"/>
                <a:gd name="T15" fmla="*/ 12 h 12"/>
                <a:gd name="T16" fmla="*/ 14 w 19"/>
                <a:gd name="T17" fmla="*/ 12 h 12"/>
                <a:gd name="T18" fmla="*/ 14 w 19"/>
                <a:gd name="T19" fmla="*/ 12 h 12"/>
                <a:gd name="T20" fmla="*/ 14 w 19"/>
                <a:gd name="T21" fmla="*/ 12 h 12"/>
                <a:gd name="T22" fmla="*/ 9 w 19"/>
                <a:gd name="T23" fmla="*/ 12 h 12"/>
                <a:gd name="T24" fmla="*/ 9 w 19"/>
                <a:gd name="T25" fmla="*/ 12 h 12"/>
                <a:gd name="T26" fmla="*/ 9 w 19"/>
                <a:gd name="T27" fmla="*/ 12 h 12"/>
                <a:gd name="T28" fmla="*/ 4 w 19"/>
                <a:gd name="T29" fmla="*/ 12 h 12"/>
                <a:gd name="T30" fmla="*/ 4 w 19"/>
                <a:gd name="T31" fmla="*/ 8 h 12"/>
                <a:gd name="T32" fmla="*/ 4 w 19"/>
                <a:gd name="T33" fmla="*/ 8 h 12"/>
                <a:gd name="T34" fmla="*/ 4 w 19"/>
                <a:gd name="T35" fmla="*/ 8 h 12"/>
                <a:gd name="T36" fmla="*/ 9 w 19"/>
                <a:gd name="T37" fmla="*/ 8 h 12"/>
                <a:gd name="T38" fmla="*/ 9 w 19"/>
                <a:gd name="T39" fmla="*/ 4 h 12"/>
                <a:gd name="T40" fmla="*/ 9 w 19"/>
                <a:gd name="T41" fmla="*/ 4 h 12"/>
                <a:gd name="T42" fmla="*/ 14 w 19"/>
                <a:gd name="T43" fmla="*/ 0 h 12"/>
                <a:gd name="T44" fmla="*/ 14 w 19"/>
                <a:gd name="T45" fmla="*/ 0 h 12"/>
                <a:gd name="T46" fmla="*/ 14 w 19"/>
                <a:gd name="T47" fmla="*/ 0 h 12"/>
                <a:gd name="T48" fmla="*/ 14 w 19"/>
                <a:gd name="T49" fmla="*/ 4 h 12"/>
                <a:gd name="T50" fmla="*/ 19 w 19"/>
                <a:gd name="T51" fmla="*/ 4 h 12"/>
                <a:gd name="T52" fmla="*/ 19 w 19"/>
                <a:gd name="T53" fmla="*/ 8 h 12"/>
                <a:gd name="T54" fmla="*/ 19 w 19"/>
                <a:gd name="T55" fmla="*/ 8 h 12"/>
                <a:gd name="T56" fmla="*/ 19 w 19"/>
                <a:gd name="T57" fmla="*/ 12 h 12"/>
                <a:gd name="T58" fmla="*/ 14 w 19"/>
                <a:gd name="T59" fmla="*/ 12 h 12"/>
                <a:gd name="T60" fmla="*/ 14 w 19"/>
                <a:gd name="T61" fmla="*/ 12 h 12"/>
                <a:gd name="T62" fmla="*/ 14 w 19"/>
                <a:gd name="T63" fmla="*/ 12 h 12"/>
                <a:gd name="T64" fmla="*/ 9 w 19"/>
                <a:gd name="T65" fmla="*/ 12 h 12"/>
                <a:gd name="T66" fmla="*/ 9 w 19"/>
                <a:gd name="T67" fmla="*/ 12 h 12"/>
                <a:gd name="T68" fmla="*/ 4 w 19"/>
                <a:gd name="T69" fmla="*/ 12 h 12"/>
                <a:gd name="T70" fmla="*/ 0 w 19"/>
                <a:gd name="T71" fmla="*/ 12 h 12"/>
                <a:gd name="T72" fmla="*/ 0 w 19"/>
                <a:gd name="T73" fmla="*/ 12 h 12"/>
                <a:gd name="T74" fmla="*/ 0 w 19"/>
                <a:gd name="T75" fmla="*/ 8 h 12"/>
                <a:gd name="T76" fmla="*/ 0 w 19"/>
                <a:gd name="T77" fmla="*/ 4 h 12"/>
                <a:gd name="T78" fmla="*/ 0 w 19"/>
                <a:gd name="T79" fmla="*/ 4 h 12"/>
                <a:gd name="T80" fmla="*/ 4 w 19"/>
                <a:gd name="T81" fmla="*/ 0 h 12"/>
                <a:gd name="T82" fmla="*/ 9 w 19"/>
                <a:gd name="T83" fmla="*/ 0 h 12"/>
                <a:gd name="T84" fmla="*/ 9 w 19"/>
                <a:gd name="T8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 h="12">
                  <a:moveTo>
                    <a:pt x="14" y="4"/>
                  </a:moveTo>
                  <a:lnTo>
                    <a:pt x="14" y="4"/>
                  </a:lnTo>
                  <a:lnTo>
                    <a:pt x="14" y="4"/>
                  </a:lnTo>
                  <a:lnTo>
                    <a:pt x="14" y="4"/>
                  </a:lnTo>
                  <a:lnTo>
                    <a:pt x="14" y="4"/>
                  </a:lnTo>
                  <a:lnTo>
                    <a:pt x="14" y="4"/>
                  </a:lnTo>
                  <a:lnTo>
                    <a:pt x="14" y="4"/>
                  </a:lnTo>
                  <a:lnTo>
                    <a:pt x="14" y="4"/>
                  </a:lnTo>
                  <a:lnTo>
                    <a:pt x="14" y="8"/>
                  </a:lnTo>
                  <a:lnTo>
                    <a:pt x="14" y="8"/>
                  </a:lnTo>
                  <a:lnTo>
                    <a:pt x="14" y="8"/>
                  </a:lnTo>
                  <a:lnTo>
                    <a:pt x="14" y="8"/>
                  </a:lnTo>
                  <a:lnTo>
                    <a:pt x="14" y="8"/>
                  </a:lnTo>
                  <a:lnTo>
                    <a:pt x="14" y="8"/>
                  </a:lnTo>
                  <a:lnTo>
                    <a:pt x="14" y="8"/>
                  </a:lnTo>
                  <a:lnTo>
                    <a:pt x="14" y="8"/>
                  </a:lnTo>
                  <a:lnTo>
                    <a:pt x="14" y="8"/>
                  </a:lnTo>
                  <a:lnTo>
                    <a:pt x="14" y="8"/>
                  </a:lnTo>
                  <a:lnTo>
                    <a:pt x="14" y="8"/>
                  </a:lnTo>
                  <a:lnTo>
                    <a:pt x="14" y="12"/>
                  </a:lnTo>
                  <a:lnTo>
                    <a:pt x="14" y="12"/>
                  </a:lnTo>
                  <a:lnTo>
                    <a:pt x="14" y="12"/>
                  </a:lnTo>
                  <a:lnTo>
                    <a:pt x="14" y="12"/>
                  </a:lnTo>
                  <a:lnTo>
                    <a:pt x="14" y="12"/>
                  </a:lnTo>
                  <a:lnTo>
                    <a:pt x="14" y="12"/>
                  </a:lnTo>
                  <a:lnTo>
                    <a:pt x="14" y="12"/>
                  </a:lnTo>
                  <a:lnTo>
                    <a:pt x="14" y="12"/>
                  </a:lnTo>
                  <a:lnTo>
                    <a:pt x="14" y="12"/>
                  </a:lnTo>
                  <a:lnTo>
                    <a:pt x="14" y="12"/>
                  </a:lnTo>
                  <a:lnTo>
                    <a:pt x="14" y="12"/>
                  </a:lnTo>
                  <a:lnTo>
                    <a:pt x="14" y="12"/>
                  </a:lnTo>
                  <a:lnTo>
                    <a:pt x="14" y="12"/>
                  </a:lnTo>
                  <a:lnTo>
                    <a:pt x="14" y="12"/>
                  </a:lnTo>
                  <a:lnTo>
                    <a:pt x="9" y="12"/>
                  </a:lnTo>
                  <a:lnTo>
                    <a:pt x="9" y="12"/>
                  </a:lnTo>
                  <a:lnTo>
                    <a:pt x="9" y="12"/>
                  </a:lnTo>
                  <a:lnTo>
                    <a:pt x="9" y="12"/>
                  </a:lnTo>
                  <a:lnTo>
                    <a:pt x="9" y="12"/>
                  </a:lnTo>
                  <a:lnTo>
                    <a:pt x="9" y="12"/>
                  </a:lnTo>
                  <a:lnTo>
                    <a:pt x="9" y="12"/>
                  </a:lnTo>
                  <a:lnTo>
                    <a:pt x="9" y="12"/>
                  </a:lnTo>
                  <a:lnTo>
                    <a:pt x="9" y="12"/>
                  </a:lnTo>
                  <a:lnTo>
                    <a:pt x="4" y="12"/>
                  </a:lnTo>
                  <a:lnTo>
                    <a:pt x="4" y="12"/>
                  </a:lnTo>
                  <a:lnTo>
                    <a:pt x="4" y="12"/>
                  </a:lnTo>
                  <a:lnTo>
                    <a:pt x="4" y="12"/>
                  </a:lnTo>
                  <a:lnTo>
                    <a:pt x="4" y="8"/>
                  </a:lnTo>
                  <a:lnTo>
                    <a:pt x="4" y="8"/>
                  </a:lnTo>
                  <a:lnTo>
                    <a:pt x="4" y="8"/>
                  </a:lnTo>
                  <a:lnTo>
                    <a:pt x="4" y="8"/>
                  </a:lnTo>
                  <a:lnTo>
                    <a:pt x="4" y="8"/>
                  </a:lnTo>
                  <a:lnTo>
                    <a:pt x="4" y="8"/>
                  </a:lnTo>
                  <a:lnTo>
                    <a:pt x="4" y="8"/>
                  </a:lnTo>
                  <a:lnTo>
                    <a:pt x="4" y="8"/>
                  </a:lnTo>
                  <a:lnTo>
                    <a:pt x="4" y="8"/>
                  </a:lnTo>
                  <a:lnTo>
                    <a:pt x="9" y="8"/>
                  </a:lnTo>
                  <a:lnTo>
                    <a:pt x="9" y="8"/>
                  </a:lnTo>
                  <a:lnTo>
                    <a:pt x="9" y="4"/>
                  </a:lnTo>
                  <a:lnTo>
                    <a:pt x="9" y="4"/>
                  </a:lnTo>
                  <a:lnTo>
                    <a:pt x="9" y="4"/>
                  </a:lnTo>
                  <a:lnTo>
                    <a:pt x="9" y="4"/>
                  </a:lnTo>
                  <a:lnTo>
                    <a:pt x="9" y="4"/>
                  </a:lnTo>
                  <a:lnTo>
                    <a:pt x="9" y="4"/>
                  </a:lnTo>
                  <a:lnTo>
                    <a:pt x="9" y="4"/>
                  </a:lnTo>
                  <a:lnTo>
                    <a:pt x="14" y="4"/>
                  </a:lnTo>
                  <a:lnTo>
                    <a:pt x="14" y="0"/>
                  </a:lnTo>
                  <a:lnTo>
                    <a:pt x="14" y="0"/>
                  </a:lnTo>
                  <a:lnTo>
                    <a:pt x="14" y="0"/>
                  </a:lnTo>
                  <a:lnTo>
                    <a:pt x="14" y="0"/>
                  </a:lnTo>
                  <a:lnTo>
                    <a:pt x="14" y="0"/>
                  </a:lnTo>
                  <a:lnTo>
                    <a:pt x="14" y="0"/>
                  </a:lnTo>
                  <a:lnTo>
                    <a:pt x="14" y="0"/>
                  </a:lnTo>
                  <a:lnTo>
                    <a:pt x="14" y="0"/>
                  </a:lnTo>
                  <a:lnTo>
                    <a:pt x="14" y="4"/>
                  </a:lnTo>
                  <a:lnTo>
                    <a:pt x="14" y="4"/>
                  </a:lnTo>
                  <a:lnTo>
                    <a:pt x="19" y="4"/>
                  </a:lnTo>
                  <a:lnTo>
                    <a:pt x="19" y="4"/>
                  </a:lnTo>
                  <a:lnTo>
                    <a:pt x="19" y="4"/>
                  </a:lnTo>
                  <a:lnTo>
                    <a:pt x="19" y="4"/>
                  </a:lnTo>
                  <a:lnTo>
                    <a:pt x="19" y="8"/>
                  </a:lnTo>
                  <a:lnTo>
                    <a:pt x="19" y="8"/>
                  </a:lnTo>
                  <a:lnTo>
                    <a:pt x="19" y="8"/>
                  </a:lnTo>
                  <a:lnTo>
                    <a:pt x="19" y="8"/>
                  </a:lnTo>
                  <a:lnTo>
                    <a:pt x="19" y="8"/>
                  </a:lnTo>
                  <a:lnTo>
                    <a:pt x="19" y="12"/>
                  </a:lnTo>
                  <a:lnTo>
                    <a:pt x="19" y="12"/>
                  </a:lnTo>
                  <a:lnTo>
                    <a:pt x="19" y="12"/>
                  </a:lnTo>
                  <a:lnTo>
                    <a:pt x="19" y="12"/>
                  </a:lnTo>
                  <a:lnTo>
                    <a:pt x="14" y="12"/>
                  </a:lnTo>
                  <a:lnTo>
                    <a:pt x="14" y="12"/>
                  </a:lnTo>
                  <a:lnTo>
                    <a:pt x="14" y="12"/>
                  </a:lnTo>
                  <a:lnTo>
                    <a:pt x="14" y="12"/>
                  </a:lnTo>
                  <a:lnTo>
                    <a:pt x="14" y="12"/>
                  </a:lnTo>
                  <a:lnTo>
                    <a:pt x="14" y="12"/>
                  </a:lnTo>
                  <a:lnTo>
                    <a:pt x="14" y="12"/>
                  </a:lnTo>
                  <a:lnTo>
                    <a:pt x="14" y="12"/>
                  </a:lnTo>
                  <a:lnTo>
                    <a:pt x="14" y="12"/>
                  </a:lnTo>
                  <a:lnTo>
                    <a:pt x="14" y="12"/>
                  </a:lnTo>
                  <a:lnTo>
                    <a:pt x="9" y="12"/>
                  </a:lnTo>
                  <a:lnTo>
                    <a:pt x="9" y="12"/>
                  </a:lnTo>
                  <a:lnTo>
                    <a:pt x="9" y="12"/>
                  </a:lnTo>
                  <a:lnTo>
                    <a:pt x="9" y="12"/>
                  </a:lnTo>
                  <a:lnTo>
                    <a:pt x="4" y="12"/>
                  </a:lnTo>
                  <a:lnTo>
                    <a:pt x="4" y="12"/>
                  </a:lnTo>
                  <a:lnTo>
                    <a:pt x="4" y="12"/>
                  </a:lnTo>
                  <a:lnTo>
                    <a:pt x="4" y="12"/>
                  </a:lnTo>
                  <a:lnTo>
                    <a:pt x="4" y="12"/>
                  </a:lnTo>
                  <a:lnTo>
                    <a:pt x="0" y="12"/>
                  </a:lnTo>
                  <a:lnTo>
                    <a:pt x="0" y="12"/>
                  </a:lnTo>
                  <a:lnTo>
                    <a:pt x="0" y="12"/>
                  </a:lnTo>
                  <a:lnTo>
                    <a:pt x="0" y="12"/>
                  </a:lnTo>
                  <a:lnTo>
                    <a:pt x="0" y="8"/>
                  </a:lnTo>
                  <a:lnTo>
                    <a:pt x="0" y="8"/>
                  </a:lnTo>
                  <a:lnTo>
                    <a:pt x="0" y="8"/>
                  </a:lnTo>
                  <a:lnTo>
                    <a:pt x="0" y="8"/>
                  </a:lnTo>
                  <a:lnTo>
                    <a:pt x="0" y="8"/>
                  </a:lnTo>
                  <a:lnTo>
                    <a:pt x="0" y="4"/>
                  </a:lnTo>
                  <a:lnTo>
                    <a:pt x="0" y="4"/>
                  </a:lnTo>
                  <a:lnTo>
                    <a:pt x="0" y="4"/>
                  </a:lnTo>
                  <a:lnTo>
                    <a:pt x="0" y="4"/>
                  </a:lnTo>
                  <a:lnTo>
                    <a:pt x="4" y="4"/>
                  </a:lnTo>
                  <a:lnTo>
                    <a:pt x="4" y="4"/>
                  </a:lnTo>
                  <a:lnTo>
                    <a:pt x="4" y="0"/>
                  </a:lnTo>
                  <a:lnTo>
                    <a:pt x="4" y="0"/>
                  </a:lnTo>
                  <a:lnTo>
                    <a:pt x="4" y="0"/>
                  </a:lnTo>
                  <a:lnTo>
                    <a:pt x="9" y="0"/>
                  </a:lnTo>
                  <a:lnTo>
                    <a:pt x="9" y="0"/>
                  </a:lnTo>
                  <a:lnTo>
                    <a:pt x="9" y="0"/>
                  </a:lnTo>
                  <a:lnTo>
                    <a:pt x="9" y="0"/>
                  </a:lnTo>
                  <a:lnTo>
                    <a:pt x="14"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31826" name="Oval 338"/>
            <p:cNvSpPr>
              <a:spLocks noChangeArrowheads="1"/>
            </p:cNvSpPr>
            <p:nvPr/>
          </p:nvSpPr>
          <p:spPr bwMode="auto">
            <a:xfrm>
              <a:off x="710" y="198"/>
              <a:ext cx="5"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31827" name="Line 339"/>
            <p:cNvSpPr>
              <a:spLocks noChangeShapeType="1"/>
            </p:cNvSpPr>
            <p:nvPr/>
          </p:nvSpPr>
          <p:spPr bwMode="auto">
            <a:xfrm>
              <a:off x="686" y="277"/>
              <a:ext cx="5"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828" name="Line 340"/>
            <p:cNvSpPr>
              <a:spLocks noChangeShapeType="1"/>
            </p:cNvSpPr>
            <p:nvPr/>
          </p:nvSpPr>
          <p:spPr bwMode="auto">
            <a:xfrm>
              <a:off x="691" y="277"/>
              <a:ext cx="10"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829" name="Line 341"/>
            <p:cNvSpPr>
              <a:spLocks noChangeShapeType="1"/>
            </p:cNvSpPr>
            <p:nvPr/>
          </p:nvSpPr>
          <p:spPr bwMode="auto">
            <a:xfrm>
              <a:off x="701" y="277"/>
              <a:ext cx="1"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830" name="Line 342"/>
            <p:cNvSpPr>
              <a:spLocks noChangeShapeType="1"/>
            </p:cNvSpPr>
            <p:nvPr/>
          </p:nvSpPr>
          <p:spPr bwMode="auto">
            <a:xfrm>
              <a:off x="701" y="277"/>
              <a:ext cx="1"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831" name="Line 343"/>
            <p:cNvSpPr>
              <a:spLocks noChangeShapeType="1"/>
            </p:cNvSpPr>
            <p:nvPr/>
          </p:nvSpPr>
          <p:spPr bwMode="auto">
            <a:xfrm>
              <a:off x="701" y="277"/>
              <a:ext cx="9"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832" name="Line 344"/>
            <p:cNvSpPr>
              <a:spLocks noChangeShapeType="1"/>
            </p:cNvSpPr>
            <p:nvPr/>
          </p:nvSpPr>
          <p:spPr bwMode="auto">
            <a:xfrm>
              <a:off x="710" y="277"/>
              <a:ext cx="5"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833" name="Line 345"/>
            <p:cNvSpPr>
              <a:spLocks noChangeShapeType="1"/>
            </p:cNvSpPr>
            <p:nvPr/>
          </p:nvSpPr>
          <p:spPr bwMode="auto">
            <a:xfrm>
              <a:off x="715" y="277"/>
              <a:ext cx="1"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834" name="Line 346"/>
            <p:cNvSpPr>
              <a:spLocks noChangeShapeType="1"/>
            </p:cNvSpPr>
            <p:nvPr/>
          </p:nvSpPr>
          <p:spPr bwMode="auto">
            <a:xfrm>
              <a:off x="715" y="277"/>
              <a:ext cx="5"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835" name="Line 347"/>
            <p:cNvSpPr>
              <a:spLocks noChangeShapeType="1"/>
            </p:cNvSpPr>
            <p:nvPr/>
          </p:nvSpPr>
          <p:spPr bwMode="auto">
            <a:xfrm>
              <a:off x="721" y="277"/>
              <a:ext cx="8" cy="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836" name="Line 348"/>
            <p:cNvSpPr>
              <a:spLocks noChangeShapeType="1"/>
            </p:cNvSpPr>
            <p:nvPr/>
          </p:nvSpPr>
          <p:spPr bwMode="auto">
            <a:xfrm>
              <a:off x="729" y="284"/>
              <a:ext cx="5" cy="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837" name="Line 349"/>
            <p:cNvSpPr>
              <a:spLocks noChangeShapeType="1"/>
            </p:cNvSpPr>
            <p:nvPr/>
          </p:nvSpPr>
          <p:spPr bwMode="auto">
            <a:xfrm>
              <a:off x="691" y="284"/>
              <a:ext cx="5"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838" name="Line 350"/>
            <p:cNvSpPr>
              <a:spLocks noChangeShapeType="1"/>
            </p:cNvSpPr>
            <p:nvPr/>
          </p:nvSpPr>
          <p:spPr bwMode="auto">
            <a:xfrm>
              <a:off x="696" y="284"/>
              <a:ext cx="5" cy="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839" name="Line 351"/>
            <p:cNvSpPr>
              <a:spLocks noChangeShapeType="1"/>
            </p:cNvSpPr>
            <p:nvPr/>
          </p:nvSpPr>
          <p:spPr bwMode="auto">
            <a:xfrm>
              <a:off x="701" y="288"/>
              <a:ext cx="9"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840" name="Line 352"/>
            <p:cNvSpPr>
              <a:spLocks noChangeShapeType="1"/>
            </p:cNvSpPr>
            <p:nvPr/>
          </p:nvSpPr>
          <p:spPr bwMode="auto">
            <a:xfrm>
              <a:off x="710" y="288"/>
              <a:ext cx="5"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841" name="Line 353"/>
            <p:cNvSpPr>
              <a:spLocks noChangeShapeType="1"/>
            </p:cNvSpPr>
            <p:nvPr/>
          </p:nvSpPr>
          <p:spPr bwMode="auto">
            <a:xfrm flipV="1">
              <a:off x="715" y="284"/>
              <a:ext cx="1" cy="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842" name="Line 354"/>
            <p:cNvSpPr>
              <a:spLocks noChangeShapeType="1"/>
            </p:cNvSpPr>
            <p:nvPr/>
          </p:nvSpPr>
          <p:spPr bwMode="auto">
            <a:xfrm>
              <a:off x="681" y="254"/>
              <a:ext cx="5"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843" name="Line 355"/>
            <p:cNvSpPr>
              <a:spLocks noChangeShapeType="1"/>
            </p:cNvSpPr>
            <p:nvPr/>
          </p:nvSpPr>
          <p:spPr bwMode="auto">
            <a:xfrm>
              <a:off x="686" y="254"/>
              <a:ext cx="10"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844" name="Line 356"/>
            <p:cNvSpPr>
              <a:spLocks noChangeShapeType="1"/>
            </p:cNvSpPr>
            <p:nvPr/>
          </p:nvSpPr>
          <p:spPr bwMode="auto">
            <a:xfrm>
              <a:off x="696" y="254"/>
              <a:ext cx="9"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845" name="Line 357"/>
            <p:cNvSpPr>
              <a:spLocks noChangeShapeType="1"/>
            </p:cNvSpPr>
            <p:nvPr/>
          </p:nvSpPr>
          <p:spPr bwMode="auto">
            <a:xfrm>
              <a:off x="705" y="254"/>
              <a:ext cx="5"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846" name="Line 358"/>
            <p:cNvSpPr>
              <a:spLocks noChangeShapeType="1"/>
            </p:cNvSpPr>
            <p:nvPr/>
          </p:nvSpPr>
          <p:spPr bwMode="auto">
            <a:xfrm>
              <a:off x="710" y="254"/>
              <a:ext cx="5"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847" name="Line 359"/>
            <p:cNvSpPr>
              <a:spLocks noChangeShapeType="1"/>
            </p:cNvSpPr>
            <p:nvPr/>
          </p:nvSpPr>
          <p:spPr bwMode="auto">
            <a:xfrm>
              <a:off x="715" y="254"/>
              <a:ext cx="5"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848" name="Line 360"/>
            <p:cNvSpPr>
              <a:spLocks noChangeShapeType="1"/>
            </p:cNvSpPr>
            <p:nvPr/>
          </p:nvSpPr>
          <p:spPr bwMode="auto">
            <a:xfrm>
              <a:off x="720" y="254"/>
              <a:ext cx="4"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849" name="Line 361"/>
            <p:cNvSpPr>
              <a:spLocks noChangeShapeType="1"/>
            </p:cNvSpPr>
            <p:nvPr/>
          </p:nvSpPr>
          <p:spPr bwMode="auto">
            <a:xfrm>
              <a:off x="724" y="254"/>
              <a:ext cx="5"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850" name="Line 362"/>
            <p:cNvSpPr>
              <a:spLocks noChangeShapeType="1"/>
            </p:cNvSpPr>
            <p:nvPr/>
          </p:nvSpPr>
          <p:spPr bwMode="auto">
            <a:xfrm flipV="1">
              <a:off x="729" y="247"/>
              <a:ext cx="1" cy="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851" name="Line 363"/>
            <p:cNvSpPr>
              <a:spLocks noChangeShapeType="1"/>
            </p:cNvSpPr>
            <p:nvPr/>
          </p:nvSpPr>
          <p:spPr bwMode="auto">
            <a:xfrm flipV="1">
              <a:off x="712" y="349"/>
              <a:ext cx="17" cy="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852" name="Line 364"/>
            <p:cNvSpPr>
              <a:spLocks noChangeShapeType="1"/>
            </p:cNvSpPr>
            <p:nvPr/>
          </p:nvSpPr>
          <p:spPr bwMode="auto">
            <a:xfrm flipV="1">
              <a:off x="729" y="344"/>
              <a:ext cx="24" cy="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853" name="Line 365"/>
            <p:cNvSpPr>
              <a:spLocks noChangeShapeType="1"/>
            </p:cNvSpPr>
            <p:nvPr/>
          </p:nvSpPr>
          <p:spPr bwMode="auto">
            <a:xfrm flipV="1">
              <a:off x="754" y="337"/>
              <a:ext cx="14" cy="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854" name="Line 366"/>
            <p:cNvSpPr>
              <a:spLocks noChangeShapeType="1"/>
            </p:cNvSpPr>
            <p:nvPr/>
          </p:nvSpPr>
          <p:spPr bwMode="auto">
            <a:xfrm flipV="1">
              <a:off x="768" y="334"/>
              <a:ext cx="9" cy="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855" name="Line 367"/>
            <p:cNvSpPr>
              <a:spLocks noChangeShapeType="1"/>
            </p:cNvSpPr>
            <p:nvPr/>
          </p:nvSpPr>
          <p:spPr bwMode="auto">
            <a:xfrm flipV="1">
              <a:off x="780" y="330"/>
              <a:ext cx="12" cy="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856" name="Line 368"/>
            <p:cNvSpPr>
              <a:spLocks noChangeShapeType="1"/>
            </p:cNvSpPr>
            <p:nvPr/>
          </p:nvSpPr>
          <p:spPr bwMode="auto">
            <a:xfrm flipV="1">
              <a:off x="793" y="327"/>
              <a:ext cx="3" cy="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857" name="Line 369"/>
            <p:cNvSpPr>
              <a:spLocks noChangeShapeType="1"/>
            </p:cNvSpPr>
            <p:nvPr/>
          </p:nvSpPr>
          <p:spPr bwMode="auto">
            <a:xfrm flipV="1">
              <a:off x="797" y="319"/>
              <a:ext cx="4" cy="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858" name="Line 370"/>
            <p:cNvSpPr>
              <a:spLocks noChangeShapeType="1"/>
            </p:cNvSpPr>
            <p:nvPr/>
          </p:nvSpPr>
          <p:spPr bwMode="auto">
            <a:xfrm flipV="1">
              <a:off x="801" y="314"/>
              <a:ext cx="5" cy="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859" name="Line 371"/>
            <p:cNvSpPr>
              <a:spLocks noChangeShapeType="1"/>
            </p:cNvSpPr>
            <p:nvPr/>
          </p:nvSpPr>
          <p:spPr bwMode="auto">
            <a:xfrm flipV="1">
              <a:off x="806" y="303"/>
              <a:ext cx="1" cy="1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860" name="Line 372"/>
            <p:cNvSpPr>
              <a:spLocks noChangeShapeType="1"/>
            </p:cNvSpPr>
            <p:nvPr/>
          </p:nvSpPr>
          <p:spPr bwMode="auto">
            <a:xfrm flipH="1">
              <a:off x="840" y="254"/>
              <a:ext cx="11" cy="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861" name="Line 373"/>
            <p:cNvSpPr>
              <a:spLocks noChangeShapeType="1"/>
            </p:cNvSpPr>
            <p:nvPr/>
          </p:nvSpPr>
          <p:spPr bwMode="auto">
            <a:xfrm flipH="1">
              <a:off x="835" y="258"/>
              <a:ext cx="5"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862" name="Line 374"/>
            <p:cNvSpPr>
              <a:spLocks noChangeShapeType="1"/>
            </p:cNvSpPr>
            <p:nvPr/>
          </p:nvSpPr>
          <p:spPr bwMode="auto">
            <a:xfrm flipH="1">
              <a:off x="830" y="258"/>
              <a:ext cx="4" cy="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863" name="未知"/>
            <p:cNvSpPr>
              <a:spLocks/>
            </p:cNvSpPr>
            <p:nvPr/>
          </p:nvSpPr>
          <p:spPr bwMode="auto">
            <a:xfrm>
              <a:off x="921" y="269"/>
              <a:ext cx="34" cy="11"/>
            </a:xfrm>
            <a:custGeom>
              <a:avLst/>
              <a:gdLst>
                <a:gd name="T0" fmla="*/ 0 w 34"/>
                <a:gd name="T1" fmla="*/ 11 h 11"/>
                <a:gd name="T2" fmla="*/ 5 w 34"/>
                <a:gd name="T3" fmla="*/ 8 h 11"/>
                <a:gd name="T4" fmla="*/ 10 w 34"/>
                <a:gd name="T5" fmla="*/ 4 h 11"/>
                <a:gd name="T6" fmla="*/ 15 w 34"/>
                <a:gd name="T7" fmla="*/ 4 h 11"/>
                <a:gd name="T8" fmla="*/ 15 w 34"/>
                <a:gd name="T9" fmla="*/ 4 h 11"/>
                <a:gd name="T10" fmla="*/ 15 w 34"/>
                <a:gd name="T11" fmla="*/ 0 h 11"/>
                <a:gd name="T12" fmla="*/ 15 w 34"/>
                <a:gd name="T13" fmla="*/ 0 h 11"/>
                <a:gd name="T14" fmla="*/ 19 w 34"/>
                <a:gd name="T15" fmla="*/ 0 h 11"/>
                <a:gd name="T16" fmla="*/ 19 w 34"/>
                <a:gd name="T17" fmla="*/ 0 h 11"/>
                <a:gd name="T18" fmla="*/ 24 w 34"/>
                <a:gd name="T19" fmla="*/ 0 h 11"/>
                <a:gd name="T20" fmla="*/ 24 w 34"/>
                <a:gd name="T21" fmla="*/ 0 h 11"/>
                <a:gd name="T22" fmla="*/ 24 w 34"/>
                <a:gd name="T23" fmla="*/ 0 h 11"/>
                <a:gd name="T24" fmla="*/ 24 w 34"/>
                <a:gd name="T25" fmla="*/ 0 h 11"/>
                <a:gd name="T26" fmla="*/ 29 w 34"/>
                <a:gd name="T27" fmla="*/ 0 h 11"/>
                <a:gd name="T28" fmla="*/ 29 w 34"/>
                <a:gd name="T29" fmla="*/ 4 h 11"/>
                <a:gd name="T30" fmla="*/ 29 w 34"/>
                <a:gd name="T31" fmla="*/ 4 h 11"/>
                <a:gd name="T32" fmla="*/ 34 w 34"/>
                <a:gd name="T33" fmla="*/ 4 h 11"/>
                <a:gd name="T34" fmla="*/ 34 w 34"/>
                <a:gd name="T35" fmla="*/ 8 h 11"/>
                <a:gd name="T36" fmla="*/ 34 w 34"/>
                <a:gd name="T37" fmla="*/ 8 h 11"/>
                <a:gd name="T38" fmla="*/ 29 w 34"/>
                <a:gd name="T39" fmla="*/ 8 h 11"/>
                <a:gd name="T40" fmla="*/ 29 w 34"/>
                <a:gd name="T41" fmla="*/ 11 h 11"/>
                <a:gd name="T42" fmla="*/ 24 w 34"/>
                <a:gd name="T43" fmla="*/ 11 h 11"/>
                <a:gd name="T44" fmla="*/ 24 w 34"/>
                <a:gd name="T45" fmla="*/ 11 h 11"/>
                <a:gd name="T46" fmla="*/ 24 w 34"/>
                <a:gd name="T47" fmla="*/ 11 h 11"/>
                <a:gd name="T48" fmla="*/ 19 w 34"/>
                <a:gd name="T49" fmla="*/ 11 h 11"/>
                <a:gd name="T50" fmla="*/ 15 w 34"/>
                <a:gd name="T51" fmla="*/ 8 h 11"/>
                <a:gd name="T52" fmla="*/ 15 w 34"/>
                <a:gd name="T53" fmla="*/ 8 h 11"/>
                <a:gd name="T54" fmla="*/ 10 w 34"/>
                <a:gd name="T55" fmla="*/ 8 h 11"/>
                <a:gd name="T56" fmla="*/ 5 w 34"/>
                <a:gd name="T57" fmla="*/ 11 h 11"/>
                <a:gd name="T58" fmla="*/ 0 w 34"/>
                <a:gd name="T5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 h="11">
                  <a:moveTo>
                    <a:pt x="0" y="11"/>
                  </a:moveTo>
                  <a:lnTo>
                    <a:pt x="5" y="8"/>
                  </a:lnTo>
                  <a:lnTo>
                    <a:pt x="10" y="4"/>
                  </a:lnTo>
                  <a:lnTo>
                    <a:pt x="15" y="4"/>
                  </a:lnTo>
                  <a:lnTo>
                    <a:pt x="15" y="4"/>
                  </a:lnTo>
                  <a:lnTo>
                    <a:pt x="15" y="0"/>
                  </a:lnTo>
                  <a:lnTo>
                    <a:pt x="15" y="0"/>
                  </a:lnTo>
                  <a:lnTo>
                    <a:pt x="19" y="0"/>
                  </a:lnTo>
                  <a:lnTo>
                    <a:pt x="19" y="0"/>
                  </a:lnTo>
                  <a:lnTo>
                    <a:pt x="24" y="0"/>
                  </a:lnTo>
                  <a:lnTo>
                    <a:pt x="24" y="0"/>
                  </a:lnTo>
                  <a:lnTo>
                    <a:pt x="24" y="0"/>
                  </a:lnTo>
                  <a:lnTo>
                    <a:pt x="24" y="0"/>
                  </a:lnTo>
                  <a:lnTo>
                    <a:pt x="29" y="0"/>
                  </a:lnTo>
                  <a:lnTo>
                    <a:pt x="29" y="4"/>
                  </a:lnTo>
                  <a:lnTo>
                    <a:pt x="29" y="4"/>
                  </a:lnTo>
                  <a:lnTo>
                    <a:pt x="34" y="4"/>
                  </a:lnTo>
                  <a:lnTo>
                    <a:pt x="34" y="8"/>
                  </a:lnTo>
                  <a:lnTo>
                    <a:pt x="34" y="8"/>
                  </a:lnTo>
                  <a:lnTo>
                    <a:pt x="29" y="8"/>
                  </a:lnTo>
                  <a:lnTo>
                    <a:pt x="29" y="11"/>
                  </a:lnTo>
                  <a:lnTo>
                    <a:pt x="24" y="11"/>
                  </a:lnTo>
                  <a:lnTo>
                    <a:pt x="24" y="11"/>
                  </a:lnTo>
                  <a:lnTo>
                    <a:pt x="24" y="11"/>
                  </a:lnTo>
                  <a:lnTo>
                    <a:pt x="19" y="11"/>
                  </a:lnTo>
                  <a:lnTo>
                    <a:pt x="15" y="8"/>
                  </a:lnTo>
                  <a:lnTo>
                    <a:pt x="15" y="8"/>
                  </a:lnTo>
                  <a:lnTo>
                    <a:pt x="10" y="8"/>
                  </a:lnTo>
                  <a:lnTo>
                    <a:pt x="5" y="11"/>
                  </a:lnTo>
                  <a:lnTo>
                    <a:pt x="0" y="11"/>
                  </a:lnTo>
                  <a:close/>
                </a:path>
              </a:pathLst>
            </a:custGeom>
            <a:solidFill>
              <a:srgbClr val="C0FFFF"/>
            </a:solidFill>
            <a:ln w="7938" cmpd="sng">
              <a:solidFill>
                <a:srgbClr val="000000"/>
              </a:solidFill>
              <a:round/>
              <a:headEnd/>
              <a:tailEnd/>
            </a:ln>
          </p:spPr>
          <p:txBody>
            <a:bodyPr/>
            <a:lstStyle/>
            <a:p>
              <a:endParaRPr lang="zh-CN" altLang="en-US"/>
            </a:p>
          </p:txBody>
        </p:sp>
        <p:sp>
          <p:nvSpPr>
            <p:cNvPr id="831864" name="未知"/>
            <p:cNvSpPr>
              <a:spLocks/>
            </p:cNvSpPr>
            <p:nvPr/>
          </p:nvSpPr>
          <p:spPr bwMode="auto">
            <a:xfrm>
              <a:off x="609" y="209"/>
              <a:ext cx="29" cy="8"/>
            </a:xfrm>
            <a:custGeom>
              <a:avLst/>
              <a:gdLst>
                <a:gd name="T0" fmla="*/ 29 w 29"/>
                <a:gd name="T1" fmla="*/ 8 h 8"/>
                <a:gd name="T2" fmla="*/ 20 w 29"/>
                <a:gd name="T3" fmla="*/ 4 h 8"/>
                <a:gd name="T4" fmla="*/ 20 w 29"/>
                <a:gd name="T5" fmla="*/ 4 h 8"/>
                <a:gd name="T6" fmla="*/ 15 w 29"/>
                <a:gd name="T7" fmla="*/ 4 h 8"/>
                <a:gd name="T8" fmla="*/ 15 w 29"/>
                <a:gd name="T9" fmla="*/ 4 h 8"/>
                <a:gd name="T10" fmla="*/ 15 w 29"/>
                <a:gd name="T11" fmla="*/ 4 h 8"/>
                <a:gd name="T12" fmla="*/ 15 w 29"/>
                <a:gd name="T13" fmla="*/ 4 h 8"/>
                <a:gd name="T14" fmla="*/ 15 w 29"/>
                <a:gd name="T15" fmla="*/ 4 h 8"/>
                <a:gd name="T16" fmla="*/ 10 w 29"/>
                <a:gd name="T17" fmla="*/ 0 h 8"/>
                <a:gd name="T18" fmla="*/ 10 w 29"/>
                <a:gd name="T19" fmla="*/ 0 h 8"/>
                <a:gd name="T20" fmla="*/ 10 w 29"/>
                <a:gd name="T21" fmla="*/ 0 h 8"/>
                <a:gd name="T22" fmla="*/ 5 w 29"/>
                <a:gd name="T23" fmla="*/ 0 h 8"/>
                <a:gd name="T24" fmla="*/ 5 w 29"/>
                <a:gd name="T25" fmla="*/ 4 h 8"/>
                <a:gd name="T26" fmla="*/ 5 w 29"/>
                <a:gd name="T27" fmla="*/ 4 h 8"/>
                <a:gd name="T28" fmla="*/ 0 w 29"/>
                <a:gd name="T29" fmla="*/ 4 h 8"/>
                <a:gd name="T30" fmla="*/ 0 w 29"/>
                <a:gd name="T31" fmla="*/ 4 h 8"/>
                <a:gd name="T32" fmla="*/ 0 w 29"/>
                <a:gd name="T33" fmla="*/ 4 h 8"/>
                <a:gd name="T34" fmla="*/ 0 w 29"/>
                <a:gd name="T35" fmla="*/ 4 h 8"/>
                <a:gd name="T36" fmla="*/ 0 w 29"/>
                <a:gd name="T37" fmla="*/ 8 h 8"/>
                <a:gd name="T38" fmla="*/ 0 w 29"/>
                <a:gd name="T39" fmla="*/ 8 h 8"/>
                <a:gd name="T40" fmla="*/ 0 w 29"/>
                <a:gd name="T41" fmla="*/ 8 h 8"/>
                <a:gd name="T42" fmla="*/ 5 w 29"/>
                <a:gd name="T43" fmla="*/ 8 h 8"/>
                <a:gd name="T44" fmla="*/ 5 w 29"/>
                <a:gd name="T45" fmla="*/ 8 h 8"/>
                <a:gd name="T46" fmla="*/ 10 w 29"/>
                <a:gd name="T47" fmla="*/ 8 h 8"/>
                <a:gd name="T48" fmla="*/ 10 w 29"/>
                <a:gd name="T49" fmla="*/ 8 h 8"/>
                <a:gd name="T50" fmla="*/ 15 w 29"/>
                <a:gd name="T51" fmla="*/ 8 h 8"/>
                <a:gd name="T52" fmla="*/ 15 w 29"/>
                <a:gd name="T53" fmla="*/ 8 h 8"/>
                <a:gd name="T54" fmla="*/ 15 w 29"/>
                <a:gd name="T55" fmla="*/ 8 h 8"/>
                <a:gd name="T56" fmla="*/ 20 w 29"/>
                <a:gd name="T57" fmla="*/ 8 h 8"/>
                <a:gd name="T58" fmla="*/ 29 w 29"/>
                <a:gd name="T5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 h="8">
                  <a:moveTo>
                    <a:pt x="29" y="8"/>
                  </a:moveTo>
                  <a:lnTo>
                    <a:pt x="20" y="4"/>
                  </a:lnTo>
                  <a:lnTo>
                    <a:pt x="20" y="4"/>
                  </a:lnTo>
                  <a:lnTo>
                    <a:pt x="15" y="4"/>
                  </a:lnTo>
                  <a:lnTo>
                    <a:pt x="15" y="4"/>
                  </a:lnTo>
                  <a:lnTo>
                    <a:pt x="15" y="4"/>
                  </a:lnTo>
                  <a:lnTo>
                    <a:pt x="15" y="4"/>
                  </a:lnTo>
                  <a:lnTo>
                    <a:pt x="15" y="4"/>
                  </a:lnTo>
                  <a:lnTo>
                    <a:pt x="10" y="0"/>
                  </a:lnTo>
                  <a:lnTo>
                    <a:pt x="10" y="0"/>
                  </a:lnTo>
                  <a:lnTo>
                    <a:pt x="10" y="0"/>
                  </a:lnTo>
                  <a:lnTo>
                    <a:pt x="5" y="0"/>
                  </a:lnTo>
                  <a:lnTo>
                    <a:pt x="5" y="4"/>
                  </a:lnTo>
                  <a:lnTo>
                    <a:pt x="5" y="4"/>
                  </a:lnTo>
                  <a:lnTo>
                    <a:pt x="0" y="4"/>
                  </a:lnTo>
                  <a:lnTo>
                    <a:pt x="0" y="4"/>
                  </a:lnTo>
                  <a:lnTo>
                    <a:pt x="0" y="4"/>
                  </a:lnTo>
                  <a:lnTo>
                    <a:pt x="0" y="4"/>
                  </a:lnTo>
                  <a:lnTo>
                    <a:pt x="0" y="8"/>
                  </a:lnTo>
                  <a:lnTo>
                    <a:pt x="0" y="8"/>
                  </a:lnTo>
                  <a:lnTo>
                    <a:pt x="0" y="8"/>
                  </a:lnTo>
                  <a:lnTo>
                    <a:pt x="5" y="8"/>
                  </a:lnTo>
                  <a:lnTo>
                    <a:pt x="5" y="8"/>
                  </a:lnTo>
                  <a:lnTo>
                    <a:pt x="10" y="8"/>
                  </a:lnTo>
                  <a:lnTo>
                    <a:pt x="10" y="8"/>
                  </a:lnTo>
                  <a:lnTo>
                    <a:pt x="15" y="8"/>
                  </a:lnTo>
                  <a:lnTo>
                    <a:pt x="15" y="8"/>
                  </a:lnTo>
                  <a:lnTo>
                    <a:pt x="15" y="8"/>
                  </a:lnTo>
                  <a:lnTo>
                    <a:pt x="20" y="8"/>
                  </a:lnTo>
                  <a:lnTo>
                    <a:pt x="29" y="8"/>
                  </a:lnTo>
                  <a:close/>
                </a:path>
              </a:pathLst>
            </a:custGeom>
            <a:solidFill>
              <a:srgbClr val="C0FFFF"/>
            </a:solidFill>
            <a:ln w="7938" cmpd="sng">
              <a:solidFill>
                <a:srgbClr val="000000"/>
              </a:solidFill>
              <a:round/>
              <a:headEnd/>
              <a:tailEnd/>
            </a:ln>
          </p:spPr>
          <p:txBody>
            <a:bodyPr/>
            <a:lstStyle/>
            <a:p>
              <a:endParaRPr lang="zh-CN" altLang="en-US"/>
            </a:p>
          </p:txBody>
        </p:sp>
        <p:sp>
          <p:nvSpPr>
            <p:cNvPr id="831865" name="未知"/>
            <p:cNvSpPr>
              <a:spLocks/>
            </p:cNvSpPr>
            <p:nvPr/>
          </p:nvSpPr>
          <p:spPr bwMode="auto">
            <a:xfrm>
              <a:off x="912" y="161"/>
              <a:ext cx="38" cy="22"/>
            </a:xfrm>
            <a:custGeom>
              <a:avLst/>
              <a:gdLst>
                <a:gd name="T0" fmla="*/ 0 w 38"/>
                <a:gd name="T1" fmla="*/ 22 h 22"/>
                <a:gd name="T2" fmla="*/ 0 w 38"/>
                <a:gd name="T3" fmla="*/ 18 h 22"/>
                <a:gd name="T4" fmla="*/ 4 w 38"/>
                <a:gd name="T5" fmla="*/ 15 h 22"/>
                <a:gd name="T6" fmla="*/ 4 w 38"/>
                <a:gd name="T7" fmla="*/ 11 h 22"/>
                <a:gd name="T8" fmla="*/ 9 w 38"/>
                <a:gd name="T9" fmla="*/ 7 h 22"/>
                <a:gd name="T10" fmla="*/ 9 w 38"/>
                <a:gd name="T11" fmla="*/ 3 h 22"/>
                <a:gd name="T12" fmla="*/ 14 w 38"/>
                <a:gd name="T13" fmla="*/ 3 h 22"/>
                <a:gd name="T14" fmla="*/ 14 w 38"/>
                <a:gd name="T15" fmla="*/ 3 h 22"/>
                <a:gd name="T16" fmla="*/ 19 w 38"/>
                <a:gd name="T17" fmla="*/ 3 h 22"/>
                <a:gd name="T18" fmla="*/ 24 w 38"/>
                <a:gd name="T19" fmla="*/ 0 h 22"/>
                <a:gd name="T20" fmla="*/ 24 w 38"/>
                <a:gd name="T21" fmla="*/ 0 h 22"/>
                <a:gd name="T22" fmla="*/ 33 w 38"/>
                <a:gd name="T23" fmla="*/ 0 h 22"/>
                <a:gd name="T24" fmla="*/ 33 w 38"/>
                <a:gd name="T25" fmla="*/ 0 h 22"/>
                <a:gd name="T26" fmla="*/ 33 w 38"/>
                <a:gd name="T27" fmla="*/ 3 h 22"/>
                <a:gd name="T28" fmla="*/ 33 w 38"/>
                <a:gd name="T29" fmla="*/ 3 h 22"/>
                <a:gd name="T30" fmla="*/ 38 w 38"/>
                <a:gd name="T31" fmla="*/ 3 h 22"/>
                <a:gd name="T32" fmla="*/ 38 w 38"/>
                <a:gd name="T33" fmla="*/ 3 h 22"/>
                <a:gd name="T34" fmla="*/ 38 w 38"/>
                <a:gd name="T35" fmla="*/ 3 h 22"/>
                <a:gd name="T36" fmla="*/ 38 w 38"/>
                <a:gd name="T37" fmla="*/ 7 h 22"/>
                <a:gd name="T38" fmla="*/ 33 w 38"/>
                <a:gd name="T39" fmla="*/ 11 h 22"/>
                <a:gd name="T40" fmla="*/ 33 w 38"/>
                <a:gd name="T41" fmla="*/ 11 h 22"/>
                <a:gd name="T42" fmla="*/ 33 w 38"/>
                <a:gd name="T43" fmla="*/ 11 h 22"/>
                <a:gd name="T44" fmla="*/ 33 w 38"/>
                <a:gd name="T45" fmla="*/ 11 h 22"/>
                <a:gd name="T46" fmla="*/ 33 w 38"/>
                <a:gd name="T47" fmla="*/ 11 h 22"/>
                <a:gd name="T48" fmla="*/ 28 w 38"/>
                <a:gd name="T49" fmla="*/ 15 h 22"/>
                <a:gd name="T50" fmla="*/ 28 w 38"/>
                <a:gd name="T51" fmla="*/ 15 h 22"/>
                <a:gd name="T52" fmla="*/ 24 w 38"/>
                <a:gd name="T53" fmla="*/ 15 h 22"/>
                <a:gd name="T54" fmla="*/ 24 w 38"/>
                <a:gd name="T55" fmla="*/ 15 h 22"/>
                <a:gd name="T56" fmla="*/ 24 w 38"/>
                <a:gd name="T57" fmla="*/ 15 h 22"/>
                <a:gd name="T58" fmla="*/ 19 w 38"/>
                <a:gd name="T59" fmla="*/ 15 h 22"/>
                <a:gd name="T60" fmla="*/ 14 w 38"/>
                <a:gd name="T61" fmla="*/ 15 h 22"/>
                <a:gd name="T62" fmla="*/ 14 w 38"/>
                <a:gd name="T63" fmla="*/ 15 h 22"/>
                <a:gd name="T64" fmla="*/ 9 w 38"/>
                <a:gd name="T65" fmla="*/ 15 h 22"/>
                <a:gd name="T66" fmla="*/ 9 w 38"/>
                <a:gd name="T67" fmla="*/ 15 h 22"/>
                <a:gd name="T68" fmla="*/ 4 w 38"/>
                <a:gd name="T69" fmla="*/ 18 h 22"/>
                <a:gd name="T70" fmla="*/ 4 w 38"/>
                <a:gd name="T71" fmla="*/ 22 h 22"/>
                <a:gd name="T72" fmla="*/ 0 w 38"/>
                <a:gd name="T7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 h="22">
                  <a:moveTo>
                    <a:pt x="0" y="22"/>
                  </a:moveTo>
                  <a:lnTo>
                    <a:pt x="0" y="18"/>
                  </a:lnTo>
                  <a:lnTo>
                    <a:pt x="4" y="15"/>
                  </a:lnTo>
                  <a:lnTo>
                    <a:pt x="4" y="11"/>
                  </a:lnTo>
                  <a:lnTo>
                    <a:pt x="9" y="7"/>
                  </a:lnTo>
                  <a:lnTo>
                    <a:pt x="9" y="3"/>
                  </a:lnTo>
                  <a:lnTo>
                    <a:pt x="14" y="3"/>
                  </a:lnTo>
                  <a:lnTo>
                    <a:pt x="14" y="3"/>
                  </a:lnTo>
                  <a:lnTo>
                    <a:pt x="19" y="3"/>
                  </a:lnTo>
                  <a:lnTo>
                    <a:pt x="24" y="0"/>
                  </a:lnTo>
                  <a:lnTo>
                    <a:pt x="24" y="0"/>
                  </a:lnTo>
                  <a:lnTo>
                    <a:pt x="33" y="0"/>
                  </a:lnTo>
                  <a:lnTo>
                    <a:pt x="33" y="0"/>
                  </a:lnTo>
                  <a:lnTo>
                    <a:pt x="33" y="3"/>
                  </a:lnTo>
                  <a:lnTo>
                    <a:pt x="33" y="3"/>
                  </a:lnTo>
                  <a:lnTo>
                    <a:pt x="38" y="3"/>
                  </a:lnTo>
                  <a:lnTo>
                    <a:pt x="38" y="3"/>
                  </a:lnTo>
                  <a:lnTo>
                    <a:pt x="38" y="3"/>
                  </a:lnTo>
                  <a:lnTo>
                    <a:pt x="38" y="7"/>
                  </a:lnTo>
                  <a:lnTo>
                    <a:pt x="33" y="11"/>
                  </a:lnTo>
                  <a:lnTo>
                    <a:pt x="33" y="11"/>
                  </a:lnTo>
                  <a:lnTo>
                    <a:pt x="33" y="11"/>
                  </a:lnTo>
                  <a:lnTo>
                    <a:pt x="33" y="11"/>
                  </a:lnTo>
                  <a:lnTo>
                    <a:pt x="33" y="11"/>
                  </a:lnTo>
                  <a:lnTo>
                    <a:pt x="28" y="15"/>
                  </a:lnTo>
                  <a:lnTo>
                    <a:pt x="28" y="15"/>
                  </a:lnTo>
                  <a:lnTo>
                    <a:pt x="24" y="15"/>
                  </a:lnTo>
                  <a:lnTo>
                    <a:pt x="24" y="15"/>
                  </a:lnTo>
                  <a:lnTo>
                    <a:pt x="24" y="15"/>
                  </a:lnTo>
                  <a:lnTo>
                    <a:pt x="19" y="15"/>
                  </a:lnTo>
                  <a:lnTo>
                    <a:pt x="14" y="15"/>
                  </a:lnTo>
                  <a:lnTo>
                    <a:pt x="14" y="15"/>
                  </a:lnTo>
                  <a:lnTo>
                    <a:pt x="9" y="15"/>
                  </a:lnTo>
                  <a:lnTo>
                    <a:pt x="9" y="15"/>
                  </a:lnTo>
                  <a:lnTo>
                    <a:pt x="4" y="18"/>
                  </a:lnTo>
                  <a:lnTo>
                    <a:pt x="4" y="22"/>
                  </a:lnTo>
                  <a:lnTo>
                    <a:pt x="0" y="22"/>
                  </a:lnTo>
                  <a:close/>
                </a:path>
              </a:pathLst>
            </a:custGeom>
            <a:solidFill>
              <a:srgbClr val="C0FFFF"/>
            </a:solidFill>
            <a:ln w="7938" cmpd="sng">
              <a:solidFill>
                <a:srgbClr val="000000"/>
              </a:solidFill>
              <a:round/>
              <a:headEnd/>
              <a:tailEnd/>
            </a:ln>
          </p:spPr>
          <p:txBody>
            <a:bodyPr/>
            <a:lstStyle/>
            <a:p>
              <a:endParaRPr lang="zh-CN" altLang="en-US"/>
            </a:p>
          </p:txBody>
        </p:sp>
        <p:sp>
          <p:nvSpPr>
            <p:cNvPr id="831866" name="未知"/>
            <p:cNvSpPr>
              <a:spLocks/>
            </p:cNvSpPr>
            <p:nvPr/>
          </p:nvSpPr>
          <p:spPr bwMode="auto">
            <a:xfrm>
              <a:off x="413" y="366"/>
              <a:ext cx="235" cy="79"/>
            </a:xfrm>
            <a:custGeom>
              <a:avLst/>
              <a:gdLst>
                <a:gd name="T0" fmla="*/ 0 w 235"/>
                <a:gd name="T1" fmla="*/ 27 h 79"/>
                <a:gd name="T2" fmla="*/ 19 w 235"/>
                <a:gd name="T3" fmla="*/ 15 h 79"/>
                <a:gd name="T4" fmla="*/ 43 w 235"/>
                <a:gd name="T5" fmla="*/ 8 h 79"/>
                <a:gd name="T6" fmla="*/ 57 w 235"/>
                <a:gd name="T7" fmla="*/ 0 h 79"/>
                <a:gd name="T8" fmla="*/ 76 w 235"/>
                <a:gd name="T9" fmla="*/ 0 h 79"/>
                <a:gd name="T10" fmla="*/ 105 w 235"/>
                <a:gd name="T11" fmla="*/ 0 h 79"/>
                <a:gd name="T12" fmla="*/ 139 w 235"/>
                <a:gd name="T13" fmla="*/ 0 h 79"/>
                <a:gd name="T14" fmla="*/ 230 w 235"/>
                <a:gd name="T15" fmla="*/ 60 h 79"/>
                <a:gd name="T16" fmla="*/ 235 w 235"/>
                <a:gd name="T17" fmla="*/ 68 h 79"/>
                <a:gd name="T18" fmla="*/ 235 w 235"/>
                <a:gd name="T19" fmla="*/ 68 h 79"/>
                <a:gd name="T20" fmla="*/ 230 w 235"/>
                <a:gd name="T21" fmla="*/ 72 h 79"/>
                <a:gd name="T22" fmla="*/ 225 w 235"/>
                <a:gd name="T23" fmla="*/ 72 h 79"/>
                <a:gd name="T24" fmla="*/ 220 w 235"/>
                <a:gd name="T25" fmla="*/ 68 h 79"/>
                <a:gd name="T26" fmla="*/ 211 w 235"/>
                <a:gd name="T27" fmla="*/ 64 h 79"/>
                <a:gd name="T28" fmla="*/ 192 w 235"/>
                <a:gd name="T29" fmla="*/ 57 h 79"/>
                <a:gd name="T30" fmla="*/ 158 w 235"/>
                <a:gd name="T31" fmla="*/ 42 h 79"/>
                <a:gd name="T32" fmla="*/ 158 w 235"/>
                <a:gd name="T33" fmla="*/ 53 h 79"/>
                <a:gd name="T34" fmla="*/ 153 w 235"/>
                <a:gd name="T35" fmla="*/ 57 h 79"/>
                <a:gd name="T36" fmla="*/ 144 w 235"/>
                <a:gd name="T37" fmla="*/ 60 h 79"/>
                <a:gd name="T38" fmla="*/ 144 w 235"/>
                <a:gd name="T39" fmla="*/ 64 h 79"/>
                <a:gd name="T40" fmla="*/ 144 w 235"/>
                <a:gd name="T41" fmla="*/ 68 h 79"/>
                <a:gd name="T42" fmla="*/ 134 w 235"/>
                <a:gd name="T43" fmla="*/ 68 h 79"/>
                <a:gd name="T44" fmla="*/ 124 w 235"/>
                <a:gd name="T45" fmla="*/ 68 h 79"/>
                <a:gd name="T46" fmla="*/ 124 w 235"/>
                <a:gd name="T47" fmla="*/ 72 h 79"/>
                <a:gd name="T48" fmla="*/ 124 w 235"/>
                <a:gd name="T49" fmla="*/ 75 h 79"/>
                <a:gd name="T50" fmla="*/ 120 w 235"/>
                <a:gd name="T51" fmla="*/ 75 h 79"/>
                <a:gd name="T52" fmla="*/ 110 w 235"/>
                <a:gd name="T53" fmla="*/ 79 h 79"/>
                <a:gd name="T54" fmla="*/ 105 w 235"/>
                <a:gd name="T55" fmla="*/ 79 h 79"/>
                <a:gd name="T56" fmla="*/ 96 w 235"/>
                <a:gd name="T57" fmla="*/ 72 h 79"/>
                <a:gd name="T58" fmla="*/ 81 w 235"/>
                <a:gd name="T59" fmla="*/ 60 h 79"/>
                <a:gd name="T60" fmla="*/ 81 w 235"/>
                <a:gd name="T61" fmla="*/ 57 h 79"/>
                <a:gd name="T62" fmla="*/ 81 w 235"/>
                <a:gd name="T63" fmla="*/ 53 h 79"/>
                <a:gd name="T64" fmla="*/ 67 w 235"/>
                <a:gd name="T65" fmla="*/ 49 h 79"/>
                <a:gd name="T66" fmla="*/ 57 w 235"/>
                <a:gd name="T67" fmla="*/ 49 h 79"/>
                <a:gd name="T68" fmla="*/ 14 w 235"/>
                <a:gd name="T69" fmla="*/ 64 h 79"/>
                <a:gd name="T70" fmla="*/ 0 w 235"/>
                <a:gd name="T71" fmla="*/ 2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5" h="79">
                  <a:moveTo>
                    <a:pt x="0" y="27"/>
                  </a:moveTo>
                  <a:lnTo>
                    <a:pt x="19" y="15"/>
                  </a:lnTo>
                  <a:lnTo>
                    <a:pt x="43" y="8"/>
                  </a:lnTo>
                  <a:lnTo>
                    <a:pt x="57" y="0"/>
                  </a:lnTo>
                  <a:lnTo>
                    <a:pt x="76" y="0"/>
                  </a:lnTo>
                  <a:lnTo>
                    <a:pt x="105" y="0"/>
                  </a:lnTo>
                  <a:lnTo>
                    <a:pt x="139" y="0"/>
                  </a:lnTo>
                  <a:lnTo>
                    <a:pt x="230" y="60"/>
                  </a:lnTo>
                  <a:lnTo>
                    <a:pt x="235" y="68"/>
                  </a:lnTo>
                  <a:lnTo>
                    <a:pt x="235" y="68"/>
                  </a:lnTo>
                  <a:lnTo>
                    <a:pt x="230" y="72"/>
                  </a:lnTo>
                  <a:lnTo>
                    <a:pt x="225" y="72"/>
                  </a:lnTo>
                  <a:lnTo>
                    <a:pt x="220" y="68"/>
                  </a:lnTo>
                  <a:lnTo>
                    <a:pt x="211" y="64"/>
                  </a:lnTo>
                  <a:lnTo>
                    <a:pt x="192" y="57"/>
                  </a:lnTo>
                  <a:lnTo>
                    <a:pt x="158" y="42"/>
                  </a:lnTo>
                  <a:lnTo>
                    <a:pt x="158" y="53"/>
                  </a:lnTo>
                  <a:lnTo>
                    <a:pt x="153" y="57"/>
                  </a:lnTo>
                  <a:lnTo>
                    <a:pt x="144" y="60"/>
                  </a:lnTo>
                  <a:lnTo>
                    <a:pt x="144" y="64"/>
                  </a:lnTo>
                  <a:lnTo>
                    <a:pt x="144" y="68"/>
                  </a:lnTo>
                  <a:lnTo>
                    <a:pt x="134" y="68"/>
                  </a:lnTo>
                  <a:lnTo>
                    <a:pt x="124" y="68"/>
                  </a:lnTo>
                  <a:lnTo>
                    <a:pt x="124" y="72"/>
                  </a:lnTo>
                  <a:lnTo>
                    <a:pt x="124" y="75"/>
                  </a:lnTo>
                  <a:lnTo>
                    <a:pt x="120" y="75"/>
                  </a:lnTo>
                  <a:lnTo>
                    <a:pt x="110" y="79"/>
                  </a:lnTo>
                  <a:lnTo>
                    <a:pt x="105" y="79"/>
                  </a:lnTo>
                  <a:lnTo>
                    <a:pt x="96" y="72"/>
                  </a:lnTo>
                  <a:lnTo>
                    <a:pt x="81" y="60"/>
                  </a:lnTo>
                  <a:lnTo>
                    <a:pt x="81" y="57"/>
                  </a:lnTo>
                  <a:lnTo>
                    <a:pt x="81" y="53"/>
                  </a:lnTo>
                  <a:lnTo>
                    <a:pt x="67" y="49"/>
                  </a:lnTo>
                  <a:lnTo>
                    <a:pt x="57" y="49"/>
                  </a:lnTo>
                  <a:lnTo>
                    <a:pt x="14" y="64"/>
                  </a:lnTo>
                  <a:lnTo>
                    <a:pt x="0" y="27"/>
                  </a:lnTo>
                  <a:close/>
                </a:path>
              </a:pathLst>
            </a:custGeom>
            <a:solidFill>
              <a:srgbClr val="FFE0C0"/>
            </a:solidFill>
            <a:ln w="7938" cmpd="sng">
              <a:solidFill>
                <a:srgbClr val="000000"/>
              </a:solidFill>
              <a:round/>
              <a:headEnd/>
              <a:tailEnd/>
            </a:ln>
          </p:spPr>
          <p:txBody>
            <a:bodyPr/>
            <a:lstStyle/>
            <a:p>
              <a:endParaRPr lang="zh-CN" altLang="en-US"/>
            </a:p>
          </p:txBody>
        </p:sp>
        <p:sp>
          <p:nvSpPr>
            <p:cNvPr id="831867" name="Line 379"/>
            <p:cNvSpPr>
              <a:spLocks noChangeShapeType="1"/>
            </p:cNvSpPr>
            <p:nvPr/>
          </p:nvSpPr>
          <p:spPr bwMode="auto">
            <a:xfrm flipV="1">
              <a:off x="537" y="430"/>
              <a:ext cx="1" cy="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868" name="Line 380"/>
            <p:cNvSpPr>
              <a:spLocks noChangeShapeType="1"/>
            </p:cNvSpPr>
            <p:nvPr/>
          </p:nvSpPr>
          <p:spPr bwMode="auto">
            <a:xfrm flipH="1" flipV="1">
              <a:off x="533" y="424"/>
              <a:ext cx="4" cy="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869" name="Line 381"/>
            <p:cNvSpPr>
              <a:spLocks noChangeShapeType="1"/>
            </p:cNvSpPr>
            <p:nvPr/>
          </p:nvSpPr>
          <p:spPr bwMode="auto">
            <a:xfrm flipV="1">
              <a:off x="533" y="415"/>
              <a:ext cx="1" cy="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870" name="Line 382"/>
            <p:cNvSpPr>
              <a:spLocks noChangeShapeType="1"/>
            </p:cNvSpPr>
            <p:nvPr/>
          </p:nvSpPr>
          <p:spPr bwMode="auto">
            <a:xfrm flipV="1">
              <a:off x="557" y="419"/>
              <a:ext cx="1" cy="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871" name="Line 383"/>
            <p:cNvSpPr>
              <a:spLocks noChangeShapeType="1"/>
            </p:cNvSpPr>
            <p:nvPr/>
          </p:nvSpPr>
          <p:spPr bwMode="auto">
            <a:xfrm flipV="1">
              <a:off x="557" y="411"/>
              <a:ext cx="1" cy="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872" name="Line 384"/>
            <p:cNvSpPr>
              <a:spLocks noChangeShapeType="1"/>
            </p:cNvSpPr>
            <p:nvPr/>
          </p:nvSpPr>
          <p:spPr bwMode="auto">
            <a:xfrm flipH="1" flipV="1">
              <a:off x="552" y="405"/>
              <a:ext cx="4" cy="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873" name="Line 385"/>
            <p:cNvSpPr>
              <a:spLocks noChangeShapeType="1"/>
            </p:cNvSpPr>
            <p:nvPr/>
          </p:nvSpPr>
          <p:spPr bwMode="auto">
            <a:xfrm flipV="1">
              <a:off x="571" y="404"/>
              <a:ext cx="1" cy="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874" name="Line 386"/>
            <p:cNvSpPr>
              <a:spLocks noChangeShapeType="1"/>
            </p:cNvSpPr>
            <p:nvPr/>
          </p:nvSpPr>
          <p:spPr bwMode="auto">
            <a:xfrm flipH="1" flipV="1">
              <a:off x="566" y="397"/>
              <a:ext cx="5" cy="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875" name="Line 387"/>
            <p:cNvSpPr>
              <a:spLocks noChangeShapeType="1"/>
            </p:cNvSpPr>
            <p:nvPr/>
          </p:nvSpPr>
          <p:spPr bwMode="auto">
            <a:xfrm flipH="1">
              <a:off x="561" y="396"/>
              <a:ext cx="5"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447" name="矩形 446"/>
          <p:cNvSpPr/>
          <p:nvPr/>
        </p:nvSpPr>
        <p:spPr>
          <a:xfrm>
            <a:off x="2723898" y="384986"/>
            <a:ext cx="3877985" cy="584775"/>
          </a:xfrm>
          <a:prstGeom prst="rect">
            <a:avLst/>
          </a:prstGeom>
        </p:spPr>
        <p:txBody>
          <a:bodyPr wrap="none">
            <a:spAutoFit/>
          </a:bodyPr>
          <a:lstStyle/>
          <a:p>
            <a:r>
              <a:rPr lang="zh-CN" altLang="en-US" sz="3200" b="1" dirty="0" smtClean="0">
                <a:solidFill>
                  <a:srgbClr val="FF0000"/>
                </a:solidFill>
                <a:latin typeface="微软雅黑" panose="020B0503020204020204" pitchFamily="34" charset="-122"/>
                <a:ea typeface="微软雅黑" panose="020B0503020204020204" pitchFamily="34" charset="-122"/>
              </a:rPr>
              <a:t>采购成本的调整机制</a:t>
            </a:r>
            <a:endParaRPr lang="zh-CN" altLang="en-US" sz="3200"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24322873"/>
      </p:ext>
    </p:extLst>
  </p:cSld>
  <p:clrMapOvr>
    <a:masterClrMapping/>
  </p:clrMapOvr>
  <p:transition>
    <p:fade/>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9298" name="Rectangle 2"/>
          <p:cNvSpPr>
            <a:spLocks noGrp="1" noChangeArrowheads="1"/>
          </p:cNvSpPr>
          <p:nvPr>
            <p:ph type="title"/>
          </p:nvPr>
        </p:nvSpPr>
        <p:spPr>
          <a:xfrm>
            <a:off x="501243" y="1397813"/>
            <a:ext cx="7104062" cy="536228"/>
          </a:xfrm>
        </p:spPr>
        <p:txBody>
          <a:bodyPr/>
          <a:lstStyle/>
          <a:p>
            <a:pPr algn="l"/>
            <a:r>
              <a:rPr lang="zh-CN" altLang="en-US" sz="2400" b="1" dirty="0" smtClean="0">
                <a:solidFill>
                  <a:srgbClr val="0000FF"/>
                </a:solidFill>
              </a:rPr>
              <a:t>了解向供应商采购的物料</a:t>
            </a:r>
            <a:endParaRPr lang="zh-CN" altLang="en-US" sz="2400" b="1" dirty="0">
              <a:solidFill>
                <a:srgbClr val="0000FF"/>
              </a:solidFill>
            </a:endParaRPr>
          </a:p>
        </p:txBody>
      </p:sp>
      <p:sp>
        <p:nvSpPr>
          <p:cNvPr id="1719299" name="Rectangle 3"/>
          <p:cNvSpPr>
            <a:spLocks noGrp="1" noChangeArrowheads="1"/>
          </p:cNvSpPr>
          <p:nvPr>
            <p:ph idx="1"/>
          </p:nvPr>
        </p:nvSpPr>
        <p:spPr>
          <a:xfrm>
            <a:off x="533400" y="1977823"/>
            <a:ext cx="8077200" cy="4228375"/>
          </a:xfrm>
        </p:spPr>
        <p:txBody>
          <a:bodyPr/>
          <a:lstStyle/>
          <a:p>
            <a:pPr>
              <a:lnSpc>
                <a:spcPct val="150000"/>
              </a:lnSpc>
              <a:buFont typeface="Wingdings" panose="05000000000000000000" pitchFamily="2" charset="2"/>
              <a:buChar char="Ø"/>
            </a:pPr>
            <a:r>
              <a:rPr lang="zh-CN" altLang="en-US" sz="2000" b="0" dirty="0">
                <a:latin typeface="+mn-ea"/>
              </a:rPr>
              <a:t>加工工程之顺序</a:t>
            </a:r>
          </a:p>
          <a:p>
            <a:pPr>
              <a:lnSpc>
                <a:spcPct val="150000"/>
              </a:lnSpc>
              <a:buFont typeface="Wingdings" panose="05000000000000000000" pitchFamily="2" charset="2"/>
              <a:buChar char="Ø"/>
            </a:pPr>
            <a:r>
              <a:rPr lang="zh-CN" altLang="en-US" sz="2000" b="0" dirty="0">
                <a:latin typeface="+mn-ea"/>
              </a:rPr>
              <a:t>各工程之作业内容</a:t>
            </a:r>
          </a:p>
          <a:p>
            <a:pPr>
              <a:lnSpc>
                <a:spcPct val="150000"/>
              </a:lnSpc>
              <a:buFont typeface="Wingdings" panose="05000000000000000000" pitchFamily="2" charset="2"/>
              <a:buChar char="Ø"/>
            </a:pPr>
            <a:r>
              <a:rPr lang="zh-CN" altLang="en-US" sz="2000" b="0" dirty="0">
                <a:latin typeface="+mn-ea"/>
              </a:rPr>
              <a:t>在各工程中应使用之机械设备，尤其是必要之工模具等</a:t>
            </a:r>
          </a:p>
          <a:p>
            <a:pPr>
              <a:lnSpc>
                <a:spcPct val="150000"/>
              </a:lnSpc>
              <a:buFont typeface="Wingdings" panose="05000000000000000000" pitchFamily="2" charset="2"/>
              <a:buChar char="Ø"/>
            </a:pPr>
            <a:r>
              <a:rPr lang="zh-CN" altLang="en-US" sz="2000" b="0" dirty="0">
                <a:latin typeface="+mn-ea"/>
              </a:rPr>
              <a:t>各工程之标准时间</a:t>
            </a:r>
          </a:p>
          <a:p>
            <a:pPr>
              <a:lnSpc>
                <a:spcPct val="150000"/>
              </a:lnSpc>
              <a:buFont typeface="Wingdings" panose="05000000000000000000" pitchFamily="2" charset="2"/>
              <a:buChar char="Ø"/>
            </a:pPr>
            <a:r>
              <a:rPr lang="zh-CN" altLang="en-US" sz="2000" b="0" dirty="0">
                <a:latin typeface="+mn-ea"/>
              </a:rPr>
              <a:t>各工程所必需之作业人数及技能程度</a:t>
            </a:r>
          </a:p>
          <a:p>
            <a:pPr>
              <a:lnSpc>
                <a:spcPct val="150000"/>
              </a:lnSpc>
              <a:buFont typeface="Wingdings" panose="05000000000000000000" pitchFamily="2" charset="2"/>
              <a:buChar char="Ø"/>
            </a:pPr>
            <a:r>
              <a:rPr lang="zh-CN" altLang="en-US" sz="2000" b="0" dirty="0" smtClean="0">
                <a:latin typeface="+mn-ea"/>
              </a:rPr>
              <a:t>材料</a:t>
            </a:r>
            <a:r>
              <a:rPr lang="zh-CN" altLang="en-US" sz="2000" b="0" dirty="0">
                <a:latin typeface="+mn-ea"/>
              </a:rPr>
              <a:t>之需要量与品质要求</a:t>
            </a:r>
          </a:p>
          <a:p>
            <a:pPr>
              <a:lnSpc>
                <a:spcPct val="150000"/>
              </a:lnSpc>
              <a:buFont typeface="Wingdings" panose="05000000000000000000" pitchFamily="2" charset="2"/>
              <a:buChar char="Ø"/>
            </a:pPr>
            <a:r>
              <a:rPr lang="zh-CN" altLang="en-US" sz="2000" b="0" dirty="0" smtClean="0">
                <a:latin typeface="+mn-ea"/>
              </a:rPr>
              <a:t>排产次序与</a:t>
            </a:r>
            <a:r>
              <a:rPr lang="zh-CN" altLang="en-US" sz="2000" b="0" dirty="0">
                <a:latin typeface="+mn-ea"/>
              </a:rPr>
              <a:t>缓急顺序</a:t>
            </a:r>
          </a:p>
          <a:p>
            <a:pPr>
              <a:lnSpc>
                <a:spcPct val="150000"/>
              </a:lnSpc>
              <a:buFont typeface="Wingdings" panose="05000000000000000000" pitchFamily="2" charset="2"/>
              <a:buChar char="Ø"/>
            </a:pPr>
            <a:r>
              <a:rPr lang="zh-CN" altLang="en-US" sz="2000" b="0" dirty="0">
                <a:latin typeface="+mn-ea"/>
              </a:rPr>
              <a:t>其他必要</a:t>
            </a:r>
            <a:r>
              <a:rPr lang="zh-CN" altLang="en-US" sz="2000" b="0" dirty="0" smtClean="0">
                <a:latin typeface="+mn-ea"/>
              </a:rPr>
              <a:t>的事项</a:t>
            </a:r>
            <a:endParaRPr lang="zh-CN" altLang="en-US" sz="2000" b="0" dirty="0">
              <a:latin typeface="+mn-ea"/>
            </a:endParaRPr>
          </a:p>
        </p:txBody>
      </p:sp>
      <p:sp>
        <p:nvSpPr>
          <p:cNvPr id="1719300" name="AutoShape 4"/>
          <p:cNvSpPr>
            <a:spLocks noChangeArrowheads="1"/>
          </p:cNvSpPr>
          <p:nvPr/>
        </p:nvSpPr>
        <p:spPr bwMode="auto">
          <a:xfrm>
            <a:off x="6705600" y="4495554"/>
            <a:ext cx="1905000" cy="1676400"/>
          </a:xfrm>
          <a:custGeom>
            <a:avLst/>
            <a:gdLst>
              <a:gd name="G0" fmla="+- 5400 0 0"/>
              <a:gd name="G1" fmla="+- 8100 0 0"/>
              <a:gd name="G2" fmla="+- 2700 0 0"/>
              <a:gd name="G3" fmla="+- 9450 0 0"/>
              <a:gd name="G4" fmla="+- 21600 0 8100"/>
              <a:gd name="G5" fmla="+- 21600 0 9450"/>
              <a:gd name="G6" fmla="+- 5400 21600 0"/>
              <a:gd name="G7" fmla="*/ G6 1 2"/>
              <a:gd name="G8" fmla="+- 21600 0 5400"/>
              <a:gd name="G9" fmla="+- 21600 0 2700"/>
              <a:gd name="T0" fmla="*/ G0 w 21600"/>
              <a:gd name="T1" fmla="*/ G0 h 21600"/>
              <a:gd name="T2" fmla="*/ G8 w 21600"/>
              <a:gd name="T3" fmla="*/ G8 h 21600"/>
            </a:gdLst>
            <a:ahLst/>
            <a:cxnLst>
              <a:cxn ang="0">
                <a:pos x="r" y="vc"/>
              </a:cxn>
              <a:cxn ang="5400000">
                <a:pos x="hc" y="b"/>
              </a:cxn>
              <a:cxn ang="10800000">
                <a:pos x="l" y="vc"/>
              </a:cxn>
              <a:cxn ang="16200000">
                <a:pos x="hc" y="t"/>
              </a:cxn>
            </a:cxnLst>
            <a:rect l="T0" t="T1" r="T2" b="T3"/>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gradFill rotWithShape="0">
            <a:gsLst>
              <a:gs pos="0">
                <a:srgbClr val="CCCCFF"/>
              </a:gs>
              <a:gs pos="17999">
                <a:srgbClr val="99CCFF"/>
              </a:gs>
              <a:gs pos="39000">
                <a:srgbClr val="CC99FF"/>
              </a:gs>
              <a:gs pos="64000">
                <a:srgbClr val="9966FF"/>
              </a:gs>
              <a:gs pos="82001">
                <a:srgbClr val="99CCFF"/>
              </a:gs>
              <a:gs pos="100000">
                <a:srgbClr val="CCCCFF"/>
              </a:gs>
            </a:gsLst>
            <a:lin ang="18900000" scaled="1"/>
          </a:gradFill>
          <a:ln w="9525">
            <a:solidFill>
              <a:schemeClr val="tx1"/>
            </a:solidFill>
            <a:miter lim="800000"/>
            <a:headEnd/>
            <a:tailEnd/>
          </a:ln>
          <a:effectLst/>
        </p:spPr>
        <p:txBody>
          <a:bodyPr wrap="none" anchor="ctr"/>
          <a:lstStyle/>
          <a:p>
            <a:endParaRPr lang="zh-CN" altLang="en-US"/>
          </a:p>
        </p:txBody>
      </p:sp>
      <p:sp>
        <p:nvSpPr>
          <p:cNvPr id="5" name="标题 1"/>
          <p:cNvSpPr txBox="1">
            <a:spLocks/>
          </p:cNvSpPr>
          <p:nvPr/>
        </p:nvSpPr>
        <p:spPr bwMode="auto">
          <a:xfrm>
            <a:off x="685800" y="406398"/>
            <a:ext cx="7772400" cy="598153"/>
          </a:xfrm>
          <a:prstGeom prst="rect">
            <a:avLst/>
          </a:prstGeom>
          <a:noFill/>
          <a:ln w="9525">
            <a:noFill/>
            <a:miter lim="800000"/>
            <a:headEnd/>
            <a:tailEnd/>
          </a:ln>
        </p:spPr>
        <p:txBody>
          <a:bodyPr vert="horz" wrap="square" lIns="91427" tIns="45712" rIns="91427" bIns="45712" numCol="1" anchor="ctr" anchorCtr="0" compatLnSpc="1">
            <a:prstTxWarp prst="textNoShape">
              <a:avLst/>
            </a:prstTxWarp>
          </a:bodyPr>
          <a:lstStyle>
            <a:lvl1pPr algn="ctr" rtl="0" eaLnBrk="1" fontAlgn="base" hangingPunct="1">
              <a:spcBef>
                <a:spcPct val="0"/>
              </a:spcBef>
              <a:spcAft>
                <a:spcPct val="0"/>
              </a:spcAft>
              <a:defRPr sz="3200" b="1">
                <a:solidFill>
                  <a:srgbClr val="FF0000"/>
                </a:solidFill>
                <a:latin typeface="微软雅黑" pitchFamily="34" charset="-122"/>
                <a:ea typeface="微软雅黑" pitchFamily="34" charset="-122"/>
                <a:cs typeface="+mj-cs"/>
              </a:defRPr>
            </a:lvl1pPr>
            <a:lvl2pPr algn="ctr" rtl="0" eaLnBrk="1" fontAlgn="base" hangingPunct="1">
              <a:spcBef>
                <a:spcPct val="0"/>
              </a:spcBef>
              <a:spcAft>
                <a:spcPct val="0"/>
              </a:spcAft>
              <a:defRPr sz="4500">
                <a:solidFill>
                  <a:schemeClr val="tx2"/>
                </a:solidFill>
                <a:latin typeface="Arial" pitchFamily="34" charset="0"/>
                <a:ea typeface="宋体" pitchFamily="2" charset="-122"/>
              </a:defRPr>
            </a:lvl2pPr>
            <a:lvl3pPr algn="ctr" rtl="0" eaLnBrk="1" fontAlgn="base" hangingPunct="1">
              <a:spcBef>
                <a:spcPct val="0"/>
              </a:spcBef>
              <a:spcAft>
                <a:spcPct val="0"/>
              </a:spcAft>
              <a:defRPr sz="4500">
                <a:solidFill>
                  <a:schemeClr val="tx2"/>
                </a:solidFill>
                <a:latin typeface="Arial" pitchFamily="34" charset="0"/>
                <a:ea typeface="宋体" pitchFamily="2" charset="-122"/>
              </a:defRPr>
            </a:lvl3pPr>
            <a:lvl4pPr algn="ctr" rtl="0" eaLnBrk="1" fontAlgn="base" hangingPunct="1">
              <a:spcBef>
                <a:spcPct val="0"/>
              </a:spcBef>
              <a:spcAft>
                <a:spcPct val="0"/>
              </a:spcAft>
              <a:defRPr sz="4500">
                <a:solidFill>
                  <a:schemeClr val="tx2"/>
                </a:solidFill>
                <a:latin typeface="Arial" pitchFamily="34" charset="0"/>
                <a:ea typeface="宋体" pitchFamily="2" charset="-122"/>
              </a:defRPr>
            </a:lvl4pPr>
            <a:lvl5pPr algn="ctr" rtl="0" eaLnBrk="1" fontAlgn="base" hangingPunct="1">
              <a:spcBef>
                <a:spcPct val="0"/>
              </a:spcBef>
              <a:spcAft>
                <a:spcPct val="0"/>
              </a:spcAft>
              <a:defRPr sz="4500">
                <a:solidFill>
                  <a:schemeClr val="tx2"/>
                </a:solidFill>
                <a:latin typeface="Arial" pitchFamily="34" charset="0"/>
                <a:ea typeface="宋体" pitchFamily="2" charset="-122"/>
              </a:defRPr>
            </a:lvl5pPr>
            <a:lvl6pPr marL="457200" algn="ctr" rtl="0" eaLnBrk="1" fontAlgn="base" hangingPunct="1">
              <a:spcBef>
                <a:spcPct val="0"/>
              </a:spcBef>
              <a:spcAft>
                <a:spcPct val="0"/>
              </a:spcAft>
              <a:defRPr sz="4500">
                <a:solidFill>
                  <a:schemeClr val="tx2"/>
                </a:solidFill>
                <a:latin typeface="Arial" pitchFamily="34" charset="0"/>
                <a:ea typeface="宋体" pitchFamily="2" charset="-122"/>
              </a:defRPr>
            </a:lvl6pPr>
            <a:lvl7pPr marL="914400" algn="ctr" rtl="0" eaLnBrk="1" fontAlgn="base" hangingPunct="1">
              <a:spcBef>
                <a:spcPct val="0"/>
              </a:spcBef>
              <a:spcAft>
                <a:spcPct val="0"/>
              </a:spcAft>
              <a:defRPr sz="4500">
                <a:solidFill>
                  <a:schemeClr val="tx2"/>
                </a:solidFill>
                <a:latin typeface="Arial" pitchFamily="34" charset="0"/>
                <a:ea typeface="宋体" pitchFamily="2" charset="-122"/>
              </a:defRPr>
            </a:lvl7pPr>
            <a:lvl8pPr marL="1371600" algn="ctr" rtl="0" eaLnBrk="1" fontAlgn="base" hangingPunct="1">
              <a:spcBef>
                <a:spcPct val="0"/>
              </a:spcBef>
              <a:spcAft>
                <a:spcPct val="0"/>
              </a:spcAft>
              <a:defRPr sz="4500">
                <a:solidFill>
                  <a:schemeClr val="tx2"/>
                </a:solidFill>
                <a:latin typeface="Arial" pitchFamily="34" charset="0"/>
                <a:ea typeface="宋体" pitchFamily="2" charset="-122"/>
              </a:defRPr>
            </a:lvl8pPr>
            <a:lvl9pPr marL="1828800" algn="ctr" rtl="0" eaLnBrk="1" fontAlgn="base" hangingPunct="1">
              <a:spcBef>
                <a:spcPct val="0"/>
              </a:spcBef>
              <a:spcAft>
                <a:spcPct val="0"/>
              </a:spcAft>
              <a:defRPr sz="4500">
                <a:solidFill>
                  <a:schemeClr val="tx2"/>
                </a:solidFill>
                <a:latin typeface="Arial" pitchFamily="34" charset="0"/>
                <a:ea typeface="宋体" pitchFamily="2" charset="-122"/>
              </a:defRPr>
            </a:lvl9pPr>
          </a:lstStyle>
          <a:p>
            <a:r>
              <a:rPr lang="zh-CN" altLang="en-US" kern="0" dirty="0" smtClean="0"/>
              <a:t>订单进度情况的沟通</a:t>
            </a:r>
            <a:endParaRPr lang="zh-CN" altLang="en-US" kern="0" dirty="0"/>
          </a:p>
        </p:txBody>
      </p:sp>
    </p:spTree>
    <p:extLst>
      <p:ext uri="{BB962C8B-B14F-4D97-AF65-F5344CB8AC3E}">
        <p14:creationId xmlns:p14="http://schemas.microsoft.com/office/powerpoint/2010/main" val="2010212903"/>
      </p:ext>
    </p:extLst>
  </p:cSld>
  <p:clrMapOvr>
    <a:masterClrMapping/>
  </p:clrMapOvr>
  <p:transition>
    <p:cover dir="ru"/>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22" name="Rectangle 2"/>
          <p:cNvSpPr>
            <a:spLocks noGrp="1" noChangeArrowheads="1"/>
          </p:cNvSpPr>
          <p:nvPr>
            <p:ph type="title"/>
          </p:nvPr>
        </p:nvSpPr>
        <p:spPr>
          <a:xfrm>
            <a:off x="395536" y="1370260"/>
            <a:ext cx="8001000" cy="667345"/>
          </a:xfrm>
          <a:noFill/>
          <a:ln w="9525">
            <a:noFill/>
            <a:miter lim="800000"/>
            <a:headEnd/>
            <a:tailEnd/>
          </a:ln>
        </p:spPr>
        <p:txBody>
          <a:bodyPr vert="horz" wrap="square" lIns="91427" tIns="45712" rIns="91427" bIns="45712" numCol="1" anchor="ctr" anchorCtr="0" compatLnSpc="1">
            <a:prstTxWarp prst="textNoShape">
              <a:avLst/>
            </a:prstTxWarp>
          </a:bodyPr>
          <a:lstStyle/>
          <a:p>
            <a:pPr algn="l"/>
            <a:r>
              <a:rPr lang="zh-CN" altLang="en-US" sz="2400" dirty="0" smtClean="0">
                <a:solidFill>
                  <a:srgbClr val="0000FF"/>
                </a:solidFill>
              </a:rPr>
              <a:t>掌握供应商物料</a:t>
            </a:r>
            <a:r>
              <a:rPr lang="zh-CN" altLang="en-US" sz="2400" dirty="0">
                <a:solidFill>
                  <a:srgbClr val="0000FF"/>
                </a:solidFill>
              </a:rPr>
              <a:t>日程基准的基本时间</a:t>
            </a:r>
          </a:p>
        </p:txBody>
      </p:sp>
      <p:sp>
        <p:nvSpPr>
          <p:cNvPr id="1720323" name="Rectangle 3"/>
          <p:cNvSpPr>
            <a:spLocks noGrp="1" noChangeArrowheads="1"/>
          </p:cNvSpPr>
          <p:nvPr>
            <p:ph idx="1"/>
          </p:nvPr>
        </p:nvSpPr>
        <p:spPr>
          <a:xfrm>
            <a:off x="533400" y="2060848"/>
            <a:ext cx="5572125" cy="3527425"/>
          </a:xfrm>
        </p:spPr>
        <p:txBody>
          <a:bodyPr/>
          <a:lstStyle/>
          <a:p>
            <a:pPr>
              <a:lnSpc>
                <a:spcPct val="150000"/>
              </a:lnSpc>
              <a:buClr>
                <a:schemeClr val="tx1"/>
              </a:buClr>
              <a:buFont typeface="Wingdings" panose="05000000000000000000" pitchFamily="2" charset="2"/>
              <a:buChar char="Ø"/>
            </a:pPr>
            <a:r>
              <a:rPr lang="zh-CN" altLang="en-US" sz="2000" b="0" dirty="0">
                <a:latin typeface="+mn-ea"/>
              </a:rPr>
              <a:t>产品设计需要时间</a:t>
            </a:r>
          </a:p>
          <a:p>
            <a:pPr>
              <a:lnSpc>
                <a:spcPct val="150000"/>
              </a:lnSpc>
              <a:buClr>
                <a:schemeClr val="tx1"/>
              </a:buClr>
              <a:buFont typeface="Wingdings" panose="05000000000000000000" pitchFamily="2" charset="2"/>
              <a:buChar char="Ø"/>
            </a:pPr>
            <a:r>
              <a:rPr lang="zh-CN" altLang="en-US" sz="2000" b="0" dirty="0">
                <a:latin typeface="+mn-ea"/>
              </a:rPr>
              <a:t>接到订单到物料分析需要时间</a:t>
            </a:r>
          </a:p>
          <a:p>
            <a:pPr>
              <a:lnSpc>
                <a:spcPct val="150000"/>
              </a:lnSpc>
              <a:buClr>
                <a:schemeClr val="tx1"/>
              </a:buClr>
              <a:buFont typeface="Wingdings" panose="05000000000000000000" pitchFamily="2" charset="2"/>
              <a:buChar char="Ø"/>
            </a:pPr>
            <a:r>
              <a:rPr lang="zh-CN" altLang="en-US" sz="2000" b="0" dirty="0">
                <a:latin typeface="+mn-ea"/>
              </a:rPr>
              <a:t>向厂商购买材料需要时间</a:t>
            </a:r>
          </a:p>
          <a:p>
            <a:pPr>
              <a:lnSpc>
                <a:spcPct val="150000"/>
              </a:lnSpc>
              <a:buClr>
                <a:schemeClr val="tx1"/>
              </a:buClr>
              <a:buFont typeface="Wingdings" panose="05000000000000000000" pitchFamily="2" charset="2"/>
              <a:buChar char="Ø"/>
            </a:pPr>
            <a:r>
              <a:rPr lang="zh-CN" altLang="en-US" sz="2000" b="0" dirty="0">
                <a:latin typeface="+mn-ea"/>
              </a:rPr>
              <a:t>物料运输需要时间</a:t>
            </a:r>
          </a:p>
          <a:p>
            <a:pPr>
              <a:lnSpc>
                <a:spcPct val="150000"/>
              </a:lnSpc>
              <a:buClr>
                <a:schemeClr val="tx1"/>
              </a:buClr>
              <a:buFont typeface="Wingdings" panose="05000000000000000000" pitchFamily="2" charset="2"/>
              <a:buChar char="Ø"/>
            </a:pPr>
            <a:r>
              <a:rPr lang="zh-CN" altLang="en-US" sz="2000" b="0" dirty="0">
                <a:latin typeface="+mn-ea"/>
              </a:rPr>
              <a:t>生产需要时间</a:t>
            </a:r>
          </a:p>
        </p:txBody>
      </p:sp>
      <p:pic>
        <p:nvPicPr>
          <p:cNvPr id="1720324" name="Picture 4" descr="BD07281_"/>
          <p:cNvPicPr>
            <a:picLocks noChangeAspect="1" noChangeArrowheads="1"/>
          </p:cNvPicPr>
          <p:nvPr/>
        </p:nvPicPr>
        <p:blipFill>
          <a:blip r:embed="rId2" cstate="print"/>
          <a:srcRect/>
          <a:stretch>
            <a:fillRect/>
          </a:stretch>
        </p:blipFill>
        <p:spPr bwMode="auto">
          <a:xfrm>
            <a:off x="6019800" y="3657600"/>
            <a:ext cx="1995488" cy="2287588"/>
          </a:xfrm>
          <a:prstGeom prst="rect">
            <a:avLst/>
          </a:prstGeom>
          <a:noFill/>
        </p:spPr>
      </p:pic>
      <p:sp>
        <p:nvSpPr>
          <p:cNvPr id="5" name="标题 1"/>
          <p:cNvSpPr txBox="1">
            <a:spLocks/>
          </p:cNvSpPr>
          <p:nvPr/>
        </p:nvSpPr>
        <p:spPr bwMode="auto">
          <a:xfrm>
            <a:off x="624136" y="353621"/>
            <a:ext cx="7772400" cy="598153"/>
          </a:xfrm>
          <a:prstGeom prst="rect">
            <a:avLst/>
          </a:prstGeom>
          <a:noFill/>
          <a:ln w="9525">
            <a:noFill/>
            <a:miter lim="800000"/>
            <a:headEnd/>
            <a:tailEnd/>
          </a:ln>
        </p:spPr>
        <p:txBody>
          <a:bodyPr vert="horz" wrap="square" lIns="91427" tIns="45712" rIns="91427" bIns="45712" numCol="1" anchor="ctr" anchorCtr="0" compatLnSpc="1">
            <a:prstTxWarp prst="textNoShape">
              <a:avLst/>
            </a:prstTxWarp>
          </a:bodyPr>
          <a:lstStyle>
            <a:lvl1pPr algn="ctr" rtl="0" eaLnBrk="1" fontAlgn="base" hangingPunct="1">
              <a:spcBef>
                <a:spcPct val="0"/>
              </a:spcBef>
              <a:spcAft>
                <a:spcPct val="0"/>
              </a:spcAft>
              <a:defRPr sz="3200" b="1">
                <a:solidFill>
                  <a:srgbClr val="FF0000"/>
                </a:solidFill>
                <a:latin typeface="微软雅黑" pitchFamily="34" charset="-122"/>
                <a:ea typeface="微软雅黑" pitchFamily="34" charset="-122"/>
                <a:cs typeface="+mj-cs"/>
              </a:defRPr>
            </a:lvl1pPr>
            <a:lvl2pPr algn="ctr" rtl="0" eaLnBrk="1" fontAlgn="base" hangingPunct="1">
              <a:spcBef>
                <a:spcPct val="0"/>
              </a:spcBef>
              <a:spcAft>
                <a:spcPct val="0"/>
              </a:spcAft>
              <a:defRPr sz="4500">
                <a:solidFill>
                  <a:schemeClr val="tx2"/>
                </a:solidFill>
                <a:latin typeface="Arial" pitchFamily="34" charset="0"/>
                <a:ea typeface="宋体" pitchFamily="2" charset="-122"/>
              </a:defRPr>
            </a:lvl2pPr>
            <a:lvl3pPr algn="ctr" rtl="0" eaLnBrk="1" fontAlgn="base" hangingPunct="1">
              <a:spcBef>
                <a:spcPct val="0"/>
              </a:spcBef>
              <a:spcAft>
                <a:spcPct val="0"/>
              </a:spcAft>
              <a:defRPr sz="4500">
                <a:solidFill>
                  <a:schemeClr val="tx2"/>
                </a:solidFill>
                <a:latin typeface="Arial" pitchFamily="34" charset="0"/>
                <a:ea typeface="宋体" pitchFamily="2" charset="-122"/>
              </a:defRPr>
            </a:lvl3pPr>
            <a:lvl4pPr algn="ctr" rtl="0" eaLnBrk="1" fontAlgn="base" hangingPunct="1">
              <a:spcBef>
                <a:spcPct val="0"/>
              </a:spcBef>
              <a:spcAft>
                <a:spcPct val="0"/>
              </a:spcAft>
              <a:defRPr sz="4500">
                <a:solidFill>
                  <a:schemeClr val="tx2"/>
                </a:solidFill>
                <a:latin typeface="Arial" pitchFamily="34" charset="0"/>
                <a:ea typeface="宋体" pitchFamily="2" charset="-122"/>
              </a:defRPr>
            </a:lvl4pPr>
            <a:lvl5pPr algn="ctr" rtl="0" eaLnBrk="1" fontAlgn="base" hangingPunct="1">
              <a:spcBef>
                <a:spcPct val="0"/>
              </a:spcBef>
              <a:spcAft>
                <a:spcPct val="0"/>
              </a:spcAft>
              <a:defRPr sz="4500">
                <a:solidFill>
                  <a:schemeClr val="tx2"/>
                </a:solidFill>
                <a:latin typeface="Arial" pitchFamily="34" charset="0"/>
                <a:ea typeface="宋体" pitchFamily="2" charset="-122"/>
              </a:defRPr>
            </a:lvl5pPr>
            <a:lvl6pPr marL="457200" algn="ctr" rtl="0" eaLnBrk="1" fontAlgn="base" hangingPunct="1">
              <a:spcBef>
                <a:spcPct val="0"/>
              </a:spcBef>
              <a:spcAft>
                <a:spcPct val="0"/>
              </a:spcAft>
              <a:defRPr sz="4500">
                <a:solidFill>
                  <a:schemeClr val="tx2"/>
                </a:solidFill>
                <a:latin typeface="Arial" pitchFamily="34" charset="0"/>
                <a:ea typeface="宋体" pitchFamily="2" charset="-122"/>
              </a:defRPr>
            </a:lvl6pPr>
            <a:lvl7pPr marL="914400" algn="ctr" rtl="0" eaLnBrk="1" fontAlgn="base" hangingPunct="1">
              <a:spcBef>
                <a:spcPct val="0"/>
              </a:spcBef>
              <a:spcAft>
                <a:spcPct val="0"/>
              </a:spcAft>
              <a:defRPr sz="4500">
                <a:solidFill>
                  <a:schemeClr val="tx2"/>
                </a:solidFill>
                <a:latin typeface="Arial" pitchFamily="34" charset="0"/>
                <a:ea typeface="宋体" pitchFamily="2" charset="-122"/>
              </a:defRPr>
            </a:lvl7pPr>
            <a:lvl8pPr marL="1371600" algn="ctr" rtl="0" eaLnBrk="1" fontAlgn="base" hangingPunct="1">
              <a:spcBef>
                <a:spcPct val="0"/>
              </a:spcBef>
              <a:spcAft>
                <a:spcPct val="0"/>
              </a:spcAft>
              <a:defRPr sz="4500">
                <a:solidFill>
                  <a:schemeClr val="tx2"/>
                </a:solidFill>
                <a:latin typeface="Arial" pitchFamily="34" charset="0"/>
                <a:ea typeface="宋体" pitchFamily="2" charset="-122"/>
              </a:defRPr>
            </a:lvl8pPr>
            <a:lvl9pPr marL="1828800" algn="ctr" rtl="0" eaLnBrk="1" fontAlgn="base" hangingPunct="1">
              <a:spcBef>
                <a:spcPct val="0"/>
              </a:spcBef>
              <a:spcAft>
                <a:spcPct val="0"/>
              </a:spcAft>
              <a:defRPr sz="4500">
                <a:solidFill>
                  <a:schemeClr val="tx2"/>
                </a:solidFill>
                <a:latin typeface="Arial" pitchFamily="34" charset="0"/>
                <a:ea typeface="宋体" pitchFamily="2" charset="-122"/>
              </a:defRPr>
            </a:lvl9pPr>
          </a:lstStyle>
          <a:p>
            <a:r>
              <a:rPr lang="zh-CN" altLang="en-US" kern="0" dirty="0" smtClean="0"/>
              <a:t>订单进度情况的沟通</a:t>
            </a:r>
            <a:endParaRPr lang="zh-CN" altLang="en-US" kern="0" dirty="0"/>
          </a:p>
        </p:txBody>
      </p:sp>
    </p:spTree>
    <p:extLst>
      <p:ext uri="{BB962C8B-B14F-4D97-AF65-F5344CB8AC3E}">
        <p14:creationId xmlns:p14="http://schemas.microsoft.com/office/powerpoint/2010/main" val="1326242115"/>
      </p:ext>
    </p:extLst>
  </p:cSld>
  <p:clrMapOvr>
    <a:masterClrMapping/>
  </p:clrMapOvr>
  <p:transition>
    <p:cover dir="ru"/>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3394" name="Rectangle 2"/>
          <p:cNvSpPr>
            <a:spLocks noGrp="1" noChangeArrowheads="1"/>
          </p:cNvSpPr>
          <p:nvPr>
            <p:ph type="title"/>
          </p:nvPr>
        </p:nvSpPr>
        <p:spPr>
          <a:xfrm>
            <a:off x="467544" y="1340768"/>
            <a:ext cx="7104062" cy="611783"/>
          </a:xfrm>
          <a:noFill/>
          <a:ln w="9525">
            <a:noFill/>
            <a:miter lim="800000"/>
            <a:headEnd/>
            <a:tailEnd/>
          </a:ln>
        </p:spPr>
        <p:txBody>
          <a:bodyPr vert="horz" wrap="square" lIns="91427" tIns="45712" rIns="91427" bIns="45712" numCol="1" anchor="ctr" anchorCtr="0" compatLnSpc="1">
            <a:prstTxWarp prst="textNoShape">
              <a:avLst/>
            </a:prstTxWarp>
          </a:bodyPr>
          <a:lstStyle/>
          <a:p>
            <a:pPr algn="l"/>
            <a:r>
              <a:rPr lang="en-US" altLang="zh-CN" sz="2400" dirty="0">
                <a:solidFill>
                  <a:srgbClr val="0000FF"/>
                </a:solidFill>
              </a:rPr>
              <a:t> </a:t>
            </a:r>
            <a:r>
              <a:rPr lang="zh-CN" altLang="en-US" sz="2400" dirty="0" smtClean="0">
                <a:solidFill>
                  <a:srgbClr val="0000FF"/>
                </a:solidFill>
              </a:rPr>
              <a:t>掌握供应商物料日程</a:t>
            </a:r>
            <a:r>
              <a:rPr lang="zh-CN" altLang="en-US" sz="2400" dirty="0">
                <a:solidFill>
                  <a:srgbClr val="0000FF"/>
                </a:solidFill>
              </a:rPr>
              <a:t>基准的作用</a:t>
            </a:r>
          </a:p>
        </p:txBody>
      </p:sp>
      <p:sp>
        <p:nvSpPr>
          <p:cNvPr id="1723395" name="Rectangle 3"/>
          <p:cNvSpPr>
            <a:spLocks noGrp="1" noChangeArrowheads="1"/>
          </p:cNvSpPr>
          <p:nvPr>
            <p:ph idx="1"/>
          </p:nvPr>
        </p:nvSpPr>
        <p:spPr>
          <a:xfrm>
            <a:off x="611560" y="1956870"/>
            <a:ext cx="7772400" cy="3312368"/>
          </a:xfrm>
        </p:spPr>
        <p:txBody>
          <a:bodyPr/>
          <a:lstStyle/>
          <a:p>
            <a:pPr>
              <a:lnSpc>
                <a:spcPct val="150000"/>
              </a:lnSpc>
              <a:buFont typeface="Wingdings" panose="05000000000000000000" pitchFamily="2" charset="2"/>
              <a:buChar char="Ø"/>
            </a:pPr>
            <a:r>
              <a:rPr lang="zh-CN" altLang="en-US" sz="2000" b="0" dirty="0">
                <a:latin typeface="+mn-ea"/>
              </a:rPr>
              <a:t>明确整个流程如何衔接</a:t>
            </a:r>
          </a:p>
          <a:p>
            <a:pPr>
              <a:lnSpc>
                <a:spcPct val="150000"/>
              </a:lnSpc>
              <a:buFont typeface="Wingdings" panose="05000000000000000000" pitchFamily="2" charset="2"/>
              <a:buChar char="Ø"/>
            </a:pPr>
            <a:r>
              <a:rPr lang="zh-CN" altLang="en-US" sz="2000" b="0" dirty="0">
                <a:latin typeface="+mn-ea"/>
              </a:rPr>
              <a:t>简化整个流程，缩短时间，以争取订单</a:t>
            </a:r>
          </a:p>
          <a:p>
            <a:pPr>
              <a:lnSpc>
                <a:spcPct val="150000"/>
              </a:lnSpc>
              <a:buFont typeface="Wingdings" panose="05000000000000000000" pitchFamily="2" charset="2"/>
              <a:buChar char="Ø"/>
            </a:pPr>
            <a:r>
              <a:rPr lang="zh-CN" altLang="en-US" sz="2000" b="0" dirty="0">
                <a:latin typeface="+mn-ea"/>
              </a:rPr>
              <a:t>流程中各段工作，协调一个标准时间，可以作为：</a:t>
            </a:r>
          </a:p>
          <a:p>
            <a:pPr lvl="1">
              <a:lnSpc>
                <a:spcPct val="150000"/>
              </a:lnSpc>
              <a:buClr>
                <a:schemeClr val="tx1"/>
              </a:buClr>
              <a:buFont typeface="Wingdings" panose="05000000000000000000" pitchFamily="2" charset="2"/>
              <a:buChar char="l"/>
            </a:pPr>
            <a:r>
              <a:rPr lang="zh-CN" altLang="en-US" sz="2000" dirty="0">
                <a:latin typeface="+mn-ea"/>
              </a:rPr>
              <a:t>业务部门接单的标准交货前置时间</a:t>
            </a:r>
          </a:p>
          <a:p>
            <a:pPr lvl="1">
              <a:lnSpc>
                <a:spcPct val="150000"/>
              </a:lnSpc>
              <a:buClr>
                <a:schemeClr val="tx1"/>
              </a:buClr>
              <a:buFont typeface="Wingdings" panose="05000000000000000000" pitchFamily="2" charset="2"/>
              <a:buChar char="l"/>
            </a:pPr>
            <a:r>
              <a:rPr lang="zh-CN" altLang="en-US" sz="2000" dirty="0">
                <a:latin typeface="+mn-ea"/>
              </a:rPr>
              <a:t>生管作生产计划的依据</a:t>
            </a:r>
          </a:p>
          <a:p>
            <a:pPr lvl="1">
              <a:lnSpc>
                <a:spcPct val="150000"/>
              </a:lnSpc>
              <a:buClr>
                <a:schemeClr val="tx1"/>
              </a:buClr>
              <a:buFont typeface="Wingdings" panose="05000000000000000000" pitchFamily="2" charset="2"/>
              <a:buChar char="l"/>
            </a:pPr>
            <a:r>
              <a:rPr lang="zh-CN" altLang="en-US" sz="2000" dirty="0">
                <a:latin typeface="+mn-ea"/>
              </a:rPr>
              <a:t>各段工作进度控制的指标</a:t>
            </a:r>
          </a:p>
        </p:txBody>
      </p:sp>
      <p:sp>
        <p:nvSpPr>
          <p:cNvPr id="4" name="标题 1"/>
          <p:cNvSpPr txBox="1">
            <a:spLocks/>
          </p:cNvSpPr>
          <p:nvPr/>
        </p:nvSpPr>
        <p:spPr bwMode="auto">
          <a:xfrm>
            <a:off x="612848" y="332656"/>
            <a:ext cx="7772400" cy="598153"/>
          </a:xfrm>
          <a:prstGeom prst="rect">
            <a:avLst/>
          </a:prstGeom>
          <a:noFill/>
          <a:ln w="9525">
            <a:noFill/>
            <a:miter lim="800000"/>
            <a:headEnd/>
            <a:tailEnd/>
          </a:ln>
        </p:spPr>
        <p:txBody>
          <a:bodyPr vert="horz" wrap="square" lIns="91427" tIns="45712" rIns="91427" bIns="45712" numCol="1" anchor="ctr" anchorCtr="0" compatLnSpc="1">
            <a:prstTxWarp prst="textNoShape">
              <a:avLst/>
            </a:prstTxWarp>
          </a:bodyPr>
          <a:lstStyle>
            <a:lvl1pPr algn="ctr" rtl="0" eaLnBrk="1" fontAlgn="base" hangingPunct="1">
              <a:spcBef>
                <a:spcPct val="0"/>
              </a:spcBef>
              <a:spcAft>
                <a:spcPct val="0"/>
              </a:spcAft>
              <a:defRPr sz="3200" b="1">
                <a:solidFill>
                  <a:srgbClr val="FF0000"/>
                </a:solidFill>
                <a:latin typeface="微软雅黑" pitchFamily="34" charset="-122"/>
                <a:ea typeface="微软雅黑" pitchFamily="34" charset="-122"/>
                <a:cs typeface="+mj-cs"/>
              </a:defRPr>
            </a:lvl1pPr>
            <a:lvl2pPr algn="ctr" rtl="0" eaLnBrk="1" fontAlgn="base" hangingPunct="1">
              <a:spcBef>
                <a:spcPct val="0"/>
              </a:spcBef>
              <a:spcAft>
                <a:spcPct val="0"/>
              </a:spcAft>
              <a:defRPr sz="4500">
                <a:solidFill>
                  <a:schemeClr val="tx2"/>
                </a:solidFill>
                <a:latin typeface="Arial" pitchFamily="34" charset="0"/>
                <a:ea typeface="宋体" pitchFamily="2" charset="-122"/>
              </a:defRPr>
            </a:lvl2pPr>
            <a:lvl3pPr algn="ctr" rtl="0" eaLnBrk="1" fontAlgn="base" hangingPunct="1">
              <a:spcBef>
                <a:spcPct val="0"/>
              </a:spcBef>
              <a:spcAft>
                <a:spcPct val="0"/>
              </a:spcAft>
              <a:defRPr sz="4500">
                <a:solidFill>
                  <a:schemeClr val="tx2"/>
                </a:solidFill>
                <a:latin typeface="Arial" pitchFamily="34" charset="0"/>
                <a:ea typeface="宋体" pitchFamily="2" charset="-122"/>
              </a:defRPr>
            </a:lvl3pPr>
            <a:lvl4pPr algn="ctr" rtl="0" eaLnBrk="1" fontAlgn="base" hangingPunct="1">
              <a:spcBef>
                <a:spcPct val="0"/>
              </a:spcBef>
              <a:spcAft>
                <a:spcPct val="0"/>
              </a:spcAft>
              <a:defRPr sz="4500">
                <a:solidFill>
                  <a:schemeClr val="tx2"/>
                </a:solidFill>
                <a:latin typeface="Arial" pitchFamily="34" charset="0"/>
                <a:ea typeface="宋体" pitchFamily="2" charset="-122"/>
              </a:defRPr>
            </a:lvl4pPr>
            <a:lvl5pPr algn="ctr" rtl="0" eaLnBrk="1" fontAlgn="base" hangingPunct="1">
              <a:spcBef>
                <a:spcPct val="0"/>
              </a:spcBef>
              <a:spcAft>
                <a:spcPct val="0"/>
              </a:spcAft>
              <a:defRPr sz="4500">
                <a:solidFill>
                  <a:schemeClr val="tx2"/>
                </a:solidFill>
                <a:latin typeface="Arial" pitchFamily="34" charset="0"/>
                <a:ea typeface="宋体" pitchFamily="2" charset="-122"/>
              </a:defRPr>
            </a:lvl5pPr>
            <a:lvl6pPr marL="457200" algn="ctr" rtl="0" eaLnBrk="1" fontAlgn="base" hangingPunct="1">
              <a:spcBef>
                <a:spcPct val="0"/>
              </a:spcBef>
              <a:spcAft>
                <a:spcPct val="0"/>
              </a:spcAft>
              <a:defRPr sz="4500">
                <a:solidFill>
                  <a:schemeClr val="tx2"/>
                </a:solidFill>
                <a:latin typeface="Arial" pitchFamily="34" charset="0"/>
                <a:ea typeface="宋体" pitchFamily="2" charset="-122"/>
              </a:defRPr>
            </a:lvl6pPr>
            <a:lvl7pPr marL="914400" algn="ctr" rtl="0" eaLnBrk="1" fontAlgn="base" hangingPunct="1">
              <a:spcBef>
                <a:spcPct val="0"/>
              </a:spcBef>
              <a:spcAft>
                <a:spcPct val="0"/>
              </a:spcAft>
              <a:defRPr sz="4500">
                <a:solidFill>
                  <a:schemeClr val="tx2"/>
                </a:solidFill>
                <a:latin typeface="Arial" pitchFamily="34" charset="0"/>
                <a:ea typeface="宋体" pitchFamily="2" charset="-122"/>
              </a:defRPr>
            </a:lvl7pPr>
            <a:lvl8pPr marL="1371600" algn="ctr" rtl="0" eaLnBrk="1" fontAlgn="base" hangingPunct="1">
              <a:spcBef>
                <a:spcPct val="0"/>
              </a:spcBef>
              <a:spcAft>
                <a:spcPct val="0"/>
              </a:spcAft>
              <a:defRPr sz="4500">
                <a:solidFill>
                  <a:schemeClr val="tx2"/>
                </a:solidFill>
                <a:latin typeface="Arial" pitchFamily="34" charset="0"/>
                <a:ea typeface="宋体" pitchFamily="2" charset="-122"/>
              </a:defRPr>
            </a:lvl8pPr>
            <a:lvl9pPr marL="1828800" algn="ctr" rtl="0" eaLnBrk="1" fontAlgn="base" hangingPunct="1">
              <a:spcBef>
                <a:spcPct val="0"/>
              </a:spcBef>
              <a:spcAft>
                <a:spcPct val="0"/>
              </a:spcAft>
              <a:defRPr sz="4500">
                <a:solidFill>
                  <a:schemeClr val="tx2"/>
                </a:solidFill>
                <a:latin typeface="Arial" pitchFamily="34" charset="0"/>
                <a:ea typeface="宋体" pitchFamily="2" charset="-122"/>
              </a:defRPr>
            </a:lvl9pPr>
          </a:lstStyle>
          <a:p>
            <a:r>
              <a:rPr lang="zh-CN" altLang="en-US" kern="0" dirty="0" smtClean="0"/>
              <a:t>订单进度情况的沟通</a:t>
            </a:r>
            <a:endParaRPr lang="zh-CN" altLang="en-US" kern="0" dirty="0"/>
          </a:p>
        </p:txBody>
      </p:sp>
    </p:spTree>
    <p:extLst>
      <p:ext uri="{BB962C8B-B14F-4D97-AF65-F5344CB8AC3E}">
        <p14:creationId xmlns:p14="http://schemas.microsoft.com/office/powerpoint/2010/main" val="3271620912"/>
      </p:ext>
    </p:extLst>
  </p:cSld>
  <p:clrMapOvr>
    <a:masterClrMapping/>
  </p:clrMapOvr>
  <p:transition>
    <p:cover dir="ru"/>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5858" name="Rectangle 2"/>
          <p:cNvSpPr>
            <a:spLocks noGrp="1" noChangeArrowheads="1"/>
          </p:cNvSpPr>
          <p:nvPr>
            <p:ph type="title"/>
          </p:nvPr>
        </p:nvSpPr>
        <p:spPr>
          <a:xfrm>
            <a:off x="467544" y="1415182"/>
            <a:ext cx="7104062" cy="501650"/>
          </a:xfrm>
          <a:noFill/>
          <a:ln w="9525">
            <a:noFill/>
            <a:miter lim="800000"/>
            <a:headEnd/>
            <a:tailEnd/>
          </a:ln>
        </p:spPr>
        <p:txBody>
          <a:bodyPr vert="horz" wrap="square" lIns="91427" tIns="45712" rIns="91427" bIns="45712" numCol="1" anchor="ctr" anchorCtr="0" compatLnSpc="1">
            <a:prstTxWarp prst="textNoShape">
              <a:avLst/>
            </a:prstTxWarp>
          </a:bodyPr>
          <a:lstStyle/>
          <a:p>
            <a:pPr algn="l"/>
            <a:r>
              <a:rPr lang="zh-CN" altLang="en-US" sz="2400" dirty="0">
                <a:solidFill>
                  <a:srgbClr val="0000FF"/>
                </a:solidFill>
              </a:rPr>
              <a:t>进度控制方法 </a:t>
            </a:r>
          </a:p>
        </p:txBody>
      </p:sp>
      <p:sp>
        <p:nvSpPr>
          <p:cNvPr id="1785859" name="Rectangle 3"/>
          <p:cNvSpPr>
            <a:spLocks noGrp="1" noChangeArrowheads="1"/>
          </p:cNvSpPr>
          <p:nvPr>
            <p:ph idx="1"/>
          </p:nvPr>
        </p:nvSpPr>
        <p:spPr>
          <a:xfrm>
            <a:off x="493531" y="1916832"/>
            <a:ext cx="4824536" cy="4313312"/>
          </a:xfrm>
        </p:spPr>
        <p:txBody>
          <a:bodyPr/>
          <a:lstStyle/>
          <a:p>
            <a:pPr algn="just">
              <a:lnSpc>
                <a:spcPct val="150000"/>
              </a:lnSpc>
              <a:buFont typeface="Wingdings" panose="05000000000000000000" pitchFamily="2" charset="2"/>
              <a:buChar char="Ø"/>
            </a:pPr>
            <a:r>
              <a:rPr lang="zh-CN" altLang="en-US" sz="2000" dirty="0" smtClean="0"/>
              <a:t>到供应商的现场</a:t>
            </a:r>
            <a:r>
              <a:rPr lang="zh-CN" altLang="en-US" sz="2000" dirty="0"/>
              <a:t>观察</a:t>
            </a:r>
          </a:p>
          <a:p>
            <a:pPr algn="just">
              <a:lnSpc>
                <a:spcPct val="150000"/>
              </a:lnSpc>
              <a:buFont typeface="Wingdings" panose="05000000000000000000" pitchFamily="2" charset="2"/>
              <a:buChar char="Ø"/>
            </a:pPr>
            <a:r>
              <a:rPr lang="zh-CN" altLang="en-US" sz="2000" dirty="0" smtClean="0"/>
              <a:t>供应商的每日</a:t>
            </a:r>
            <a:r>
              <a:rPr lang="zh-CN" altLang="en-US" sz="2000" dirty="0"/>
              <a:t>作业</a:t>
            </a:r>
            <a:r>
              <a:rPr lang="zh-CN" altLang="en-US" sz="2000" dirty="0" smtClean="0"/>
              <a:t>进度报表</a:t>
            </a:r>
            <a:endParaRPr lang="zh-CN" altLang="en-US" sz="2000" dirty="0"/>
          </a:p>
          <a:p>
            <a:pPr algn="just">
              <a:lnSpc>
                <a:spcPct val="150000"/>
              </a:lnSpc>
              <a:buFont typeface="Wingdings" panose="05000000000000000000" pitchFamily="2" charset="2"/>
              <a:buChar char="Ø"/>
            </a:pPr>
            <a:r>
              <a:rPr lang="zh-CN" altLang="en-US" sz="2000" dirty="0" smtClean="0"/>
              <a:t>供应商排产的甘特图、数字式</a:t>
            </a:r>
            <a:r>
              <a:rPr lang="zh-CN" altLang="en-US" sz="2000" dirty="0"/>
              <a:t>进度表</a:t>
            </a:r>
          </a:p>
          <a:p>
            <a:pPr algn="just">
              <a:lnSpc>
                <a:spcPct val="150000"/>
              </a:lnSpc>
              <a:buFont typeface="Wingdings" panose="05000000000000000000" pitchFamily="2" charset="2"/>
              <a:buChar char="Ø"/>
            </a:pPr>
            <a:r>
              <a:rPr lang="zh-CN" altLang="en-US" sz="2000" dirty="0" smtClean="0"/>
              <a:t>生产</a:t>
            </a:r>
            <a:r>
              <a:rPr lang="zh-CN" altLang="en-US" sz="2000" dirty="0"/>
              <a:t>日报表</a:t>
            </a:r>
          </a:p>
          <a:p>
            <a:pPr algn="just">
              <a:lnSpc>
                <a:spcPct val="150000"/>
              </a:lnSpc>
              <a:buFont typeface="Wingdings" panose="05000000000000000000" pitchFamily="2" charset="2"/>
              <a:buChar char="Ø"/>
            </a:pPr>
            <a:r>
              <a:rPr lang="zh-CN" altLang="en-US" sz="2000" dirty="0" smtClean="0"/>
              <a:t>目视</a:t>
            </a:r>
            <a:r>
              <a:rPr lang="zh-CN" altLang="en-US" sz="2000" dirty="0"/>
              <a:t>管理看板</a:t>
            </a:r>
          </a:p>
          <a:p>
            <a:pPr algn="just">
              <a:lnSpc>
                <a:spcPct val="150000"/>
              </a:lnSpc>
              <a:buFont typeface="Wingdings" panose="05000000000000000000" pitchFamily="2" charset="2"/>
              <a:buChar char="Ø"/>
            </a:pPr>
            <a:r>
              <a:rPr lang="zh-CN" altLang="en-US" sz="2000" dirty="0"/>
              <a:t>推移</a:t>
            </a:r>
            <a:r>
              <a:rPr lang="zh-CN" altLang="en-US" sz="2000" dirty="0" smtClean="0"/>
              <a:t>图、推移表</a:t>
            </a:r>
            <a:endParaRPr lang="zh-CN" altLang="en-US" sz="2000" dirty="0"/>
          </a:p>
          <a:p>
            <a:pPr algn="just">
              <a:lnSpc>
                <a:spcPct val="150000"/>
              </a:lnSpc>
              <a:buFont typeface="Wingdings" panose="05000000000000000000" pitchFamily="2" charset="2"/>
              <a:buChar char="Ø"/>
            </a:pPr>
            <a:r>
              <a:rPr lang="zh-CN" altLang="en-US" sz="2000" dirty="0"/>
              <a:t>专案会议</a:t>
            </a:r>
          </a:p>
          <a:p>
            <a:pPr>
              <a:lnSpc>
                <a:spcPct val="150000"/>
              </a:lnSpc>
              <a:buFont typeface="Wingdings" panose="05000000000000000000" pitchFamily="2" charset="2"/>
              <a:buChar char="Ø"/>
            </a:pPr>
            <a:r>
              <a:rPr lang="zh-CN" altLang="en-US" sz="2000" dirty="0" smtClean="0"/>
              <a:t>信息化、系统化 </a:t>
            </a:r>
            <a:endParaRPr lang="zh-CN" altLang="en-US" sz="2000" dirty="0"/>
          </a:p>
        </p:txBody>
      </p:sp>
      <p:pic>
        <p:nvPicPr>
          <p:cNvPr id="1785861" name="Picture 5" descr="BD05679_"/>
          <p:cNvPicPr>
            <a:picLocks noChangeAspect="1" noChangeArrowheads="1"/>
          </p:cNvPicPr>
          <p:nvPr/>
        </p:nvPicPr>
        <p:blipFill>
          <a:blip r:embed="rId2" cstate="print"/>
          <a:srcRect/>
          <a:stretch>
            <a:fillRect/>
          </a:stretch>
        </p:blipFill>
        <p:spPr bwMode="auto">
          <a:xfrm>
            <a:off x="5318067" y="2780928"/>
            <a:ext cx="3454400" cy="3341688"/>
          </a:xfrm>
          <a:prstGeom prst="rect">
            <a:avLst/>
          </a:prstGeom>
          <a:noFill/>
        </p:spPr>
      </p:pic>
      <p:sp>
        <p:nvSpPr>
          <p:cNvPr id="5" name="标题 1"/>
          <p:cNvSpPr txBox="1">
            <a:spLocks/>
          </p:cNvSpPr>
          <p:nvPr/>
        </p:nvSpPr>
        <p:spPr bwMode="auto">
          <a:xfrm>
            <a:off x="683568" y="293986"/>
            <a:ext cx="7772400" cy="598153"/>
          </a:xfrm>
          <a:prstGeom prst="rect">
            <a:avLst/>
          </a:prstGeom>
          <a:noFill/>
          <a:ln w="9525">
            <a:noFill/>
            <a:miter lim="800000"/>
            <a:headEnd/>
            <a:tailEnd/>
          </a:ln>
        </p:spPr>
        <p:txBody>
          <a:bodyPr vert="horz" wrap="square" lIns="91427" tIns="45712" rIns="91427" bIns="45712" numCol="1" anchor="ctr" anchorCtr="0" compatLnSpc="1">
            <a:prstTxWarp prst="textNoShape">
              <a:avLst/>
            </a:prstTxWarp>
          </a:bodyPr>
          <a:lstStyle>
            <a:lvl1pPr algn="ctr" rtl="0" eaLnBrk="1" fontAlgn="base" hangingPunct="1">
              <a:spcBef>
                <a:spcPct val="0"/>
              </a:spcBef>
              <a:spcAft>
                <a:spcPct val="0"/>
              </a:spcAft>
              <a:defRPr sz="3200" b="1">
                <a:solidFill>
                  <a:srgbClr val="FF0000"/>
                </a:solidFill>
                <a:latin typeface="微软雅黑" pitchFamily="34" charset="-122"/>
                <a:ea typeface="微软雅黑" pitchFamily="34" charset="-122"/>
                <a:cs typeface="+mj-cs"/>
              </a:defRPr>
            </a:lvl1pPr>
            <a:lvl2pPr algn="ctr" rtl="0" eaLnBrk="1" fontAlgn="base" hangingPunct="1">
              <a:spcBef>
                <a:spcPct val="0"/>
              </a:spcBef>
              <a:spcAft>
                <a:spcPct val="0"/>
              </a:spcAft>
              <a:defRPr sz="4500">
                <a:solidFill>
                  <a:schemeClr val="tx2"/>
                </a:solidFill>
                <a:latin typeface="Arial" pitchFamily="34" charset="0"/>
                <a:ea typeface="宋体" pitchFamily="2" charset="-122"/>
              </a:defRPr>
            </a:lvl2pPr>
            <a:lvl3pPr algn="ctr" rtl="0" eaLnBrk="1" fontAlgn="base" hangingPunct="1">
              <a:spcBef>
                <a:spcPct val="0"/>
              </a:spcBef>
              <a:spcAft>
                <a:spcPct val="0"/>
              </a:spcAft>
              <a:defRPr sz="4500">
                <a:solidFill>
                  <a:schemeClr val="tx2"/>
                </a:solidFill>
                <a:latin typeface="Arial" pitchFamily="34" charset="0"/>
                <a:ea typeface="宋体" pitchFamily="2" charset="-122"/>
              </a:defRPr>
            </a:lvl3pPr>
            <a:lvl4pPr algn="ctr" rtl="0" eaLnBrk="1" fontAlgn="base" hangingPunct="1">
              <a:spcBef>
                <a:spcPct val="0"/>
              </a:spcBef>
              <a:spcAft>
                <a:spcPct val="0"/>
              </a:spcAft>
              <a:defRPr sz="4500">
                <a:solidFill>
                  <a:schemeClr val="tx2"/>
                </a:solidFill>
                <a:latin typeface="Arial" pitchFamily="34" charset="0"/>
                <a:ea typeface="宋体" pitchFamily="2" charset="-122"/>
              </a:defRPr>
            </a:lvl4pPr>
            <a:lvl5pPr algn="ctr" rtl="0" eaLnBrk="1" fontAlgn="base" hangingPunct="1">
              <a:spcBef>
                <a:spcPct val="0"/>
              </a:spcBef>
              <a:spcAft>
                <a:spcPct val="0"/>
              </a:spcAft>
              <a:defRPr sz="4500">
                <a:solidFill>
                  <a:schemeClr val="tx2"/>
                </a:solidFill>
                <a:latin typeface="Arial" pitchFamily="34" charset="0"/>
                <a:ea typeface="宋体" pitchFamily="2" charset="-122"/>
              </a:defRPr>
            </a:lvl5pPr>
            <a:lvl6pPr marL="457200" algn="ctr" rtl="0" eaLnBrk="1" fontAlgn="base" hangingPunct="1">
              <a:spcBef>
                <a:spcPct val="0"/>
              </a:spcBef>
              <a:spcAft>
                <a:spcPct val="0"/>
              </a:spcAft>
              <a:defRPr sz="4500">
                <a:solidFill>
                  <a:schemeClr val="tx2"/>
                </a:solidFill>
                <a:latin typeface="Arial" pitchFamily="34" charset="0"/>
                <a:ea typeface="宋体" pitchFamily="2" charset="-122"/>
              </a:defRPr>
            </a:lvl6pPr>
            <a:lvl7pPr marL="914400" algn="ctr" rtl="0" eaLnBrk="1" fontAlgn="base" hangingPunct="1">
              <a:spcBef>
                <a:spcPct val="0"/>
              </a:spcBef>
              <a:spcAft>
                <a:spcPct val="0"/>
              </a:spcAft>
              <a:defRPr sz="4500">
                <a:solidFill>
                  <a:schemeClr val="tx2"/>
                </a:solidFill>
                <a:latin typeface="Arial" pitchFamily="34" charset="0"/>
                <a:ea typeface="宋体" pitchFamily="2" charset="-122"/>
              </a:defRPr>
            </a:lvl7pPr>
            <a:lvl8pPr marL="1371600" algn="ctr" rtl="0" eaLnBrk="1" fontAlgn="base" hangingPunct="1">
              <a:spcBef>
                <a:spcPct val="0"/>
              </a:spcBef>
              <a:spcAft>
                <a:spcPct val="0"/>
              </a:spcAft>
              <a:defRPr sz="4500">
                <a:solidFill>
                  <a:schemeClr val="tx2"/>
                </a:solidFill>
                <a:latin typeface="Arial" pitchFamily="34" charset="0"/>
                <a:ea typeface="宋体" pitchFamily="2" charset="-122"/>
              </a:defRPr>
            </a:lvl8pPr>
            <a:lvl9pPr marL="1828800" algn="ctr" rtl="0" eaLnBrk="1" fontAlgn="base" hangingPunct="1">
              <a:spcBef>
                <a:spcPct val="0"/>
              </a:spcBef>
              <a:spcAft>
                <a:spcPct val="0"/>
              </a:spcAft>
              <a:defRPr sz="4500">
                <a:solidFill>
                  <a:schemeClr val="tx2"/>
                </a:solidFill>
                <a:latin typeface="Arial" pitchFamily="34" charset="0"/>
                <a:ea typeface="宋体" pitchFamily="2" charset="-122"/>
              </a:defRPr>
            </a:lvl9pPr>
          </a:lstStyle>
          <a:p>
            <a:r>
              <a:rPr lang="zh-CN" altLang="en-US" kern="0" dirty="0" smtClean="0"/>
              <a:t>订单进度情况的沟通</a:t>
            </a:r>
            <a:endParaRPr lang="zh-CN" altLang="en-US" kern="0" dirty="0"/>
          </a:p>
        </p:txBody>
      </p:sp>
    </p:spTree>
    <p:extLst>
      <p:ext uri="{BB962C8B-B14F-4D97-AF65-F5344CB8AC3E}">
        <p14:creationId xmlns:p14="http://schemas.microsoft.com/office/powerpoint/2010/main" val="4176356464"/>
      </p:ext>
    </p:extLst>
  </p:cSld>
  <p:clrMapOvr>
    <a:masterClrMapping/>
  </p:clrMapOvr>
  <p:transition>
    <p:cover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Rectangle 4"/>
          <p:cNvSpPr>
            <a:spLocks noGrp="1" noChangeArrowheads="1"/>
          </p:cNvSpPr>
          <p:nvPr>
            <p:ph type="title"/>
          </p:nvPr>
        </p:nvSpPr>
        <p:spPr>
          <a:xfrm>
            <a:off x="432817" y="116632"/>
            <a:ext cx="8134350" cy="838200"/>
          </a:xfrm>
          <a:noFill/>
          <a:ln/>
        </p:spPr>
        <p:txBody>
          <a:bodyPr anchor="b"/>
          <a:lstStyle/>
          <a:p>
            <a:pPr algn="ctr"/>
            <a:r>
              <a:rPr lang="zh-CN" altLang="en-US" sz="3200" b="1" dirty="0">
                <a:solidFill>
                  <a:srgbClr val="FF0000"/>
                </a:solidFill>
              </a:rPr>
              <a:t>生产工厂常见的问题（二）</a:t>
            </a:r>
          </a:p>
        </p:txBody>
      </p:sp>
      <p:sp>
        <p:nvSpPr>
          <p:cNvPr id="84997" name="Rectangle 5"/>
          <p:cNvSpPr>
            <a:spLocks noGrp="1" noChangeArrowheads="1"/>
          </p:cNvSpPr>
          <p:nvPr>
            <p:ph idx="1"/>
          </p:nvPr>
        </p:nvSpPr>
        <p:spPr>
          <a:xfrm>
            <a:off x="251520" y="1412776"/>
            <a:ext cx="8496944" cy="4824536"/>
          </a:xfrm>
          <a:noFill/>
          <a:ln/>
        </p:spPr>
        <p:txBody>
          <a:bodyPr/>
          <a:lstStyle/>
          <a:p>
            <a:pPr>
              <a:lnSpc>
                <a:spcPct val="150000"/>
              </a:lnSpc>
              <a:buNone/>
            </a:pPr>
            <a:r>
              <a:rPr lang="en-US" altLang="zh-CN" sz="2400" b="1" dirty="0" smtClean="0"/>
              <a:t>1. </a:t>
            </a:r>
            <a:r>
              <a:rPr lang="zh-CN" altLang="en-US" sz="2400" b="1" dirty="0" smtClean="0"/>
              <a:t>因</a:t>
            </a:r>
            <a:r>
              <a:rPr lang="zh-CN" altLang="en-US" sz="2400" b="1" dirty="0"/>
              <a:t>生产变更频繁，常因无标准作业程序及工时资料使实际作业日报不够确实，造成进度管理不佳，有交期延误之情形。</a:t>
            </a:r>
          </a:p>
          <a:p>
            <a:pPr>
              <a:lnSpc>
                <a:spcPct val="150000"/>
              </a:lnSpc>
              <a:buNone/>
            </a:pPr>
            <a:r>
              <a:rPr lang="en-US" altLang="zh-CN" sz="2400" b="1" dirty="0" smtClean="0"/>
              <a:t>2. </a:t>
            </a:r>
            <a:r>
              <a:rPr lang="zh-CN" altLang="en-US" sz="2400" b="1" dirty="0" smtClean="0"/>
              <a:t>产品</a:t>
            </a:r>
            <a:r>
              <a:rPr lang="zh-CN" altLang="en-US" sz="2400" b="1" dirty="0"/>
              <a:t>重复性少，现场管理较难掌握，花费在生产准备上的工时通常较多，从而相对减少主作业工时。</a:t>
            </a:r>
          </a:p>
          <a:p>
            <a:pPr>
              <a:lnSpc>
                <a:spcPct val="150000"/>
              </a:lnSpc>
              <a:buNone/>
            </a:pPr>
            <a:r>
              <a:rPr lang="en-US" altLang="zh-CN" sz="2400" b="1" dirty="0" smtClean="0"/>
              <a:t>3. </a:t>
            </a:r>
            <a:r>
              <a:rPr lang="zh-CN" altLang="en-US" sz="2400" b="1" dirty="0" smtClean="0"/>
              <a:t>产品</a:t>
            </a:r>
            <a:r>
              <a:rPr lang="zh-CN" altLang="en-US" sz="2400" b="1" dirty="0"/>
              <a:t>不良率偏高不易追踪。</a:t>
            </a:r>
          </a:p>
          <a:p>
            <a:pPr>
              <a:lnSpc>
                <a:spcPct val="150000"/>
              </a:lnSpc>
              <a:buNone/>
            </a:pPr>
            <a:r>
              <a:rPr lang="en-US" altLang="zh-CN" sz="2400" b="1" dirty="0" smtClean="0"/>
              <a:t>4. </a:t>
            </a:r>
            <a:r>
              <a:rPr lang="zh-CN" altLang="en-US" sz="2400" b="1" dirty="0" smtClean="0"/>
              <a:t>设备</a:t>
            </a:r>
            <a:r>
              <a:rPr lang="zh-CN" altLang="en-US" sz="2400" b="1" dirty="0"/>
              <a:t>产能随订货内容不同而常有负荷不足或负荷过多之现象。</a:t>
            </a:r>
          </a:p>
          <a:p>
            <a:pPr>
              <a:lnSpc>
                <a:spcPct val="150000"/>
              </a:lnSpc>
              <a:buNone/>
            </a:pPr>
            <a:r>
              <a:rPr lang="en-US" altLang="zh-CN" sz="2400" b="1" dirty="0" smtClean="0"/>
              <a:t>5. </a:t>
            </a:r>
            <a:r>
              <a:rPr lang="zh-CN" altLang="en-US" sz="2400" b="1" dirty="0" smtClean="0"/>
              <a:t>员工</a:t>
            </a:r>
            <a:r>
              <a:rPr lang="zh-CN" altLang="en-US" sz="2400" b="1" dirty="0"/>
              <a:t>常依经验处理工作，其熟练度及工作士气对生产效率的影响颇大。</a:t>
            </a:r>
            <a:r>
              <a:rPr lang="zh-CN" altLang="en-US" sz="2400" dirty="0"/>
              <a:t> </a:t>
            </a:r>
          </a:p>
        </p:txBody>
      </p:sp>
    </p:spTree>
    <p:extLst>
      <p:ext uri="{BB962C8B-B14F-4D97-AF65-F5344CB8AC3E}">
        <p14:creationId xmlns:p14="http://schemas.microsoft.com/office/powerpoint/2010/main" val="3015445106"/>
      </p:ext>
    </p:extLst>
  </p:cSld>
  <p:clrMapOvr>
    <a:masterClrMapping/>
  </p:clrMapOvr>
  <p:transition>
    <p:fade/>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404664"/>
            <a:ext cx="7772400" cy="503238"/>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
                <a:srgbClr val="CC3300"/>
              </a:buClr>
              <a:buSzTx/>
              <a:tabLst/>
              <a:defRPr/>
            </a:pPr>
            <a:r>
              <a:rPr kumimoji="1" lang="zh-CN" altLang="en-US" sz="3200" b="1" kern="0" dirty="0" smtClean="0">
                <a:solidFill>
                  <a:srgbClr val="FF0000"/>
                </a:solidFill>
                <a:latin typeface="微软雅黑" panose="020B0503020204020204" pitchFamily="34" charset="-122"/>
                <a:ea typeface="微软雅黑" panose="020B0503020204020204" pitchFamily="34" charset="-122"/>
                <a:cs typeface="+mj-cs"/>
              </a:rPr>
              <a:t>供应商交付异常的快速响应</a:t>
            </a:r>
            <a:endParaRPr kumimoji="1" lang="zh-CN" altLang="en-US" sz="3200" b="1" i="0" u="none" strike="noStrike" kern="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mj-cs"/>
            </a:endParaRPr>
          </a:p>
        </p:txBody>
      </p:sp>
      <p:sp>
        <p:nvSpPr>
          <p:cNvPr id="3" name="内容占位符 2"/>
          <p:cNvSpPr txBox="1">
            <a:spLocks/>
          </p:cNvSpPr>
          <p:nvPr/>
        </p:nvSpPr>
        <p:spPr>
          <a:xfrm>
            <a:off x="323528" y="1412776"/>
            <a:ext cx="8496944" cy="4537075"/>
          </a:xfrm>
          <a:prstGeom prst="rect">
            <a:avLst/>
          </a:prstGeom>
        </p:spPr>
        <p:txBody>
          <a:bodyPr/>
          <a:lstStyle/>
          <a:p>
            <a:pPr eaLnBrk="0" hangingPunct="0">
              <a:lnSpc>
                <a:spcPct val="150000"/>
              </a:lnSpc>
              <a:spcBef>
                <a:spcPct val="50000"/>
              </a:spcBef>
              <a:buClr>
                <a:srgbClr val="CC3300"/>
              </a:buClr>
            </a:pPr>
            <a:r>
              <a:rPr lang="zh-CN" altLang="en-US" sz="2400" b="1" dirty="0" smtClean="0">
                <a:latin typeface="微软雅黑" panose="020B0503020204020204" pitchFamily="34" charset="-122"/>
                <a:ea typeface="微软雅黑" panose="020B0503020204020204" pitchFamily="34" charset="-122"/>
              </a:rPr>
              <a:t>快速响应</a:t>
            </a:r>
            <a:r>
              <a:rPr lang="zh-CN" altLang="zh-CN" sz="2400" b="1" dirty="0" smtClean="0">
                <a:latin typeface="微软雅黑" panose="020B0503020204020204" pitchFamily="34" charset="-122"/>
                <a:ea typeface="微软雅黑" panose="020B0503020204020204" pitchFamily="34" charset="-122"/>
              </a:rPr>
              <a:t>是在少量多品种的买方市场环境中，因应顾客的需求而以最快的速度生产顾客所需的商品或服务。迅速反应不是单纯的工厂内部改革，而是原材料的取得、制造、配销垂直分工等供应链体系的整体革新。</a:t>
            </a:r>
          </a:p>
          <a:p>
            <a:pPr marL="342900" lvl="0" indent="-342900" eaLnBrk="0" hangingPunct="0">
              <a:lnSpc>
                <a:spcPct val="150000"/>
              </a:lnSpc>
              <a:spcBef>
                <a:spcPct val="50000"/>
              </a:spcBef>
              <a:buFont typeface="Wingdings" panose="05000000000000000000" pitchFamily="2" charset="2"/>
              <a:buChar char="Ø"/>
            </a:pPr>
            <a:r>
              <a:rPr lang="zh-CN" altLang="zh-CN" sz="2400" b="1" dirty="0" smtClean="0">
                <a:latin typeface="微软雅黑" panose="020B0503020204020204" pitchFamily="34" charset="-122"/>
                <a:ea typeface="微软雅黑" panose="020B0503020204020204" pitchFamily="34" charset="-122"/>
              </a:rPr>
              <a:t>思想的改变是其前提</a:t>
            </a:r>
            <a:endParaRPr lang="en-US" altLang="zh-CN" sz="2400" b="1" dirty="0" smtClean="0">
              <a:latin typeface="微软雅黑" panose="020B0503020204020204" pitchFamily="34" charset="-122"/>
              <a:ea typeface="微软雅黑" panose="020B0503020204020204" pitchFamily="34" charset="-122"/>
            </a:endParaRPr>
          </a:p>
          <a:p>
            <a:pPr marL="342900" lvl="0" indent="-342900" eaLnBrk="0" hangingPunct="0">
              <a:lnSpc>
                <a:spcPct val="150000"/>
              </a:lnSpc>
              <a:spcBef>
                <a:spcPct val="50000"/>
              </a:spcBef>
              <a:buFont typeface="Wingdings" panose="05000000000000000000" pitchFamily="2" charset="2"/>
              <a:buChar char="Ø"/>
            </a:pPr>
            <a:r>
              <a:rPr lang="zh-CN" altLang="zh-CN" sz="2400" b="1" dirty="0" smtClean="0">
                <a:latin typeface="微软雅黑" panose="020B0503020204020204" pitchFamily="34" charset="-122"/>
                <a:ea typeface="微软雅黑" panose="020B0503020204020204" pitchFamily="34" charset="-122"/>
              </a:rPr>
              <a:t>提升供应链响应速度</a:t>
            </a:r>
            <a:endParaRPr lang="en-US" altLang="zh-CN" sz="2400" b="1" dirty="0" smtClean="0">
              <a:latin typeface="微软雅黑" panose="020B0503020204020204" pitchFamily="34" charset="-122"/>
              <a:ea typeface="微软雅黑" panose="020B0503020204020204" pitchFamily="34" charset="-122"/>
            </a:endParaRPr>
          </a:p>
          <a:p>
            <a:pPr marL="342900" lvl="0" indent="-342900" eaLnBrk="0" hangingPunct="0">
              <a:lnSpc>
                <a:spcPct val="150000"/>
              </a:lnSpc>
              <a:spcBef>
                <a:spcPct val="50000"/>
              </a:spcBef>
              <a:buFont typeface="Wingdings" panose="05000000000000000000" pitchFamily="2" charset="2"/>
              <a:buChar char="Ø"/>
            </a:pPr>
            <a:r>
              <a:rPr lang="zh-CN" altLang="zh-CN" sz="2400" b="1" dirty="0" smtClean="0">
                <a:latin typeface="微软雅黑" panose="020B0503020204020204" pitchFamily="34" charset="-122"/>
                <a:ea typeface="微软雅黑" panose="020B0503020204020204" pitchFamily="34" charset="-122"/>
              </a:rPr>
              <a:t>以客户需求运作过程</a:t>
            </a:r>
            <a:endParaRPr kumimoji="1" lang="zh-CN" altLang="en-US" sz="24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楷体_GB2312"/>
            </a:endParaRPr>
          </a:p>
        </p:txBody>
      </p:sp>
    </p:spTree>
    <p:extLst>
      <p:ext uri="{BB962C8B-B14F-4D97-AF65-F5344CB8AC3E}">
        <p14:creationId xmlns:p14="http://schemas.microsoft.com/office/powerpoint/2010/main" val="1555627847"/>
      </p:ext>
    </p:extLst>
  </p:cSld>
  <p:clrMapOvr>
    <a:masterClrMapping/>
  </p:clrMapOvr>
  <p:transition>
    <p:fade/>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type="title"/>
          </p:nvPr>
        </p:nvSpPr>
        <p:spPr>
          <a:xfrm>
            <a:off x="685800" y="404664"/>
            <a:ext cx="7772400" cy="503461"/>
          </a:xfrm>
        </p:spPr>
        <p:txBody>
          <a:bodyPr/>
          <a:lstStyle/>
          <a:p>
            <a:pPr algn="ctr"/>
            <a:r>
              <a:rPr lang="zh-CN" altLang="en-US" sz="3200" dirty="0" smtClean="0">
                <a:solidFill>
                  <a:srgbClr val="FF0000"/>
                </a:solidFill>
              </a:rPr>
              <a:t>供应商生产异常的对策</a:t>
            </a:r>
            <a:endParaRPr lang="zh-CN" altLang="en-US" sz="3200" dirty="0">
              <a:solidFill>
                <a:srgbClr val="FF0000"/>
              </a:solidFill>
            </a:endParaRPr>
          </a:p>
        </p:txBody>
      </p:sp>
      <p:sp>
        <p:nvSpPr>
          <p:cNvPr id="49155" name="Rectangle 3"/>
          <p:cNvSpPr>
            <a:spLocks noGrp="1" noChangeArrowheads="1"/>
          </p:cNvSpPr>
          <p:nvPr>
            <p:ph idx="1"/>
          </p:nvPr>
        </p:nvSpPr>
        <p:spPr>
          <a:xfrm>
            <a:off x="323528" y="1412776"/>
            <a:ext cx="8496944" cy="4536504"/>
          </a:xfrm>
        </p:spPr>
        <p:txBody>
          <a:bodyPr/>
          <a:lstStyle/>
          <a:p>
            <a:pPr eaLnBrk="1" hangingPunct="1">
              <a:lnSpc>
                <a:spcPct val="150000"/>
              </a:lnSpc>
              <a:buFont typeface="Wingdings" panose="05000000000000000000" pitchFamily="2" charset="2"/>
              <a:buChar char="Ø"/>
            </a:pPr>
            <a:r>
              <a:rPr lang="zh-CN" altLang="en-US" sz="2000" dirty="0" smtClean="0"/>
              <a:t>所谓的生产异常，是指因订单变更、交期变更及制造异常、机械故障等因素造成产品品质、数量、交期脱离原先计划预定等现象</a:t>
            </a:r>
            <a:endParaRPr lang="en-US" altLang="zh-CN" sz="2000" dirty="0" smtClean="0"/>
          </a:p>
          <a:p>
            <a:pPr eaLnBrk="1" hangingPunct="1">
              <a:lnSpc>
                <a:spcPct val="150000"/>
              </a:lnSpc>
              <a:buFont typeface="Wingdings" panose="05000000000000000000" pitchFamily="2" charset="2"/>
              <a:buChar char="Ø"/>
            </a:pPr>
            <a:r>
              <a:rPr lang="zh-CN" altLang="en-US" sz="2000" dirty="0" smtClean="0"/>
              <a:t>生产异常的反应</a:t>
            </a:r>
            <a:endParaRPr lang="en-US" altLang="zh-CN" sz="2000" dirty="0" smtClean="0"/>
          </a:p>
          <a:p>
            <a:pPr lvl="1">
              <a:lnSpc>
                <a:spcPct val="150000"/>
              </a:lnSpc>
              <a:buFontTx/>
              <a:buNone/>
            </a:pPr>
            <a:r>
              <a:rPr lang="en-US" altLang="zh-CN" sz="2000" dirty="0" smtClean="0"/>
              <a:t>①</a:t>
            </a:r>
            <a:r>
              <a:rPr lang="zh-CN" altLang="en-US" sz="2000" dirty="0" smtClean="0"/>
              <a:t>订单内容不明确或订单内容变更应及时反应或修正</a:t>
            </a:r>
          </a:p>
          <a:p>
            <a:pPr lvl="1">
              <a:lnSpc>
                <a:spcPct val="150000"/>
              </a:lnSpc>
              <a:buFontTx/>
              <a:buNone/>
            </a:pPr>
            <a:r>
              <a:rPr lang="zh-CN" altLang="en-US" sz="2000" dirty="0" smtClean="0"/>
              <a:t>②交期安排或排期异常应以联络单等及时反馈至销售或生产管理部门</a:t>
            </a:r>
          </a:p>
          <a:p>
            <a:pPr lvl="1">
              <a:lnSpc>
                <a:spcPct val="150000"/>
              </a:lnSpc>
              <a:buFontTx/>
              <a:buNone/>
            </a:pPr>
            <a:r>
              <a:rPr lang="zh-CN" altLang="en-US" sz="2000" dirty="0" smtClean="0"/>
              <a:t>③生产指令变更应以生产变更通知及时提出修正</a:t>
            </a:r>
          </a:p>
          <a:p>
            <a:pPr lvl="1">
              <a:lnSpc>
                <a:spcPct val="150000"/>
              </a:lnSpc>
              <a:buFontTx/>
              <a:buNone/>
            </a:pPr>
            <a:r>
              <a:rPr lang="zh-CN" altLang="en-US" sz="2000" dirty="0" smtClean="0"/>
              <a:t>④生产中的异常已影响品质、品质或达成率时，应立即发出异常报告</a:t>
            </a:r>
          </a:p>
          <a:p>
            <a:pPr lvl="1">
              <a:lnSpc>
                <a:spcPct val="150000"/>
              </a:lnSpc>
              <a:buFontTx/>
              <a:buNone/>
            </a:pPr>
            <a:r>
              <a:rPr lang="zh-CN" altLang="en-US" sz="2000" dirty="0" smtClean="0"/>
              <a:t>⑤其他异常，如故障、待料等，可能造成不良后果时，应立即发出生产异常报告</a:t>
            </a:r>
          </a:p>
        </p:txBody>
      </p:sp>
    </p:spTree>
    <p:extLst>
      <p:ext uri="{BB962C8B-B14F-4D97-AF65-F5344CB8AC3E}">
        <p14:creationId xmlns:p14="http://schemas.microsoft.com/office/powerpoint/2010/main" val="1062961633"/>
      </p:ext>
    </p:extLst>
  </p:cSld>
  <p:clrMapOvr>
    <a:masterClrMapping/>
  </p:clrMapOvr>
  <p:transition>
    <p:fade/>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71917" y="1412776"/>
            <a:ext cx="8232531" cy="648072"/>
          </a:xfrm>
        </p:spPr>
        <p:txBody>
          <a:bodyPr/>
          <a:lstStyle/>
          <a:p>
            <a:pPr algn="l" eaLnBrk="1" hangingPunct="1"/>
            <a:r>
              <a:rPr lang="zh-CN" altLang="en-US" sz="2400" dirty="0" smtClean="0">
                <a:solidFill>
                  <a:srgbClr val="0000FF"/>
                </a:solidFill>
              </a:rPr>
              <a:t>生产异常的掌握</a:t>
            </a:r>
          </a:p>
        </p:txBody>
      </p:sp>
      <p:sp>
        <p:nvSpPr>
          <p:cNvPr id="50179" name="Rectangle 3"/>
          <p:cNvSpPr>
            <a:spLocks noGrp="1" noChangeArrowheads="1"/>
          </p:cNvSpPr>
          <p:nvPr>
            <p:ph idx="1"/>
          </p:nvPr>
        </p:nvSpPr>
        <p:spPr>
          <a:xfrm>
            <a:off x="388812" y="2060848"/>
            <a:ext cx="8064896" cy="3816424"/>
          </a:xfrm>
        </p:spPr>
        <p:txBody>
          <a:bodyPr/>
          <a:lstStyle/>
          <a:p>
            <a:pPr eaLnBrk="1" hangingPunct="1">
              <a:lnSpc>
                <a:spcPct val="150000"/>
              </a:lnSpc>
              <a:buFont typeface="Wingdings" panose="05000000000000000000" pitchFamily="2" charset="2"/>
              <a:buChar char="Ø"/>
            </a:pPr>
            <a:r>
              <a:rPr lang="zh-CN" altLang="en-US" sz="2000" dirty="0" smtClean="0">
                <a:latin typeface="+mn-ea"/>
              </a:rPr>
              <a:t>建立与供应商的异常情况及时呈报机制；</a:t>
            </a:r>
          </a:p>
          <a:p>
            <a:pPr eaLnBrk="1" hangingPunct="1">
              <a:lnSpc>
                <a:spcPct val="150000"/>
              </a:lnSpc>
              <a:buFont typeface="Wingdings" panose="05000000000000000000" pitchFamily="2" charset="2"/>
              <a:buChar char="Ø"/>
            </a:pPr>
            <a:r>
              <a:rPr lang="zh-CN" altLang="en-US" sz="2000" dirty="0" smtClean="0">
                <a:latin typeface="+mn-ea"/>
              </a:rPr>
              <a:t>将供应商的供货实绩与计划需求对比以了解情况；</a:t>
            </a:r>
          </a:p>
          <a:p>
            <a:pPr eaLnBrk="1" hangingPunct="1">
              <a:lnSpc>
                <a:spcPct val="150000"/>
              </a:lnSpc>
              <a:buFont typeface="Wingdings" panose="05000000000000000000" pitchFamily="2" charset="2"/>
              <a:buChar char="Ø"/>
            </a:pPr>
            <a:r>
              <a:rPr lang="zh-CN" altLang="en-US" sz="2000" dirty="0" smtClean="0">
                <a:latin typeface="+mn-ea"/>
              </a:rPr>
              <a:t>设定异常水准以判断是否异常；</a:t>
            </a:r>
          </a:p>
          <a:p>
            <a:pPr eaLnBrk="1" hangingPunct="1">
              <a:lnSpc>
                <a:spcPct val="150000"/>
              </a:lnSpc>
              <a:buFont typeface="Wingdings" panose="05000000000000000000" pitchFamily="2" charset="2"/>
              <a:buChar char="Ø"/>
            </a:pPr>
            <a:r>
              <a:rPr lang="zh-CN" altLang="en-US" sz="2000" dirty="0" smtClean="0">
                <a:latin typeface="+mn-ea"/>
              </a:rPr>
              <a:t>运用目视管理以迅速获得异常信息；</a:t>
            </a:r>
          </a:p>
          <a:p>
            <a:pPr eaLnBrk="1" hangingPunct="1">
              <a:lnSpc>
                <a:spcPct val="150000"/>
              </a:lnSpc>
              <a:buFont typeface="Wingdings" panose="05000000000000000000" pitchFamily="2" charset="2"/>
              <a:buChar char="Ø"/>
            </a:pPr>
            <a:r>
              <a:rPr lang="zh-CN" altLang="en-US" sz="2000" dirty="0" smtClean="0">
                <a:latin typeface="+mn-ea"/>
              </a:rPr>
              <a:t>设定异常表单以方便异常报告机制运作；</a:t>
            </a:r>
          </a:p>
          <a:p>
            <a:pPr eaLnBrk="1" hangingPunct="1">
              <a:lnSpc>
                <a:spcPct val="150000"/>
              </a:lnSpc>
              <a:buFont typeface="Wingdings" panose="05000000000000000000" pitchFamily="2" charset="2"/>
              <a:buChar char="Ø"/>
            </a:pPr>
            <a:r>
              <a:rPr lang="zh-CN" altLang="en-US" sz="2000" dirty="0" smtClean="0">
                <a:latin typeface="+mn-ea"/>
              </a:rPr>
              <a:t>与供应商会议检讨，以使异常问题凸显；</a:t>
            </a:r>
          </a:p>
          <a:p>
            <a:pPr eaLnBrk="1" hangingPunct="1">
              <a:lnSpc>
                <a:spcPct val="150000"/>
              </a:lnSpc>
              <a:buFont typeface="Wingdings" panose="05000000000000000000" pitchFamily="2" charset="2"/>
              <a:buChar char="Ø"/>
            </a:pPr>
            <a:r>
              <a:rPr lang="zh-CN" altLang="en-US" sz="2000" dirty="0" smtClean="0">
                <a:latin typeface="+mn-ea"/>
              </a:rPr>
              <a:t>定期对供应商的生产资讯进行统计、分析，以期发现潜在的异常。</a:t>
            </a:r>
          </a:p>
        </p:txBody>
      </p:sp>
      <p:sp>
        <p:nvSpPr>
          <p:cNvPr id="4" name="标题 1"/>
          <p:cNvSpPr txBox="1">
            <a:spLocks/>
          </p:cNvSpPr>
          <p:nvPr/>
        </p:nvSpPr>
        <p:spPr bwMode="auto">
          <a:xfrm>
            <a:off x="611560" y="332656"/>
            <a:ext cx="7772400" cy="575469"/>
          </a:xfrm>
          <a:prstGeom prst="rect">
            <a:avLst/>
          </a:prstGeom>
          <a:noFill/>
          <a:ln w="9525">
            <a:noFill/>
            <a:miter lim="800000"/>
            <a:headEnd/>
            <a:tailEnd/>
          </a:ln>
        </p:spPr>
        <p:txBody>
          <a:bodyPr vert="horz" wrap="square" lIns="91427" tIns="45712" rIns="91427" bIns="45712" numCol="1" anchor="ctr" anchorCtr="0" compatLnSpc="1">
            <a:prstTxWarp prst="textNoShape">
              <a:avLst/>
            </a:prstTxWarp>
          </a:bodyPr>
          <a:lstStyle>
            <a:lvl1pPr algn="ctr" rtl="0" eaLnBrk="1" fontAlgn="base" hangingPunct="1">
              <a:spcBef>
                <a:spcPct val="0"/>
              </a:spcBef>
              <a:spcAft>
                <a:spcPct val="0"/>
              </a:spcAft>
              <a:defRPr sz="3200" b="1">
                <a:solidFill>
                  <a:srgbClr val="FF0000"/>
                </a:solidFill>
                <a:latin typeface="微软雅黑" pitchFamily="34" charset="-122"/>
                <a:ea typeface="微软雅黑" pitchFamily="34" charset="-122"/>
                <a:cs typeface="+mj-cs"/>
              </a:defRPr>
            </a:lvl1pPr>
            <a:lvl2pPr algn="ctr" rtl="0" eaLnBrk="1" fontAlgn="base" hangingPunct="1">
              <a:spcBef>
                <a:spcPct val="0"/>
              </a:spcBef>
              <a:spcAft>
                <a:spcPct val="0"/>
              </a:spcAft>
              <a:defRPr sz="4500">
                <a:solidFill>
                  <a:schemeClr val="tx2"/>
                </a:solidFill>
                <a:latin typeface="Arial" pitchFamily="34" charset="0"/>
                <a:ea typeface="宋体" pitchFamily="2" charset="-122"/>
              </a:defRPr>
            </a:lvl2pPr>
            <a:lvl3pPr algn="ctr" rtl="0" eaLnBrk="1" fontAlgn="base" hangingPunct="1">
              <a:spcBef>
                <a:spcPct val="0"/>
              </a:spcBef>
              <a:spcAft>
                <a:spcPct val="0"/>
              </a:spcAft>
              <a:defRPr sz="4500">
                <a:solidFill>
                  <a:schemeClr val="tx2"/>
                </a:solidFill>
                <a:latin typeface="Arial" pitchFamily="34" charset="0"/>
                <a:ea typeface="宋体" pitchFamily="2" charset="-122"/>
              </a:defRPr>
            </a:lvl3pPr>
            <a:lvl4pPr algn="ctr" rtl="0" eaLnBrk="1" fontAlgn="base" hangingPunct="1">
              <a:spcBef>
                <a:spcPct val="0"/>
              </a:spcBef>
              <a:spcAft>
                <a:spcPct val="0"/>
              </a:spcAft>
              <a:defRPr sz="4500">
                <a:solidFill>
                  <a:schemeClr val="tx2"/>
                </a:solidFill>
                <a:latin typeface="Arial" pitchFamily="34" charset="0"/>
                <a:ea typeface="宋体" pitchFamily="2" charset="-122"/>
              </a:defRPr>
            </a:lvl4pPr>
            <a:lvl5pPr algn="ctr" rtl="0" eaLnBrk="1" fontAlgn="base" hangingPunct="1">
              <a:spcBef>
                <a:spcPct val="0"/>
              </a:spcBef>
              <a:spcAft>
                <a:spcPct val="0"/>
              </a:spcAft>
              <a:defRPr sz="4500">
                <a:solidFill>
                  <a:schemeClr val="tx2"/>
                </a:solidFill>
                <a:latin typeface="Arial" pitchFamily="34" charset="0"/>
                <a:ea typeface="宋体" pitchFamily="2" charset="-122"/>
              </a:defRPr>
            </a:lvl5pPr>
            <a:lvl6pPr marL="457200" algn="ctr" rtl="0" eaLnBrk="1" fontAlgn="base" hangingPunct="1">
              <a:spcBef>
                <a:spcPct val="0"/>
              </a:spcBef>
              <a:spcAft>
                <a:spcPct val="0"/>
              </a:spcAft>
              <a:defRPr sz="4500">
                <a:solidFill>
                  <a:schemeClr val="tx2"/>
                </a:solidFill>
                <a:latin typeface="Arial" pitchFamily="34" charset="0"/>
                <a:ea typeface="宋体" pitchFamily="2" charset="-122"/>
              </a:defRPr>
            </a:lvl6pPr>
            <a:lvl7pPr marL="914400" algn="ctr" rtl="0" eaLnBrk="1" fontAlgn="base" hangingPunct="1">
              <a:spcBef>
                <a:spcPct val="0"/>
              </a:spcBef>
              <a:spcAft>
                <a:spcPct val="0"/>
              </a:spcAft>
              <a:defRPr sz="4500">
                <a:solidFill>
                  <a:schemeClr val="tx2"/>
                </a:solidFill>
                <a:latin typeface="Arial" pitchFamily="34" charset="0"/>
                <a:ea typeface="宋体" pitchFamily="2" charset="-122"/>
              </a:defRPr>
            </a:lvl7pPr>
            <a:lvl8pPr marL="1371600" algn="ctr" rtl="0" eaLnBrk="1" fontAlgn="base" hangingPunct="1">
              <a:spcBef>
                <a:spcPct val="0"/>
              </a:spcBef>
              <a:spcAft>
                <a:spcPct val="0"/>
              </a:spcAft>
              <a:defRPr sz="4500">
                <a:solidFill>
                  <a:schemeClr val="tx2"/>
                </a:solidFill>
                <a:latin typeface="Arial" pitchFamily="34" charset="0"/>
                <a:ea typeface="宋体" pitchFamily="2" charset="-122"/>
              </a:defRPr>
            </a:lvl8pPr>
            <a:lvl9pPr marL="1828800" algn="ctr" rtl="0" eaLnBrk="1" fontAlgn="base" hangingPunct="1">
              <a:spcBef>
                <a:spcPct val="0"/>
              </a:spcBef>
              <a:spcAft>
                <a:spcPct val="0"/>
              </a:spcAft>
              <a:defRPr sz="4500">
                <a:solidFill>
                  <a:schemeClr val="tx2"/>
                </a:solidFill>
                <a:latin typeface="Arial" pitchFamily="34" charset="0"/>
                <a:ea typeface="宋体" pitchFamily="2" charset="-122"/>
              </a:defRPr>
            </a:lvl9pPr>
          </a:lstStyle>
          <a:p>
            <a:r>
              <a:rPr lang="zh-CN" altLang="en-US" kern="0" dirty="0" smtClean="0"/>
              <a:t>供应商生产异常的对策</a:t>
            </a:r>
            <a:endParaRPr lang="zh-CN" altLang="en-US" kern="0" dirty="0"/>
          </a:p>
        </p:txBody>
      </p:sp>
    </p:spTree>
    <p:extLst>
      <p:ext uri="{BB962C8B-B14F-4D97-AF65-F5344CB8AC3E}">
        <p14:creationId xmlns:p14="http://schemas.microsoft.com/office/powerpoint/2010/main" val="1800727491"/>
      </p:ext>
    </p:extLst>
  </p:cSld>
  <p:clrMapOvr>
    <a:masterClrMapping/>
  </p:clrMapOvr>
  <p:transition>
    <p:fade/>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539552" y="1268760"/>
            <a:ext cx="7772400" cy="575469"/>
          </a:xfrm>
        </p:spPr>
        <p:txBody>
          <a:bodyPr/>
          <a:lstStyle/>
          <a:p>
            <a:pPr eaLnBrk="1" hangingPunct="1"/>
            <a:r>
              <a:rPr lang="zh-CN" altLang="en-US" sz="2400" dirty="0" smtClean="0">
                <a:latin typeface="微软雅黑" panose="020B0503020204020204" pitchFamily="34" charset="-122"/>
                <a:ea typeface="微软雅黑" panose="020B0503020204020204" pitchFamily="34" charset="-122"/>
              </a:rPr>
              <a:t>生产进度异常因应对策表</a:t>
            </a:r>
          </a:p>
        </p:txBody>
      </p:sp>
      <p:graphicFrame>
        <p:nvGraphicFramePr>
          <p:cNvPr id="75779" name="Group 3"/>
          <p:cNvGraphicFramePr>
            <a:graphicFrameLocks noGrp="1"/>
          </p:cNvGraphicFramePr>
          <p:nvPr>
            <p:ph type="tbl" idx="1"/>
            <p:extLst>
              <p:ext uri="{D42A27DB-BD31-4B8C-83A1-F6EECF244321}">
                <p14:modId xmlns:p14="http://schemas.microsoft.com/office/powerpoint/2010/main" val="3851894668"/>
              </p:ext>
            </p:extLst>
          </p:nvPr>
        </p:nvGraphicFramePr>
        <p:xfrm>
          <a:off x="468313" y="1916832"/>
          <a:ext cx="8064896" cy="4104456"/>
        </p:xfrm>
        <a:graphic>
          <a:graphicData uri="http://schemas.openxmlformats.org/drawingml/2006/table">
            <a:tbl>
              <a:tblPr/>
              <a:tblGrid>
                <a:gridCol w="2688299"/>
                <a:gridCol w="1976690"/>
                <a:gridCol w="3399907"/>
              </a:tblGrid>
              <a:tr h="40043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异常项目</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异常现象</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对策</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082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计划不当</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a:t>
                      </a:r>
                      <a:r>
                        <a:rPr kumimoji="1"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应排未排</a:t>
                      </a:r>
                      <a:r>
                        <a:rPr kumimoji="1" lang="en-US"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影响生产及交货</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1.</a:t>
                      </a:r>
                      <a:r>
                        <a:rPr kumimoji="1"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报告</a:t>
                      </a:r>
                      <a:r>
                        <a:rPr kumimoji="1" lang="en-US"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a:t>
                      </a:r>
                      <a:r>
                        <a:rPr kumimoji="1"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通知相关部门</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2.</a:t>
                      </a:r>
                      <a:r>
                        <a:rPr kumimoji="1"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依交期管理制度处理</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2154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应生产未生产</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影响生产进度</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1.</a:t>
                      </a:r>
                      <a:r>
                        <a:rPr kumimoji="1"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生产管理板反应</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2.</a:t>
                      </a:r>
                      <a:r>
                        <a:rPr kumimoji="1"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发出异常报告通知相关部门</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3.</a:t>
                      </a:r>
                      <a:r>
                        <a:rPr kumimoji="1"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应至少于排程日前</a:t>
                      </a:r>
                      <a:r>
                        <a:rPr kumimoji="1" lang="en-US" altLang="zh-CN"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3</a:t>
                      </a:r>
                      <a:r>
                        <a:rPr kumimoji="1"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天具体反应</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082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应完成未完成</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应入库未入库</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影响出货</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1.</a:t>
                      </a:r>
                      <a:r>
                        <a:rPr kumimoji="1"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生产管理板反应</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2.</a:t>
                      </a:r>
                      <a:r>
                        <a:rPr kumimoji="1"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发现时即刻反应</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082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补生产</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a:t>
                      </a:r>
                      <a:r>
                        <a:rPr kumimoji="1"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尾数</a:t>
                      </a:r>
                      <a:r>
                        <a:rPr kumimoji="1" lang="en-US" altLang="zh-CN"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18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影响出货</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1.</a:t>
                      </a:r>
                      <a:r>
                        <a:rPr kumimoji="1"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查核在制品状况</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2.</a:t>
                      </a:r>
                      <a:r>
                        <a:rPr kumimoji="1" lang="zh-CN" altLang="en-US" sz="18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发出新的生产命令</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标题 1"/>
          <p:cNvSpPr txBox="1">
            <a:spLocks/>
          </p:cNvSpPr>
          <p:nvPr/>
        </p:nvSpPr>
        <p:spPr bwMode="auto">
          <a:xfrm>
            <a:off x="611560" y="404664"/>
            <a:ext cx="7772400" cy="503461"/>
          </a:xfrm>
          <a:prstGeom prst="rect">
            <a:avLst/>
          </a:prstGeom>
          <a:noFill/>
          <a:ln w="9525">
            <a:noFill/>
            <a:miter lim="800000"/>
            <a:headEnd/>
            <a:tailEnd/>
          </a:ln>
        </p:spPr>
        <p:txBody>
          <a:bodyPr vert="horz" wrap="square" lIns="91427" tIns="45712" rIns="91427" bIns="45712" numCol="1" anchor="ctr" anchorCtr="0" compatLnSpc="1">
            <a:prstTxWarp prst="textNoShape">
              <a:avLst/>
            </a:prstTxWarp>
          </a:bodyPr>
          <a:lstStyle>
            <a:defPPr>
              <a:defRPr lang="zh-CN"/>
            </a:defPPr>
            <a:lvl1pPr algn="ctr" fontAlgn="base">
              <a:spcBef>
                <a:spcPct val="0"/>
              </a:spcBef>
              <a:spcAft>
                <a:spcPct val="0"/>
              </a:spcAft>
              <a:defRPr sz="3200" b="1" kern="0">
                <a:solidFill>
                  <a:srgbClr val="FF0000"/>
                </a:solidFill>
                <a:latin typeface="微软雅黑" pitchFamily="34" charset="-122"/>
                <a:ea typeface="微软雅黑" pitchFamily="34" charset="-122"/>
                <a:cs typeface="+mj-cs"/>
              </a:defRPr>
            </a:lvl1pPr>
            <a:lvl2pPr algn="ctr" fontAlgn="base">
              <a:spcBef>
                <a:spcPct val="0"/>
              </a:spcBef>
              <a:spcAft>
                <a:spcPct val="0"/>
              </a:spcAft>
              <a:defRPr sz="4500">
                <a:solidFill>
                  <a:schemeClr val="tx2"/>
                </a:solidFill>
                <a:latin typeface="Arial" pitchFamily="34" charset="0"/>
                <a:ea typeface="宋体" pitchFamily="2" charset="-122"/>
              </a:defRPr>
            </a:lvl2pPr>
            <a:lvl3pPr algn="ctr" fontAlgn="base">
              <a:spcBef>
                <a:spcPct val="0"/>
              </a:spcBef>
              <a:spcAft>
                <a:spcPct val="0"/>
              </a:spcAft>
              <a:defRPr sz="4500">
                <a:solidFill>
                  <a:schemeClr val="tx2"/>
                </a:solidFill>
                <a:latin typeface="Arial" pitchFamily="34" charset="0"/>
                <a:ea typeface="宋体" pitchFamily="2" charset="-122"/>
              </a:defRPr>
            </a:lvl3pPr>
            <a:lvl4pPr algn="ctr" fontAlgn="base">
              <a:spcBef>
                <a:spcPct val="0"/>
              </a:spcBef>
              <a:spcAft>
                <a:spcPct val="0"/>
              </a:spcAft>
              <a:defRPr sz="4500">
                <a:solidFill>
                  <a:schemeClr val="tx2"/>
                </a:solidFill>
                <a:latin typeface="Arial" pitchFamily="34" charset="0"/>
                <a:ea typeface="宋体" pitchFamily="2" charset="-122"/>
              </a:defRPr>
            </a:lvl4pPr>
            <a:lvl5pPr algn="ctr" fontAlgn="base">
              <a:spcBef>
                <a:spcPct val="0"/>
              </a:spcBef>
              <a:spcAft>
                <a:spcPct val="0"/>
              </a:spcAft>
              <a:defRPr sz="4500">
                <a:solidFill>
                  <a:schemeClr val="tx2"/>
                </a:solidFill>
                <a:latin typeface="Arial" pitchFamily="34" charset="0"/>
                <a:ea typeface="宋体" pitchFamily="2" charset="-122"/>
              </a:defRPr>
            </a:lvl5pPr>
            <a:lvl6pPr marL="457200" algn="ctr" fontAlgn="base">
              <a:spcBef>
                <a:spcPct val="0"/>
              </a:spcBef>
              <a:spcAft>
                <a:spcPct val="0"/>
              </a:spcAft>
              <a:defRPr sz="4500">
                <a:solidFill>
                  <a:schemeClr val="tx2"/>
                </a:solidFill>
                <a:latin typeface="Arial" pitchFamily="34" charset="0"/>
                <a:ea typeface="宋体" pitchFamily="2" charset="-122"/>
              </a:defRPr>
            </a:lvl6pPr>
            <a:lvl7pPr marL="914400" algn="ctr" fontAlgn="base">
              <a:spcBef>
                <a:spcPct val="0"/>
              </a:spcBef>
              <a:spcAft>
                <a:spcPct val="0"/>
              </a:spcAft>
              <a:defRPr sz="4500">
                <a:solidFill>
                  <a:schemeClr val="tx2"/>
                </a:solidFill>
                <a:latin typeface="Arial" pitchFamily="34" charset="0"/>
                <a:ea typeface="宋体" pitchFamily="2" charset="-122"/>
              </a:defRPr>
            </a:lvl7pPr>
            <a:lvl8pPr marL="1371600" algn="ctr" fontAlgn="base">
              <a:spcBef>
                <a:spcPct val="0"/>
              </a:spcBef>
              <a:spcAft>
                <a:spcPct val="0"/>
              </a:spcAft>
              <a:defRPr sz="4500">
                <a:solidFill>
                  <a:schemeClr val="tx2"/>
                </a:solidFill>
                <a:latin typeface="Arial" pitchFamily="34" charset="0"/>
                <a:ea typeface="宋体" pitchFamily="2" charset="-122"/>
              </a:defRPr>
            </a:lvl8pPr>
            <a:lvl9pPr marL="1828800" algn="ctr" fontAlgn="base">
              <a:spcBef>
                <a:spcPct val="0"/>
              </a:spcBef>
              <a:spcAft>
                <a:spcPct val="0"/>
              </a:spcAft>
              <a:defRPr sz="4500">
                <a:solidFill>
                  <a:schemeClr val="tx2"/>
                </a:solidFill>
                <a:latin typeface="Arial" pitchFamily="34" charset="0"/>
                <a:ea typeface="宋体" pitchFamily="2" charset="-122"/>
              </a:defRPr>
            </a:lvl9pPr>
          </a:lstStyle>
          <a:p>
            <a:r>
              <a:rPr lang="zh-CN" altLang="en-US" dirty="0"/>
              <a:t>供应商生产异常的对策</a:t>
            </a:r>
          </a:p>
        </p:txBody>
      </p:sp>
    </p:spTree>
    <p:extLst>
      <p:ext uri="{BB962C8B-B14F-4D97-AF65-F5344CB8AC3E}">
        <p14:creationId xmlns:p14="http://schemas.microsoft.com/office/powerpoint/2010/main" val="1965379511"/>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539552" y="1412776"/>
            <a:ext cx="8232531" cy="504056"/>
          </a:xfrm>
          <a:noFill/>
          <a:ln w="9525">
            <a:noFill/>
            <a:miter lim="800000"/>
            <a:headEnd/>
            <a:tailEnd/>
          </a:ln>
        </p:spPr>
        <p:txBody>
          <a:bodyPr vert="horz" wrap="square" lIns="91427" tIns="45712" rIns="91427" bIns="45712" numCol="1" anchor="ctr" anchorCtr="0" compatLnSpc="1">
            <a:prstTxWarp prst="textNoShape">
              <a:avLst/>
            </a:prstTxWarp>
          </a:bodyPr>
          <a:lstStyle/>
          <a:p>
            <a:pPr algn="l"/>
            <a:r>
              <a:rPr lang="zh-CN" altLang="en-US" sz="2400" dirty="0">
                <a:solidFill>
                  <a:srgbClr val="0000FF"/>
                </a:solidFill>
              </a:rPr>
              <a:t>交期延误的原因探讨</a:t>
            </a:r>
          </a:p>
        </p:txBody>
      </p:sp>
      <p:sp>
        <p:nvSpPr>
          <p:cNvPr id="53251" name="Rectangle 3"/>
          <p:cNvSpPr>
            <a:spLocks noGrp="1" noChangeArrowheads="1"/>
          </p:cNvSpPr>
          <p:nvPr>
            <p:ph idx="1"/>
          </p:nvPr>
        </p:nvSpPr>
        <p:spPr>
          <a:xfrm>
            <a:off x="539552" y="1916832"/>
            <a:ext cx="7920880" cy="3889003"/>
          </a:xfrm>
        </p:spPr>
        <p:txBody>
          <a:bodyPr/>
          <a:lstStyle/>
          <a:p>
            <a:pPr eaLnBrk="1" hangingPunct="1">
              <a:lnSpc>
                <a:spcPct val="150000"/>
              </a:lnSpc>
              <a:buFontTx/>
              <a:buNone/>
            </a:pPr>
            <a:r>
              <a:rPr lang="en-US" altLang="zh-CN" sz="2000" dirty="0" smtClean="0">
                <a:latin typeface="+mn-ea"/>
              </a:rPr>
              <a:t>1. </a:t>
            </a:r>
            <a:r>
              <a:rPr lang="zh-CN" altLang="en-US" sz="2000" dirty="0" smtClean="0">
                <a:latin typeface="+mn-ea"/>
              </a:rPr>
              <a:t>接单管理不良，紧急订单多；</a:t>
            </a:r>
          </a:p>
          <a:p>
            <a:pPr eaLnBrk="1" hangingPunct="1">
              <a:lnSpc>
                <a:spcPct val="150000"/>
              </a:lnSpc>
              <a:buFontTx/>
              <a:buNone/>
            </a:pPr>
            <a:r>
              <a:rPr lang="en-US" altLang="zh-CN" sz="2000" dirty="0" smtClean="0">
                <a:latin typeface="+mn-ea"/>
              </a:rPr>
              <a:t>2. </a:t>
            </a:r>
            <a:r>
              <a:rPr lang="zh-CN" altLang="en-US" sz="2000" dirty="0" smtClean="0">
                <a:latin typeface="+mn-ea"/>
              </a:rPr>
              <a:t>产品技术性变更频繁；</a:t>
            </a:r>
          </a:p>
          <a:p>
            <a:pPr eaLnBrk="1" hangingPunct="1">
              <a:lnSpc>
                <a:spcPct val="150000"/>
              </a:lnSpc>
              <a:buFontTx/>
              <a:buNone/>
            </a:pPr>
            <a:r>
              <a:rPr lang="en-US" altLang="zh-CN" sz="2000" dirty="0" smtClean="0">
                <a:latin typeface="+mn-ea"/>
              </a:rPr>
              <a:t>3. </a:t>
            </a:r>
            <a:r>
              <a:rPr lang="zh-CN" altLang="en-US" sz="2000" dirty="0" smtClean="0">
                <a:latin typeface="+mn-ea"/>
              </a:rPr>
              <a:t>物料计划不良；</a:t>
            </a:r>
          </a:p>
          <a:p>
            <a:pPr eaLnBrk="1" hangingPunct="1">
              <a:lnSpc>
                <a:spcPct val="150000"/>
              </a:lnSpc>
              <a:buFontTx/>
              <a:buNone/>
            </a:pPr>
            <a:r>
              <a:rPr lang="en-US" altLang="zh-CN" sz="2000" dirty="0" smtClean="0">
                <a:latin typeface="+mn-ea"/>
              </a:rPr>
              <a:t>4. </a:t>
            </a:r>
            <a:r>
              <a:rPr lang="zh-CN" altLang="en-US" sz="2000" dirty="0" smtClean="0">
                <a:latin typeface="+mn-ea"/>
              </a:rPr>
              <a:t>制程品质控制不良；</a:t>
            </a:r>
          </a:p>
          <a:p>
            <a:pPr eaLnBrk="1" hangingPunct="1">
              <a:lnSpc>
                <a:spcPct val="150000"/>
              </a:lnSpc>
              <a:buFontTx/>
              <a:buNone/>
            </a:pPr>
            <a:r>
              <a:rPr lang="en-US" altLang="zh-CN" sz="2000" dirty="0" smtClean="0">
                <a:latin typeface="+mn-ea"/>
              </a:rPr>
              <a:t>5. </a:t>
            </a:r>
            <a:r>
              <a:rPr lang="zh-CN" altLang="en-US" sz="2000" dirty="0" smtClean="0">
                <a:latin typeface="+mn-ea"/>
              </a:rPr>
              <a:t>设备维护保养欠缺；</a:t>
            </a:r>
          </a:p>
          <a:p>
            <a:pPr eaLnBrk="1" hangingPunct="1">
              <a:lnSpc>
                <a:spcPct val="150000"/>
              </a:lnSpc>
              <a:buFontTx/>
              <a:buNone/>
            </a:pPr>
            <a:r>
              <a:rPr lang="en-US" altLang="zh-CN" sz="2000" dirty="0" smtClean="0">
                <a:latin typeface="+mn-ea"/>
              </a:rPr>
              <a:t>6. </a:t>
            </a:r>
            <a:r>
              <a:rPr lang="zh-CN" altLang="en-US" sz="2000" dirty="0" smtClean="0">
                <a:latin typeface="+mn-ea"/>
              </a:rPr>
              <a:t>排程不佳；</a:t>
            </a:r>
          </a:p>
          <a:p>
            <a:pPr eaLnBrk="1" hangingPunct="1">
              <a:lnSpc>
                <a:spcPct val="150000"/>
              </a:lnSpc>
              <a:buFontTx/>
              <a:buNone/>
            </a:pPr>
            <a:r>
              <a:rPr lang="en-US" altLang="zh-CN" sz="2000" dirty="0" smtClean="0">
                <a:latin typeface="+mn-ea"/>
              </a:rPr>
              <a:t>7. </a:t>
            </a:r>
            <a:r>
              <a:rPr lang="zh-CN" altLang="en-US" sz="2000" dirty="0" smtClean="0">
                <a:latin typeface="+mn-ea"/>
              </a:rPr>
              <a:t>能力、产能失调。</a:t>
            </a:r>
          </a:p>
        </p:txBody>
      </p:sp>
      <p:sp>
        <p:nvSpPr>
          <p:cNvPr id="4" name="标题 1"/>
          <p:cNvSpPr txBox="1">
            <a:spLocks/>
          </p:cNvSpPr>
          <p:nvPr/>
        </p:nvSpPr>
        <p:spPr bwMode="auto">
          <a:xfrm>
            <a:off x="611560" y="404664"/>
            <a:ext cx="7772400" cy="503461"/>
          </a:xfrm>
          <a:prstGeom prst="rect">
            <a:avLst/>
          </a:prstGeom>
          <a:noFill/>
          <a:ln w="9525">
            <a:noFill/>
            <a:miter lim="800000"/>
            <a:headEnd/>
            <a:tailEnd/>
          </a:ln>
        </p:spPr>
        <p:txBody>
          <a:bodyPr vert="horz" wrap="square" lIns="91427" tIns="45712" rIns="91427" bIns="45712" numCol="1" anchor="ctr" anchorCtr="0" compatLnSpc="1">
            <a:prstTxWarp prst="textNoShape">
              <a:avLst/>
            </a:prstTxWarp>
          </a:bodyPr>
          <a:lstStyle>
            <a:lvl1pPr algn="ctr" rtl="0" eaLnBrk="1" fontAlgn="base" hangingPunct="1">
              <a:spcBef>
                <a:spcPct val="0"/>
              </a:spcBef>
              <a:spcAft>
                <a:spcPct val="0"/>
              </a:spcAft>
              <a:defRPr sz="3200" b="1">
                <a:solidFill>
                  <a:srgbClr val="FF0000"/>
                </a:solidFill>
                <a:latin typeface="微软雅黑" pitchFamily="34" charset="-122"/>
                <a:ea typeface="微软雅黑" pitchFamily="34" charset="-122"/>
                <a:cs typeface="+mj-cs"/>
              </a:defRPr>
            </a:lvl1pPr>
            <a:lvl2pPr algn="ctr" rtl="0" eaLnBrk="1" fontAlgn="base" hangingPunct="1">
              <a:spcBef>
                <a:spcPct val="0"/>
              </a:spcBef>
              <a:spcAft>
                <a:spcPct val="0"/>
              </a:spcAft>
              <a:defRPr sz="4500">
                <a:solidFill>
                  <a:schemeClr val="tx2"/>
                </a:solidFill>
                <a:latin typeface="Arial" pitchFamily="34" charset="0"/>
                <a:ea typeface="宋体" pitchFamily="2" charset="-122"/>
              </a:defRPr>
            </a:lvl2pPr>
            <a:lvl3pPr algn="ctr" rtl="0" eaLnBrk="1" fontAlgn="base" hangingPunct="1">
              <a:spcBef>
                <a:spcPct val="0"/>
              </a:spcBef>
              <a:spcAft>
                <a:spcPct val="0"/>
              </a:spcAft>
              <a:defRPr sz="4500">
                <a:solidFill>
                  <a:schemeClr val="tx2"/>
                </a:solidFill>
                <a:latin typeface="Arial" pitchFamily="34" charset="0"/>
                <a:ea typeface="宋体" pitchFamily="2" charset="-122"/>
              </a:defRPr>
            </a:lvl3pPr>
            <a:lvl4pPr algn="ctr" rtl="0" eaLnBrk="1" fontAlgn="base" hangingPunct="1">
              <a:spcBef>
                <a:spcPct val="0"/>
              </a:spcBef>
              <a:spcAft>
                <a:spcPct val="0"/>
              </a:spcAft>
              <a:defRPr sz="4500">
                <a:solidFill>
                  <a:schemeClr val="tx2"/>
                </a:solidFill>
                <a:latin typeface="Arial" pitchFamily="34" charset="0"/>
                <a:ea typeface="宋体" pitchFamily="2" charset="-122"/>
              </a:defRPr>
            </a:lvl4pPr>
            <a:lvl5pPr algn="ctr" rtl="0" eaLnBrk="1" fontAlgn="base" hangingPunct="1">
              <a:spcBef>
                <a:spcPct val="0"/>
              </a:spcBef>
              <a:spcAft>
                <a:spcPct val="0"/>
              </a:spcAft>
              <a:defRPr sz="4500">
                <a:solidFill>
                  <a:schemeClr val="tx2"/>
                </a:solidFill>
                <a:latin typeface="Arial" pitchFamily="34" charset="0"/>
                <a:ea typeface="宋体" pitchFamily="2" charset="-122"/>
              </a:defRPr>
            </a:lvl5pPr>
            <a:lvl6pPr marL="457200" algn="ctr" rtl="0" eaLnBrk="1" fontAlgn="base" hangingPunct="1">
              <a:spcBef>
                <a:spcPct val="0"/>
              </a:spcBef>
              <a:spcAft>
                <a:spcPct val="0"/>
              </a:spcAft>
              <a:defRPr sz="4500">
                <a:solidFill>
                  <a:schemeClr val="tx2"/>
                </a:solidFill>
                <a:latin typeface="Arial" pitchFamily="34" charset="0"/>
                <a:ea typeface="宋体" pitchFamily="2" charset="-122"/>
              </a:defRPr>
            </a:lvl6pPr>
            <a:lvl7pPr marL="914400" algn="ctr" rtl="0" eaLnBrk="1" fontAlgn="base" hangingPunct="1">
              <a:spcBef>
                <a:spcPct val="0"/>
              </a:spcBef>
              <a:spcAft>
                <a:spcPct val="0"/>
              </a:spcAft>
              <a:defRPr sz="4500">
                <a:solidFill>
                  <a:schemeClr val="tx2"/>
                </a:solidFill>
                <a:latin typeface="Arial" pitchFamily="34" charset="0"/>
                <a:ea typeface="宋体" pitchFamily="2" charset="-122"/>
              </a:defRPr>
            </a:lvl7pPr>
            <a:lvl8pPr marL="1371600" algn="ctr" rtl="0" eaLnBrk="1" fontAlgn="base" hangingPunct="1">
              <a:spcBef>
                <a:spcPct val="0"/>
              </a:spcBef>
              <a:spcAft>
                <a:spcPct val="0"/>
              </a:spcAft>
              <a:defRPr sz="4500">
                <a:solidFill>
                  <a:schemeClr val="tx2"/>
                </a:solidFill>
                <a:latin typeface="Arial" pitchFamily="34" charset="0"/>
                <a:ea typeface="宋体" pitchFamily="2" charset="-122"/>
              </a:defRPr>
            </a:lvl8pPr>
            <a:lvl9pPr marL="1828800" algn="ctr" rtl="0" eaLnBrk="1" fontAlgn="base" hangingPunct="1">
              <a:spcBef>
                <a:spcPct val="0"/>
              </a:spcBef>
              <a:spcAft>
                <a:spcPct val="0"/>
              </a:spcAft>
              <a:defRPr sz="4500">
                <a:solidFill>
                  <a:schemeClr val="tx2"/>
                </a:solidFill>
                <a:latin typeface="Arial" pitchFamily="34" charset="0"/>
                <a:ea typeface="宋体" pitchFamily="2" charset="-122"/>
              </a:defRPr>
            </a:lvl9pPr>
          </a:lstStyle>
          <a:p>
            <a:r>
              <a:rPr lang="zh-CN" altLang="en-US" kern="0" dirty="0" smtClean="0"/>
              <a:t>供应商生产异常的对策</a:t>
            </a:r>
            <a:endParaRPr lang="zh-CN" altLang="en-US" kern="0" dirty="0"/>
          </a:p>
        </p:txBody>
      </p:sp>
    </p:spTree>
    <p:extLst>
      <p:ext uri="{BB962C8B-B14F-4D97-AF65-F5344CB8AC3E}">
        <p14:creationId xmlns:p14="http://schemas.microsoft.com/office/powerpoint/2010/main" val="2010694930"/>
      </p:ext>
    </p:extLst>
  </p:cSld>
  <p:clrMapOvr>
    <a:masterClrMapping/>
  </p:clrMapOvr>
  <p:transition>
    <p:fade/>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23528" y="1412776"/>
            <a:ext cx="8232531" cy="648072"/>
          </a:xfrm>
          <a:noFill/>
          <a:ln w="9525">
            <a:noFill/>
            <a:miter lim="800000"/>
            <a:headEnd/>
            <a:tailEnd/>
          </a:ln>
        </p:spPr>
        <p:txBody>
          <a:bodyPr vert="horz" wrap="square" lIns="91427" tIns="45712" rIns="91427" bIns="45712" numCol="1" anchor="ctr" anchorCtr="0" compatLnSpc="1">
            <a:prstTxWarp prst="textNoShape">
              <a:avLst/>
            </a:prstTxWarp>
          </a:bodyPr>
          <a:lstStyle/>
          <a:p>
            <a:pPr algn="l"/>
            <a:r>
              <a:rPr lang="zh-CN" altLang="en-US" sz="2400" dirty="0">
                <a:solidFill>
                  <a:srgbClr val="0000FF"/>
                </a:solidFill>
              </a:rPr>
              <a:t>交期延误的改善原则</a:t>
            </a:r>
          </a:p>
        </p:txBody>
      </p:sp>
      <p:sp>
        <p:nvSpPr>
          <p:cNvPr id="54275" name="Rectangle 3"/>
          <p:cNvSpPr>
            <a:spLocks noGrp="1" noChangeArrowheads="1"/>
          </p:cNvSpPr>
          <p:nvPr>
            <p:ph idx="1"/>
          </p:nvPr>
        </p:nvSpPr>
        <p:spPr>
          <a:xfrm>
            <a:off x="467544" y="2060848"/>
            <a:ext cx="7343775" cy="3961011"/>
          </a:xfrm>
        </p:spPr>
        <p:txBody>
          <a:bodyPr/>
          <a:lstStyle/>
          <a:p>
            <a:pPr eaLnBrk="1" hangingPunct="1">
              <a:lnSpc>
                <a:spcPct val="150000"/>
              </a:lnSpc>
              <a:buFontTx/>
              <a:buNone/>
            </a:pPr>
            <a:r>
              <a:rPr lang="en-US" altLang="zh-CN" sz="2000" dirty="0" smtClean="0"/>
              <a:t>1. </a:t>
            </a:r>
            <a:r>
              <a:rPr lang="zh-CN" altLang="en-US" sz="2000" dirty="0" smtClean="0"/>
              <a:t>加强与供应商的产销配合；</a:t>
            </a:r>
          </a:p>
          <a:p>
            <a:pPr eaLnBrk="1" hangingPunct="1">
              <a:lnSpc>
                <a:spcPct val="150000"/>
              </a:lnSpc>
              <a:buFontTx/>
              <a:buNone/>
            </a:pPr>
            <a:r>
              <a:rPr lang="en-US" altLang="zh-CN" sz="2000" dirty="0" smtClean="0"/>
              <a:t>2. </a:t>
            </a:r>
            <a:r>
              <a:rPr lang="zh-CN" altLang="en-US" sz="2000" dirty="0" smtClean="0"/>
              <a:t>完善设计</a:t>
            </a:r>
            <a:r>
              <a:rPr lang="en-US" altLang="zh-CN" sz="2000" dirty="0" smtClean="0"/>
              <a:t>/</a:t>
            </a:r>
            <a:r>
              <a:rPr lang="zh-CN" altLang="en-US" sz="2000" dirty="0" smtClean="0"/>
              <a:t>技术变更规范；</a:t>
            </a:r>
          </a:p>
          <a:p>
            <a:pPr eaLnBrk="1" hangingPunct="1">
              <a:lnSpc>
                <a:spcPct val="150000"/>
              </a:lnSpc>
              <a:buFontTx/>
              <a:buNone/>
            </a:pPr>
            <a:r>
              <a:rPr lang="en-US" altLang="zh-CN" sz="2000" dirty="0" smtClean="0"/>
              <a:t>3. </a:t>
            </a:r>
            <a:r>
              <a:rPr lang="zh-CN" altLang="en-US" sz="2000" dirty="0" smtClean="0"/>
              <a:t>妥善的制程安排；</a:t>
            </a:r>
          </a:p>
          <a:p>
            <a:pPr eaLnBrk="1" hangingPunct="1">
              <a:lnSpc>
                <a:spcPct val="150000"/>
              </a:lnSpc>
              <a:buFontTx/>
              <a:buNone/>
            </a:pPr>
            <a:r>
              <a:rPr lang="en-US" altLang="zh-CN" sz="2000" dirty="0" smtClean="0"/>
              <a:t>4. </a:t>
            </a:r>
            <a:r>
              <a:rPr lang="zh-CN" altLang="en-US" sz="2000" dirty="0" smtClean="0"/>
              <a:t>完善物料控制；</a:t>
            </a:r>
          </a:p>
          <a:p>
            <a:pPr eaLnBrk="1" hangingPunct="1">
              <a:lnSpc>
                <a:spcPct val="150000"/>
              </a:lnSpc>
              <a:buFontTx/>
              <a:buNone/>
            </a:pPr>
            <a:r>
              <a:rPr lang="en-US" altLang="zh-CN" sz="2000" dirty="0" smtClean="0"/>
              <a:t>5. </a:t>
            </a:r>
            <a:r>
              <a:rPr lang="zh-CN" altLang="en-US" sz="2000" dirty="0" smtClean="0"/>
              <a:t>完善品管制度；</a:t>
            </a:r>
          </a:p>
          <a:p>
            <a:pPr eaLnBrk="1" hangingPunct="1">
              <a:lnSpc>
                <a:spcPct val="150000"/>
              </a:lnSpc>
              <a:buFontTx/>
              <a:buNone/>
            </a:pPr>
            <a:r>
              <a:rPr lang="en-US" altLang="zh-CN" sz="2000" dirty="0" smtClean="0"/>
              <a:t>6. </a:t>
            </a:r>
            <a:r>
              <a:rPr lang="zh-CN" altLang="en-US" sz="2000" dirty="0" smtClean="0"/>
              <a:t>建立及实施生产绩效管理制度。</a:t>
            </a:r>
          </a:p>
        </p:txBody>
      </p:sp>
      <p:sp>
        <p:nvSpPr>
          <p:cNvPr id="4" name="标题 1"/>
          <p:cNvSpPr txBox="1">
            <a:spLocks/>
          </p:cNvSpPr>
          <p:nvPr/>
        </p:nvSpPr>
        <p:spPr bwMode="auto">
          <a:xfrm>
            <a:off x="611560" y="404664"/>
            <a:ext cx="7772400" cy="503461"/>
          </a:xfrm>
          <a:prstGeom prst="rect">
            <a:avLst/>
          </a:prstGeom>
          <a:noFill/>
          <a:ln w="9525">
            <a:noFill/>
            <a:miter lim="800000"/>
            <a:headEnd/>
            <a:tailEnd/>
          </a:ln>
        </p:spPr>
        <p:txBody>
          <a:bodyPr vert="horz" wrap="square" lIns="91427" tIns="45712" rIns="91427" bIns="45712" numCol="1" anchor="ctr" anchorCtr="0" compatLnSpc="1">
            <a:prstTxWarp prst="textNoShape">
              <a:avLst/>
            </a:prstTxWarp>
          </a:bodyPr>
          <a:lstStyle>
            <a:lvl1pPr algn="ctr" rtl="0" eaLnBrk="1" fontAlgn="base" hangingPunct="1">
              <a:spcBef>
                <a:spcPct val="0"/>
              </a:spcBef>
              <a:spcAft>
                <a:spcPct val="0"/>
              </a:spcAft>
              <a:defRPr sz="3200" b="1">
                <a:solidFill>
                  <a:srgbClr val="FF0000"/>
                </a:solidFill>
                <a:latin typeface="微软雅黑" pitchFamily="34" charset="-122"/>
                <a:ea typeface="微软雅黑" pitchFamily="34" charset="-122"/>
                <a:cs typeface="+mj-cs"/>
              </a:defRPr>
            </a:lvl1pPr>
            <a:lvl2pPr algn="ctr" rtl="0" eaLnBrk="1" fontAlgn="base" hangingPunct="1">
              <a:spcBef>
                <a:spcPct val="0"/>
              </a:spcBef>
              <a:spcAft>
                <a:spcPct val="0"/>
              </a:spcAft>
              <a:defRPr sz="4500">
                <a:solidFill>
                  <a:schemeClr val="tx2"/>
                </a:solidFill>
                <a:latin typeface="Arial" pitchFamily="34" charset="0"/>
                <a:ea typeface="宋体" pitchFamily="2" charset="-122"/>
              </a:defRPr>
            </a:lvl2pPr>
            <a:lvl3pPr algn="ctr" rtl="0" eaLnBrk="1" fontAlgn="base" hangingPunct="1">
              <a:spcBef>
                <a:spcPct val="0"/>
              </a:spcBef>
              <a:spcAft>
                <a:spcPct val="0"/>
              </a:spcAft>
              <a:defRPr sz="4500">
                <a:solidFill>
                  <a:schemeClr val="tx2"/>
                </a:solidFill>
                <a:latin typeface="Arial" pitchFamily="34" charset="0"/>
                <a:ea typeface="宋体" pitchFamily="2" charset="-122"/>
              </a:defRPr>
            </a:lvl3pPr>
            <a:lvl4pPr algn="ctr" rtl="0" eaLnBrk="1" fontAlgn="base" hangingPunct="1">
              <a:spcBef>
                <a:spcPct val="0"/>
              </a:spcBef>
              <a:spcAft>
                <a:spcPct val="0"/>
              </a:spcAft>
              <a:defRPr sz="4500">
                <a:solidFill>
                  <a:schemeClr val="tx2"/>
                </a:solidFill>
                <a:latin typeface="Arial" pitchFamily="34" charset="0"/>
                <a:ea typeface="宋体" pitchFamily="2" charset="-122"/>
              </a:defRPr>
            </a:lvl4pPr>
            <a:lvl5pPr algn="ctr" rtl="0" eaLnBrk="1" fontAlgn="base" hangingPunct="1">
              <a:spcBef>
                <a:spcPct val="0"/>
              </a:spcBef>
              <a:spcAft>
                <a:spcPct val="0"/>
              </a:spcAft>
              <a:defRPr sz="4500">
                <a:solidFill>
                  <a:schemeClr val="tx2"/>
                </a:solidFill>
                <a:latin typeface="Arial" pitchFamily="34" charset="0"/>
                <a:ea typeface="宋体" pitchFamily="2" charset="-122"/>
              </a:defRPr>
            </a:lvl5pPr>
            <a:lvl6pPr marL="457200" algn="ctr" rtl="0" eaLnBrk="1" fontAlgn="base" hangingPunct="1">
              <a:spcBef>
                <a:spcPct val="0"/>
              </a:spcBef>
              <a:spcAft>
                <a:spcPct val="0"/>
              </a:spcAft>
              <a:defRPr sz="4500">
                <a:solidFill>
                  <a:schemeClr val="tx2"/>
                </a:solidFill>
                <a:latin typeface="Arial" pitchFamily="34" charset="0"/>
                <a:ea typeface="宋体" pitchFamily="2" charset="-122"/>
              </a:defRPr>
            </a:lvl6pPr>
            <a:lvl7pPr marL="914400" algn="ctr" rtl="0" eaLnBrk="1" fontAlgn="base" hangingPunct="1">
              <a:spcBef>
                <a:spcPct val="0"/>
              </a:spcBef>
              <a:spcAft>
                <a:spcPct val="0"/>
              </a:spcAft>
              <a:defRPr sz="4500">
                <a:solidFill>
                  <a:schemeClr val="tx2"/>
                </a:solidFill>
                <a:latin typeface="Arial" pitchFamily="34" charset="0"/>
                <a:ea typeface="宋体" pitchFamily="2" charset="-122"/>
              </a:defRPr>
            </a:lvl7pPr>
            <a:lvl8pPr marL="1371600" algn="ctr" rtl="0" eaLnBrk="1" fontAlgn="base" hangingPunct="1">
              <a:spcBef>
                <a:spcPct val="0"/>
              </a:spcBef>
              <a:spcAft>
                <a:spcPct val="0"/>
              </a:spcAft>
              <a:defRPr sz="4500">
                <a:solidFill>
                  <a:schemeClr val="tx2"/>
                </a:solidFill>
                <a:latin typeface="Arial" pitchFamily="34" charset="0"/>
                <a:ea typeface="宋体" pitchFamily="2" charset="-122"/>
              </a:defRPr>
            </a:lvl8pPr>
            <a:lvl9pPr marL="1828800" algn="ctr" rtl="0" eaLnBrk="1" fontAlgn="base" hangingPunct="1">
              <a:spcBef>
                <a:spcPct val="0"/>
              </a:spcBef>
              <a:spcAft>
                <a:spcPct val="0"/>
              </a:spcAft>
              <a:defRPr sz="4500">
                <a:solidFill>
                  <a:schemeClr val="tx2"/>
                </a:solidFill>
                <a:latin typeface="Arial" pitchFamily="34" charset="0"/>
                <a:ea typeface="宋体" pitchFamily="2" charset="-122"/>
              </a:defRPr>
            </a:lvl9pPr>
          </a:lstStyle>
          <a:p>
            <a:r>
              <a:rPr lang="zh-CN" altLang="en-US" kern="0" dirty="0" smtClean="0"/>
              <a:t>供应商生产异常的对策</a:t>
            </a:r>
            <a:endParaRPr lang="zh-CN" altLang="en-US" kern="0" dirty="0"/>
          </a:p>
        </p:txBody>
      </p:sp>
    </p:spTree>
    <p:extLst>
      <p:ext uri="{BB962C8B-B14F-4D97-AF65-F5344CB8AC3E}">
        <p14:creationId xmlns:p14="http://schemas.microsoft.com/office/powerpoint/2010/main" val="2722760310"/>
      </p:ext>
    </p:extLst>
  </p:cSld>
  <p:clrMapOvr>
    <a:masterClrMapping/>
  </p:clrMapOvr>
  <p:transition>
    <p:fade/>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p:nvPr>
        </p:nvSpPr>
        <p:spPr>
          <a:xfrm>
            <a:off x="395536" y="1412776"/>
            <a:ext cx="8352928" cy="4588114"/>
          </a:xfrm>
          <a:noFill/>
          <a:ln w="9525">
            <a:noFill/>
            <a:miter lim="800000"/>
            <a:headEnd/>
            <a:tailEnd/>
          </a:ln>
        </p:spPr>
        <p:txBody>
          <a:bodyPr vert="horz" wrap="square" lIns="91427" tIns="45712" rIns="91427" bIns="45712" numCol="1" anchor="t" anchorCtr="0" compatLnSpc="1">
            <a:prstTxWarp prst="textNoShape">
              <a:avLst/>
            </a:prstTxWarp>
          </a:bodyPr>
          <a:lstStyle/>
          <a:p>
            <a:pPr marL="0" indent="0">
              <a:lnSpc>
                <a:spcPct val="150000"/>
              </a:lnSpc>
              <a:buNone/>
            </a:pPr>
            <a:r>
              <a:rPr lang="zh-CN" altLang="en-US" sz="2000" b="1" dirty="0">
                <a:latin typeface="微软雅黑" panose="020B0503020204020204" pitchFamily="34" charset="-122"/>
                <a:ea typeface="微软雅黑" panose="020B0503020204020204" pitchFamily="34" charset="-122"/>
              </a:rPr>
              <a:t>源自采购部门的原因</a:t>
            </a:r>
          </a:p>
          <a:p>
            <a:pPr marL="0" indent="0">
              <a:lnSpc>
                <a:spcPct val="150000"/>
              </a:lnSpc>
              <a:buNone/>
            </a:pPr>
            <a:r>
              <a:rPr lang="zh-CN" altLang="en-US" sz="2000" dirty="0" smtClean="0">
                <a:latin typeface="微软雅黑" panose="020B0503020204020204" pitchFamily="34" charset="-122"/>
                <a:ea typeface="微软雅黑" panose="020B0503020204020204" pitchFamily="34" charset="-122"/>
              </a:rPr>
              <a:t>⑴ 所</a:t>
            </a:r>
            <a:r>
              <a:rPr lang="zh-CN" altLang="en-US" sz="2000" dirty="0">
                <a:latin typeface="微软雅黑" panose="020B0503020204020204" pitchFamily="34" charset="-122"/>
                <a:ea typeface="微软雅黑" panose="020B0503020204020204" pitchFamily="34" charset="-122"/>
              </a:rPr>
              <a:t>采购的材料</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零件，滞后入库；</a:t>
            </a:r>
          </a:p>
          <a:p>
            <a:pPr marL="0" indent="0">
              <a:lnSpc>
                <a:spcPct val="150000"/>
              </a:lnSpc>
              <a:buNone/>
            </a:pPr>
            <a:r>
              <a:rPr lang="zh-CN" altLang="en-US" sz="2000" dirty="0" smtClean="0">
                <a:latin typeface="微软雅黑" panose="020B0503020204020204" pitchFamily="34" charset="-122"/>
                <a:ea typeface="微软雅黑" panose="020B0503020204020204" pitchFamily="34" charset="-122"/>
              </a:rPr>
              <a:t>⑵ 材料</a:t>
            </a:r>
            <a:r>
              <a:rPr lang="zh-CN" altLang="en-US" sz="2000" dirty="0">
                <a:latin typeface="微软雅黑" panose="020B0503020204020204" pitchFamily="34" charset="-122"/>
                <a:ea typeface="微软雅黑" panose="020B0503020204020204" pitchFamily="34" charset="-122"/>
              </a:rPr>
              <a:t>品质不良</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不均，加工麻烦；</a:t>
            </a:r>
          </a:p>
          <a:p>
            <a:pPr marL="0" indent="0">
              <a:lnSpc>
                <a:spcPct val="150000"/>
              </a:lnSpc>
              <a:buNone/>
            </a:pPr>
            <a:r>
              <a:rPr lang="zh-CN" altLang="en-US" sz="2000" dirty="0" smtClean="0">
                <a:latin typeface="微软雅黑" panose="020B0503020204020204" pitchFamily="34" charset="-122"/>
                <a:ea typeface="微软雅黑" panose="020B0503020204020204" pitchFamily="34" charset="-122"/>
              </a:rPr>
              <a:t>⑶ 物料</a:t>
            </a:r>
            <a:r>
              <a:rPr lang="zh-CN" altLang="en-US" sz="2000" dirty="0">
                <a:latin typeface="微软雅黑" panose="020B0503020204020204" pitchFamily="34" charset="-122"/>
                <a:ea typeface="微软雅黑" panose="020B0503020204020204" pitchFamily="34" charset="-122"/>
              </a:rPr>
              <a:t>计划不完善，需要的物料不够，不需要的物料库存一大堆；</a:t>
            </a:r>
          </a:p>
          <a:p>
            <a:pPr marL="0" indent="0">
              <a:lnSpc>
                <a:spcPct val="150000"/>
              </a:lnSpc>
              <a:buNone/>
            </a:pPr>
            <a:r>
              <a:rPr lang="zh-CN" altLang="en-US" sz="2000" dirty="0" smtClean="0">
                <a:latin typeface="微软雅黑" panose="020B0503020204020204" pitchFamily="34" charset="-122"/>
                <a:ea typeface="微软雅黑" panose="020B0503020204020204" pitchFamily="34" charset="-122"/>
              </a:rPr>
              <a:t>⑷ 外协</a:t>
            </a:r>
            <a:r>
              <a:rPr lang="zh-CN" altLang="en-US" sz="2000" dirty="0">
                <a:latin typeface="微软雅黑" panose="020B0503020204020204" pitchFamily="34" charset="-122"/>
                <a:ea typeface="微软雅黑" panose="020B0503020204020204" pitchFamily="34" charset="-122"/>
              </a:rPr>
              <a:t>的产品品质不良率高，数量不足</a:t>
            </a:r>
            <a:endParaRPr lang="en-US" altLang="zh-CN" sz="2000" dirty="0">
              <a:latin typeface="微软雅黑" panose="020B0503020204020204" pitchFamily="34" charset="-122"/>
              <a:ea typeface="微软雅黑" panose="020B0503020204020204" pitchFamily="34" charset="-122"/>
            </a:endParaRPr>
          </a:p>
          <a:p>
            <a:pPr marL="0" indent="0">
              <a:lnSpc>
                <a:spcPct val="150000"/>
              </a:lnSpc>
              <a:buNone/>
            </a:pPr>
            <a:r>
              <a:rPr lang="zh-CN" altLang="en-US" sz="2000" b="1" dirty="0">
                <a:latin typeface="微软雅黑" panose="020B0503020204020204" pitchFamily="34" charset="-122"/>
                <a:ea typeface="微软雅黑" panose="020B0503020204020204" pitchFamily="34" charset="-122"/>
              </a:rPr>
              <a:t>改善对策</a:t>
            </a:r>
          </a:p>
          <a:p>
            <a:pPr marL="0" indent="0">
              <a:lnSpc>
                <a:spcPct val="150000"/>
              </a:lnSpc>
              <a:buNone/>
            </a:pPr>
            <a:r>
              <a:rPr lang="zh-CN" altLang="en-US" sz="2000" dirty="0" smtClean="0">
                <a:latin typeface="微软雅黑" panose="020B0503020204020204" pitchFamily="34" charset="-122"/>
                <a:ea typeface="微软雅黑" panose="020B0503020204020204" pitchFamily="34" charset="-122"/>
              </a:rPr>
              <a:t>⑴ 进一步</a:t>
            </a:r>
            <a:r>
              <a:rPr lang="zh-CN" altLang="en-US" sz="2000" dirty="0">
                <a:latin typeface="微软雅黑" panose="020B0503020204020204" pitchFamily="34" charset="-122"/>
                <a:ea typeface="微软雅黑" panose="020B0503020204020204" pitchFamily="34" charset="-122"/>
              </a:rPr>
              <a:t>加强采购、外协管理，采用</a:t>
            </a:r>
            <a:r>
              <a:rPr lang="en-US" altLang="zh-CN" sz="2000" dirty="0">
                <a:latin typeface="微软雅黑" panose="020B0503020204020204" pitchFamily="34" charset="-122"/>
                <a:ea typeface="微软雅黑" panose="020B0503020204020204" pitchFamily="34" charset="-122"/>
              </a:rPr>
              <a:t>ABC</a:t>
            </a:r>
            <a:r>
              <a:rPr lang="zh-CN" altLang="en-US" sz="2000" dirty="0">
                <a:latin typeface="微软雅黑" panose="020B0503020204020204" pitchFamily="34" charset="-122"/>
                <a:ea typeface="微软雅黑" panose="020B0503020204020204" pitchFamily="34" charset="-122"/>
              </a:rPr>
              <a:t>分析，实行重点管理方式；</a:t>
            </a:r>
          </a:p>
          <a:p>
            <a:pPr marL="0" indent="0">
              <a:lnSpc>
                <a:spcPct val="150000"/>
              </a:lnSpc>
              <a:buNone/>
            </a:pPr>
            <a:r>
              <a:rPr lang="zh-CN" altLang="en-US" sz="2000" dirty="0" smtClean="0">
                <a:latin typeface="微软雅黑" panose="020B0503020204020204" pitchFamily="34" charset="-122"/>
                <a:ea typeface="微软雅黑" panose="020B0503020204020204" pitchFamily="34" charset="-122"/>
              </a:rPr>
              <a:t>⑵ 以</a:t>
            </a:r>
            <a:r>
              <a:rPr lang="zh-CN" altLang="en-US" sz="2000" dirty="0">
                <a:latin typeface="微软雅黑" panose="020B0503020204020204" pitchFamily="34" charset="-122"/>
                <a:ea typeface="微软雅黑" panose="020B0503020204020204" pitchFamily="34" charset="-122"/>
              </a:rPr>
              <a:t>统计方法调查供应商、</a:t>
            </a:r>
            <a:r>
              <a:rPr lang="zh-CN" altLang="en-US" sz="2000" dirty="0" smtClean="0">
                <a:latin typeface="微软雅黑" panose="020B0503020204020204" pitchFamily="34" charset="-122"/>
                <a:ea typeface="微软雅黑" panose="020B0503020204020204" pitchFamily="34" charset="-122"/>
              </a:rPr>
              <a:t>外协厂不良</a:t>
            </a:r>
            <a:r>
              <a:rPr lang="zh-CN" altLang="en-US" sz="2000" dirty="0">
                <a:latin typeface="微软雅黑" panose="020B0503020204020204" pitchFamily="34" charset="-122"/>
                <a:ea typeface="微软雅黑" panose="020B0503020204020204" pitchFamily="34" charset="-122"/>
              </a:rPr>
              <a:t>品发生状况，确定重点管制厂家；</a:t>
            </a:r>
          </a:p>
          <a:p>
            <a:pPr marL="0" indent="0">
              <a:lnSpc>
                <a:spcPct val="150000"/>
              </a:lnSpc>
              <a:buNone/>
            </a:pPr>
            <a:r>
              <a:rPr lang="zh-CN" altLang="en-US" sz="2000" dirty="0" smtClean="0">
                <a:latin typeface="微软雅黑" panose="020B0503020204020204" pitchFamily="34" charset="-122"/>
                <a:ea typeface="微软雅黑" panose="020B0503020204020204" pitchFamily="34" charset="-122"/>
              </a:rPr>
              <a:t>⑶ 对</a:t>
            </a:r>
            <a:r>
              <a:rPr lang="zh-CN" altLang="en-US" sz="2000" dirty="0">
                <a:latin typeface="微软雅黑" panose="020B0503020204020204" pitchFamily="34" charset="-122"/>
                <a:ea typeface="微软雅黑" panose="020B0503020204020204" pitchFamily="34" charset="-122"/>
              </a:rPr>
              <a:t>重点管理对象，采取具体有效地措施加以改善。</a:t>
            </a:r>
          </a:p>
        </p:txBody>
      </p:sp>
      <p:sp>
        <p:nvSpPr>
          <p:cNvPr id="6" name="标题 1"/>
          <p:cNvSpPr txBox="1">
            <a:spLocks/>
          </p:cNvSpPr>
          <p:nvPr/>
        </p:nvSpPr>
        <p:spPr bwMode="auto">
          <a:xfrm>
            <a:off x="611560" y="404664"/>
            <a:ext cx="7772400" cy="503461"/>
          </a:xfrm>
          <a:prstGeom prst="rect">
            <a:avLst/>
          </a:prstGeom>
          <a:noFill/>
          <a:ln w="9525">
            <a:noFill/>
            <a:miter lim="800000"/>
            <a:headEnd/>
            <a:tailEnd/>
          </a:ln>
        </p:spPr>
        <p:txBody>
          <a:bodyPr vert="horz" wrap="square" lIns="91427" tIns="45712" rIns="91427" bIns="45712" numCol="1" anchor="ctr" anchorCtr="0" compatLnSpc="1">
            <a:prstTxWarp prst="textNoShape">
              <a:avLst/>
            </a:prstTxWarp>
          </a:bodyPr>
          <a:lstStyle>
            <a:defPPr>
              <a:defRPr lang="zh-CN"/>
            </a:defPPr>
            <a:lvl1pPr algn="ctr" fontAlgn="base">
              <a:spcBef>
                <a:spcPct val="0"/>
              </a:spcBef>
              <a:spcAft>
                <a:spcPct val="0"/>
              </a:spcAft>
              <a:defRPr sz="3200" b="1" kern="0">
                <a:solidFill>
                  <a:srgbClr val="FF0000"/>
                </a:solidFill>
                <a:latin typeface="微软雅黑" pitchFamily="34" charset="-122"/>
                <a:ea typeface="微软雅黑" pitchFamily="34" charset="-122"/>
                <a:cs typeface="+mj-cs"/>
              </a:defRPr>
            </a:lvl1pPr>
            <a:lvl2pPr algn="ctr" fontAlgn="base">
              <a:spcBef>
                <a:spcPct val="0"/>
              </a:spcBef>
              <a:spcAft>
                <a:spcPct val="0"/>
              </a:spcAft>
              <a:defRPr sz="4500">
                <a:solidFill>
                  <a:schemeClr val="tx2"/>
                </a:solidFill>
                <a:latin typeface="Arial" pitchFamily="34" charset="0"/>
                <a:ea typeface="宋体" pitchFamily="2" charset="-122"/>
              </a:defRPr>
            </a:lvl2pPr>
            <a:lvl3pPr algn="ctr" fontAlgn="base">
              <a:spcBef>
                <a:spcPct val="0"/>
              </a:spcBef>
              <a:spcAft>
                <a:spcPct val="0"/>
              </a:spcAft>
              <a:defRPr sz="4500">
                <a:solidFill>
                  <a:schemeClr val="tx2"/>
                </a:solidFill>
                <a:latin typeface="Arial" pitchFamily="34" charset="0"/>
                <a:ea typeface="宋体" pitchFamily="2" charset="-122"/>
              </a:defRPr>
            </a:lvl3pPr>
            <a:lvl4pPr algn="ctr" fontAlgn="base">
              <a:spcBef>
                <a:spcPct val="0"/>
              </a:spcBef>
              <a:spcAft>
                <a:spcPct val="0"/>
              </a:spcAft>
              <a:defRPr sz="4500">
                <a:solidFill>
                  <a:schemeClr val="tx2"/>
                </a:solidFill>
                <a:latin typeface="Arial" pitchFamily="34" charset="0"/>
                <a:ea typeface="宋体" pitchFamily="2" charset="-122"/>
              </a:defRPr>
            </a:lvl4pPr>
            <a:lvl5pPr algn="ctr" fontAlgn="base">
              <a:spcBef>
                <a:spcPct val="0"/>
              </a:spcBef>
              <a:spcAft>
                <a:spcPct val="0"/>
              </a:spcAft>
              <a:defRPr sz="4500">
                <a:solidFill>
                  <a:schemeClr val="tx2"/>
                </a:solidFill>
                <a:latin typeface="Arial" pitchFamily="34" charset="0"/>
                <a:ea typeface="宋体" pitchFamily="2" charset="-122"/>
              </a:defRPr>
            </a:lvl5pPr>
            <a:lvl6pPr marL="457200" algn="ctr" fontAlgn="base">
              <a:spcBef>
                <a:spcPct val="0"/>
              </a:spcBef>
              <a:spcAft>
                <a:spcPct val="0"/>
              </a:spcAft>
              <a:defRPr sz="4500">
                <a:solidFill>
                  <a:schemeClr val="tx2"/>
                </a:solidFill>
                <a:latin typeface="Arial" pitchFamily="34" charset="0"/>
                <a:ea typeface="宋体" pitchFamily="2" charset="-122"/>
              </a:defRPr>
            </a:lvl6pPr>
            <a:lvl7pPr marL="914400" algn="ctr" fontAlgn="base">
              <a:spcBef>
                <a:spcPct val="0"/>
              </a:spcBef>
              <a:spcAft>
                <a:spcPct val="0"/>
              </a:spcAft>
              <a:defRPr sz="4500">
                <a:solidFill>
                  <a:schemeClr val="tx2"/>
                </a:solidFill>
                <a:latin typeface="Arial" pitchFamily="34" charset="0"/>
                <a:ea typeface="宋体" pitchFamily="2" charset="-122"/>
              </a:defRPr>
            </a:lvl7pPr>
            <a:lvl8pPr marL="1371600" algn="ctr" fontAlgn="base">
              <a:spcBef>
                <a:spcPct val="0"/>
              </a:spcBef>
              <a:spcAft>
                <a:spcPct val="0"/>
              </a:spcAft>
              <a:defRPr sz="4500">
                <a:solidFill>
                  <a:schemeClr val="tx2"/>
                </a:solidFill>
                <a:latin typeface="Arial" pitchFamily="34" charset="0"/>
                <a:ea typeface="宋体" pitchFamily="2" charset="-122"/>
              </a:defRPr>
            </a:lvl8pPr>
            <a:lvl9pPr marL="1828800" algn="ctr" fontAlgn="base">
              <a:spcBef>
                <a:spcPct val="0"/>
              </a:spcBef>
              <a:spcAft>
                <a:spcPct val="0"/>
              </a:spcAft>
              <a:defRPr sz="4500">
                <a:solidFill>
                  <a:schemeClr val="tx2"/>
                </a:solidFill>
                <a:latin typeface="Arial" pitchFamily="34" charset="0"/>
                <a:ea typeface="宋体" pitchFamily="2" charset="-122"/>
              </a:defRPr>
            </a:lvl9pPr>
          </a:lstStyle>
          <a:p>
            <a:r>
              <a:rPr lang="zh-CN" altLang="en-US" dirty="0"/>
              <a:t>供应商生产异常的对策</a:t>
            </a:r>
          </a:p>
        </p:txBody>
      </p:sp>
    </p:spTree>
    <p:extLst>
      <p:ext uri="{BB962C8B-B14F-4D97-AF65-F5344CB8AC3E}">
        <p14:creationId xmlns:p14="http://schemas.microsoft.com/office/powerpoint/2010/main" val="229100441"/>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p:nvPr>
        </p:nvSpPr>
        <p:spPr>
          <a:xfrm>
            <a:off x="467859" y="1340768"/>
            <a:ext cx="8229600" cy="4752528"/>
          </a:xfrm>
        </p:spPr>
        <p:txBody>
          <a:bodyPr/>
          <a:lstStyle/>
          <a:p>
            <a:pPr marL="0" indent="0" eaLnBrk="1" hangingPunct="1">
              <a:lnSpc>
                <a:spcPct val="150000"/>
              </a:lnSpc>
              <a:buNone/>
            </a:pPr>
            <a:r>
              <a:rPr lang="zh-CN" altLang="en-US" sz="2000" b="1" dirty="0" smtClean="0">
                <a:latin typeface="微软雅黑" panose="020B0503020204020204" pitchFamily="34" charset="-122"/>
                <a:ea typeface="微软雅黑" panose="020B0503020204020204" pitchFamily="34" charset="-122"/>
              </a:rPr>
              <a:t>源自供应商的原因</a:t>
            </a:r>
          </a:p>
          <a:p>
            <a:pPr eaLnBrk="1" hangingPunct="1">
              <a:lnSpc>
                <a:spcPct val="150000"/>
              </a:lnSpc>
              <a:buFontTx/>
              <a:buNone/>
            </a:pPr>
            <a:r>
              <a:rPr lang="zh-CN" altLang="en-US" sz="2000" dirty="0" smtClean="0">
                <a:latin typeface="微软雅黑" panose="020B0503020204020204" pitchFamily="34" charset="-122"/>
                <a:ea typeface="微软雅黑" panose="020B0503020204020204" pitchFamily="34" charset="-122"/>
              </a:rPr>
              <a:t>⑴ 工序、产能计划的不完备；</a:t>
            </a:r>
          </a:p>
          <a:p>
            <a:pPr eaLnBrk="1" hangingPunct="1">
              <a:lnSpc>
                <a:spcPct val="150000"/>
              </a:lnSpc>
              <a:buFontTx/>
              <a:buNone/>
            </a:pPr>
            <a:r>
              <a:rPr lang="zh-CN" altLang="en-US" sz="2000" dirty="0" smtClean="0">
                <a:latin typeface="微软雅黑" panose="020B0503020204020204" pitchFamily="34" charset="-122"/>
                <a:ea typeface="微软雅黑" panose="020B0503020204020204" pitchFamily="34" charset="-122"/>
              </a:rPr>
              <a:t>⑵ 作业者和管理者之间产生对立或沟通协调不畅，现场管理者能力不足；</a:t>
            </a:r>
          </a:p>
          <a:p>
            <a:pPr eaLnBrk="1" hangingPunct="1">
              <a:lnSpc>
                <a:spcPct val="150000"/>
              </a:lnSpc>
              <a:buFontTx/>
              <a:buNone/>
            </a:pPr>
            <a:r>
              <a:rPr lang="zh-CN" altLang="en-US" sz="2000" dirty="0" smtClean="0">
                <a:latin typeface="微软雅黑" panose="020B0503020204020204" pitchFamily="34" charset="-122"/>
                <a:ea typeface="微软雅黑" panose="020B0503020204020204" pitchFamily="34" charset="-122"/>
              </a:rPr>
              <a:t>⑶ 工序间产能与能力不平衡，中间半成品积压；</a:t>
            </a:r>
          </a:p>
          <a:p>
            <a:pPr eaLnBrk="1" hangingPunct="1">
              <a:lnSpc>
                <a:spcPct val="150000"/>
              </a:lnSpc>
              <a:buFontTx/>
              <a:buNone/>
            </a:pPr>
            <a:r>
              <a:rPr lang="zh-CN" altLang="en-US" sz="2000" dirty="0" smtClean="0">
                <a:latin typeface="微软雅黑" panose="020B0503020204020204" pitchFamily="34" charset="-122"/>
                <a:ea typeface="微软雅黑" panose="020B0503020204020204" pitchFamily="34" charset="-122"/>
              </a:rPr>
              <a:t>⑷ 报告制度、日报系统不完善，因而无法掌握作业现场的实况；</a:t>
            </a:r>
          </a:p>
          <a:p>
            <a:pPr eaLnBrk="1" hangingPunct="1">
              <a:lnSpc>
                <a:spcPct val="150000"/>
              </a:lnSpc>
              <a:buFontTx/>
              <a:buNone/>
            </a:pPr>
            <a:r>
              <a:rPr lang="zh-CN" altLang="en-US" sz="2000" dirty="0" smtClean="0">
                <a:latin typeface="微软雅黑" panose="020B0503020204020204" pitchFamily="34" charset="-122"/>
                <a:ea typeface="微软雅黑" panose="020B0503020204020204" pitchFamily="34" charset="-122"/>
              </a:rPr>
              <a:t>⑸ 人员管理不到位，纪律性差，缺勤率高；</a:t>
            </a:r>
          </a:p>
          <a:p>
            <a:pPr eaLnBrk="1" hangingPunct="1">
              <a:lnSpc>
                <a:spcPct val="150000"/>
              </a:lnSpc>
              <a:buFontTx/>
              <a:buNone/>
            </a:pPr>
            <a:r>
              <a:rPr lang="zh-CN" altLang="en-US" sz="2000" dirty="0" smtClean="0">
                <a:latin typeface="微软雅黑" panose="020B0503020204020204" pitchFamily="34" charset="-122"/>
                <a:ea typeface="微软雅黑" panose="020B0503020204020204" pitchFamily="34" charset="-122"/>
              </a:rPr>
              <a:t>⑹ 工艺不成熟，品质管理欠缺，不良品多，致使进度落后；</a:t>
            </a:r>
          </a:p>
          <a:p>
            <a:pPr eaLnBrk="1" hangingPunct="1">
              <a:lnSpc>
                <a:spcPct val="150000"/>
              </a:lnSpc>
              <a:buFontTx/>
              <a:buNone/>
            </a:pPr>
            <a:r>
              <a:rPr lang="zh-CN" altLang="en-US" sz="2000" dirty="0" smtClean="0">
                <a:latin typeface="微软雅黑" panose="020B0503020204020204" pitchFamily="34" charset="-122"/>
                <a:ea typeface="微软雅黑" panose="020B0503020204020204" pitchFamily="34" charset="-122"/>
              </a:rPr>
              <a:t>⑺ 设备</a:t>
            </a:r>
            <a:r>
              <a:rPr lang="en-US" altLang="zh-CN"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工具管理不良，致使效率降低；</a:t>
            </a:r>
          </a:p>
          <a:p>
            <a:pPr eaLnBrk="1" hangingPunct="1">
              <a:lnSpc>
                <a:spcPct val="150000"/>
              </a:lnSpc>
              <a:buFontTx/>
              <a:buNone/>
            </a:pPr>
            <a:r>
              <a:rPr lang="zh-CN" altLang="en-US" sz="2000" dirty="0" smtClean="0">
                <a:latin typeface="微软雅黑" panose="020B0503020204020204" pitchFamily="34" charset="-122"/>
                <a:ea typeface="微软雅黑" panose="020B0503020204020204" pitchFamily="34" charset="-122"/>
              </a:rPr>
              <a:t>⑻ 作业的组织、配置不当；</a:t>
            </a:r>
          </a:p>
        </p:txBody>
      </p:sp>
      <p:sp>
        <p:nvSpPr>
          <p:cNvPr id="4" name="标题 1"/>
          <p:cNvSpPr txBox="1">
            <a:spLocks/>
          </p:cNvSpPr>
          <p:nvPr/>
        </p:nvSpPr>
        <p:spPr bwMode="auto">
          <a:xfrm>
            <a:off x="611560" y="404664"/>
            <a:ext cx="7772400" cy="503461"/>
          </a:xfrm>
          <a:prstGeom prst="rect">
            <a:avLst/>
          </a:prstGeom>
          <a:noFill/>
          <a:ln w="9525">
            <a:noFill/>
            <a:miter lim="800000"/>
            <a:headEnd/>
            <a:tailEnd/>
          </a:ln>
        </p:spPr>
        <p:txBody>
          <a:bodyPr vert="horz" wrap="square" lIns="91427" tIns="45712" rIns="91427" bIns="45712" numCol="1" anchor="ctr" anchorCtr="0" compatLnSpc="1">
            <a:prstTxWarp prst="textNoShape">
              <a:avLst/>
            </a:prstTxWarp>
          </a:bodyPr>
          <a:lstStyle>
            <a:defPPr>
              <a:defRPr lang="zh-CN"/>
            </a:defPPr>
            <a:lvl1pPr algn="ctr" fontAlgn="base">
              <a:spcBef>
                <a:spcPct val="0"/>
              </a:spcBef>
              <a:spcAft>
                <a:spcPct val="0"/>
              </a:spcAft>
              <a:defRPr sz="3200" b="1" kern="0">
                <a:solidFill>
                  <a:srgbClr val="FF0000"/>
                </a:solidFill>
                <a:latin typeface="微软雅黑" pitchFamily="34" charset="-122"/>
                <a:ea typeface="微软雅黑" pitchFamily="34" charset="-122"/>
                <a:cs typeface="+mj-cs"/>
              </a:defRPr>
            </a:lvl1pPr>
            <a:lvl2pPr algn="ctr" fontAlgn="base">
              <a:spcBef>
                <a:spcPct val="0"/>
              </a:spcBef>
              <a:spcAft>
                <a:spcPct val="0"/>
              </a:spcAft>
              <a:defRPr sz="4500">
                <a:solidFill>
                  <a:schemeClr val="tx2"/>
                </a:solidFill>
                <a:latin typeface="Arial" pitchFamily="34" charset="0"/>
                <a:ea typeface="宋体" pitchFamily="2" charset="-122"/>
              </a:defRPr>
            </a:lvl2pPr>
            <a:lvl3pPr algn="ctr" fontAlgn="base">
              <a:spcBef>
                <a:spcPct val="0"/>
              </a:spcBef>
              <a:spcAft>
                <a:spcPct val="0"/>
              </a:spcAft>
              <a:defRPr sz="4500">
                <a:solidFill>
                  <a:schemeClr val="tx2"/>
                </a:solidFill>
                <a:latin typeface="Arial" pitchFamily="34" charset="0"/>
                <a:ea typeface="宋体" pitchFamily="2" charset="-122"/>
              </a:defRPr>
            </a:lvl3pPr>
            <a:lvl4pPr algn="ctr" fontAlgn="base">
              <a:spcBef>
                <a:spcPct val="0"/>
              </a:spcBef>
              <a:spcAft>
                <a:spcPct val="0"/>
              </a:spcAft>
              <a:defRPr sz="4500">
                <a:solidFill>
                  <a:schemeClr val="tx2"/>
                </a:solidFill>
                <a:latin typeface="Arial" pitchFamily="34" charset="0"/>
                <a:ea typeface="宋体" pitchFamily="2" charset="-122"/>
              </a:defRPr>
            </a:lvl4pPr>
            <a:lvl5pPr algn="ctr" fontAlgn="base">
              <a:spcBef>
                <a:spcPct val="0"/>
              </a:spcBef>
              <a:spcAft>
                <a:spcPct val="0"/>
              </a:spcAft>
              <a:defRPr sz="4500">
                <a:solidFill>
                  <a:schemeClr val="tx2"/>
                </a:solidFill>
                <a:latin typeface="Arial" pitchFamily="34" charset="0"/>
                <a:ea typeface="宋体" pitchFamily="2" charset="-122"/>
              </a:defRPr>
            </a:lvl5pPr>
            <a:lvl6pPr marL="457200" algn="ctr" fontAlgn="base">
              <a:spcBef>
                <a:spcPct val="0"/>
              </a:spcBef>
              <a:spcAft>
                <a:spcPct val="0"/>
              </a:spcAft>
              <a:defRPr sz="4500">
                <a:solidFill>
                  <a:schemeClr val="tx2"/>
                </a:solidFill>
                <a:latin typeface="Arial" pitchFamily="34" charset="0"/>
                <a:ea typeface="宋体" pitchFamily="2" charset="-122"/>
              </a:defRPr>
            </a:lvl6pPr>
            <a:lvl7pPr marL="914400" algn="ctr" fontAlgn="base">
              <a:spcBef>
                <a:spcPct val="0"/>
              </a:spcBef>
              <a:spcAft>
                <a:spcPct val="0"/>
              </a:spcAft>
              <a:defRPr sz="4500">
                <a:solidFill>
                  <a:schemeClr val="tx2"/>
                </a:solidFill>
                <a:latin typeface="Arial" pitchFamily="34" charset="0"/>
                <a:ea typeface="宋体" pitchFamily="2" charset="-122"/>
              </a:defRPr>
            </a:lvl7pPr>
            <a:lvl8pPr marL="1371600" algn="ctr" fontAlgn="base">
              <a:spcBef>
                <a:spcPct val="0"/>
              </a:spcBef>
              <a:spcAft>
                <a:spcPct val="0"/>
              </a:spcAft>
              <a:defRPr sz="4500">
                <a:solidFill>
                  <a:schemeClr val="tx2"/>
                </a:solidFill>
                <a:latin typeface="Arial" pitchFamily="34" charset="0"/>
                <a:ea typeface="宋体" pitchFamily="2" charset="-122"/>
              </a:defRPr>
            </a:lvl8pPr>
            <a:lvl9pPr marL="1828800" algn="ctr" fontAlgn="base">
              <a:spcBef>
                <a:spcPct val="0"/>
              </a:spcBef>
              <a:spcAft>
                <a:spcPct val="0"/>
              </a:spcAft>
              <a:defRPr sz="4500">
                <a:solidFill>
                  <a:schemeClr val="tx2"/>
                </a:solidFill>
                <a:latin typeface="Arial" pitchFamily="34" charset="0"/>
                <a:ea typeface="宋体" pitchFamily="2" charset="-122"/>
              </a:defRPr>
            </a:lvl9pPr>
          </a:lstStyle>
          <a:p>
            <a:r>
              <a:rPr lang="zh-CN" altLang="en-US" dirty="0"/>
              <a:t>供应商生产异常的对策</a:t>
            </a:r>
          </a:p>
        </p:txBody>
      </p:sp>
    </p:spTree>
    <p:extLst>
      <p:ext uri="{BB962C8B-B14F-4D97-AF65-F5344CB8AC3E}">
        <p14:creationId xmlns:p14="http://schemas.microsoft.com/office/powerpoint/2010/main" val="946353139"/>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p:nvPr>
        </p:nvSpPr>
        <p:spPr>
          <a:xfrm>
            <a:off x="323528" y="1340768"/>
            <a:ext cx="8424936" cy="4569373"/>
          </a:xfrm>
          <a:noFill/>
          <a:ln w="9525">
            <a:noFill/>
            <a:miter lim="800000"/>
            <a:headEnd/>
            <a:tailEnd/>
          </a:ln>
        </p:spPr>
        <p:txBody>
          <a:bodyPr vert="horz" wrap="square" lIns="91427" tIns="45712" rIns="91427" bIns="45712" numCol="1" anchor="t" anchorCtr="0" compatLnSpc="1">
            <a:prstTxWarp prst="textNoShape">
              <a:avLst/>
            </a:prstTxWarp>
          </a:bodyPr>
          <a:lstStyle/>
          <a:p>
            <a:pPr marL="0" indent="0">
              <a:lnSpc>
                <a:spcPct val="150000"/>
              </a:lnSpc>
              <a:buNone/>
            </a:pPr>
            <a:r>
              <a:rPr lang="zh-CN" altLang="en-US" sz="2000" b="1" dirty="0">
                <a:latin typeface="微软雅黑" panose="020B0503020204020204" pitchFamily="34" charset="-122"/>
                <a:ea typeface="微软雅黑" panose="020B0503020204020204" pitchFamily="34" charset="-122"/>
              </a:rPr>
              <a:t>改善对策</a:t>
            </a:r>
          </a:p>
          <a:p>
            <a:pPr marL="0" indent="0">
              <a:lnSpc>
                <a:spcPct val="150000"/>
              </a:lnSpc>
              <a:buNone/>
            </a:pPr>
            <a:r>
              <a:rPr lang="zh-CN" altLang="en-US" sz="2000" dirty="0" smtClean="0">
                <a:latin typeface="微软雅黑" panose="020B0503020204020204" pitchFamily="34" charset="-122"/>
                <a:ea typeface="微软雅黑" panose="020B0503020204020204" pitchFamily="34" charset="-122"/>
              </a:rPr>
              <a:t>⑴ 合理</a:t>
            </a:r>
            <a:r>
              <a:rPr lang="zh-CN" altLang="en-US" sz="2000" dirty="0">
                <a:latin typeface="微软雅黑" panose="020B0503020204020204" pitchFamily="34" charset="-122"/>
                <a:ea typeface="微软雅黑" panose="020B0503020204020204" pitchFamily="34" charset="-122"/>
              </a:rPr>
              <a:t>作业配置，谋求提高现场督导者的管理能力；</a:t>
            </a:r>
          </a:p>
          <a:p>
            <a:pPr marL="0" indent="0">
              <a:lnSpc>
                <a:spcPct val="150000"/>
              </a:lnSpc>
              <a:buNone/>
            </a:pPr>
            <a:r>
              <a:rPr lang="zh-CN" altLang="en-US" sz="2000" dirty="0" smtClean="0">
                <a:latin typeface="微软雅黑" panose="020B0503020204020204" pitchFamily="34" charset="-122"/>
                <a:ea typeface="微软雅黑" panose="020B0503020204020204" pitchFamily="34" charset="-122"/>
              </a:rPr>
              <a:t>⑵ 确定</a:t>
            </a:r>
            <a:r>
              <a:rPr lang="zh-CN" altLang="en-US" sz="2000" dirty="0">
                <a:latin typeface="微软雅黑" panose="020B0503020204020204" pitchFamily="34" charset="-122"/>
                <a:ea typeface="微软雅黑" panose="020B0503020204020204" pitchFamily="34" charset="-122"/>
              </a:rPr>
              <a:t>外协</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外包政策；</a:t>
            </a:r>
          </a:p>
          <a:p>
            <a:pPr marL="0" indent="0">
              <a:lnSpc>
                <a:spcPct val="150000"/>
              </a:lnSpc>
              <a:buNone/>
            </a:pPr>
            <a:r>
              <a:rPr lang="zh-CN" altLang="en-US" sz="2000" dirty="0" smtClean="0">
                <a:latin typeface="微软雅黑" panose="020B0503020204020204" pitchFamily="34" charset="-122"/>
                <a:ea typeface="微软雅黑" panose="020B0503020204020204" pitchFamily="34" charset="-122"/>
              </a:rPr>
              <a:t>⑶ 谋求</a:t>
            </a:r>
            <a:r>
              <a:rPr lang="zh-CN" altLang="en-US" sz="2000" dirty="0">
                <a:latin typeface="微软雅黑" panose="020B0503020204020204" pitchFamily="34" charset="-122"/>
                <a:ea typeface="微软雅黑" panose="020B0503020204020204" pitchFamily="34" charset="-122"/>
              </a:rPr>
              <a:t>缩短生产周期；</a:t>
            </a:r>
          </a:p>
          <a:p>
            <a:pPr marL="0" indent="0">
              <a:lnSpc>
                <a:spcPct val="150000"/>
              </a:lnSpc>
              <a:buNone/>
            </a:pPr>
            <a:r>
              <a:rPr lang="zh-CN" altLang="en-US" sz="2000" dirty="0" smtClean="0">
                <a:latin typeface="微软雅黑" panose="020B0503020204020204" pitchFamily="34" charset="-122"/>
                <a:ea typeface="微软雅黑" panose="020B0503020204020204" pitchFamily="34" charset="-122"/>
              </a:rPr>
              <a:t>⑷ 加强</a:t>
            </a:r>
            <a:r>
              <a:rPr lang="zh-CN" altLang="en-US" sz="2000" dirty="0">
                <a:latin typeface="微软雅黑" panose="020B0503020204020204" pitchFamily="34" charset="-122"/>
                <a:ea typeface="微软雅黑" panose="020B0503020204020204" pitchFamily="34" charset="-122"/>
              </a:rPr>
              <a:t>岗位</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工序作业的规范化，制订作业指导书，确保作业品质；</a:t>
            </a:r>
          </a:p>
          <a:p>
            <a:pPr marL="0" indent="0">
              <a:lnSpc>
                <a:spcPct val="150000"/>
              </a:lnSpc>
              <a:buNone/>
            </a:pPr>
            <a:r>
              <a:rPr lang="zh-CN" altLang="en-US" sz="2000" dirty="0" smtClean="0">
                <a:latin typeface="微软雅黑" panose="020B0503020204020204" pitchFamily="34" charset="-122"/>
                <a:ea typeface="微软雅黑" panose="020B0503020204020204" pitchFamily="34" charset="-122"/>
              </a:rPr>
              <a:t>⑸ 加强</a:t>
            </a:r>
            <a:r>
              <a:rPr lang="zh-CN" altLang="en-US" sz="2000" dirty="0">
                <a:latin typeface="微软雅黑" panose="020B0503020204020204" pitchFamily="34" charset="-122"/>
                <a:ea typeface="微软雅黑" panose="020B0503020204020204" pitchFamily="34" charset="-122"/>
              </a:rPr>
              <a:t>教育训练，提高沟通能力及增强沟通技巧，提高作业者的工作意愿。</a:t>
            </a:r>
          </a:p>
        </p:txBody>
      </p:sp>
      <p:sp>
        <p:nvSpPr>
          <p:cNvPr id="4" name="标题 1"/>
          <p:cNvSpPr txBox="1">
            <a:spLocks/>
          </p:cNvSpPr>
          <p:nvPr/>
        </p:nvSpPr>
        <p:spPr bwMode="auto">
          <a:xfrm>
            <a:off x="611560" y="404664"/>
            <a:ext cx="7772400" cy="503461"/>
          </a:xfrm>
          <a:prstGeom prst="rect">
            <a:avLst/>
          </a:prstGeom>
          <a:noFill/>
          <a:ln w="9525">
            <a:noFill/>
            <a:miter lim="800000"/>
            <a:headEnd/>
            <a:tailEnd/>
          </a:ln>
        </p:spPr>
        <p:txBody>
          <a:bodyPr vert="horz" wrap="square" lIns="91427" tIns="45712" rIns="91427" bIns="45712" numCol="1" anchor="ctr" anchorCtr="0" compatLnSpc="1">
            <a:prstTxWarp prst="textNoShape">
              <a:avLst/>
            </a:prstTxWarp>
          </a:bodyPr>
          <a:lstStyle>
            <a:defPPr>
              <a:defRPr lang="zh-CN"/>
            </a:defPPr>
            <a:lvl1pPr algn="ctr" fontAlgn="base">
              <a:spcBef>
                <a:spcPct val="0"/>
              </a:spcBef>
              <a:spcAft>
                <a:spcPct val="0"/>
              </a:spcAft>
              <a:defRPr sz="3200" b="1" kern="0">
                <a:solidFill>
                  <a:srgbClr val="FF0000"/>
                </a:solidFill>
                <a:latin typeface="微软雅黑" pitchFamily="34" charset="-122"/>
                <a:ea typeface="微软雅黑" pitchFamily="34" charset="-122"/>
                <a:cs typeface="+mj-cs"/>
              </a:defRPr>
            </a:lvl1pPr>
            <a:lvl2pPr algn="ctr" fontAlgn="base">
              <a:spcBef>
                <a:spcPct val="0"/>
              </a:spcBef>
              <a:spcAft>
                <a:spcPct val="0"/>
              </a:spcAft>
              <a:defRPr sz="4500">
                <a:solidFill>
                  <a:schemeClr val="tx2"/>
                </a:solidFill>
                <a:latin typeface="Arial" pitchFamily="34" charset="0"/>
                <a:ea typeface="宋体" pitchFamily="2" charset="-122"/>
              </a:defRPr>
            </a:lvl2pPr>
            <a:lvl3pPr algn="ctr" fontAlgn="base">
              <a:spcBef>
                <a:spcPct val="0"/>
              </a:spcBef>
              <a:spcAft>
                <a:spcPct val="0"/>
              </a:spcAft>
              <a:defRPr sz="4500">
                <a:solidFill>
                  <a:schemeClr val="tx2"/>
                </a:solidFill>
                <a:latin typeface="Arial" pitchFamily="34" charset="0"/>
                <a:ea typeface="宋体" pitchFamily="2" charset="-122"/>
              </a:defRPr>
            </a:lvl3pPr>
            <a:lvl4pPr algn="ctr" fontAlgn="base">
              <a:spcBef>
                <a:spcPct val="0"/>
              </a:spcBef>
              <a:spcAft>
                <a:spcPct val="0"/>
              </a:spcAft>
              <a:defRPr sz="4500">
                <a:solidFill>
                  <a:schemeClr val="tx2"/>
                </a:solidFill>
                <a:latin typeface="Arial" pitchFamily="34" charset="0"/>
                <a:ea typeface="宋体" pitchFamily="2" charset="-122"/>
              </a:defRPr>
            </a:lvl4pPr>
            <a:lvl5pPr algn="ctr" fontAlgn="base">
              <a:spcBef>
                <a:spcPct val="0"/>
              </a:spcBef>
              <a:spcAft>
                <a:spcPct val="0"/>
              </a:spcAft>
              <a:defRPr sz="4500">
                <a:solidFill>
                  <a:schemeClr val="tx2"/>
                </a:solidFill>
                <a:latin typeface="Arial" pitchFamily="34" charset="0"/>
                <a:ea typeface="宋体" pitchFamily="2" charset="-122"/>
              </a:defRPr>
            </a:lvl5pPr>
            <a:lvl6pPr marL="457200" algn="ctr" fontAlgn="base">
              <a:spcBef>
                <a:spcPct val="0"/>
              </a:spcBef>
              <a:spcAft>
                <a:spcPct val="0"/>
              </a:spcAft>
              <a:defRPr sz="4500">
                <a:solidFill>
                  <a:schemeClr val="tx2"/>
                </a:solidFill>
                <a:latin typeface="Arial" pitchFamily="34" charset="0"/>
                <a:ea typeface="宋体" pitchFamily="2" charset="-122"/>
              </a:defRPr>
            </a:lvl6pPr>
            <a:lvl7pPr marL="914400" algn="ctr" fontAlgn="base">
              <a:spcBef>
                <a:spcPct val="0"/>
              </a:spcBef>
              <a:spcAft>
                <a:spcPct val="0"/>
              </a:spcAft>
              <a:defRPr sz="4500">
                <a:solidFill>
                  <a:schemeClr val="tx2"/>
                </a:solidFill>
                <a:latin typeface="Arial" pitchFamily="34" charset="0"/>
                <a:ea typeface="宋体" pitchFamily="2" charset="-122"/>
              </a:defRPr>
            </a:lvl7pPr>
            <a:lvl8pPr marL="1371600" algn="ctr" fontAlgn="base">
              <a:spcBef>
                <a:spcPct val="0"/>
              </a:spcBef>
              <a:spcAft>
                <a:spcPct val="0"/>
              </a:spcAft>
              <a:defRPr sz="4500">
                <a:solidFill>
                  <a:schemeClr val="tx2"/>
                </a:solidFill>
                <a:latin typeface="Arial" pitchFamily="34" charset="0"/>
                <a:ea typeface="宋体" pitchFamily="2" charset="-122"/>
              </a:defRPr>
            </a:lvl8pPr>
            <a:lvl9pPr marL="1828800" algn="ctr" fontAlgn="base">
              <a:spcBef>
                <a:spcPct val="0"/>
              </a:spcBef>
              <a:spcAft>
                <a:spcPct val="0"/>
              </a:spcAft>
              <a:defRPr sz="4500">
                <a:solidFill>
                  <a:schemeClr val="tx2"/>
                </a:solidFill>
                <a:latin typeface="Arial" pitchFamily="34" charset="0"/>
                <a:ea typeface="宋体" pitchFamily="2" charset="-122"/>
              </a:defRPr>
            </a:lvl9pPr>
          </a:lstStyle>
          <a:p>
            <a:r>
              <a:rPr lang="zh-CN" altLang="en-US" dirty="0"/>
              <a:t>供应商生产异常的对策</a:t>
            </a:r>
          </a:p>
        </p:txBody>
      </p:sp>
    </p:spTree>
    <p:extLst>
      <p:ext uri="{BB962C8B-B14F-4D97-AF65-F5344CB8AC3E}">
        <p14:creationId xmlns:p14="http://schemas.microsoft.com/office/powerpoint/2010/main" val="2184521584"/>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3"/>
          <p:cNvSpPr>
            <a:spLocks noGrp="1" noChangeArrowheads="1"/>
          </p:cNvSpPr>
          <p:nvPr>
            <p:ph idx="1"/>
          </p:nvPr>
        </p:nvSpPr>
        <p:spPr bwMode="auto">
          <a:xfrm>
            <a:off x="395536" y="1484784"/>
            <a:ext cx="8208098" cy="439248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200000"/>
              </a:lnSpc>
              <a:buFontTx/>
              <a:buNone/>
            </a:pPr>
            <a:r>
              <a:rPr kumimoji="1" lang="zh-CN" altLang="en-US" sz="2400" b="1" dirty="0" smtClean="0">
                <a:solidFill>
                  <a:srgbClr val="0000FF"/>
                </a:solidFill>
              </a:rPr>
              <a:t>供应商</a:t>
            </a:r>
            <a:r>
              <a:rPr kumimoji="1" lang="zh-CN" altLang="en-US" sz="2400" b="1" dirty="0">
                <a:solidFill>
                  <a:srgbClr val="0000FF"/>
                </a:solidFill>
              </a:rPr>
              <a:t>绩效</a:t>
            </a:r>
            <a:r>
              <a:rPr kumimoji="1" lang="zh-CN" altLang="en-US" sz="2400" b="1" dirty="0" smtClean="0">
                <a:solidFill>
                  <a:srgbClr val="0000FF"/>
                </a:solidFill>
              </a:rPr>
              <a:t>管理是</a:t>
            </a:r>
            <a:r>
              <a:rPr kumimoji="1" lang="zh-CN" altLang="en-US" sz="2400" b="1" dirty="0">
                <a:solidFill>
                  <a:srgbClr val="0000FF"/>
                </a:solidFill>
              </a:rPr>
              <a:t>供应链高效稳定的</a:t>
            </a:r>
            <a:r>
              <a:rPr kumimoji="1" lang="zh-CN" altLang="en-US" sz="2400" b="1" dirty="0" smtClean="0">
                <a:solidFill>
                  <a:srgbClr val="0000FF"/>
                </a:solidFill>
              </a:rPr>
              <a:t>前提</a:t>
            </a:r>
            <a:endParaRPr kumimoji="1" lang="zh-CN" altLang="en-US" sz="2400" dirty="0">
              <a:effectLst>
                <a:outerShdw blurRad="38100" dist="38100" dir="2700000" algn="tl">
                  <a:srgbClr val="FFFFFF"/>
                </a:outerShdw>
              </a:effectLst>
            </a:endParaRPr>
          </a:p>
          <a:p>
            <a:pPr>
              <a:lnSpc>
                <a:spcPct val="200000"/>
              </a:lnSpc>
              <a:buFont typeface="Wingdings" panose="05000000000000000000" pitchFamily="2" charset="2"/>
              <a:buChar char="Ø"/>
            </a:pPr>
            <a:r>
              <a:rPr kumimoji="1" lang="zh-CN" altLang="en-US" sz="2400" dirty="0">
                <a:effectLst>
                  <a:outerShdw blurRad="38100" dist="38100" dir="2700000" algn="tl">
                    <a:srgbClr val="FFFFFF"/>
                  </a:outerShdw>
                </a:effectLst>
              </a:rPr>
              <a:t>  </a:t>
            </a:r>
            <a:r>
              <a:rPr kumimoji="1" lang="zh-CN" altLang="en-US" sz="2400" dirty="0"/>
              <a:t>供应商管理从其开始就应纳入企业目标管理。</a:t>
            </a:r>
          </a:p>
          <a:p>
            <a:pPr>
              <a:lnSpc>
                <a:spcPct val="200000"/>
              </a:lnSpc>
              <a:buFont typeface="Wingdings" panose="05000000000000000000" pitchFamily="2" charset="2"/>
              <a:buChar char="Ø"/>
            </a:pPr>
            <a:r>
              <a:rPr kumimoji="1" lang="zh-CN" altLang="en-US" sz="2400" dirty="0"/>
              <a:t>  供应商的业绩对制造商影响越来越大。 </a:t>
            </a:r>
          </a:p>
          <a:p>
            <a:pPr>
              <a:lnSpc>
                <a:spcPct val="200000"/>
              </a:lnSpc>
              <a:buFont typeface="Wingdings" panose="05000000000000000000" pitchFamily="2" charset="2"/>
              <a:buChar char="Ø"/>
            </a:pPr>
            <a:r>
              <a:rPr kumimoji="1" lang="zh-CN" altLang="en-US" sz="2400" dirty="0"/>
              <a:t>  通过对供应商的开发，控制，评价，评定及重新确定。     </a:t>
            </a:r>
          </a:p>
          <a:p>
            <a:pPr>
              <a:lnSpc>
                <a:spcPct val="200000"/>
              </a:lnSpc>
              <a:buFont typeface="Wingdings" panose="05000000000000000000" pitchFamily="2" charset="2"/>
              <a:buChar char="Ø"/>
            </a:pPr>
            <a:r>
              <a:rPr kumimoji="1" lang="zh-CN" altLang="en-US" sz="2400" dirty="0"/>
              <a:t>  </a:t>
            </a:r>
            <a:r>
              <a:rPr kumimoji="1" lang="zh-CN" altLang="en-US" sz="2400" dirty="0" smtClean="0"/>
              <a:t>双方</a:t>
            </a:r>
            <a:r>
              <a:rPr kumimoji="1" lang="zh-CN" altLang="en-US" sz="2400" dirty="0"/>
              <a:t>合作关系等活动整合供应链。</a:t>
            </a:r>
          </a:p>
          <a:p>
            <a:pPr>
              <a:lnSpc>
                <a:spcPct val="200000"/>
              </a:lnSpc>
              <a:buFontTx/>
              <a:buNone/>
            </a:pPr>
            <a:endParaRPr lang="en-US" altLang="zh-CN" sz="2800" dirty="0"/>
          </a:p>
        </p:txBody>
      </p:sp>
      <p:sp>
        <p:nvSpPr>
          <p:cNvPr id="3" name="Text Box 3"/>
          <p:cNvSpPr txBox="1">
            <a:spLocks noChangeArrowheads="1"/>
          </p:cNvSpPr>
          <p:nvPr/>
        </p:nvSpPr>
        <p:spPr bwMode="auto">
          <a:xfrm>
            <a:off x="2947006" y="332656"/>
            <a:ext cx="3429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sz="3200" b="1" dirty="0">
                <a:solidFill>
                  <a:srgbClr val="FF0000"/>
                </a:solidFill>
                <a:latin typeface="微软雅黑" panose="020B0503020204020204" pitchFamily="34" charset="-122"/>
                <a:ea typeface="微软雅黑" panose="020B0503020204020204" pitchFamily="34" charset="-122"/>
              </a:rPr>
              <a:t>供应商</a:t>
            </a:r>
            <a:r>
              <a:rPr lang="zh-CN" altLang="en-US" sz="3200" b="1" dirty="0" smtClean="0">
                <a:solidFill>
                  <a:srgbClr val="FF0000"/>
                </a:solidFill>
                <a:latin typeface="微软雅黑" panose="020B0503020204020204" pitchFamily="34" charset="-122"/>
                <a:ea typeface="微软雅黑" panose="020B0503020204020204" pitchFamily="34" charset="-122"/>
              </a:rPr>
              <a:t>绩效评价</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9194417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p:cNvSpPr>
            <a:spLocks noGrp="1" noChangeArrowheads="1"/>
          </p:cNvSpPr>
          <p:nvPr>
            <p:ph type="title"/>
          </p:nvPr>
        </p:nvSpPr>
        <p:spPr>
          <a:xfrm>
            <a:off x="1547664" y="332656"/>
            <a:ext cx="5905500" cy="595189"/>
          </a:xfrm>
          <a:noFill/>
          <a:ln/>
        </p:spPr>
        <p:txBody>
          <a:bodyPr anchor="b"/>
          <a:lstStyle/>
          <a:p>
            <a:pPr algn="ctr"/>
            <a:r>
              <a:rPr lang="zh-CN" altLang="en-US" sz="3200" b="1" dirty="0">
                <a:solidFill>
                  <a:srgbClr val="FF0000"/>
                </a:solidFill>
              </a:rPr>
              <a:t>企业管理混乱的根源</a:t>
            </a:r>
            <a:r>
              <a:rPr lang="zh-CN" altLang="en-US" sz="3200" dirty="0">
                <a:solidFill>
                  <a:srgbClr val="FF0000"/>
                </a:solidFill>
              </a:rPr>
              <a:t> </a:t>
            </a:r>
          </a:p>
        </p:txBody>
      </p:sp>
      <p:sp>
        <p:nvSpPr>
          <p:cNvPr id="82949" name="Rectangle 5"/>
          <p:cNvSpPr>
            <a:spLocks noGrp="1" noChangeArrowheads="1"/>
          </p:cNvSpPr>
          <p:nvPr>
            <p:ph idx="1"/>
          </p:nvPr>
        </p:nvSpPr>
        <p:spPr>
          <a:xfrm>
            <a:off x="814239" y="1740694"/>
            <a:ext cx="3686175" cy="3949700"/>
          </a:xfrm>
          <a:noFill/>
          <a:ln/>
        </p:spPr>
        <p:txBody>
          <a:bodyPr/>
          <a:lstStyle/>
          <a:p>
            <a:pPr>
              <a:lnSpc>
                <a:spcPct val="150000"/>
              </a:lnSpc>
              <a:buFont typeface="Wingdings" panose="05000000000000000000" pitchFamily="2" charset="2"/>
              <a:buChar char="Ø"/>
            </a:pPr>
            <a:r>
              <a:rPr lang="en-US" altLang="zh-CN" sz="2400" b="1" dirty="0" smtClean="0">
                <a:latin typeface="+mn-ea"/>
              </a:rPr>
              <a:t> </a:t>
            </a:r>
          </a:p>
          <a:p>
            <a:pPr>
              <a:lnSpc>
                <a:spcPct val="150000"/>
              </a:lnSpc>
              <a:buFont typeface="Wingdings" panose="05000000000000000000" pitchFamily="2" charset="2"/>
              <a:buChar char="Ø"/>
            </a:pPr>
            <a:r>
              <a:rPr lang="en-US" altLang="zh-CN" sz="2400" b="1" dirty="0">
                <a:latin typeface="+mn-ea"/>
              </a:rPr>
              <a:t> </a:t>
            </a:r>
            <a:endParaRPr lang="en-US" altLang="zh-CN" sz="2400" b="1" dirty="0" smtClean="0">
              <a:latin typeface="+mn-ea"/>
            </a:endParaRPr>
          </a:p>
          <a:p>
            <a:pPr>
              <a:lnSpc>
                <a:spcPct val="150000"/>
              </a:lnSpc>
              <a:buFont typeface="Wingdings" panose="05000000000000000000" pitchFamily="2" charset="2"/>
              <a:buChar char="Ø"/>
            </a:pPr>
            <a:r>
              <a:rPr lang="en-US" altLang="zh-CN" sz="2400" b="1" dirty="0">
                <a:latin typeface="+mn-ea"/>
              </a:rPr>
              <a:t> </a:t>
            </a:r>
            <a:endParaRPr lang="en-US" altLang="zh-CN" sz="2400" b="1" dirty="0" smtClean="0">
              <a:latin typeface="+mn-ea"/>
            </a:endParaRPr>
          </a:p>
          <a:p>
            <a:pPr>
              <a:lnSpc>
                <a:spcPct val="150000"/>
              </a:lnSpc>
              <a:buFont typeface="Wingdings" panose="05000000000000000000" pitchFamily="2" charset="2"/>
              <a:buChar char="Ø"/>
            </a:pPr>
            <a:r>
              <a:rPr lang="en-US" altLang="zh-CN" sz="2400" b="1" dirty="0">
                <a:latin typeface="+mn-ea"/>
              </a:rPr>
              <a:t> </a:t>
            </a:r>
            <a:endParaRPr lang="en-US" altLang="zh-CN" sz="2400" b="1" dirty="0" smtClean="0">
              <a:latin typeface="+mn-ea"/>
            </a:endParaRPr>
          </a:p>
          <a:p>
            <a:pPr>
              <a:lnSpc>
                <a:spcPct val="150000"/>
              </a:lnSpc>
              <a:buFont typeface="Wingdings" panose="05000000000000000000" pitchFamily="2" charset="2"/>
              <a:buChar char="Ø"/>
            </a:pPr>
            <a:r>
              <a:rPr lang="en-US" altLang="zh-CN" sz="2400" b="1" dirty="0">
                <a:latin typeface="+mn-ea"/>
              </a:rPr>
              <a:t> </a:t>
            </a:r>
            <a:endParaRPr lang="zh-CN" altLang="en-US" sz="2400" b="1" dirty="0">
              <a:latin typeface="+mn-ea"/>
            </a:endParaRPr>
          </a:p>
        </p:txBody>
      </p:sp>
      <p:pic>
        <p:nvPicPr>
          <p:cNvPr id="82950" name="Picture 6" descr="AN02097_"/>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81600" y="2209800"/>
            <a:ext cx="2574925" cy="3011488"/>
          </a:xfrm>
          <a:prstGeom prst="rect">
            <a:avLst/>
          </a:prstGeom>
          <a:noFill/>
        </p:spPr>
      </p:pic>
    </p:spTree>
    <p:extLst>
      <p:ext uri="{BB962C8B-B14F-4D97-AF65-F5344CB8AC3E}">
        <p14:creationId xmlns:p14="http://schemas.microsoft.com/office/powerpoint/2010/main" val="143477261"/>
      </p:ext>
    </p:extLst>
  </p:cSld>
  <p:clrMapOvr>
    <a:masterClrMapping/>
  </p:clrMapOvr>
  <p:transition>
    <p:fade/>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2"/>
          <p:cNvSpPr txBox="1">
            <a:spLocks noChangeArrowheads="1"/>
          </p:cNvSpPr>
          <p:nvPr/>
        </p:nvSpPr>
        <p:spPr bwMode="auto">
          <a:xfrm>
            <a:off x="395164" y="1412776"/>
            <a:ext cx="8318530"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just">
              <a:lnSpc>
                <a:spcPct val="150000"/>
              </a:lnSpc>
              <a:buFont typeface="Wingdings" panose="05000000000000000000" pitchFamily="2" charset="2"/>
              <a:buChar char="Ø"/>
            </a:pP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在已经认可的、现有供应商中进行的</a:t>
            </a:r>
            <a:r>
              <a:rPr lang="zh-CN" altLang="en-US" sz="2000" dirty="0" smtClean="0">
                <a:latin typeface="微软雅黑" panose="020B0503020204020204" pitchFamily="34" charset="-122"/>
                <a:ea typeface="微软雅黑" panose="020B0503020204020204" pitchFamily="34" charset="-122"/>
              </a:rPr>
              <a:t>表现评价</a:t>
            </a:r>
            <a:endParaRPr lang="en-US" altLang="zh-CN" sz="2000" dirty="0" smtClean="0">
              <a:latin typeface="微软雅黑" panose="020B0503020204020204" pitchFamily="34" charset="-122"/>
              <a:ea typeface="微软雅黑" panose="020B0503020204020204" pitchFamily="34" charset="-122"/>
            </a:endParaRPr>
          </a:p>
          <a:p>
            <a:pPr marL="342900" indent="-342900" algn="just">
              <a:lnSpc>
                <a:spcPct val="150000"/>
              </a:lnSpc>
              <a:buFont typeface="Wingdings" panose="05000000000000000000" pitchFamily="2" charset="2"/>
              <a:buChar char="Ø"/>
            </a:pPr>
            <a:r>
              <a:rPr lang="zh-CN" altLang="en-US" sz="2000" dirty="0" smtClean="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目的是了解供应商的表现、促进供应商改进，并为</a:t>
            </a:r>
            <a:r>
              <a:rPr lang="zh-CN" altLang="en-US" sz="2000" dirty="0" smtClean="0">
                <a:latin typeface="微软雅黑" panose="020B0503020204020204" pitchFamily="34" charset="-122"/>
                <a:ea typeface="微软雅黑" panose="020B0503020204020204" pitchFamily="34" charset="-122"/>
              </a:rPr>
              <a:t>供应商</a:t>
            </a:r>
            <a:r>
              <a:rPr lang="zh-CN" altLang="en-US" sz="2000" dirty="0">
                <a:latin typeface="微软雅黑" panose="020B0503020204020204" pitchFamily="34" charset="-122"/>
                <a:ea typeface="微软雅黑" panose="020B0503020204020204" pitchFamily="34" charset="-122"/>
              </a:rPr>
              <a:t>奖励、供应商优化提供依据</a:t>
            </a:r>
          </a:p>
          <a:p>
            <a:pPr marL="342900" indent="-342900" algn="just">
              <a:lnSpc>
                <a:spcPct val="15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评价的</a:t>
            </a:r>
            <a:r>
              <a:rPr lang="zh-CN" altLang="en-US" sz="2000" dirty="0">
                <a:latin typeface="微软雅黑" panose="020B0503020204020204" pitchFamily="34" charset="-122"/>
                <a:ea typeface="微软雅黑" panose="020B0503020204020204" pitchFamily="34" charset="-122"/>
              </a:rPr>
              <a:t>对象至少伙伴型、优先型和重点商业型供应商 </a:t>
            </a:r>
          </a:p>
          <a:p>
            <a:pPr marL="342900" indent="-342900" algn="just">
              <a:lnSpc>
                <a:spcPct val="15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通常定期进行，</a:t>
            </a:r>
            <a:r>
              <a:rPr lang="zh-CN" altLang="en-US" sz="2000" dirty="0">
                <a:latin typeface="微软雅黑" panose="020B0503020204020204" pitchFamily="34" charset="-122"/>
                <a:ea typeface="微软雅黑" panose="020B0503020204020204" pitchFamily="34" charset="-122"/>
              </a:rPr>
              <a:t>对于重点供应</a:t>
            </a:r>
            <a:r>
              <a:rPr lang="zh-CN" altLang="en-US" sz="2000" dirty="0" smtClean="0">
                <a:latin typeface="微软雅黑" panose="020B0503020204020204" pitchFamily="34" charset="-122"/>
                <a:ea typeface="微软雅黑" panose="020B0503020204020204" pitchFamily="34" charset="-122"/>
              </a:rPr>
              <a:t>商评价的结果及时告诉</a:t>
            </a:r>
            <a:r>
              <a:rPr lang="zh-CN" altLang="en-US" sz="2000" dirty="0">
                <a:latin typeface="微软雅黑" panose="020B0503020204020204" pitchFamily="34" charset="-122"/>
                <a:ea typeface="微软雅黑" panose="020B0503020204020204" pitchFamily="34" charset="-122"/>
              </a:rPr>
              <a:t>他们、并督促他们加以改进，而对其它供应商</a:t>
            </a:r>
            <a:r>
              <a:rPr lang="zh-CN" altLang="en-US" sz="2000" dirty="0" smtClean="0">
                <a:latin typeface="微软雅黑" panose="020B0503020204020204" pitchFamily="34" charset="-122"/>
                <a:ea typeface="微软雅黑" panose="020B0503020204020204" pitchFamily="34" charset="-122"/>
              </a:rPr>
              <a:t>，评价结果</a:t>
            </a:r>
            <a:r>
              <a:rPr lang="zh-CN" altLang="en-US" sz="2000" dirty="0">
                <a:latin typeface="微软雅黑" panose="020B0503020204020204" pitchFamily="34" charset="-122"/>
                <a:ea typeface="微软雅黑" panose="020B0503020204020204" pitchFamily="34" charset="-122"/>
              </a:rPr>
              <a:t>可视情况只作为参考、而不必报告给供应商</a:t>
            </a:r>
            <a:endParaRPr lang="zh-CN" altLang="en-US" sz="1600" dirty="0">
              <a:latin typeface="微软雅黑" panose="020B0503020204020204" pitchFamily="34" charset="-122"/>
              <a:ea typeface="微软雅黑" panose="020B0503020204020204" pitchFamily="34" charset="-122"/>
            </a:endParaRPr>
          </a:p>
        </p:txBody>
      </p:sp>
      <p:sp>
        <p:nvSpPr>
          <p:cNvPr id="81923" name="Text Box 3"/>
          <p:cNvSpPr txBox="1">
            <a:spLocks noChangeArrowheads="1"/>
          </p:cNvSpPr>
          <p:nvPr/>
        </p:nvSpPr>
        <p:spPr bwMode="auto">
          <a:xfrm>
            <a:off x="2839244" y="332656"/>
            <a:ext cx="3429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sz="3200" b="1" dirty="0">
                <a:solidFill>
                  <a:srgbClr val="FF0000"/>
                </a:solidFill>
                <a:latin typeface="微软雅黑" panose="020B0503020204020204" pitchFamily="34" charset="-122"/>
                <a:ea typeface="微软雅黑" panose="020B0503020204020204" pitchFamily="34" charset="-122"/>
              </a:rPr>
              <a:t>供应商</a:t>
            </a:r>
            <a:r>
              <a:rPr lang="zh-CN" altLang="en-US" sz="3200" b="1" dirty="0" smtClean="0">
                <a:solidFill>
                  <a:srgbClr val="FF0000"/>
                </a:solidFill>
                <a:latin typeface="微软雅黑" panose="020B0503020204020204" pitchFamily="34" charset="-122"/>
                <a:ea typeface="微软雅黑" panose="020B0503020204020204" pitchFamily="34" charset="-122"/>
              </a:rPr>
              <a:t>绩效评价</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
        <p:nvSpPr>
          <p:cNvPr id="5" name="Text Box 2"/>
          <p:cNvSpPr txBox="1">
            <a:spLocks noChangeArrowheads="1"/>
          </p:cNvSpPr>
          <p:nvPr/>
        </p:nvSpPr>
        <p:spPr bwMode="auto">
          <a:xfrm>
            <a:off x="395536" y="4678104"/>
            <a:ext cx="8316416" cy="1631216"/>
          </a:xfrm>
          <a:prstGeom prst="rect">
            <a:avLst/>
          </a:prstGeom>
          <a:solidFill>
            <a:srgbClr val="CCFF66"/>
          </a:solidFill>
          <a:ln>
            <a:noFill/>
          </a:ln>
          <a:effectLst/>
          <a:extLst/>
        </p:spPr>
        <p:txBody>
          <a:bodyPr wrap="square">
            <a:spAutoFit/>
          </a:bodyPr>
          <a:lstStyle>
            <a:defPPr>
              <a:defRPr lang="zh-CN"/>
            </a:defPPr>
            <a:lvl1pPr>
              <a:lnSpc>
                <a:spcPct val="150000"/>
              </a:lnSpc>
              <a:spcBef>
                <a:spcPct val="50000"/>
              </a:spcBef>
              <a:buFontTx/>
              <a:buChar char="•"/>
              <a:defRPr sz="2000">
                <a:latin typeface="微软雅黑" panose="020B0503020204020204" pitchFamily="34" charset="-122"/>
                <a:ea typeface="微软雅黑" panose="020B0503020204020204" pitchFamily="34" charset="-122"/>
              </a:defRPr>
            </a:lvl1pPr>
          </a:lstStyle>
          <a:p>
            <a:pPr>
              <a:buNone/>
            </a:pPr>
            <a:r>
              <a:rPr lang="en-US" altLang="zh-CN" dirty="0"/>
              <a:t> </a:t>
            </a:r>
            <a:r>
              <a:rPr lang="zh-CN" altLang="en-US" dirty="0"/>
              <a:t>主观</a:t>
            </a:r>
            <a:r>
              <a:rPr lang="zh-CN" altLang="en-US" dirty="0" smtClean="0"/>
              <a:t>法：根据</a:t>
            </a:r>
            <a:r>
              <a:rPr lang="zh-CN" altLang="en-US" dirty="0"/>
              <a:t>个人的印象和经验对供应商</a:t>
            </a:r>
            <a:r>
              <a:rPr lang="zh-CN" altLang="en-US" dirty="0" smtClean="0"/>
              <a:t>进行评判</a:t>
            </a:r>
            <a:r>
              <a:rPr lang="zh-CN" altLang="en-US" dirty="0"/>
              <a:t>，</a:t>
            </a:r>
            <a:r>
              <a:rPr lang="zh-CN" altLang="en-US" dirty="0" smtClean="0"/>
              <a:t>评判依据</a:t>
            </a:r>
            <a:r>
              <a:rPr lang="zh-CN" altLang="en-US" dirty="0"/>
              <a:t>十分</a:t>
            </a:r>
            <a:r>
              <a:rPr lang="zh-CN" altLang="en-US" dirty="0" smtClean="0"/>
              <a:t>笼统</a:t>
            </a:r>
            <a:endParaRPr lang="zh-CN" altLang="en-US" dirty="0"/>
          </a:p>
          <a:p>
            <a:pPr>
              <a:buNone/>
            </a:pPr>
            <a:r>
              <a:rPr lang="zh-CN" altLang="en-US" dirty="0"/>
              <a:t> 客观</a:t>
            </a:r>
            <a:r>
              <a:rPr lang="zh-CN" altLang="en-US" dirty="0" smtClean="0"/>
              <a:t>法：是</a:t>
            </a:r>
            <a:r>
              <a:rPr lang="zh-CN" altLang="en-US" dirty="0"/>
              <a:t>依据事先制定的标准或准则对供应</a:t>
            </a:r>
            <a:r>
              <a:rPr lang="zh-CN" altLang="en-US" dirty="0" smtClean="0"/>
              <a:t>商情况</a:t>
            </a:r>
            <a:r>
              <a:rPr lang="zh-CN" altLang="en-US" dirty="0"/>
              <a:t>进行量化考核、审定，包括调查表法、现场</a:t>
            </a:r>
            <a:r>
              <a:rPr lang="zh-CN" altLang="en-US" dirty="0" smtClean="0"/>
              <a:t>打分</a:t>
            </a:r>
            <a:r>
              <a:rPr lang="zh-CN" altLang="en-US" dirty="0"/>
              <a:t>评比、供应商</a:t>
            </a:r>
            <a:r>
              <a:rPr lang="zh-CN" altLang="en-US" dirty="0" smtClean="0"/>
              <a:t>表现考评、</a:t>
            </a:r>
            <a:r>
              <a:rPr lang="zh-CN" altLang="en-US" dirty="0"/>
              <a:t>供应商综合</a:t>
            </a:r>
            <a:r>
              <a:rPr lang="zh-CN" altLang="en-US" dirty="0" smtClean="0"/>
              <a:t>审核</a:t>
            </a:r>
            <a:endParaRPr lang="zh-CN" altLang="en-US" dirty="0"/>
          </a:p>
        </p:txBody>
      </p:sp>
    </p:spTree>
    <p:extLst>
      <p:ext uri="{BB962C8B-B14F-4D97-AF65-F5344CB8AC3E}">
        <p14:creationId xmlns:p14="http://schemas.microsoft.com/office/powerpoint/2010/main" val="41986533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22">
                                            <p:txEl>
                                              <p:pRg st="0" end="0"/>
                                            </p:txEl>
                                          </p:spTgt>
                                        </p:tgtEl>
                                        <p:attrNameLst>
                                          <p:attrName>style.visibility</p:attrName>
                                        </p:attrNameLst>
                                      </p:cBhvr>
                                      <p:to>
                                        <p:strVal val="visible"/>
                                      </p:to>
                                    </p:set>
                                    <p:anim calcmode="lin" valueType="num">
                                      <p:cBhvr additive="base">
                                        <p:cTn id="7" dur="500" fill="hold"/>
                                        <p:tgtEl>
                                          <p:spTgt spid="8192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92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922">
                                            <p:txEl>
                                              <p:pRg st="1" end="1"/>
                                            </p:txEl>
                                          </p:spTgt>
                                        </p:tgtEl>
                                        <p:attrNameLst>
                                          <p:attrName>style.visibility</p:attrName>
                                        </p:attrNameLst>
                                      </p:cBhvr>
                                      <p:to>
                                        <p:strVal val="visible"/>
                                      </p:to>
                                    </p:set>
                                    <p:anim calcmode="lin" valueType="num">
                                      <p:cBhvr additive="base">
                                        <p:cTn id="13" dur="500" fill="hold"/>
                                        <p:tgtEl>
                                          <p:spTgt spid="8192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92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1922">
                                            <p:txEl>
                                              <p:pRg st="2" end="2"/>
                                            </p:txEl>
                                          </p:spTgt>
                                        </p:tgtEl>
                                        <p:attrNameLst>
                                          <p:attrName>style.visibility</p:attrName>
                                        </p:attrNameLst>
                                      </p:cBhvr>
                                      <p:to>
                                        <p:strVal val="visible"/>
                                      </p:to>
                                    </p:set>
                                    <p:anim calcmode="lin" valueType="num">
                                      <p:cBhvr additive="base">
                                        <p:cTn id="19" dur="500" fill="hold"/>
                                        <p:tgtEl>
                                          <p:spTgt spid="8192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1922">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1922">
                                            <p:txEl>
                                              <p:pRg st="3" end="3"/>
                                            </p:txEl>
                                          </p:spTgt>
                                        </p:tgtEl>
                                        <p:attrNameLst>
                                          <p:attrName>style.visibility</p:attrName>
                                        </p:attrNameLst>
                                      </p:cBhvr>
                                      <p:to>
                                        <p:strVal val="visible"/>
                                      </p:to>
                                    </p:set>
                                    <p:anim calcmode="lin" valueType="num">
                                      <p:cBhvr additive="base">
                                        <p:cTn id="25" dur="500" fill="hold"/>
                                        <p:tgtEl>
                                          <p:spTgt spid="8192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1922">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 calcmode="lin" valueType="num">
                                      <p:cBhvr additive="base">
                                        <p:cTn id="37"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build="p" autoUpdateAnimBg="0"/>
      <p:bldP spid="5" grpId="0" build="p" autoUpdateAnimBg="0"/>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430822" y="1422075"/>
            <a:ext cx="8164506"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lgn="just">
              <a:lnSpc>
                <a:spcPct val="150000"/>
              </a:lnSpc>
              <a:buFontTx/>
              <a:buChar char="•"/>
              <a:defRPr sz="2000">
                <a:latin typeface="微软雅黑" panose="020B0503020204020204" pitchFamily="34" charset="-122"/>
                <a:ea typeface="微软雅黑" panose="020B0503020204020204" pitchFamily="34" charset="-122"/>
              </a:defRPr>
            </a:lvl1pPr>
          </a:lstStyle>
          <a:p>
            <a:pPr marL="342900" indent="-342900">
              <a:buFont typeface="Wingdings" panose="05000000000000000000" pitchFamily="2" charset="2"/>
              <a:buChar char="Ø"/>
            </a:pPr>
            <a:r>
              <a:rPr lang="en-US" altLang="zh-CN" dirty="0"/>
              <a:t> </a:t>
            </a:r>
            <a:r>
              <a:rPr lang="zh-CN" altLang="en-US" dirty="0"/>
              <a:t>制定供应</a:t>
            </a:r>
            <a:r>
              <a:rPr lang="zh-CN" altLang="en-US" dirty="0" smtClean="0"/>
              <a:t>商评价办法</a:t>
            </a:r>
            <a:r>
              <a:rPr lang="zh-CN" altLang="en-US" dirty="0"/>
              <a:t>或工作程序</a:t>
            </a:r>
            <a:r>
              <a:rPr lang="en-US" altLang="zh-CN" dirty="0"/>
              <a:t>;</a:t>
            </a:r>
          </a:p>
          <a:p>
            <a:pPr marL="342900" indent="-342900">
              <a:buFont typeface="Wingdings" panose="05000000000000000000" pitchFamily="2" charset="2"/>
              <a:buChar char="Ø"/>
            </a:pPr>
            <a:r>
              <a:rPr lang="en-US" altLang="zh-CN" dirty="0"/>
              <a:t> </a:t>
            </a:r>
            <a:r>
              <a:rPr lang="zh-CN" altLang="en-US" dirty="0"/>
              <a:t>对供应商的表现如质量、交货、服务等进行监测记录</a:t>
            </a:r>
            <a:r>
              <a:rPr lang="zh-CN" altLang="en-US" dirty="0" smtClean="0"/>
              <a:t>，为评价提供</a:t>
            </a:r>
            <a:r>
              <a:rPr lang="zh-CN" altLang="en-US" dirty="0"/>
              <a:t>量化依据</a:t>
            </a:r>
            <a:r>
              <a:rPr lang="en-US" altLang="zh-CN" dirty="0"/>
              <a:t>;</a:t>
            </a:r>
          </a:p>
          <a:p>
            <a:pPr marL="342900" indent="-342900">
              <a:buFont typeface="Wingdings" panose="05000000000000000000" pitchFamily="2" charset="2"/>
              <a:buChar char="Ø"/>
            </a:pPr>
            <a:r>
              <a:rPr lang="en-US" altLang="zh-CN" dirty="0"/>
              <a:t> </a:t>
            </a:r>
            <a:r>
              <a:rPr lang="zh-CN" altLang="en-US" dirty="0"/>
              <a:t>选定</a:t>
            </a:r>
            <a:r>
              <a:rPr lang="zh-CN" altLang="en-US" dirty="0" smtClean="0"/>
              <a:t>被评价的</a:t>
            </a:r>
            <a:r>
              <a:rPr lang="zh-CN" altLang="en-US" dirty="0"/>
              <a:t>供应商，</a:t>
            </a:r>
            <a:r>
              <a:rPr lang="zh-CN" altLang="en-US" dirty="0" smtClean="0"/>
              <a:t>将考评做法</a:t>
            </a:r>
            <a:r>
              <a:rPr lang="zh-CN" altLang="en-US" dirty="0"/>
              <a:t>、标准及要求</a:t>
            </a:r>
            <a:r>
              <a:rPr lang="zh-CN" altLang="en-US" dirty="0" smtClean="0"/>
              <a:t>同相应</a:t>
            </a:r>
            <a:r>
              <a:rPr lang="zh-CN" altLang="en-US" dirty="0"/>
              <a:t>的供应商进行充分沟通，并在本公司内对</a:t>
            </a:r>
            <a:r>
              <a:rPr lang="zh-CN" altLang="en-US" dirty="0" smtClean="0"/>
              <a:t>参与评价的</a:t>
            </a:r>
            <a:r>
              <a:rPr lang="zh-CN" altLang="en-US" dirty="0"/>
              <a:t>部门或人员做好沟通协调</a:t>
            </a:r>
            <a:r>
              <a:rPr lang="en-US" altLang="zh-CN" dirty="0"/>
              <a:t>;</a:t>
            </a:r>
          </a:p>
          <a:p>
            <a:pPr marL="342900" indent="-342900">
              <a:buFont typeface="Wingdings" panose="05000000000000000000" pitchFamily="2" charset="2"/>
              <a:buChar char="Ø"/>
            </a:pPr>
            <a:r>
              <a:rPr lang="en-US" altLang="zh-CN" dirty="0"/>
              <a:t> </a:t>
            </a:r>
            <a:r>
              <a:rPr lang="zh-CN" altLang="en-US" dirty="0" smtClean="0"/>
              <a:t>评价由</a:t>
            </a:r>
            <a:r>
              <a:rPr lang="zh-CN" altLang="en-US" dirty="0"/>
              <a:t>采购人员牵头组织品质、企划等人员共同参与。</a:t>
            </a:r>
          </a:p>
        </p:txBody>
      </p:sp>
      <p:sp>
        <p:nvSpPr>
          <p:cNvPr id="82947" name="Text Box 3"/>
          <p:cNvSpPr txBox="1">
            <a:spLocks noChangeArrowheads="1"/>
          </p:cNvSpPr>
          <p:nvPr/>
        </p:nvSpPr>
        <p:spPr bwMode="auto">
          <a:xfrm>
            <a:off x="2353951" y="332656"/>
            <a:ext cx="431824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zh-CN" altLang="en-US" sz="3200" b="1" dirty="0">
                <a:solidFill>
                  <a:srgbClr val="FF0000"/>
                </a:solidFill>
                <a:latin typeface="微软雅黑" panose="020B0503020204020204" pitchFamily="34" charset="-122"/>
                <a:ea typeface="微软雅黑" panose="020B0503020204020204" pitchFamily="34" charset="-122"/>
              </a:rPr>
              <a:t>供应商</a:t>
            </a:r>
            <a:r>
              <a:rPr lang="zh-CN" altLang="en-US" sz="3200" b="1" dirty="0" smtClean="0">
                <a:solidFill>
                  <a:srgbClr val="FF0000"/>
                </a:solidFill>
                <a:latin typeface="微软雅黑" panose="020B0503020204020204" pitchFamily="34" charset="-122"/>
                <a:ea typeface="微软雅黑" panose="020B0503020204020204" pitchFamily="34" charset="-122"/>
              </a:rPr>
              <a:t>绩效评价的准备</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
        <p:nvSpPr>
          <p:cNvPr id="4" name="Rectangle 4"/>
          <p:cNvSpPr>
            <a:spLocks noChangeArrowheads="1"/>
          </p:cNvSpPr>
          <p:nvPr/>
        </p:nvSpPr>
        <p:spPr bwMode="auto">
          <a:xfrm>
            <a:off x="894314" y="4365104"/>
            <a:ext cx="7237522" cy="1938992"/>
          </a:xfrm>
          <a:prstGeom prst="rect">
            <a:avLst/>
          </a:prstGeom>
          <a:solidFill>
            <a:srgbClr val="FFFF99"/>
          </a:solidFill>
          <a:ln>
            <a:noFill/>
          </a:ln>
          <a:effectLst/>
          <a:extLst/>
        </p:spPr>
        <p:txBody>
          <a:bodyPr wrap="square">
            <a:spAutoFit/>
          </a:bodyPr>
          <a:lstStyle/>
          <a:p>
            <a:pPr>
              <a:lnSpc>
                <a:spcPct val="150000"/>
              </a:lnSpc>
            </a:pPr>
            <a:r>
              <a:rPr lang="zh-CN" altLang="en-US" sz="2000" dirty="0">
                <a:latin typeface="微软雅黑" panose="020B0503020204020204" pitchFamily="34" charset="-122"/>
                <a:ea typeface="微软雅黑" panose="020B0503020204020204" pitchFamily="34" charset="-122"/>
              </a:rPr>
              <a:t>不同单位对供应</a:t>
            </a:r>
            <a:r>
              <a:rPr lang="zh-CN" altLang="en-US" sz="2000" dirty="0" smtClean="0">
                <a:latin typeface="微软雅黑" panose="020B0503020204020204" pitchFamily="34" charset="-122"/>
                <a:ea typeface="微软雅黑" panose="020B0503020204020204" pitchFamily="34" charset="-122"/>
              </a:rPr>
              <a:t>商考评要求</a:t>
            </a:r>
            <a:r>
              <a:rPr lang="zh-CN" altLang="en-US" sz="2000" dirty="0">
                <a:latin typeface="微软雅黑" panose="020B0503020204020204" pitchFamily="34" charset="-122"/>
                <a:ea typeface="微软雅黑" panose="020B0503020204020204" pitchFamily="34" charset="-122"/>
              </a:rPr>
              <a:t>不同，相应</a:t>
            </a:r>
            <a:r>
              <a:rPr lang="zh-CN" altLang="en-US" sz="2000" dirty="0" smtClean="0">
                <a:latin typeface="微软雅黑" panose="020B0503020204020204" pitchFamily="34" charset="-122"/>
                <a:ea typeface="微软雅黑" panose="020B0503020204020204" pitchFamily="34" charset="-122"/>
              </a:rPr>
              <a:t>的考评指标</a:t>
            </a:r>
            <a:r>
              <a:rPr lang="zh-CN" altLang="en-US" sz="2000" dirty="0">
                <a:latin typeface="微软雅黑" panose="020B0503020204020204" pitchFamily="34" charset="-122"/>
                <a:ea typeface="微软雅黑" panose="020B0503020204020204" pitchFamily="34" charset="-122"/>
              </a:rPr>
              <a:t>也不一样。最简单做法是仅衡量供应商的交货质量，成熟一些的除考核质量外、也跟踪供应商的交货表现。较先进的系统则进一步扩展到供应商的支持与服务、供应商参与本公司产品开发等表现。</a:t>
            </a:r>
          </a:p>
        </p:txBody>
      </p:sp>
    </p:spTree>
    <p:extLst>
      <p:ext uri="{BB962C8B-B14F-4D97-AF65-F5344CB8AC3E}">
        <p14:creationId xmlns:p14="http://schemas.microsoft.com/office/powerpoint/2010/main" val="73667972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2946">
                                            <p:txEl>
                                              <p:pRg st="0" end="0"/>
                                            </p:txEl>
                                          </p:spTgt>
                                        </p:tgtEl>
                                        <p:attrNameLst>
                                          <p:attrName>style.visibility</p:attrName>
                                        </p:attrNameLst>
                                      </p:cBhvr>
                                      <p:to>
                                        <p:strVal val="visible"/>
                                      </p:to>
                                    </p:set>
                                    <p:anim calcmode="lin" valueType="num">
                                      <p:cBhvr additive="base">
                                        <p:cTn id="7" dur="500" fill="hold"/>
                                        <p:tgtEl>
                                          <p:spTgt spid="8294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294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2946">
                                            <p:txEl>
                                              <p:pRg st="1" end="1"/>
                                            </p:txEl>
                                          </p:spTgt>
                                        </p:tgtEl>
                                        <p:attrNameLst>
                                          <p:attrName>style.visibility</p:attrName>
                                        </p:attrNameLst>
                                      </p:cBhvr>
                                      <p:to>
                                        <p:strVal val="visible"/>
                                      </p:to>
                                    </p:set>
                                    <p:anim calcmode="lin" valueType="num">
                                      <p:cBhvr additive="base">
                                        <p:cTn id="13" dur="500" fill="hold"/>
                                        <p:tgtEl>
                                          <p:spTgt spid="8294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294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2946">
                                            <p:txEl>
                                              <p:pRg st="2" end="2"/>
                                            </p:txEl>
                                          </p:spTgt>
                                        </p:tgtEl>
                                        <p:attrNameLst>
                                          <p:attrName>style.visibility</p:attrName>
                                        </p:attrNameLst>
                                      </p:cBhvr>
                                      <p:to>
                                        <p:strVal val="visible"/>
                                      </p:to>
                                    </p:set>
                                    <p:anim calcmode="lin" valueType="num">
                                      <p:cBhvr additive="base">
                                        <p:cTn id="19" dur="500" fill="hold"/>
                                        <p:tgtEl>
                                          <p:spTgt spid="8294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2946">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2946">
                                            <p:txEl>
                                              <p:pRg st="3" end="3"/>
                                            </p:txEl>
                                          </p:spTgt>
                                        </p:tgtEl>
                                        <p:attrNameLst>
                                          <p:attrName>style.visibility</p:attrName>
                                        </p:attrNameLst>
                                      </p:cBhvr>
                                      <p:to>
                                        <p:strVal val="visible"/>
                                      </p:to>
                                    </p:set>
                                    <p:anim calcmode="lin" valueType="num">
                                      <p:cBhvr additive="base">
                                        <p:cTn id="25" dur="500" fill="hold"/>
                                        <p:tgtEl>
                                          <p:spTgt spid="8294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2946">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 calcmode="lin" valueType="num">
                                      <p:cBhvr additive="base">
                                        <p:cTn id="31"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build="p" autoUpdateAnimBg="0"/>
      <p:bldP spid="4" grpId="0" build="p" autoUpdateAnimBg="0"/>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539552" y="1412776"/>
            <a:ext cx="8208912"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50000"/>
              </a:lnSpc>
            </a:pPr>
            <a:r>
              <a:rPr lang="zh-CN" altLang="en-US" sz="2400" b="1" dirty="0">
                <a:latin typeface="微软雅黑" panose="020B0503020204020204" pitchFamily="34" charset="-122"/>
                <a:ea typeface="微软雅黑" panose="020B0503020204020204" pitchFamily="34" charset="-122"/>
              </a:rPr>
              <a:t>世界先进水平</a:t>
            </a:r>
            <a:r>
              <a:rPr lang="zh-CN" altLang="en-US" sz="2400" b="1" dirty="0" smtClean="0">
                <a:latin typeface="微软雅黑" panose="020B0503020204020204" pitchFamily="34" charset="-122"/>
                <a:ea typeface="微软雅黑" panose="020B0503020204020204" pitchFamily="34" charset="-122"/>
              </a:rPr>
              <a:t>的公司评价原则</a:t>
            </a:r>
            <a:r>
              <a:rPr lang="zh-CN" altLang="en-US" sz="2400" b="1" dirty="0">
                <a:latin typeface="微软雅黑" panose="020B0503020204020204" pitchFamily="34" charset="-122"/>
                <a:ea typeface="微软雅黑" panose="020B0503020204020204" pitchFamily="34" charset="-122"/>
              </a:rPr>
              <a:t>：</a:t>
            </a:r>
          </a:p>
          <a:p>
            <a:pPr marL="342900" indent="-342900" algn="just">
              <a:lnSpc>
                <a:spcPct val="150000"/>
              </a:lnSpc>
              <a:buFont typeface="Wingdings" panose="05000000000000000000" pitchFamily="2" charset="2"/>
              <a:buChar char="Ø"/>
            </a:pPr>
            <a:r>
              <a:rPr lang="zh-CN" altLang="en-US" sz="2000" dirty="0" smtClean="0">
                <a:latin typeface="微软雅黑" panose="020B0503020204020204" pitchFamily="34" charset="-122"/>
                <a:ea typeface="微软雅黑" panose="020B0503020204020204" pitchFamily="34" charset="-122"/>
              </a:rPr>
              <a:t>评价所有</a:t>
            </a:r>
            <a:r>
              <a:rPr lang="zh-CN" altLang="en-US" sz="2000" dirty="0">
                <a:latin typeface="微软雅黑" panose="020B0503020204020204" pitchFamily="34" charset="-122"/>
                <a:ea typeface="微软雅黑" panose="020B0503020204020204" pitchFamily="34" charset="-122"/>
              </a:rPr>
              <a:t>的供应商，且文件规定</a:t>
            </a:r>
            <a:r>
              <a:rPr lang="zh-CN" altLang="en-US" sz="2000" dirty="0" smtClean="0">
                <a:latin typeface="微软雅黑" panose="020B0503020204020204" pitchFamily="34" charset="-122"/>
                <a:ea typeface="微软雅黑" panose="020B0503020204020204" pitchFamily="34" charset="-122"/>
              </a:rPr>
              <a:t>好评价什么</a:t>
            </a:r>
            <a:r>
              <a:rPr lang="zh-CN" altLang="en-US" sz="2000" dirty="0">
                <a:latin typeface="微软雅黑" panose="020B0503020204020204" pitchFamily="34" charset="-122"/>
                <a:ea typeface="微软雅黑" panose="020B0503020204020204" pitchFamily="34" charset="-122"/>
              </a:rPr>
              <a:t>、何时评价、怎样评价、由谁</a:t>
            </a:r>
            <a:r>
              <a:rPr lang="zh-CN" altLang="en-US" sz="2000" dirty="0" smtClean="0">
                <a:latin typeface="微软雅黑" panose="020B0503020204020204" pitchFamily="34" charset="-122"/>
                <a:ea typeface="微软雅黑" panose="020B0503020204020204" pitchFamily="34" charset="-122"/>
              </a:rPr>
              <a:t>评价</a:t>
            </a:r>
            <a:endParaRPr lang="en-US" altLang="zh-CN" sz="2000" dirty="0" smtClean="0">
              <a:latin typeface="微软雅黑" panose="020B0503020204020204" pitchFamily="34" charset="-122"/>
              <a:ea typeface="微软雅黑" panose="020B0503020204020204" pitchFamily="34" charset="-122"/>
            </a:endParaRPr>
          </a:p>
          <a:p>
            <a:pPr marL="342900" indent="-342900" algn="just">
              <a:lnSpc>
                <a:spcPct val="150000"/>
              </a:lnSpc>
              <a:buFont typeface="Wingdings" panose="05000000000000000000" pitchFamily="2" charset="2"/>
              <a:buChar char="Ø"/>
            </a:pPr>
            <a:r>
              <a:rPr lang="zh-CN" altLang="en-US" sz="2000" dirty="0" smtClean="0">
                <a:latin typeface="微软雅黑" panose="020B0503020204020204" pitchFamily="34" charset="-122"/>
                <a:ea typeface="微软雅黑" panose="020B0503020204020204" pitchFamily="34" charset="-122"/>
              </a:rPr>
              <a:t>事先</a:t>
            </a:r>
            <a:r>
              <a:rPr lang="zh-CN" altLang="en-US" sz="2000" dirty="0">
                <a:latin typeface="微软雅黑" panose="020B0503020204020204" pitchFamily="34" charset="-122"/>
                <a:ea typeface="微软雅黑" panose="020B0503020204020204" pitchFamily="34" charset="-122"/>
              </a:rPr>
              <a:t>确定好评价指标、并通过信息系统自动计算评价结果</a:t>
            </a:r>
          </a:p>
          <a:p>
            <a:pPr marL="342900" indent="-342900" algn="just">
              <a:lnSpc>
                <a:spcPct val="15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评价指标明确、合理、与公司的大目标保持一致</a:t>
            </a:r>
          </a:p>
          <a:p>
            <a:pPr marL="342900" indent="-342900" algn="just">
              <a:lnSpc>
                <a:spcPct val="15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评价指标具体，评价准则体现跨功能精神</a:t>
            </a:r>
          </a:p>
          <a:p>
            <a:pPr marL="342900" indent="-342900" algn="just">
              <a:lnSpc>
                <a:spcPct val="15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评价表现反馈给供应商并通报到公司内部相关人员</a:t>
            </a:r>
          </a:p>
          <a:p>
            <a:pPr marL="342900" indent="-342900" algn="just">
              <a:lnSpc>
                <a:spcPct val="150000"/>
              </a:lnSpc>
              <a:buFont typeface="Wingdings" panose="05000000000000000000" pitchFamily="2" charset="2"/>
              <a:buChar char="Ø"/>
            </a:pPr>
            <a:r>
              <a:rPr lang="zh-CN" altLang="en-US" sz="2000" dirty="0" smtClean="0">
                <a:latin typeface="微软雅黑" panose="020B0503020204020204" pitchFamily="34" charset="-122"/>
                <a:ea typeface="微软雅黑" panose="020B0503020204020204" pitchFamily="34" charset="-122"/>
              </a:rPr>
              <a:t>组织</a:t>
            </a:r>
            <a:r>
              <a:rPr lang="zh-CN" altLang="en-US" sz="2000" dirty="0">
                <a:latin typeface="微软雅黑" panose="020B0503020204020204" pitchFamily="34" charset="-122"/>
                <a:ea typeface="微软雅黑" panose="020B0503020204020204" pitchFamily="34" charset="-122"/>
              </a:rPr>
              <a:t>供应商会议跟进相应的改善行动</a:t>
            </a:r>
          </a:p>
          <a:p>
            <a:pPr marL="342900" indent="-342900" algn="just">
              <a:lnSpc>
                <a:spcPct val="150000"/>
              </a:lnSpc>
              <a:buFont typeface="Wingdings" panose="05000000000000000000" pitchFamily="2" charset="2"/>
              <a:buChar char="Ø"/>
            </a:pPr>
            <a:r>
              <a:rPr lang="zh-CN" altLang="en-US" sz="2000" dirty="0" smtClean="0">
                <a:latin typeface="微软雅黑" panose="020B0503020204020204" pitchFamily="34" charset="-122"/>
                <a:ea typeface="微软雅黑" panose="020B0503020204020204" pitchFamily="34" charset="-122"/>
              </a:rPr>
              <a:t>设定</a:t>
            </a:r>
            <a:r>
              <a:rPr lang="zh-CN" altLang="en-US" sz="2000" dirty="0">
                <a:latin typeface="微软雅黑" panose="020B0503020204020204" pitchFamily="34" charset="-122"/>
                <a:ea typeface="微软雅黑" panose="020B0503020204020204" pitchFamily="34" charset="-122"/>
              </a:rPr>
              <a:t>明确的改进目标</a:t>
            </a:r>
          </a:p>
        </p:txBody>
      </p:sp>
      <p:sp>
        <p:nvSpPr>
          <p:cNvPr id="5" name="Text Box 3"/>
          <p:cNvSpPr txBox="1">
            <a:spLocks noChangeArrowheads="1"/>
          </p:cNvSpPr>
          <p:nvPr/>
        </p:nvSpPr>
        <p:spPr bwMode="auto">
          <a:xfrm>
            <a:off x="2929508" y="404664"/>
            <a:ext cx="3429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sz="3200" b="1" dirty="0">
                <a:solidFill>
                  <a:srgbClr val="FF0000"/>
                </a:solidFill>
                <a:latin typeface="微软雅黑" panose="020B0503020204020204" pitchFamily="34" charset="-122"/>
                <a:ea typeface="微软雅黑" panose="020B0503020204020204" pitchFamily="34" charset="-122"/>
              </a:rPr>
              <a:t>供应商</a:t>
            </a:r>
            <a:r>
              <a:rPr lang="zh-CN" altLang="en-US" sz="3200" b="1" dirty="0" smtClean="0">
                <a:solidFill>
                  <a:srgbClr val="FF0000"/>
                </a:solidFill>
                <a:latin typeface="微软雅黑" panose="020B0503020204020204" pitchFamily="34" charset="-122"/>
                <a:ea typeface="微软雅黑" panose="020B0503020204020204" pitchFamily="34" charset="-122"/>
              </a:rPr>
              <a:t>绩效评价</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7893618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3970">
                                            <p:txEl>
                                              <p:pRg st="0" end="0"/>
                                            </p:txEl>
                                          </p:spTgt>
                                        </p:tgtEl>
                                        <p:attrNameLst>
                                          <p:attrName>style.visibility</p:attrName>
                                        </p:attrNameLst>
                                      </p:cBhvr>
                                      <p:to>
                                        <p:strVal val="visible"/>
                                      </p:to>
                                    </p:set>
                                    <p:anim calcmode="lin" valueType="num">
                                      <p:cBhvr additive="base">
                                        <p:cTn id="7" dur="500" fill="hold"/>
                                        <p:tgtEl>
                                          <p:spTgt spid="8397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397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3970">
                                            <p:txEl>
                                              <p:pRg st="1" end="1"/>
                                            </p:txEl>
                                          </p:spTgt>
                                        </p:tgtEl>
                                        <p:attrNameLst>
                                          <p:attrName>style.visibility</p:attrName>
                                        </p:attrNameLst>
                                      </p:cBhvr>
                                      <p:to>
                                        <p:strVal val="visible"/>
                                      </p:to>
                                    </p:set>
                                    <p:anim calcmode="lin" valueType="num">
                                      <p:cBhvr additive="base">
                                        <p:cTn id="13" dur="500" fill="hold"/>
                                        <p:tgtEl>
                                          <p:spTgt spid="8397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3970">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3970">
                                            <p:txEl>
                                              <p:pRg st="2" end="2"/>
                                            </p:txEl>
                                          </p:spTgt>
                                        </p:tgtEl>
                                        <p:attrNameLst>
                                          <p:attrName>style.visibility</p:attrName>
                                        </p:attrNameLst>
                                      </p:cBhvr>
                                      <p:to>
                                        <p:strVal val="visible"/>
                                      </p:to>
                                    </p:set>
                                    <p:anim calcmode="lin" valueType="num">
                                      <p:cBhvr additive="base">
                                        <p:cTn id="19" dur="500" fill="hold"/>
                                        <p:tgtEl>
                                          <p:spTgt spid="8397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397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3970">
                                            <p:txEl>
                                              <p:pRg st="3" end="3"/>
                                            </p:txEl>
                                          </p:spTgt>
                                        </p:tgtEl>
                                        <p:attrNameLst>
                                          <p:attrName>style.visibility</p:attrName>
                                        </p:attrNameLst>
                                      </p:cBhvr>
                                      <p:to>
                                        <p:strVal val="visible"/>
                                      </p:to>
                                    </p:set>
                                    <p:anim calcmode="lin" valueType="num">
                                      <p:cBhvr additive="base">
                                        <p:cTn id="25" dur="500" fill="hold"/>
                                        <p:tgtEl>
                                          <p:spTgt spid="83970">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3970">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3970">
                                            <p:txEl>
                                              <p:pRg st="4" end="4"/>
                                            </p:txEl>
                                          </p:spTgt>
                                        </p:tgtEl>
                                        <p:attrNameLst>
                                          <p:attrName>style.visibility</p:attrName>
                                        </p:attrNameLst>
                                      </p:cBhvr>
                                      <p:to>
                                        <p:strVal val="visible"/>
                                      </p:to>
                                    </p:set>
                                    <p:anim calcmode="lin" valueType="num">
                                      <p:cBhvr additive="base">
                                        <p:cTn id="31" dur="500" fill="hold"/>
                                        <p:tgtEl>
                                          <p:spTgt spid="83970">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3970">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3970">
                                            <p:txEl>
                                              <p:pRg st="5" end="5"/>
                                            </p:txEl>
                                          </p:spTgt>
                                        </p:tgtEl>
                                        <p:attrNameLst>
                                          <p:attrName>style.visibility</p:attrName>
                                        </p:attrNameLst>
                                      </p:cBhvr>
                                      <p:to>
                                        <p:strVal val="visible"/>
                                      </p:to>
                                    </p:set>
                                    <p:anim calcmode="lin" valueType="num">
                                      <p:cBhvr additive="base">
                                        <p:cTn id="37" dur="500" fill="hold"/>
                                        <p:tgtEl>
                                          <p:spTgt spid="83970">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3970">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3970">
                                            <p:txEl>
                                              <p:pRg st="6" end="6"/>
                                            </p:txEl>
                                          </p:spTgt>
                                        </p:tgtEl>
                                        <p:attrNameLst>
                                          <p:attrName>style.visibility</p:attrName>
                                        </p:attrNameLst>
                                      </p:cBhvr>
                                      <p:to>
                                        <p:strVal val="visible"/>
                                      </p:to>
                                    </p:set>
                                    <p:anim calcmode="lin" valueType="num">
                                      <p:cBhvr additive="base">
                                        <p:cTn id="43" dur="500" fill="hold"/>
                                        <p:tgtEl>
                                          <p:spTgt spid="83970">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83970">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WHOOSH.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83970">
                                            <p:txEl>
                                              <p:pRg st="7" end="7"/>
                                            </p:txEl>
                                          </p:spTgt>
                                        </p:tgtEl>
                                        <p:attrNameLst>
                                          <p:attrName>style.visibility</p:attrName>
                                        </p:attrNameLst>
                                      </p:cBhvr>
                                      <p:to>
                                        <p:strVal val="visible"/>
                                      </p:to>
                                    </p:set>
                                    <p:anim calcmode="lin" valueType="num">
                                      <p:cBhvr additive="base">
                                        <p:cTn id="49" dur="500" fill="hold"/>
                                        <p:tgtEl>
                                          <p:spTgt spid="83970">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83970">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build="p" autoUpdateAnimBg="0"/>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灯片编号占位符 5"/>
          <p:cNvSpPr>
            <a:spLocks noGrp="1"/>
          </p:cNvSpPr>
          <p:nvPr>
            <p:ph type="sldNum" sz="quarter" idx="4"/>
          </p:nvPr>
        </p:nvSpPr>
        <p:spPr/>
        <p:txBody>
          <a:bodyPr/>
          <a:lstStyle/>
          <a:p>
            <a:fld id="{D624F7B2-082C-4C84-B135-A57BFF2CFA22}" type="slidenum">
              <a:rPr lang="en-US" altLang="zh-CN"/>
              <a:pPr/>
              <a:t>173</a:t>
            </a:fld>
            <a:endParaRPr lang="en-US" altLang="zh-CN"/>
          </a:p>
        </p:txBody>
      </p:sp>
      <p:sp>
        <p:nvSpPr>
          <p:cNvPr id="1924102" name="Text Box 6"/>
          <p:cNvSpPr txBox="1">
            <a:spLocks noChangeArrowheads="1"/>
          </p:cNvSpPr>
          <p:nvPr/>
        </p:nvSpPr>
        <p:spPr bwMode="auto">
          <a:xfrm>
            <a:off x="8683665" y="1587398"/>
            <a:ext cx="437779" cy="930429"/>
          </a:xfrm>
          <a:prstGeom prst="rect">
            <a:avLst/>
          </a:prstGeom>
          <a:solidFill>
            <a:srgbClr val="FF99FF"/>
          </a:solidFill>
          <a:ln>
            <a:noFill/>
          </a:ln>
          <a:extLst/>
        </p:spPr>
        <p:txBody>
          <a:bodyPr lIns="0" rIns="0" bIns="0"/>
          <a:lstStyle/>
          <a:p>
            <a:pPr algn="ctr" eaLnBrk="0" hangingPunct="0">
              <a:lnSpc>
                <a:spcPct val="100000"/>
              </a:lnSpc>
              <a:spcBef>
                <a:spcPct val="0"/>
              </a:spcBef>
            </a:pPr>
            <a:r>
              <a:rPr kumimoji="0" lang="zh-CN" altLang="en-US" b="1" dirty="0">
                <a:latin typeface="微软雅黑" panose="020B0503020204020204" pitchFamily="34" charset="-122"/>
                <a:ea typeface="微软雅黑" panose="020B0503020204020204" pitchFamily="34" charset="-122"/>
              </a:rPr>
              <a:t>目标层</a:t>
            </a:r>
          </a:p>
        </p:txBody>
      </p:sp>
      <p:sp>
        <p:nvSpPr>
          <p:cNvPr id="1924103" name="Text Box 7"/>
          <p:cNvSpPr txBox="1">
            <a:spLocks noChangeArrowheads="1"/>
          </p:cNvSpPr>
          <p:nvPr/>
        </p:nvSpPr>
        <p:spPr bwMode="auto">
          <a:xfrm>
            <a:off x="8689769" y="2705492"/>
            <a:ext cx="431675" cy="1102664"/>
          </a:xfrm>
          <a:prstGeom prst="rect">
            <a:avLst/>
          </a:prstGeom>
          <a:solidFill>
            <a:srgbClr val="FF99FF"/>
          </a:solidFill>
          <a:ln>
            <a:noFill/>
          </a:ln>
          <a:extLst/>
        </p:spPr>
        <p:txBody>
          <a:bodyPr lIns="0" rIns="0" bIns="0"/>
          <a:lstStyle/>
          <a:p>
            <a:pPr algn="ctr" eaLnBrk="0" hangingPunct="0">
              <a:lnSpc>
                <a:spcPct val="104000"/>
              </a:lnSpc>
              <a:spcBef>
                <a:spcPct val="0"/>
              </a:spcBef>
            </a:pPr>
            <a:r>
              <a:rPr kumimoji="0" lang="zh-CN" altLang="en-US" b="1" dirty="0">
                <a:latin typeface="微软雅黑" panose="020B0503020204020204" pitchFamily="34" charset="-122"/>
                <a:ea typeface="微软雅黑" panose="020B0503020204020204" pitchFamily="34" charset="-122"/>
              </a:rPr>
              <a:t>准则层</a:t>
            </a:r>
          </a:p>
        </p:txBody>
      </p:sp>
      <p:sp>
        <p:nvSpPr>
          <p:cNvPr id="1924104" name="Text Box 8"/>
          <p:cNvSpPr txBox="1">
            <a:spLocks noChangeArrowheads="1"/>
          </p:cNvSpPr>
          <p:nvPr/>
        </p:nvSpPr>
        <p:spPr bwMode="auto">
          <a:xfrm>
            <a:off x="8683666" y="4005064"/>
            <a:ext cx="437778" cy="1041504"/>
          </a:xfrm>
          <a:prstGeom prst="rect">
            <a:avLst/>
          </a:prstGeom>
          <a:solidFill>
            <a:srgbClr val="FF99FF"/>
          </a:solidFill>
          <a:ln>
            <a:noFill/>
          </a:ln>
          <a:extLst/>
        </p:spPr>
        <p:txBody>
          <a:bodyPr vert="horz" lIns="0" rIns="0" bIns="0"/>
          <a:lstStyle/>
          <a:p>
            <a:pPr algn="ctr" eaLnBrk="0" hangingPunct="0">
              <a:lnSpc>
                <a:spcPct val="100000"/>
              </a:lnSpc>
              <a:spcBef>
                <a:spcPct val="0"/>
              </a:spcBef>
            </a:pPr>
            <a:r>
              <a:rPr kumimoji="0" lang="zh-CN" altLang="en-US" b="1" dirty="0">
                <a:latin typeface="微软雅黑" panose="020B0503020204020204" pitchFamily="34" charset="-122"/>
                <a:ea typeface="微软雅黑" panose="020B0503020204020204" pitchFamily="34" charset="-122"/>
              </a:rPr>
              <a:t>指标层</a:t>
            </a:r>
          </a:p>
        </p:txBody>
      </p:sp>
      <p:sp>
        <p:nvSpPr>
          <p:cNvPr id="1924106" name="Text Box 10"/>
          <p:cNvSpPr txBox="1">
            <a:spLocks noChangeArrowheads="1"/>
          </p:cNvSpPr>
          <p:nvPr/>
        </p:nvSpPr>
        <p:spPr bwMode="auto">
          <a:xfrm>
            <a:off x="3113335" y="1817011"/>
            <a:ext cx="2166595" cy="375471"/>
          </a:xfrm>
          <a:prstGeom prst="rect">
            <a:avLst/>
          </a:prstGeom>
          <a:solidFill>
            <a:srgbClr val="FFFFFF"/>
          </a:solidFill>
          <a:ln w="9525">
            <a:solidFill>
              <a:srgbClr val="000000"/>
            </a:solidFill>
            <a:miter lim="800000"/>
            <a:headEnd/>
            <a:tailEnd/>
          </a:ln>
        </p:spPr>
        <p:txBody>
          <a:bodyPr lIns="0" rIns="0" bIns="0"/>
          <a:lstStyle/>
          <a:p>
            <a:pPr algn="ctr" eaLnBrk="0" hangingPunct="0">
              <a:lnSpc>
                <a:spcPct val="104000"/>
              </a:lnSpc>
              <a:spcBef>
                <a:spcPct val="0"/>
              </a:spcBef>
            </a:pPr>
            <a:r>
              <a:rPr kumimoji="0" lang="zh-CN" altLang="en-US" b="1" dirty="0">
                <a:latin typeface="微软雅黑" panose="020B0503020204020204" pitchFamily="34" charset="-122"/>
                <a:ea typeface="微软雅黑" panose="020B0503020204020204" pitchFamily="34" charset="-122"/>
              </a:rPr>
              <a:t>选择优秀的供应</a:t>
            </a:r>
            <a:r>
              <a:rPr kumimoji="0" lang="zh-CN" altLang="en-US" b="1" dirty="0" smtClean="0">
                <a:latin typeface="微软雅黑" panose="020B0503020204020204" pitchFamily="34" charset="-122"/>
                <a:ea typeface="微软雅黑" panose="020B0503020204020204" pitchFamily="34" charset="-122"/>
              </a:rPr>
              <a:t>商</a:t>
            </a:r>
            <a:endParaRPr kumimoji="0" lang="en-US" altLang="zh-CN" sz="1100" b="1" dirty="0">
              <a:latin typeface="微软雅黑" panose="020B0503020204020204" pitchFamily="34" charset="-122"/>
              <a:ea typeface="微软雅黑" panose="020B0503020204020204" pitchFamily="34" charset="-122"/>
            </a:endParaRPr>
          </a:p>
        </p:txBody>
      </p:sp>
      <p:sp>
        <p:nvSpPr>
          <p:cNvPr id="1924107" name="Line 11"/>
          <p:cNvSpPr>
            <a:spLocks noChangeShapeType="1"/>
          </p:cNvSpPr>
          <p:nvPr/>
        </p:nvSpPr>
        <p:spPr bwMode="auto">
          <a:xfrm>
            <a:off x="765199" y="2443318"/>
            <a:ext cx="722151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rIns="0" bIns="0"/>
          <a:lstStyle/>
          <a:p>
            <a:endParaRPr lang="zh-CN" altLang="en-US" sz="2400">
              <a:latin typeface="微软雅黑" panose="020B0503020204020204" pitchFamily="34" charset="-122"/>
              <a:ea typeface="微软雅黑" panose="020B0503020204020204" pitchFamily="34" charset="-122"/>
            </a:endParaRPr>
          </a:p>
        </p:txBody>
      </p:sp>
      <p:sp>
        <p:nvSpPr>
          <p:cNvPr id="1924108" name="Text Box 12"/>
          <p:cNvSpPr txBox="1">
            <a:spLocks noChangeArrowheads="1"/>
          </p:cNvSpPr>
          <p:nvPr/>
        </p:nvSpPr>
        <p:spPr bwMode="auto">
          <a:xfrm>
            <a:off x="351765" y="2735616"/>
            <a:ext cx="826869" cy="375471"/>
          </a:xfrm>
          <a:prstGeom prst="rect">
            <a:avLst/>
          </a:prstGeom>
          <a:solidFill>
            <a:srgbClr val="FFFFFF"/>
          </a:solidFill>
          <a:ln w="9525">
            <a:solidFill>
              <a:srgbClr val="000000"/>
            </a:solidFill>
            <a:miter lim="800000"/>
            <a:headEnd/>
            <a:tailEnd/>
          </a:ln>
        </p:spPr>
        <p:txBody>
          <a:bodyPr lIns="0" rIns="0" bIns="0"/>
          <a:lstStyle/>
          <a:p>
            <a:pPr algn="ctr" eaLnBrk="0" hangingPunct="0">
              <a:lnSpc>
                <a:spcPct val="100000"/>
              </a:lnSpc>
              <a:spcBef>
                <a:spcPct val="0"/>
              </a:spcBef>
            </a:pPr>
            <a:r>
              <a:rPr kumimoji="0" lang="zh-CN" altLang="en-US">
                <a:latin typeface="微软雅黑" panose="020B0503020204020204" pitchFamily="34" charset="-122"/>
                <a:ea typeface="微软雅黑" panose="020B0503020204020204" pitchFamily="34" charset="-122"/>
              </a:rPr>
              <a:t>成本</a:t>
            </a:r>
            <a:r>
              <a:rPr kumimoji="0" lang="en-US" altLang="zh-CN" sz="1100" i="1">
                <a:latin typeface="微软雅黑" panose="020B0503020204020204" pitchFamily="34" charset="-122"/>
                <a:ea typeface="微软雅黑" panose="020B0503020204020204" pitchFamily="34" charset="-122"/>
              </a:rPr>
              <a:t>U</a:t>
            </a:r>
            <a:r>
              <a:rPr kumimoji="0" lang="en-US" altLang="zh-CN" sz="1100" i="1" baseline="-25000">
                <a:latin typeface="微软雅黑" panose="020B0503020204020204" pitchFamily="34" charset="-122"/>
                <a:ea typeface="微软雅黑" panose="020B0503020204020204" pitchFamily="34" charset="-122"/>
              </a:rPr>
              <a:t>1</a:t>
            </a:r>
            <a:endParaRPr kumimoji="0" lang="en-US" altLang="zh-CN" sz="1100">
              <a:latin typeface="微软雅黑" panose="020B0503020204020204" pitchFamily="34" charset="-122"/>
              <a:ea typeface="微软雅黑" panose="020B0503020204020204" pitchFamily="34" charset="-122"/>
            </a:endParaRPr>
          </a:p>
        </p:txBody>
      </p:sp>
      <p:sp>
        <p:nvSpPr>
          <p:cNvPr id="1924109" name="Text Box 13"/>
          <p:cNvSpPr txBox="1">
            <a:spLocks noChangeArrowheads="1"/>
          </p:cNvSpPr>
          <p:nvPr/>
        </p:nvSpPr>
        <p:spPr bwMode="auto">
          <a:xfrm>
            <a:off x="1424837" y="2726243"/>
            <a:ext cx="824026" cy="375471"/>
          </a:xfrm>
          <a:prstGeom prst="rect">
            <a:avLst/>
          </a:prstGeom>
          <a:solidFill>
            <a:srgbClr val="FFFFFF"/>
          </a:solidFill>
          <a:ln w="9525">
            <a:solidFill>
              <a:srgbClr val="000000"/>
            </a:solidFill>
            <a:miter lim="800000"/>
            <a:headEnd/>
            <a:tailEnd/>
          </a:ln>
        </p:spPr>
        <p:txBody>
          <a:bodyPr lIns="0" rIns="0" bIns="0"/>
          <a:lstStyle/>
          <a:p>
            <a:pPr algn="ctr" eaLnBrk="0" hangingPunct="0">
              <a:lnSpc>
                <a:spcPct val="100000"/>
              </a:lnSpc>
              <a:spcBef>
                <a:spcPct val="0"/>
              </a:spcBef>
            </a:pPr>
            <a:r>
              <a:rPr kumimoji="0" lang="zh-CN" altLang="en-US">
                <a:latin typeface="微软雅黑" panose="020B0503020204020204" pitchFamily="34" charset="-122"/>
                <a:ea typeface="微软雅黑" panose="020B0503020204020204" pitchFamily="34" charset="-122"/>
              </a:rPr>
              <a:t>质量</a:t>
            </a:r>
            <a:r>
              <a:rPr kumimoji="0" lang="en-US" altLang="zh-CN" sz="1100" i="1">
                <a:latin typeface="微软雅黑" panose="020B0503020204020204" pitchFamily="34" charset="-122"/>
                <a:ea typeface="微软雅黑" panose="020B0503020204020204" pitchFamily="34" charset="-122"/>
              </a:rPr>
              <a:t>U</a:t>
            </a:r>
            <a:r>
              <a:rPr kumimoji="0" lang="en-US" altLang="zh-CN" sz="1100" i="1" baseline="-25000">
                <a:latin typeface="微软雅黑" panose="020B0503020204020204" pitchFamily="34" charset="-122"/>
                <a:ea typeface="微软雅黑" panose="020B0503020204020204" pitchFamily="34" charset="-122"/>
              </a:rPr>
              <a:t>2</a:t>
            </a:r>
            <a:endParaRPr kumimoji="0" lang="en-US" altLang="zh-CN" sz="1100">
              <a:latin typeface="微软雅黑" panose="020B0503020204020204" pitchFamily="34" charset="-122"/>
              <a:ea typeface="微软雅黑" panose="020B0503020204020204" pitchFamily="34" charset="-122"/>
            </a:endParaRPr>
          </a:p>
        </p:txBody>
      </p:sp>
      <p:sp>
        <p:nvSpPr>
          <p:cNvPr id="1924110" name="Text Box 14"/>
          <p:cNvSpPr txBox="1">
            <a:spLocks noChangeArrowheads="1"/>
          </p:cNvSpPr>
          <p:nvPr/>
        </p:nvSpPr>
        <p:spPr bwMode="auto">
          <a:xfrm>
            <a:off x="3699388" y="2755477"/>
            <a:ext cx="965776" cy="375471"/>
          </a:xfrm>
          <a:prstGeom prst="rect">
            <a:avLst/>
          </a:prstGeom>
          <a:solidFill>
            <a:srgbClr val="FFFFFF"/>
          </a:solidFill>
          <a:ln w="9525">
            <a:solidFill>
              <a:srgbClr val="000000"/>
            </a:solidFill>
            <a:miter lim="800000"/>
            <a:headEnd/>
            <a:tailEnd/>
          </a:ln>
        </p:spPr>
        <p:txBody>
          <a:bodyPr lIns="0" rIns="0" bIns="0"/>
          <a:lstStyle/>
          <a:p>
            <a:pPr algn="ctr" eaLnBrk="0" hangingPunct="0">
              <a:lnSpc>
                <a:spcPct val="100000"/>
              </a:lnSpc>
              <a:spcBef>
                <a:spcPct val="0"/>
              </a:spcBef>
            </a:pPr>
            <a:r>
              <a:rPr kumimoji="0" lang="zh-CN" altLang="en-US" dirty="0">
                <a:latin typeface="微软雅黑" panose="020B0503020204020204" pitchFamily="34" charset="-122"/>
                <a:ea typeface="微软雅黑" panose="020B0503020204020204" pitchFamily="34" charset="-122"/>
              </a:rPr>
              <a:t>信誉度</a:t>
            </a:r>
            <a:r>
              <a:rPr kumimoji="0" lang="en-US" altLang="zh-CN" sz="1100" i="1" dirty="0">
                <a:latin typeface="微软雅黑" panose="020B0503020204020204" pitchFamily="34" charset="-122"/>
                <a:ea typeface="微软雅黑" panose="020B0503020204020204" pitchFamily="34" charset="-122"/>
              </a:rPr>
              <a:t>U</a:t>
            </a:r>
            <a:r>
              <a:rPr kumimoji="0" lang="en-US" altLang="zh-CN" sz="1100" i="1" baseline="-25000" dirty="0">
                <a:latin typeface="微软雅黑" panose="020B0503020204020204" pitchFamily="34" charset="-122"/>
                <a:ea typeface="微软雅黑" panose="020B0503020204020204" pitchFamily="34" charset="-122"/>
              </a:rPr>
              <a:t>4</a:t>
            </a:r>
            <a:endParaRPr kumimoji="0" lang="en-US" altLang="zh-CN" sz="1100" dirty="0">
              <a:latin typeface="微软雅黑" panose="020B0503020204020204" pitchFamily="34" charset="-122"/>
              <a:ea typeface="微软雅黑" panose="020B0503020204020204" pitchFamily="34" charset="-122"/>
            </a:endParaRPr>
          </a:p>
        </p:txBody>
      </p:sp>
      <p:sp>
        <p:nvSpPr>
          <p:cNvPr id="1924111" name="Text Box 15"/>
          <p:cNvSpPr txBox="1">
            <a:spLocks noChangeArrowheads="1"/>
          </p:cNvSpPr>
          <p:nvPr/>
        </p:nvSpPr>
        <p:spPr bwMode="auto">
          <a:xfrm>
            <a:off x="6121360" y="2755198"/>
            <a:ext cx="960989" cy="375471"/>
          </a:xfrm>
          <a:prstGeom prst="rect">
            <a:avLst/>
          </a:prstGeom>
          <a:solidFill>
            <a:srgbClr val="FFFFFF"/>
          </a:solidFill>
          <a:ln w="9525">
            <a:solidFill>
              <a:srgbClr val="000000"/>
            </a:solidFill>
            <a:miter lim="800000"/>
            <a:headEnd/>
            <a:tailEnd/>
          </a:ln>
        </p:spPr>
        <p:txBody>
          <a:bodyPr lIns="0" rIns="0" bIns="0"/>
          <a:lstStyle/>
          <a:p>
            <a:pPr algn="ctr" eaLnBrk="0" hangingPunct="0">
              <a:lnSpc>
                <a:spcPct val="100000"/>
              </a:lnSpc>
              <a:spcBef>
                <a:spcPct val="0"/>
              </a:spcBef>
            </a:pPr>
            <a:r>
              <a:rPr kumimoji="0" lang="en-US" altLang="zh-CN">
                <a:latin typeface="微软雅黑" panose="020B0503020204020204" pitchFamily="34" charset="-122"/>
                <a:ea typeface="微软雅黑" panose="020B0503020204020204" pitchFamily="34" charset="-122"/>
              </a:rPr>
              <a:t>R&amp;D</a:t>
            </a:r>
            <a:r>
              <a:rPr kumimoji="0" lang="en-US" altLang="zh-CN" sz="1100">
                <a:latin typeface="微软雅黑" panose="020B0503020204020204" pitchFamily="34" charset="-122"/>
                <a:ea typeface="微软雅黑" panose="020B0503020204020204" pitchFamily="34" charset="-122"/>
              </a:rPr>
              <a:t> </a:t>
            </a:r>
            <a:r>
              <a:rPr kumimoji="0" lang="en-US" altLang="zh-CN" sz="1100" i="1">
                <a:latin typeface="微软雅黑" panose="020B0503020204020204" pitchFamily="34" charset="-122"/>
                <a:ea typeface="微软雅黑" panose="020B0503020204020204" pitchFamily="34" charset="-122"/>
              </a:rPr>
              <a:t>U</a:t>
            </a:r>
            <a:r>
              <a:rPr kumimoji="0" lang="en-US" altLang="zh-CN" sz="1100" i="1" baseline="-25000">
                <a:latin typeface="微软雅黑" panose="020B0503020204020204" pitchFamily="34" charset="-122"/>
                <a:ea typeface="微软雅黑" panose="020B0503020204020204" pitchFamily="34" charset="-122"/>
              </a:rPr>
              <a:t>6</a:t>
            </a:r>
            <a:endParaRPr kumimoji="0" lang="en-US" altLang="zh-CN" sz="1100">
              <a:latin typeface="微软雅黑" panose="020B0503020204020204" pitchFamily="34" charset="-122"/>
              <a:ea typeface="微软雅黑" panose="020B0503020204020204" pitchFamily="34" charset="-122"/>
            </a:endParaRPr>
          </a:p>
        </p:txBody>
      </p:sp>
      <p:sp>
        <p:nvSpPr>
          <p:cNvPr id="1924112" name="Text Box 16"/>
          <p:cNvSpPr txBox="1">
            <a:spLocks noChangeArrowheads="1"/>
          </p:cNvSpPr>
          <p:nvPr/>
        </p:nvSpPr>
        <p:spPr bwMode="auto">
          <a:xfrm>
            <a:off x="7324548" y="2735616"/>
            <a:ext cx="1207892" cy="375471"/>
          </a:xfrm>
          <a:prstGeom prst="rect">
            <a:avLst/>
          </a:prstGeom>
          <a:solidFill>
            <a:srgbClr val="FFFFFF"/>
          </a:solidFill>
          <a:ln w="9525">
            <a:solidFill>
              <a:srgbClr val="000000"/>
            </a:solidFill>
            <a:miter lim="800000"/>
            <a:headEnd/>
            <a:tailEnd/>
          </a:ln>
        </p:spPr>
        <p:txBody>
          <a:bodyPr lIns="0" rIns="0" bIns="0"/>
          <a:lstStyle/>
          <a:p>
            <a:pPr algn="ctr" eaLnBrk="0" hangingPunct="0">
              <a:lnSpc>
                <a:spcPct val="100000"/>
              </a:lnSpc>
              <a:spcBef>
                <a:spcPct val="0"/>
              </a:spcBef>
            </a:pPr>
            <a:r>
              <a:rPr kumimoji="0" lang="zh-CN" altLang="en-US" dirty="0">
                <a:latin typeface="微软雅黑" panose="020B0503020204020204" pitchFamily="34" charset="-122"/>
                <a:ea typeface="微软雅黑" panose="020B0503020204020204" pitchFamily="34" charset="-122"/>
              </a:rPr>
              <a:t>外部环境</a:t>
            </a:r>
            <a:r>
              <a:rPr kumimoji="0" lang="en-US" altLang="zh-CN" sz="1100" i="1" dirty="0">
                <a:latin typeface="微软雅黑" panose="020B0503020204020204" pitchFamily="34" charset="-122"/>
                <a:ea typeface="微软雅黑" panose="020B0503020204020204" pitchFamily="34" charset="-122"/>
              </a:rPr>
              <a:t>U</a:t>
            </a:r>
            <a:r>
              <a:rPr kumimoji="0" lang="en-US" altLang="zh-CN" sz="1100" i="1" baseline="-25000" dirty="0">
                <a:latin typeface="微软雅黑" panose="020B0503020204020204" pitchFamily="34" charset="-122"/>
                <a:ea typeface="微软雅黑" panose="020B0503020204020204" pitchFamily="34" charset="-122"/>
              </a:rPr>
              <a:t>7</a:t>
            </a:r>
            <a:endParaRPr kumimoji="0" lang="en-US" altLang="zh-CN" sz="1100" dirty="0">
              <a:latin typeface="微软雅黑" panose="020B0503020204020204" pitchFamily="34" charset="-122"/>
              <a:ea typeface="微软雅黑" panose="020B0503020204020204" pitchFamily="34" charset="-122"/>
            </a:endParaRPr>
          </a:p>
        </p:txBody>
      </p:sp>
      <p:sp>
        <p:nvSpPr>
          <p:cNvPr id="1924113" name="Line 17"/>
          <p:cNvSpPr>
            <a:spLocks noChangeShapeType="1"/>
          </p:cNvSpPr>
          <p:nvPr/>
        </p:nvSpPr>
        <p:spPr bwMode="auto">
          <a:xfrm>
            <a:off x="765199" y="2455178"/>
            <a:ext cx="0" cy="25031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rIns="0" bIns="0"/>
          <a:lstStyle/>
          <a:p>
            <a:endParaRPr lang="zh-CN" altLang="en-US" sz="2400">
              <a:latin typeface="微软雅黑" panose="020B0503020204020204" pitchFamily="34" charset="-122"/>
              <a:ea typeface="微软雅黑" panose="020B0503020204020204" pitchFamily="34" charset="-122"/>
            </a:endParaRPr>
          </a:p>
        </p:txBody>
      </p:sp>
      <p:sp>
        <p:nvSpPr>
          <p:cNvPr id="1924114" name="Line 18"/>
          <p:cNvSpPr>
            <a:spLocks noChangeShapeType="1"/>
          </p:cNvSpPr>
          <p:nvPr/>
        </p:nvSpPr>
        <p:spPr bwMode="auto">
          <a:xfrm>
            <a:off x="1836850" y="2462399"/>
            <a:ext cx="0" cy="25031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rIns="0" bIns="0"/>
          <a:lstStyle/>
          <a:p>
            <a:endParaRPr lang="zh-CN" altLang="en-US" sz="2400">
              <a:latin typeface="微软雅黑" panose="020B0503020204020204" pitchFamily="34" charset="-122"/>
              <a:ea typeface="微软雅黑" panose="020B0503020204020204" pitchFamily="34" charset="-122"/>
            </a:endParaRPr>
          </a:p>
        </p:txBody>
      </p:sp>
      <p:sp>
        <p:nvSpPr>
          <p:cNvPr id="1924115" name="Line 19"/>
          <p:cNvSpPr>
            <a:spLocks noChangeShapeType="1"/>
          </p:cNvSpPr>
          <p:nvPr/>
        </p:nvSpPr>
        <p:spPr bwMode="auto">
          <a:xfrm>
            <a:off x="2934010" y="2475929"/>
            <a:ext cx="0" cy="25031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rIns="0" bIns="0"/>
          <a:lstStyle/>
          <a:p>
            <a:endParaRPr lang="zh-CN" altLang="en-US" sz="2400">
              <a:latin typeface="微软雅黑" panose="020B0503020204020204" pitchFamily="34" charset="-122"/>
              <a:ea typeface="微软雅黑" panose="020B0503020204020204" pitchFamily="34" charset="-122"/>
            </a:endParaRPr>
          </a:p>
        </p:txBody>
      </p:sp>
      <p:sp>
        <p:nvSpPr>
          <p:cNvPr id="1924116" name="Line 20"/>
          <p:cNvSpPr>
            <a:spLocks noChangeShapeType="1"/>
          </p:cNvSpPr>
          <p:nvPr/>
        </p:nvSpPr>
        <p:spPr bwMode="auto">
          <a:xfrm>
            <a:off x="5393262" y="2475929"/>
            <a:ext cx="0" cy="25031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rIns="0" bIns="0"/>
          <a:lstStyle/>
          <a:p>
            <a:endParaRPr lang="zh-CN" altLang="en-US" sz="2400">
              <a:latin typeface="微软雅黑" panose="020B0503020204020204" pitchFamily="34" charset="-122"/>
              <a:ea typeface="微软雅黑" panose="020B0503020204020204" pitchFamily="34" charset="-122"/>
            </a:endParaRPr>
          </a:p>
        </p:txBody>
      </p:sp>
      <p:sp>
        <p:nvSpPr>
          <p:cNvPr id="1924117" name="Line 21"/>
          <p:cNvSpPr>
            <a:spLocks noChangeShapeType="1"/>
          </p:cNvSpPr>
          <p:nvPr/>
        </p:nvSpPr>
        <p:spPr bwMode="auto">
          <a:xfrm>
            <a:off x="4168935" y="2234988"/>
            <a:ext cx="0" cy="50062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rIns="0" bIns="0"/>
          <a:lstStyle/>
          <a:p>
            <a:endParaRPr lang="zh-CN" altLang="en-US" sz="2400">
              <a:latin typeface="微软雅黑" panose="020B0503020204020204" pitchFamily="34" charset="-122"/>
              <a:ea typeface="微软雅黑" panose="020B0503020204020204" pitchFamily="34" charset="-122"/>
            </a:endParaRPr>
          </a:p>
        </p:txBody>
      </p:sp>
      <p:sp>
        <p:nvSpPr>
          <p:cNvPr id="1924118" name="Line 22"/>
          <p:cNvSpPr>
            <a:spLocks noChangeShapeType="1"/>
          </p:cNvSpPr>
          <p:nvPr/>
        </p:nvSpPr>
        <p:spPr bwMode="auto">
          <a:xfrm>
            <a:off x="6625311" y="2462399"/>
            <a:ext cx="0" cy="25031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rIns="0" bIns="0"/>
          <a:lstStyle/>
          <a:p>
            <a:endParaRPr lang="zh-CN" altLang="en-US" sz="2400">
              <a:latin typeface="微软雅黑" panose="020B0503020204020204" pitchFamily="34" charset="-122"/>
              <a:ea typeface="微软雅黑" panose="020B0503020204020204" pitchFamily="34" charset="-122"/>
            </a:endParaRPr>
          </a:p>
        </p:txBody>
      </p:sp>
      <p:sp>
        <p:nvSpPr>
          <p:cNvPr id="1924119" name="Line 23"/>
          <p:cNvSpPr>
            <a:spLocks noChangeShapeType="1"/>
          </p:cNvSpPr>
          <p:nvPr/>
        </p:nvSpPr>
        <p:spPr bwMode="auto">
          <a:xfrm>
            <a:off x="7958608" y="2443318"/>
            <a:ext cx="0" cy="25031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rIns="0" bIns="0"/>
          <a:lstStyle/>
          <a:p>
            <a:endParaRPr lang="zh-CN" altLang="en-US" sz="2400">
              <a:latin typeface="微软雅黑" panose="020B0503020204020204" pitchFamily="34" charset="-122"/>
              <a:ea typeface="微软雅黑" panose="020B0503020204020204" pitchFamily="34" charset="-122"/>
            </a:endParaRPr>
          </a:p>
        </p:txBody>
      </p:sp>
      <p:grpSp>
        <p:nvGrpSpPr>
          <p:cNvPr id="1924120" name="Group 24"/>
          <p:cNvGrpSpPr>
            <a:grpSpLocks/>
          </p:cNvGrpSpPr>
          <p:nvPr/>
        </p:nvGrpSpPr>
        <p:grpSpPr bwMode="auto">
          <a:xfrm>
            <a:off x="256349" y="3145440"/>
            <a:ext cx="1070549" cy="2659823"/>
            <a:chOff x="1710" y="7206"/>
            <a:chExt cx="1170" cy="2652"/>
          </a:xfrm>
        </p:grpSpPr>
        <p:sp>
          <p:nvSpPr>
            <p:cNvPr id="1924121" name="Text Box 25"/>
            <p:cNvSpPr txBox="1">
              <a:spLocks noChangeArrowheads="1"/>
            </p:cNvSpPr>
            <p:nvPr/>
          </p:nvSpPr>
          <p:spPr bwMode="auto">
            <a:xfrm>
              <a:off x="1710" y="7902"/>
              <a:ext cx="334" cy="1956"/>
            </a:xfrm>
            <a:prstGeom prst="rect">
              <a:avLst/>
            </a:prstGeom>
            <a:solidFill>
              <a:srgbClr val="FFFFFF"/>
            </a:solidFill>
            <a:ln w="9525">
              <a:solidFill>
                <a:srgbClr val="000000"/>
              </a:solidFill>
              <a:miter lim="800000"/>
              <a:headEnd/>
              <a:tailEnd/>
            </a:ln>
          </p:spPr>
          <p:txBody>
            <a:bodyPr lIns="0" rIns="0" bIns="0"/>
            <a:lstStyle/>
            <a:p>
              <a:pPr algn="ctr" eaLnBrk="0" hangingPunct="0">
                <a:lnSpc>
                  <a:spcPct val="100000"/>
                </a:lnSpc>
                <a:spcBef>
                  <a:spcPct val="0"/>
                </a:spcBef>
              </a:pPr>
              <a:r>
                <a:rPr kumimoji="0" lang="zh-CN" altLang="en-US">
                  <a:latin typeface="微软雅黑" panose="020B0503020204020204" pitchFamily="34" charset="-122"/>
                  <a:ea typeface="微软雅黑" panose="020B0503020204020204" pitchFamily="34" charset="-122"/>
                </a:rPr>
                <a:t>市场报价</a:t>
              </a:r>
            </a:p>
            <a:p>
              <a:pPr algn="ctr" eaLnBrk="0" hangingPunct="0">
                <a:lnSpc>
                  <a:spcPct val="100000"/>
                </a:lnSpc>
                <a:spcBef>
                  <a:spcPct val="0"/>
                </a:spcBef>
              </a:pPr>
              <a:endParaRPr kumimoji="0" lang="zh-CN" altLang="en-US" sz="1100">
                <a:latin typeface="微软雅黑" panose="020B0503020204020204" pitchFamily="34" charset="-122"/>
                <a:ea typeface="微软雅黑" panose="020B0503020204020204" pitchFamily="34" charset="-122"/>
              </a:endParaRPr>
            </a:p>
            <a:p>
              <a:pPr algn="ctr" eaLnBrk="0" hangingPunct="0">
                <a:lnSpc>
                  <a:spcPct val="100000"/>
                </a:lnSpc>
                <a:spcBef>
                  <a:spcPct val="0"/>
                </a:spcBef>
              </a:pPr>
              <a:endParaRPr kumimoji="0" lang="zh-CN" altLang="en-US" sz="1100">
                <a:latin typeface="微软雅黑" panose="020B0503020204020204" pitchFamily="34" charset="-122"/>
                <a:ea typeface="微软雅黑" panose="020B0503020204020204" pitchFamily="34" charset="-122"/>
              </a:endParaRPr>
            </a:p>
            <a:p>
              <a:pPr algn="ctr" eaLnBrk="0" hangingPunct="0">
                <a:lnSpc>
                  <a:spcPct val="100000"/>
                </a:lnSpc>
                <a:spcBef>
                  <a:spcPct val="0"/>
                </a:spcBef>
              </a:pPr>
              <a:endParaRPr kumimoji="0" lang="zh-CN" altLang="en-US" sz="1100">
                <a:latin typeface="微软雅黑" panose="020B0503020204020204" pitchFamily="34" charset="-122"/>
                <a:ea typeface="微软雅黑" panose="020B0503020204020204" pitchFamily="34" charset="-122"/>
              </a:endParaRPr>
            </a:p>
            <a:p>
              <a:pPr algn="ctr" eaLnBrk="0" hangingPunct="0">
                <a:lnSpc>
                  <a:spcPct val="100000"/>
                </a:lnSpc>
                <a:spcBef>
                  <a:spcPct val="0"/>
                </a:spcBef>
              </a:pPr>
              <a:r>
                <a:rPr kumimoji="0" lang="en-US" altLang="zh-CN" sz="1100" i="1">
                  <a:latin typeface="微软雅黑" panose="020B0503020204020204" pitchFamily="34" charset="-122"/>
                  <a:ea typeface="微软雅黑" panose="020B0503020204020204" pitchFamily="34" charset="-122"/>
                </a:rPr>
                <a:t>V</a:t>
              </a:r>
              <a:r>
                <a:rPr kumimoji="0" lang="en-US" altLang="zh-CN" sz="1100" i="1" baseline="-25000">
                  <a:latin typeface="微软雅黑" panose="020B0503020204020204" pitchFamily="34" charset="-122"/>
                  <a:ea typeface="微软雅黑" panose="020B0503020204020204" pitchFamily="34" charset="-122"/>
                </a:rPr>
                <a:t>11</a:t>
              </a:r>
              <a:endParaRPr kumimoji="0" lang="en-US" altLang="zh-CN" sz="1100">
                <a:latin typeface="微软雅黑" panose="020B0503020204020204" pitchFamily="34" charset="-122"/>
                <a:ea typeface="微软雅黑" panose="020B0503020204020204" pitchFamily="34" charset="-122"/>
              </a:endParaRPr>
            </a:p>
          </p:txBody>
        </p:sp>
        <p:sp>
          <p:nvSpPr>
            <p:cNvPr id="1924122" name="Text Box 26"/>
            <p:cNvSpPr txBox="1">
              <a:spLocks noChangeArrowheads="1"/>
            </p:cNvSpPr>
            <p:nvPr/>
          </p:nvSpPr>
          <p:spPr bwMode="auto">
            <a:xfrm>
              <a:off x="2128" y="7902"/>
              <a:ext cx="334" cy="1956"/>
            </a:xfrm>
            <a:prstGeom prst="rect">
              <a:avLst/>
            </a:prstGeom>
            <a:solidFill>
              <a:srgbClr val="FFFFFF"/>
            </a:solidFill>
            <a:ln w="9525">
              <a:solidFill>
                <a:srgbClr val="000000"/>
              </a:solidFill>
              <a:miter lim="800000"/>
              <a:headEnd/>
              <a:tailEnd/>
            </a:ln>
          </p:spPr>
          <p:txBody>
            <a:bodyPr lIns="0" rIns="0" bIns="0"/>
            <a:lstStyle/>
            <a:p>
              <a:pPr algn="ctr" eaLnBrk="0" hangingPunct="0">
                <a:lnSpc>
                  <a:spcPct val="100000"/>
                </a:lnSpc>
                <a:spcBef>
                  <a:spcPct val="0"/>
                </a:spcBef>
              </a:pPr>
              <a:r>
                <a:rPr kumimoji="0" lang="zh-CN" altLang="en-US" dirty="0">
                  <a:latin typeface="微软雅黑" panose="020B0503020204020204" pitchFamily="34" charset="-122"/>
                  <a:ea typeface="微软雅黑" panose="020B0503020204020204" pitchFamily="34" charset="-122"/>
                </a:rPr>
                <a:t>数量折扣</a:t>
              </a:r>
            </a:p>
            <a:p>
              <a:pPr algn="ctr" eaLnBrk="0" hangingPunct="0">
                <a:lnSpc>
                  <a:spcPct val="100000"/>
                </a:lnSpc>
                <a:spcBef>
                  <a:spcPct val="0"/>
                </a:spcBef>
              </a:pPr>
              <a:endParaRPr kumimoji="0" lang="zh-CN" altLang="en-US" sz="1100" dirty="0">
                <a:latin typeface="微软雅黑" panose="020B0503020204020204" pitchFamily="34" charset="-122"/>
                <a:ea typeface="微软雅黑" panose="020B0503020204020204" pitchFamily="34" charset="-122"/>
              </a:endParaRPr>
            </a:p>
            <a:p>
              <a:pPr algn="ctr" eaLnBrk="0" hangingPunct="0">
                <a:lnSpc>
                  <a:spcPct val="100000"/>
                </a:lnSpc>
                <a:spcBef>
                  <a:spcPct val="0"/>
                </a:spcBef>
              </a:pPr>
              <a:endParaRPr kumimoji="0" lang="zh-CN" altLang="en-US" sz="1100" dirty="0">
                <a:latin typeface="微软雅黑" panose="020B0503020204020204" pitchFamily="34" charset="-122"/>
                <a:ea typeface="微软雅黑" panose="020B0503020204020204" pitchFamily="34" charset="-122"/>
              </a:endParaRPr>
            </a:p>
            <a:p>
              <a:pPr algn="ctr" eaLnBrk="0" hangingPunct="0">
                <a:lnSpc>
                  <a:spcPct val="100000"/>
                </a:lnSpc>
                <a:spcBef>
                  <a:spcPct val="0"/>
                </a:spcBef>
              </a:pPr>
              <a:endParaRPr kumimoji="0" lang="zh-CN" altLang="en-US" sz="1100" dirty="0">
                <a:latin typeface="微软雅黑" panose="020B0503020204020204" pitchFamily="34" charset="-122"/>
                <a:ea typeface="微软雅黑" panose="020B0503020204020204" pitchFamily="34" charset="-122"/>
              </a:endParaRPr>
            </a:p>
            <a:p>
              <a:pPr algn="ctr" eaLnBrk="0" hangingPunct="0">
                <a:lnSpc>
                  <a:spcPct val="100000"/>
                </a:lnSpc>
                <a:spcBef>
                  <a:spcPct val="0"/>
                </a:spcBef>
              </a:pPr>
              <a:r>
                <a:rPr kumimoji="0" lang="en-US" altLang="zh-CN" sz="1100" i="1" dirty="0">
                  <a:latin typeface="微软雅黑" panose="020B0503020204020204" pitchFamily="34" charset="-122"/>
                  <a:ea typeface="微软雅黑" panose="020B0503020204020204" pitchFamily="34" charset="-122"/>
                </a:rPr>
                <a:t>V</a:t>
              </a:r>
              <a:r>
                <a:rPr kumimoji="0" lang="en-US" altLang="zh-CN" sz="1100" i="1" baseline="-25000" dirty="0">
                  <a:latin typeface="微软雅黑" panose="020B0503020204020204" pitchFamily="34" charset="-122"/>
                  <a:ea typeface="微软雅黑" panose="020B0503020204020204" pitchFamily="34" charset="-122"/>
                </a:rPr>
                <a:t>12</a:t>
              </a:r>
              <a:endParaRPr kumimoji="0" lang="en-US" altLang="zh-CN" sz="1100" dirty="0">
                <a:latin typeface="微软雅黑" panose="020B0503020204020204" pitchFamily="34" charset="-122"/>
                <a:ea typeface="微软雅黑" panose="020B0503020204020204" pitchFamily="34" charset="-122"/>
              </a:endParaRPr>
            </a:p>
          </p:txBody>
        </p:sp>
        <p:sp>
          <p:nvSpPr>
            <p:cNvPr id="1924123" name="Text Box 27"/>
            <p:cNvSpPr txBox="1">
              <a:spLocks noChangeArrowheads="1"/>
            </p:cNvSpPr>
            <p:nvPr/>
          </p:nvSpPr>
          <p:spPr bwMode="auto">
            <a:xfrm>
              <a:off x="2546" y="7902"/>
              <a:ext cx="334" cy="1956"/>
            </a:xfrm>
            <a:prstGeom prst="rect">
              <a:avLst/>
            </a:prstGeom>
            <a:solidFill>
              <a:srgbClr val="FFFFFF"/>
            </a:solidFill>
            <a:ln w="9525">
              <a:solidFill>
                <a:srgbClr val="000000"/>
              </a:solidFill>
              <a:miter lim="800000"/>
              <a:headEnd/>
              <a:tailEnd/>
            </a:ln>
          </p:spPr>
          <p:txBody>
            <a:bodyPr lIns="0" rIns="0" bIns="0"/>
            <a:lstStyle/>
            <a:p>
              <a:pPr algn="ctr" eaLnBrk="0" hangingPunct="0">
                <a:lnSpc>
                  <a:spcPct val="100000"/>
                </a:lnSpc>
                <a:spcBef>
                  <a:spcPct val="0"/>
                </a:spcBef>
              </a:pPr>
              <a:r>
                <a:rPr kumimoji="0" lang="zh-CN" altLang="en-US">
                  <a:latin typeface="微软雅黑" panose="020B0503020204020204" pitchFamily="34" charset="-122"/>
                  <a:ea typeface="微软雅黑" panose="020B0503020204020204" pitchFamily="34" charset="-122"/>
                </a:rPr>
                <a:t>物流费用</a:t>
              </a:r>
            </a:p>
            <a:p>
              <a:pPr algn="ctr" eaLnBrk="0" hangingPunct="0">
                <a:lnSpc>
                  <a:spcPct val="100000"/>
                </a:lnSpc>
                <a:spcBef>
                  <a:spcPct val="0"/>
                </a:spcBef>
              </a:pPr>
              <a:endParaRPr kumimoji="0" lang="zh-CN" altLang="en-US" sz="1100">
                <a:latin typeface="微软雅黑" panose="020B0503020204020204" pitchFamily="34" charset="-122"/>
                <a:ea typeface="微软雅黑" panose="020B0503020204020204" pitchFamily="34" charset="-122"/>
              </a:endParaRPr>
            </a:p>
            <a:p>
              <a:pPr algn="ctr" eaLnBrk="0" hangingPunct="0">
                <a:lnSpc>
                  <a:spcPct val="100000"/>
                </a:lnSpc>
                <a:spcBef>
                  <a:spcPct val="0"/>
                </a:spcBef>
              </a:pPr>
              <a:endParaRPr kumimoji="0" lang="zh-CN" altLang="en-US" sz="1100">
                <a:latin typeface="微软雅黑" panose="020B0503020204020204" pitchFamily="34" charset="-122"/>
                <a:ea typeface="微软雅黑" panose="020B0503020204020204" pitchFamily="34" charset="-122"/>
              </a:endParaRPr>
            </a:p>
            <a:p>
              <a:pPr algn="ctr" eaLnBrk="0" hangingPunct="0">
                <a:lnSpc>
                  <a:spcPct val="100000"/>
                </a:lnSpc>
                <a:spcBef>
                  <a:spcPct val="0"/>
                </a:spcBef>
              </a:pPr>
              <a:endParaRPr kumimoji="0" lang="zh-CN" altLang="en-US" sz="1100">
                <a:latin typeface="微软雅黑" panose="020B0503020204020204" pitchFamily="34" charset="-122"/>
                <a:ea typeface="微软雅黑" panose="020B0503020204020204" pitchFamily="34" charset="-122"/>
              </a:endParaRPr>
            </a:p>
            <a:p>
              <a:pPr algn="ctr" eaLnBrk="0" hangingPunct="0">
                <a:lnSpc>
                  <a:spcPct val="100000"/>
                </a:lnSpc>
                <a:spcBef>
                  <a:spcPct val="0"/>
                </a:spcBef>
              </a:pPr>
              <a:r>
                <a:rPr kumimoji="0" lang="en-US" altLang="zh-CN" sz="1100" i="1">
                  <a:latin typeface="微软雅黑" panose="020B0503020204020204" pitchFamily="34" charset="-122"/>
                  <a:ea typeface="微软雅黑" panose="020B0503020204020204" pitchFamily="34" charset="-122"/>
                </a:rPr>
                <a:t>V</a:t>
              </a:r>
              <a:r>
                <a:rPr kumimoji="0" lang="en-US" altLang="zh-CN" sz="1100" i="1" baseline="-25000">
                  <a:latin typeface="微软雅黑" panose="020B0503020204020204" pitchFamily="34" charset="-122"/>
                  <a:ea typeface="微软雅黑" panose="020B0503020204020204" pitchFamily="34" charset="-122"/>
                </a:rPr>
                <a:t>13</a:t>
              </a:r>
              <a:endParaRPr kumimoji="0" lang="en-US" altLang="zh-CN" sz="1100">
                <a:latin typeface="微软雅黑" panose="020B0503020204020204" pitchFamily="34" charset="-122"/>
                <a:ea typeface="微软雅黑" panose="020B0503020204020204" pitchFamily="34" charset="-122"/>
              </a:endParaRPr>
            </a:p>
          </p:txBody>
        </p:sp>
        <p:grpSp>
          <p:nvGrpSpPr>
            <p:cNvPr id="1924124" name="Group 28"/>
            <p:cNvGrpSpPr>
              <a:grpSpLocks/>
            </p:cNvGrpSpPr>
            <p:nvPr/>
          </p:nvGrpSpPr>
          <p:grpSpPr bwMode="auto">
            <a:xfrm>
              <a:off x="1933" y="7206"/>
              <a:ext cx="836" cy="630"/>
              <a:chOff x="1800" y="7206"/>
              <a:chExt cx="1080" cy="630"/>
            </a:xfrm>
          </p:grpSpPr>
          <p:sp>
            <p:nvSpPr>
              <p:cNvPr id="1924125" name="Line 29"/>
              <p:cNvSpPr>
                <a:spLocks noChangeShapeType="1"/>
              </p:cNvSpPr>
              <p:nvPr/>
            </p:nvSpPr>
            <p:spPr bwMode="auto">
              <a:xfrm>
                <a:off x="1800" y="7524"/>
                <a:ext cx="10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rIns="0" bIns="0"/>
              <a:lstStyle/>
              <a:p>
                <a:pPr algn="ctr"/>
                <a:endParaRPr lang="zh-CN" altLang="en-US" sz="2400">
                  <a:latin typeface="微软雅黑" panose="020B0503020204020204" pitchFamily="34" charset="-122"/>
                  <a:ea typeface="微软雅黑" panose="020B0503020204020204" pitchFamily="34" charset="-122"/>
                </a:endParaRPr>
              </a:p>
            </p:txBody>
          </p:sp>
          <p:grpSp>
            <p:nvGrpSpPr>
              <p:cNvPr id="1924126" name="Group 30"/>
              <p:cNvGrpSpPr>
                <a:grpSpLocks/>
              </p:cNvGrpSpPr>
              <p:nvPr/>
            </p:nvGrpSpPr>
            <p:grpSpPr bwMode="auto">
              <a:xfrm>
                <a:off x="1800" y="7206"/>
                <a:ext cx="1080" cy="630"/>
                <a:chOff x="1800" y="7206"/>
                <a:chExt cx="1080" cy="630"/>
              </a:xfrm>
            </p:grpSpPr>
            <p:sp>
              <p:nvSpPr>
                <p:cNvPr id="1924127" name="Line 31"/>
                <p:cNvSpPr>
                  <a:spLocks noChangeShapeType="1"/>
                </p:cNvSpPr>
                <p:nvPr/>
              </p:nvSpPr>
              <p:spPr bwMode="auto">
                <a:xfrm>
                  <a:off x="2340" y="7206"/>
                  <a:ext cx="0" cy="63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rIns="0" bIns="0"/>
                <a:lstStyle/>
                <a:p>
                  <a:pPr algn="ctr"/>
                  <a:endParaRPr lang="zh-CN" altLang="en-US" sz="2400">
                    <a:latin typeface="微软雅黑" panose="020B0503020204020204" pitchFamily="34" charset="-122"/>
                    <a:ea typeface="微软雅黑" panose="020B0503020204020204" pitchFamily="34" charset="-122"/>
                  </a:endParaRPr>
                </a:p>
              </p:txBody>
            </p:sp>
            <p:sp>
              <p:nvSpPr>
                <p:cNvPr id="1924128" name="Line 32"/>
                <p:cNvSpPr>
                  <a:spLocks noChangeShapeType="1"/>
                </p:cNvSpPr>
                <p:nvPr/>
              </p:nvSpPr>
              <p:spPr bwMode="auto">
                <a:xfrm>
                  <a:off x="1800" y="7524"/>
                  <a:ext cx="0" cy="3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rIns="0" bIns="0"/>
                <a:lstStyle/>
                <a:p>
                  <a:pPr algn="ctr"/>
                  <a:endParaRPr lang="zh-CN" altLang="en-US" sz="2400">
                    <a:latin typeface="微软雅黑" panose="020B0503020204020204" pitchFamily="34" charset="-122"/>
                    <a:ea typeface="微软雅黑" panose="020B0503020204020204" pitchFamily="34" charset="-122"/>
                  </a:endParaRPr>
                </a:p>
              </p:txBody>
            </p:sp>
            <p:sp>
              <p:nvSpPr>
                <p:cNvPr id="1924129" name="Line 33"/>
                <p:cNvSpPr>
                  <a:spLocks noChangeShapeType="1"/>
                </p:cNvSpPr>
                <p:nvPr/>
              </p:nvSpPr>
              <p:spPr bwMode="auto">
                <a:xfrm>
                  <a:off x="2880" y="7524"/>
                  <a:ext cx="0" cy="3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rIns="0" bIns="0"/>
                <a:lstStyle/>
                <a:p>
                  <a:pPr algn="ctr"/>
                  <a:endParaRPr lang="zh-CN" altLang="en-US" sz="2400">
                    <a:latin typeface="微软雅黑" panose="020B0503020204020204" pitchFamily="34" charset="-122"/>
                    <a:ea typeface="微软雅黑" panose="020B0503020204020204" pitchFamily="34" charset="-122"/>
                  </a:endParaRPr>
                </a:p>
              </p:txBody>
            </p:sp>
          </p:grpSp>
        </p:grpSp>
      </p:grpSp>
      <p:grpSp>
        <p:nvGrpSpPr>
          <p:cNvPr id="1924130" name="Group 34"/>
          <p:cNvGrpSpPr>
            <a:grpSpLocks/>
          </p:cNvGrpSpPr>
          <p:nvPr/>
        </p:nvGrpSpPr>
        <p:grpSpPr bwMode="auto">
          <a:xfrm>
            <a:off x="1399145" y="3151532"/>
            <a:ext cx="1072093" cy="2653732"/>
            <a:chOff x="2970" y="7212"/>
            <a:chExt cx="1170" cy="2652"/>
          </a:xfrm>
        </p:grpSpPr>
        <p:sp>
          <p:nvSpPr>
            <p:cNvPr id="1924131" name="Text Box 35"/>
            <p:cNvSpPr txBox="1">
              <a:spLocks noChangeArrowheads="1"/>
            </p:cNvSpPr>
            <p:nvPr/>
          </p:nvSpPr>
          <p:spPr bwMode="auto">
            <a:xfrm>
              <a:off x="2970" y="7908"/>
              <a:ext cx="334" cy="1956"/>
            </a:xfrm>
            <a:prstGeom prst="rect">
              <a:avLst/>
            </a:prstGeom>
            <a:solidFill>
              <a:srgbClr val="FFFFFF"/>
            </a:solidFill>
            <a:ln w="9525">
              <a:solidFill>
                <a:srgbClr val="000000"/>
              </a:solidFill>
              <a:miter lim="800000"/>
              <a:headEnd/>
              <a:tailEnd/>
            </a:ln>
          </p:spPr>
          <p:txBody>
            <a:bodyPr lIns="0" rIns="0" bIns="0"/>
            <a:lstStyle/>
            <a:p>
              <a:pPr algn="ctr" eaLnBrk="0" hangingPunct="0">
                <a:lnSpc>
                  <a:spcPct val="100000"/>
                </a:lnSpc>
                <a:spcBef>
                  <a:spcPct val="0"/>
                </a:spcBef>
              </a:pPr>
              <a:r>
                <a:rPr kumimoji="0" lang="zh-CN" altLang="en-US">
                  <a:latin typeface="微软雅黑" panose="020B0503020204020204" pitchFamily="34" charset="-122"/>
                  <a:ea typeface="微软雅黑" panose="020B0503020204020204" pitchFamily="34" charset="-122"/>
                </a:rPr>
                <a:t>合格品率</a:t>
              </a:r>
            </a:p>
            <a:p>
              <a:pPr algn="ctr" eaLnBrk="0" hangingPunct="0">
                <a:lnSpc>
                  <a:spcPct val="100000"/>
                </a:lnSpc>
                <a:spcBef>
                  <a:spcPct val="0"/>
                </a:spcBef>
              </a:pPr>
              <a:endParaRPr kumimoji="0" lang="zh-CN" altLang="en-US" sz="1100">
                <a:latin typeface="微软雅黑" panose="020B0503020204020204" pitchFamily="34" charset="-122"/>
                <a:ea typeface="微软雅黑" panose="020B0503020204020204" pitchFamily="34" charset="-122"/>
              </a:endParaRPr>
            </a:p>
            <a:p>
              <a:pPr algn="ctr" eaLnBrk="0" hangingPunct="0">
                <a:lnSpc>
                  <a:spcPct val="100000"/>
                </a:lnSpc>
                <a:spcBef>
                  <a:spcPct val="0"/>
                </a:spcBef>
              </a:pPr>
              <a:endParaRPr kumimoji="0" lang="zh-CN" altLang="en-US" sz="1100">
                <a:latin typeface="微软雅黑" panose="020B0503020204020204" pitchFamily="34" charset="-122"/>
                <a:ea typeface="微软雅黑" panose="020B0503020204020204" pitchFamily="34" charset="-122"/>
              </a:endParaRPr>
            </a:p>
            <a:p>
              <a:pPr algn="ctr" eaLnBrk="0" hangingPunct="0">
                <a:lnSpc>
                  <a:spcPct val="100000"/>
                </a:lnSpc>
                <a:spcBef>
                  <a:spcPct val="0"/>
                </a:spcBef>
              </a:pPr>
              <a:endParaRPr kumimoji="0" lang="zh-CN" altLang="en-US" sz="1100">
                <a:latin typeface="微软雅黑" panose="020B0503020204020204" pitchFamily="34" charset="-122"/>
                <a:ea typeface="微软雅黑" panose="020B0503020204020204" pitchFamily="34" charset="-122"/>
              </a:endParaRPr>
            </a:p>
            <a:p>
              <a:pPr algn="ctr" eaLnBrk="0" hangingPunct="0">
                <a:lnSpc>
                  <a:spcPct val="100000"/>
                </a:lnSpc>
                <a:spcBef>
                  <a:spcPct val="0"/>
                </a:spcBef>
              </a:pPr>
              <a:r>
                <a:rPr kumimoji="0" lang="en-US" altLang="zh-CN" sz="1100" i="1">
                  <a:latin typeface="微软雅黑" panose="020B0503020204020204" pitchFamily="34" charset="-122"/>
                  <a:ea typeface="微软雅黑" panose="020B0503020204020204" pitchFamily="34" charset="-122"/>
                </a:rPr>
                <a:t>V</a:t>
              </a:r>
              <a:r>
                <a:rPr kumimoji="0" lang="en-US" altLang="zh-CN" sz="1100" i="1" baseline="-25000">
                  <a:latin typeface="微软雅黑" panose="020B0503020204020204" pitchFamily="34" charset="-122"/>
                  <a:ea typeface="微软雅黑" panose="020B0503020204020204" pitchFamily="34" charset="-122"/>
                </a:rPr>
                <a:t>21</a:t>
              </a:r>
              <a:endParaRPr kumimoji="0" lang="en-US" altLang="zh-CN" sz="1100">
                <a:latin typeface="微软雅黑" panose="020B0503020204020204" pitchFamily="34" charset="-122"/>
                <a:ea typeface="微软雅黑" panose="020B0503020204020204" pitchFamily="34" charset="-122"/>
              </a:endParaRPr>
            </a:p>
          </p:txBody>
        </p:sp>
        <p:sp>
          <p:nvSpPr>
            <p:cNvPr id="1924132" name="Text Box 36"/>
            <p:cNvSpPr txBox="1">
              <a:spLocks noChangeArrowheads="1"/>
            </p:cNvSpPr>
            <p:nvPr/>
          </p:nvSpPr>
          <p:spPr bwMode="auto">
            <a:xfrm>
              <a:off x="3388" y="7908"/>
              <a:ext cx="334" cy="1956"/>
            </a:xfrm>
            <a:prstGeom prst="rect">
              <a:avLst/>
            </a:prstGeom>
            <a:solidFill>
              <a:srgbClr val="FFFFFF"/>
            </a:solidFill>
            <a:ln w="9525">
              <a:solidFill>
                <a:srgbClr val="000000"/>
              </a:solidFill>
              <a:miter lim="800000"/>
              <a:headEnd/>
              <a:tailEnd/>
            </a:ln>
          </p:spPr>
          <p:txBody>
            <a:bodyPr lIns="0" rIns="0" bIns="0"/>
            <a:lstStyle/>
            <a:p>
              <a:pPr algn="ctr" eaLnBrk="0" hangingPunct="0">
                <a:lnSpc>
                  <a:spcPct val="100000"/>
                </a:lnSpc>
                <a:spcBef>
                  <a:spcPct val="0"/>
                </a:spcBef>
              </a:pPr>
              <a:r>
                <a:rPr kumimoji="0" lang="zh-CN" altLang="en-US" dirty="0">
                  <a:latin typeface="微软雅黑" panose="020B0503020204020204" pitchFamily="34" charset="-122"/>
                  <a:ea typeface="微软雅黑" panose="020B0503020204020204" pitchFamily="34" charset="-122"/>
                </a:rPr>
                <a:t>质量认证</a:t>
              </a:r>
            </a:p>
            <a:p>
              <a:pPr algn="ctr" eaLnBrk="0" hangingPunct="0">
                <a:lnSpc>
                  <a:spcPct val="100000"/>
                </a:lnSpc>
                <a:spcBef>
                  <a:spcPct val="0"/>
                </a:spcBef>
              </a:pPr>
              <a:endParaRPr kumimoji="0" lang="zh-CN" altLang="en-US" sz="1100" dirty="0">
                <a:latin typeface="微软雅黑" panose="020B0503020204020204" pitchFamily="34" charset="-122"/>
                <a:ea typeface="微软雅黑" panose="020B0503020204020204" pitchFamily="34" charset="-122"/>
              </a:endParaRPr>
            </a:p>
            <a:p>
              <a:pPr algn="ctr" eaLnBrk="0" hangingPunct="0">
                <a:lnSpc>
                  <a:spcPct val="100000"/>
                </a:lnSpc>
                <a:spcBef>
                  <a:spcPct val="0"/>
                </a:spcBef>
              </a:pPr>
              <a:endParaRPr kumimoji="0" lang="zh-CN" altLang="en-US" sz="1100" dirty="0">
                <a:latin typeface="微软雅黑" panose="020B0503020204020204" pitchFamily="34" charset="-122"/>
                <a:ea typeface="微软雅黑" panose="020B0503020204020204" pitchFamily="34" charset="-122"/>
              </a:endParaRPr>
            </a:p>
            <a:p>
              <a:pPr algn="ctr" eaLnBrk="0" hangingPunct="0">
                <a:lnSpc>
                  <a:spcPct val="100000"/>
                </a:lnSpc>
                <a:spcBef>
                  <a:spcPct val="0"/>
                </a:spcBef>
              </a:pPr>
              <a:endParaRPr kumimoji="0" lang="zh-CN" altLang="en-US" sz="1100" dirty="0">
                <a:latin typeface="微软雅黑" panose="020B0503020204020204" pitchFamily="34" charset="-122"/>
                <a:ea typeface="微软雅黑" panose="020B0503020204020204" pitchFamily="34" charset="-122"/>
              </a:endParaRPr>
            </a:p>
            <a:p>
              <a:pPr algn="ctr" eaLnBrk="0" hangingPunct="0">
                <a:lnSpc>
                  <a:spcPct val="100000"/>
                </a:lnSpc>
                <a:spcBef>
                  <a:spcPct val="0"/>
                </a:spcBef>
              </a:pPr>
              <a:r>
                <a:rPr kumimoji="0" lang="en-US" altLang="zh-CN" sz="1100" i="1" dirty="0">
                  <a:latin typeface="微软雅黑" panose="020B0503020204020204" pitchFamily="34" charset="-122"/>
                  <a:ea typeface="微软雅黑" panose="020B0503020204020204" pitchFamily="34" charset="-122"/>
                </a:rPr>
                <a:t>V</a:t>
              </a:r>
              <a:r>
                <a:rPr kumimoji="0" lang="en-US" altLang="zh-CN" sz="1100" i="1" baseline="-25000" dirty="0">
                  <a:latin typeface="微软雅黑" panose="020B0503020204020204" pitchFamily="34" charset="-122"/>
                  <a:ea typeface="微软雅黑" panose="020B0503020204020204" pitchFamily="34" charset="-122"/>
                </a:rPr>
                <a:t>22</a:t>
              </a:r>
              <a:endParaRPr kumimoji="0" lang="en-US" altLang="zh-CN" sz="1100" dirty="0">
                <a:latin typeface="微软雅黑" panose="020B0503020204020204" pitchFamily="34" charset="-122"/>
                <a:ea typeface="微软雅黑" panose="020B0503020204020204" pitchFamily="34" charset="-122"/>
              </a:endParaRPr>
            </a:p>
          </p:txBody>
        </p:sp>
        <p:sp>
          <p:nvSpPr>
            <p:cNvPr id="1924133" name="Text Box 37"/>
            <p:cNvSpPr txBox="1">
              <a:spLocks noChangeArrowheads="1"/>
            </p:cNvSpPr>
            <p:nvPr/>
          </p:nvSpPr>
          <p:spPr bwMode="auto">
            <a:xfrm>
              <a:off x="3806" y="7908"/>
              <a:ext cx="334" cy="1956"/>
            </a:xfrm>
            <a:prstGeom prst="rect">
              <a:avLst/>
            </a:prstGeom>
            <a:solidFill>
              <a:srgbClr val="FFFFFF"/>
            </a:solidFill>
            <a:ln w="9525">
              <a:solidFill>
                <a:srgbClr val="000000"/>
              </a:solidFill>
              <a:miter lim="800000"/>
              <a:headEnd/>
              <a:tailEnd/>
            </a:ln>
          </p:spPr>
          <p:txBody>
            <a:bodyPr lIns="0" rIns="0" bIns="0"/>
            <a:lstStyle/>
            <a:p>
              <a:pPr algn="ctr" eaLnBrk="0" hangingPunct="0">
                <a:lnSpc>
                  <a:spcPct val="100000"/>
                </a:lnSpc>
                <a:spcBef>
                  <a:spcPct val="0"/>
                </a:spcBef>
              </a:pPr>
              <a:r>
                <a:rPr kumimoji="0" lang="en-US" altLang="zh-CN" dirty="0">
                  <a:latin typeface="微软雅黑" panose="020B0503020204020204" pitchFamily="34" charset="-122"/>
                  <a:ea typeface="微软雅黑" panose="020B0503020204020204" pitchFamily="34" charset="-122"/>
                </a:rPr>
                <a:t>TQC</a:t>
              </a:r>
              <a:r>
                <a:rPr kumimoji="0" lang="zh-CN" altLang="en-US" dirty="0" smtClean="0">
                  <a:latin typeface="微软雅黑" panose="020B0503020204020204" pitchFamily="34" charset="-122"/>
                  <a:ea typeface="微软雅黑" panose="020B0503020204020204" pitchFamily="34" charset="-122"/>
                </a:rPr>
                <a:t>实施</a:t>
              </a:r>
              <a:endParaRPr kumimoji="0" lang="zh-CN" altLang="en-US" sz="1100" dirty="0">
                <a:latin typeface="微软雅黑" panose="020B0503020204020204" pitchFamily="34" charset="-122"/>
                <a:ea typeface="微软雅黑" panose="020B0503020204020204" pitchFamily="34" charset="-122"/>
              </a:endParaRPr>
            </a:p>
            <a:p>
              <a:pPr algn="ctr" eaLnBrk="0" hangingPunct="0">
                <a:lnSpc>
                  <a:spcPct val="100000"/>
                </a:lnSpc>
                <a:spcBef>
                  <a:spcPct val="0"/>
                </a:spcBef>
              </a:pPr>
              <a:endParaRPr kumimoji="0" lang="zh-CN" altLang="en-US" sz="1100" dirty="0">
                <a:latin typeface="微软雅黑" panose="020B0503020204020204" pitchFamily="34" charset="-122"/>
                <a:ea typeface="微软雅黑" panose="020B0503020204020204" pitchFamily="34" charset="-122"/>
              </a:endParaRPr>
            </a:p>
            <a:p>
              <a:pPr algn="ctr" eaLnBrk="0" hangingPunct="0">
                <a:lnSpc>
                  <a:spcPct val="100000"/>
                </a:lnSpc>
                <a:spcBef>
                  <a:spcPct val="0"/>
                </a:spcBef>
              </a:pPr>
              <a:r>
                <a:rPr kumimoji="0" lang="en-US" altLang="zh-CN" sz="1100" i="1" dirty="0">
                  <a:latin typeface="微软雅黑" panose="020B0503020204020204" pitchFamily="34" charset="-122"/>
                  <a:ea typeface="微软雅黑" panose="020B0503020204020204" pitchFamily="34" charset="-122"/>
                </a:rPr>
                <a:t>V</a:t>
              </a:r>
              <a:r>
                <a:rPr kumimoji="0" lang="en-US" altLang="zh-CN" sz="1100" i="1" baseline="-25000" dirty="0">
                  <a:latin typeface="微软雅黑" panose="020B0503020204020204" pitchFamily="34" charset="-122"/>
                  <a:ea typeface="微软雅黑" panose="020B0503020204020204" pitchFamily="34" charset="-122"/>
                </a:rPr>
                <a:t>23</a:t>
              </a:r>
              <a:endParaRPr kumimoji="0" lang="en-US" altLang="zh-CN" sz="1100" dirty="0">
                <a:latin typeface="微软雅黑" panose="020B0503020204020204" pitchFamily="34" charset="-122"/>
                <a:ea typeface="微软雅黑" panose="020B0503020204020204" pitchFamily="34" charset="-122"/>
              </a:endParaRPr>
            </a:p>
          </p:txBody>
        </p:sp>
        <p:grpSp>
          <p:nvGrpSpPr>
            <p:cNvPr id="1924134" name="Group 38"/>
            <p:cNvGrpSpPr>
              <a:grpSpLocks/>
            </p:cNvGrpSpPr>
            <p:nvPr/>
          </p:nvGrpSpPr>
          <p:grpSpPr bwMode="auto">
            <a:xfrm>
              <a:off x="3193" y="7212"/>
              <a:ext cx="836" cy="630"/>
              <a:chOff x="1800" y="7206"/>
              <a:chExt cx="1080" cy="630"/>
            </a:xfrm>
          </p:grpSpPr>
          <p:sp>
            <p:nvSpPr>
              <p:cNvPr id="1924135" name="Line 39"/>
              <p:cNvSpPr>
                <a:spLocks noChangeShapeType="1"/>
              </p:cNvSpPr>
              <p:nvPr/>
            </p:nvSpPr>
            <p:spPr bwMode="auto">
              <a:xfrm>
                <a:off x="1800" y="7524"/>
                <a:ext cx="10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rIns="0" bIns="0"/>
              <a:lstStyle/>
              <a:p>
                <a:pPr algn="ctr"/>
                <a:endParaRPr lang="zh-CN" altLang="en-US" sz="2400">
                  <a:latin typeface="微软雅黑" panose="020B0503020204020204" pitchFamily="34" charset="-122"/>
                  <a:ea typeface="微软雅黑" panose="020B0503020204020204" pitchFamily="34" charset="-122"/>
                </a:endParaRPr>
              </a:p>
            </p:txBody>
          </p:sp>
          <p:grpSp>
            <p:nvGrpSpPr>
              <p:cNvPr id="1924136" name="Group 40"/>
              <p:cNvGrpSpPr>
                <a:grpSpLocks/>
              </p:cNvGrpSpPr>
              <p:nvPr/>
            </p:nvGrpSpPr>
            <p:grpSpPr bwMode="auto">
              <a:xfrm>
                <a:off x="1800" y="7206"/>
                <a:ext cx="1080" cy="630"/>
                <a:chOff x="1800" y="7206"/>
                <a:chExt cx="1080" cy="630"/>
              </a:xfrm>
            </p:grpSpPr>
            <p:sp>
              <p:nvSpPr>
                <p:cNvPr id="1924137" name="Line 41"/>
                <p:cNvSpPr>
                  <a:spLocks noChangeShapeType="1"/>
                </p:cNvSpPr>
                <p:nvPr/>
              </p:nvSpPr>
              <p:spPr bwMode="auto">
                <a:xfrm>
                  <a:off x="2340" y="7206"/>
                  <a:ext cx="0" cy="63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rIns="0" bIns="0"/>
                <a:lstStyle/>
                <a:p>
                  <a:pPr algn="ctr"/>
                  <a:endParaRPr lang="zh-CN" altLang="en-US" sz="2400">
                    <a:latin typeface="微软雅黑" panose="020B0503020204020204" pitchFamily="34" charset="-122"/>
                    <a:ea typeface="微软雅黑" panose="020B0503020204020204" pitchFamily="34" charset="-122"/>
                  </a:endParaRPr>
                </a:p>
              </p:txBody>
            </p:sp>
            <p:sp>
              <p:nvSpPr>
                <p:cNvPr id="1924138" name="Line 42"/>
                <p:cNvSpPr>
                  <a:spLocks noChangeShapeType="1"/>
                </p:cNvSpPr>
                <p:nvPr/>
              </p:nvSpPr>
              <p:spPr bwMode="auto">
                <a:xfrm>
                  <a:off x="1800" y="7524"/>
                  <a:ext cx="0" cy="3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rIns="0" bIns="0"/>
                <a:lstStyle/>
                <a:p>
                  <a:pPr algn="ctr"/>
                  <a:endParaRPr lang="zh-CN" altLang="en-US" sz="2400">
                    <a:latin typeface="微软雅黑" panose="020B0503020204020204" pitchFamily="34" charset="-122"/>
                    <a:ea typeface="微软雅黑" panose="020B0503020204020204" pitchFamily="34" charset="-122"/>
                  </a:endParaRPr>
                </a:p>
              </p:txBody>
            </p:sp>
            <p:sp>
              <p:nvSpPr>
                <p:cNvPr id="1924139" name="Line 43"/>
                <p:cNvSpPr>
                  <a:spLocks noChangeShapeType="1"/>
                </p:cNvSpPr>
                <p:nvPr/>
              </p:nvSpPr>
              <p:spPr bwMode="auto">
                <a:xfrm>
                  <a:off x="2880" y="7524"/>
                  <a:ext cx="0" cy="3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rIns="0" bIns="0"/>
                <a:lstStyle/>
                <a:p>
                  <a:pPr algn="ctr"/>
                  <a:endParaRPr lang="zh-CN" altLang="en-US" sz="2400">
                    <a:latin typeface="微软雅黑" panose="020B0503020204020204" pitchFamily="34" charset="-122"/>
                    <a:ea typeface="微软雅黑" panose="020B0503020204020204" pitchFamily="34" charset="-122"/>
                  </a:endParaRPr>
                </a:p>
              </p:txBody>
            </p:sp>
          </p:grpSp>
        </p:grpSp>
      </p:grpSp>
      <p:grpSp>
        <p:nvGrpSpPr>
          <p:cNvPr id="1924140" name="Group 44"/>
          <p:cNvGrpSpPr>
            <a:grpSpLocks/>
          </p:cNvGrpSpPr>
          <p:nvPr/>
        </p:nvGrpSpPr>
        <p:grpSpPr bwMode="auto">
          <a:xfrm>
            <a:off x="2549521" y="3111088"/>
            <a:ext cx="1050838" cy="2694176"/>
            <a:chOff x="4260" y="7167"/>
            <a:chExt cx="1170" cy="2683"/>
          </a:xfrm>
        </p:grpSpPr>
        <p:grpSp>
          <p:nvGrpSpPr>
            <p:cNvPr id="1924141" name="Group 45"/>
            <p:cNvGrpSpPr>
              <a:grpSpLocks/>
            </p:cNvGrpSpPr>
            <p:nvPr/>
          </p:nvGrpSpPr>
          <p:grpSpPr bwMode="auto">
            <a:xfrm>
              <a:off x="4260" y="7917"/>
              <a:ext cx="1170" cy="1933"/>
              <a:chOff x="4260" y="7932"/>
              <a:chExt cx="1170" cy="1776"/>
            </a:xfrm>
          </p:grpSpPr>
          <p:sp>
            <p:nvSpPr>
              <p:cNvPr id="1924142" name="Text Box 46"/>
              <p:cNvSpPr txBox="1">
                <a:spLocks noChangeArrowheads="1"/>
              </p:cNvSpPr>
              <p:nvPr/>
            </p:nvSpPr>
            <p:spPr bwMode="auto">
              <a:xfrm>
                <a:off x="4260" y="7932"/>
                <a:ext cx="334" cy="1776"/>
              </a:xfrm>
              <a:prstGeom prst="rect">
                <a:avLst/>
              </a:prstGeom>
              <a:solidFill>
                <a:srgbClr val="FFFFFF"/>
              </a:solidFill>
              <a:ln w="9525">
                <a:solidFill>
                  <a:srgbClr val="000000"/>
                </a:solidFill>
                <a:miter lim="800000"/>
                <a:headEnd/>
                <a:tailEnd/>
              </a:ln>
            </p:spPr>
            <p:txBody>
              <a:bodyPr lIns="0" rIns="0" bIns="0"/>
              <a:lstStyle/>
              <a:p>
                <a:pPr algn="ctr" eaLnBrk="0" hangingPunct="0">
                  <a:lnSpc>
                    <a:spcPct val="100000"/>
                  </a:lnSpc>
                  <a:spcBef>
                    <a:spcPct val="0"/>
                  </a:spcBef>
                </a:pPr>
                <a:r>
                  <a:rPr kumimoji="0" lang="zh-CN" altLang="en-US" dirty="0">
                    <a:latin typeface="微软雅黑" panose="020B0503020204020204" pitchFamily="34" charset="-122"/>
                    <a:ea typeface="微软雅黑" panose="020B0503020204020204" pitchFamily="34" charset="-122"/>
                  </a:rPr>
                  <a:t>订货提前期</a:t>
                </a:r>
              </a:p>
              <a:p>
                <a:pPr algn="ctr" eaLnBrk="0" hangingPunct="0">
                  <a:lnSpc>
                    <a:spcPct val="100000"/>
                  </a:lnSpc>
                  <a:spcBef>
                    <a:spcPct val="0"/>
                  </a:spcBef>
                </a:pPr>
                <a:endParaRPr kumimoji="0" lang="zh-CN" altLang="en-US" dirty="0">
                  <a:latin typeface="微软雅黑" panose="020B0503020204020204" pitchFamily="34" charset="-122"/>
                  <a:ea typeface="微软雅黑" panose="020B0503020204020204" pitchFamily="34" charset="-122"/>
                </a:endParaRPr>
              </a:p>
              <a:p>
                <a:pPr algn="ctr" eaLnBrk="0" hangingPunct="0">
                  <a:lnSpc>
                    <a:spcPct val="100000"/>
                  </a:lnSpc>
                  <a:spcBef>
                    <a:spcPct val="0"/>
                  </a:spcBef>
                </a:pPr>
                <a:r>
                  <a:rPr kumimoji="0" lang="en-US" altLang="zh-CN" sz="1100" i="1" dirty="0">
                    <a:latin typeface="微软雅黑" panose="020B0503020204020204" pitchFamily="34" charset="-122"/>
                    <a:ea typeface="微软雅黑" panose="020B0503020204020204" pitchFamily="34" charset="-122"/>
                  </a:rPr>
                  <a:t>V</a:t>
                </a:r>
                <a:r>
                  <a:rPr kumimoji="0" lang="en-US" altLang="zh-CN" sz="1100" i="1" baseline="-25000" dirty="0">
                    <a:latin typeface="微软雅黑" panose="020B0503020204020204" pitchFamily="34" charset="-122"/>
                    <a:ea typeface="微软雅黑" panose="020B0503020204020204" pitchFamily="34" charset="-122"/>
                  </a:rPr>
                  <a:t>31</a:t>
                </a:r>
                <a:endParaRPr kumimoji="0" lang="en-US" altLang="zh-CN" sz="1100" dirty="0">
                  <a:latin typeface="微软雅黑" panose="020B0503020204020204" pitchFamily="34" charset="-122"/>
                  <a:ea typeface="微软雅黑" panose="020B0503020204020204" pitchFamily="34" charset="-122"/>
                </a:endParaRPr>
              </a:p>
            </p:txBody>
          </p:sp>
          <p:sp>
            <p:nvSpPr>
              <p:cNvPr id="1924143" name="Text Box 47"/>
              <p:cNvSpPr txBox="1">
                <a:spLocks noChangeArrowheads="1"/>
              </p:cNvSpPr>
              <p:nvPr/>
            </p:nvSpPr>
            <p:spPr bwMode="auto">
              <a:xfrm>
                <a:off x="4678" y="7932"/>
                <a:ext cx="334" cy="1776"/>
              </a:xfrm>
              <a:prstGeom prst="rect">
                <a:avLst/>
              </a:prstGeom>
              <a:solidFill>
                <a:srgbClr val="FFFFFF"/>
              </a:solidFill>
              <a:ln w="9525">
                <a:solidFill>
                  <a:srgbClr val="000000"/>
                </a:solidFill>
                <a:miter lim="800000"/>
                <a:headEnd/>
                <a:tailEnd/>
              </a:ln>
            </p:spPr>
            <p:txBody>
              <a:bodyPr lIns="0" rIns="0" bIns="0"/>
              <a:lstStyle/>
              <a:p>
                <a:pPr algn="ctr" eaLnBrk="0" hangingPunct="0">
                  <a:lnSpc>
                    <a:spcPct val="100000"/>
                  </a:lnSpc>
                  <a:spcBef>
                    <a:spcPct val="0"/>
                  </a:spcBef>
                </a:pPr>
                <a:r>
                  <a:rPr kumimoji="0" lang="zh-CN" altLang="en-US" dirty="0">
                    <a:latin typeface="微软雅黑" panose="020B0503020204020204" pitchFamily="34" charset="-122"/>
                    <a:ea typeface="微软雅黑" panose="020B0503020204020204" pitchFamily="34" charset="-122"/>
                  </a:rPr>
                  <a:t>交货准确率</a:t>
                </a:r>
              </a:p>
              <a:p>
                <a:pPr algn="ctr" eaLnBrk="0" hangingPunct="0">
                  <a:lnSpc>
                    <a:spcPct val="100000"/>
                  </a:lnSpc>
                  <a:spcBef>
                    <a:spcPct val="0"/>
                  </a:spcBef>
                </a:pPr>
                <a:endParaRPr kumimoji="0" lang="zh-CN" altLang="en-US" dirty="0">
                  <a:latin typeface="微软雅黑" panose="020B0503020204020204" pitchFamily="34" charset="-122"/>
                  <a:ea typeface="微软雅黑" panose="020B0503020204020204" pitchFamily="34" charset="-122"/>
                </a:endParaRPr>
              </a:p>
              <a:p>
                <a:pPr algn="ctr" eaLnBrk="0" hangingPunct="0">
                  <a:lnSpc>
                    <a:spcPct val="100000"/>
                  </a:lnSpc>
                  <a:spcBef>
                    <a:spcPct val="0"/>
                  </a:spcBef>
                </a:pPr>
                <a:r>
                  <a:rPr kumimoji="0" lang="en-US" altLang="zh-CN" sz="1100" i="1" dirty="0">
                    <a:latin typeface="微软雅黑" panose="020B0503020204020204" pitchFamily="34" charset="-122"/>
                    <a:ea typeface="微软雅黑" panose="020B0503020204020204" pitchFamily="34" charset="-122"/>
                  </a:rPr>
                  <a:t>V</a:t>
                </a:r>
                <a:r>
                  <a:rPr kumimoji="0" lang="en-US" altLang="zh-CN" sz="1100" i="1" baseline="-25000" dirty="0">
                    <a:latin typeface="微软雅黑" panose="020B0503020204020204" pitchFamily="34" charset="-122"/>
                    <a:ea typeface="微软雅黑" panose="020B0503020204020204" pitchFamily="34" charset="-122"/>
                  </a:rPr>
                  <a:t>32</a:t>
                </a:r>
                <a:endParaRPr kumimoji="0" lang="en-US" altLang="zh-CN" sz="1100" dirty="0">
                  <a:latin typeface="微软雅黑" panose="020B0503020204020204" pitchFamily="34" charset="-122"/>
                  <a:ea typeface="微软雅黑" panose="020B0503020204020204" pitchFamily="34" charset="-122"/>
                </a:endParaRPr>
              </a:p>
            </p:txBody>
          </p:sp>
          <p:sp>
            <p:nvSpPr>
              <p:cNvPr id="1924144" name="Text Box 48"/>
              <p:cNvSpPr txBox="1">
                <a:spLocks noChangeArrowheads="1"/>
              </p:cNvSpPr>
              <p:nvPr/>
            </p:nvSpPr>
            <p:spPr bwMode="auto">
              <a:xfrm>
                <a:off x="5096" y="7932"/>
                <a:ext cx="334" cy="1776"/>
              </a:xfrm>
              <a:prstGeom prst="rect">
                <a:avLst/>
              </a:prstGeom>
              <a:solidFill>
                <a:srgbClr val="FFFFFF"/>
              </a:solidFill>
              <a:ln w="9525">
                <a:solidFill>
                  <a:srgbClr val="000000"/>
                </a:solidFill>
                <a:miter lim="800000"/>
                <a:headEnd/>
                <a:tailEnd/>
              </a:ln>
            </p:spPr>
            <p:txBody>
              <a:bodyPr lIns="0" rIns="0" bIns="0"/>
              <a:lstStyle/>
              <a:p>
                <a:pPr algn="ctr" eaLnBrk="0" hangingPunct="0">
                  <a:lnSpc>
                    <a:spcPct val="104000"/>
                  </a:lnSpc>
                  <a:spcBef>
                    <a:spcPct val="0"/>
                  </a:spcBef>
                </a:pPr>
                <a:r>
                  <a:rPr kumimoji="0" lang="zh-CN" altLang="en-US">
                    <a:latin typeface="微软雅黑" panose="020B0503020204020204" pitchFamily="34" charset="-122"/>
                    <a:ea typeface="微软雅黑" panose="020B0503020204020204" pitchFamily="34" charset="-122"/>
                  </a:rPr>
                  <a:t>柔性订货能力</a:t>
                </a:r>
              </a:p>
              <a:p>
                <a:pPr algn="ctr" eaLnBrk="0" hangingPunct="0">
                  <a:lnSpc>
                    <a:spcPct val="104000"/>
                  </a:lnSpc>
                  <a:spcBef>
                    <a:spcPct val="0"/>
                  </a:spcBef>
                </a:pPr>
                <a:r>
                  <a:rPr kumimoji="0" lang="en-US" altLang="zh-CN" sz="1100" i="1">
                    <a:latin typeface="微软雅黑" panose="020B0503020204020204" pitchFamily="34" charset="-122"/>
                    <a:ea typeface="微软雅黑" panose="020B0503020204020204" pitchFamily="34" charset="-122"/>
                  </a:rPr>
                  <a:t>V</a:t>
                </a:r>
                <a:r>
                  <a:rPr kumimoji="0" lang="en-US" altLang="zh-CN" sz="1100" i="1" baseline="-25000">
                    <a:latin typeface="微软雅黑" panose="020B0503020204020204" pitchFamily="34" charset="-122"/>
                    <a:ea typeface="微软雅黑" panose="020B0503020204020204" pitchFamily="34" charset="-122"/>
                  </a:rPr>
                  <a:t>33</a:t>
                </a:r>
                <a:endParaRPr kumimoji="0" lang="en-US" altLang="zh-CN" sz="1100">
                  <a:latin typeface="微软雅黑" panose="020B0503020204020204" pitchFamily="34" charset="-122"/>
                  <a:ea typeface="微软雅黑" panose="020B0503020204020204" pitchFamily="34" charset="-122"/>
                </a:endParaRPr>
              </a:p>
            </p:txBody>
          </p:sp>
        </p:grpSp>
        <p:grpSp>
          <p:nvGrpSpPr>
            <p:cNvPr id="1924145" name="Group 49"/>
            <p:cNvGrpSpPr>
              <a:grpSpLocks/>
            </p:cNvGrpSpPr>
            <p:nvPr/>
          </p:nvGrpSpPr>
          <p:grpSpPr bwMode="auto">
            <a:xfrm>
              <a:off x="4438" y="7167"/>
              <a:ext cx="836" cy="682"/>
              <a:chOff x="1800" y="7206"/>
              <a:chExt cx="1080" cy="630"/>
            </a:xfrm>
          </p:grpSpPr>
          <p:sp>
            <p:nvSpPr>
              <p:cNvPr id="1924146" name="Line 50"/>
              <p:cNvSpPr>
                <a:spLocks noChangeShapeType="1"/>
              </p:cNvSpPr>
              <p:nvPr/>
            </p:nvSpPr>
            <p:spPr bwMode="auto">
              <a:xfrm>
                <a:off x="1800" y="7524"/>
                <a:ext cx="10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rIns="0" bIns="0"/>
              <a:lstStyle/>
              <a:p>
                <a:pPr algn="ctr"/>
                <a:endParaRPr lang="zh-CN" altLang="en-US" sz="2400">
                  <a:latin typeface="微软雅黑" panose="020B0503020204020204" pitchFamily="34" charset="-122"/>
                  <a:ea typeface="微软雅黑" panose="020B0503020204020204" pitchFamily="34" charset="-122"/>
                </a:endParaRPr>
              </a:p>
            </p:txBody>
          </p:sp>
          <p:grpSp>
            <p:nvGrpSpPr>
              <p:cNvPr id="1924147" name="Group 51"/>
              <p:cNvGrpSpPr>
                <a:grpSpLocks/>
              </p:cNvGrpSpPr>
              <p:nvPr/>
            </p:nvGrpSpPr>
            <p:grpSpPr bwMode="auto">
              <a:xfrm>
                <a:off x="1800" y="7206"/>
                <a:ext cx="1080" cy="630"/>
                <a:chOff x="1800" y="7206"/>
                <a:chExt cx="1080" cy="630"/>
              </a:xfrm>
            </p:grpSpPr>
            <p:sp>
              <p:nvSpPr>
                <p:cNvPr id="1924148" name="Line 52"/>
                <p:cNvSpPr>
                  <a:spLocks noChangeShapeType="1"/>
                </p:cNvSpPr>
                <p:nvPr/>
              </p:nvSpPr>
              <p:spPr bwMode="auto">
                <a:xfrm>
                  <a:off x="2340" y="7206"/>
                  <a:ext cx="0" cy="63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rIns="0" bIns="0"/>
                <a:lstStyle/>
                <a:p>
                  <a:pPr algn="ctr"/>
                  <a:endParaRPr lang="zh-CN" altLang="en-US" sz="2400">
                    <a:latin typeface="微软雅黑" panose="020B0503020204020204" pitchFamily="34" charset="-122"/>
                    <a:ea typeface="微软雅黑" panose="020B0503020204020204" pitchFamily="34" charset="-122"/>
                  </a:endParaRPr>
                </a:p>
              </p:txBody>
            </p:sp>
            <p:sp>
              <p:nvSpPr>
                <p:cNvPr id="1924149" name="Line 53"/>
                <p:cNvSpPr>
                  <a:spLocks noChangeShapeType="1"/>
                </p:cNvSpPr>
                <p:nvPr/>
              </p:nvSpPr>
              <p:spPr bwMode="auto">
                <a:xfrm>
                  <a:off x="1800" y="7524"/>
                  <a:ext cx="0" cy="3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rIns="0" bIns="0"/>
                <a:lstStyle/>
                <a:p>
                  <a:pPr algn="ctr"/>
                  <a:endParaRPr lang="zh-CN" altLang="en-US" sz="2400">
                    <a:latin typeface="微软雅黑" panose="020B0503020204020204" pitchFamily="34" charset="-122"/>
                    <a:ea typeface="微软雅黑" panose="020B0503020204020204" pitchFamily="34" charset="-122"/>
                  </a:endParaRPr>
                </a:p>
              </p:txBody>
            </p:sp>
            <p:sp>
              <p:nvSpPr>
                <p:cNvPr id="1924150" name="Line 54"/>
                <p:cNvSpPr>
                  <a:spLocks noChangeShapeType="1"/>
                </p:cNvSpPr>
                <p:nvPr/>
              </p:nvSpPr>
              <p:spPr bwMode="auto">
                <a:xfrm>
                  <a:off x="2880" y="7524"/>
                  <a:ext cx="0" cy="3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rIns="0" bIns="0"/>
                <a:lstStyle/>
                <a:p>
                  <a:pPr algn="ctr"/>
                  <a:endParaRPr lang="zh-CN" altLang="en-US" sz="2400">
                    <a:latin typeface="微软雅黑" panose="020B0503020204020204" pitchFamily="34" charset="-122"/>
                    <a:ea typeface="微软雅黑" panose="020B0503020204020204" pitchFamily="34" charset="-122"/>
                  </a:endParaRPr>
                </a:p>
              </p:txBody>
            </p:sp>
          </p:grpSp>
        </p:grpSp>
      </p:grpSp>
      <p:grpSp>
        <p:nvGrpSpPr>
          <p:cNvPr id="1924151" name="Group 55"/>
          <p:cNvGrpSpPr>
            <a:grpSpLocks/>
          </p:cNvGrpSpPr>
          <p:nvPr/>
        </p:nvGrpSpPr>
        <p:grpSpPr bwMode="auto">
          <a:xfrm>
            <a:off x="3803646" y="3128471"/>
            <a:ext cx="702527" cy="2676791"/>
            <a:chOff x="5580" y="7212"/>
            <a:chExt cx="752" cy="2652"/>
          </a:xfrm>
        </p:grpSpPr>
        <p:sp>
          <p:nvSpPr>
            <p:cNvPr id="1924152" name="Text Box 56"/>
            <p:cNvSpPr txBox="1">
              <a:spLocks noChangeArrowheads="1"/>
            </p:cNvSpPr>
            <p:nvPr/>
          </p:nvSpPr>
          <p:spPr bwMode="auto">
            <a:xfrm>
              <a:off x="5580" y="7932"/>
              <a:ext cx="334" cy="1932"/>
            </a:xfrm>
            <a:prstGeom prst="rect">
              <a:avLst/>
            </a:prstGeom>
            <a:solidFill>
              <a:srgbClr val="FFFFFF"/>
            </a:solidFill>
            <a:ln w="9525">
              <a:solidFill>
                <a:srgbClr val="000000"/>
              </a:solidFill>
              <a:miter lim="800000"/>
              <a:headEnd/>
              <a:tailEnd/>
            </a:ln>
          </p:spPr>
          <p:txBody>
            <a:bodyPr lIns="0" rIns="0" bIns="0"/>
            <a:lstStyle/>
            <a:p>
              <a:pPr algn="ctr" eaLnBrk="0" hangingPunct="0">
                <a:lnSpc>
                  <a:spcPct val="100000"/>
                </a:lnSpc>
                <a:spcBef>
                  <a:spcPct val="0"/>
                </a:spcBef>
              </a:pPr>
              <a:r>
                <a:rPr kumimoji="0" lang="zh-CN" altLang="en-US" dirty="0">
                  <a:latin typeface="微软雅黑" panose="020B0503020204020204" pitchFamily="34" charset="-122"/>
                  <a:ea typeface="微软雅黑" panose="020B0503020204020204" pitchFamily="34" charset="-122"/>
                </a:rPr>
                <a:t>同行中声望</a:t>
              </a:r>
            </a:p>
            <a:p>
              <a:pPr algn="ctr" eaLnBrk="0" hangingPunct="0">
                <a:lnSpc>
                  <a:spcPct val="100000"/>
                </a:lnSpc>
                <a:spcBef>
                  <a:spcPct val="0"/>
                </a:spcBef>
              </a:pPr>
              <a:endParaRPr kumimoji="0" lang="zh-CN" altLang="en-US" dirty="0">
                <a:latin typeface="微软雅黑" panose="020B0503020204020204" pitchFamily="34" charset="-122"/>
                <a:ea typeface="微软雅黑" panose="020B0503020204020204" pitchFamily="34" charset="-122"/>
              </a:endParaRPr>
            </a:p>
            <a:p>
              <a:pPr algn="ctr" eaLnBrk="0" hangingPunct="0">
                <a:lnSpc>
                  <a:spcPct val="100000"/>
                </a:lnSpc>
                <a:spcBef>
                  <a:spcPct val="0"/>
                </a:spcBef>
              </a:pPr>
              <a:r>
                <a:rPr kumimoji="0" lang="en-US" altLang="zh-CN" sz="1100" i="1" dirty="0">
                  <a:latin typeface="微软雅黑" panose="020B0503020204020204" pitchFamily="34" charset="-122"/>
                  <a:ea typeface="微软雅黑" panose="020B0503020204020204" pitchFamily="34" charset="-122"/>
                </a:rPr>
                <a:t>V</a:t>
              </a:r>
              <a:r>
                <a:rPr kumimoji="0" lang="en-US" altLang="zh-CN" sz="1100" i="1" baseline="-25000" dirty="0">
                  <a:latin typeface="微软雅黑" panose="020B0503020204020204" pitchFamily="34" charset="-122"/>
                  <a:ea typeface="微软雅黑" panose="020B0503020204020204" pitchFamily="34" charset="-122"/>
                </a:rPr>
                <a:t>41</a:t>
              </a:r>
              <a:endParaRPr kumimoji="0" lang="en-US" altLang="zh-CN" sz="1100" dirty="0">
                <a:latin typeface="微软雅黑" panose="020B0503020204020204" pitchFamily="34" charset="-122"/>
                <a:ea typeface="微软雅黑" panose="020B0503020204020204" pitchFamily="34" charset="-122"/>
              </a:endParaRPr>
            </a:p>
          </p:txBody>
        </p:sp>
        <p:sp>
          <p:nvSpPr>
            <p:cNvPr id="1924153" name="Text Box 57"/>
            <p:cNvSpPr txBox="1">
              <a:spLocks noChangeArrowheads="1"/>
            </p:cNvSpPr>
            <p:nvPr/>
          </p:nvSpPr>
          <p:spPr bwMode="auto">
            <a:xfrm>
              <a:off x="5998" y="7932"/>
              <a:ext cx="334" cy="1932"/>
            </a:xfrm>
            <a:prstGeom prst="rect">
              <a:avLst/>
            </a:prstGeom>
            <a:solidFill>
              <a:srgbClr val="FFFFFF"/>
            </a:solidFill>
            <a:ln w="9525">
              <a:solidFill>
                <a:srgbClr val="000000"/>
              </a:solidFill>
              <a:miter lim="800000"/>
              <a:headEnd/>
              <a:tailEnd/>
            </a:ln>
          </p:spPr>
          <p:txBody>
            <a:bodyPr lIns="0" rIns="0" bIns="0"/>
            <a:lstStyle/>
            <a:p>
              <a:pPr algn="ctr" eaLnBrk="0" hangingPunct="0">
                <a:lnSpc>
                  <a:spcPct val="100000"/>
                </a:lnSpc>
                <a:spcBef>
                  <a:spcPct val="0"/>
                </a:spcBef>
              </a:pPr>
              <a:r>
                <a:rPr kumimoji="0" lang="zh-CN" altLang="en-US">
                  <a:latin typeface="微软雅黑" panose="020B0503020204020204" pitchFamily="34" charset="-122"/>
                  <a:ea typeface="微软雅黑" panose="020B0503020204020204" pitchFamily="34" charset="-122"/>
                </a:rPr>
                <a:t>客户满意度</a:t>
              </a:r>
            </a:p>
            <a:p>
              <a:pPr algn="ctr" eaLnBrk="0" hangingPunct="0">
                <a:lnSpc>
                  <a:spcPct val="100000"/>
                </a:lnSpc>
                <a:spcBef>
                  <a:spcPct val="0"/>
                </a:spcBef>
              </a:pPr>
              <a:endParaRPr kumimoji="0" lang="zh-CN" altLang="en-US">
                <a:latin typeface="微软雅黑" panose="020B0503020204020204" pitchFamily="34" charset="-122"/>
                <a:ea typeface="微软雅黑" panose="020B0503020204020204" pitchFamily="34" charset="-122"/>
              </a:endParaRPr>
            </a:p>
            <a:p>
              <a:pPr algn="ctr" eaLnBrk="0" hangingPunct="0">
                <a:lnSpc>
                  <a:spcPct val="100000"/>
                </a:lnSpc>
                <a:spcBef>
                  <a:spcPct val="0"/>
                </a:spcBef>
              </a:pPr>
              <a:r>
                <a:rPr kumimoji="0" lang="en-US" altLang="zh-CN" sz="1100" i="1">
                  <a:latin typeface="微软雅黑" panose="020B0503020204020204" pitchFamily="34" charset="-122"/>
                  <a:ea typeface="微软雅黑" panose="020B0503020204020204" pitchFamily="34" charset="-122"/>
                </a:rPr>
                <a:t>V</a:t>
              </a:r>
              <a:r>
                <a:rPr kumimoji="0" lang="en-US" altLang="zh-CN" sz="1100" i="1" baseline="-25000">
                  <a:latin typeface="微软雅黑" panose="020B0503020204020204" pitchFamily="34" charset="-122"/>
                  <a:ea typeface="微软雅黑" panose="020B0503020204020204" pitchFamily="34" charset="-122"/>
                </a:rPr>
                <a:t>42</a:t>
              </a:r>
              <a:endParaRPr kumimoji="0" lang="en-US" altLang="zh-CN" sz="1100">
                <a:latin typeface="微软雅黑" panose="020B0503020204020204" pitchFamily="34" charset="-122"/>
                <a:ea typeface="微软雅黑" panose="020B0503020204020204" pitchFamily="34" charset="-122"/>
              </a:endParaRPr>
            </a:p>
          </p:txBody>
        </p:sp>
        <p:grpSp>
          <p:nvGrpSpPr>
            <p:cNvPr id="1924154" name="Group 58"/>
            <p:cNvGrpSpPr>
              <a:grpSpLocks/>
            </p:cNvGrpSpPr>
            <p:nvPr/>
          </p:nvGrpSpPr>
          <p:grpSpPr bwMode="auto">
            <a:xfrm>
              <a:off x="5728" y="7212"/>
              <a:ext cx="497" cy="652"/>
              <a:chOff x="5803" y="7212"/>
              <a:chExt cx="836" cy="652"/>
            </a:xfrm>
          </p:grpSpPr>
          <p:sp>
            <p:nvSpPr>
              <p:cNvPr id="1924155" name="Line 59"/>
              <p:cNvSpPr>
                <a:spLocks noChangeShapeType="1"/>
              </p:cNvSpPr>
              <p:nvPr/>
            </p:nvSpPr>
            <p:spPr bwMode="auto">
              <a:xfrm>
                <a:off x="5803" y="7541"/>
                <a:ext cx="83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rIns="0" bIns="0"/>
              <a:lstStyle/>
              <a:p>
                <a:pPr algn="ctr"/>
                <a:endParaRPr lang="zh-CN" altLang="en-US" sz="2400">
                  <a:latin typeface="微软雅黑" panose="020B0503020204020204" pitchFamily="34" charset="-122"/>
                  <a:ea typeface="微软雅黑" panose="020B0503020204020204" pitchFamily="34" charset="-122"/>
                </a:endParaRPr>
              </a:p>
            </p:txBody>
          </p:sp>
          <p:sp>
            <p:nvSpPr>
              <p:cNvPr id="1924156" name="Line 60"/>
              <p:cNvSpPr>
                <a:spLocks noChangeShapeType="1"/>
              </p:cNvSpPr>
              <p:nvPr/>
            </p:nvSpPr>
            <p:spPr bwMode="auto">
              <a:xfrm>
                <a:off x="6221" y="7212"/>
                <a:ext cx="0" cy="3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rIns="0" bIns="0"/>
              <a:lstStyle/>
              <a:p>
                <a:pPr algn="ctr"/>
                <a:endParaRPr lang="zh-CN" altLang="en-US" sz="2400">
                  <a:latin typeface="微软雅黑" panose="020B0503020204020204" pitchFamily="34" charset="-122"/>
                  <a:ea typeface="微软雅黑" panose="020B0503020204020204" pitchFamily="34" charset="-122"/>
                </a:endParaRPr>
              </a:p>
            </p:txBody>
          </p:sp>
          <p:sp>
            <p:nvSpPr>
              <p:cNvPr id="1924157" name="Line 61"/>
              <p:cNvSpPr>
                <a:spLocks noChangeShapeType="1"/>
              </p:cNvSpPr>
              <p:nvPr/>
            </p:nvSpPr>
            <p:spPr bwMode="auto">
              <a:xfrm>
                <a:off x="5803" y="7541"/>
                <a:ext cx="0" cy="3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rIns="0" bIns="0"/>
              <a:lstStyle/>
              <a:p>
                <a:pPr algn="ctr"/>
                <a:endParaRPr lang="zh-CN" altLang="en-US" sz="2400">
                  <a:latin typeface="微软雅黑" panose="020B0503020204020204" pitchFamily="34" charset="-122"/>
                  <a:ea typeface="微软雅黑" panose="020B0503020204020204" pitchFamily="34" charset="-122"/>
                </a:endParaRPr>
              </a:p>
            </p:txBody>
          </p:sp>
          <p:sp>
            <p:nvSpPr>
              <p:cNvPr id="1924158" name="Line 62"/>
              <p:cNvSpPr>
                <a:spLocks noChangeShapeType="1"/>
              </p:cNvSpPr>
              <p:nvPr/>
            </p:nvSpPr>
            <p:spPr bwMode="auto">
              <a:xfrm>
                <a:off x="6639" y="7541"/>
                <a:ext cx="0" cy="3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rIns="0" bIns="0"/>
              <a:lstStyle/>
              <a:p>
                <a:pPr algn="ctr"/>
                <a:endParaRPr lang="zh-CN" altLang="en-US" sz="2400">
                  <a:latin typeface="微软雅黑" panose="020B0503020204020204" pitchFamily="34" charset="-122"/>
                  <a:ea typeface="微软雅黑" panose="020B0503020204020204" pitchFamily="34" charset="-122"/>
                </a:endParaRPr>
              </a:p>
            </p:txBody>
          </p:sp>
        </p:grpSp>
      </p:grpSp>
      <p:grpSp>
        <p:nvGrpSpPr>
          <p:cNvPr id="1924159" name="Group 63"/>
          <p:cNvGrpSpPr>
            <a:grpSpLocks/>
          </p:cNvGrpSpPr>
          <p:nvPr/>
        </p:nvGrpSpPr>
        <p:grpSpPr bwMode="auto">
          <a:xfrm>
            <a:off x="4789434" y="3128472"/>
            <a:ext cx="1122591" cy="2676790"/>
            <a:chOff x="4260" y="7167"/>
            <a:chExt cx="1170" cy="2683"/>
          </a:xfrm>
        </p:grpSpPr>
        <p:grpSp>
          <p:nvGrpSpPr>
            <p:cNvPr id="1924160" name="Group 64"/>
            <p:cNvGrpSpPr>
              <a:grpSpLocks/>
            </p:cNvGrpSpPr>
            <p:nvPr/>
          </p:nvGrpSpPr>
          <p:grpSpPr bwMode="auto">
            <a:xfrm>
              <a:off x="4260" y="7917"/>
              <a:ext cx="1170" cy="1933"/>
              <a:chOff x="4260" y="7932"/>
              <a:chExt cx="1170" cy="1776"/>
            </a:xfrm>
          </p:grpSpPr>
          <p:sp>
            <p:nvSpPr>
              <p:cNvPr id="1924161" name="Text Box 65"/>
              <p:cNvSpPr txBox="1">
                <a:spLocks noChangeArrowheads="1"/>
              </p:cNvSpPr>
              <p:nvPr/>
            </p:nvSpPr>
            <p:spPr bwMode="auto">
              <a:xfrm>
                <a:off x="4260" y="7932"/>
                <a:ext cx="334" cy="1776"/>
              </a:xfrm>
              <a:prstGeom prst="rect">
                <a:avLst/>
              </a:prstGeom>
              <a:solidFill>
                <a:srgbClr val="FFFFFF"/>
              </a:solidFill>
              <a:ln w="9525">
                <a:solidFill>
                  <a:srgbClr val="000000"/>
                </a:solidFill>
                <a:miter lim="800000"/>
                <a:headEnd/>
                <a:tailEnd/>
              </a:ln>
            </p:spPr>
            <p:txBody>
              <a:bodyPr lIns="0" rIns="0" bIns="0"/>
              <a:lstStyle/>
              <a:p>
                <a:pPr algn="ctr" eaLnBrk="0" hangingPunct="0">
                  <a:lnSpc>
                    <a:spcPct val="100000"/>
                  </a:lnSpc>
                  <a:spcBef>
                    <a:spcPct val="0"/>
                  </a:spcBef>
                </a:pPr>
                <a:r>
                  <a:rPr kumimoji="0" lang="zh-CN" altLang="en-US">
                    <a:latin typeface="微软雅黑" panose="020B0503020204020204" pitchFamily="34" charset="-122"/>
                    <a:ea typeface="微软雅黑" panose="020B0503020204020204" pitchFamily="34" charset="-122"/>
                  </a:rPr>
                  <a:t>标准化程度</a:t>
                </a:r>
              </a:p>
              <a:p>
                <a:pPr algn="ctr" eaLnBrk="0" hangingPunct="0">
                  <a:lnSpc>
                    <a:spcPct val="100000"/>
                  </a:lnSpc>
                  <a:spcBef>
                    <a:spcPct val="0"/>
                  </a:spcBef>
                </a:pPr>
                <a:endParaRPr kumimoji="0" lang="zh-CN" altLang="en-US">
                  <a:latin typeface="微软雅黑" panose="020B0503020204020204" pitchFamily="34" charset="-122"/>
                  <a:ea typeface="微软雅黑" panose="020B0503020204020204" pitchFamily="34" charset="-122"/>
                </a:endParaRPr>
              </a:p>
              <a:p>
                <a:pPr algn="ctr" eaLnBrk="0" hangingPunct="0">
                  <a:lnSpc>
                    <a:spcPct val="100000"/>
                  </a:lnSpc>
                  <a:spcBef>
                    <a:spcPct val="0"/>
                  </a:spcBef>
                </a:pPr>
                <a:r>
                  <a:rPr kumimoji="0" lang="en-US" altLang="zh-CN" sz="1100" i="1">
                    <a:latin typeface="微软雅黑" panose="020B0503020204020204" pitchFamily="34" charset="-122"/>
                    <a:ea typeface="微软雅黑" panose="020B0503020204020204" pitchFamily="34" charset="-122"/>
                  </a:rPr>
                  <a:t>V</a:t>
                </a:r>
                <a:r>
                  <a:rPr kumimoji="0" lang="en-US" altLang="zh-CN" sz="1100" i="1" baseline="-25000">
                    <a:latin typeface="微软雅黑" panose="020B0503020204020204" pitchFamily="34" charset="-122"/>
                    <a:ea typeface="微软雅黑" panose="020B0503020204020204" pitchFamily="34" charset="-122"/>
                  </a:rPr>
                  <a:t>51</a:t>
                </a:r>
                <a:endParaRPr kumimoji="0" lang="en-US" altLang="zh-CN" sz="1100">
                  <a:latin typeface="微软雅黑" panose="020B0503020204020204" pitchFamily="34" charset="-122"/>
                  <a:ea typeface="微软雅黑" panose="020B0503020204020204" pitchFamily="34" charset="-122"/>
                </a:endParaRPr>
              </a:p>
            </p:txBody>
          </p:sp>
          <p:sp>
            <p:nvSpPr>
              <p:cNvPr id="1924162" name="Text Box 66"/>
              <p:cNvSpPr txBox="1">
                <a:spLocks noChangeArrowheads="1"/>
              </p:cNvSpPr>
              <p:nvPr/>
            </p:nvSpPr>
            <p:spPr bwMode="auto">
              <a:xfrm>
                <a:off x="4678" y="7932"/>
                <a:ext cx="334" cy="1776"/>
              </a:xfrm>
              <a:prstGeom prst="rect">
                <a:avLst/>
              </a:prstGeom>
              <a:solidFill>
                <a:srgbClr val="FFFFFF"/>
              </a:solidFill>
              <a:ln w="9525">
                <a:solidFill>
                  <a:srgbClr val="000000"/>
                </a:solidFill>
                <a:miter lim="800000"/>
                <a:headEnd/>
                <a:tailEnd/>
              </a:ln>
            </p:spPr>
            <p:txBody>
              <a:bodyPr lIns="0" rIns="0" bIns="0"/>
              <a:lstStyle/>
              <a:p>
                <a:pPr algn="ctr" eaLnBrk="0" hangingPunct="0">
                  <a:lnSpc>
                    <a:spcPct val="104000"/>
                  </a:lnSpc>
                  <a:spcBef>
                    <a:spcPct val="0"/>
                  </a:spcBef>
                </a:pPr>
                <a:r>
                  <a:rPr kumimoji="0" lang="zh-CN" altLang="en-US">
                    <a:latin typeface="微软雅黑" panose="020B0503020204020204" pitchFamily="34" charset="-122"/>
                    <a:ea typeface="微软雅黑" panose="020B0503020204020204" pitchFamily="34" charset="-122"/>
                  </a:rPr>
                  <a:t>先进信息系统</a:t>
                </a:r>
              </a:p>
              <a:p>
                <a:pPr algn="ctr" eaLnBrk="0" hangingPunct="0">
                  <a:lnSpc>
                    <a:spcPct val="100000"/>
                  </a:lnSpc>
                  <a:spcBef>
                    <a:spcPct val="0"/>
                  </a:spcBef>
                </a:pPr>
                <a:r>
                  <a:rPr kumimoji="0" lang="en-US" altLang="zh-CN" sz="1100" i="1">
                    <a:latin typeface="微软雅黑" panose="020B0503020204020204" pitchFamily="34" charset="-122"/>
                    <a:ea typeface="微软雅黑" panose="020B0503020204020204" pitchFamily="34" charset="-122"/>
                  </a:rPr>
                  <a:t>V</a:t>
                </a:r>
                <a:r>
                  <a:rPr kumimoji="0" lang="en-US" altLang="zh-CN" sz="1100" i="1" baseline="-25000">
                    <a:latin typeface="微软雅黑" panose="020B0503020204020204" pitchFamily="34" charset="-122"/>
                    <a:ea typeface="微软雅黑" panose="020B0503020204020204" pitchFamily="34" charset="-122"/>
                  </a:rPr>
                  <a:t>52</a:t>
                </a:r>
                <a:endParaRPr kumimoji="0" lang="en-US" altLang="zh-CN" sz="1100">
                  <a:latin typeface="微软雅黑" panose="020B0503020204020204" pitchFamily="34" charset="-122"/>
                  <a:ea typeface="微软雅黑" panose="020B0503020204020204" pitchFamily="34" charset="-122"/>
                </a:endParaRPr>
              </a:p>
            </p:txBody>
          </p:sp>
          <p:sp>
            <p:nvSpPr>
              <p:cNvPr id="1924163" name="Text Box 67"/>
              <p:cNvSpPr txBox="1">
                <a:spLocks noChangeArrowheads="1"/>
              </p:cNvSpPr>
              <p:nvPr/>
            </p:nvSpPr>
            <p:spPr bwMode="auto">
              <a:xfrm>
                <a:off x="5096" y="7932"/>
                <a:ext cx="334" cy="1776"/>
              </a:xfrm>
              <a:prstGeom prst="rect">
                <a:avLst/>
              </a:prstGeom>
              <a:solidFill>
                <a:srgbClr val="FFFFFF"/>
              </a:solidFill>
              <a:ln w="9525">
                <a:solidFill>
                  <a:srgbClr val="000000"/>
                </a:solidFill>
                <a:miter lim="800000"/>
                <a:headEnd/>
                <a:tailEnd/>
              </a:ln>
            </p:spPr>
            <p:txBody>
              <a:bodyPr lIns="0" rIns="0" bIns="0"/>
              <a:lstStyle/>
              <a:p>
                <a:pPr algn="ctr" eaLnBrk="0" hangingPunct="0">
                  <a:lnSpc>
                    <a:spcPct val="104000"/>
                  </a:lnSpc>
                  <a:spcBef>
                    <a:spcPct val="0"/>
                  </a:spcBef>
                </a:pPr>
                <a:r>
                  <a:rPr kumimoji="0" lang="zh-CN" altLang="en-US">
                    <a:latin typeface="微软雅黑" panose="020B0503020204020204" pitchFamily="34" charset="-122"/>
                    <a:ea typeface="微软雅黑" panose="020B0503020204020204" pitchFamily="34" charset="-122"/>
                  </a:rPr>
                  <a:t>信息管理能力</a:t>
                </a:r>
              </a:p>
              <a:p>
                <a:pPr algn="ctr" eaLnBrk="0" hangingPunct="0">
                  <a:lnSpc>
                    <a:spcPct val="104000"/>
                  </a:lnSpc>
                  <a:spcBef>
                    <a:spcPct val="0"/>
                  </a:spcBef>
                </a:pPr>
                <a:r>
                  <a:rPr kumimoji="0" lang="en-US" altLang="zh-CN" sz="1100" i="1">
                    <a:latin typeface="微软雅黑" panose="020B0503020204020204" pitchFamily="34" charset="-122"/>
                    <a:ea typeface="微软雅黑" panose="020B0503020204020204" pitchFamily="34" charset="-122"/>
                  </a:rPr>
                  <a:t>V</a:t>
                </a:r>
                <a:r>
                  <a:rPr kumimoji="0" lang="en-US" altLang="zh-CN" sz="1100" i="1" baseline="-25000">
                    <a:latin typeface="微软雅黑" panose="020B0503020204020204" pitchFamily="34" charset="-122"/>
                    <a:ea typeface="微软雅黑" panose="020B0503020204020204" pitchFamily="34" charset="-122"/>
                  </a:rPr>
                  <a:t>53</a:t>
                </a:r>
                <a:endParaRPr kumimoji="0" lang="en-US" altLang="zh-CN" sz="1100">
                  <a:latin typeface="微软雅黑" panose="020B0503020204020204" pitchFamily="34" charset="-122"/>
                  <a:ea typeface="微软雅黑" panose="020B0503020204020204" pitchFamily="34" charset="-122"/>
                </a:endParaRPr>
              </a:p>
            </p:txBody>
          </p:sp>
        </p:grpSp>
        <p:grpSp>
          <p:nvGrpSpPr>
            <p:cNvPr id="1924164" name="Group 68"/>
            <p:cNvGrpSpPr>
              <a:grpSpLocks/>
            </p:cNvGrpSpPr>
            <p:nvPr/>
          </p:nvGrpSpPr>
          <p:grpSpPr bwMode="auto">
            <a:xfrm>
              <a:off x="4438" y="7167"/>
              <a:ext cx="836" cy="682"/>
              <a:chOff x="1800" y="7206"/>
              <a:chExt cx="1080" cy="630"/>
            </a:xfrm>
          </p:grpSpPr>
          <p:sp>
            <p:nvSpPr>
              <p:cNvPr id="1924165" name="Line 69"/>
              <p:cNvSpPr>
                <a:spLocks noChangeShapeType="1"/>
              </p:cNvSpPr>
              <p:nvPr/>
            </p:nvSpPr>
            <p:spPr bwMode="auto">
              <a:xfrm>
                <a:off x="1800" y="7524"/>
                <a:ext cx="10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rIns="0" bIns="0"/>
              <a:lstStyle/>
              <a:p>
                <a:pPr algn="ctr"/>
                <a:endParaRPr lang="zh-CN" altLang="en-US" sz="2400">
                  <a:latin typeface="微软雅黑" panose="020B0503020204020204" pitchFamily="34" charset="-122"/>
                  <a:ea typeface="微软雅黑" panose="020B0503020204020204" pitchFamily="34" charset="-122"/>
                </a:endParaRPr>
              </a:p>
            </p:txBody>
          </p:sp>
          <p:grpSp>
            <p:nvGrpSpPr>
              <p:cNvPr id="1924166" name="Group 70"/>
              <p:cNvGrpSpPr>
                <a:grpSpLocks/>
              </p:cNvGrpSpPr>
              <p:nvPr/>
            </p:nvGrpSpPr>
            <p:grpSpPr bwMode="auto">
              <a:xfrm>
                <a:off x="1800" y="7206"/>
                <a:ext cx="1080" cy="630"/>
                <a:chOff x="1800" y="7206"/>
                <a:chExt cx="1080" cy="630"/>
              </a:xfrm>
            </p:grpSpPr>
            <p:sp>
              <p:nvSpPr>
                <p:cNvPr id="1924167" name="Line 71"/>
                <p:cNvSpPr>
                  <a:spLocks noChangeShapeType="1"/>
                </p:cNvSpPr>
                <p:nvPr/>
              </p:nvSpPr>
              <p:spPr bwMode="auto">
                <a:xfrm>
                  <a:off x="2340" y="7206"/>
                  <a:ext cx="0" cy="63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rIns="0" bIns="0"/>
                <a:lstStyle/>
                <a:p>
                  <a:pPr algn="ctr"/>
                  <a:endParaRPr lang="zh-CN" altLang="en-US" sz="2400">
                    <a:latin typeface="微软雅黑" panose="020B0503020204020204" pitchFamily="34" charset="-122"/>
                    <a:ea typeface="微软雅黑" panose="020B0503020204020204" pitchFamily="34" charset="-122"/>
                  </a:endParaRPr>
                </a:p>
              </p:txBody>
            </p:sp>
            <p:sp>
              <p:nvSpPr>
                <p:cNvPr id="1924168" name="Line 72"/>
                <p:cNvSpPr>
                  <a:spLocks noChangeShapeType="1"/>
                </p:cNvSpPr>
                <p:nvPr/>
              </p:nvSpPr>
              <p:spPr bwMode="auto">
                <a:xfrm>
                  <a:off x="1800" y="7524"/>
                  <a:ext cx="0" cy="3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rIns="0" bIns="0"/>
                <a:lstStyle/>
                <a:p>
                  <a:pPr algn="ctr"/>
                  <a:endParaRPr lang="zh-CN" altLang="en-US" sz="2400">
                    <a:latin typeface="微软雅黑" panose="020B0503020204020204" pitchFamily="34" charset="-122"/>
                    <a:ea typeface="微软雅黑" panose="020B0503020204020204" pitchFamily="34" charset="-122"/>
                  </a:endParaRPr>
                </a:p>
              </p:txBody>
            </p:sp>
            <p:sp>
              <p:nvSpPr>
                <p:cNvPr id="1924169" name="Line 73"/>
                <p:cNvSpPr>
                  <a:spLocks noChangeShapeType="1"/>
                </p:cNvSpPr>
                <p:nvPr/>
              </p:nvSpPr>
              <p:spPr bwMode="auto">
                <a:xfrm>
                  <a:off x="2880" y="7524"/>
                  <a:ext cx="0" cy="3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rIns="0" bIns="0"/>
                <a:lstStyle/>
                <a:p>
                  <a:pPr algn="ctr"/>
                  <a:endParaRPr lang="zh-CN" altLang="en-US" sz="2400">
                    <a:latin typeface="微软雅黑" panose="020B0503020204020204" pitchFamily="34" charset="-122"/>
                    <a:ea typeface="微软雅黑" panose="020B0503020204020204" pitchFamily="34" charset="-122"/>
                  </a:endParaRPr>
                </a:p>
              </p:txBody>
            </p:sp>
          </p:grpSp>
        </p:grpSp>
      </p:grpSp>
      <p:grpSp>
        <p:nvGrpSpPr>
          <p:cNvPr id="1924170" name="Group 74"/>
          <p:cNvGrpSpPr>
            <a:grpSpLocks/>
          </p:cNvGrpSpPr>
          <p:nvPr/>
        </p:nvGrpSpPr>
        <p:grpSpPr bwMode="auto">
          <a:xfrm>
            <a:off x="6233981" y="3145440"/>
            <a:ext cx="772867" cy="2659821"/>
            <a:chOff x="5580" y="7212"/>
            <a:chExt cx="752" cy="2652"/>
          </a:xfrm>
        </p:grpSpPr>
        <p:sp>
          <p:nvSpPr>
            <p:cNvPr id="1924171" name="Text Box 75"/>
            <p:cNvSpPr txBox="1">
              <a:spLocks noChangeArrowheads="1"/>
            </p:cNvSpPr>
            <p:nvPr/>
          </p:nvSpPr>
          <p:spPr bwMode="auto">
            <a:xfrm>
              <a:off x="5580" y="7932"/>
              <a:ext cx="334" cy="1932"/>
            </a:xfrm>
            <a:prstGeom prst="rect">
              <a:avLst/>
            </a:prstGeom>
            <a:solidFill>
              <a:srgbClr val="FFFFFF"/>
            </a:solidFill>
            <a:ln w="9525">
              <a:solidFill>
                <a:srgbClr val="000000"/>
              </a:solidFill>
              <a:miter lim="800000"/>
              <a:headEnd/>
              <a:tailEnd/>
            </a:ln>
          </p:spPr>
          <p:txBody>
            <a:bodyPr lIns="0" rIns="0" bIns="0"/>
            <a:lstStyle/>
            <a:p>
              <a:pPr algn="ctr" eaLnBrk="0" hangingPunct="0">
                <a:lnSpc>
                  <a:spcPct val="104000"/>
                </a:lnSpc>
                <a:spcBef>
                  <a:spcPct val="0"/>
                </a:spcBef>
              </a:pPr>
              <a:r>
                <a:rPr kumimoji="0" lang="zh-CN" altLang="en-US">
                  <a:latin typeface="微软雅黑" panose="020B0503020204020204" pitchFamily="34" charset="-122"/>
                  <a:ea typeface="微软雅黑" panose="020B0503020204020204" pitchFamily="34" charset="-122"/>
                </a:rPr>
                <a:t>技术开发能力</a:t>
              </a:r>
              <a:r>
                <a:rPr kumimoji="0" lang="en-US" altLang="zh-CN" sz="1100" i="1">
                  <a:latin typeface="微软雅黑" panose="020B0503020204020204" pitchFamily="34" charset="-122"/>
                  <a:ea typeface="微软雅黑" panose="020B0503020204020204" pitchFamily="34" charset="-122"/>
                </a:rPr>
                <a:t>V</a:t>
              </a:r>
              <a:r>
                <a:rPr kumimoji="0" lang="en-US" altLang="zh-CN" sz="1100" i="1" baseline="-25000">
                  <a:latin typeface="微软雅黑" panose="020B0503020204020204" pitchFamily="34" charset="-122"/>
                  <a:ea typeface="微软雅黑" panose="020B0503020204020204" pitchFamily="34" charset="-122"/>
                </a:rPr>
                <a:t>61</a:t>
              </a:r>
              <a:endParaRPr kumimoji="0" lang="en-US" altLang="zh-CN" sz="1100">
                <a:latin typeface="微软雅黑" panose="020B0503020204020204" pitchFamily="34" charset="-122"/>
                <a:ea typeface="微软雅黑" panose="020B0503020204020204" pitchFamily="34" charset="-122"/>
              </a:endParaRPr>
            </a:p>
          </p:txBody>
        </p:sp>
        <p:sp>
          <p:nvSpPr>
            <p:cNvPr id="1924172" name="Text Box 76"/>
            <p:cNvSpPr txBox="1">
              <a:spLocks noChangeArrowheads="1"/>
            </p:cNvSpPr>
            <p:nvPr/>
          </p:nvSpPr>
          <p:spPr bwMode="auto">
            <a:xfrm>
              <a:off x="5998" y="7932"/>
              <a:ext cx="334" cy="1932"/>
            </a:xfrm>
            <a:prstGeom prst="rect">
              <a:avLst/>
            </a:prstGeom>
            <a:solidFill>
              <a:srgbClr val="FFFFFF"/>
            </a:solidFill>
            <a:ln w="9525">
              <a:solidFill>
                <a:srgbClr val="000000"/>
              </a:solidFill>
              <a:miter lim="800000"/>
              <a:headEnd/>
              <a:tailEnd/>
            </a:ln>
          </p:spPr>
          <p:txBody>
            <a:bodyPr lIns="0" rIns="0" bIns="0"/>
            <a:lstStyle/>
            <a:p>
              <a:pPr algn="ctr" eaLnBrk="0" hangingPunct="0">
                <a:lnSpc>
                  <a:spcPct val="104000"/>
                </a:lnSpc>
                <a:spcBef>
                  <a:spcPct val="0"/>
                </a:spcBef>
              </a:pPr>
              <a:r>
                <a:rPr kumimoji="0" lang="zh-CN" altLang="en-US" dirty="0">
                  <a:latin typeface="微软雅黑" panose="020B0503020204020204" pitchFamily="34" charset="-122"/>
                  <a:ea typeface="微软雅黑" panose="020B0503020204020204" pitchFamily="34" charset="-122"/>
                </a:rPr>
                <a:t>新技术学习力</a:t>
              </a:r>
              <a:r>
                <a:rPr kumimoji="0" lang="en-US" altLang="zh-CN" sz="1100" i="1" dirty="0">
                  <a:latin typeface="微软雅黑" panose="020B0503020204020204" pitchFamily="34" charset="-122"/>
                  <a:ea typeface="微软雅黑" panose="020B0503020204020204" pitchFamily="34" charset="-122"/>
                </a:rPr>
                <a:t>V</a:t>
              </a:r>
              <a:r>
                <a:rPr kumimoji="0" lang="en-US" altLang="zh-CN" sz="1100" i="1" baseline="-25000" dirty="0">
                  <a:latin typeface="微软雅黑" panose="020B0503020204020204" pitchFamily="34" charset="-122"/>
                  <a:ea typeface="微软雅黑" panose="020B0503020204020204" pitchFamily="34" charset="-122"/>
                </a:rPr>
                <a:t>62</a:t>
              </a:r>
              <a:endParaRPr kumimoji="0" lang="en-US" altLang="zh-CN" sz="1100" dirty="0">
                <a:latin typeface="微软雅黑" panose="020B0503020204020204" pitchFamily="34" charset="-122"/>
                <a:ea typeface="微软雅黑" panose="020B0503020204020204" pitchFamily="34" charset="-122"/>
              </a:endParaRPr>
            </a:p>
          </p:txBody>
        </p:sp>
        <p:grpSp>
          <p:nvGrpSpPr>
            <p:cNvPr id="1924173" name="Group 77"/>
            <p:cNvGrpSpPr>
              <a:grpSpLocks/>
            </p:cNvGrpSpPr>
            <p:nvPr/>
          </p:nvGrpSpPr>
          <p:grpSpPr bwMode="auto">
            <a:xfrm>
              <a:off x="5728" y="7212"/>
              <a:ext cx="497" cy="652"/>
              <a:chOff x="5803" y="7212"/>
              <a:chExt cx="836" cy="652"/>
            </a:xfrm>
          </p:grpSpPr>
          <p:sp>
            <p:nvSpPr>
              <p:cNvPr id="1924174" name="Line 78"/>
              <p:cNvSpPr>
                <a:spLocks noChangeShapeType="1"/>
              </p:cNvSpPr>
              <p:nvPr/>
            </p:nvSpPr>
            <p:spPr bwMode="auto">
              <a:xfrm>
                <a:off x="5803" y="7541"/>
                <a:ext cx="83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rIns="0" bIns="0"/>
              <a:lstStyle/>
              <a:p>
                <a:pPr algn="ctr"/>
                <a:endParaRPr lang="zh-CN" altLang="en-US" sz="2400">
                  <a:latin typeface="微软雅黑" panose="020B0503020204020204" pitchFamily="34" charset="-122"/>
                  <a:ea typeface="微软雅黑" panose="020B0503020204020204" pitchFamily="34" charset="-122"/>
                </a:endParaRPr>
              </a:p>
            </p:txBody>
          </p:sp>
          <p:sp>
            <p:nvSpPr>
              <p:cNvPr id="1924175" name="Line 79"/>
              <p:cNvSpPr>
                <a:spLocks noChangeShapeType="1"/>
              </p:cNvSpPr>
              <p:nvPr/>
            </p:nvSpPr>
            <p:spPr bwMode="auto">
              <a:xfrm>
                <a:off x="6221" y="7212"/>
                <a:ext cx="0" cy="3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rIns="0" bIns="0"/>
              <a:lstStyle/>
              <a:p>
                <a:pPr algn="ctr"/>
                <a:endParaRPr lang="zh-CN" altLang="en-US" sz="2400">
                  <a:latin typeface="微软雅黑" panose="020B0503020204020204" pitchFamily="34" charset="-122"/>
                  <a:ea typeface="微软雅黑" panose="020B0503020204020204" pitchFamily="34" charset="-122"/>
                </a:endParaRPr>
              </a:p>
            </p:txBody>
          </p:sp>
          <p:sp>
            <p:nvSpPr>
              <p:cNvPr id="1924176" name="Line 80"/>
              <p:cNvSpPr>
                <a:spLocks noChangeShapeType="1"/>
              </p:cNvSpPr>
              <p:nvPr/>
            </p:nvSpPr>
            <p:spPr bwMode="auto">
              <a:xfrm>
                <a:off x="5803" y="7541"/>
                <a:ext cx="0" cy="3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rIns="0" bIns="0"/>
              <a:lstStyle/>
              <a:p>
                <a:pPr algn="ctr"/>
                <a:endParaRPr lang="zh-CN" altLang="en-US" sz="2400">
                  <a:latin typeface="微软雅黑" panose="020B0503020204020204" pitchFamily="34" charset="-122"/>
                  <a:ea typeface="微软雅黑" panose="020B0503020204020204" pitchFamily="34" charset="-122"/>
                </a:endParaRPr>
              </a:p>
            </p:txBody>
          </p:sp>
          <p:sp>
            <p:nvSpPr>
              <p:cNvPr id="1924177" name="Line 81"/>
              <p:cNvSpPr>
                <a:spLocks noChangeShapeType="1"/>
              </p:cNvSpPr>
              <p:nvPr/>
            </p:nvSpPr>
            <p:spPr bwMode="auto">
              <a:xfrm>
                <a:off x="6639" y="7541"/>
                <a:ext cx="0" cy="3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rIns="0" bIns="0"/>
              <a:lstStyle/>
              <a:p>
                <a:pPr algn="ctr"/>
                <a:endParaRPr lang="zh-CN" altLang="en-US" sz="2400">
                  <a:latin typeface="微软雅黑" panose="020B0503020204020204" pitchFamily="34" charset="-122"/>
                  <a:ea typeface="微软雅黑" panose="020B0503020204020204" pitchFamily="34" charset="-122"/>
                </a:endParaRPr>
              </a:p>
            </p:txBody>
          </p:sp>
        </p:grpSp>
      </p:grpSp>
      <p:grpSp>
        <p:nvGrpSpPr>
          <p:cNvPr id="1924178" name="Group 82"/>
          <p:cNvGrpSpPr>
            <a:grpSpLocks/>
          </p:cNvGrpSpPr>
          <p:nvPr/>
        </p:nvGrpSpPr>
        <p:grpSpPr bwMode="auto">
          <a:xfrm>
            <a:off x="7203598" y="3145441"/>
            <a:ext cx="1394759" cy="2659820"/>
            <a:chOff x="8640" y="7212"/>
            <a:chExt cx="1575" cy="2652"/>
          </a:xfrm>
        </p:grpSpPr>
        <p:sp>
          <p:nvSpPr>
            <p:cNvPr id="1924179" name="Text Box 83"/>
            <p:cNvSpPr txBox="1">
              <a:spLocks noChangeArrowheads="1"/>
            </p:cNvSpPr>
            <p:nvPr/>
          </p:nvSpPr>
          <p:spPr bwMode="auto">
            <a:xfrm>
              <a:off x="8640" y="7932"/>
              <a:ext cx="334" cy="1932"/>
            </a:xfrm>
            <a:prstGeom prst="rect">
              <a:avLst/>
            </a:prstGeom>
            <a:solidFill>
              <a:srgbClr val="FFFFFF"/>
            </a:solidFill>
            <a:ln w="9525">
              <a:solidFill>
                <a:srgbClr val="000000"/>
              </a:solidFill>
              <a:miter lim="800000"/>
              <a:headEnd/>
              <a:tailEnd/>
            </a:ln>
          </p:spPr>
          <p:txBody>
            <a:bodyPr lIns="0" rIns="0" bIns="0"/>
            <a:lstStyle/>
            <a:p>
              <a:pPr algn="ctr" eaLnBrk="0" hangingPunct="0">
                <a:lnSpc>
                  <a:spcPct val="104000"/>
                </a:lnSpc>
                <a:spcBef>
                  <a:spcPct val="0"/>
                </a:spcBef>
              </a:pPr>
              <a:r>
                <a:rPr kumimoji="0" lang="zh-CN" altLang="en-US">
                  <a:latin typeface="微软雅黑" panose="020B0503020204020204" pitchFamily="34" charset="-122"/>
                  <a:ea typeface="微软雅黑" panose="020B0503020204020204" pitchFamily="34" charset="-122"/>
                </a:rPr>
                <a:t>地理位置</a:t>
              </a:r>
            </a:p>
            <a:p>
              <a:pPr algn="ctr" eaLnBrk="0" hangingPunct="0">
                <a:lnSpc>
                  <a:spcPct val="104000"/>
                </a:lnSpc>
                <a:spcBef>
                  <a:spcPct val="0"/>
                </a:spcBef>
              </a:pPr>
              <a:endParaRPr kumimoji="0" lang="zh-CN" altLang="en-US">
                <a:latin typeface="微软雅黑" panose="020B0503020204020204" pitchFamily="34" charset="-122"/>
                <a:ea typeface="微软雅黑" panose="020B0503020204020204" pitchFamily="34" charset="-122"/>
              </a:endParaRPr>
            </a:p>
            <a:p>
              <a:pPr algn="ctr" eaLnBrk="0" hangingPunct="0">
                <a:lnSpc>
                  <a:spcPct val="104000"/>
                </a:lnSpc>
                <a:spcBef>
                  <a:spcPct val="0"/>
                </a:spcBef>
              </a:pPr>
              <a:endParaRPr kumimoji="0" lang="zh-CN" altLang="en-US" sz="1100">
                <a:latin typeface="微软雅黑" panose="020B0503020204020204" pitchFamily="34" charset="-122"/>
                <a:ea typeface="微软雅黑" panose="020B0503020204020204" pitchFamily="34" charset="-122"/>
              </a:endParaRPr>
            </a:p>
            <a:p>
              <a:pPr algn="ctr" eaLnBrk="0" hangingPunct="0">
                <a:lnSpc>
                  <a:spcPct val="104000"/>
                </a:lnSpc>
                <a:spcBef>
                  <a:spcPct val="0"/>
                </a:spcBef>
              </a:pPr>
              <a:r>
                <a:rPr kumimoji="0" lang="en-US" altLang="zh-CN" sz="1100" i="1">
                  <a:latin typeface="微软雅黑" panose="020B0503020204020204" pitchFamily="34" charset="-122"/>
                  <a:ea typeface="微软雅黑" panose="020B0503020204020204" pitchFamily="34" charset="-122"/>
                </a:rPr>
                <a:t>V</a:t>
              </a:r>
              <a:r>
                <a:rPr kumimoji="0" lang="en-US" altLang="zh-CN" sz="1100" i="1" baseline="-25000">
                  <a:latin typeface="微软雅黑" panose="020B0503020204020204" pitchFamily="34" charset="-122"/>
                  <a:ea typeface="微软雅黑" panose="020B0503020204020204" pitchFamily="34" charset="-122"/>
                </a:rPr>
                <a:t>61</a:t>
              </a:r>
              <a:endParaRPr kumimoji="0" lang="en-US" altLang="zh-CN" sz="1100">
                <a:latin typeface="微软雅黑" panose="020B0503020204020204" pitchFamily="34" charset="-122"/>
                <a:ea typeface="微软雅黑" panose="020B0503020204020204" pitchFamily="34" charset="-122"/>
              </a:endParaRPr>
            </a:p>
          </p:txBody>
        </p:sp>
        <p:sp>
          <p:nvSpPr>
            <p:cNvPr id="1924180" name="Text Box 84"/>
            <p:cNvSpPr txBox="1">
              <a:spLocks noChangeArrowheads="1"/>
            </p:cNvSpPr>
            <p:nvPr/>
          </p:nvSpPr>
          <p:spPr bwMode="auto">
            <a:xfrm>
              <a:off x="9053" y="7932"/>
              <a:ext cx="334" cy="1932"/>
            </a:xfrm>
            <a:prstGeom prst="rect">
              <a:avLst/>
            </a:prstGeom>
            <a:solidFill>
              <a:srgbClr val="FFFFFF"/>
            </a:solidFill>
            <a:ln w="9525">
              <a:solidFill>
                <a:srgbClr val="000000"/>
              </a:solidFill>
              <a:miter lim="800000"/>
              <a:headEnd/>
              <a:tailEnd/>
            </a:ln>
          </p:spPr>
          <p:txBody>
            <a:bodyPr lIns="0" rIns="0" bIns="0"/>
            <a:lstStyle/>
            <a:p>
              <a:pPr algn="ctr" eaLnBrk="0" hangingPunct="0">
                <a:lnSpc>
                  <a:spcPct val="104000"/>
                </a:lnSpc>
                <a:spcBef>
                  <a:spcPct val="0"/>
                </a:spcBef>
              </a:pPr>
              <a:r>
                <a:rPr kumimoji="0" lang="zh-CN" altLang="en-US">
                  <a:latin typeface="微软雅黑" panose="020B0503020204020204" pitchFamily="34" charset="-122"/>
                  <a:ea typeface="微软雅黑" panose="020B0503020204020204" pitchFamily="34" charset="-122"/>
                </a:rPr>
                <a:t>关税税率</a:t>
              </a:r>
            </a:p>
            <a:p>
              <a:pPr algn="ctr" eaLnBrk="0" hangingPunct="0">
                <a:lnSpc>
                  <a:spcPct val="104000"/>
                </a:lnSpc>
                <a:spcBef>
                  <a:spcPct val="0"/>
                </a:spcBef>
              </a:pPr>
              <a:endParaRPr kumimoji="0" lang="zh-CN" altLang="en-US">
                <a:latin typeface="微软雅黑" panose="020B0503020204020204" pitchFamily="34" charset="-122"/>
                <a:ea typeface="微软雅黑" panose="020B0503020204020204" pitchFamily="34" charset="-122"/>
              </a:endParaRPr>
            </a:p>
            <a:p>
              <a:pPr algn="ctr" eaLnBrk="0" hangingPunct="0">
                <a:lnSpc>
                  <a:spcPct val="104000"/>
                </a:lnSpc>
                <a:spcBef>
                  <a:spcPct val="0"/>
                </a:spcBef>
              </a:pPr>
              <a:endParaRPr kumimoji="0" lang="zh-CN" altLang="en-US" sz="1100">
                <a:latin typeface="微软雅黑" panose="020B0503020204020204" pitchFamily="34" charset="-122"/>
                <a:ea typeface="微软雅黑" panose="020B0503020204020204" pitchFamily="34" charset="-122"/>
              </a:endParaRPr>
            </a:p>
            <a:p>
              <a:pPr algn="ctr" eaLnBrk="0" hangingPunct="0">
                <a:lnSpc>
                  <a:spcPct val="104000"/>
                </a:lnSpc>
                <a:spcBef>
                  <a:spcPct val="0"/>
                </a:spcBef>
              </a:pPr>
              <a:r>
                <a:rPr kumimoji="0" lang="en-US" altLang="zh-CN" sz="1100" i="1">
                  <a:latin typeface="微软雅黑" panose="020B0503020204020204" pitchFamily="34" charset="-122"/>
                  <a:ea typeface="微软雅黑" panose="020B0503020204020204" pitchFamily="34" charset="-122"/>
                </a:rPr>
                <a:t>V</a:t>
              </a:r>
              <a:r>
                <a:rPr kumimoji="0" lang="en-US" altLang="zh-CN" sz="1100" i="1" baseline="-25000">
                  <a:latin typeface="微软雅黑" panose="020B0503020204020204" pitchFamily="34" charset="-122"/>
                  <a:ea typeface="微软雅黑" panose="020B0503020204020204" pitchFamily="34" charset="-122"/>
                </a:rPr>
                <a:t>62</a:t>
              </a:r>
              <a:endParaRPr kumimoji="0" lang="en-US" altLang="zh-CN" sz="1100">
                <a:latin typeface="微软雅黑" panose="020B0503020204020204" pitchFamily="34" charset="-122"/>
                <a:ea typeface="微软雅黑" panose="020B0503020204020204" pitchFamily="34" charset="-122"/>
              </a:endParaRPr>
            </a:p>
          </p:txBody>
        </p:sp>
        <p:sp>
          <p:nvSpPr>
            <p:cNvPr id="1924181" name="Text Box 85"/>
            <p:cNvSpPr txBox="1">
              <a:spLocks noChangeArrowheads="1"/>
            </p:cNvSpPr>
            <p:nvPr/>
          </p:nvSpPr>
          <p:spPr bwMode="auto">
            <a:xfrm>
              <a:off x="9467" y="7932"/>
              <a:ext cx="334" cy="1932"/>
            </a:xfrm>
            <a:prstGeom prst="rect">
              <a:avLst/>
            </a:prstGeom>
            <a:solidFill>
              <a:srgbClr val="FFFFFF"/>
            </a:solidFill>
            <a:ln w="9525">
              <a:solidFill>
                <a:srgbClr val="000000"/>
              </a:solidFill>
              <a:miter lim="800000"/>
              <a:headEnd/>
              <a:tailEnd/>
            </a:ln>
          </p:spPr>
          <p:txBody>
            <a:bodyPr lIns="0" rIns="0" bIns="0"/>
            <a:lstStyle/>
            <a:p>
              <a:pPr algn="ctr" eaLnBrk="0" hangingPunct="0">
                <a:lnSpc>
                  <a:spcPct val="104000"/>
                </a:lnSpc>
                <a:spcBef>
                  <a:spcPct val="0"/>
                </a:spcBef>
              </a:pPr>
              <a:r>
                <a:rPr kumimoji="0" lang="zh-CN" altLang="en-US" dirty="0">
                  <a:latin typeface="微软雅黑" panose="020B0503020204020204" pitchFamily="34" charset="-122"/>
                  <a:ea typeface="微软雅黑" panose="020B0503020204020204" pitchFamily="34" charset="-122"/>
                </a:rPr>
                <a:t>汇率稳定性</a:t>
              </a:r>
            </a:p>
            <a:p>
              <a:pPr algn="ctr" eaLnBrk="0" hangingPunct="0">
                <a:lnSpc>
                  <a:spcPct val="104000"/>
                </a:lnSpc>
                <a:spcBef>
                  <a:spcPct val="0"/>
                </a:spcBef>
              </a:pPr>
              <a:endParaRPr kumimoji="0" lang="zh-CN" altLang="en-US" sz="1100" dirty="0">
                <a:latin typeface="微软雅黑" panose="020B0503020204020204" pitchFamily="34" charset="-122"/>
                <a:ea typeface="微软雅黑" panose="020B0503020204020204" pitchFamily="34" charset="-122"/>
              </a:endParaRPr>
            </a:p>
            <a:p>
              <a:pPr algn="ctr" eaLnBrk="0" hangingPunct="0">
                <a:lnSpc>
                  <a:spcPct val="104000"/>
                </a:lnSpc>
                <a:spcBef>
                  <a:spcPct val="0"/>
                </a:spcBef>
              </a:pPr>
              <a:r>
                <a:rPr kumimoji="0" lang="en-US" altLang="zh-CN" sz="1100" i="1" dirty="0">
                  <a:latin typeface="微软雅黑" panose="020B0503020204020204" pitchFamily="34" charset="-122"/>
                  <a:ea typeface="微软雅黑" panose="020B0503020204020204" pitchFamily="34" charset="-122"/>
                </a:rPr>
                <a:t>V</a:t>
              </a:r>
              <a:r>
                <a:rPr kumimoji="0" lang="en-US" altLang="zh-CN" sz="1100" i="1" baseline="-25000" dirty="0">
                  <a:latin typeface="微软雅黑" panose="020B0503020204020204" pitchFamily="34" charset="-122"/>
                  <a:ea typeface="微软雅黑" panose="020B0503020204020204" pitchFamily="34" charset="-122"/>
                </a:rPr>
                <a:t>61</a:t>
              </a:r>
              <a:endParaRPr kumimoji="0" lang="en-US" altLang="zh-CN" sz="1100" dirty="0">
                <a:latin typeface="微软雅黑" panose="020B0503020204020204" pitchFamily="34" charset="-122"/>
                <a:ea typeface="微软雅黑" panose="020B0503020204020204" pitchFamily="34" charset="-122"/>
              </a:endParaRPr>
            </a:p>
          </p:txBody>
        </p:sp>
        <p:sp>
          <p:nvSpPr>
            <p:cNvPr id="1924182" name="Text Box 86"/>
            <p:cNvSpPr txBox="1">
              <a:spLocks noChangeArrowheads="1"/>
            </p:cNvSpPr>
            <p:nvPr/>
          </p:nvSpPr>
          <p:spPr bwMode="auto">
            <a:xfrm>
              <a:off x="9881" y="7932"/>
              <a:ext cx="334" cy="1932"/>
            </a:xfrm>
            <a:prstGeom prst="rect">
              <a:avLst/>
            </a:prstGeom>
            <a:solidFill>
              <a:srgbClr val="FFFFFF"/>
            </a:solidFill>
            <a:ln w="9525">
              <a:solidFill>
                <a:srgbClr val="000000"/>
              </a:solidFill>
              <a:miter lim="800000"/>
              <a:headEnd/>
              <a:tailEnd/>
            </a:ln>
          </p:spPr>
          <p:txBody>
            <a:bodyPr lIns="0" rIns="0" bIns="0"/>
            <a:lstStyle/>
            <a:p>
              <a:pPr algn="ctr" eaLnBrk="0" hangingPunct="0">
                <a:lnSpc>
                  <a:spcPct val="104000"/>
                </a:lnSpc>
                <a:spcBef>
                  <a:spcPct val="0"/>
                </a:spcBef>
              </a:pPr>
              <a:r>
                <a:rPr kumimoji="0" lang="zh-CN" altLang="en-US">
                  <a:latin typeface="微软雅黑" panose="020B0503020204020204" pitchFamily="34" charset="-122"/>
                  <a:ea typeface="微软雅黑" panose="020B0503020204020204" pitchFamily="34" charset="-122"/>
                </a:rPr>
                <a:t>政治稳定性</a:t>
              </a:r>
            </a:p>
            <a:p>
              <a:pPr algn="ctr" eaLnBrk="0" hangingPunct="0">
                <a:lnSpc>
                  <a:spcPct val="104000"/>
                </a:lnSpc>
                <a:spcBef>
                  <a:spcPct val="0"/>
                </a:spcBef>
              </a:pPr>
              <a:endParaRPr kumimoji="0" lang="zh-CN" altLang="en-US" sz="1100">
                <a:latin typeface="微软雅黑" panose="020B0503020204020204" pitchFamily="34" charset="-122"/>
                <a:ea typeface="微软雅黑" panose="020B0503020204020204" pitchFamily="34" charset="-122"/>
              </a:endParaRPr>
            </a:p>
            <a:p>
              <a:pPr algn="ctr" eaLnBrk="0" hangingPunct="0">
                <a:lnSpc>
                  <a:spcPct val="104000"/>
                </a:lnSpc>
                <a:spcBef>
                  <a:spcPct val="0"/>
                </a:spcBef>
              </a:pPr>
              <a:r>
                <a:rPr kumimoji="0" lang="en-US" altLang="zh-CN" sz="1100" i="1">
                  <a:latin typeface="微软雅黑" panose="020B0503020204020204" pitchFamily="34" charset="-122"/>
                  <a:ea typeface="微软雅黑" panose="020B0503020204020204" pitchFamily="34" charset="-122"/>
                </a:rPr>
                <a:t>V</a:t>
              </a:r>
              <a:r>
                <a:rPr kumimoji="0" lang="en-US" altLang="zh-CN" sz="1100" i="1" baseline="-25000">
                  <a:latin typeface="微软雅黑" panose="020B0503020204020204" pitchFamily="34" charset="-122"/>
                  <a:ea typeface="微软雅黑" panose="020B0503020204020204" pitchFamily="34" charset="-122"/>
                </a:rPr>
                <a:t>62</a:t>
              </a:r>
              <a:endParaRPr kumimoji="0" lang="en-US" altLang="zh-CN" sz="1100">
                <a:latin typeface="微软雅黑" panose="020B0503020204020204" pitchFamily="34" charset="-122"/>
                <a:ea typeface="微软雅黑" panose="020B0503020204020204" pitchFamily="34" charset="-122"/>
              </a:endParaRPr>
            </a:p>
          </p:txBody>
        </p:sp>
        <p:grpSp>
          <p:nvGrpSpPr>
            <p:cNvPr id="1924183" name="Group 87"/>
            <p:cNvGrpSpPr>
              <a:grpSpLocks/>
            </p:cNvGrpSpPr>
            <p:nvPr/>
          </p:nvGrpSpPr>
          <p:grpSpPr bwMode="auto">
            <a:xfrm>
              <a:off x="8788" y="7212"/>
              <a:ext cx="1320" cy="652"/>
              <a:chOff x="8788" y="7212"/>
              <a:chExt cx="1320" cy="652"/>
            </a:xfrm>
          </p:grpSpPr>
          <p:sp>
            <p:nvSpPr>
              <p:cNvPr id="1924184" name="Line 88"/>
              <p:cNvSpPr>
                <a:spLocks noChangeShapeType="1"/>
              </p:cNvSpPr>
              <p:nvPr/>
            </p:nvSpPr>
            <p:spPr bwMode="auto">
              <a:xfrm>
                <a:off x="8788" y="7541"/>
                <a:ext cx="129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rIns="0" bIns="0"/>
              <a:lstStyle/>
              <a:p>
                <a:pPr algn="ctr"/>
                <a:endParaRPr lang="zh-CN" altLang="en-US" sz="2400">
                  <a:latin typeface="微软雅黑" panose="020B0503020204020204" pitchFamily="34" charset="-122"/>
                  <a:ea typeface="微软雅黑" panose="020B0503020204020204" pitchFamily="34" charset="-122"/>
                </a:endParaRPr>
              </a:p>
            </p:txBody>
          </p:sp>
          <p:sp>
            <p:nvSpPr>
              <p:cNvPr id="1924185" name="Line 89"/>
              <p:cNvSpPr>
                <a:spLocks noChangeShapeType="1"/>
              </p:cNvSpPr>
              <p:nvPr/>
            </p:nvSpPr>
            <p:spPr bwMode="auto">
              <a:xfrm>
                <a:off x="9435" y="7212"/>
                <a:ext cx="0" cy="3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rIns="0" bIns="0"/>
              <a:lstStyle/>
              <a:p>
                <a:pPr algn="ctr"/>
                <a:endParaRPr lang="zh-CN" altLang="en-US" sz="2400">
                  <a:latin typeface="微软雅黑" panose="020B0503020204020204" pitchFamily="34" charset="-122"/>
                  <a:ea typeface="微软雅黑" panose="020B0503020204020204" pitchFamily="34" charset="-122"/>
                </a:endParaRPr>
              </a:p>
            </p:txBody>
          </p:sp>
          <p:sp>
            <p:nvSpPr>
              <p:cNvPr id="1924186" name="Line 90"/>
              <p:cNvSpPr>
                <a:spLocks noChangeShapeType="1"/>
              </p:cNvSpPr>
              <p:nvPr/>
            </p:nvSpPr>
            <p:spPr bwMode="auto">
              <a:xfrm>
                <a:off x="8788" y="7541"/>
                <a:ext cx="0" cy="3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rIns="0" bIns="0"/>
              <a:lstStyle/>
              <a:p>
                <a:pPr algn="ctr"/>
                <a:endParaRPr lang="zh-CN" altLang="en-US" sz="2400">
                  <a:latin typeface="微软雅黑" panose="020B0503020204020204" pitchFamily="34" charset="-122"/>
                  <a:ea typeface="微软雅黑" panose="020B0503020204020204" pitchFamily="34" charset="-122"/>
                </a:endParaRPr>
              </a:p>
            </p:txBody>
          </p:sp>
          <p:sp>
            <p:nvSpPr>
              <p:cNvPr id="1924187" name="Line 91"/>
              <p:cNvSpPr>
                <a:spLocks noChangeShapeType="1"/>
              </p:cNvSpPr>
              <p:nvPr/>
            </p:nvSpPr>
            <p:spPr bwMode="auto">
              <a:xfrm>
                <a:off x="9228" y="7541"/>
                <a:ext cx="0" cy="3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rIns="0" bIns="0"/>
              <a:lstStyle/>
              <a:p>
                <a:pPr algn="ctr"/>
                <a:endParaRPr lang="zh-CN" altLang="en-US" sz="2400">
                  <a:latin typeface="微软雅黑" panose="020B0503020204020204" pitchFamily="34" charset="-122"/>
                  <a:ea typeface="微软雅黑" panose="020B0503020204020204" pitchFamily="34" charset="-122"/>
                </a:endParaRPr>
              </a:p>
            </p:txBody>
          </p:sp>
          <p:sp>
            <p:nvSpPr>
              <p:cNvPr id="1924188" name="Line 92"/>
              <p:cNvSpPr>
                <a:spLocks noChangeShapeType="1"/>
              </p:cNvSpPr>
              <p:nvPr/>
            </p:nvSpPr>
            <p:spPr bwMode="auto">
              <a:xfrm>
                <a:off x="9668" y="7541"/>
                <a:ext cx="0" cy="3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rIns="0" bIns="0"/>
              <a:lstStyle/>
              <a:p>
                <a:pPr algn="ctr"/>
                <a:endParaRPr lang="zh-CN" altLang="en-US" sz="2400">
                  <a:latin typeface="微软雅黑" panose="020B0503020204020204" pitchFamily="34" charset="-122"/>
                  <a:ea typeface="微软雅黑" panose="020B0503020204020204" pitchFamily="34" charset="-122"/>
                </a:endParaRPr>
              </a:p>
            </p:txBody>
          </p:sp>
          <p:sp>
            <p:nvSpPr>
              <p:cNvPr id="1924189" name="Line 93"/>
              <p:cNvSpPr>
                <a:spLocks noChangeShapeType="1"/>
              </p:cNvSpPr>
              <p:nvPr/>
            </p:nvSpPr>
            <p:spPr bwMode="auto">
              <a:xfrm>
                <a:off x="10108" y="7541"/>
                <a:ext cx="0" cy="32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0" rIns="0" bIns="0"/>
              <a:lstStyle/>
              <a:p>
                <a:pPr algn="ctr"/>
                <a:endParaRPr lang="zh-CN" altLang="en-US" sz="2400">
                  <a:latin typeface="微软雅黑" panose="020B0503020204020204" pitchFamily="34" charset="-122"/>
                  <a:ea typeface="微软雅黑" panose="020B0503020204020204" pitchFamily="34" charset="-122"/>
                </a:endParaRPr>
              </a:p>
            </p:txBody>
          </p:sp>
        </p:grpSp>
      </p:grpSp>
      <p:sp>
        <p:nvSpPr>
          <p:cNvPr id="1924190" name="Text Box 94"/>
          <p:cNvSpPr txBox="1">
            <a:spLocks noChangeArrowheads="1"/>
          </p:cNvSpPr>
          <p:nvPr/>
        </p:nvSpPr>
        <p:spPr bwMode="auto">
          <a:xfrm>
            <a:off x="2495066" y="2755477"/>
            <a:ext cx="963724" cy="375471"/>
          </a:xfrm>
          <a:prstGeom prst="rect">
            <a:avLst/>
          </a:prstGeom>
          <a:solidFill>
            <a:srgbClr val="FFFFFF"/>
          </a:solidFill>
          <a:ln w="9525">
            <a:solidFill>
              <a:srgbClr val="000000"/>
            </a:solidFill>
            <a:miter lim="800000"/>
            <a:headEnd/>
            <a:tailEnd/>
          </a:ln>
        </p:spPr>
        <p:txBody>
          <a:bodyPr lIns="0" rIns="0" bIns="0"/>
          <a:lstStyle/>
          <a:p>
            <a:pPr algn="ctr" eaLnBrk="0" hangingPunct="0">
              <a:lnSpc>
                <a:spcPct val="100000"/>
              </a:lnSpc>
              <a:spcBef>
                <a:spcPct val="0"/>
              </a:spcBef>
            </a:pPr>
            <a:r>
              <a:rPr kumimoji="0" lang="zh-CN" altLang="en-US" dirty="0">
                <a:latin typeface="微软雅黑" panose="020B0503020204020204" pitchFamily="34" charset="-122"/>
                <a:ea typeface="微软雅黑" panose="020B0503020204020204" pitchFamily="34" charset="-122"/>
              </a:rPr>
              <a:t>交货期</a:t>
            </a:r>
            <a:r>
              <a:rPr kumimoji="0" lang="en-US" altLang="zh-CN" sz="1100" i="1" dirty="0">
                <a:latin typeface="微软雅黑" panose="020B0503020204020204" pitchFamily="34" charset="-122"/>
                <a:ea typeface="微软雅黑" panose="020B0503020204020204" pitchFamily="34" charset="-122"/>
              </a:rPr>
              <a:t>U</a:t>
            </a:r>
            <a:r>
              <a:rPr kumimoji="0" lang="en-US" altLang="zh-CN" sz="1100" i="1" baseline="-25000" dirty="0">
                <a:latin typeface="微软雅黑" panose="020B0503020204020204" pitchFamily="34" charset="-122"/>
                <a:ea typeface="微软雅黑" panose="020B0503020204020204" pitchFamily="34" charset="-122"/>
              </a:rPr>
              <a:t>3</a:t>
            </a:r>
            <a:endParaRPr kumimoji="0" lang="en-US" altLang="zh-CN" sz="1100" dirty="0">
              <a:latin typeface="微软雅黑" panose="020B0503020204020204" pitchFamily="34" charset="-122"/>
              <a:ea typeface="微软雅黑" panose="020B0503020204020204" pitchFamily="34" charset="-122"/>
            </a:endParaRPr>
          </a:p>
        </p:txBody>
      </p:sp>
      <p:sp>
        <p:nvSpPr>
          <p:cNvPr id="1924191" name="Text Box 95"/>
          <p:cNvSpPr txBox="1">
            <a:spLocks noChangeArrowheads="1"/>
          </p:cNvSpPr>
          <p:nvPr/>
        </p:nvSpPr>
        <p:spPr bwMode="auto">
          <a:xfrm>
            <a:off x="4907363" y="2755477"/>
            <a:ext cx="971798" cy="375471"/>
          </a:xfrm>
          <a:prstGeom prst="rect">
            <a:avLst/>
          </a:prstGeom>
          <a:solidFill>
            <a:srgbClr val="FFFFFF"/>
          </a:solidFill>
          <a:ln w="9525">
            <a:solidFill>
              <a:srgbClr val="000000"/>
            </a:solidFill>
            <a:miter lim="800000"/>
            <a:headEnd/>
            <a:tailEnd/>
          </a:ln>
        </p:spPr>
        <p:txBody>
          <a:bodyPr lIns="0" rIns="0" bIns="0"/>
          <a:lstStyle/>
          <a:p>
            <a:pPr algn="ctr" eaLnBrk="0" hangingPunct="0">
              <a:lnSpc>
                <a:spcPct val="100000"/>
              </a:lnSpc>
              <a:spcBef>
                <a:spcPct val="0"/>
              </a:spcBef>
            </a:pPr>
            <a:r>
              <a:rPr kumimoji="0" lang="zh-CN" altLang="en-US" dirty="0">
                <a:latin typeface="微软雅黑" panose="020B0503020204020204" pitchFamily="34" charset="-122"/>
                <a:ea typeface="微软雅黑" panose="020B0503020204020204" pitchFamily="34" charset="-122"/>
              </a:rPr>
              <a:t>信息化</a:t>
            </a:r>
            <a:r>
              <a:rPr kumimoji="0" lang="en-US" altLang="zh-CN" sz="1100" i="1" dirty="0">
                <a:latin typeface="微软雅黑" panose="020B0503020204020204" pitchFamily="34" charset="-122"/>
                <a:ea typeface="微软雅黑" panose="020B0503020204020204" pitchFamily="34" charset="-122"/>
              </a:rPr>
              <a:t>U</a:t>
            </a:r>
            <a:r>
              <a:rPr kumimoji="0" lang="en-US" altLang="zh-CN" sz="1100" i="1" baseline="-25000" dirty="0">
                <a:latin typeface="微软雅黑" panose="020B0503020204020204" pitchFamily="34" charset="-122"/>
                <a:ea typeface="微软雅黑" panose="020B0503020204020204" pitchFamily="34" charset="-122"/>
              </a:rPr>
              <a:t>5</a:t>
            </a:r>
            <a:endParaRPr kumimoji="0" lang="en-US" altLang="zh-CN" sz="1100" dirty="0">
              <a:latin typeface="微软雅黑" panose="020B0503020204020204" pitchFamily="34" charset="-122"/>
              <a:ea typeface="微软雅黑" panose="020B0503020204020204" pitchFamily="34" charset="-122"/>
            </a:endParaRPr>
          </a:p>
        </p:txBody>
      </p:sp>
      <p:sp>
        <p:nvSpPr>
          <p:cNvPr id="98" name="Text Box 4"/>
          <p:cNvSpPr txBox="1">
            <a:spLocks noChangeArrowheads="1"/>
          </p:cNvSpPr>
          <p:nvPr/>
        </p:nvSpPr>
        <p:spPr bwMode="auto">
          <a:xfrm>
            <a:off x="2277137" y="339701"/>
            <a:ext cx="4458072" cy="584775"/>
          </a:xfrm>
          <a:prstGeom prst="rect">
            <a:avLst/>
          </a:prstGeom>
          <a:noFill/>
          <a:ln w="19050">
            <a:noFill/>
            <a:miter lim="800000"/>
            <a:headEnd/>
            <a:tailEnd/>
          </a:ln>
          <a:effectLst/>
          <a:extLst/>
        </p:spPr>
        <p:txBody>
          <a:bodyPr wrap="square">
            <a:spAutoFit/>
          </a:bodyPr>
          <a:lstStyle/>
          <a:p>
            <a:pPr algn="ctr" eaLnBrk="0" hangingPunct="0"/>
            <a:r>
              <a:rPr kumimoji="0" lang="zh-CN" altLang="en-US" sz="3200" b="1" dirty="0">
                <a:solidFill>
                  <a:srgbClr val="FF0000"/>
                </a:solidFill>
                <a:effectLst/>
                <a:latin typeface="微软雅黑" panose="020B0503020204020204" pitchFamily="34" charset="-122"/>
                <a:ea typeface="微软雅黑" panose="020B0503020204020204" pitchFamily="34" charset="-122"/>
              </a:rPr>
              <a:t>供应商评价体系的设计</a:t>
            </a:r>
          </a:p>
        </p:txBody>
      </p:sp>
    </p:spTree>
    <p:extLst>
      <p:ext uri="{BB962C8B-B14F-4D97-AF65-F5344CB8AC3E}">
        <p14:creationId xmlns:p14="http://schemas.microsoft.com/office/powerpoint/2010/main" val="773169015"/>
      </p:ext>
    </p:extLst>
  </p:cSld>
  <p:clrMapOvr>
    <a:masterClrMapping/>
  </p:clrMapOvr>
  <p:transition>
    <p:fade/>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灯片编号占位符 3"/>
          <p:cNvSpPr>
            <a:spLocks noGrp="1"/>
          </p:cNvSpPr>
          <p:nvPr>
            <p:ph type="sldNum" sz="quarter" idx="4"/>
          </p:nvPr>
        </p:nvSpPr>
        <p:spPr/>
        <p:txBody>
          <a:bodyPr/>
          <a:lstStyle/>
          <a:p>
            <a:fld id="{55FB48CA-E876-4538-8339-717D36503D76}" type="slidenum">
              <a:rPr lang="en-US" altLang="zh-CN"/>
              <a:pPr/>
              <a:t>174</a:t>
            </a:fld>
            <a:endParaRPr lang="en-US" altLang="zh-CN"/>
          </a:p>
        </p:txBody>
      </p:sp>
      <p:sp>
        <p:nvSpPr>
          <p:cNvPr id="891906" name="Oval 2"/>
          <p:cNvSpPr>
            <a:spLocks noChangeArrowheads="1"/>
          </p:cNvSpPr>
          <p:nvPr/>
        </p:nvSpPr>
        <p:spPr bwMode="auto">
          <a:xfrm>
            <a:off x="1064568" y="1981200"/>
            <a:ext cx="4572000" cy="42672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zh-CN" altLang="zh-CN" sz="2400" b="1">
              <a:latin typeface="微软雅黑" panose="020B0503020204020204" pitchFamily="34" charset="-122"/>
              <a:ea typeface="微软雅黑" panose="020B0503020204020204" pitchFamily="34" charset="-122"/>
            </a:endParaRPr>
          </a:p>
        </p:txBody>
      </p:sp>
      <p:sp>
        <p:nvSpPr>
          <p:cNvPr id="891907" name="Line 3"/>
          <p:cNvSpPr>
            <a:spLocks noChangeShapeType="1"/>
          </p:cNvSpPr>
          <p:nvPr/>
        </p:nvSpPr>
        <p:spPr bwMode="auto">
          <a:xfrm>
            <a:off x="2197696" y="2209800"/>
            <a:ext cx="0" cy="914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891908" name="Text Box 4"/>
          <p:cNvSpPr txBox="1">
            <a:spLocks noChangeArrowheads="1"/>
          </p:cNvSpPr>
          <p:nvPr/>
        </p:nvSpPr>
        <p:spPr bwMode="auto">
          <a:xfrm>
            <a:off x="2578696" y="2057400"/>
            <a:ext cx="1981200"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1600" b="1" dirty="0">
                <a:latin typeface="微软雅黑" panose="020B0503020204020204" pitchFamily="34" charset="-122"/>
                <a:ea typeface="微软雅黑" panose="020B0503020204020204" pitchFamily="34" charset="-122"/>
              </a:rPr>
              <a:t>全面质量管理体系</a:t>
            </a:r>
          </a:p>
        </p:txBody>
      </p:sp>
      <p:sp>
        <p:nvSpPr>
          <p:cNvPr id="891909" name="Text Box 5"/>
          <p:cNvSpPr txBox="1">
            <a:spLocks noChangeArrowheads="1"/>
          </p:cNvSpPr>
          <p:nvPr/>
        </p:nvSpPr>
        <p:spPr bwMode="auto">
          <a:xfrm>
            <a:off x="2578696" y="2362200"/>
            <a:ext cx="2252464"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kumimoji="1" lang="en-US" altLang="zh-CN" sz="1600" b="1" dirty="0">
                <a:latin typeface="微软雅黑" panose="020B0503020204020204" pitchFamily="34" charset="-122"/>
                <a:ea typeface="微软雅黑" panose="020B0503020204020204" pitchFamily="34" charset="-122"/>
              </a:rPr>
              <a:t>ISO-9000</a:t>
            </a:r>
            <a:r>
              <a:rPr kumimoji="1" lang="zh-CN" altLang="en-US" sz="1600" b="1" dirty="0">
                <a:latin typeface="微软雅黑" panose="020B0503020204020204" pitchFamily="34" charset="-122"/>
                <a:ea typeface="微软雅黑" panose="020B0503020204020204" pitchFamily="34" charset="-122"/>
              </a:rPr>
              <a:t>等国际认证</a:t>
            </a:r>
          </a:p>
        </p:txBody>
      </p:sp>
      <p:sp>
        <p:nvSpPr>
          <p:cNvPr id="891910" name="Text Box 6"/>
          <p:cNvSpPr txBox="1">
            <a:spLocks noChangeArrowheads="1"/>
          </p:cNvSpPr>
          <p:nvPr/>
        </p:nvSpPr>
        <p:spPr bwMode="auto">
          <a:xfrm>
            <a:off x="2578696" y="2667000"/>
            <a:ext cx="2133600"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1600" b="1">
                <a:latin typeface="微软雅黑" panose="020B0503020204020204" pitchFamily="34" charset="-122"/>
                <a:ea typeface="微软雅黑" panose="020B0503020204020204" pitchFamily="34" charset="-122"/>
              </a:rPr>
              <a:t>产品质量情况</a:t>
            </a:r>
          </a:p>
        </p:txBody>
      </p:sp>
      <p:sp>
        <p:nvSpPr>
          <p:cNvPr id="891911" name="Text Box 7"/>
          <p:cNvSpPr txBox="1">
            <a:spLocks noChangeArrowheads="1"/>
          </p:cNvSpPr>
          <p:nvPr/>
        </p:nvSpPr>
        <p:spPr bwMode="auto">
          <a:xfrm>
            <a:off x="2578696" y="2971800"/>
            <a:ext cx="2133600"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1600" b="1">
                <a:latin typeface="微软雅黑" panose="020B0503020204020204" pitchFamily="34" charset="-122"/>
                <a:ea typeface="微软雅黑" panose="020B0503020204020204" pitchFamily="34" charset="-122"/>
              </a:rPr>
              <a:t>产品质量检测手段</a:t>
            </a:r>
          </a:p>
        </p:txBody>
      </p:sp>
      <p:sp>
        <p:nvSpPr>
          <p:cNvPr id="891912" name="Line 8"/>
          <p:cNvSpPr>
            <a:spLocks noChangeShapeType="1"/>
          </p:cNvSpPr>
          <p:nvPr/>
        </p:nvSpPr>
        <p:spPr bwMode="auto">
          <a:xfrm>
            <a:off x="2197696" y="2209800"/>
            <a:ext cx="304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891913" name="Line 9"/>
          <p:cNvSpPr>
            <a:spLocks noChangeShapeType="1"/>
          </p:cNvSpPr>
          <p:nvPr/>
        </p:nvSpPr>
        <p:spPr bwMode="auto">
          <a:xfrm>
            <a:off x="2197696" y="2514600"/>
            <a:ext cx="304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891914" name="Line 10"/>
          <p:cNvSpPr>
            <a:spLocks noChangeShapeType="1"/>
          </p:cNvSpPr>
          <p:nvPr/>
        </p:nvSpPr>
        <p:spPr bwMode="auto">
          <a:xfrm>
            <a:off x="2197696" y="2819400"/>
            <a:ext cx="304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891915" name="Line 11"/>
          <p:cNvSpPr>
            <a:spLocks noChangeShapeType="1"/>
          </p:cNvSpPr>
          <p:nvPr/>
        </p:nvSpPr>
        <p:spPr bwMode="auto">
          <a:xfrm>
            <a:off x="2197696" y="3124200"/>
            <a:ext cx="304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891916" name="Text Box 12"/>
          <p:cNvSpPr txBox="1">
            <a:spLocks noChangeArrowheads="1"/>
          </p:cNvSpPr>
          <p:nvPr/>
        </p:nvSpPr>
        <p:spPr bwMode="auto">
          <a:xfrm>
            <a:off x="683568" y="2514600"/>
            <a:ext cx="1219200" cy="406400"/>
          </a:xfrm>
          <a:prstGeom prst="rect">
            <a:avLst/>
          </a:prstGeom>
          <a:solidFill>
            <a:srgbClr val="FFFF00"/>
          </a:solidFill>
          <a:ln w="9525">
            <a:solidFill>
              <a:schemeClr val="tx1"/>
            </a:solidFill>
            <a:miter lim="800000"/>
            <a:headEnd/>
            <a:tailEnd/>
          </a:ln>
          <a:effectLst>
            <a:outerShdw dist="107763" dir="18900000" algn="ctr" rotWithShape="0">
              <a:schemeClr val="bg2"/>
            </a:outerShdw>
          </a:effectLst>
        </p:spPr>
        <p:txBody>
          <a:bodyPr>
            <a:spAutoFit/>
          </a:bodyPr>
          <a:lstStyle/>
          <a:p>
            <a:pPr algn="ctr">
              <a:spcBef>
                <a:spcPct val="50000"/>
              </a:spcBef>
            </a:pPr>
            <a:r>
              <a:rPr kumimoji="1" lang="zh-CN" altLang="en-US" sz="2000" b="1">
                <a:latin typeface="微软雅黑" panose="020B0503020204020204" pitchFamily="34" charset="-122"/>
                <a:ea typeface="微软雅黑" panose="020B0503020204020204" pitchFamily="34" charset="-122"/>
              </a:rPr>
              <a:t>质量能力</a:t>
            </a:r>
          </a:p>
        </p:txBody>
      </p:sp>
      <p:sp>
        <p:nvSpPr>
          <p:cNvPr id="891917" name="Line 13"/>
          <p:cNvSpPr>
            <a:spLocks noChangeShapeType="1"/>
          </p:cNvSpPr>
          <p:nvPr/>
        </p:nvSpPr>
        <p:spPr bwMode="auto">
          <a:xfrm flipH="1">
            <a:off x="1892896" y="2667000"/>
            <a:ext cx="304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891918" name="Line 14"/>
          <p:cNvSpPr>
            <a:spLocks noChangeShapeType="1"/>
          </p:cNvSpPr>
          <p:nvPr/>
        </p:nvSpPr>
        <p:spPr bwMode="auto">
          <a:xfrm>
            <a:off x="2197696" y="3581400"/>
            <a:ext cx="0" cy="914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891919" name="Text Box 15"/>
          <p:cNvSpPr txBox="1">
            <a:spLocks noChangeArrowheads="1"/>
          </p:cNvSpPr>
          <p:nvPr/>
        </p:nvSpPr>
        <p:spPr bwMode="auto">
          <a:xfrm>
            <a:off x="2578696" y="3429000"/>
            <a:ext cx="2133600"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1600" b="1">
                <a:latin typeface="微软雅黑" panose="020B0503020204020204" pitchFamily="34" charset="-122"/>
                <a:ea typeface="微软雅黑" panose="020B0503020204020204" pitchFamily="34" charset="-122"/>
              </a:rPr>
              <a:t>价格竞争能力</a:t>
            </a:r>
          </a:p>
        </p:txBody>
      </p:sp>
      <p:sp>
        <p:nvSpPr>
          <p:cNvPr id="891920" name="Text Box 16"/>
          <p:cNvSpPr txBox="1">
            <a:spLocks noChangeArrowheads="1"/>
          </p:cNvSpPr>
          <p:nvPr/>
        </p:nvSpPr>
        <p:spPr bwMode="auto">
          <a:xfrm>
            <a:off x="2578696" y="3733800"/>
            <a:ext cx="2133600"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1600" b="1">
                <a:latin typeface="微软雅黑" panose="020B0503020204020204" pitchFamily="34" charset="-122"/>
                <a:ea typeface="微软雅黑" panose="020B0503020204020204" pitchFamily="34" charset="-122"/>
              </a:rPr>
              <a:t>原材料、制造成本</a:t>
            </a:r>
          </a:p>
        </p:txBody>
      </p:sp>
      <p:sp>
        <p:nvSpPr>
          <p:cNvPr id="891921" name="Text Box 17"/>
          <p:cNvSpPr txBox="1">
            <a:spLocks noChangeArrowheads="1"/>
          </p:cNvSpPr>
          <p:nvPr/>
        </p:nvSpPr>
        <p:spPr bwMode="auto">
          <a:xfrm>
            <a:off x="2578696" y="4038600"/>
            <a:ext cx="2133600"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1600" b="1">
                <a:latin typeface="微软雅黑" panose="020B0503020204020204" pitchFamily="34" charset="-122"/>
                <a:ea typeface="微软雅黑" panose="020B0503020204020204" pitchFamily="34" charset="-122"/>
              </a:rPr>
              <a:t>降低成本的潜力</a:t>
            </a:r>
          </a:p>
        </p:txBody>
      </p:sp>
      <p:sp>
        <p:nvSpPr>
          <p:cNvPr id="891922" name="Text Box 18"/>
          <p:cNvSpPr txBox="1">
            <a:spLocks noChangeArrowheads="1"/>
          </p:cNvSpPr>
          <p:nvPr/>
        </p:nvSpPr>
        <p:spPr bwMode="auto">
          <a:xfrm>
            <a:off x="2578696" y="4343400"/>
            <a:ext cx="2133600"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1600" b="1">
                <a:latin typeface="微软雅黑" panose="020B0503020204020204" pitchFamily="34" charset="-122"/>
                <a:ea typeface="微软雅黑" panose="020B0503020204020204" pitchFamily="34" charset="-122"/>
              </a:rPr>
              <a:t>结算期限</a:t>
            </a:r>
          </a:p>
        </p:txBody>
      </p:sp>
      <p:sp>
        <p:nvSpPr>
          <p:cNvPr id="891923" name="Line 19"/>
          <p:cNvSpPr>
            <a:spLocks noChangeShapeType="1"/>
          </p:cNvSpPr>
          <p:nvPr/>
        </p:nvSpPr>
        <p:spPr bwMode="auto">
          <a:xfrm>
            <a:off x="2197696" y="3581400"/>
            <a:ext cx="304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891924" name="Line 20"/>
          <p:cNvSpPr>
            <a:spLocks noChangeShapeType="1"/>
          </p:cNvSpPr>
          <p:nvPr/>
        </p:nvSpPr>
        <p:spPr bwMode="auto">
          <a:xfrm>
            <a:off x="2197696" y="3886200"/>
            <a:ext cx="304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891925" name="Line 21"/>
          <p:cNvSpPr>
            <a:spLocks noChangeShapeType="1"/>
          </p:cNvSpPr>
          <p:nvPr/>
        </p:nvSpPr>
        <p:spPr bwMode="auto">
          <a:xfrm>
            <a:off x="2197696" y="4191000"/>
            <a:ext cx="304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891926" name="Line 22"/>
          <p:cNvSpPr>
            <a:spLocks noChangeShapeType="1"/>
          </p:cNvSpPr>
          <p:nvPr/>
        </p:nvSpPr>
        <p:spPr bwMode="auto">
          <a:xfrm>
            <a:off x="2197696" y="4495800"/>
            <a:ext cx="304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891927" name="Text Box 23"/>
          <p:cNvSpPr txBox="1">
            <a:spLocks noChangeArrowheads="1"/>
          </p:cNvSpPr>
          <p:nvPr/>
        </p:nvSpPr>
        <p:spPr bwMode="auto">
          <a:xfrm>
            <a:off x="683568" y="3886200"/>
            <a:ext cx="1219200" cy="406400"/>
          </a:xfrm>
          <a:prstGeom prst="rect">
            <a:avLst/>
          </a:prstGeom>
          <a:solidFill>
            <a:srgbClr val="FFFF00"/>
          </a:solidFill>
          <a:ln w="9525">
            <a:solidFill>
              <a:schemeClr val="tx1"/>
            </a:solidFill>
            <a:miter lim="800000"/>
            <a:headEnd/>
            <a:tailEnd/>
          </a:ln>
          <a:effectLst>
            <a:outerShdw dist="107763" dir="18900000" algn="ctr" rotWithShape="0">
              <a:schemeClr val="bg2"/>
            </a:outerShdw>
          </a:effectLst>
        </p:spPr>
        <p:txBody>
          <a:bodyPr>
            <a:spAutoFit/>
          </a:bodyPr>
          <a:lstStyle/>
          <a:p>
            <a:pPr algn="ctr">
              <a:spcBef>
                <a:spcPct val="50000"/>
              </a:spcBef>
            </a:pPr>
            <a:r>
              <a:rPr kumimoji="1" lang="zh-CN" altLang="en-US" sz="2000" b="1">
                <a:latin typeface="微软雅黑" panose="020B0503020204020204" pitchFamily="34" charset="-122"/>
                <a:ea typeface="微软雅黑" panose="020B0503020204020204" pitchFamily="34" charset="-122"/>
              </a:rPr>
              <a:t>价格水平</a:t>
            </a:r>
          </a:p>
        </p:txBody>
      </p:sp>
      <p:sp>
        <p:nvSpPr>
          <p:cNvPr id="891928" name="Line 24"/>
          <p:cNvSpPr>
            <a:spLocks noChangeShapeType="1"/>
          </p:cNvSpPr>
          <p:nvPr/>
        </p:nvSpPr>
        <p:spPr bwMode="auto">
          <a:xfrm flipH="1">
            <a:off x="1892896" y="4038600"/>
            <a:ext cx="304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891929" name="Line 25"/>
          <p:cNvSpPr>
            <a:spLocks noChangeShapeType="1"/>
          </p:cNvSpPr>
          <p:nvPr/>
        </p:nvSpPr>
        <p:spPr bwMode="auto">
          <a:xfrm>
            <a:off x="2197696" y="4876800"/>
            <a:ext cx="0" cy="914400"/>
          </a:xfrm>
          <a:prstGeom prst="line">
            <a:avLst/>
          </a:prstGeom>
          <a:no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891930" name="Text Box 26"/>
          <p:cNvSpPr txBox="1">
            <a:spLocks noChangeArrowheads="1"/>
          </p:cNvSpPr>
          <p:nvPr/>
        </p:nvSpPr>
        <p:spPr bwMode="auto">
          <a:xfrm>
            <a:off x="2588568" y="4708525"/>
            <a:ext cx="1524000"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1600" b="1" dirty="0">
                <a:latin typeface="微软雅黑" panose="020B0503020204020204" pitchFamily="34" charset="-122"/>
                <a:ea typeface="微软雅黑" panose="020B0503020204020204" pitchFamily="34" charset="-122"/>
              </a:rPr>
              <a:t>技术人员素质</a:t>
            </a:r>
          </a:p>
        </p:txBody>
      </p:sp>
      <p:sp>
        <p:nvSpPr>
          <p:cNvPr id="891931" name="Text Box 27"/>
          <p:cNvSpPr txBox="1">
            <a:spLocks noChangeArrowheads="1"/>
          </p:cNvSpPr>
          <p:nvPr/>
        </p:nvSpPr>
        <p:spPr bwMode="auto">
          <a:xfrm>
            <a:off x="2588568" y="5029200"/>
            <a:ext cx="2133600"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1600" b="1">
                <a:latin typeface="微软雅黑" panose="020B0503020204020204" pitchFamily="34" charset="-122"/>
                <a:ea typeface="微软雅黑" panose="020B0503020204020204" pitchFamily="34" charset="-122"/>
              </a:rPr>
              <a:t>新产品开发成果</a:t>
            </a:r>
          </a:p>
        </p:txBody>
      </p:sp>
      <p:sp>
        <p:nvSpPr>
          <p:cNvPr id="891932" name="Text Box 28"/>
          <p:cNvSpPr txBox="1">
            <a:spLocks noChangeArrowheads="1"/>
          </p:cNvSpPr>
          <p:nvPr/>
        </p:nvSpPr>
        <p:spPr bwMode="auto">
          <a:xfrm>
            <a:off x="2588568" y="5334000"/>
            <a:ext cx="2133600"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1600" b="1">
                <a:latin typeface="微软雅黑" panose="020B0503020204020204" pitchFamily="34" charset="-122"/>
                <a:ea typeface="微软雅黑" panose="020B0503020204020204" pitchFamily="34" charset="-122"/>
              </a:rPr>
              <a:t>设备技术的先进性</a:t>
            </a:r>
          </a:p>
        </p:txBody>
      </p:sp>
      <p:sp>
        <p:nvSpPr>
          <p:cNvPr id="891933" name="Text Box 29"/>
          <p:cNvSpPr txBox="1">
            <a:spLocks noChangeArrowheads="1"/>
          </p:cNvSpPr>
          <p:nvPr/>
        </p:nvSpPr>
        <p:spPr bwMode="auto">
          <a:xfrm>
            <a:off x="2588567" y="5605046"/>
            <a:ext cx="2667000"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1600" b="1" dirty="0">
                <a:latin typeface="微软雅黑" panose="020B0503020204020204" pitchFamily="34" charset="-122"/>
                <a:ea typeface="微软雅黑" panose="020B0503020204020204" pitchFamily="34" charset="-122"/>
              </a:rPr>
              <a:t>与其他企业配套创新能力</a:t>
            </a:r>
          </a:p>
        </p:txBody>
      </p:sp>
      <p:sp>
        <p:nvSpPr>
          <p:cNvPr id="891934" name="Line 30"/>
          <p:cNvSpPr>
            <a:spLocks noChangeShapeType="1"/>
          </p:cNvSpPr>
          <p:nvPr/>
        </p:nvSpPr>
        <p:spPr bwMode="auto">
          <a:xfrm>
            <a:off x="2197696" y="4876800"/>
            <a:ext cx="304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891935" name="Line 31"/>
          <p:cNvSpPr>
            <a:spLocks noChangeShapeType="1"/>
          </p:cNvSpPr>
          <p:nvPr/>
        </p:nvSpPr>
        <p:spPr bwMode="auto">
          <a:xfrm>
            <a:off x="2197696" y="5181600"/>
            <a:ext cx="304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891936" name="Line 32"/>
          <p:cNvSpPr>
            <a:spLocks noChangeShapeType="1"/>
          </p:cNvSpPr>
          <p:nvPr/>
        </p:nvSpPr>
        <p:spPr bwMode="auto">
          <a:xfrm>
            <a:off x="2197696" y="5486400"/>
            <a:ext cx="304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891937" name="Line 33"/>
          <p:cNvSpPr>
            <a:spLocks noChangeShapeType="1"/>
          </p:cNvSpPr>
          <p:nvPr/>
        </p:nvSpPr>
        <p:spPr bwMode="auto">
          <a:xfrm>
            <a:off x="2197696" y="5791200"/>
            <a:ext cx="304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891938" name="Text Box 34"/>
          <p:cNvSpPr txBox="1">
            <a:spLocks noChangeArrowheads="1"/>
          </p:cNvSpPr>
          <p:nvPr/>
        </p:nvSpPr>
        <p:spPr bwMode="auto">
          <a:xfrm>
            <a:off x="683568" y="5195421"/>
            <a:ext cx="1219200" cy="406400"/>
          </a:xfrm>
          <a:prstGeom prst="rect">
            <a:avLst/>
          </a:prstGeom>
          <a:solidFill>
            <a:srgbClr val="FFFF00"/>
          </a:solidFill>
          <a:ln w="9525">
            <a:solidFill>
              <a:schemeClr val="tx1"/>
            </a:solidFill>
            <a:miter lim="800000"/>
            <a:headEnd/>
            <a:tailEnd/>
          </a:ln>
          <a:effectLst>
            <a:outerShdw dist="107763" dir="18900000" algn="ctr" rotWithShape="0">
              <a:schemeClr val="bg2"/>
            </a:outerShdw>
          </a:effectLst>
        </p:spPr>
        <p:txBody>
          <a:bodyPr>
            <a:spAutoFit/>
          </a:bodyPr>
          <a:lstStyle/>
          <a:p>
            <a:pPr algn="ctr">
              <a:spcBef>
                <a:spcPct val="50000"/>
              </a:spcBef>
            </a:pPr>
            <a:r>
              <a:rPr kumimoji="1" lang="zh-CN" altLang="en-US" sz="2000" b="1">
                <a:latin typeface="微软雅黑" panose="020B0503020204020204" pitchFamily="34" charset="-122"/>
                <a:ea typeface="微软雅黑" panose="020B0503020204020204" pitchFamily="34" charset="-122"/>
              </a:rPr>
              <a:t>开发能力</a:t>
            </a:r>
          </a:p>
        </p:txBody>
      </p:sp>
      <p:sp>
        <p:nvSpPr>
          <p:cNvPr id="891939" name="Line 35"/>
          <p:cNvSpPr>
            <a:spLocks noChangeShapeType="1"/>
          </p:cNvSpPr>
          <p:nvPr/>
        </p:nvSpPr>
        <p:spPr bwMode="auto">
          <a:xfrm flipH="1">
            <a:off x="1892896" y="5334000"/>
            <a:ext cx="304800" cy="0"/>
          </a:xfrm>
          <a:prstGeom prst="line">
            <a:avLst/>
          </a:prstGeom>
          <a:no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891940" name="Line 36"/>
          <p:cNvSpPr>
            <a:spLocks noChangeShapeType="1"/>
          </p:cNvSpPr>
          <p:nvPr/>
        </p:nvSpPr>
        <p:spPr bwMode="auto">
          <a:xfrm>
            <a:off x="6322368" y="2209800"/>
            <a:ext cx="0" cy="914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891941" name="Text Box 37"/>
          <p:cNvSpPr txBox="1">
            <a:spLocks noChangeArrowheads="1"/>
          </p:cNvSpPr>
          <p:nvPr/>
        </p:nvSpPr>
        <p:spPr bwMode="auto">
          <a:xfrm>
            <a:off x="6697652" y="2057400"/>
            <a:ext cx="2063116"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kumimoji="1" lang="zh-CN" altLang="en-US" sz="1600" b="1" dirty="0">
                <a:latin typeface="微软雅黑" panose="020B0503020204020204" pitchFamily="34" charset="-122"/>
                <a:ea typeface="微软雅黑" panose="020B0503020204020204" pitchFamily="34" charset="-122"/>
              </a:rPr>
              <a:t>交货及时性、稳定性</a:t>
            </a:r>
          </a:p>
        </p:txBody>
      </p:sp>
      <p:sp>
        <p:nvSpPr>
          <p:cNvPr id="891942" name="Text Box 38"/>
          <p:cNvSpPr txBox="1">
            <a:spLocks noChangeArrowheads="1"/>
          </p:cNvSpPr>
          <p:nvPr/>
        </p:nvSpPr>
        <p:spPr bwMode="auto">
          <a:xfrm>
            <a:off x="6703368" y="2667000"/>
            <a:ext cx="1066800"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1600" b="1">
                <a:latin typeface="微软雅黑" panose="020B0503020204020204" pitchFamily="34" charset="-122"/>
                <a:ea typeface="微软雅黑" panose="020B0503020204020204" pitchFamily="34" charset="-122"/>
              </a:rPr>
              <a:t>运输条件</a:t>
            </a:r>
          </a:p>
        </p:txBody>
      </p:sp>
      <p:sp>
        <p:nvSpPr>
          <p:cNvPr id="891943" name="Text Box 39"/>
          <p:cNvSpPr txBox="1">
            <a:spLocks noChangeArrowheads="1"/>
          </p:cNvSpPr>
          <p:nvPr/>
        </p:nvSpPr>
        <p:spPr bwMode="auto">
          <a:xfrm>
            <a:off x="6703368" y="2362200"/>
            <a:ext cx="1295400"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1600" b="1">
                <a:latin typeface="微软雅黑" panose="020B0503020204020204" pitchFamily="34" charset="-122"/>
                <a:ea typeface="微软雅黑" panose="020B0503020204020204" pitchFamily="34" charset="-122"/>
              </a:rPr>
              <a:t>应变能力</a:t>
            </a:r>
          </a:p>
        </p:txBody>
      </p:sp>
      <p:sp>
        <p:nvSpPr>
          <p:cNvPr id="891944" name="Line 40"/>
          <p:cNvSpPr>
            <a:spLocks noChangeShapeType="1"/>
          </p:cNvSpPr>
          <p:nvPr/>
        </p:nvSpPr>
        <p:spPr bwMode="auto">
          <a:xfrm>
            <a:off x="6322368" y="2209800"/>
            <a:ext cx="304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891945" name="Line 41"/>
          <p:cNvSpPr>
            <a:spLocks noChangeShapeType="1"/>
          </p:cNvSpPr>
          <p:nvPr/>
        </p:nvSpPr>
        <p:spPr bwMode="auto">
          <a:xfrm>
            <a:off x="6322368" y="2514600"/>
            <a:ext cx="304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891946" name="Line 42"/>
          <p:cNvSpPr>
            <a:spLocks noChangeShapeType="1"/>
          </p:cNvSpPr>
          <p:nvPr/>
        </p:nvSpPr>
        <p:spPr bwMode="auto">
          <a:xfrm>
            <a:off x="6322368" y="2819400"/>
            <a:ext cx="304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891947" name="Line 43"/>
          <p:cNvSpPr>
            <a:spLocks noChangeShapeType="1"/>
          </p:cNvSpPr>
          <p:nvPr/>
        </p:nvSpPr>
        <p:spPr bwMode="auto">
          <a:xfrm>
            <a:off x="6322368" y="3124200"/>
            <a:ext cx="304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891948" name="Text Box 44"/>
          <p:cNvSpPr txBox="1">
            <a:spLocks noChangeArrowheads="1"/>
          </p:cNvSpPr>
          <p:nvPr/>
        </p:nvSpPr>
        <p:spPr bwMode="auto">
          <a:xfrm>
            <a:off x="4722168" y="2514600"/>
            <a:ext cx="1219200" cy="406400"/>
          </a:xfrm>
          <a:prstGeom prst="rect">
            <a:avLst/>
          </a:prstGeom>
          <a:solidFill>
            <a:srgbClr val="FFFF00"/>
          </a:solidFill>
          <a:ln w="9525">
            <a:solidFill>
              <a:schemeClr val="tx1"/>
            </a:solidFill>
            <a:miter lim="800000"/>
            <a:headEnd/>
            <a:tailEnd/>
          </a:ln>
          <a:effectLst>
            <a:outerShdw dist="107763" dir="18900000" algn="ctr" rotWithShape="0">
              <a:schemeClr val="bg2"/>
            </a:outerShdw>
          </a:effectLst>
        </p:spPr>
        <p:txBody>
          <a:bodyPr>
            <a:spAutoFit/>
          </a:bodyPr>
          <a:lstStyle/>
          <a:p>
            <a:pPr algn="ctr">
              <a:spcBef>
                <a:spcPct val="50000"/>
              </a:spcBef>
            </a:pPr>
            <a:r>
              <a:rPr kumimoji="1" lang="zh-CN" altLang="en-US" sz="2000" b="1">
                <a:latin typeface="微软雅黑" panose="020B0503020204020204" pitchFamily="34" charset="-122"/>
                <a:ea typeface="微软雅黑" panose="020B0503020204020204" pitchFamily="34" charset="-122"/>
              </a:rPr>
              <a:t>供货能力</a:t>
            </a:r>
          </a:p>
        </p:txBody>
      </p:sp>
      <p:sp>
        <p:nvSpPr>
          <p:cNvPr id="891949" name="Line 45"/>
          <p:cNvSpPr>
            <a:spLocks noChangeShapeType="1"/>
          </p:cNvSpPr>
          <p:nvPr/>
        </p:nvSpPr>
        <p:spPr bwMode="auto">
          <a:xfrm flipH="1">
            <a:off x="6017568" y="2667000"/>
            <a:ext cx="304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891950" name="Line 46"/>
          <p:cNvSpPr>
            <a:spLocks noChangeShapeType="1"/>
          </p:cNvSpPr>
          <p:nvPr/>
        </p:nvSpPr>
        <p:spPr bwMode="auto">
          <a:xfrm>
            <a:off x="6322368" y="3581400"/>
            <a:ext cx="0" cy="914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891951" name="Text Box 47"/>
          <p:cNvSpPr txBox="1">
            <a:spLocks noChangeArrowheads="1"/>
          </p:cNvSpPr>
          <p:nvPr/>
        </p:nvSpPr>
        <p:spPr bwMode="auto">
          <a:xfrm>
            <a:off x="6627168" y="3429000"/>
            <a:ext cx="2034480"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kumimoji="1" lang="zh-CN" altLang="en-US" sz="1600" b="1" dirty="0">
                <a:latin typeface="微软雅黑" panose="020B0503020204020204" pitchFamily="34" charset="-122"/>
                <a:ea typeface="微软雅黑" panose="020B0503020204020204" pitchFamily="34" charset="-122"/>
              </a:rPr>
              <a:t>信息服务</a:t>
            </a:r>
          </a:p>
        </p:txBody>
      </p:sp>
      <p:sp>
        <p:nvSpPr>
          <p:cNvPr id="891952" name="Text Box 48"/>
          <p:cNvSpPr txBox="1">
            <a:spLocks noChangeArrowheads="1"/>
          </p:cNvSpPr>
          <p:nvPr/>
        </p:nvSpPr>
        <p:spPr bwMode="auto">
          <a:xfrm>
            <a:off x="6627168" y="3733800"/>
            <a:ext cx="2133600"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1600" b="1">
                <a:latin typeface="微软雅黑" panose="020B0503020204020204" pitchFamily="34" charset="-122"/>
                <a:ea typeface="微软雅黑" panose="020B0503020204020204" pitchFamily="34" charset="-122"/>
              </a:rPr>
              <a:t>业务响应能力</a:t>
            </a:r>
          </a:p>
        </p:txBody>
      </p:sp>
      <p:sp>
        <p:nvSpPr>
          <p:cNvPr id="891953" name="Text Box 49"/>
          <p:cNvSpPr txBox="1">
            <a:spLocks noChangeArrowheads="1"/>
          </p:cNvSpPr>
          <p:nvPr/>
        </p:nvSpPr>
        <p:spPr bwMode="auto">
          <a:xfrm>
            <a:off x="6627168" y="4038600"/>
            <a:ext cx="2133600"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1600" b="1">
                <a:latin typeface="微软雅黑" panose="020B0503020204020204" pitchFamily="34" charset="-122"/>
                <a:ea typeface="微软雅黑" panose="020B0503020204020204" pitchFamily="34" charset="-122"/>
              </a:rPr>
              <a:t>流通加工能力</a:t>
            </a:r>
          </a:p>
        </p:txBody>
      </p:sp>
      <p:sp>
        <p:nvSpPr>
          <p:cNvPr id="891954" name="Text Box 50"/>
          <p:cNvSpPr txBox="1">
            <a:spLocks noChangeArrowheads="1"/>
          </p:cNvSpPr>
          <p:nvPr/>
        </p:nvSpPr>
        <p:spPr bwMode="auto">
          <a:xfrm>
            <a:off x="6627168" y="4343400"/>
            <a:ext cx="2133600"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1600" b="1">
                <a:latin typeface="微软雅黑" panose="020B0503020204020204" pitchFamily="34" charset="-122"/>
                <a:ea typeface="微软雅黑" panose="020B0503020204020204" pitchFamily="34" charset="-122"/>
              </a:rPr>
              <a:t>双方协调能力</a:t>
            </a:r>
          </a:p>
        </p:txBody>
      </p:sp>
      <p:sp>
        <p:nvSpPr>
          <p:cNvPr id="891955" name="Line 51"/>
          <p:cNvSpPr>
            <a:spLocks noChangeShapeType="1"/>
          </p:cNvSpPr>
          <p:nvPr/>
        </p:nvSpPr>
        <p:spPr bwMode="auto">
          <a:xfrm>
            <a:off x="6322368" y="3581400"/>
            <a:ext cx="304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891956" name="Line 52"/>
          <p:cNvSpPr>
            <a:spLocks noChangeShapeType="1"/>
          </p:cNvSpPr>
          <p:nvPr/>
        </p:nvSpPr>
        <p:spPr bwMode="auto">
          <a:xfrm>
            <a:off x="6322368" y="3886200"/>
            <a:ext cx="304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891957" name="Line 53"/>
          <p:cNvSpPr>
            <a:spLocks noChangeShapeType="1"/>
          </p:cNvSpPr>
          <p:nvPr/>
        </p:nvSpPr>
        <p:spPr bwMode="auto">
          <a:xfrm>
            <a:off x="6322368" y="4191000"/>
            <a:ext cx="304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891958" name="Line 54"/>
          <p:cNvSpPr>
            <a:spLocks noChangeShapeType="1"/>
          </p:cNvSpPr>
          <p:nvPr/>
        </p:nvSpPr>
        <p:spPr bwMode="auto">
          <a:xfrm>
            <a:off x="6322368" y="4495800"/>
            <a:ext cx="304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891959" name="Text Box 55"/>
          <p:cNvSpPr txBox="1">
            <a:spLocks noChangeArrowheads="1"/>
          </p:cNvSpPr>
          <p:nvPr/>
        </p:nvSpPr>
        <p:spPr bwMode="auto">
          <a:xfrm>
            <a:off x="4722168" y="3886200"/>
            <a:ext cx="1219200" cy="406400"/>
          </a:xfrm>
          <a:prstGeom prst="rect">
            <a:avLst/>
          </a:prstGeom>
          <a:solidFill>
            <a:srgbClr val="FFFF00"/>
          </a:solidFill>
          <a:ln w="9525">
            <a:solidFill>
              <a:schemeClr val="tx1"/>
            </a:solidFill>
            <a:miter lim="800000"/>
            <a:headEnd/>
            <a:tailEnd/>
          </a:ln>
          <a:effectLst>
            <a:outerShdw dist="107763" dir="18900000" algn="ctr" rotWithShape="0">
              <a:schemeClr val="bg2"/>
            </a:outerShdw>
          </a:effectLst>
        </p:spPr>
        <p:txBody>
          <a:bodyPr>
            <a:spAutoFit/>
          </a:bodyPr>
          <a:lstStyle/>
          <a:p>
            <a:pPr algn="ctr">
              <a:spcBef>
                <a:spcPct val="50000"/>
              </a:spcBef>
            </a:pPr>
            <a:r>
              <a:rPr kumimoji="1" lang="zh-CN" altLang="en-US" sz="2000" b="1">
                <a:latin typeface="微软雅黑" panose="020B0503020204020204" pitchFamily="34" charset="-122"/>
                <a:ea typeface="微软雅黑" panose="020B0503020204020204" pitchFamily="34" charset="-122"/>
              </a:rPr>
              <a:t>服务水平</a:t>
            </a:r>
          </a:p>
        </p:txBody>
      </p:sp>
      <p:sp>
        <p:nvSpPr>
          <p:cNvPr id="891960" name="Line 56"/>
          <p:cNvSpPr>
            <a:spLocks noChangeShapeType="1"/>
          </p:cNvSpPr>
          <p:nvPr/>
        </p:nvSpPr>
        <p:spPr bwMode="auto">
          <a:xfrm flipH="1">
            <a:off x="6017568" y="4038600"/>
            <a:ext cx="304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891961" name="Line 57"/>
          <p:cNvSpPr>
            <a:spLocks noChangeShapeType="1"/>
          </p:cNvSpPr>
          <p:nvPr/>
        </p:nvSpPr>
        <p:spPr bwMode="auto">
          <a:xfrm>
            <a:off x="6322368" y="4800600"/>
            <a:ext cx="0" cy="914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891962" name="Text Box 58"/>
          <p:cNvSpPr txBox="1">
            <a:spLocks noChangeArrowheads="1"/>
          </p:cNvSpPr>
          <p:nvPr/>
        </p:nvSpPr>
        <p:spPr bwMode="auto">
          <a:xfrm>
            <a:off x="6645424" y="4648200"/>
            <a:ext cx="2133600"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1600" b="1">
                <a:latin typeface="微软雅黑" panose="020B0503020204020204" pitchFamily="34" charset="-122"/>
                <a:ea typeface="微软雅黑" panose="020B0503020204020204" pitchFamily="34" charset="-122"/>
              </a:rPr>
              <a:t>年产量</a:t>
            </a:r>
          </a:p>
        </p:txBody>
      </p:sp>
      <p:sp>
        <p:nvSpPr>
          <p:cNvPr id="891963" name="Text Box 59"/>
          <p:cNvSpPr txBox="1">
            <a:spLocks noChangeArrowheads="1"/>
          </p:cNvSpPr>
          <p:nvPr/>
        </p:nvSpPr>
        <p:spPr bwMode="auto">
          <a:xfrm>
            <a:off x="6645424" y="4953000"/>
            <a:ext cx="2133600"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1600" b="1">
                <a:latin typeface="微软雅黑" panose="020B0503020204020204" pitchFamily="34" charset="-122"/>
                <a:ea typeface="微软雅黑" panose="020B0503020204020204" pitchFamily="34" charset="-122"/>
              </a:rPr>
              <a:t>同类产品配套家数</a:t>
            </a:r>
          </a:p>
        </p:txBody>
      </p:sp>
      <p:sp>
        <p:nvSpPr>
          <p:cNvPr id="891964" name="Text Box 60"/>
          <p:cNvSpPr txBox="1">
            <a:spLocks noChangeArrowheads="1"/>
          </p:cNvSpPr>
          <p:nvPr/>
        </p:nvSpPr>
        <p:spPr bwMode="auto">
          <a:xfrm>
            <a:off x="6645424" y="5257800"/>
            <a:ext cx="2133600"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1600" b="1">
                <a:latin typeface="微软雅黑" panose="020B0503020204020204" pitchFamily="34" charset="-122"/>
                <a:ea typeface="微软雅黑" panose="020B0503020204020204" pitchFamily="34" charset="-122"/>
              </a:rPr>
              <a:t>不同产品配套家数</a:t>
            </a:r>
          </a:p>
        </p:txBody>
      </p:sp>
      <p:sp>
        <p:nvSpPr>
          <p:cNvPr id="891965" name="Text Box 61"/>
          <p:cNvSpPr txBox="1">
            <a:spLocks noChangeArrowheads="1"/>
          </p:cNvSpPr>
          <p:nvPr/>
        </p:nvSpPr>
        <p:spPr bwMode="auto">
          <a:xfrm>
            <a:off x="6645424" y="5562600"/>
            <a:ext cx="2133600"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1600" b="1">
                <a:latin typeface="微软雅黑" panose="020B0503020204020204" pitchFamily="34" charset="-122"/>
                <a:ea typeface="微软雅黑" panose="020B0503020204020204" pitchFamily="34" charset="-122"/>
              </a:rPr>
              <a:t>批量折扣</a:t>
            </a:r>
          </a:p>
        </p:txBody>
      </p:sp>
      <p:sp>
        <p:nvSpPr>
          <p:cNvPr id="891966" name="Line 62"/>
          <p:cNvSpPr>
            <a:spLocks noChangeShapeType="1"/>
          </p:cNvSpPr>
          <p:nvPr/>
        </p:nvSpPr>
        <p:spPr bwMode="auto">
          <a:xfrm>
            <a:off x="6322368" y="4800600"/>
            <a:ext cx="304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891967" name="Line 63"/>
          <p:cNvSpPr>
            <a:spLocks noChangeShapeType="1"/>
          </p:cNvSpPr>
          <p:nvPr/>
        </p:nvSpPr>
        <p:spPr bwMode="auto">
          <a:xfrm>
            <a:off x="6322368" y="5105400"/>
            <a:ext cx="304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891968" name="Line 64"/>
          <p:cNvSpPr>
            <a:spLocks noChangeShapeType="1"/>
          </p:cNvSpPr>
          <p:nvPr/>
        </p:nvSpPr>
        <p:spPr bwMode="auto">
          <a:xfrm>
            <a:off x="6322368" y="5410200"/>
            <a:ext cx="304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891969" name="Line 65"/>
          <p:cNvSpPr>
            <a:spLocks noChangeShapeType="1"/>
          </p:cNvSpPr>
          <p:nvPr/>
        </p:nvSpPr>
        <p:spPr bwMode="auto">
          <a:xfrm>
            <a:off x="6322368" y="5715000"/>
            <a:ext cx="304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891970" name="Text Box 66"/>
          <p:cNvSpPr txBox="1">
            <a:spLocks noChangeArrowheads="1"/>
          </p:cNvSpPr>
          <p:nvPr/>
        </p:nvSpPr>
        <p:spPr bwMode="auto">
          <a:xfrm>
            <a:off x="4722168" y="5105400"/>
            <a:ext cx="1219200" cy="498475"/>
          </a:xfrm>
          <a:prstGeom prst="rect">
            <a:avLst/>
          </a:prstGeom>
          <a:solidFill>
            <a:srgbClr val="FFFF00"/>
          </a:solidFill>
          <a:ln w="9525">
            <a:solidFill>
              <a:schemeClr val="tx1"/>
            </a:solidFill>
            <a:miter lim="800000"/>
            <a:headEnd/>
            <a:tailEnd/>
          </a:ln>
          <a:effectLst>
            <a:outerShdw dist="107763" dir="18900000" algn="ctr" rotWithShape="0">
              <a:schemeClr val="bg2"/>
            </a:outerShdw>
          </a:effectLst>
        </p:spPr>
        <p:txBody>
          <a:bodyPr>
            <a:spAutoFit/>
          </a:bodyPr>
          <a:lstStyle/>
          <a:p>
            <a:pPr>
              <a:lnSpc>
                <a:spcPct val="130000"/>
              </a:lnSpc>
            </a:pPr>
            <a:r>
              <a:rPr kumimoji="1" lang="zh-CN" altLang="en-US" sz="2000" b="1">
                <a:latin typeface="微软雅黑" panose="020B0503020204020204" pitchFamily="34" charset="-122"/>
                <a:ea typeface="微软雅黑" panose="020B0503020204020204" pitchFamily="34" charset="-122"/>
              </a:rPr>
              <a:t>经济规模</a:t>
            </a:r>
          </a:p>
        </p:txBody>
      </p:sp>
      <p:sp>
        <p:nvSpPr>
          <p:cNvPr id="891971" name="Line 67"/>
          <p:cNvSpPr>
            <a:spLocks noChangeShapeType="1"/>
          </p:cNvSpPr>
          <p:nvPr/>
        </p:nvSpPr>
        <p:spPr bwMode="auto">
          <a:xfrm flipH="1">
            <a:off x="6017568" y="5257800"/>
            <a:ext cx="304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891972" name="Rectangle 68"/>
          <p:cNvSpPr>
            <a:spLocks noChangeArrowheads="1"/>
          </p:cNvSpPr>
          <p:nvPr/>
        </p:nvSpPr>
        <p:spPr bwMode="auto">
          <a:xfrm>
            <a:off x="6700193" y="2971800"/>
            <a:ext cx="1003300"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600" b="1">
                <a:latin typeface="微软雅黑" panose="020B0503020204020204" pitchFamily="34" charset="-122"/>
                <a:ea typeface="微软雅黑" panose="020B0503020204020204" pitchFamily="34" charset="-122"/>
              </a:rPr>
              <a:t>配套距离</a:t>
            </a:r>
            <a:endParaRPr kumimoji="1" lang="zh-CN" altLang="en-US" sz="2000" b="1">
              <a:latin typeface="微软雅黑" panose="020B0503020204020204" pitchFamily="34" charset="-122"/>
              <a:ea typeface="微软雅黑" panose="020B0503020204020204" pitchFamily="34" charset="-122"/>
            </a:endParaRPr>
          </a:p>
        </p:txBody>
      </p:sp>
      <p:sp>
        <p:nvSpPr>
          <p:cNvPr id="891974" name="Rectangle 70"/>
          <p:cNvSpPr>
            <a:spLocks noChangeArrowheads="1"/>
          </p:cNvSpPr>
          <p:nvPr/>
        </p:nvSpPr>
        <p:spPr bwMode="auto">
          <a:xfrm>
            <a:off x="403860" y="1420168"/>
            <a:ext cx="741741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1" lang="zh-CN" altLang="en-US" sz="2400" dirty="0" smtClean="0">
                <a:latin typeface="微软雅黑" panose="020B0503020204020204" pitchFamily="34" charset="-122"/>
                <a:ea typeface="微软雅黑" panose="020B0503020204020204" pitchFamily="34" charset="-122"/>
              </a:rPr>
              <a:t>合格</a:t>
            </a:r>
            <a:r>
              <a:rPr kumimoji="1" lang="zh-CN" altLang="en-US" sz="2400" dirty="0">
                <a:latin typeface="微软雅黑" panose="020B0503020204020204" pitchFamily="34" charset="-122"/>
                <a:ea typeface="微软雅黑" panose="020B0503020204020204" pitchFamily="34" charset="-122"/>
              </a:rPr>
              <a:t>供应</a:t>
            </a:r>
            <a:r>
              <a:rPr kumimoji="1" lang="zh-CN" altLang="en-US" sz="2400" dirty="0" smtClean="0">
                <a:latin typeface="微软雅黑" panose="020B0503020204020204" pitchFamily="34" charset="-122"/>
                <a:ea typeface="微软雅黑" panose="020B0503020204020204" pitchFamily="34" charset="-122"/>
              </a:rPr>
              <a:t>商绩效管理的构成：六</a:t>
            </a:r>
            <a:r>
              <a:rPr kumimoji="1" lang="zh-CN" altLang="en-US" sz="2400" dirty="0">
                <a:latin typeface="微软雅黑" panose="020B0503020204020204" pitchFamily="34" charset="-122"/>
                <a:ea typeface="微软雅黑" panose="020B0503020204020204" pitchFamily="34" charset="-122"/>
              </a:rPr>
              <a:t>个模块二十四个要素</a:t>
            </a:r>
          </a:p>
        </p:txBody>
      </p:sp>
      <p:sp>
        <p:nvSpPr>
          <p:cNvPr id="73" name="Text Box 4"/>
          <p:cNvSpPr txBox="1">
            <a:spLocks noChangeArrowheads="1"/>
          </p:cNvSpPr>
          <p:nvPr/>
        </p:nvSpPr>
        <p:spPr bwMode="auto">
          <a:xfrm>
            <a:off x="2330860" y="357913"/>
            <a:ext cx="4458072" cy="584775"/>
          </a:xfrm>
          <a:prstGeom prst="rect">
            <a:avLst/>
          </a:prstGeom>
          <a:noFill/>
          <a:ln w="19050">
            <a:noFill/>
            <a:miter lim="800000"/>
            <a:headEnd/>
            <a:tailEnd/>
          </a:ln>
          <a:effectLst/>
          <a:extLst/>
        </p:spPr>
        <p:txBody>
          <a:bodyPr wrap="square">
            <a:spAutoFit/>
          </a:bodyPr>
          <a:lstStyle/>
          <a:p>
            <a:pPr algn="ctr" eaLnBrk="0" hangingPunct="0"/>
            <a:r>
              <a:rPr kumimoji="0" lang="zh-CN" altLang="en-US" sz="3200" b="1" dirty="0">
                <a:solidFill>
                  <a:srgbClr val="FF0000"/>
                </a:solidFill>
                <a:effectLst/>
                <a:latin typeface="微软雅黑" panose="020B0503020204020204" pitchFamily="34" charset="-122"/>
                <a:ea typeface="微软雅黑" panose="020B0503020204020204" pitchFamily="34" charset="-122"/>
              </a:rPr>
              <a:t>供应商评价体系的设计</a:t>
            </a:r>
          </a:p>
        </p:txBody>
      </p:sp>
    </p:spTree>
    <p:extLst>
      <p:ext uri="{BB962C8B-B14F-4D97-AF65-F5344CB8AC3E}">
        <p14:creationId xmlns:p14="http://schemas.microsoft.com/office/powerpoint/2010/main" val="1299254214"/>
      </p:ext>
    </p:extLst>
  </p:cSld>
  <p:clrMapOvr>
    <a:masterClrMapping/>
  </p:clrMapOvr>
  <p:transition spd="med">
    <p:split orient="vert"/>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4"/>
          </p:nvPr>
        </p:nvSpPr>
        <p:spPr/>
        <p:txBody>
          <a:bodyPr/>
          <a:lstStyle/>
          <a:p>
            <a:fld id="{F0B80C04-DB59-4DE3-A4FB-82A3D0064A1B}" type="slidenum">
              <a:rPr lang="en-US" altLang="zh-CN"/>
              <a:pPr/>
              <a:t>175</a:t>
            </a:fld>
            <a:endParaRPr lang="en-US" altLang="zh-CN"/>
          </a:p>
        </p:txBody>
      </p:sp>
      <p:sp>
        <p:nvSpPr>
          <p:cNvPr id="893954" name="Text Box 2"/>
          <p:cNvSpPr txBox="1">
            <a:spLocks noChangeArrowheads="1"/>
          </p:cNvSpPr>
          <p:nvPr/>
        </p:nvSpPr>
        <p:spPr bwMode="auto">
          <a:xfrm>
            <a:off x="395536" y="1415797"/>
            <a:ext cx="8424168"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150000"/>
              </a:lnSpc>
            </a:pPr>
            <a:r>
              <a:rPr lang="zh-CN" altLang="en-US" sz="2000" b="1" dirty="0" smtClean="0">
                <a:latin typeface="微软雅黑" panose="020B0503020204020204" pitchFamily="34" charset="-122"/>
                <a:ea typeface="微软雅黑" panose="020B0503020204020204" pitchFamily="34" charset="-122"/>
              </a:rPr>
              <a:t>供应</a:t>
            </a:r>
            <a:r>
              <a:rPr lang="zh-CN" altLang="en-US" sz="2000" b="1" dirty="0">
                <a:latin typeface="微软雅黑" panose="020B0503020204020204" pitchFamily="34" charset="-122"/>
                <a:ea typeface="微软雅黑" panose="020B0503020204020204" pitchFamily="34" charset="-122"/>
              </a:rPr>
              <a:t>商质量指标是</a:t>
            </a:r>
            <a:r>
              <a:rPr lang="zh-CN" altLang="en-US" sz="2000" b="1">
                <a:latin typeface="微软雅黑" panose="020B0503020204020204" pitchFamily="34" charset="-122"/>
                <a:ea typeface="微软雅黑" panose="020B0503020204020204" pitchFamily="34" charset="-122"/>
              </a:rPr>
              <a:t>供应</a:t>
            </a:r>
            <a:r>
              <a:rPr lang="zh-CN" altLang="en-US" sz="2000" b="1" smtClean="0">
                <a:latin typeface="微软雅黑" panose="020B0503020204020204" pitchFamily="34" charset="-122"/>
                <a:ea typeface="微软雅黑" panose="020B0503020204020204" pitchFamily="34" charset="-122"/>
              </a:rPr>
              <a:t>商考评的</a:t>
            </a:r>
            <a:r>
              <a:rPr lang="zh-CN" altLang="en-US" sz="2000" b="1" dirty="0">
                <a:latin typeface="微软雅黑" panose="020B0503020204020204" pitchFamily="34" charset="-122"/>
                <a:ea typeface="微软雅黑" panose="020B0503020204020204" pitchFamily="34" charset="-122"/>
              </a:rPr>
              <a:t>最基本指标，包括来料批次合格率、来料抽检缺陷率、来料在线报废率、供应商来料免检率等，分别叙述如下：</a:t>
            </a:r>
          </a:p>
          <a:p>
            <a:pPr eaLnBrk="0" hangingPunct="0"/>
            <a:endParaRPr lang="en-US" altLang="zh-CN" sz="2000" dirty="0" smtClean="0">
              <a:latin typeface="微软雅黑" panose="020B0503020204020204" pitchFamily="34" charset="-122"/>
              <a:ea typeface="微软雅黑" panose="020B0503020204020204" pitchFamily="34" charset="-122"/>
            </a:endParaRPr>
          </a:p>
          <a:p>
            <a:pPr eaLnBrk="0" hangingPunct="0"/>
            <a:r>
              <a:rPr lang="en-US" altLang="zh-CN" sz="2000" dirty="0" smtClean="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）来料批次</a:t>
            </a:r>
            <a:r>
              <a:rPr lang="zh-CN" altLang="en-US" sz="2000" dirty="0" smtClean="0">
                <a:latin typeface="微软雅黑" panose="020B0503020204020204" pitchFamily="34" charset="-122"/>
                <a:ea typeface="微软雅黑" panose="020B0503020204020204" pitchFamily="34" charset="-122"/>
              </a:rPr>
              <a:t>合格率</a:t>
            </a:r>
            <a:r>
              <a:rPr lang="en-US" altLang="zh-CN" sz="2000" dirty="0" smtClean="0">
                <a:latin typeface="微软雅黑" panose="020B0503020204020204" pitchFamily="34" charset="-122"/>
                <a:ea typeface="微软雅黑" panose="020B0503020204020204" pitchFamily="34" charset="-122"/>
              </a:rPr>
              <a:t>= —————— × 100%</a:t>
            </a:r>
            <a:endParaRPr lang="zh-CN" altLang="en-US" sz="2000" dirty="0">
              <a:latin typeface="微软雅黑" panose="020B0503020204020204" pitchFamily="34" charset="-122"/>
              <a:ea typeface="微软雅黑" panose="020B0503020204020204" pitchFamily="34" charset="-122"/>
            </a:endParaRPr>
          </a:p>
          <a:p>
            <a:pPr eaLnBrk="0" hangingPunct="0"/>
            <a:endParaRPr lang="en-US" altLang="zh-CN" sz="2000" dirty="0" smtClean="0">
              <a:latin typeface="微软雅黑" panose="020B0503020204020204" pitchFamily="34" charset="-122"/>
              <a:ea typeface="微软雅黑" panose="020B0503020204020204" pitchFamily="34" charset="-122"/>
            </a:endParaRPr>
          </a:p>
          <a:p>
            <a:pPr eaLnBrk="0" hangingPunct="0"/>
            <a:endParaRPr lang="en-US" altLang="zh-CN" sz="2000" dirty="0" smtClean="0">
              <a:latin typeface="微软雅黑" panose="020B0503020204020204" pitchFamily="34" charset="-122"/>
              <a:ea typeface="微软雅黑" panose="020B0503020204020204" pitchFamily="34" charset="-122"/>
            </a:endParaRPr>
          </a:p>
          <a:p>
            <a:pPr eaLnBrk="0" hangingPunct="0"/>
            <a:r>
              <a:rPr lang="en-US" altLang="zh-CN" sz="2000" dirty="0" smtClean="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）来料抽检缺陷率</a:t>
            </a:r>
            <a:r>
              <a:rPr lang="en-US" altLang="zh-CN" sz="2000" dirty="0" smtClean="0">
                <a:latin typeface="微软雅黑" panose="020B0503020204020204" pitchFamily="34" charset="-122"/>
                <a:ea typeface="微软雅黑" panose="020B0503020204020204" pitchFamily="34" charset="-122"/>
              </a:rPr>
              <a:t>= —————— × 100%</a:t>
            </a:r>
            <a:endParaRPr lang="zh-CN" altLang="en-US" sz="2000" dirty="0">
              <a:latin typeface="微软雅黑" panose="020B0503020204020204" pitchFamily="34" charset="-122"/>
              <a:ea typeface="微软雅黑" panose="020B0503020204020204" pitchFamily="34" charset="-122"/>
            </a:endParaRPr>
          </a:p>
          <a:p>
            <a:pPr eaLnBrk="0" hangingPunct="0"/>
            <a:endParaRPr lang="en-US" altLang="zh-CN" sz="2000" dirty="0" smtClean="0">
              <a:latin typeface="微软雅黑" panose="020B0503020204020204" pitchFamily="34" charset="-122"/>
              <a:ea typeface="微软雅黑" panose="020B0503020204020204" pitchFamily="34" charset="-122"/>
            </a:endParaRPr>
          </a:p>
          <a:p>
            <a:pPr eaLnBrk="0" hangingPunct="0"/>
            <a:endParaRPr lang="en-US" altLang="zh-CN" sz="2000" dirty="0" smtClean="0">
              <a:latin typeface="微软雅黑" panose="020B0503020204020204" pitchFamily="34" charset="-122"/>
              <a:ea typeface="微软雅黑" panose="020B0503020204020204" pitchFamily="34" charset="-122"/>
            </a:endParaRPr>
          </a:p>
          <a:p>
            <a:pPr eaLnBrk="0" hangingPunct="0"/>
            <a:r>
              <a:rPr lang="en-US" altLang="zh-CN" sz="2000" dirty="0" smtClean="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）来料在线报废率</a:t>
            </a:r>
            <a:r>
              <a:rPr lang="en-US" altLang="zh-CN" sz="2000" dirty="0" smtClean="0">
                <a:latin typeface="微软雅黑" panose="020B0503020204020204" pitchFamily="34" charset="-122"/>
                <a:ea typeface="微软雅黑" panose="020B0503020204020204" pitchFamily="34" charset="-122"/>
              </a:rPr>
              <a:t>= ——————————————— × 100%</a:t>
            </a:r>
            <a:endParaRPr lang="zh-CN" altLang="en-US" sz="2000" dirty="0">
              <a:latin typeface="微软雅黑" panose="020B0503020204020204" pitchFamily="34" charset="-122"/>
              <a:ea typeface="微软雅黑" panose="020B0503020204020204" pitchFamily="34" charset="-122"/>
            </a:endParaRPr>
          </a:p>
          <a:p>
            <a:pPr eaLnBrk="0" hangingPunct="0"/>
            <a:endParaRPr lang="en-US" altLang="zh-CN" sz="2000" dirty="0" smtClean="0">
              <a:latin typeface="微软雅黑" panose="020B0503020204020204" pitchFamily="34" charset="-122"/>
              <a:ea typeface="微软雅黑" panose="020B0503020204020204" pitchFamily="34" charset="-122"/>
            </a:endParaRPr>
          </a:p>
          <a:p>
            <a:pPr eaLnBrk="0" hangingPunct="0"/>
            <a:endParaRPr lang="en-US" altLang="zh-CN" sz="2000" dirty="0" smtClean="0">
              <a:latin typeface="微软雅黑" panose="020B0503020204020204" pitchFamily="34" charset="-122"/>
              <a:ea typeface="微软雅黑" panose="020B0503020204020204" pitchFamily="34" charset="-122"/>
            </a:endParaRPr>
          </a:p>
          <a:p>
            <a:pPr eaLnBrk="0" hangingPunct="0"/>
            <a:r>
              <a:rPr lang="en-US" altLang="zh-CN" sz="2000" dirty="0" smtClean="0">
                <a:latin typeface="微软雅黑" panose="020B0503020204020204" pitchFamily="34" charset="-122"/>
                <a:ea typeface="微软雅黑" panose="020B0503020204020204" pitchFamily="34" charset="-122"/>
              </a:rPr>
              <a:t>4</a:t>
            </a:r>
            <a:r>
              <a:rPr lang="zh-CN" altLang="en-US" sz="2000" dirty="0">
                <a:latin typeface="微软雅黑" panose="020B0503020204020204" pitchFamily="34" charset="-122"/>
                <a:ea typeface="微软雅黑" panose="020B0503020204020204" pitchFamily="34" charset="-122"/>
              </a:rPr>
              <a:t>）来料免检率</a:t>
            </a:r>
            <a:r>
              <a:rPr lang="en-US" altLang="zh-CN" sz="2000" dirty="0" smtClean="0">
                <a:latin typeface="微软雅黑" panose="020B0503020204020204" pitchFamily="34" charset="-122"/>
                <a:ea typeface="微软雅黑" panose="020B0503020204020204" pitchFamily="34" charset="-122"/>
              </a:rPr>
              <a:t>= ———————————— × 100</a:t>
            </a:r>
            <a:r>
              <a:rPr lang="zh-CN" altLang="en-US" sz="2000" dirty="0">
                <a:latin typeface="微软雅黑" panose="020B0503020204020204" pitchFamily="34" charset="-122"/>
                <a:ea typeface="微软雅黑" panose="020B0503020204020204" pitchFamily="34" charset="-122"/>
              </a:rPr>
              <a:t>％。 </a:t>
            </a:r>
          </a:p>
          <a:p>
            <a:pPr eaLnBrk="0" hangingPunct="0"/>
            <a:endParaRPr lang="zh-CN" altLang="en-US" sz="2000" dirty="0">
              <a:latin typeface="微软雅黑" panose="020B0503020204020204" pitchFamily="34" charset="-122"/>
              <a:ea typeface="微软雅黑" panose="020B0503020204020204" pitchFamily="34" charset="-122"/>
            </a:endParaRPr>
          </a:p>
        </p:txBody>
      </p:sp>
      <p:sp>
        <p:nvSpPr>
          <p:cNvPr id="893955" name="Text Box 3"/>
          <p:cNvSpPr txBox="1">
            <a:spLocks noChangeArrowheads="1"/>
          </p:cNvSpPr>
          <p:nvPr/>
        </p:nvSpPr>
        <p:spPr bwMode="auto">
          <a:xfrm>
            <a:off x="1536700" y="426856"/>
            <a:ext cx="40322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3200" b="1" dirty="0" smtClean="0">
                <a:solidFill>
                  <a:srgbClr val="FF0000"/>
                </a:solidFill>
                <a:latin typeface="微软雅黑" panose="020B0503020204020204" pitchFamily="34" charset="-122"/>
                <a:ea typeface="微软雅黑" panose="020B0503020204020204" pitchFamily="34" charset="-122"/>
              </a:rPr>
              <a:t>供应商</a:t>
            </a:r>
            <a:r>
              <a:rPr lang="zh-CN" altLang="en-US" sz="3200" b="1" dirty="0">
                <a:solidFill>
                  <a:srgbClr val="FF0000"/>
                </a:solidFill>
                <a:latin typeface="微软雅黑" panose="020B0503020204020204" pitchFamily="34" charset="-122"/>
                <a:ea typeface="微软雅黑" panose="020B0503020204020204" pitchFamily="34" charset="-122"/>
              </a:rPr>
              <a:t>评价</a:t>
            </a:r>
            <a:r>
              <a:rPr lang="zh-CN" altLang="en-US" sz="3200" b="1" dirty="0" smtClean="0">
                <a:solidFill>
                  <a:srgbClr val="FF0000"/>
                </a:solidFill>
                <a:latin typeface="微软雅黑" panose="020B0503020204020204" pitchFamily="34" charset="-122"/>
                <a:ea typeface="微软雅黑" panose="020B0503020204020204" pitchFamily="34" charset="-122"/>
              </a:rPr>
              <a:t>指标</a:t>
            </a:r>
            <a:r>
              <a:rPr lang="zh-CN" altLang="en-US" sz="3200" b="1" dirty="0">
                <a:solidFill>
                  <a:srgbClr val="FF0000"/>
                </a:solidFill>
                <a:latin typeface="微软雅黑" panose="020B0503020204020204" pitchFamily="34" charset="-122"/>
                <a:ea typeface="微软雅黑" panose="020B0503020204020204" pitchFamily="34" charset="-122"/>
              </a:rPr>
              <a:t>设计</a:t>
            </a:r>
          </a:p>
        </p:txBody>
      </p:sp>
      <p:sp>
        <p:nvSpPr>
          <p:cNvPr id="893956" name="Rectangle 4"/>
          <p:cNvSpPr>
            <a:spLocks noChangeArrowheads="1"/>
          </p:cNvSpPr>
          <p:nvPr/>
        </p:nvSpPr>
        <p:spPr bwMode="auto">
          <a:xfrm>
            <a:off x="5176974" y="488410"/>
            <a:ext cx="22204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zh-CN" altLang="en-US" sz="2400" b="1" dirty="0">
                <a:solidFill>
                  <a:srgbClr val="0000FF"/>
                </a:solidFill>
                <a:latin typeface="微软雅黑" panose="020B0503020204020204" pitchFamily="34" charset="-122"/>
                <a:ea typeface="微软雅黑" panose="020B0503020204020204" pitchFamily="34" charset="-122"/>
              </a:rPr>
              <a:t>（</a:t>
            </a:r>
            <a:r>
              <a:rPr lang="en-US" altLang="zh-CN" sz="2400" b="1" dirty="0">
                <a:solidFill>
                  <a:srgbClr val="0000FF"/>
                </a:solidFill>
                <a:latin typeface="微软雅黑" panose="020B0503020204020204" pitchFamily="34" charset="-122"/>
                <a:ea typeface="微软雅黑" panose="020B0503020204020204" pitchFamily="34" charset="-122"/>
              </a:rPr>
              <a:t>1</a:t>
            </a:r>
            <a:r>
              <a:rPr lang="zh-CN" altLang="en-US" sz="2400" b="1" dirty="0">
                <a:solidFill>
                  <a:srgbClr val="0000FF"/>
                </a:solidFill>
                <a:latin typeface="微软雅黑" panose="020B0503020204020204" pitchFamily="34" charset="-122"/>
                <a:ea typeface="微软雅黑" panose="020B0503020204020204" pitchFamily="34" charset="-122"/>
              </a:rPr>
              <a:t>）质量指标</a:t>
            </a:r>
          </a:p>
        </p:txBody>
      </p:sp>
      <p:sp>
        <p:nvSpPr>
          <p:cNvPr id="2" name="矩形 1"/>
          <p:cNvSpPr/>
          <p:nvPr/>
        </p:nvSpPr>
        <p:spPr>
          <a:xfrm>
            <a:off x="2995082" y="2490900"/>
            <a:ext cx="1569660" cy="369332"/>
          </a:xfrm>
          <a:prstGeom prst="rect">
            <a:avLst/>
          </a:prstGeom>
        </p:spPr>
        <p:txBody>
          <a:bodyPr wrap="none">
            <a:spAutoFit/>
          </a:bodyPr>
          <a:lstStyle/>
          <a:p>
            <a:pPr eaLnBrk="0" hangingPunct="0"/>
            <a:r>
              <a:rPr lang="zh-CN" altLang="en-US" dirty="0">
                <a:latin typeface="微软雅黑" panose="020B0503020204020204" pitchFamily="34" charset="-122"/>
                <a:ea typeface="微软雅黑" panose="020B0503020204020204" pitchFamily="34" charset="-122"/>
              </a:rPr>
              <a:t>合格来料批次</a:t>
            </a:r>
          </a:p>
        </p:txBody>
      </p:sp>
      <p:sp>
        <p:nvSpPr>
          <p:cNvPr id="3" name="矩形 2"/>
          <p:cNvSpPr/>
          <p:nvPr/>
        </p:nvSpPr>
        <p:spPr>
          <a:xfrm>
            <a:off x="3110498" y="2860232"/>
            <a:ext cx="1338828" cy="369332"/>
          </a:xfrm>
          <a:prstGeom prst="rect">
            <a:avLst/>
          </a:prstGeom>
        </p:spPr>
        <p:txBody>
          <a:bodyPr wrap="none">
            <a:spAutoFit/>
          </a:bodyPr>
          <a:lstStyle/>
          <a:p>
            <a:pPr eaLnBrk="0" hangingPunct="0"/>
            <a:r>
              <a:rPr lang="zh-CN" altLang="en-US" dirty="0">
                <a:latin typeface="微软雅黑" panose="020B0503020204020204" pitchFamily="34" charset="-122"/>
                <a:ea typeface="微软雅黑" panose="020B0503020204020204" pitchFamily="34" charset="-122"/>
              </a:rPr>
              <a:t>来料总批次</a:t>
            </a:r>
          </a:p>
        </p:txBody>
      </p:sp>
      <p:sp>
        <p:nvSpPr>
          <p:cNvPr id="4" name="矩形 3"/>
          <p:cNvSpPr/>
          <p:nvPr/>
        </p:nvSpPr>
        <p:spPr>
          <a:xfrm>
            <a:off x="2995082" y="3400955"/>
            <a:ext cx="1569660" cy="369332"/>
          </a:xfrm>
          <a:prstGeom prst="rect">
            <a:avLst/>
          </a:prstGeom>
        </p:spPr>
        <p:txBody>
          <a:bodyPr wrap="none">
            <a:spAutoFit/>
          </a:bodyPr>
          <a:lstStyle/>
          <a:p>
            <a:pPr eaLnBrk="0" hangingPunct="0"/>
            <a:r>
              <a:rPr lang="zh-CN" altLang="en-US" dirty="0">
                <a:latin typeface="微软雅黑" panose="020B0503020204020204" pitchFamily="34" charset="-122"/>
                <a:ea typeface="微软雅黑" panose="020B0503020204020204" pitchFamily="34" charset="-122"/>
              </a:rPr>
              <a:t>抽检缺陷总数</a:t>
            </a:r>
          </a:p>
        </p:txBody>
      </p:sp>
      <p:sp>
        <p:nvSpPr>
          <p:cNvPr id="6" name="矩形 5"/>
          <p:cNvSpPr/>
          <p:nvPr/>
        </p:nvSpPr>
        <p:spPr>
          <a:xfrm>
            <a:off x="2995082" y="3770287"/>
            <a:ext cx="1569660" cy="369332"/>
          </a:xfrm>
          <a:prstGeom prst="rect">
            <a:avLst/>
          </a:prstGeom>
        </p:spPr>
        <p:txBody>
          <a:bodyPr wrap="none">
            <a:spAutoFit/>
          </a:bodyPr>
          <a:lstStyle/>
          <a:p>
            <a:pPr eaLnBrk="0" hangingPunct="0"/>
            <a:r>
              <a:rPr lang="zh-CN" altLang="en-US" dirty="0">
                <a:latin typeface="微软雅黑" panose="020B0503020204020204" pitchFamily="34" charset="-122"/>
                <a:ea typeface="微软雅黑" panose="020B0503020204020204" pitchFamily="34" charset="-122"/>
              </a:rPr>
              <a:t>抽检样品总数</a:t>
            </a:r>
          </a:p>
        </p:txBody>
      </p:sp>
      <p:sp>
        <p:nvSpPr>
          <p:cNvPr id="7" name="矩形 6"/>
          <p:cNvSpPr/>
          <p:nvPr/>
        </p:nvSpPr>
        <p:spPr>
          <a:xfrm>
            <a:off x="3001597" y="4324285"/>
            <a:ext cx="4108817" cy="369332"/>
          </a:xfrm>
          <a:prstGeom prst="rect">
            <a:avLst/>
          </a:prstGeom>
        </p:spPr>
        <p:txBody>
          <a:bodyPr wrap="none">
            <a:spAutoFit/>
          </a:bodyPr>
          <a:lstStyle/>
          <a:p>
            <a:pPr eaLnBrk="0" hangingPunct="0"/>
            <a:r>
              <a:rPr lang="zh-CN" altLang="en-US" dirty="0">
                <a:latin typeface="微软雅黑" panose="020B0503020204020204" pitchFamily="34" charset="-122"/>
                <a:ea typeface="微软雅黑" panose="020B0503020204020204" pitchFamily="34" charset="-122"/>
              </a:rPr>
              <a:t>来料总报废数（含在线生产时发现的）</a:t>
            </a:r>
          </a:p>
        </p:txBody>
      </p:sp>
      <p:sp>
        <p:nvSpPr>
          <p:cNvPr id="8" name="矩形 7"/>
          <p:cNvSpPr/>
          <p:nvPr/>
        </p:nvSpPr>
        <p:spPr>
          <a:xfrm>
            <a:off x="4502007" y="4652170"/>
            <a:ext cx="1107996" cy="369332"/>
          </a:xfrm>
          <a:prstGeom prst="rect">
            <a:avLst/>
          </a:prstGeom>
        </p:spPr>
        <p:txBody>
          <a:bodyPr wrap="none">
            <a:spAutoFit/>
          </a:bodyPr>
          <a:lstStyle/>
          <a:p>
            <a:pPr eaLnBrk="0" hangingPunct="0"/>
            <a:r>
              <a:rPr lang="zh-CN" altLang="en-US" dirty="0">
                <a:latin typeface="微软雅黑" panose="020B0503020204020204" pitchFamily="34" charset="-122"/>
                <a:ea typeface="微软雅黑" panose="020B0503020204020204" pitchFamily="34" charset="-122"/>
              </a:rPr>
              <a:t>来料总数</a:t>
            </a:r>
          </a:p>
        </p:txBody>
      </p:sp>
      <p:sp>
        <p:nvSpPr>
          <p:cNvPr id="9" name="矩形 8"/>
          <p:cNvSpPr/>
          <p:nvPr/>
        </p:nvSpPr>
        <p:spPr>
          <a:xfrm>
            <a:off x="3115688" y="5262262"/>
            <a:ext cx="2031325" cy="369332"/>
          </a:xfrm>
          <a:prstGeom prst="rect">
            <a:avLst/>
          </a:prstGeom>
        </p:spPr>
        <p:txBody>
          <a:bodyPr wrap="none">
            <a:spAutoFit/>
          </a:bodyPr>
          <a:lstStyle/>
          <a:p>
            <a:pPr eaLnBrk="0" hangingPunct="0"/>
            <a:r>
              <a:rPr lang="zh-CN" altLang="en-US" dirty="0">
                <a:latin typeface="微软雅黑" panose="020B0503020204020204" pitchFamily="34" charset="-122"/>
                <a:ea typeface="微软雅黑" panose="020B0503020204020204" pitchFamily="34" charset="-122"/>
              </a:rPr>
              <a:t>来料免检的种类数</a:t>
            </a:r>
          </a:p>
        </p:txBody>
      </p:sp>
      <p:sp>
        <p:nvSpPr>
          <p:cNvPr id="10" name="矩形 9"/>
          <p:cNvSpPr/>
          <p:nvPr/>
        </p:nvSpPr>
        <p:spPr>
          <a:xfrm>
            <a:off x="2555776" y="5609671"/>
            <a:ext cx="3185487" cy="369332"/>
          </a:xfrm>
          <a:prstGeom prst="rect">
            <a:avLst/>
          </a:prstGeom>
        </p:spPr>
        <p:txBody>
          <a:bodyPr wrap="none">
            <a:spAutoFit/>
          </a:bodyPr>
          <a:lstStyle/>
          <a:p>
            <a:pPr eaLnBrk="0" hangingPunct="0"/>
            <a:r>
              <a:rPr lang="zh-CN" altLang="en-US" dirty="0">
                <a:latin typeface="微软雅黑" panose="020B0503020204020204" pitchFamily="34" charset="-122"/>
                <a:ea typeface="微软雅黑" panose="020B0503020204020204" pitchFamily="34" charset="-122"/>
              </a:rPr>
              <a:t>该供应商供应的产品总种类数</a:t>
            </a:r>
          </a:p>
        </p:txBody>
      </p:sp>
    </p:spTree>
    <p:extLst>
      <p:ext uri="{BB962C8B-B14F-4D97-AF65-F5344CB8AC3E}">
        <p14:creationId xmlns:p14="http://schemas.microsoft.com/office/powerpoint/2010/main" val="3568557963"/>
      </p:ext>
    </p:extLst>
  </p:cSld>
  <p:clrMapOvr>
    <a:masterClrMapping/>
  </p:clrMapOvr>
  <p:transition>
    <p:fade/>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fld id="{F2822D46-DF2B-4360-8496-8F29E2066CC2}" type="slidenum">
              <a:rPr lang="en-US" altLang="zh-CN"/>
              <a:pPr/>
              <a:t>176</a:t>
            </a:fld>
            <a:endParaRPr lang="en-US" altLang="zh-CN" dirty="0"/>
          </a:p>
        </p:txBody>
      </p:sp>
      <p:sp>
        <p:nvSpPr>
          <p:cNvPr id="896002" name="Text Box 2"/>
          <p:cNvSpPr txBox="1">
            <a:spLocks noChangeArrowheads="1"/>
          </p:cNvSpPr>
          <p:nvPr/>
        </p:nvSpPr>
        <p:spPr bwMode="auto">
          <a:xfrm>
            <a:off x="323528" y="1628800"/>
            <a:ext cx="8496944"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150000"/>
              </a:lnSpc>
            </a:pPr>
            <a:r>
              <a:rPr lang="zh-CN" altLang="en-US" sz="2000" b="1" dirty="0" smtClean="0">
                <a:latin typeface="微软雅黑" panose="020B0503020204020204" pitchFamily="34" charset="-122"/>
                <a:ea typeface="微软雅黑" panose="020B0503020204020204" pitchFamily="34" charset="-122"/>
              </a:rPr>
              <a:t>供货</a:t>
            </a:r>
            <a:r>
              <a:rPr lang="zh-CN" altLang="en-US" sz="2000" b="1" dirty="0">
                <a:latin typeface="微软雅黑" panose="020B0503020204020204" pitchFamily="34" charset="-122"/>
                <a:ea typeface="微软雅黑" panose="020B0503020204020204" pitchFamily="34" charset="-122"/>
              </a:rPr>
              <a:t>指标，是同供应商的交货表现以及供应商企划管理水平相关的考核因素，其中最主要的是准时交货率、交货周期、订单变化接受率等。</a:t>
            </a:r>
          </a:p>
          <a:p>
            <a:pPr eaLnBrk="0" hangingPunct="0">
              <a:lnSpc>
                <a:spcPct val="150000"/>
              </a:lnSpc>
            </a:pPr>
            <a:endParaRPr lang="en-US" altLang="zh-CN" sz="1200" dirty="0" smtClean="0">
              <a:latin typeface="微软雅黑" panose="020B0503020204020204" pitchFamily="34" charset="-122"/>
              <a:ea typeface="微软雅黑" panose="020B0503020204020204" pitchFamily="34" charset="-122"/>
            </a:endParaRPr>
          </a:p>
          <a:p>
            <a:pPr eaLnBrk="0" hangingPunct="0">
              <a:lnSpc>
                <a:spcPct val="150000"/>
              </a:lnSpc>
            </a:pPr>
            <a:r>
              <a:rPr lang="en-US" altLang="zh-CN" sz="2000" dirty="0" smtClean="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）准时交货率</a:t>
            </a:r>
            <a:r>
              <a:rPr lang="en-US" altLang="zh-CN" sz="2000" dirty="0" smtClean="0">
                <a:latin typeface="微软雅黑" panose="020B0503020204020204" pitchFamily="34" charset="-122"/>
                <a:ea typeface="微软雅黑" panose="020B0503020204020204" pitchFamily="34" charset="-122"/>
              </a:rPr>
              <a:t>= —————————— × 100</a:t>
            </a:r>
            <a:r>
              <a:rPr lang="en-US" altLang="zh-CN" sz="2000" dirty="0">
                <a:latin typeface="微软雅黑" panose="020B0503020204020204" pitchFamily="34" charset="-122"/>
                <a:ea typeface="微软雅黑" panose="020B0503020204020204" pitchFamily="34" charset="-122"/>
              </a:rPr>
              <a:t>%</a:t>
            </a:r>
          </a:p>
          <a:p>
            <a:pPr eaLnBrk="0" hangingPunct="0">
              <a:lnSpc>
                <a:spcPct val="150000"/>
              </a:lnSpc>
            </a:pPr>
            <a:endParaRPr lang="en-US" altLang="zh-CN" sz="1200" dirty="0" smtClean="0">
              <a:latin typeface="微软雅黑" panose="020B0503020204020204" pitchFamily="34" charset="-122"/>
              <a:ea typeface="微软雅黑" panose="020B0503020204020204" pitchFamily="34" charset="-122"/>
            </a:endParaRPr>
          </a:p>
          <a:p>
            <a:pPr eaLnBrk="0" hangingPunct="0">
              <a:lnSpc>
                <a:spcPct val="150000"/>
              </a:lnSpc>
            </a:pPr>
            <a:r>
              <a:rPr lang="en-US" altLang="zh-CN" sz="2000" dirty="0" smtClean="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）交货周期：自订单开出之日到收货之时的时间长度，常以天为单位；</a:t>
            </a:r>
          </a:p>
          <a:p>
            <a:pPr eaLnBrk="0" hangingPunct="0">
              <a:lnSpc>
                <a:spcPct val="150000"/>
              </a:lnSpc>
            </a:pPr>
            <a:r>
              <a:rPr lang="en-US" altLang="zh-CN"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）订单变化接受率：是衡量供应商对订单变化灵活性反应的一个指标，指在双方确认的交货周期中供应商可接受的订单增加或减少的比率。</a:t>
            </a:r>
          </a:p>
          <a:p>
            <a:pPr eaLnBrk="0" hangingPunct="0">
              <a:lnSpc>
                <a:spcPct val="150000"/>
              </a:lnSpc>
            </a:pPr>
            <a:endParaRPr lang="en-US" altLang="zh-CN" sz="1200" dirty="0" smtClean="0">
              <a:latin typeface="微软雅黑" panose="020B0503020204020204" pitchFamily="34" charset="-122"/>
              <a:ea typeface="微软雅黑" panose="020B0503020204020204" pitchFamily="34" charset="-122"/>
            </a:endParaRPr>
          </a:p>
          <a:p>
            <a:pPr eaLnBrk="0" hangingPunct="0">
              <a:lnSpc>
                <a:spcPct val="150000"/>
              </a:lnSpc>
            </a:pPr>
            <a:r>
              <a:rPr lang="zh-CN" altLang="en-US" sz="2000" dirty="0" smtClean="0">
                <a:latin typeface="微软雅黑" panose="020B0503020204020204" pitchFamily="34" charset="-122"/>
                <a:ea typeface="微软雅黑" panose="020B0503020204020204" pitchFamily="34" charset="-122"/>
              </a:rPr>
              <a:t>订单</a:t>
            </a:r>
            <a:r>
              <a:rPr lang="zh-CN" altLang="en-US" sz="2000" dirty="0">
                <a:latin typeface="微软雅黑" panose="020B0503020204020204" pitchFamily="34" charset="-122"/>
                <a:ea typeface="微软雅黑" panose="020B0503020204020204" pitchFamily="34" charset="-122"/>
              </a:rPr>
              <a:t>变化接受率</a:t>
            </a:r>
            <a:r>
              <a:rPr lang="en-US" altLang="zh-CN" sz="2000" dirty="0" smtClean="0">
                <a:latin typeface="微软雅黑" panose="020B0503020204020204" pitchFamily="34" charset="-122"/>
                <a:ea typeface="微软雅黑" panose="020B0503020204020204" pitchFamily="34" charset="-122"/>
              </a:rPr>
              <a:t>= ———————————— × 100%</a:t>
            </a:r>
            <a:endParaRPr lang="en-US" altLang="zh-CN" sz="2000" dirty="0">
              <a:latin typeface="微软雅黑" panose="020B0503020204020204" pitchFamily="34" charset="-122"/>
              <a:ea typeface="微软雅黑" panose="020B0503020204020204" pitchFamily="34" charset="-122"/>
            </a:endParaRPr>
          </a:p>
        </p:txBody>
      </p:sp>
      <p:sp>
        <p:nvSpPr>
          <p:cNvPr id="896003" name="Rectangle 3"/>
          <p:cNvSpPr>
            <a:spLocks noChangeArrowheads="1"/>
          </p:cNvSpPr>
          <p:nvPr/>
        </p:nvSpPr>
        <p:spPr bwMode="auto">
          <a:xfrm>
            <a:off x="5249981" y="467562"/>
            <a:ext cx="22204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zh-CN" altLang="en-US" sz="2400" b="1" dirty="0">
                <a:solidFill>
                  <a:srgbClr val="0000FF"/>
                </a:solidFill>
                <a:latin typeface="微软雅黑" panose="020B0503020204020204" pitchFamily="34" charset="-122"/>
                <a:ea typeface="微软雅黑" panose="020B0503020204020204" pitchFamily="34" charset="-122"/>
              </a:rPr>
              <a:t>（</a:t>
            </a:r>
            <a:r>
              <a:rPr lang="en-US" altLang="zh-CN" sz="2400" b="1" dirty="0">
                <a:solidFill>
                  <a:srgbClr val="0000FF"/>
                </a:solidFill>
                <a:latin typeface="微软雅黑" panose="020B0503020204020204" pitchFamily="34" charset="-122"/>
                <a:ea typeface="微软雅黑" panose="020B0503020204020204" pitchFamily="34" charset="-122"/>
              </a:rPr>
              <a:t>2</a:t>
            </a:r>
            <a:r>
              <a:rPr lang="zh-CN" altLang="en-US" sz="2400" b="1" dirty="0">
                <a:solidFill>
                  <a:srgbClr val="0000FF"/>
                </a:solidFill>
                <a:latin typeface="微软雅黑" panose="020B0503020204020204" pitchFamily="34" charset="-122"/>
                <a:ea typeface="微软雅黑" panose="020B0503020204020204" pitchFamily="34" charset="-122"/>
              </a:rPr>
              <a:t>）供货指标</a:t>
            </a:r>
          </a:p>
        </p:txBody>
      </p:sp>
      <p:sp>
        <p:nvSpPr>
          <p:cNvPr id="2" name="矩形 1"/>
          <p:cNvSpPr/>
          <p:nvPr/>
        </p:nvSpPr>
        <p:spPr>
          <a:xfrm>
            <a:off x="2418000" y="2671962"/>
            <a:ext cx="2723823" cy="458908"/>
          </a:xfrm>
          <a:prstGeom prst="rect">
            <a:avLst/>
          </a:prstGeom>
        </p:spPr>
        <p:txBody>
          <a:bodyPr wrap="none">
            <a:spAutoFit/>
          </a:bodyPr>
          <a:lstStyle/>
          <a:p>
            <a:pPr eaLnBrk="0" hangingPunct="0">
              <a:lnSpc>
                <a:spcPct val="150000"/>
              </a:lnSpc>
            </a:pPr>
            <a:r>
              <a:rPr lang="zh-CN" altLang="en-US" dirty="0">
                <a:latin typeface="微软雅黑" panose="020B0503020204020204" pitchFamily="34" charset="-122"/>
                <a:ea typeface="微软雅黑" panose="020B0503020204020204" pitchFamily="34" charset="-122"/>
              </a:rPr>
              <a:t>按时按量交货的实际批次</a:t>
            </a:r>
          </a:p>
        </p:txBody>
      </p:sp>
      <p:sp>
        <p:nvSpPr>
          <p:cNvPr id="3" name="矩形 2"/>
          <p:cNvSpPr/>
          <p:nvPr/>
        </p:nvSpPr>
        <p:spPr>
          <a:xfrm>
            <a:off x="2533416" y="3071596"/>
            <a:ext cx="2492990" cy="458908"/>
          </a:xfrm>
          <a:prstGeom prst="rect">
            <a:avLst/>
          </a:prstGeom>
        </p:spPr>
        <p:txBody>
          <a:bodyPr wrap="none">
            <a:spAutoFit/>
          </a:bodyPr>
          <a:lstStyle/>
          <a:p>
            <a:pPr eaLnBrk="0" hangingPunct="0">
              <a:lnSpc>
                <a:spcPct val="150000"/>
              </a:lnSpc>
            </a:pPr>
            <a:r>
              <a:rPr lang="zh-CN" altLang="en-US" dirty="0">
                <a:latin typeface="微软雅黑" panose="020B0503020204020204" pitchFamily="34" charset="-122"/>
                <a:ea typeface="微软雅黑" panose="020B0503020204020204" pitchFamily="34" charset="-122"/>
              </a:rPr>
              <a:t>订单确认的交货总批次</a:t>
            </a:r>
          </a:p>
        </p:txBody>
      </p:sp>
      <p:sp>
        <p:nvSpPr>
          <p:cNvPr id="5" name="矩形 4"/>
          <p:cNvSpPr/>
          <p:nvPr/>
        </p:nvSpPr>
        <p:spPr>
          <a:xfrm>
            <a:off x="2533416" y="5085184"/>
            <a:ext cx="2954655" cy="507831"/>
          </a:xfrm>
          <a:prstGeom prst="rect">
            <a:avLst/>
          </a:prstGeom>
        </p:spPr>
        <p:txBody>
          <a:bodyPr wrap="none">
            <a:spAutoFit/>
          </a:bodyPr>
          <a:lstStyle/>
          <a:p>
            <a:pPr eaLnBrk="0" hangingPunct="0">
              <a:lnSpc>
                <a:spcPct val="150000"/>
              </a:lnSpc>
            </a:pPr>
            <a:r>
              <a:rPr lang="zh-CN" altLang="en-US" dirty="0">
                <a:latin typeface="微软雅黑" panose="020B0503020204020204" pitchFamily="34" charset="-122"/>
                <a:ea typeface="微软雅黑" panose="020B0503020204020204" pitchFamily="34" charset="-122"/>
              </a:rPr>
              <a:t>订单增加或减少的交货数量</a:t>
            </a:r>
          </a:p>
        </p:txBody>
      </p:sp>
      <p:sp>
        <p:nvSpPr>
          <p:cNvPr id="6" name="矩形 5"/>
          <p:cNvSpPr/>
          <p:nvPr/>
        </p:nvSpPr>
        <p:spPr>
          <a:xfrm>
            <a:off x="2987823" y="5412082"/>
            <a:ext cx="2262158" cy="507831"/>
          </a:xfrm>
          <a:prstGeom prst="rect">
            <a:avLst/>
          </a:prstGeom>
        </p:spPr>
        <p:txBody>
          <a:bodyPr wrap="none">
            <a:spAutoFit/>
          </a:bodyPr>
          <a:lstStyle/>
          <a:p>
            <a:pPr eaLnBrk="0" hangingPunct="0">
              <a:lnSpc>
                <a:spcPct val="150000"/>
              </a:lnSpc>
            </a:pPr>
            <a:r>
              <a:rPr lang="zh-CN" altLang="en-US" dirty="0">
                <a:latin typeface="微软雅黑" panose="020B0503020204020204" pitchFamily="34" charset="-122"/>
                <a:ea typeface="微软雅黑" panose="020B0503020204020204" pitchFamily="34" charset="-122"/>
              </a:rPr>
              <a:t>订单原定的交货数量</a:t>
            </a:r>
          </a:p>
        </p:txBody>
      </p:sp>
      <p:sp>
        <p:nvSpPr>
          <p:cNvPr id="9" name="Text Box 3"/>
          <p:cNvSpPr txBox="1">
            <a:spLocks noChangeArrowheads="1"/>
          </p:cNvSpPr>
          <p:nvPr/>
        </p:nvSpPr>
        <p:spPr bwMode="auto">
          <a:xfrm>
            <a:off x="1536700" y="410229"/>
            <a:ext cx="40322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3200" b="1" dirty="0" smtClean="0">
                <a:solidFill>
                  <a:srgbClr val="FF0000"/>
                </a:solidFill>
                <a:latin typeface="微软雅黑" panose="020B0503020204020204" pitchFamily="34" charset="-122"/>
                <a:ea typeface="微软雅黑" panose="020B0503020204020204" pitchFamily="34" charset="-122"/>
              </a:rPr>
              <a:t>供应商</a:t>
            </a:r>
            <a:r>
              <a:rPr lang="zh-CN" altLang="en-US" sz="3200" b="1" dirty="0">
                <a:solidFill>
                  <a:srgbClr val="FF0000"/>
                </a:solidFill>
                <a:latin typeface="微软雅黑" panose="020B0503020204020204" pitchFamily="34" charset="-122"/>
                <a:ea typeface="微软雅黑" panose="020B0503020204020204" pitchFamily="34" charset="-122"/>
              </a:rPr>
              <a:t>评价</a:t>
            </a:r>
            <a:r>
              <a:rPr lang="zh-CN" altLang="en-US" sz="3200" b="1" dirty="0" smtClean="0">
                <a:solidFill>
                  <a:srgbClr val="FF0000"/>
                </a:solidFill>
                <a:latin typeface="微软雅黑" panose="020B0503020204020204" pitchFamily="34" charset="-122"/>
                <a:ea typeface="微软雅黑" panose="020B0503020204020204" pitchFamily="34" charset="-122"/>
              </a:rPr>
              <a:t>指标</a:t>
            </a:r>
            <a:r>
              <a:rPr lang="zh-CN" altLang="en-US" sz="3200" b="1" dirty="0">
                <a:solidFill>
                  <a:srgbClr val="FF0000"/>
                </a:solidFill>
                <a:latin typeface="微软雅黑" panose="020B0503020204020204" pitchFamily="34" charset="-122"/>
                <a:ea typeface="微软雅黑" panose="020B0503020204020204" pitchFamily="34" charset="-122"/>
              </a:rPr>
              <a:t>设计</a:t>
            </a:r>
          </a:p>
        </p:txBody>
      </p:sp>
    </p:spTree>
    <p:extLst>
      <p:ext uri="{BB962C8B-B14F-4D97-AF65-F5344CB8AC3E}">
        <p14:creationId xmlns:p14="http://schemas.microsoft.com/office/powerpoint/2010/main" val="2891222126"/>
      </p:ext>
    </p:extLst>
  </p:cSld>
  <p:clrMapOvr>
    <a:masterClrMapping/>
  </p:clrMapOvr>
  <p:transition>
    <p:fade/>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3"/>
          <p:cNvSpPr>
            <a:spLocks noGrp="1"/>
          </p:cNvSpPr>
          <p:nvPr>
            <p:ph type="sldNum" sz="quarter" idx="4"/>
          </p:nvPr>
        </p:nvSpPr>
        <p:spPr/>
        <p:txBody>
          <a:bodyPr/>
          <a:lstStyle/>
          <a:p>
            <a:fld id="{DB90441C-9513-4E97-B12A-AB9748E0603D}" type="slidenum">
              <a:rPr lang="en-US" altLang="zh-CN"/>
              <a:pPr/>
              <a:t>177</a:t>
            </a:fld>
            <a:endParaRPr lang="en-US" altLang="zh-CN"/>
          </a:p>
        </p:txBody>
      </p:sp>
      <p:sp>
        <p:nvSpPr>
          <p:cNvPr id="898050" name="Text Box 2"/>
          <p:cNvSpPr txBox="1">
            <a:spLocks noChangeArrowheads="1"/>
          </p:cNvSpPr>
          <p:nvPr/>
        </p:nvSpPr>
        <p:spPr bwMode="auto">
          <a:xfrm>
            <a:off x="251520" y="1434549"/>
            <a:ext cx="8568952"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panose="020B0604020202020204" pitchFamily="34" charset="0"/>
                <a:ea typeface="宋体" panose="02010600030101010101" pitchFamily="2" charset="-122"/>
              </a:defRPr>
            </a:lvl1pPr>
            <a:lvl2pPr marL="914400" indent="-457200">
              <a:defRPr>
                <a:solidFill>
                  <a:schemeClr val="tx1"/>
                </a:solidFill>
                <a:latin typeface="Arial" panose="020B0604020202020204" pitchFamily="34" charset="0"/>
                <a:ea typeface="宋体" panose="02010600030101010101" pitchFamily="2" charset="-122"/>
              </a:defRPr>
            </a:lvl2pPr>
            <a:lvl3pPr marL="1371600" indent="-457200">
              <a:defRPr>
                <a:solidFill>
                  <a:schemeClr val="tx1"/>
                </a:solidFill>
                <a:latin typeface="Arial" panose="020B0604020202020204" pitchFamily="34" charset="0"/>
                <a:ea typeface="宋体" panose="02010600030101010101" pitchFamily="2" charset="-122"/>
              </a:defRPr>
            </a:lvl3pPr>
            <a:lvl4pPr marL="1828800" indent="-457200">
              <a:defRPr>
                <a:solidFill>
                  <a:schemeClr val="tx1"/>
                </a:solidFill>
                <a:latin typeface="Arial" panose="020B0604020202020204" pitchFamily="34" charset="0"/>
                <a:ea typeface="宋体" panose="02010600030101010101" pitchFamily="2" charset="-122"/>
              </a:defRPr>
            </a:lvl4pPr>
            <a:lvl5pPr marL="2286000" indent="-457200">
              <a:defRPr>
                <a:solidFill>
                  <a:schemeClr val="tx1"/>
                </a:solidFill>
                <a:latin typeface="Arial" panose="020B0604020202020204" pitchFamily="34" charset="0"/>
                <a:ea typeface="宋体" panose="02010600030101010101" pitchFamily="2" charset="-122"/>
              </a:defRPr>
            </a:lvl5pPr>
            <a:lvl6pPr marL="2743200" indent="-4572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200400" indent="-4572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657600" indent="-4572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114800" indent="-4572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0" hangingPunct="0">
              <a:lnSpc>
                <a:spcPct val="150000"/>
              </a:lnSpc>
            </a:pPr>
            <a:r>
              <a:rPr lang="en-US" altLang="zh-CN" sz="2000" b="1" dirty="0" smtClean="0">
                <a:latin typeface="微软雅黑" panose="020B0503020204020204" pitchFamily="34" charset="-122"/>
                <a:ea typeface="微软雅黑" panose="020B0503020204020204" pitchFamily="34" charset="-122"/>
              </a:rPr>
              <a:t>1</a:t>
            </a:r>
            <a:r>
              <a:rPr lang="zh-CN" altLang="en-US" sz="2000" b="1" dirty="0">
                <a:latin typeface="微软雅黑" panose="020B0503020204020204" pitchFamily="34" charset="-122"/>
                <a:ea typeface="微软雅黑" panose="020B0503020204020204" pitchFamily="34" charset="-122"/>
              </a:rPr>
              <a:t>）价格水平：往往同本公司所掌握的市场行情比较或根据供应商的实际成本结构及利润率进行判断；</a:t>
            </a:r>
          </a:p>
          <a:p>
            <a:pPr eaLnBrk="0" hangingPunct="0">
              <a:lnSpc>
                <a:spcPct val="150000"/>
              </a:lnSpc>
            </a:pPr>
            <a:r>
              <a:rPr lang="en-US" altLang="zh-CN" sz="2000" b="1" dirty="0">
                <a:latin typeface="微软雅黑" panose="020B0503020204020204" pitchFamily="34" charset="-122"/>
                <a:ea typeface="微软雅黑" panose="020B0503020204020204" pitchFamily="34" charset="-122"/>
              </a:rPr>
              <a:t>2</a:t>
            </a:r>
            <a:r>
              <a:rPr lang="zh-CN" altLang="en-US" sz="2000" b="1" dirty="0">
                <a:latin typeface="微软雅黑" panose="020B0503020204020204" pitchFamily="34" charset="-122"/>
                <a:ea typeface="微软雅黑" panose="020B0503020204020204" pitchFamily="34" charset="-122"/>
              </a:rPr>
              <a:t>）报价是否及时、报价单是否</a:t>
            </a:r>
            <a:r>
              <a:rPr lang="zh-CN" altLang="en-US" sz="2000" b="1" dirty="0" smtClean="0">
                <a:latin typeface="微软雅黑" panose="020B0503020204020204" pitchFamily="34" charset="-122"/>
                <a:ea typeface="微软雅黑" panose="020B0503020204020204" pitchFamily="34" charset="-122"/>
              </a:rPr>
              <a:t>客观、具体、透明</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分解成原材料</a:t>
            </a:r>
            <a:r>
              <a:rPr lang="zh-CN" altLang="en-US" sz="2000" b="1" dirty="0" smtClean="0">
                <a:latin typeface="微软雅黑" panose="020B0503020204020204" pitchFamily="34" charset="-122"/>
                <a:ea typeface="微软雅黑" panose="020B0503020204020204" pitchFamily="34" charset="-122"/>
              </a:rPr>
              <a:t>费、加工费、包装费、运输费、</a:t>
            </a:r>
            <a:r>
              <a:rPr lang="zh-CN" altLang="en-US" sz="2000" b="1" dirty="0">
                <a:latin typeface="微软雅黑" panose="020B0503020204020204" pitchFamily="34" charset="-122"/>
                <a:ea typeface="微软雅黑" panose="020B0503020204020204" pitchFamily="34" charset="-122"/>
              </a:rPr>
              <a:t>税金、利润等以及相对应的交货与付款条件</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a:t>
            </a:r>
          </a:p>
          <a:p>
            <a:pPr eaLnBrk="0" hangingPunct="0">
              <a:lnSpc>
                <a:spcPct val="150000"/>
              </a:lnSpc>
            </a:pPr>
            <a:r>
              <a:rPr lang="en-US" altLang="zh-CN" sz="2000" b="1" dirty="0">
                <a:latin typeface="微软雅黑" panose="020B0503020204020204" pitchFamily="34" charset="-122"/>
                <a:ea typeface="微软雅黑" panose="020B0503020204020204" pitchFamily="34" charset="-122"/>
              </a:rPr>
              <a:t>3</a:t>
            </a:r>
            <a:r>
              <a:rPr lang="zh-CN" altLang="en-US" sz="2000" b="1" dirty="0">
                <a:latin typeface="微软雅黑" panose="020B0503020204020204" pitchFamily="34" charset="-122"/>
                <a:ea typeface="微软雅黑" panose="020B0503020204020204" pitchFamily="34" charset="-122"/>
              </a:rPr>
              <a:t>）降低成本的态度及行动：是否真诚地配合本公司或主动地开展降低成本活动，制订改进计划、实施改进行动，是否定期与本公司检讨价格；</a:t>
            </a:r>
          </a:p>
          <a:p>
            <a:pPr eaLnBrk="0" hangingPunct="0">
              <a:lnSpc>
                <a:spcPct val="150000"/>
              </a:lnSpc>
            </a:pPr>
            <a:r>
              <a:rPr lang="en-US" altLang="zh-CN" sz="2000" b="1" dirty="0">
                <a:latin typeface="微软雅黑" panose="020B0503020204020204" pitchFamily="34" charset="-122"/>
                <a:ea typeface="微软雅黑" panose="020B0503020204020204" pitchFamily="34" charset="-122"/>
              </a:rPr>
              <a:t>4</a:t>
            </a:r>
            <a:r>
              <a:rPr lang="zh-CN" altLang="en-US" sz="2000" b="1" dirty="0">
                <a:latin typeface="微软雅黑" panose="020B0503020204020204" pitchFamily="34" charset="-122"/>
                <a:ea typeface="微软雅黑" panose="020B0503020204020204" pitchFamily="34" charset="-122"/>
              </a:rPr>
              <a:t>）分享降价成果：是否将降低成本的好处也让利给顾客</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本公司</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a:t>
            </a:r>
          </a:p>
          <a:p>
            <a:pPr eaLnBrk="0" hangingPunct="0">
              <a:lnSpc>
                <a:spcPct val="150000"/>
              </a:lnSpc>
            </a:pPr>
            <a:r>
              <a:rPr lang="en-US" altLang="zh-CN" sz="2000" b="1" dirty="0">
                <a:latin typeface="微软雅黑" panose="020B0503020204020204" pitchFamily="34" charset="-122"/>
                <a:ea typeface="微软雅黑" panose="020B0503020204020204" pitchFamily="34" charset="-122"/>
              </a:rPr>
              <a:t>5</a:t>
            </a:r>
            <a:r>
              <a:rPr lang="zh-CN" altLang="en-US" sz="2000" b="1" dirty="0">
                <a:latin typeface="微软雅黑" panose="020B0503020204020204" pitchFamily="34" charset="-122"/>
                <a:ea typeface="微软雅黑" panose="020B0503020204020204" pitchFamily="34" charset="-122"/>
              </a:rPr>
              <a:t>）付款：是否积极配合响应本公司提出的付款条件要求与办法，开出付款发票是否准确、及时、符合有关财税要求。有些单位还将供应商的财务管理水平与手段、财务状况以及对整体成本的认识纳入考核。 </a:t>
            </a:r>
          </a:p>
        </p:txBody>
      </p:sp>
      <p:sp>
        <p:nvSpPr>
          <p:cNvPr id="2" name="矩形 1"/>
          <p:cNvSpPr/>
          <p:nvPr/>
        </p:nvSpPr>
        <p:spPr>
          <a:xfrm>
            <a:off x="5220072" y="459664"/>
            <a:ext cx="258596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zh-CN" altLang="en-US" sz="2400" b="1" dirty="0">
                <a:solidFill>
                  <a:srgbClr val="0000FF"/>
                </a:solidFill>
                <a:latin typeface="微软雅黑" panose="020B0503020204020204" pitchFamily="34" charset="-122"/>
                <a:ea typeface="微软雅黑" panose="020B0503020204020204" pitchFamily="34" charset="-122"/>
              </a:rPr>
              <a:t>（</a:t>
            </a:r>
            <a:r>
              <a:rPr lang="en-US" altLang="zh-CN" sz="2400" b="1" dirty="0">
                <a:solidFill>
                  <a:srgbClr val="0000FF"/>
                </a:solidFill>
                <a:latin typeface="微软雅黑" panose="020B0503020204020204" pitchFamily="34" charset="-122"/>
                <a:ea typeface="微软雅黑" panose="020B0503020204020204" pitchFamily="34" charset="-122"/>
              </a:rPr>
              <a:t>3</a:t>
            </a:r>
            <a:r>
              <a:rPr lang="zh-CN" altLang="en-US" sz="2400" b="1" dirty="0">
                <a:solidFill>
                  <a:srgbClr val="0000FF"/>
                </a:solidFill>
                <a:latin typeface="微软雅黑" panose="020B0503020204020204" pitchFamily="34" charset="-122"/>
                <a:ea typeface="微软雅黑" panose="020B0503020204020204" pitchFamily="34" charset="-122"/>
              </a:rPr>
              <a:t>）经济指标    </a:t>
            </a:r>
          </a:p>
        </p:txBody>
      </p:sp>
      <p:sp>
        <p:nvSpPr>
          <p:cNvPr id="5" name="Text Box 3"/>
          <p:cNvSpPr txBox="1">
            <a:spLocks noChangeArrowheads="1"/>
          </p:cNvSpPr>
          <p:nvPr/>
        </p:nvSpPr>
        <p:spPr bwMode="auto">
          <a:xfrm>
            <a:off x="1536700" y="398110"/>
            <a:ext cx="40322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3200" b="1" dirty="0" smtClean="0">
                <a:solidFill>
                  <a:srgbClr val="FF0000"/>
                </a:solidFill>
                <a:latin typeface="微软雅黑" panose="020B0503020204020204" pitchFamily="34" charset="-122"/>
                <a:ea typeface="微软雅黑" panose="020B0503020204020204" pitchFamily="34" charset="-122"/>
              </a:rPr>
              <a:t>供应商</a:t>
            </a:r>
            <a:r>
              <a:rPr lang="zh-CN" altLang="en-US" sz="3200" b="1" dirty="0">
                <a:solidFill>
                  <a:srgbClr val="FF0000"/>
                </a:solidFill>
                <a:latin typeface="微软雅黑" panose="020B0503020204020204" pitchFamily="34" charset="-122"/>
                <a:ea typeface="微软雅黑" panose="020B0503020204020204" pitchFamily="34" charset="-122"/>
              </a:rPr>
              <a:t>评价</a:t>
            </a:r>
            <a:r>
              <a:rPr lang="zh-CN" altLang="en-US" sz="3200" b="1" dirty="0" smtClean="0">
                <a:solidFill>
                  <a:srgbClr val="FF0000"/>
                </a:solidFill>
                <a:latin typeface="微软雅黑" panose="020B0503020204020204" pitchFamily="34" charset="-122"/>
                <a:ea typeface="微软雅黑" panose="020B0503020204020204" pitchFamily="34" charset="-122"/>
              </a:rPr>
              <a:t>指标</a:t>
            </a:r>
            <a:r>
              <a:rPr lang="zh-CN" altLang="en-US" sz="3200" b="1" dirty="0">
                <a:solidFill>
                  <a:srgbClr val="FF0000"/>
                </a:solidFill>
                <a:latin typeface="微软雅黑" panose="020B0503020204020204" pitchFamily="34" charset="-122"/>
                <a:ea typeface="微软雅黑" panose="020B0503020204020204" pitchFamily="34" charset="-122"/>
              </a:rPr>
              <a:t>设计</a:t>
            </a:r>
          </a:p>
        </p:txBody>
      </p:sp>
    </p:spTree>
    <p:extLst>
      <p:ext uri="{BB962C8B-B14F-4D97-AF65-F5344CB8AC3E}">
        <p14:creationId xmlns:p14="http://schemas.microsoft.com/office/powerpoint/2010/main" val="487348748"/>
      </p:ext>
    </p:extLst>
  </p:cSld>
  <p:clrMapOvr>
    <a:masterClrMapping/>
  </p:clrMapOvr>
  <p:transition>
    <p:fade/>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fld id="{B72E3D06-3AEF-4172-A19D-41E2967C3968}" type="slidenum">
              <a:rPr lang="en-US" altLang="zh-CN"/>
              <a:pPr/>
              <a:t>178</a:t>
            </a:fld>
            <a:endParaRPr lang="en-US" altLang="zh-CN"/>
          </a:p>
        </p:txBody>
      </p:sp>
      <p:sp>
        <p:nvSpPr>
          <p:cNvPr id="900098" name="Text Box 2"/>
          <p:cNvSpPr txBox="1">
            <a:spLocks noChangeArrowheads="1"/>
          </p:cNvSpPr>
          <p:nvPr/>
        </p:nvSpPr>
        <p:spPr bwMode="auto">
          <a:xfrm>
            <a:off x="332581" y="1612093"/>
            <a:ext cx="8497887"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panose="020B0604020202020204" pitchFamily="34" charset="0"/>
                <a:ea typeface="宋体" panose="02010600030101010101" pitchFamily="2" charset="-122"/>
              </a:defRPr>
            </a:lvl1pPr>
            <a:lvl2pPr marL="914400" indent="-457200">
              <a:defRPr>
                <a:solidFill>
                  <a:schemeClr val="tx1"/>
                </a:solidFill>
                <a:latin typeface="Arial" panose="020B0604020202020204" pitchFamily="34" charset="0"/>
                <a:ea typeface="宋体" panose="02010600030101010101" pitchFamily="2" charset="-122"/>
              </a:defRPr>
            </a:lvl2pPr>
            <a:lvl3pPr marL="1371600" indent="-457200">
              <a:defRPr>
                <a:solidFill>
                  <a:schemeClr val="tx1"/>
                </a:solidFill>
                <a:latin typeface="Arial" panose="020B0604020202020204" pitchFamily="34" charset="0"/>
                <a:ea typeface="宋体" panose="02010600030101010101" pitchFamily="2" charset="-122"/>
              </a:defRPr>
            </a:lvl3pPr>
            <a:lvl4pPr marL="1828800" indent="-457200">
              <a:defRPr>
                <a:solidFill>
                  <a:schemeClr val="tx1"/>
                </a:solidFill>
                <a:latin typeface="Arial" panose="020B0604020202020204" pitchFamily="34" charset="0"/>
                <a:ea typeface="宋体" panose="02010600030101010101" pitchFamily="2" charset="-122"/>
              </a:defRPr>
            </a:lvl4pPr>
            <a:lvl5pPr marL="2286000" indent="-457200">
              <a:defRPr>
                <a:solidFill>
                  <a:schemeClr val="tx1"/>
                </a:solidFill>
                <a:latin typeface="Arial" panose="020B0604020202020204" pitchFamily="34" charset="0"/>
                <a:ea typeface="宋体" panose="02010600030101010101" pitchFamily="2" charset="-122"/>
              </a:defRPr>
            </a:lvl5pPr>
            <a:lvl6pPr marL="2743200" indent="-4572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200400" indent="-4572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657600" indent="-4572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114800" indent="-4572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0" hangingPunct="0">
              <a:lnSpc>
                <a:spcPct val="150000"/>
              </a:lnSpc>
            </a:pPr>
            <a:r>
              <a:rPr lang="en-US" altLang="zh-CN" sz="2000" b="1" dirty="0">
                <a:latin typeface="微软雅黑" panose="020B0503020204020204" pitchFamily="34" charset="-122"/>
                <a:ea typeface="微软雅黑" panose="020B0503020204020204" pitchFamily="34" charset="-122"/>
              </a:rPr>
              <a:t>1</a:t>
            </a:r>
            <a:r>
              <a:rPr lang="zh-CN" altLang="en-US" sz="2000" b="1" dirty="0">
                <a:latin typeface="微软雅黑" panose="020B0503020204020204" pitchFamily="34" charset="-122"/>
                <a:ea typeface="微软雅黑" panose="020B0503020204020204" pitchFamily="34" charset="-122"/>
              </a:rPr>
              <a:t>）反应表现：对订单、交货、质量投诉等反应是否及时、迅速答复是否完整，对退货、挑选等是否及时处理；</a:t>
            </a:r>
          </a:p>
          <a:p>
            <a:pPr eaLnBrk="0" hangingPunct="0">
              <a:lnSpc>
                <a:spcPct val="150000"/>
              </a:lnSpc>
            </a:pPr>
            <a:r>
              <a:rPr lang="en-US" altLang="zh-CN" sz="2000" b="1" dirty="0">
                <a:latin typeface="微软雅黑" panose="020B0503020204020204" pitchFamily="34" charset="-122"/>
                <a:ea typeface="微软雅黑" panose="020B0503020204020204" pitchFamily="34" charset="-122"/>
              </a:rPr>
              <a:t>2</a:t>
            </a:r>
            <a:r>
              <a:rPr lang="zh-CN" altLang="en-US" sz="2000" b="1" dirty="0">
                <a:latin typeface="微软雅黑" panose="020B0503020204020204" pitchFamily="34" charset="-122"/>
                <a:ea typeface="微软雅黑" panose="020B0503020204020204" pitchFamily="34" charset="-122"/>
              </a:rPr>
              <a:t>）沟通手段：是否有合适的人员与本公司沟通，沟通手段是否符合本公司的要求</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电话、传真、电子邮件以及文件书写所用软件与本公司的匹配程度等等</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a:t>
            </a:r>
          </a:p>
          <a:p>
            <a:pPr eaLnBrk="0" hangingPunct="0">
              <a:lnSpc>
                <a:spcPct val="150000"/>
              </a:lnSpc>
            </a:pPr>
            <a:r>
              <a:rPr lang="en-US" altLang="zh-CN" sz="2000" b="1" dirty="0">
                <a:latin typeface="微软雅黑" panose="020B0503020204020204" pitchFamily="34" charset="-122"/>
                <a:ea typeface="微软雅黑" panose="020B0503020204020204" pitchFamily="34" charset="-122"/>
              </a:rPr>
              <a:t>3</a:t>
            </a:r>
            <a:r>
              <a:rPr lang="zh-CN" altLang="en-US" sz="2000" b="1" dirty="0">
                <a:latin typeface="微软雅黑" panose="020B0503020204020204" pitchFamily="34" charset="-122"/>
                <a:ea typeface="微软雅黑" panose="020B0503020204020204" pitchFamily="34" charset="-122"/>
              </a:rPr>
              <a:t>）合作态度：是否将本公司看成是重要客户，供应商高层领导或关键人物是否重视本公司的要求，供应商内部沟通协作</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如市场、生产、计划、工程、质量等部门</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是否能整体理解并满足本公司的要求</a:t>
            </a:r>
            <a:r>
              <a:rPr lang="zh-CN" altLang="en-US" sz="2000" b="1" dirty="0" smtClean="0">
                <a:latin typeface="微软雅黑" panose="020B0503020204020204" pitchFamily="34" charset="-122"/>
                <a:ea typeface="微软雅黑" panose="020B0503020204020204" pitchFamily="34" charset="-122"/>
              </a:rPr>
              <a:t>；</a:t>
            </a:r>
            <a:endParaRPr lang="zh-CN" altLang="en-US" sz="2000" b="1" dirty="0">
              <a:latin typeface="微软雅黑" panose="020B0503020204020204" pitchFamily="34" charset="-122"/>
              <a:ea typeface="微软雅黑" panose="020B0503020204020204" pitchFamily="34" charset="-122"/>
            </a:endParaRPr>
          </a:p>
        </p:txBody>
      </p:sp>
      <p:sp>
        <p:nvSpPr>
          <p:cNvPr id="900099" name="Rectangle 3"/>
          <p:cNvSpPr>
            <a:spLocks noChangeArrowheads="1"/>
          </p:cNvSpPr>
          <p:nvPr/>
        </p:nvSpPr>
        <p:spPr bwMode="auto">
          <a:xfrm>
            <a:off x="4614969" y="475873"/>
            <a:ext cx="41408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zh-CN" altLang="en-US" sz="2400" b="1" dirty="0" smtClean="0">
                <a:solidFill>
                  <a:srgbClr val="0000FF"/>
                </a:solidFill>
                <a:latin typeface="微软雅黑" panose="020B0503020204020204" pitchFamily="34" charset="-122"/>
                <a:ea typeface="微软雅黑" panose="020B0503020204020204" pitchFamily="34" charset="-122"/>
              </a:rPr>
              <a:t>（</a:t>
            </a:r>
            <a:r>
              <a:rPr lang="en-US" altLang="zh-CN" sz="2400" b="1" dirty="0" smtClean="0">
                <a:solidFill>
                  <a:srgbClr val="0000FF"/>
                </a:solidFill>
                <a:latin typeface="微软雅黑" panose="020B0503020204020204" pitchFamily="34" charset="-122"/>
                <a:ea typeface="微软雅黑" panose="020B0503020204020204" pitchFamily="34" charset="-122"/>
              </a:rPr>
              <a:t>4</a:t>
            </a:r>
            <a:r>
              <a:rPr lang="zh-CN" altLang="en-US" sz="2400" b="1" dirty="0">
                <a:solidFill>
                  <a:srgbClr val="0000FF"/>
                </a:solidFill>
                <a:latin typeface="微软雅黑" panose="020B0503020204020204" pitchFamily="34" charset="-122"/>
                <a:ea typeface="微软雅黑" panose="020B0503020204020204" pitchFamily="34" charset="-122"/>
              </a:rPr>
              <a:t>）支持、配合与服务指标</a:t>
            </a:r>
          </a:p>
        </p:txBody>
      </p:sp>
      <p:sp>
        <p:nvSpPr>
          <p:cNvPr id="5" name="Text Box 3"/>
          <p:cNvSpPr txBox="1">
            <a:spLocks noChangeArrowheads="1"/>
          </p:cNvSpPr>
          <p:nvPr/>
        </p:nvSpPr>
        <p:spPr bwMode="auto">
          <a:xfrm>
            <a:off x="971600" y="414319"/>
            <a:ext cx="40322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3200" b="1" dirty="0" smtClean="0">
                <a:solidFill>
                  <a:srgbClr val="FF0000"/>
                </a:solidFill>
                <a:latin typeface="微软雅黑" panose="020B0503020204020204" pitchFamily="34" charset="-122"/>
                <a:ea typeface="微软雅黑" panose="020B0503020204020204" pitchFamily="34" charset="-122"/>
              </a:rPr>
              <a:t>供应商</a:t>
            </a:r>
            <a:r>
              <a:rPr lang="zh-CN" altLang="en-US" sz="3200" b="1" dirty="0">
                <a:solidFill>
                  <a:srgbClr val="FF0000"/>
                </a:solidFill>
                <a:latin typeface="微软雅黑" panose="020B0503020204020204" pitchFamily="34" charset="-122"/>
                <a:ea typeface="微软雅黑" panose="020B0503020204020204" pitchFamily="34" charset="-122"/>
              </a:rPr>
              <a:t>评价</a:t>
            </a:r>
            <a:r>
              <a:rPr lang="zh-CN" altLang="en-US" sz="3200" b="1" dirty="0" smtClean="0">
                <a:solidFill>
                  <a:srgbClr val="FF0000"/>
                </a:solidFill>
                <a:latin typeface="微软雅黑" panose="020B0503020204020204" pitchFamily="34" charset="-122"/>
                <a:ea typeface="微软雅黑" panose="020B0503020204020204" pitchFamily="34" charset="-122"/>
              </a:rPr>
              <a:t>指标</a:t>
            </a:r>
            <a:r>
              <a:rPr lang="zh-CN" altLang="en-US" sz="3200" b="1" dirty="0">
                <a:solidFill>
                  <a:srgbClr val="FF0000"/>
                </a:solidFill>
                <a:latin typeface="微软雅黑" panose="020B0503020204020204" pitchFamily="34" charset="-122"/>
                <a:ea typeface="微软雅黑" panose="020B0503020204020204" pitchFamily="34" charset="-122"/>
              </a:rPr>
              <a:t>设计</a:t>
            </a:r>
          </a:p>
        </p:txBody>
      </p:sp>
    </p:spTree>
    <p:extLst>
      <p:ext uri="{BB962C8B-B14F-4D97-AF65-F5344CB8AC3E}">
        <p14:creationId xmlns:p14="http://schemas.microsoft.com/office/powerpoint/2010/main" val="463210371"/>
      </p:ext>
    </p:extLst>
  </p:cSld>
  <p:clrMapOvr>
    <a:masterClrMapping/>
  </p:clrMapOvr>
  <p:transition>
    <p:fade/>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3" name="Text Box 5"/>
          <p:cNvSpPr txBox="1">
            <a:spLocks noChangeArrowheads="1"/>
          </p:cNvSpPr>
          <p:nvPr/>
        </p:nvSpPr>
        <p:spPr bwMode="auto">
          <a:xfrm>
            <a:off x="395536" y="1340768"/>
            <a:ext cx="8352928"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150000"/>
              </a:lnSpc>
            </a:pPr>
            <a:r>
              <a:rPr lang="en-US" altLang="zh-CN" sz="2000" b="1" dirty="0">
                <a:latin typeface="微软雅黑" panose="020B0503020204020204" pitchFamily="34" charset="-122"/>
                <a:ea typeface="微软雅黑" panose="020B0503020204020204" pitchFamily="34" charset="-122"/>
              </a:rPr>
              <a:t>4</a:t>
            </a:r>
            <a:r>
              <a:rPr lang="zh-CN" altLang="en-US" sz="2000" b="1" dirty="0">
                <a:latin typeface="微软雅黑" panose="020B0503020204020204" pitchFamily="34" charset="-122"/>
                <a:ea typeface="微软雅黑" panose="020B0503020204020204" pitchFamily="34" charset="-122"/>
              </a:rPr>
              <a:t>）共同改进：是否积极参与或主动提出与本公司相关的质量、供应、成本等改进项目或活动，或推行新的管理做法等，是否积极组织参与本公司共同召开的供应商改进会议、配合本公司开展的质量体系审核等；售后服务：是否主动征询顾客</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本公司</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的意见、主动访问本公司、主动解决或预防问题；</a:t>
            </a:r>
          </a:p>
          <a:p>
            <a:pPr eaLnBrk="0" hangingPunct="0">
              <a:lnSpc>
                <a:spcPct val="150000"/>
              </a:lnSpc>
            </a:pPr>
            <a:r>
              <a:rPr lang="en-US" altLang="zh-CN" sz="2000" b="1" dirty="0">
                <a:latin typeface="微软雅黑" panose="020B0503020204020204" pitchFamily="34" charset="-122"/>
                <a:ea typeface="微软雅黑" panose="020B0503020204020204" pitchFamily="34" charset="-122"/>
              </a:rPr>
              <a:t>5</a:t>
            </a:r>
            <a:r>
              <a:rPr lang="zh-CN" altLang="en-US" sz="2000" b="1" dirty="0">
                <a:latin typeface="微软雅黑" panose="020B0503020204020204" pitchFamily="34" charset="-122"/>
                <a:ea typeface="微软雅黑" panose="020B0503020204020204" pitchFamily="34" charset="-122"/>
              </a:rPr>
              <a:t>）参与开发：是否参与、如何参与本公司的产品或业务开发过程；</a:t>
            </a:r>
          </a:p>
          <a:p>
            <a:pPr eaLnBrk="0" hangingPunct="0">
              <a:lnSpc>
                <a:spcPct val="150000"/>
              </a:lnSpc>
            </a:pPr>
            <a:r>
              <a:rPr lang="en-US" altLang="zh-CN" sz="2000" b="1" dirty="0">
                <a:latin typeface="微软雅黑" panose="020B0503020204020204" pitchFamily="34" charset="-122"/>
                <a:ea typeface="微软雅黑" panose="020B0503020204020204" pitchFamily="34" charset="-122"/>
              </a:rPr>
              <a:t>6</a:t>
            </a:r>
            <a:r>
              <a:rPr lang="zh-CN" altLang="en-US" sz="2000" b="1" dirty="0">
                <a:latin typeface="微软雅黑" panose="020B0503020204020204" pitchFamily="34" charset="-122"/>
                <a:ea typeface="微软雅黑" panose="020B0503020204020204" pitchFamily="34" charset="-122"/>
              </a:rPr>
              <a:t>）其它支持：是否积极接纳本公司提出的有关参观、访问事宜，是否积极提供本公司要求的新产品报价与送样，是否妥善保存与本公司相关的文件等不予泄漏，是否保证不</a:t>
            </a:r>
            <a:r>
              <a:rPr lang="zh-CN" altLang="en-US" sz="2000" b="1" dirty="0" smtClean="0">
                <a:latin typeface="微软雅黑" panose="020B0503020204020204" pitchFamily="34" charset="-122"/>
                <a:ea typeface="微软雅黑" panose="020B0503020204020204" pitchFamily="34" charset="-122"/>
              </a:rPr>
              <a:t>与影响</a:t>
            </a:r>
            <a:r>
              <a:rPr lang="zh-CN" altLang="en-US" sz="2000" b="1" dirty="0">
                <a:latin typeface="微软雅黑" panose="020B0503020204020204" pitchFamily="34" charset="-122"/>
                <a:ea typeface="微软雅黑" panose="020B0503020204020204" pitchFamily="34" charset="-122"/>
              </a:rPr>
              <a:t>到本公司切身利益的相关公司或单位进行合作等等。 </a:t>
            </a:r>
          </a:p>
        </p:txBody>
      </p:sp>
      <p:sp>
        <p:nvSpPr>
          <p:cNvPr id="4" name="Rectangle 3"/>
          <p:cNvSpPr>
            <a:spLocks noChangeArrowheads="1"/>
          </p:cNvSpPr>
          <p:nvPr/>
        </p:nvSpPr>
        <p:spPr bwMode="auto">
          <a:xfrm>
            <a:off x="4535579" y="456402"/>
            <a:ext cx="41408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zh-CN" altLang="en-US" sz="2400" b="1" dirty="0" smtClean="0">
                <a:solidFill>
                  <a:srgbClr val="0000FF"/>
                </a:solidFill>
                <a:latin typeface="微软雅黑" panose="020B0503020204020204" pitchFamily="34" charset="-122"/>
                <a:ea typeface="微软雅黑" panose="020B0503020204020204" pitchFamily="34" charset="-122"/>
              </a:rPr>
              <a:t>（</a:t>
            </a:r>
            <a:r>
              <a:rPr lang="en-US" altLang="zh-CN" sz="2400" b="1" dirty="0" smtClean="0">
                <a:solidFill>
                  <a:srgbClr val="0000FF"/>
                </a:solidFill>
                <a:latin typeface="微软雅黑" panose="020B0503020204020204" pitchFamily="34" charset="-122"/>
                <a:ea typeface="微软雅黑" panose="020B0503020204020204" pitchFamily="34" charset="-122"/>
              </a:rPr>
              <a:t>4</a:t>
            </a:r>
            <a:r>
              <a:rPr lang="zh-CN" altLang="en-US" sz="2400" b="1" dirty="0">
                <a:solidFill>
                  <a:srgbClr val="0000FF"/>
                </a:solidFill>
                <a:latin typeface="微软雅黑" panose="020B0503020204020204" pitchFamily="34" charset="-122"/>
                <a:ea typeface="微软雅黑" panose="020B0503020204020204" pitchFamily="34" charset="-122"/>
              </a:rPr>
              <a:t>）支持、配合与服务指标</a:t>
            </a:r>
          </a:p>
        </p:txBody>
      </p:sp>
      <p:sp>
        <p:nvSpPr>
          <p:cNvPr id="5" name="Text Box 3"/>
          <p:cNvSpPr txBox="1">
            <a:spLocks noChangeArrowheads="1"/>
          </p:cNvSpPr>
          <p:nvPr/>
        </p:nvSpPr>
        <p:spPr bwMode="auto">
          <a:xfrm>
            <a:off x="971600" y="394848"/>
            <a:ext cx="40322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en-US" sz="3200" b="1" dirty="0" smtClean="0">
                <a:solidFill>
                  <a:srgbClr val="FF0000"/>
                </a:solidFill>
                <a:latin typeface="微软雅黑" panose="020B0503020204020204" pitchFamily="34" charset="-122"/>
                <a:ea typeface="微软雅黑" panose="020B0503020204020204" pitchFamily="34" charset="-122"/>
              </a:rPr>
              <a:t>供应商</a:t>
            </a:r>
            <a:r>
              <a:rPr lang="zh-CN" altLang="en-US" sz="3200" b="1" dirty="0">
                <a:solidFill>
                  <a:srgbClr val="FF0000"/>
                </a:solidFill>
                <a:latin typeface="微软雅黑" panose="020B0503020204020204" pitchFamily="34" charset="-122"/>
                <a:ea typeface="微软雅黑" panose="020B0503020204020204" pitchFamily="34" charset="-122"/>
              </a:rPr>
              <a:t>评价</a:t>
            </a:r>
            <a:r>
              <a:rPr lang="zh-CN" altLang="en-US" sz="3200" b="1" dirty="0" smtClean="0">
                <a:solidFill>
                  <a:srgbClr val="FF0000"/>
                </a:solidFill>
                <a:latin typeface="微软雅黑" panose="020B0503020204020204" pitchFamily="34" charset="-122"/>
                <a:ea typeface="微软雅黑" panose="020B0503020204020204" pitchFamily="34" charset="-122"/>
              </a:rPr>
              <a:t>指标</a:t>
            </a:r>
            <a:r>
              <a:rPr lang="zh-CN" altLang="en-US" sz="3200" b="1" dirty="0">
                <a:solidFill>
                  <a:srgbClr val="FF0000"/>
                </a:solidFill>
                <a:latin typeface="微软雅黑" panose="020B0503020204020204" pitchFamily="34" charset="-122"/>
                <a:ea typeface="微软雅黑" panose="020B0503020204020204" pitchFamily="34" charset="-122"/>
              </a:rPr>
              <a:t>设计</a:t>
            </a:r>
          </a:p>
        </p:txBody>
      </p:sp>
    </p:spTree>
    <p:extLst>
      <p:ext uri="{BB962C8B-B14F-4D97-AF65-F5344CB8AC3E}">
        <p14:creationId xmlns:p14="http://schemas.microsoft.com/office/powerpoint/2010/main" val="161217501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8613">
                                            <p:txEl>
                                              <p:pRg st="0" end="0"/>
                                            </p:txEl>
                                          </p:spTgt>
                                        </p:tgtEl>
                                        <p:attrNameLst>
                                          <p:attrName>style.visibility</p:attrName>
                                        </p:attrNameLst>
                                      </p:cBhvr>
                                      <p:to>
                                        <p:strVal val="visible"/>
                                      </p:to>
                                    </p:set>
                                    <p:anim calcmode="lin" valueType="num">
                                      <p:cBhvr additive="base">
                                        <p:cTn id="7" dur="500" fill="hold"/>
                                        <p:tgtEl>
                                          <p:spTgt spid="686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861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8613">
                                            <p:txEl>
                                              <p:pRg st="1" end="1"/>
                                            </p:txEl>
                                          </p:spTgt>
                                        </p:tgtEl>
                                        <p:attrNameLst>
                                          <p:attrName>style.visibility</p:attrName>
                                        </p:attrNameLst>
                                      </p:cBhvr>
                                      <p:to>
                                        <p:strVal val="visible"/>
                                      </p:to>
                                    </p:set>
                                    <p:anim calcmode="lin" valueType="num">
                                      <p:cBhvr additive="base">
                                        <p:cTn id="13" dur="500" fill="hold"/>
                                        <p:tgtEl>
                                          <p:spTgt spid="6861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861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8613">
                                            <p:txEl>
                                              <p:pRg st="2" end="2"/>
                                            </p:txEl>
                                          </p:spTgt>
                                        </p:tgtEl>
                                        <p:attrNameLst>
                                          <p:attrName>style.visibility</p:attrName>
                                        </p:attrNameLst>
                                      </p:cBhvr>
                                      <p:to>
                                        <p:strVal val="visible"/>
                                      </p:to>
                                    </p:set>
                                    <p:anim calcmode="lin" valueType="num">
                                      <p:cBhvr additive="base">
                                        <p:cTn id="19" dur="500" fill="hold"/>
                                        <p:tgtEl>
                                          <p:spTgt spid="6861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861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3"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162868" y="358931"/>
            <a:ext cx="4818263" cy="552450"/>
          </a:xfrm>
          <a:noFill/>
          <a:ln w="9525">
            <a:noFill/>
            <a:miter lim="800000"/>
            <a:headEnd/>
            <a:tailEnd/>
          </a:ln>
        </p:spPr>
        <p:txBody>
          <a:bodyPr vert="horz" wrap="square" lIns="91427" tIns="45712" rIns="91427" bIns="45712" numCol="1" anchor="ctr" anchorCtr="0" compatLnSpc="1">
            <a:prstTxWarp prst="textNoShape">
              <a:avLst/>
            </a:prstTxWarp>
          </a:bodyPr>
          <a:lstStyle/>
          <a:p>
            <a:pPr algn="ctr"/>
            <a:r>
              <a:rPr lang="zh-CN" altLang="en-US" sz="3200" b="1" dirty="0" smtClean="0">
                <a:solidFill>
                  <a:srgbClr val="FF0000"/>
                </a:solidFill>
                <a:latin typeface="微软雅黑" pitchFamily="34" charset="-122"/>
                <a:ea typeface="微软雅黑" pitchFamily="34" charset="-122"/>
              </a:rPr>
              <a:t>精益告诉我们什么</a:t>
            </a:r>
          </a:p>
        </p:txBody>
      </p:sp>
      <p:sp>
        <p:nvSpPr>
          <p:cNvPr id="17412" name="Rectangle 4"/>
          <p:cNvSpPr>
            <a:spLocks noChangeArrowheads="1"/>
          </p:cNvSpPr>
          <p:nvPr/>
        </p:nvSpPr>
        <p:spPr bwMode="auto">
          <a:xfrm>
            <a:off x="323528" y="3118316"/>
            <a:ext cx="5544616" cy="3046988"/>
          </a:xfrm>
          <a:prstGeom prst="rect">
            <a:avLst/>
          </a:prstGeom>
          <a:solidFill>
            <a:schemeClr val="accent1">
              <a:lumMod val="90000"/>
            </a:schemeClr>
          </a:solidFill>
          <a:ln w="9525">
            <a:noFill/>
            <a:miter lim="800000"/>
            <a:headEnd/>
            <a:tailEnd/>
          </a:ln>
        </p:spPr>
        <p:txBody>
          <a:bodyPr wrap="square">
            <a:spAutoFit/>
          </a:bodyPr>
          <a:lstStyle/>
          <a:p>
            <a:pPr eaLnBrk="1" hangingPunct="1">
              <a:lnSpc>
                <a:spcPct val="150000"/>
              </a:lnSpc>
              <a:buFont typeface="Wingdings" pitchFamily="2" charset="2"/>
              <a:buNone/>
            </a:pPr>
            <a:r>
              <a:rPr lang="en-US" altLang="zh-CN" sz="2400" dirty="0">
                <a:solidFill>
                  <a:srgbClr val="FF0000"/>
                </a:solidFill>
                <a:latin typeface="Aharoni" pitchFamily="2" charset="-79"/>
                <a:ea typeface="宋体" pitchFamily="2" charset="-122"/>
                <a:cs typeface="Aharoni" pitchFamily="2" charset="-79"/>
              </a:rPr>
              <a:t>Lean = speed</a:t>
            </a:r>
          </a:p>
          <a:p>
            <a:pPr eaLnBrk="1" hangingPunct="1">
              <a:lnSpc>
                <a:spcPct val="150000"/>
              </a:lnSpc>
              <a:buFont typeface="Wingdings" pitchFamily="2" charset="2"/>
              <a:buNone/>
            </a:pPr>
            <a:r>
              <a:rPr lang="zh-CN" altLang="en-US" sz="2400" dirty="0">
                <a:solidFill>
                  <a:srgbClr val="FF0000"/>
                </a:solidFill>
                <a:latin typeface="微软雅黑" pitchFamily="34" charset="-122"/>
                <a:ea typeface="微软雅黑" pitchFamily="34" charset="-122"/>
              </a:rPr>
              <a:t>精益＝速度</a:t>
            </a:r>
          </a:p>
          <a:p>
            <a:pPr eaLnBrk="1" hangingPunct="1">
              <a:lnSpc>
                <a:spcPct val="150000"/>
              </a:lnSpc>
              <a:buClr>
                <a:srgbClr val="215A18"/>
              </a:buClr>
              <a:buFont typeface="Wingdings" pitchFamily="2" charset="2"/>
              <a:buNone/>
            </a:pPr>
            <a:r>
              <a:rPr lang="en-US" altLang="zh-CN" sz="2000" b="0" dirty="0" smtClean="0">
                <a:solidFill>
                  <a:srgbClr val="000000"/>
                </a:solidFill>
                <a:latin typeface="Arial Narrow" pitchFamily="34" charset="0"/>
                <a:ea typeface="宋体" pitchFamily="2" charset="-122"/>
              </a:rPr>
              <a:t>Lean </a:t>
            </a:r>
            <a:r>
              <a:rPr lang="en-US" altLang="zh-CN" sz="2000" b="0" dirty="0">
                <a:solidFill>
                  <a:srgbClr val="000000"/>
                </a:solidFill>
                <a:latin typeface="Arial Narrow" pitchFamily="34" charset="0"/>
                <a:ea typeface="宋体" pitchFamily="2" charset="-122"/>
              </a:rPr>
              <a:t>tools and </a:t>
            </a:r>
            <a:r>
              <a:rPr lang="en-US" altLang="zh-CN" sz="2000" b="0" dirty="0" smtClean="0">
                <a:solidFill>
                  <a:srgbClr val="000000"/>
                </a:solidFill>
                <a:latin typeface="Arial Narrow" pitchFamily="34" charset="0"/>
                <a:ea typeface="宋体" pitchFamily="2" charset="-122"/>
              </a:rPr>
              <a:t>techniques are </a:t>
            </a:r>
            <a:r>
              <a:rPr lang="en-US" altLang="zh-CN" sz="2000" b="0" dirty="0">
                <a:solidFill>
                  <a:srgbClr val="000000"/>
                </a:solidFill>
                <a:latin typeface="Arial Narrow" pitchFamily="34" charset="0"/>
                <a:ea typeface="宋体" pitchFamily="2" charset="-122"/>
              </a:rPr>
              <a:t>the most effective way to speed up every part of your </a:t>
            </a:r>
            <a:r>
              <a:rPr lang="en-US" altLang="zh-CN" sz="2000" b="0" dirty="0" smtClean="0">
                <a:solidFill>
                  <a:srgbClr val="000000"/>
                </a:solidFill>
                <a:latin typeface="Arial Narrow" pitchFamily="34" charset="0"/>
                <a:ea typeface="宋体" pitchFamily="2" charset="-122"/>
              </a:rPr>
              <a:t>operations</a:t>
            </a:r>
            <a:r>
              <a:rPr lang="zh-CN" altLang="en-US" sz="2000" b="0" dirty="0" smtClean="0">
                <a:solidFill>
                  <a:srgbClr val="000000"/>
                </a:solidFill>
                <a:latin typeface="Arial Narrow" pitchFamily="34" charset="0"/>
                <a:ea typeface="宋体" pitchFamily="2" charset="-122"/>
              </a:rPr>
              <a:t>。</a:t>
            </a:r>
            <a:r>
              <a:rPr lang="zh-CN" altLang="en-US" sz="2000" b="0" dirty="0">
                <a:solidFill>
                  <a:srgbClr val="000000"/>
                </a:solidFill>
                <a:latin typeface="Arial Narrow" pitchFamily="34" charset="0"/>
                <a:ea typeface="宋体" pitchFamily="2" charset="-122"/>
              </a:rPr>
              <a:t>　</a:t>
            </a:r>
          </a:p>
          <a:p>
            <a:pPr eaLnBrk="1" hangingPunct="1">
              <a:lnSpc>
                <a:spcPct val="150000"/>
              </a:lnSpc>
              <a:buClr>
                <a:srgbClr val="215A18"/>
              </a:buClr>
              <a:buFont typeface="Wingdings" pitchFamily="2" charset="2"/>
              <a:buNone/>
            </a:pPr>
            <a:r>
              <a:rPr lang="zh-CN" altLang="en-US" sz="2000" b="0" dirty="0">
                <a:solidFill>
                  <a:srgbClr val="000000"/>
                </a:solidFill>
                <a:latin typeface="微软雅黑" pitchFamily="34" charset="-122"/>
                <a:ea typeface="微软雅黑" pitchFamily="34" charset="-122"/>
              </a:rPr>
              <a:t>精益的工具和技艺是加速企业任何部分运行的最有效方式</a:t>
            </a:r>
          </a:p>
        </p:txBody>
      </p:sp>
      <p:sp>
        <p:nvSpPr>
          <p:cNvPr id="17413" name="Rectangle 5"/>
          <p:cNvSpPr>
            <a:spLocks noChangeArrowheads="1"/>
          </p:cNvSpPr>
          <p:nvPr/>
        </p:nvSpPr>
        <p:spPr bwMode="auto">
          <a:xfrm>
            <a:off x="251520" y="1340768"/>
            <a:ext cx="8640960" cy="1135054"/>
          </a:xfrm>
          <a:prstGeom prst="rect">
            <a:avLst/>
          </a:prstGeom>
          <a:noFill/>
          <a:ln w="9525">
            <a:noFill/>
            <a:miter lim="800000"/>
            <a:headEnd/>
            <a:tailEnd/>
          </a:ln>
        </p:spPr>
        <p:txBody>
          <a:bodyPr wrap="square">
            <a:spAutoFit/>
          </a:bodyPr>
          <a:lstStyle/>
          <a:p>
            <a:pPr eaLnBrk="1" hangingPunct="1">
              <a:lnSpc>
                <a:spcPct val="150000"/>
              </a:lnSpc>
            </a:pPr>
            <a:r>
              <a:rPr lang="en-US" altLang="zh-CN" sz="2400" dirty="0">
                <a:solidFill>
                  <a:srgbClr val="000000"/>
                </a:solidFill>
                <a:latin typeface="Aharoni" pitchFamily="2" charset="-79"/>
                <a:ea typeface="微软雅黑" pitchFamily="34" charset="-122"/>
                <a:cs typeface="Aharoni" pitchFamily="2" charset="-79"/>
              </a:rPr>
              <a:t>Time: today’s most powerful </a:t>
            </a:r>
            <a:r>
              <a:rPr lang="en-US" altLang="zh-CN" sz="2400" dirty="0" smtClean="0">
                <a:solidFill>
                  <a:srgbClr val="000000"/>
                </a:solidFill>
                <a:latin typeface="Aharoni" pitchFamily="2" charset="-79"/>
                <a:ea typeface="微软雅黑" pitchFamily="34" charset="-122"/>
                <a:cs typeface="Aharoni" pitchFamily="2" charset="-79"/>
              </a:rPr>
              <a:t>competitive advantage</a:t>
            </a:r>
          </a:p>
          <a:p>
            <a:pPr eaLnBrk="1" hangingPunct="1">
              <a:lnSpc>
                <a:spcPct val="150000"/>
              </a:lnSpc>
            </a:pPr>
            <a:r>
              <a:rPr lang="zh-CN" altLang="en-US" sz="2400" dirty="0" smtClean="0">
                <a:solidFill>
                  <a:srgbClr val="000000"/>
                </a:solidFill>
                <a:latin typeface="微软雅黑" pitchFamily="34" charset="-122"/>
                <a:ea typeface="微软雅黑" pitchFamily="34" charset="-122"/>
              </a:rPr>
              <a:t>时间</a:t>
            </a:r>
            <a:r>
              <a:rPr lang="zh-CN" altLang="en-US" sz="2400" dirty="0">
                <a:solidFill>
                  <a:srgbClr val="000000"/>
                </a:solidFill>
                <a:latin typeface="微软雅黑" pitchFamily="34" charset="-122"/>
                <a:ea typeface="微软雅黑" pitchFamily="34" charset="-122"/>
              </a:rPr>
              <a:t>：当今世界最有力的竞争优势</a:t>
            </a:r>
          </a:p>
        </p:txBody>
      </p:sp>
      <p:pic>
        <p:nvPicPr>
          <p:cNvPr id="17414" name="Picture 6" descr="20072171_KS5195"/>
          <p:cNvPicPr>
            <a:picLocks noChangeAspect="1" noChangeArrowheads="1"/>
          </p:cNvPicPr>
          <p:nvPr/>
        </p:nvPicPr>
        <p:blipFill>
          <a:blip r:embed="rId2" cstate="email"/>
          <a:srcRect/>
          <a:stretch>
            <a:fillRect/>
          </a:stretch>
        </p:blipFill>
        <p:spPr bwMode="auto">
          <a:xfrm>
            <a:off x="6156176" y="2348880"/>
            <a:ext cx="2735284" cy="3813175"/>
          </a:xfrm>
          <a:prstGeom prst="rect">
            <a:avLst/>
          </a:prstGeom>
          <a:noFill/>
          <a:ln w="12700">
            <a:solidFill>
              <a:schemeClr val="tx1"/>
            </a:solidFill>
            <a:miter lim="800000"/>
            <a:headEnd/>
            <a:tailEnd/>
          </a:ln>
        </p:spPr>
      </p:pic>
      <p:sp>
        <p:nvSpPr>
          <p:cNvPr id="6" name="灯片编号占位符 5"/>
          <p:cNvSpPr txBox="1">
            <a:spLocks/>
          </p:cNvSpPr>
          <p:nvPr/>
        </p:nvSpPr>
        <p:spPr>
          <a:xfrm>
            <a:off x="3779912" y="6381328"/>
            <a:ext cx="21336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3D3719B-9A49-43DA-9E0E-F5D39999DB71}" type="slidenum">
              <a:rPr kumimoji="0" lang="en-US" altLang="zh-CN" sz="18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08452025"/>
      </p:ext>
    </p:extLst>
  </p:cSld>
  <p:clrMapOvr>
    <a:masterClrMapping/>
  </p:clrMapOvr>
  <p:transition>
    <p:wipe dir="r"/>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187451" y="1155700"/>
            <a:ext cx="6337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zh-CN">
              <a:solidFill>
                <a:srgbClr val="000000"/>
              </a:solidFill>
            </a:endParaRPr>
          </a:p>
        </p:txBody>
      </p:sp>
      <p:sp>
        <p:nvSpPr>
          <p:cNvPr id="12291" name="Text Box 3"/>
          <p:cNvSpPr txBox="1">
            <a:spLocks noChangeArrowheads="1"/>
          </p:cNvSpPr>
          <p:nvPr/>
        </p:nvSpPr>
        <p:spPr bwMode="auto">
          <a:xfrm>
            <a:off x="139702" y="2152651"/>
            <a:ext cx="87534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zh-CN">
              <a:solidFill>
                <a:srgbClr val="000000"/>
              </a:solidFill>
            </a:endParaRPr>
          </a:p>
        </p:txBody>
      </p:sp>
      <p:pic>
        <p:nvPicPr>
          <p:cNvPr id="12292" name="Picture 4" descr="C:\Users\Administrator\Desktop\PPT\102.jpg1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1138" y="3208341"/>
            <a:ext cx="792163"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3" name="Text Box 5"/>
          <p:cNvSpPr txBox="1">
            <a:spLocks noChangeArrowheads="1"/>
          </p:cNvSpPr>
          <p:nvPr/>
        </p:nvSpPr>
        <p:spPr bwMode="auto">
          <a:xfrm>
            <a:off x="0" y="1723374"/>
            <a:ext cx="9144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4000" dirty="0">
                <a:solidFill>
                  <a:srgbClr val="BF1E2D"/>
                </a:solidFill>
                <a:latin typeface="方正综艺简体" charset="-122"/>
                <a:ea typeface="方正综艺简体" charset="-122"/>
              </a:rPr>
              <a:t>尊享尊贵  合作共赢</a:t>
            </a:r>
          </a:p>
          <a:p>
            <a:pPr algn="ctr"/>
            <a:r>
              <a:rPr lang="zh-CN" altLang="en-US" sz="4000" dirty="0">
                <a:solidFill>
                  <a:srgbClr val="BF1E2D"/>
                </a:solidFill>
                <a:latin typeface="方正综艺简体" charset="-122"/>
                <a:ea typeface="方正综艺简体" charset="-122"/>
              </a:rPr>
              <a:t>培训就是竞争力</a:t>
            </a:r>
          </a:p>
          <a:p>
            <a:pPr algn="ctr"/>
            <a:r>
              <a:rPr lang="zh-CN" altLang="en-US" sz="4000" dirty="0">
                <a:solidFill>
                  <a:srgbClr val="6A8B25"/>
                </a:solidFill>
                <a:latin typeface="方正综艺简体" charset="-122"/>
                <a:ea typeface="方正综艺简体" charset="-122"/>
              </a:rPr>
              <a:t>谢谢!</a:t>
            </a:r>
          </a:p>
        </p:txBody>
      </p:sp>
      <p:sp>
        <p:nvSpPr>
          <p:cNvPr id="12294" name="Text Box 6"/>
          <p:cNvSpPr txBox="1">
            <a:spLocks noChangeArrowheads="1"/>
          </p:cNvSpPr>
          <p:nvPr/>
        </p:nvSpPr>
        <p:spPr bwMode="auto">
          <a:xfrm>
            <a:off x="2057402" y="3933826"/>
            <a:ext cx="6397625"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a:solidFill>
                  <a:srgbClr val="000000"/>
                </a:solidFill>
                <a:latin typeface="微软雅黑" panose="020B0503020204020204" pitchFamily="34" charset="-122"/>
              </a:rPr>
              <a:t>地址：北京市海淀区紫竹院路</a:t>
            </a:r>
            <a:r>
              <a:rPr lang="en-US" altLang="zh-CN" sz="1600">
                <a:solidFill>
                  <a:srgbClr val="000000"/>
                </a:solidFill>
                <a:latin typeface="微软雅黑" panose="020B0503020204020204" pitchFamily="34" charset="-122"/>
              </a:rPr>
              <a:t>31</a:t>
            </a:r>
            <a:r>
              <a:rPr lang="zh-CN" altLang="en-US" sz="1600">
                <a:solidFill>
                  <a:srgbClr val="000000"/>
                </a:solidFill>
                <a:latin typeface="微软雅黑" panose="020B0503020204020204" pitchFamily="34" charset="-122"/>
              </a:rPr>
              <a:t>号华澳中心</a:t>
            </a:r>
            <a:r>
              <a:rPr lang="en-US" altLang="zh-CN" sz="1600">
                <a:solidFill>
                  <a:srgbClr val="000000"/>
                </a:solidFill>
                <a:latin typeface="微软雅黑" panose="020B0503020204020204" pitchFamily="34" charset="-122"/>
              </a:rPr>
              <a:t>1 </a:t>
            </a:r>
            <a:r>
              <a:rPr lang="zh-CN" altLang="en-US" sz="1600">
                <a:solidFill>
                  <a:srgbClr val="000000"/>
                </a:solidFill>
                <a:latin typeface="微软雅黑" panose="020B0503020204020204" pitchFamily="34" charset="-122"/>
              </a:rPr>
              <a:t>号楼</a:t>
            </a:r>
            <a:r>
              <a:rPr lang="en-US" altLang="zh-CN" sz="1600">
                <a:solidFill>
                  <a:srgbClr val="000000"/>
                </a:solidFill>
                <a:latin typeface="微软雅黑" panose="020B0503020204020204" pitchFamily="34" charset="-122"/>
              </a:rPr>
              <a:t>18</a:t>
            </a:r>
            <a:r>
              <a:rPr lang="zh-CN" altLang="en-US" sz="1600">
                <a:solidFill>
                  <a:srgbClr val="000000"/>
                </a:solidFill>
                <a:latin typeface="微软雅黑" panose="020B0503020204020204" pitchFamily="34" charset="-122"/>
              </a:rPr>
              <a:t>层</a:t>
            </a:r>
          </a:p>
          <a:p>
            <a:r>
              <a:rPr lang="zh-CN" altLang="en-US" sz="1600">
                <a:solidFill>
                  <a:srgbClr val="000000"/>
                </a:solidFill>
                <a:latin typeface="微软雅黑" panose="020B0503020204020204" pitchFamily="34" charset="-122"/>
              </a:rPr>
              <a:t>联系电话：（</a:t>
            </a:r>
            <a:r>
              <a:rPr lang="en-US" altLang="zh-CN" sz="1600">
                <a:solidFill>
                  <a:srgbClr val="000000"/>
                </a:solidFill>
                <a:latin typeface="微软雅黑" panose="020B0503020204020204" pitchFamily="34" charset="-122"/>
              </a:rPr>
              <a:t>010</a:t>
            </a:r>
            <a:r>
              <a:rPr lang="zh-CN" altLang="en-US" sz="1600">
                <a:solidFill>
                  <a:srgbClr val="000000"/>
                </a:solidFill>
                <a:latin typeface="微软雅黑" panose="020B0503020204020204" pitchFamily="34" charset="-122"/>
              </a:rPr>
              <a:t>）</a:t>
            </a:r>
            <a:r>
              <a:rPr lang="en-US" altLang="zh-CN" sz="1600">
                <a:solidFill>
                  <a:srgbClr val="000000"/>
                </a:solidFill>
                <a:latin typeface="微软雅黑" panose="020B0503020204020204" pitchFamily="34" charset="-122"/>
              </a:rPr>
              <a:t>62126161    62126363    62193562</a:t>
            </a:r>
          </a:p>
          <a:p>
            <a:r>
              <a:rPr lang="zh-CN" altLang="en-US" sz="1600">
                <a:solidFill>
                  <a:srgbClr val="000000"/>
                </a:solidFill>
                <a:latin typeface="微软雅黑" panose="020B0503020204020204" pitchFamily="34" charset="-122"/>
              </a:rPr>
              <a:t>电子邮箱：</a:t>
            </a:r>
            <a:r>
              <a:rPr lang="en-US" altLang="zh-CN" sz="1600">
                <a:solidFill>
                  <a:srgbClr val="000000"/>
                </a:solidFill>
                <a:latin typeface="微软雅黑" panose="020B0503020204020204" pitchFamily="34" charset="-122"/>
              </a:rPr>
              <a:t>hy@ china-peixun.com</a:t>
            </a:r>
            <a:r>
              <a:rPr lang="zh-CN" altLang="en-US" sz="1600">
                <a:solidFill>
                  <a:srgbClr val="000000"/>
                </a:solidFill>
                <a:latin typeface="微软雅黑" panose="020B0503020204020204" pitchFamily="34" charset="-122"/>
              </a:rPr>
              <a:t> </a:t>
            </a:r>
          </a:p>
          <a:p>
            <a:r>
              <a:rPr lang="zh-CN" altLang="en-US" sz="1600">
                <a:solidFill>
                  <a:srgbClr val="000000"/>
                </a:solidFill>
                <a:latin typeface="微软雅黑" panose="020B0503020204020204" pitchFamily="34" charset="-122"/>
              </a:rPr>
              <a:t>百朗官网：</a:t>
            </a:r>
            <a:r>
              <a:rPr lang="en-US" altLang="zh-CN" sz="1600" u="sng">
                <a:solidFill>
                  <a:srgbClr val="000000"/>
                </a:solidFill>
                <a:latin typeface="微软雅黑" panose="020B0503020204020204" pitchFamily="34" charset="-122"/>
                <a:hlinkClick r:id="rId3"/>
              </a:rPr>
              <a:t> www.2001bailang.com</a:t>
            </a:r>
            <a:endParaRPr lang="en-US" altLang="zh-CN" sz="1600">
              <a:solidFill>
                <a:srgbClr val="000000"/>
              </a:solidFill>
              <a:latin typeface="微软雅黑" panose="020B0503020204020204" pitchFamily="34" charset="-122"/>
            </a:endParaRPr>
          </a:p>
          <a:p>
            <a:r>
              <a:rPr lang="zh-CN" altLang="en-US" sz="1600">
                <a:solidFill>
                  <a:srgbClr val="000000"/>
                </a:solidFill>
                <a:latin typeface="微软雅黑" panose="020B0503020204020204" pitchFamily="34" charset="-122"/>
              </a:rPr>
              <a:t>中企培训网</a:t>
            </a:r>
            <a:r>
              <a:rPr lang="en-US" altLang="zh-CN" sz="1600" u="sng">
                <a:solidFill>
                  <a:srgbClr val="000000"/>
                </a:solidFill>
                <a:latin typeface="微软雅黑" panose="020B0503020204020204" pitchFamily="34" charset="-122"/>
                <a:hlinkClick r:id="rId3"/>
              </a:rPr>
              <a:t>www.china-peixun.com</a:t>
            </a:r>
            <a:r>
              <a:rPr lang="zh-CN" altLang="en-US" sz="1600" u="sng">
                <a:solidFill>
                  <a:srgbClr val="000000"/>
                </a:solidFill>
                <a:latin typeface="微软雅黑" panose="020B0503020204020204" pitchFamily="34" charset="-122"/>
              </a:rPr>
              <a:t>   </a:t>
            </a:r>
          </a:p>
          <a:p>
            <a:r>
              <a:rPr lang="zh-CN" altLang="en-US" sz="1600">
                <a:solidFill>
                  <a:srgbClr val="000000"/>
                </a:solidFill>
                <a:latin typeface="微软雅黑" panose="020B0503020204020204" pitchFamily="34" charset="-122"/>
              </a:rPr>
              <a:t>中培在线</a:t>
            </a:r>
            <a:r>
              <a:rPr lang="en-US" altLang="zh-CN" sz="1600" u="sng">
                <a:solidFill>
                  <a:srgbClr val="000000"/>
                </a:solidFill>
                <a:latin typeface="微软雅黑" panose="020B0503020204020204" pitchFamily="34" charset="-122"/>
                <a:hlinkClick r:id="rId4"/>
              </a:rPr>
              <a:t>www.zhongpei123.com</a:t>
            </a:r>
            <a:endParaRPr lang="zh-CN" altLang="en-US" sz="1600">
              <a:solidFill>
                <a:srgbClr val="000000"/>
              </a:solidFill>
              <a:latin typeface="微软雅黑" panose="020B0503020204020204" pitchFamily="34" charset="-122"/>
            </a:endParaRPr>
          </a:p>
          <a:p>
            <a:r>
              <a:rPr lang="zh-CN" altLang="en-US" sz="1600">
                <a:solidFill>
                  <a:srgbClr val="000000"/>
                </a:solidFill>
                <a:latin typeface="微软雅黑" panose="020B0503020204020204" pitchFamily="34" charset="-122"/>
              </a:rPr>
              <a:t>中培在线新浪官网微博：</a:t>
            </a:r>
            <a:r>
              <a:rPr lang="en-US" altLang="zh-CN" sz="1600" u="sng">
                <a:solidFill>
                  <a:srgbClr val="000000"/>
                </a:solidFill>
                <a:latin typeface="微软雅黑" panose="020B0503020204020204" pitchFamily="34" charset="-122"/>
                <a:hlinkClick r:id="rId5"/>
              </a:rPr>
              <a:t>http://e.weibo.com/zhongpei123</a:t>
            </a:r>
            <a:endParaRPr lang="zh-CN" altLang="en-US" sz="1600">
              <a:solidFill>
                <a:srgbClr val="000000"/>
              </a:solidFill>
              <a:latin typeface="微软雅黑" panose="020B0503020204020204" pitchFamily="34" charset="-122"/>
            </a:endParaRPr>
          </a:p>
          <a:p>
            <a:endParaRPr lang="zh-CN" altLang="en-US">
              <a:solidFill>
                <a:srgbClr val="000000"/>
              </a:solidFill>
              <a:ea typeface="黑体" panose="02010609060101010101" pitchFamily="49" charset="-122"/>
            </a:endParaRPr>
          </a:p>
        </p:txBody>
      </p:sp>
      <p:sp>
        <p:nvSpPr>
          <p:cNvPr id="3" name="灯片编号占位符 2"/>
          <p:cNvSpPr>
            <a:spLocks noGrp="1"/>
          </p:cNvSpPr>
          <p:nvPr>
            <p:ph type="sldNum" sz="quarter" idx="4"/>
          </p:nvPr>
        </p:nvSpPr>
        <p:spPr/>
        <p:txBody>
          <a:bodyPr/>
          <a:lstStyle/>
          <a:p>
            <a:fld id="{19C3595E-954B-48BB-9FF4-D9A12CF5AEE8}" type="slidenum">
              <a:rPr lang="zh-CN" altLang="en-US" smtClean="0">
                <a:solidFill>
                  <a:srgbClr val="000000">
                    <a:tint val="75000"/>
                  </a:srgbClr>
                </a:solidFill>
              </a:rPr>
              <a:pPr/>
              <a:t>180</a:t>
            </a:fld>
            <a:endParaRPr lang="zh-CN" altLang="en-US">
              <a:solidFill>
                <a:srgbClr val="000000">
                  <a:tint val="75000"/>
                </a:srgbClr>
              </a:solidFill>
            </a:endParaRPr>
          </a:p>
        </p:txBody>
      </p:sp>
    </p:spTree>
    <p:extLst>
      <p:ext uri="{BB962C8B-B14F-4D97-AF65-F5344CB8AC3E}">
        <p14:creationId xmlns:p14="http://schemas.microsoft.com/office/powerpoint/2010/main" val="1846607118"/>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72639" y="384955"/>
            <a:ext cx="8195592" cy="552450"/>
          </a:xfrm>
        </p:spPr>
        <p:txBody>
          <a:bodyPr/>
          <a:lstStyle/>
          <a:p>
            <a:pPr algn="ctr"/>
            <a:r>
              <a:rPr lang="zh-CN" altLang="en-US" sz="3200" b="1" dirty="0" smtClean="0">
                <a:solidFill>
                  <a:srgbClr val="FF0000"/>
                </a:solidFill>
                <a:latin typeface="微软雅黑" pitchFamily="34" charset="-122"/>
                <a:ea typeface="微软雅黑" pitchFamily="34" charset="-122"/>
              </a:rPr>
              <a:t>精益企业达到的水平</a:t>
            </a:r>
          </a:p>
        </p:txBody>
      </p:sp>
      <p:sp>
        <p:nvSpPr>
          <p:cNvPr id="18435" name="Rectangle 3"/>
          <p:cNvSpPr>
            <a:spLocks noGrp="1" noChangeArrowheads="1"/>
          </p:cNvSpPr>
          <p:nvPr>
            <p:ph type="body" sz="half" idx="1"/>
          </p:nvPr>
        </p:nvSpPr>
        <p:spPr>
          <a:xfrm>
            <a:off x="4067944" y="1412776"/>
            <a:ext cx="4896544" cy="3672408"/>
          </a:xfrm>
        </p:spPr>
        <p:txBody>
          <a:bodyPr/>
          <a:lstStyle/>
          <a:p>
            <a:pPr>
              <a:lnSpc>
                <a:spcPct val="200000"/>
              </a:lnSpc>
              <a:buFont typeface="Wingdings" pitchFamily="2" charset="2"/>
              <a:buChar char="Ø"/>
            </a:pPr>
            <a:r>
              <a:rPr lang="zh-CN" altLang="en-US" sz="2000" b="1" dirty="0" smtClean="0">
                <a:solidFill>
                  <a:srgbClr val="1C34E4"/>
                </a:solidFill>
                <a:latin typeface="微软雅黑" pitchFamily="34" charset="-122"/>
                <a:ea typeface="微软雅黑" pitchFamily="34" charset="-122"/>
              </a:rPr>
              <a:t>生产周期为同行业的１／４到１／２</a:t>
            </a:r>
          </a:p>
          <a:p>
            <a:pPr>
              <a:lnSpc>
                <a:spcPct val="200000"/>
              </a:lnSpc>
              <a:buFont typeface="Wingdings" pitchFamily="2" charset="2"/>
              <a:buChar char="Ø"/>
            </a:pPr>
            <a:r>
              <a:rPr lang="zh-CN" altLang="en-US" sz="2000" b="1" dirty="0" smtClean="0">
                <a:solidFill>
                  <a:srgbClr val="1C34E4"/>
                </a:solidFill>
                <a:latin typeface="微软雅黑" pitchFamily="34" charset="-122"/>
                <a:ea typeface="微软雅黑" pitchFamily="34" charset="-122"/>
              </a:rPr>
              <a:t>存货每年周转超过２４次</a:t>
            </a:r>
          </a:p>
          <a:p>
            <a:pPr>
              <a:lnSpc>
                <a:spcPct val="200000"/>
              </a:lnSpc>
              <a:buFont typeface="Wingdings" pitchFamily="2" charset="2"/>
              <a:buChar char="Ø"/>
            </a:pPr>
            <a:r>
              <a:rPr lang="zh-CN" altLang="en-US" sz="2000" b="1" dirty="0" smtClean="0">
                <a:solidFill>
                  <a:srgbClr val="1C34E4"/>
                </a:solidFill>
                <a:latin typeface="微软雅黑" pitchFamily="34" charset="-122"/>
                <a:ea typeface="微软雅黑" pitchFamily="34" charset="-122"/>
              </a:rPr>
              <a:t>产能每月至少增长１％以上</a:t>
            </a:r>
          </a:p>
          <a:p>
            <a:pPr>
              <a:lnSpc>
                <a:spcPct val="200000"/>
              </a:lnSpc>
              <a:buFont typeface="Wingdings" pitchFamily="2" charset="2"/>
              <a:buChar char="Ø"/>
            </a:pPr>
            <a:r>
              <a:rPr lang="zh-CN" altLang="en-US" sz="2000" b="1" dirty="0" smtClean="0">
                <a:solidFill>
                  <a:srgbClr val="1C34E4"/>
                </a:solidFill>
                <a:latin typeface="微软雅黑" pitchFamily="34" charset="-122"/>
                <a:ea typeface="微软雅黑" pitchFamily="34" charset="-122"/>
              </a:rPr>
              <a:t>成长率为同行业平均水平的３到５倍</a:t>
            </a:r>
          </a:p>
        </p:txBody>
      </p:sp>
      <p:pic>
        <p:nvPicPr>
          <p:cNvPr id="18437" name="Picture 5" descr="assembly - culture"/>
          <p:cNvPicPr>
            <a:picLocks noChangeAspect="1" noChangeArrowheads="1"/>
          </p:cNvPicPr>
          <p:nvPr/>
        </p:nvPicPr>
        <p:blipFill>
          <a:blip r:embed="rId2" cstate="email"/>
          <a:srcRect/>
          <a:stretch>
            <a:fillRect/>
          </a:stretch>
        </p:blipFill>
        <p:spPr bwMode="auto">
          <a:xfrm>
            <a:off x="251520" y="1412776"/>
            <a:ext cx="3652909" cy="3740150"/>
          </a:xfrm>
          <a:prstGeom prst="rect">
            <a:avLst/>
          </a:prstGeom>
          <a:noFill/>
          <a:ln w="9525">
            <a:noFill/>
            <a:miter lim="800000"/>
            <a:headEnd/>
            <a:tailEnd/>
          </a:ln>
        </p:spPr>
      </p:pic>
      <p:sp>
        <p:nvSpPr>
          <p:cNvPr id="5" name="TextBox 4"/>
          <p:cNvSpPr txBox="1"/>
          <p:nvPr/>
        </p:nvSpPr>
        <p:spPr>
          <a:xfrm>
            <a:off x="1115616" y="5373216"/>
            <a:ext cx="7109639" cy="646331"/>
          </a:xfrm>
          <a:prstGeom prst="rect">
            <a:avLst/>
          </a:prstGeom>
          <a:noFill/>
        </p:spPr>
        <p:txBody>
          <a:bodyPr wrap="none" rtlCol="0">
            <a:spAutoFit/>
          </a:bodyPr>
          <a:lstStyle/>
          <a:p>
            <a:r>
              <a:rPr lang="zh-CN" altLang="en-US" sz="3600" b="1" dirty="0" smtClean="0">
                <a:latin typeface="微软雅黑" pitchFamily="34" charset="-122"/>
                <a:ea typeface="微软雅黑" pitchFamily="34" charset="-122"/>
              </a:rPr>
              <a:t>我们在哪里？我们能够到达哪里？</a:t>
            </a:r>
            <a:endParaRPr lang="zh-CN" altLang="en-US" sz="3600" b="1" dirty="0">
              <a:latin typeface="微软雅黑" pitchFamily="34" charset="-122"/>
              <a:ea typeface="微软雅黑" pitchFamily="34" charset="-122"/>
            </a:endParaRPr>
          </a:p>
        </p:txBody>
      </p:sp>
      <p:sp>
        <p:nvSpPr>
          <p:cNvPr id="6" name="灯片编号占位符 5"/>
          <p:cNvSpPr txBox="1">
            <a:spLocks/>
          </p:cNvSpPr>
          <p:nvPr/>
        </p:nvSpPr>
        <p:spPr>
          <a:xfrm>
            <a:off x="3779912" y="6381328"/>
            <a:ext cx="21336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3D3719B-9A49-43DA-9E0E-F5D39999DB71}" type="slidenum">
              <a:rPr kumimoji="0" lang="en-US" altLang="zh-CN" sz="18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80469734"/>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611560" y="2060848"/>
            <a:ext cx="7913204" cy="1871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lstStyle/>
          <a:p>
            <a:pPr>
              <a:lnSpc>
                <a:spcPct val="150000"/>
              </a:lnSpc>
            </a:pPr>
            <a:r>
              <a:rPr lang="zh-CN" altLang="en-US" sz="2400" dirty="0" smtClean="0">
                <a:latin typeface="微软雅黑" panose="020B0503020204020204" pitchFamily="34" charset="-122"/>
                <a:ea typeface="微软雅黑" panose="020B0503020204020204" pitchFamily="34" charset="-122"/>
              </a:rPr>
              <a:t>供应链管理</a:t>
            </a:r>
            <a:r>
              <a:rPr lang="zh-CN" altLang="en-US" sz="2400" dirty="0">
                <a:latin typeface="微软雅黑" panose="020B0503020204020204" pitchFamily="34" charset="-122"/>
                <a:ea typeface="微软雅黑" panose="020B0503020204020204" pitchFamily="34" charset="-122"/>
              </a:rPr>
              <a:t>的概念提出于</a:t>
            </a:r>
            <a:r>
              <a:rPr lang="en-US" altLang="zh-CN" sz="2400" dirty="0">
                <a:latin typeface="微软雅黑" panose="020B0503020204020204" pitchFamily="34" charset="-122"/>
                <a:ea typeface="微软雅黑" panose="020B0503020204020204" pitchFamily="34" charset="-122"/>
              </a:rPr>
              <a:t>20</a:t>
            </a:r>
            <a:r>
              <a:rPr lang="zh-CN" altLang="en-US" sz="2400" dirty="0">
                <a:latin typeface="微软雅黑" panose="020B0503020204020204" pitchFamily="34" charset="-122"/>
                <a:ea typeface="微软雅黑" panose="020B0503020204020204" pitchFamily="34" charset="-122"/>
              </a:rPr>
              <a:t>世纪</a:t>
            </a:r>
            <a:r>
              <a:rPr lang="en-US" altLang="zh-CN" sz="2400" dirty="0">
                <a:latin typeface="微软雅黑" panose="020B0503020204020204" pitchFamily="34" charset="-122"/>
                <a:ea typeface="微软雅黑" panose="020B0503020204020204" pitchFamily="34" charset="-122"/>
              </a:rPr>
              <a:t>80</a:t>
            </a:r>
            <a:r>
              <a:rPr lang="zh-CN" altLang="en-US" sz="2400" dirty="0">
                <a:latin typeface="微软雅黑" panose="020B0503020204020204" pitchFamily="34" charset="-122"/>
                <a:ea typeface="微软雅黑" panose="020B0503020204020204" pitchFamily="34" charset="-122"/>
              </a:rPr>
              <a:t>年代中期</a:t>
            </a:r>
            <a:r>
              <a:rPr lang="zh-CN" altLang="en-US" sz="2400" dirty="0" smtClean="0">
                <a:latin typeface="微软雅黑" panose="020B0503020204020204" pitchFamily="34" charset="-122"/>
                <a:ea typeface="微软雅黑" panose="020B0503020204020204" pitchFamily="34" charset="-122"/>
              </a:rPr>
              <a:t>，它</a:t>
            </a:r>
            <a:r>
              <a:rPr lang="zh-CN" altLang="en-US" sz="2400" dirty="0">
                <a:latin typeface="微软雅黑" panose="020B0503020204020204" pitchFamily="34" charset="-122"/>
                <a:ea typeface="微软雅黑" panose="020B0503020204020204" pitchFamily="34" charset="-122"/>
              </a:rPr>
              <a:t>源于这样一种观念，即企业应该从总成本</a:t>
            </a:r>
            <a:r>
              <a:rPr lang="zh-CN" altLang="en-US" sz="2400" dirty="0" smtClean="0">
                <a:latin typeface="微软雅黑" panose="020B0503020204020204" pitchFamily="34" charset="-122"/>
                <a:ea typeface="微软雅黑" panose="020B0503020204020204" pitchFamily="34" charset="-122"/>
              </a:rPr>
              <a:t>的角度</a:t>
            </a:r>
            <a:r>
              <a:rPr lang="zh-CN" altLang="en-US" sz="2400" dirty="0">
                <a:latin typeface="微软雅黑" panose="020B0503020204020204" pitchFamily="34" charset="-122"/>
                <a:ea typeface="微软雅黑" panose="020B0503020204020204" pitchFamily="34" charset="-122"/>
              </a:rPr>
              <a:t>考察企业的经营效果，而不是片面的</a:t>
            </a:r>
            <a:r>
              <a:rPr lang="zh-CN" altLang="en-US" sz="2400" dirty="0" smtClean="0">
                <a:latin typeface="微软雅黑" panose="020B0503020204020204" pitchFamily="34" charset="-122"/>
                <a:ea typeface="微软雅黑" panose="020B0503020204020204" pitchFamily="34" charset="-122"/>
              </a:rPr>
              <a:t>追求采购</a:t>
            </a:r>
            <a:r>
              <a:rPr lang="zh-CN" altLang="en-US" sz="2400" dirty="0">
                <a:latin typeface="微软雅黑" panose="020B0503020204020204" pitchFamily="34" charset="-122"/>
                <a:ea typeface="微软雅黑" panose="020B0503020204020204" pitchFamily="34" charset="-122"/>
              </a:rPr>
              <a:t>，生产，分销等功能的优化。</a:t>
            </a:r>
          </a:p>
        </p:txBody>
      </p:sp>
      <p:sp>
        <p:nvSpPr>
          <p:cNvPr id="11270" name="Text Box 6"/>
          <p:cNvSpPr txBox="1">
            <a:spLocks noChangeArrowheads="1"/>
          </p:cNvSpPr>
          <p:nvPr/>
        </p:nvSpPr>
        <p:spPr bwMode="auto">
          <a:xfrm>
            <a:off x="495424" y="1484784"/>
            <a:ext cx="3352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400" b="1" dirty="0">
                <a:latin typeface="微软雅黑" panose="020B0503020204020204" pitchFamily="34" charset="-122"/>
                <a:ea typeface="微软雅黑" panose="020B0503020204020204" pitchFamily="34" charset="-122"/>
              </a:rPr>
              <a:t>什么是</a:t>
            </a:r>
            <a:r>
              <a:rPr lang="zh-CN" altLang="en-US" sz="2400" b="1" dirty="0" smtClean="0">
                <a:latin typeface="微软雅黑" panose="020B0503020204020204" pitchFamily="34" charset="-122"/>
                <a:ea typeface="微软雅黑" panose="020B0503020204020204" pitchFamily="34" charset="-122"/>
              </a:rPr>
              <a:t>供应链管理</a:t>
            </a:r>
            <a:r>
              <a:rPr lang="zh-CN" altLang="en-US" sz="2400" b="1" dirty="0">
                <a:latin typeface="微软雅黑" panose="020B0503020204020204" pitchFamily="34" charset="-122"/>
                <a:ea typeface="微软雅黑" panose="020B0503020204020204" pitchFamily="34" charset="-122"/>
              </a:rPr>
              <a:t>？</a:t>
            </a:r>
          </a:p>
        </p:txBody>
      </p:sp>
      <p:pic>
        <p:nvPicPr>
          <p:cNvPr id="11271" name="Picture 7" descr="D:\picture\商务照片\P016_03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83024" y="4778770"/>
            <a:ext cx="19304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D:\picture\商务照片\P016_04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4778770"/>
            <a:ext cx="19812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1273" name="Picture 9" descr="D:\picture\商务照片\P044_05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69224" y="4778770"/>
            <a:ext cx="19304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91456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770" y="1917706"/>
            <a:ext cx="3273425" cy="3816351"/>
          </a:xfrm>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6" name="AutoShape 4"/>
          <p:cNvSpPr>
            <a:spLocks noChangeArrowheads="1"/>
          </p:cNvSpPr>
          <p:nvPr/>
        </p:nvSpPr>
        <p:spPr bwMode="auto">
          <a:xfrm>
            <a:off x="3595690" y="2060578"/>
            <a:ext cx="4895851" cy="433388"/>
          </a:xfrm>
          <a:prstGeom prst="flowChartAlternateProcess">
            <a:avLst/>
          </a:prstGeom>
          <a:gradFill rotWithShape="0">
            <a:gsLst>
              <a:gs pos="0">
                <a:srgbClr val="6A8B25"/>
              </a:gs>
              <a:gs pos="100000">
                <a:srgbClr val="83B02F"/>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8197" name="Rectangle 5"/>
          <p:cNvSpPr>
            <a:spLocks noChangeArrowheads="1"/>
          </p:cNvSpPr>
          <p:nvPr/>
        </p:nvSpPr>
        <p:spPr bwMode="auto">
          <a:xfrm>
            <a:off x="3595690" y="2420944"/>
            <a:ext cx="4895851" cy="3240087"/>
          </a:xfrm>
          <a:prstGeom prst="rect">
            <a:avLst/>
          </a:prstGeom>
          <a:gradFill rotWithShape="0">
            <a:gsLst>
              <a:gs pos="0">
                <a:schemeClr val="bg1"/>
              </a:gs>
              <a:gs pos="100000">
                <a:srgbClr val="CBCBC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pPr algn="ctr" eaLnBrk="1" hangingPunct="1">
              <a:lnSpc>
                <a:spcPct val="250000"/>
              </a:lnSpc>
              <a:buFontTx/>
              <a:buNone/>
            </a:pPr>
            <a:r>
              <a:rPr lang="zh-CN" altLang="en-US" sz="2800" b="1" dirty="0" smtClean="0">
                <a:latin typeface="+mj-ea"/>
                <a:ea typeface="+mj-ea"/>
              </a:rPr>
              <a:t>第</a:t>
            </a:r>
            <a:r>
              <a:rPr lang="zh-CN" altLang="en-US" sz="2800" b="1" dirty="0">
                <a:latin typeface="+mj-ea"/>
                <a:ea typeface="+mj-ea"/>
              </a:rPr>
              <a:t>二</a:t>
            </a:r>
            <a:r>
              <a:rPr lang="zh-CN" altLang="en-US" sz="2800" b="1" dirty="0" smtClean="0">
                <a:latin typeface="+mj-ea"/>
                <a:ea typeface="+mj-ea"/>
              </a:rPr>
              <a:t>单元</a:t>
            </a:r>
            <a:endParaRPr lang="en-US" altLang="zh-CN" sz="2800" b="1" dirty="0">
              <a:latin typeface="+mj-ea"/>
              <a:ea typeface="+mj-ea"/>
            </a:endParaRPr>
          </a:p>
          <a:p>
            <a:pPr algn="ctr">
              <a:lnSpc>
                <a:spcPct val="250000"/>
              </a:lnSpc>
              <a:buNone/>
            </a:pPr>
            <a:r>
              <a:rPr lang="zh-CN" altLang="en-US" sz="2800" b="1" dirty="0"/>
              <a:t>采购管理概述</a:t>
            </a:r>
          </a:p>
        </p:txBody>
      </p:sp>
      <p:sp>
        <p:nvSpPr>
          <p:cNvPr id="2" name="灯片编号占位符 1"/>
          <p:cNvSpPr>
            <a:spLocks noGrp="1"/>
          </p:cNvSpPr>
          <p:nvPr>
            <p:ph type="sldNum" sz="quarter" idx="4"/>
          </p:nvPr>
        </p:nvSpPr>
        <p:spPr/>
        <p:txBody>
          <a:bodyPr/>
          <a:lstStyle/>
          <a:p>
            <a:fld id="{D065990C-D54C-4FC3-B4C7-03BEB07D7E46}" type="slidenum">
              <a:rPr lang="zh-CN" altLang="en-US" smtClean="0">
                <a:solidFill>
                  <a:srgbClr val="000000">
                    <a:tint val="75000"/>
                  </a:srgbClr>
                </a:solidFill>
              </a:rPr>
              <a:pPr/>
              <a:t>20</a:t>
            </a:fld>
            <a:endParaRPr lang="zh-CN" altLang="en-US" dirty="0">
              <a:solidFill>
                <a:srgbClr val="000000">
                  <a:tint val="75000"/>
                </a:srgbClr>
              </a:solidFill>
            </a:endParaRPr>
          </a:p>
        </p:txBody>
      </p:sp>
      <p:sp>
        <p:nvSpPr>
          <p:cNvPr id="6" name="标题 1"/>
          <p:cNvSpPr>
            <a:spLocks noGrp="1"/>
          </p:cNvSpPr>
          <p:nvPr>
            <p:ph type="title"/>
          </p:nvPr>
        </p:nvSpPr>
        <p:spPr>
          <a:xfrm>
            <a:off x="1043608" y="333577"/>
            <a:ext cx="7615575" cy="648072"/>
          </a:xfrm>
        </p:spPr>
        <p:txBody>
          <a:bodyPr/>
          <a:lstStyle/>
          <a:p>
            <a:pPr algn="l"/>
            <a:r>
              <a:rPr lang="zh-CN" altLang="en-US" dirty="0" smtClean="0"/>
              <a:t>精益供应链课程</a:t>
            </a:r>
            <a:r>
              <a:rPr lang="en-US" altLang="zh-CN" dirty="0" smtClean="0"/>
              <a:t>—</a:t>
            </a:r>
            <a:r>
              <a:rPr lang="zh-CN" altLang="en-US" dirty="0" smtClean="0"/>
              <a:t>采购管理与供应商管理</a:t>
            </a:r>
            <a:endParaRPr lang="zh-CN" altLang="en-US" dirty="0"/>
          </a:p>
        </p:txBody>
      </p:sp>
    </p:spTree>
    <p:extLst>
      <p:ext uri="{BB962C8B-B14F-4D97-AF65-F5344CB8AC3E}">
        <p14:creationId xmlns:p14="http://schemas.microsoft.com/office/powerpoint/2010/main" val="130302071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23" name="Text Box 3"/>
          <p:cNvSpPr txBox="1">
            <a:spLocks noChangeArrowheads="1"/>
          </p:cNvSpPr>
          <p:nvPr/>
        </p:nvSpPr>
        <p:spPr bwMode="ltGray">
          <a:xfrm>
            <a:off x="323528" y="2060848"/>
            <a:ext cx="7993062"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pPr>
            <a:r>
              <a:rPr lang="zh-CN" altLang="en-US" sz="2400" b="1" dirty="0">
                <a:solidFill>
                  <a:schemeClr val="tx2"/>
                </a:solidFill>
                <a:effectLst/>
                <a:ea typeface="黑体" panose="02010609060101010101" pitchFamily="49" charset="-122"/>
              </a:rPr>
              <a:t>七大要素</a:t>
            </a:r>
            <a:r>
              <a:rPr lang="en-US" altLang="zh-CN" sz="2400" b="1" dirty="0">
                <a:solidFill>
                  <a:schemeClr val="tx2"/>
                </a:solidFill>
                <a:effectLst/>
                <a:ea typeface="黑体" panose="02010609060101010101" pitchFamily="49" charset="-122"/>
              </a:rPr>
              <a:t>:</a:t>
            </a:r>
            <a:r>
              <a:rPr lang="zh-CN" altLang="en-US" sz="2400" b="1" dirty="0">
                <a:solidFill>
                  <a:schemeClr val="tx2"/>
                </a:solidFill>
                <a:effectLst/>
                <a:ea typeface="黑体" panose="02010609060101010101" pitchFamily="49" charset="-122"/>
              </a:rPr>
              <a:t>人、财、物、产、供、销、信</a:t>
            </a:r>
          </a:p>
          <a:p>
            <a:pPr>
              <a:lnSpc>
                <a:spcPct val="150000"/>
              </a:lnSpc>
            </a:pPr>
            <a:endParaRPr lang="zh-CN" altLang="en-US" sz="2400" b="1" dirty="0">
              <a:solidFill>
                <a:schemeClr val="tx2"/>
              </a:solidFill>
              <a:effectLst/>
              <a:ea typeface="黑体" panose="02010609060101010101" pitchFamily="49" charset="-122"/>
            </a:endParaRPr>
          </a:p>
          <a:p>
            <a:pPr>
              <a:lnSpc>
                <a:spcPct val="150000"/>
              </a:lnSpc>
            </a:pPr>
            <a:r>
              <a:rPr lang="zh-CN" altLang="en-US" sz="2400" b="1" dirty="0">
                <a:solidFill>
                  <a:schemeClr val="tx2"/>
                </a:solidFill>
                <a:effectLst/>
                <a:ea typeface="黑体" panose="02010609060101010101" pitchFamily="49" charset="-122"/>
              </a:rPr>
              <a:t>三大利润源：人力资源、营销能力、</a:t>
            </a:r>
            <a:r>
              <a:rPr lang="zh-CN" altLang="en-US" sz="2400" b="1" dirty="0">
                <a:solidFill>
                  <a:srgbClr val="FF0066"/>
                </a:solidFill>
                <a:effectLst/>
                <a:ea typeface="黑体" panose="02010609060101010101" pitchFamily="49" charset="-122"/>
              </a:rPr>
              <a:t>供应链管理</a:t>
            </a:r>
          </a:p>
          <a:p>
            <a:pPr>
              <a:lnSpc>
                <a:spcPct val="150000"/>
              </a:lnSpc>
            </a:pPr>
            <a:endParaRPr lang="zh-CN" altLang="en-US" sz="2400" b="1" dirty="0">
              <a:solidFill>
                <a:srgbClr val="FF0066"/>
              </a:solidFill>
              <a:effectLst/>
              <a:ea typeface="黑体" panose="02010609060101010101" pitchFamily="49" charset="-122"/>
            </a:endParaRPr>
          </a:p>
          <a:p>
            <a:pPr>
              <a:lnSpc>
                <a:spcPct val="150000"/>
              </a:lnSpc>
            </a:pPr>
            <a:r>
              <a:rPr lang="zh-CN" altLang="en-US" sz="2400" b="1" dirty="0">
                <a:solidFill>
                  <a:schemeClr val="tx2"/>
                </a:solidFill>
                <a:effectLst/>
                <a:ea typeface="黑体" panose="02010609060101010101" pitchFamily="49" charset="-122"/>
              </a:rPr>
              <a:t>三种武器：</a:t>
            </a:r>
            <a:r>
              <a:rPr lang="en-US" altLang="zh-CN" sz="2400" b="1" dirty="0">
                <a:solidFill>
                  <a:schemeClr val="tx2"/>
                </a:solidFill>
                <a:effectLst/>
                <a:ea typeface="黑体" panose="02010609060101010101" pitchFamily="49" charset="-122"/>
              </a:rPr>
              <a:t>SCM</a:t>
            </a:r>
            <a:r>
              <a:rPr lang="zh-CN" altLang="en-US" sz="2400" b="1" dirty="0">
                <a:solidFill>
                  <a:schemeClr val="tx2"/>
                </a:solidFill>
                <a:effectLst/>
                <a:ea typeface="黑体" panose="02010609060101010101" pitchFamily="49" charset="-122"/>
              </a:rPr>
              <a:t>（</a:t>
            </a:r>
            <a:r>
              <a:rPr lang="zh-CN" altLang="en-US" sz="2400" b="1" dirty="0">
                <a:solidFill>
                  <a:srgbClr val="FF0066"/>
                </a:solidFill>
                <a:effectLst/>
                <a:ea typeface="黑体" panose="02010609060101010101" pitchFamily="49" charset="-122"/>
              </a:rPr>
              <a:t>供应链管理</a:t>
            </a:r>
            <a:r>
              <a:rPr lang="zh-CN" altLang="en-US" sz="2400" b="1" dirty="0">
                <a:solidFill>
                  <a:schemeClr val="tx2"/>
                </a:solidFill>
                <a:effectLst/>
                <a:ea typeface="黑体" panose="02010609060101010101" pitchFamily="49" charset="-122"/>
              </a:rPr>
              <a:t>）</a:t>
            </a:r>
            <a:r>
              <a:rPr lang="zh-CN" altLang="en-US" sz="2400" b="1" dirty="0" smtClean="0">
                <a:solidFill>
                  <a:schemeClr val="tx2"/>
                </a:solidFill>
                <a:effectLst/>
                <a:ea typeface="黑体" panose="02010609060101010101" pitchFamily="49" charset="-122"/>
              </a:rPr>
              <a:t>、</a:t>
            </a:r>
            <a:endParaRPr lang="en-US" altLang="zh-CN" sz="2400" b="1" dirty="0" smtClean="0">
              <a:solidFill>
                <a:schemeClr val="tx2"/>
              </a:solidFill>
              <a:effectLst/>
              <a:ea typeface="黑体" panose="02010609060101010101" pitchFamily="49" charset="-122"/>
            </a:endParaRPr>
          </a:p>
          <a:p>
            <a:pPr>
              <a:lnSpc>
                <a:spcPct val="150000"/>
              </a:lnSpc>
            </a:pPr>
            <a:r>
              <a:rPr lang="en-US" altLang="zh-CN" sz="2400" b="1" dirty="0">
                <a:solidFill>
                  <a:schemeClr val="tx2"/>
                </a:solidFill>
                <a:ea typeface="黑体" panose="02010609060101010101" pitchFamily="49" charset="-122"/>
              </a:rPr>
              <a:t> </a:t>
            </a:r>
            <a:r>
              <a:rPr lang="en-US" altLang="zh-CN" sz="2400" b="1" dirty="0" smtClean="0">
                <a:solidFill>
                  <a:schemeClr val="tx2"/>
                </a:solidFill>
                <a:ea typeface="黑体" panose="02010609060101010101" pitchFamily="49" charset="-122"/>
              </a:rPr>
              <a:t>                 </a:t>
            </a:r>
            <a:r>
              <a:rPr lang="en-US" altLang="zh-CN" sz="2400" b="1" dirty="0" smtClean="0">
                <a:solidFill>
                  <a:schemeClr val="tx2"/>
                </a:solidFill>
                <a:effectLst/>
                <a:ea typeface="黑体" panose="02010609060101010101" pitchFamily="49" charset="-122"/>
              </a:rPr>
              <a:t>ERP</a:t>
            </a:r>
            <a:r>
              <a:rPr lang="zh-CN" altLang="en-US" sz="2400" b="1" dirty="0">
                <a:solidFill>
                  <a:schemeClr val="tx2"/>
                </a:solidFill>
                <a:effectLst/>
                <a:ea typeface="黑体" panose="02010609060101010101" pitchFamily="49" charset="-122"/>
              </a:rPr>
              <a:t>（企业资源计划）</a:t>
            </a:r>
          </a:p>
          <a:p>
            <a:pPr>
              <a:lnSpc>
                <a:spcPct val="150000"/>
              </a:lnSpc>
            </a:pPr>
            <a:r>
              <a:rPr lang="zh-CN" altLang="en-US" sz="2400" b="1" dirty="0">
                <a:solidFill>
                  <a:schemeClr val="tx2"/>
                </a:solidFill>
                <a:effectLst/>
                <a:ea typeface="黑体" panose="02010609060101010101" pitchFamily="49" charset="-122"/>
              </a:rPr>
              <a:t>       </a:t>
            </a:r>
            <a:r>
              <a:rPr lang="zh-CN" altLang="en-US" sz="2400" b="1" dirty="0" smtClean="0">
                <a:solidFill>
                  <a:schemeClr val="tx2"/>
                </a:solidFill>
                <a:effectLst/>
                <a:ea typeface="黑体" panose="02010609060101010101" pitchFamily="49" charset="-122"/>
              </a:rPr>
              <a:t>           </a:t>
            </a:r>
            <a:r>
              <a:rPr lang="en-US" altLang="zh-CN" sz="2400" b="1" dirty="0">
                <a:solidFill>
                  <a:schemeClr val="tx2"/>
                </a:solidFill>
                <a:effectLst/>
                <a:ea typeface="黑体" panose="02010609060101010101" pitchFamily="49" charset="-122"/>
              </a:rPr>
              <a:t>BPR</a:t>
            </a:r>
            <a:r>
              <a:rPr lang="zh-CN" altLang="en-US" sz="2400" b="1" dirty="0">
                <a:solidFill>
                  <a:schemeClr val="tx2"/>
                </a:solidFill>
                <a:effectLst/>
                <a:ea typeface="黑体" panose="02010609060101010101" pitchFamily="49" charset="-122"/>
              </a:rPr>
              <a:t>（业务流程再造</a:t>
            </a:r>
            <a:r>
              <a:rPr lang="zh-CN" altLang="en-US" sz="2400" b="1" dirty="0" smtClean="0">
                <a:solidFill>
                  <a:schemeClr val="tx2"/>
                </a:solidFill>
                <a:effectLst/>
                <a:ea typeface="黑体" panose="02010609060101010101" pitchFamily="49" charset="-122"/>
              </a:rPr>
              <a:t>）</a:t>
            </a:r>
            <a:endParaRPr lang="zh-CN" altLang="en-US" sz="2400" b="1" dirty="0">
              <a:solidFill>
                <a:schemeClr val="tx2"/>
              </a:solidFill>
              <a:effectLst/>
              <a:ea typeface="黑体" panose="02010609060101010101" pitchFamily="49" charset="-122"/>
            </a:endParaRPr>
          </a:p>
        </p:txBody>
      </p:sp>
      <p:sp>
        <p:nvSpPr>
          <p:cNvPr id="5099524" name="Rectangle 4"/>
          <p:cNvSpPr>
            <a:spLocks noChangeArrowheads="1"/>
          </p:cNvSpPr>
          <p:nvPr/>
        </p:nvSpPr>
        <p:spPr bwMode="black">
          <a:xfrm>
            <a:off x="323528" y="1412776"/>
            <a:ext cx="4608512" cy="576262"/>
          </a:xfrm>
          <a:prstGeom prst="rect">
            <a:avLst/>
          </a:prstGeom>
          <a:noFill/>
          <a:ln>
            <a:noFill/>
          </a:ln>
          <a:effectLst/>
        </p:spPr>
        <p:txBody>
          <a:bodyPr anchor="ctr"/>
          <a:lstStyle>
            <a:lvl1pPr>
              <a:defRPr sz="3200" b="1">
                <a:solidFill>
                  <a:schemeClr val="tx2"/>
                </a:solidFill>
                <a:effectLst>
                  <a:outerShdw blurRad="38100" dist="38100" dir="2700000" algn="tl">
                    <a:srgbClr val="FFFFFF"/>
                  </a:outerShdw>
                </a:effectLst>
                <a:latin typeface="黑体" panose="02010609060101010101" pitchFamily="49" charset="-122"/>
                <a:ea typeface="宋体" panose="02010600030101010101" pitchFamily="2" charset="-122"/>
              </a:defRPr>
            </a:lvl1pPr>
            <a:lvl2pPr>
              <a:defRPr sz="3200" b="1">
                <a:solidFill>
                  <a:schemeClr val="tx2"/>
                </a:solidFill>
                <a:effectLst>
                  <a:outerShdw blurRad="38100" dist="38100" dir="2700000" algn="tl">
                    <a:srgbClr val="FFFFFF"/>
                  </a:outerShdw>
                </a:effectLst>
                <a:latin typeface="黑体" panose="02010609060101010101" pitchFamily="49" charset="-122"/>
                <a:ea typeface="宋体" panose="02010600030101010101" pitchFamily="2" charset="-122"/>
              </a:defRPr>
            </a:lvl2pPr>
            <a:lvl3pPr>
              <a:defRPr sz="3200" b="1">
                <a:solidFill>
                  <a:schemeClr val="tx2"/>
                </a:solidFill>
                <a:effectLst>
                  <a:outerShdw blurRad="38100" dist="38100" dir="2700000" algn="tl">
                    <a:srgbClr val="FFFFFF"/>
                  </a:outerShdw>
                </a:effectLst>
                <a:latin typeface="黑体" panose="02010609060101010101" pitchFamily="49" charset="-122"/>
                <a:ea typeface="宋体" panose="02010600030101010101" pitchFamily="2" charset="-122"/>
              </a:defRPr>
            </a:lvl3pPr>
            <a:lvl4pPr>
              <a:defRPr sz="3200" b="1">
                <a:solidFill>
                  <a:schemeClr val="tx2"/>
                </a:solidFill>
                <a:effectLst>
                  <a:outerShdw blurRad="38100" dist="38100" dir="2700000" algn="tl">
                    <a:srgbClr val="FFFFFF"/>
                  </a:outerShdw>
                </a:effectLst>
                <a:latin typeface="黑体" panose="02010609060101010101" pitchFamily="49" charset="-122"/>
                <a:ea typeface="宋体" panose="02010600030101010101" pitchFamily="2" charset="-122"/>
              </a:defRPr>
            </a:lvl4pPr>
            <a:lvl5pPr>
              <a:defRPr sz="3200" b="1">
                <a:solidFill>
                  <a:schemeClr val="tx2"/>
                </a:solidFill>
                <a:effectLst>
                  <a:outerShdw blurRad="38100" dist="38100" dir="2700000" algn="tl">
                    <a:srgbClr val="FFFFFF"/>
                  </a:outerShdw>
                </a:effectLst>
                <a:latin typeface="黑体" panose="02010609060101010101" pitchFamily="49" charset="-122"/>
                <a:ea typeface="宋体" panose="02010600030101010101" pitchFamily="2" charset="-122"/>
              </a:defRPr>
            </a:lvl5pPr>
            <a:lvl6pPr marL="457200" fontAlgn="base">
              <a:spcBef>
                <a:spcPct val="0"/>
              </a:spcBef>
              <a:spcAft>
                <a:spcPct val="0"/>
              </a:spcAft>
              <a:defRPr sz="3200" b="1">
                <a:solidFill>
                  <a:schemeClr val="tx2"/>
                </a:solidFill>
                <a:effectLst>
                  <a:outerShdw blurRad="38100" dist="38100" dir="2700000" algn="tl">
                    <a:srgbClr val="FFFFFF"/>
                  </a:outerShdw>
                </a:effectLst>
                <a:latin typeface="黑体" panose="02010609060101010101" pitchFamily="49" charset="-122"/>
                <a:ea typeface="宋体" panose="02010600030101010101" pitchFamily="2" charset="-122"/>
              </a:defRPr>
            </a:lvl6pPr>
            <a:lvl7pPr marL="914400" fontAlgn="base">
              <a:spcBef>
                <a:spcPct val="0"/>
              </a:spcBef>
              <a:spcAft>
                <a:spcPct val="0"/>
              </a:spcAft>
              <a:defRPr sz="3200" b="1">
                <a:solidFill>
                  <a:schemeClr val="tx2"/>
                </a:solidFill>
                <a:effectLst>
                  <a:outerShdw blurRad="38100" dist="38100" dir="2700000" algn="tl">
                    <a:srgbClr val="FFFFFF"/>
                  </a:outerShdw>
                </a:effectLst>
                <a:latin typeface="黑体" panose="02010609060101010101" pitchFamily="49" charset="-122"/>
                <a:ea typeface="宋体" panose="02010600030101010101" pitchFamily="2" charset="-122"/>
              </a:defRPr>
            </a:lvl7pPr>
            <a:lvl8pPr marL="1371600" fontAlgn="base">
              <a:spcBef>
                <a:spcPct val="0"/>
              </a:spcBef>
              <a:spcAft>
                <a:spcPct val="0"/>
              </a:spcAft>
              <a:defRPr sz="3200" b="1">
                <a:solidFill>
                  <a:schemeClr val="tx2"/>
                </a:solidFill>
                <a:effectLst>
                  <a:outerShdw blurRad="38100" dist="38100" dir="2700000" algn="tl">
                    <a:srgbClr val="FFFFFF"/>
                  </a:outerShdw>
                </a:effectLst>
                <a:latin typeface="黑体" panose="02010609060101010101" pitchFamily="49" charset="-122"/>
                <a:ea typeface="宋体" panose="02010600030101010101" pitchFamily="2" charset="-122"/>
              </a:defRPr>
            </a:lvl8pPr>
            <a:lvl9pPr marL="1828800" fontAlgn="base">
              <a:spcBef>
                <a:spcPct val="0"/>
              </a:spcBef>
              <a:spcAft>
                <a:spcPct val="0"/>
              </a:spcAft>
              <a:defRPr sz="3200" b="1">
                <a:solidFill>
                  <a:schemeClr val="tx2"/>
                </a:solidFill>
                <a:effectLst>
                  <a:outerShdw blurRad="38100" dist="38100" dir="2700000" algn="tl">
                    <a:srgbClr val="FFFFFF"/>
                  </a:outerShdw>
                </a:effectLst>
                <a:latin typeface="黑体" panose="02010609060101010101" pitchFamily="49" charset="-122"/>
                <a:ea typeface="宋体" panose="02010600030101010101" pitchFamily="2" charset="-122"/>
              </a:defRPr>
            </a:lvl9pPr>
          </a:lstStyle>
          <a:p>
            <a:r>
              <a:rPr lang="zh-CN" altLang="en-US" sz="2400" dirty="0">
                <a:solidFill>
                  <a:srgbClr val="0000FF"/>
                </a:solidFill>
                <a:effectLst/>
                <a:latin typeface="微软雅黑" panose="020B0503020204020204" pitchFamily="34" charset="-122"/>
                <a:ea typeface="微软雅黑" panose="020B0503020204020204" pitchFamily="34" charset="-122"/>
              </a:rPr>
              <a:t>企业的七大的要素与三大利润源</a:t>
            </a:r>
            <a:r>
              <a:rPr lang="zh-CN" altLang="en-US" sz="3600" dirty="0">
                <a:solidFill>
                  <a:srgbClr val="0000FF"/>
                </a:solidFill>
                <a:effectLst/>
                <a:latin typeface="微软雅黑" panose="020B0503020204020204" pitchFamily="34" charset="-122"/>
                <a:ea typeface="微软雅黑" panose="020B0503020204020204" pitchFamily="34" charset="-122"/>
              </a:rPr>
              <a:t>        </a:t>
            </a:r>
            <a:endParaRPr lang="zh-CN" altLang="en-US" sz="2000" dirty="0">
              <a:solidFill>
                <a:srgbClr val="0000FF"/>
              </a:solidFill>
              <a:effectLst/>
              <a:latin typeface="微软雅黑" panose="020B0503020204020204" pitchFamily="34" charset="-122"/>
              <a:ea typeface="微软雅黑" panose="020B0503020204020204" pitchFamily="34" charset="-122"/>
            </a:endParaRPr>
          </a:p>
        </p:txBody>
      </p:sp>
      <p:sp>
        <p:nvSpPr>
          <p:cNvPr id="8" name="Rectangle 18"/>
          <p:cNvSpPr>
            <a:spLocks noChangeArrowheads="1"/>
          </p:cNvSpPr>
          <p:nvPr/>
        </p:nvSpPr>
        <p:spPr bwMode="black">
          <a:xfrm>
            <a:off x="2915816" y="404664"/>
            <a:ext cx="3455987" cy="567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tx2"/>
                </a:solidFill>
                <a:effectLst>
                  <a:outerShdw blurRad="38100" dist="38100" dir="2700000" algn="tl">
                    <a:srgbClr val="C0C0C0"/>
                  </a:outerShdw>
                </a:effectLst>
                <a:latin typeface="黑体" panose="02010609060101010101" pitchFamily="49" charset="-122"/>
                <a:ea typeface="宋体" panose="02010600030101010101" pitchFamily="2" charset="-122"/>
              </a:defRPr>
            </a:lvl1pPr>
            <a:lvl2pPr>
              <a:defRPr sz="3200" b="1">
                <a:solidFill>
                  <a:schemeClr val="tx2"/>
                </a:solidFill>
                <a:effectLst>
                  <a:outerShdw blurRad="38100" dist="38100" dir="2700000" algn="tl">
                    <a:srgbClr val="C0C0C0"/>
                  </a:outerShdw>
                </a:effectLst>
                <a:latin typeface="黑体" panose="02010609060101010101" pitchFamily="49" charset="-122"/>
                <a:ea typeface="宋体" panose="02010600030101010101" pitchFamily="2" charset="-122"/>
              </a:defRPr>
            </a:lvl2pPr>
            <a:lvl3pPr>
              <a:defRPr sz="3200" b="1">
                <a:solidFill>
                  <a:schemeClr val="tx2"/>
                </a:solidFill>
                <a:effectLst>
                  <a:outerShdw blurRad="38100" dist="38100" dir="2700000" algn="tl">
                    <a:srgbClr val="C0C0C0"/>
                  </a:outerShdw>
                </a:effectLst>
                <a:latin typeface="黑体" panose="02010609060101010101" pitchFamily="49" charset="-122"/>
                <a:ea typeface="宋体" panose="02010600030101010101" pitchFamily="2" charset="-122"/>
              </a:defRPr>
            </a:lvl3pPr>
            <a:lvl4pPr>
              <a:defRPr sz="3200" b="1">
                <a:solidFill>
                  <a:schemeClr val="tx2"/>
                </a:solidFill>
                <a:effectLst>
                  <a:outerShdw blurRad="38100" dist="38100" dir="2700000" algn="tl">
                    <a:srgbClr val="C0C0C0"/>
                  </a:outerShdw>
                </a:effectLst>
                <a:latin typeface="黑体" panose="02010609060101010101" pitchFamily="49" charset="-122"/>
                <a:ea typeface="宋体" panose="02010600030101010101" pitchFamily="2" charset="-122"/>
              </a:defRPr>
            </a:lvl4pPr>
            <a:lvl5pPr>
              <a:defRPr sz="3200" b="1">
                <a:solidFill>
                  <a:schemeClr val="tx2"/>
                </a:solidFill>
                <a:effectLst>
                  <a:outerShdw blurRad="38100" dist="38100" dir="2700000" algn="tl">
                    <a:srgbClr val="C0C0C0"/>
                  </a:outerShdw>
                </a:effectLst>
                <a:latin typeface="黑体" panose="02010609060101010101" pitchFamily="49" charset="-122"/>
                <a:ea typeface="宋体" panose="02010600030101010101" pitchFamily="2" charset="-122"/>
              </a:defRPr>
            </a:lvl5pPr>
            <a:lvl6pPr marL="457200" fontAlgn="base">
              <a:spcBef>
                <a:spcPct val="0"/>
              </a:spcBef>
              <a:spcAft>
                <a:spcPct val="0"/>
              </a:spcAft>
              <a:defRPr sz="3200" b="1">
                <a:solidFill>
                  <a:schemeClr val="tx2"/>
                </a:solidFill>
                <a:effectLst>
                  <a:outerShdw blurRad="38100" dist="38100" dir="2700000" algn="tl">
                    <a:srgbClr val="C0C0C0"/>
                  </a:outerShdw>
                </a:effectLst>
                <a:latin typeface="黑体" panose="02010609060101010101" pitchFamily="49" charset="-122"/>
                <a:ea typeface="宋体" panose="02010600030101010101" pitchFamily="2" charset="-122"/>
              </a:defRPr>
            </a:lvl6pPr>
            <a:lvl7pPr marL="914400" fontAlgn="base">
              <a:spcBef>
                <a:spcPct val="0"/>
              </a:spcBef>
              <a:spcAft>
                <a:spcPct val="0"/>
              </a:spcAft>
              <a:defRPr sz="3200" b="1">
                <a:solidFill>
                  <a:schemeClr val="tx2"/>
                </a:solidFill>
                <a:effectLst>
                  <a:outerShdw blurRad="38100" dist="38100" dir="2700000" algn="tl">
                    <a:srgbClr val="C0C0C0"/>
                  </a:outerShdw>
                </a:effectLst>
                <a:latin typeface="黑体" panose="02010609060101010101" pitchFamily="49" charset="-122"/>
                <a:ea typeface="宋体" panose="02010600030101010101" pitchFamily="2" charset="-122"/>
              </a:defRPr>
            </a:lvl7pPr>
            <a:lvl8pPr marL="1371600" fontAlgn="base">
              <a:spcBef>
                <a:spcPct val="0"/>
              </a:spcBef>
              <a:spcAft>
                <a:spcPct val="0"/>
              </a:spcAft>
              <a:defRPr sz="3200" b="1">
                <a:solidFill>
                  <a:schemeClr val="tx2"/>
                </a:solidFill>
                <a:effectLst>
                  <a:outerShdw blurRad="38100" dist="38100" dir="2700000" algn="tl">
                    <a:srgbClr val="C0C0C0"/>
                  </a:outerShdw>
                </a:effectLst>
                <a:latin typeface="黑体" panose="02010609060101010101" pitchFamily="49" charset="-122"/>
                <a:ea typeface="宋体" panose="02010600030101010101" pitchFamily="2" charset="-122"/>
              </a:defRPr>
            </a:lvl8pPr>
            <a:lvl9pPr marL="1828800" fontAlgn="base">
              <a:spcBef>
                <a:spcPct val="0"/>
              </a:spcBef>
              <a:spcAft>
                <a:spcPct val="0"/>
              </a:spcAft>
              <a:defRPr sz="3200" b="1">
                <a:solidFill>
                  <a:schemeClr val="tx2"/>
                </a:solidFill>
                <a:effectLst>
                  <a:outerShdw blurRad="38100" dist="38100" dir="2700000" algn="tl">
                    <a:srgbClr val="C0C0C0"/>
                  </a:outerShdw>
                </a:effectLst>
                <a:latin typeface="黑体" panose="02010609060101010101" pitchFamily="49" charset="-122"/>
                <a:ea typeface="宋体" panose="02010600030101010101" pitchFamily="2" charset="-122"/>
              </a:defRPr>
            </a:lvl9pPr>
          </a:lstStyle>
          <a:p>
            <a:pPr algn="ctr"/>
            <a:r>
              <a:rPr lang="zh-CN" altLang="en-US" dirty="0" smtClean="0">
                <a:solidFill>
                  <a:srgbClr val="FF0000"/>
                </a:solidFill>
                <a:effectLst/>
                <a:latin typeface="微软雅黑" panose="020B0503020204020204" pitchFamily="34" charset="-122"/>
                <a:ea typeface="微软雅黑" panose="020B0503020204020204" pitchFamily="34" charset="-122"/>
              </a:rPr>
              <a:t>现代</a:t>
            </a:r>
            <a:r>
              <a:rPr lang="zh-CN" altLang="en-US" dirty="0">
                <a:solidFill>
                  <a:srgbClr val="FF0000"/>
                </a:solidFill>
                <a:effectLst/>
                <a:latin typeface="微软雅黑" panose="020B0503020204020204" pitchFamily="34" charset="-122"/>
                <a:ea typeface="微软雅黑" panose="020B0503020204020204" pitchFamily="34" charset="-122"/>
              </a:rPr>
              <a:t>采购管理理念</a:t>
            </a:r>
          </a:p>
        </p:txBody>
      </p:sp>
    </p:spTree>
    <p:extLst>
      <p:ext uri="{BB962C8B-B14F-4D97-AF65-F5344CB8AC3E}">
        <p14:creationId xmlns:p14="http://schemas.microsoft.com/office/powerpoint/2010/main" val="44954484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8914" name="Rectangle 2"/>
          <p:cNvSpPr>
            <a:spLocks noGrp="1" noChangeArrowheads="1"/>
          </p:cNvSpPr>
          <p:nvPr>
            <p:ph type="title"/>
          </p:nvPr>
        </p:nvSpPr>
        <p:spPr>
          <a:xfrm>
            <a:off x="2880196" y="404664"/>
            <a:ext cx="3240087" cy="519112"/>
          </a:xfrm>
          <a:noFill/>
          <a:ln/>
        </p:spPr>
        <p:txBody>
          <a:bodyPr/>
          <a:lstStyle/>
          <a:p>
            <a:pPr algn="ctr"/>
            <a:r>
              <a:rPr lang="zh-CN" altLang="en-US" sz="3200" dirty="0">
                <a:solidFill>
                  <a:srgbClr val="FF0000"/>
                </a:solidFill>
              </a:rPr>
              <a:t>采购的十大困惑                                        </a:t>
            </a:r>
          </a:p>
        </p:txBody>
      </p:sp>
      <p:sp>
        <p:nvSpPr>
          <p:cNvPr id="5158915" name="Rectangle 3"/>
          <p:cNvSpPr>
            <a:spLocks noGrp="1" noChangeArrowheads="1"/>
          </p:cNvSpPr>
          <p:nvPr>
            <p:ph idx="1"/>
          </p:nvPr>
        </p:nvSpPr>
        <p:spPr>
          <a:xfrm>
            <a:off x="539550" y="1340768"/>
            <a:ext cx="7921377" cy="5141267"/>
          </a:xfrm>
          <a:noFill/>
          <a:ln/>
        </p:spPr>
        <p:txBody>
          <a:bodyPr/>
          <a:lstStyle/>
          <a:p>
            <a:pPr marL="0" indent="0">
              <a:lnSpc>
                <a:spcPct val="150000"/>
              </a:lnSpc>
              <a:buNone/>
            </a:pPr>
            <a:r>
              <a:rPr lang="en-US" altLang="zh-CN" sz="2000" b="1" dirty="0" smtClean="0"/>
              <a:t>1</a:t>
            </a:r>
            <a:r>
              <a:rPr lang="en-US" altLang="zh-CN" sz="2000" dirty="0" smtClean="0"/>
              <a:t>. </a:t>
            </a:r>
            <a:r>
              <a:rPr lang="zh-CN" altLang="en-US" sz="2000" b="1" dirty="0" smtClean="0"/>
              <a:t>很难</a:t>
            </a:r>
            <a:r>
              <a:rPr lang="zh-CN" altLang="en-US" sz="2000" b="1" dirty="0"/>
              <a:t>了解供应商报价的底线，感觉供应商的报价单依然有</a:t>
            </a:r>
            <a:r>
              <a:rPr lang="zh-CN" altLang="en-US" sz="2000" b="1" dirty="0" smtClean="0"/>
              <a:t>水份</a:t>
            </a:r>
            <a:endParaRPr lang="zh-CN" altLang="en-US" sz="2000" b="1" dirty="0"/>
          </a:p>
          <a:p>
            <a:pPr marL="0" indent="0">
              <a:lnSpc>
                <a:spcPct val="150000"/>
              </a:lnSpc>
              <a:buNone/>
            </a:pPr>
            <a:r>
              <a:rPr lang="en-US" altLang="zh-CN" sz="2000" b="1" dirty="0" smtClean="0"/>
              <a:t>2</a:t>
            </a:r>
            <a:r>
              <a:rPr lang="en-US" altLang="zh-CN" sz="2000" dirty="0" smtClean="0"/>
              <a:t>. </a:t>
            </a:r>
            <a:r>
              <a:rPr lang="zh-CN" altLang="en-US" sz="2000" b="1" dirty="0" smtClean="0"/>
              <a:t>市场</a:t>
            </a:r>
            <a:r>
              <a:rPr lang="zh-CN" altLang="en-US" sz="2000" b="1" dirty="0"/>
              <a:t>需求变化太</a:t>
            </a:r>
            <a:r>
              <a:rPr lang="zh-CN" altLang="en-US" sz="2000" b="1" dirty="0" smtClean="0"/>
              <a:t>大</a:t>
            </a:r>
            <a:endParaRPr lang="zh-CN" altLang="en-US" sz="2000" b="1" dirty="0"/>
          </a:p>
          <a:p>
            <a:pPr marL="0" indent="0">
              <a:lnSpc>
                <a:spcPct val="150000"/>
              </a:lnSpc>
              <a:buNone/>
            </a:pPr>
            <a:r>
              <a:rPr lang="en-US" altLang="zh-CN" sz="2000" b="1" dirty="0" smtClean="0"/>
              <a:t>3</a:t>
            </a:r>
            <a:r>
              <a:rPr lang="en-US" altLang="zh-CN" sz="2000" dirty="0" smtClean="0"/>
              <a:t>. </a:t>
            </a:r>
            <a:r>
              <a:rPr lang="zh-CN" altLang="en-US" sz="2000" b="1" dirty="0" smtClean="0"/>
              <a:t>产品</a:t>
            </a:r>
            <a:r>
              <a:rPr lang="zh-CN" altLang="en-US" sz="2000" b="1" dirty="0"/>
              <a:t>寿命周期日趋</a:t>
            </a:r>
            <a:r>
              <a:rPr lang="zh-CN" altLang="en-US" sz="2000" b="1" dirty="0" smtClean="0"/>
              <a:t>缩短</a:t>
            </a:r>
            <a:endParaRPr lang="zh-CN" altLang="en-US" sz="2000" b="1" dirty="0"/>
          </a:p>
          <a:p>
            <a:pPr marL="0" indent="0">
              <a:lnSpc>
                <a:spcPct val="150000"/>
              </a:lnSpc>
              <a:buNone/>
            </a:pPr>
            <a:r>
              <a:rPr lang="en-US" altLang="zh-CN" sz="2000" b="1" dirty="0" smtClean="0"/>
              <a:t>4</a:t>
            </a:r>
            <a:r>
              <a:rPr lang="en-US" altLang="zh-CN" sz="2000" dirty="0" smtClean="0"/>
              <a:t>. </a:t>
            </a:r>
            <a:r>
              <a:rPr lang="zh-CN" altLang="en-US" sz="2000" b="1" dirty="0" smtClean="0"/>
              <a:t>客户</a:t>
            </a:r>
            <a:r>
              <a:rPr lang="zh-CN" altLang="en-US" sz="2000" b="1" dirty="0"/>
              <a:t>紧急</a:t>
            </a:r>
            <a:r>
              <a:rPr lang="zh-CN" altLang="en-US" sz="2000" b="1" dirty="0" smtClean="0"/>
              <a:t>插单。</a:t>
            </a:r>
            <a:endParaRPr lang="zh-CN" altLang="en-US" sz="2000" b="1" dirty="0"/>
          </a:p>
          <a:p>
            <a:pPr marL="0" indent="0">
              <a:lnSpc>
                <a:spcPct val="150000"/>
              </a:lnSpc>
              <a:buNone/>
            </a:pPr>
            <a:r>
              <a:rPr lang="en-US" altLang="zh-CN" sz="2000" b="1" dirty="0" smtClean="0"/>
              <a:t>5</a:t>
            </a:r>
            <a:r>
              <a:rPr lang="en-US" altLang="zh-CN" sz="2000" dirty="0" smtClean="0"/>
              <a:t>. </a:t>
            </a:r>
            <a:r>
              <a:rPr lang="zh-CN" altLang="en-US" sz="2000" b="1" dirty="0" smtClean="0"/>
              <a:t>生产</a:t>
            </a:r>
            <a:r>
              <a:rPr lang="zh-CN" altLang="en-US" sz="2000" b="1" dirty="0"/>
              <a:t>计划变化大，采购计划赶不上</a:t>
            </a:r>
            <a:r>
              <a:rPr lang="zh-CN" altLang="en-US" sz="2000" b="1" dirty="0" smtClean="0"/>
              <a:t>变化</a:t>
            </a:r>
            <a:endParaRPr lang="zh-CN" altLang="en-US" sz="2000" b="1" dirty="0"/>
          </a:p>
          <a:p>
            <a:pPr marL="0" indent="0">
              <a:lnSpc>
                <a:spcPct val="150000"/>
              </a:lnSpc>
              <a:buNone/>
            </a:pPr>
            <a:r>
              <a:rPr lang="en-US" altLang="zh-CN" sz="2000" b="1" dirty="0" smtClean="0"/>
              <a:t>6</a:t>
            </a:r>
            <a:r>
              <a:rPr lang="en-US" altLang="zh-CN" sz="2000" dirty="0" smtClean="0"/>
              <a:t>. </a:t>
            </a:r>
            <a:r>
              <a:rPr lang="zh-CN" altLang="en-US" sz="2000" b="1" dirty="0" smtClean="0"/>
              <a:t>销售</a:t>
            </a:r>
            <a:r>
              <a:rPr lang="zh-CN" altLang="en-US" sz="2000" b="1" dirty="0"/>
              <a:t>计划、生产计划、采购计划、出货计划，严重</a:t>
            </a:r>
            <a:r>
              <a:rPr lang="zh-CN" altLang="en-US" sz="2000" b="1" dirty="0" smtClean="0"/>
              <a:t>脱节</a:t>
            </a:r>
            <a:endParaRPr lang="zh-CN" altLang="en-US" sz="2000" b="1" dirty="0"/>
          </a:p>
          <a:p>
            <a:pPr marL="0" indent="0">
              <a:lnSpc>
                <a:spcPct val="150000"/>
              </a:lnSpc>
              <a:buNone/>
            </a:pPr>
            <a:r>
              <a:rPr lang="en-US" altLang="zh-CN" sz="2000" b="1" dirty="0" smtClean="0"/>
              <a:t>7</a:t>
            </a:r>
            <a:r>
              <a:rPr lang="en-US" altLang="zh-CN" sz="2000" dirty="0" smtClean="0"/>
              <a:t>. </a:t>
            </a:r>
            <a:r>
              <a:rPr lang="zh-CN" altLang="en-US" sz="2000" b="1" dirty="0" smtClean="0"/>
              <a:t>库存过高</a:t>
            </a:r>
            <a:endParaRPr lang="zh-CN" altLang="en-US" sz="2000" b="1" dirty="0"/>
          </a:p>
          <a:p>
            <a:pPr marL="0" indent="0">
              <a:lnSpc>
                <a:spcPct val="150000"/>
              </a:lnSpc>
              <a:buNone/>
            </a:pPr>
            <a:r>
              <a:rPr lang="en-US" altLang="zh-CN" sz="2000" b="1" dirty="0" smtClean="0"/>
              <a:t>8</a:t>
            </a:r>
            <a:r>
              <a:rPr lang="en-US" altLang="zh-CN" sz="2000" dirty="0" smtClean="0"/>
              <a:t>. </a:t>
            </a:r>
            <a:r>
              <a:rPr lang="zh-CN" altLang="en-US" sz="2000" b="1" dirty="0" smtClean="0"/>
              <a:t>采购</a:t>
            </a:r>
            <a:r>
              <a:rPr lang="zh-CN" altLang="en-US" sz="2000" b="1" dirty="0"/>
              <a:t>批量与采购频次、库存量很难</a:t>
            </a:r>
            <a:r>
              <a:rPr lang="zh-CN" altLang="en-US" sz="2000" b="1" dirty="0" smtClean="0"/>
              <a:t>平衡</a:t>
            </a:r>
            <a:endParaRPr lang="zh-CN" altLang="en-US" sz="2000" b="1" dirty="0"/>
          </a:p>
          <a:p>
            <a:pPr marL="0" indent="0">
              <a:lnSpc>
                <a:spcPct val="150000"/>
              </a:lnSpc>
              <a:buNone/>
            </a:pPr>
            <a:r>
              <a:rPr lang="en-US" altLang="zh-CN" sz="2000" b="1" dirty="0" smtClean="0"/>
              <a:t>9</a:t>
            </a:r>
            <a:r>
              <a:rPr lang="en-US" altLang="zh-CN" sz="2000" dirty="0" smtClean="0"/>
              <a:t>. </a:t>
            </a:r>
            <a:r>
              <a:rPr lang="zh-CN" altLang="en-US" sz="2000" b="1" dirty="0" smtClean="0"/>
              <a:t>质量</a:t>
            </a:r>
            <a:r>
              <a:rPr lang="zh-CN" altLang="en-US" sz="2000" b="1" dirty="0"/>
              <a:t>与价格很难</a:t>
            </a:r>
            <a:r>
              <a:rPr lang="zh-CN" altLang="en-US" sz="2000" b="1" dirty="0" smtClean="0"/>
              <a:t>平衡</a:t>
            </a:r>
            <a:endParaRPr lang="zh-CN" altLang="en-US" sz="2000" b="1" dirty="0"/>
          </a:p>
          <a:p>
            <a:pPr marL="0" indent="0">
              <a:lnSpc>
                <a:spcPct val="150000"/>
              </a:lnSpc>
              <a:buNone/>
            </a:pPr>
            <a:r>
              <a:rPr lang="en-US" altLang="zh-CN" sz="2000" b="1" dirty="0" smtClean="0"/>
              <a:t>10.</a:t>
            </a:r>
            <a:r>
              <a:rPr lang="zh-CN" altLang="en-US" sz="2000" dirty="0"/>
              <a:t> </a:t>
            </a:r>
            <a:r>
              <a:rPr lang="zh-CN" altLang="en-US" sz="2000" b="1" dirty="0" smtClean="0"/>
              <a:t>呆滞</a:t>
            </a:r>
            <a:r>
              <a:rPr lang="zh-CN" altLang="en-US" sz="2000" b="1" dirty="0"/>
              <a:t>物料太多，知道的降低采购成本方法</a:t>
            </a:r>
            <a:r>
              <a:rPr lang="zh-CN" altLang="en-US" sz="2000" b="1" dirty="0" smtClean="0"/>
              <a:t>少</a:t>
            </a:r>
            <a:endParaRPr lang="zh-CN" altLang="en-US" sz="2000" b="1" dirty="0"/>
          </a:p>
        </p:txBody>
      </p:sp>
    </p:spTree>
    <p:extLst>
      <p:ext uri="{BB962C8B-B14F-4D97-AF65-F5344CB8AC3E}">
        <p14:creationId xmlns:p14="http://schemas.microsoft.com/office/powerpoint/2010/main" val="31409763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58915">
                                            <p:txEl>
                                              <p:pRg st="0" end="0"/>
                                            </p:txEl>
                                          </p:spTgt>
                                        </p:tgtEl>
                                        <p:attrNameLst>
                                          <p:attrName>style.visibility</p:attrName>
                                        </p:attrNameLst>
                                      </p:cBhvr>
                                      <p:to>
                                        <p:strVal val="visible"/>
                                      </p:to>
                                    </p:set>
                                    <p:anim calcmode="lin" valueType="num">
                                      <p:cBhvr additive="base">
                                        <p:cTn id="7" dur="500" fill="hold"/>
                                        <p:tgtEl>
                                          <p:spTgt spid="51589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589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158915">
                                            <p:txEl>
                                              <p:pRg st="1" end="1"/>
                                            </p:txEl>
                                          </p:spTgt>
                                        </p:tgtEl>
                                        <p:attrNameLst>
                                          <p:attrName>style.visibility</p:attrName>
                                        </p:attrNameLst>
                                      </p:cBhvr>
                                      <p:to>
                                        <p:strVal val="visible"/>
                                      </p:to>
                                    </p:set>
                                    <p:anim calcmode="lin" valueType="num">
                                      <p:cBhvr additive="base">
                                        <p:cTn id="13" dur="500" fill="hold"/>
                                        <p:tgtEl>
                                          <p:spTgt spid="51589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589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158915">
                                            <p:txEl>
                                              <p:pRg st="2" end="2"/>
                                            </p:txEl>
                                          </p:spTgt>
                                        </p:tgtEl>
                                        <p:attrNameLst>
                                          <p:attrName>style.visibility</p:attrName>
                                        </p:attrNameLst>
                                      </p:cBhvr>
                                      <p:to>
                                        <p:strVal val="visible"/>
                                      </p:to>
                                    </p:set>
                                    <p:anim calcmode="lin" valueType="num">
                                      <p:cBhvr additive="base">
                                        <p:cTn id="19" dur="500" fill="hold"/>
                                        <p:tgtEl>
                                          <p:spTgt spid="51589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589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158915">
                                            <p:txEl>
                                              <p:pRg st="3" end="3"/>
                                            </p:txEl>
                                          </p:spTgt>
                                        </p:tgtEl>
                                        <p:attrNameLst>
                                          <p:attrName>style.visibility</p:attrName>
                                        </p:attrNameLst>
                                      </p:cBhvr>
                                      <p:to>
                                        <p:strVal val="visible"/>
                                      </p:to>
                                    </p:set>
                                    <p:anim calcmode="lin" valueType="num">
                                      <p:cBhvr additive="base">
                                        <p:cTn id="25" dur="500" fill="hold"/>
                                        <p:tgtEl>
                                          <p:spTgt spid="51589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589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5158915">
                                            <p:txEl>
                                              <p:pRg st="4" end="4"/>
                                            </p:txEl>
                                          </p:spTgt>
                                        </p:tgtEl>
                                        <p:attrNameLst>
                                          <p:attrName>style.visibility</p:attrName>
                                        </p:attrNameLst>
                                      </p:cBhvr>
                                      <p:to>
                                        <p:strVal val="visible"/>
                                      </p:to>
                                    </p:set>
                                    <p:anim calcmode="lin" valueType="num">
                                      <p:cBhvr additive="base">
                                        <p:cTn id="31" dur="500" fill="hold"/>
                                        <p:tgtEl>
                                          <p:spTgt spid="51589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1589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5158915">
                                            <p:txEl>
                                              <p:pRg st="5" end="5"/>
                                            </p:txEl>
                                          </p:spTgt>
                                        </p:tgtEl>
                                        <p:attrNameLst>
                                          <p:attrName>style.visibility</p:attrName>
                                        </p:attrNameLst>
                                      </p:cBhvr>
                                      <p:to>
                                        <p:strVal val="visible"/>
                                      </p:to>
                                    </p:set>
                                    <p:anim calcmode="lin" valueType="num">
                                      <p:cBhvr additive="base">
                                        <p:cTn id="37" dur="500" fill="hold"/>
                                        <p:tgtEl>
                                          <p:spTgt spid="515891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1589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5158915">
                                            <p:txEl>
                                              <p:pRg st="6" end="6"/>
                                            </p:txEl>
                                          </p:spTgt>
                                        </p:tgtEl>
                                        <p:attrNameLst>
                                          <p:attrName>style.visibility</p:attrName>
                                        </p:attrNameLst>
                                      </p:cBhvr>
                                      <p:to>
                                        <p:strVal val="visible"/>
                                      </p:to>
                                    </p:set>
                                    <p:anim calcmode="lin" valueType="num">
                                      <p:cBhvr additive="base">
                                        <p:cTn id="43" dur="500" fill="hold"/>
                                        <p:tgtEl>
                                          <p:spTgt spid="515891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15891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5158915">
                                            <p:txEl>
                                              <p:pRg st="7" end="7"/>
                                            </p:txEl>
                                          </p:spTgt>
                                        </p:tgtEl>
                                        <p:attrNameLst>
                                          <p:attrName>style.visibility</p:attrName>
                                        </p:attrNameLst>
                                      </p:cBhvr>
                                      <p:to>
                                        <p:strVal val="visible"/>
                                      </p:to>
                                    </p:set>
                                    <p:anim calcmode="lin" valueType="num">
                                      <p:cBhvr additive="base">
                                        <p:cTn id="49" dur="500" fill="hold"/>
                                        <p:tgtEl>
                                          <p:spTgt spid="515891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15891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5158915">
                                            <p:txEl>
                                              <p:pRg st="8" end="8"/>
                                            </p:txEl>
                                          </p:spTgt>
                                        </p:tgtEl>
                                        <p:attrNameLst>
                                          <p:attrName>style.visibility</p:attrName>
                                        </p:attrNameLst>
                                      </p:cBhvr>
                                      <p:to>
                                        <p:strVal val="visible"/>
                                      </p:to>
                                    </p:set>
                                    <p:anim calcmode="lin" valueType="num">
                                      <p:cBhvr additive="base">
                                        <p:cTn id="55" dur="500" fill="hold"/>
                                        <p:tgtEl>
                                          <p:spTgt spid="515891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15891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5158915">
                                            <p:txEl>
                                              <p:pRg st="9" end="9"/>
                                            </p:txEl>
                                          </p:spTgt>
                                        </p:tgtEl>
                                        <p:attrNameLst>
                                          <p:attrName>style.visibility</p:attrName>
                                        </p:attrNameLst>
                                      </p:cBhvr>
                                      <p:to>
                                        <p:strVal val="visible"/>
                                      </p:to>
                                    </p:set>
                                    <p:anim calcmode="lin" valueType="num">
                                      <p:cBhvr additive="base">
                                        <p:cTn id="61" dur="500" fill="hold"/>
                                        <p:tgtEl>
                                          <p:spTgt spid="5158915">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15891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299700" y="1510940"/>
            <a:ext cx="41318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zh-CN" altLang="zh-CN" sz="2400" b="1" dirty="0">
                <a:solidFill>
                  <a:srgbClr val="0000FF"/>
                </a:solidFill>
                <a:latin typeface="微软雅黑" panose="020B0503020204020204" pitchFamily="34" charset="-122"/>
                <a:ea typeface="微软雅黑" panose="020B0503020204020204" pitchFamily="34" charset="-122"/>
              </a:rPr>
              <a:t>什么是</a:t>
            </a:r>
            <a:r>
              <a:rPr lang="zh-CN" altLang="zh-CN" sz="2400" b="1" dirty="0" smtClean="0">
                <a:solidFill>
                  <a:srgbClr val="0000FF"/>
                </a:solidFill>
                <a:latin typeface="微软雅黑" panose="020B0503020204020204" pitchFamily="34" charset="-122"/>
                <a:ea typeface="微软雅黑" panose="020B0503020204020204" pitchFamily="34" charset="-122"/>
              </a:rPr>
              <a:t>采购</a:t>
            </a:r>
            <a:r>
              <a:rPr lang="zh-CN" altLang="zh-CN" sz="2400" b="1" dirty="0">
                <a:solidFill>
                  <a:srgbClr val="0000FF"/>
                </a:solidFill>
                <a:latin typeface="微软雅黑" panose="020B0503020204020204" pitchFamily="34" charset="-122"/>
                <a:ea typeface="微软雅黑" panose="020B0503020204020204" pitchFamily="34" charset="-122"/>
              </a:rPr>
              <a:t>(Purchasing) </a:t>
            </a:r>
            <a:r>
              <a:rPr lang="zh-CN" altLang="zh-CN" sz="2400" b="1" dirty="0" smtClean="0">
                <a:solidFill>
                  <a:srgbClr val="0000FF"/>
                </a:solidFill>
                <a:latin typeface="微软雅黑" panose="020B0503020204020204" pitchFamily="34" charset="-122"/>
                <a:ea typeface="微软雅黑" panose="020B0503020204020204" pitchFamily="34" charset="-122"/>
              </a:rPr>
              <a:t>？</a:t>
            </a:r>
            <a:endParaRPr lang="zh-CN" altLang="zh-CN" sz="2400" b="1" dirty="0">
              <a:solidFill>
                <a:srgbClr val="0000FF"/>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2560997" y="386532"/>
            <a:ext cx="3877985" cy="584775"/>
          </a:xfrm>
          <a:prstGeom prst="rect">
            <a:avLst/>
          </a:prstGeom>
          <a:noFill/>
        </p:spPr>
        <p:txBody>
          <a:bodyPr wrap="none" rtlCol="0">
            <a:spAutoFit/>
          </a:bodyPr>
          <a:lstStyle/>
          <a:p>
            <a:pPr algn="ctr"/>
            <a:r>
              <a:rPr lang="zh-CN" altLang="en-US" sz="3200" b="1" dirty="0" smtClean="0">
                <a:solidFill>
                  <a:srgbClr val="FF0000"/>
                </a:solidFill>
                <a:latin typeface="微软雅黑" panose="020B0503020204020204" pitchFamily="34" charset="-122"/>
                <a:ea typeface="微软雅黑" panose="020B0503020204020204" pitchFamily="34" charset="-122"/>
              </a:rPr>
              <a:t>采购管理的基本概念</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
        <p:nvSpPr>
          <p:cNvPr id="4" name="矩形 3"/>
          <p:cNvSpPr/>
          <p:nvPr/>
        </p:nvSpPr>
        <p:spPr>
          <a:xfrm>
            <a:off x="1647905" y="4781307"/>
            <a:ext cx="5704167" cy="1458220"/>
          </a:xfrm>
          <a:prstGeom prst="rect">
            <a:avLst/>
          </a:prstGeom>
          <a:solidFill>
            <a:srgbClr val="0070C0"/>
          </a:solidFill>
        </p:spPr>
        <p:txBody>
          <a:bodyPr wrap="square">
            <a:spAutoFit/>
          </a:bodyPr>
          <a:lstStyle/>
          <a:p>
            <a:pPr algn="ctr">
              <a:lnSpc>
                <a:spcPct val="200000"/>
              </a:lnSpc>
            </a:pPr>
            <a:r>
              <a:rPr lang="zh-CN" altLang="en-US" sz="2400" b="1" dirty="0">
                <a:solidFill>
                  <a:srgbClr val="FFFF00"/>
                </a:solidFill>
                <a:latin typeface="微软雅黑" panose="020B0503020204020204" pitchFamily="34" charset="-122"/>
                <a:ea typeface="微软雅黑" panose="020B0503020204020204" pitchFamily="34" charset="-122"/>
              </a:rPr>
              <a:t>所谓</a:t>
            </a:r>
            <a:r>
              <a:rPr lang="zh-CN" altLang="en-US" sz="2400" b="1" dirty="0" smtClean="0">
                <a:solidFill>
                  <a:srgbClr val="FFFF00"/>
                </a:solidFill>
                <a:latin typeface="微软雅黑" panose="020B0503020204020204" pitchFamily="34" charset="-122"/>
                <a:ea typeface="微软雅黑" panose="020B0503020204020204" pitchFamily="34" charset="-122"/>
              </a:rPr>
              <a:t>采购是</a:t>
            </a:r>
            <a:r>
              <a:rPr lang="zh-CN" altLang="en-US" sz="2400" b="1" dirty="0">
                <a:solidFill>
                  <a:srgbClr val="FFFF00"/>
                </a:solidFill>
                <a:latin typeface="微软雅黑" panose="020B0503020204020204" pitchFamily="34" charset="-122"/>
                <a:ea typeface="微软雅黑" panose="020B0503020204020204" pitchFamily="34" charset="-122"/>
              </a:rPr>
              <a:t>指从通过商品交换和物流手段从资源市场取得资源的过程</a:t>
            </a:r>
            <a:r>
              <a:rPr lang="zh-CN" altLang="en-US" sz="2400" b="1" dirty="0" smtClean="0">
                <a:solidFill>
                  <a:srgbClr val="FFFF00"/>
                </a:solidFill>
                <a:latin typeface="微软雅黑" panose="020B0503020204020204" pitchFamily="34" charset="-122"/>
                <a:ea typeface="微软雅黑" panose="020B0503020204020204" pitchFamily="34" charset="-122"/>
              </a:rPr>
              <a:t>。</a:t>
            </a:r>
            <a:endParaRPr lang="zh-CN" altLang="en-US" sz="2000" b="1" dirty="0">
              <a:solidFill>
                <a:srgbClr val="FFFF00"/>
              </a:solidFill>
              <a:latin typeface="微软雅黑" panose="020B0503020204020204" pitchFamily="34" charset="-122"/>
              <a:ea typeface="微软雅黑" panose="020B0503020204020204" pitchFamily="34" charset="-122"/>
            </a:endParaRPr>
          </a:p>
        </p:txBody>
      </p:sp>
      <p:sp>
        <p:nvSpPr>
          <p:cNvPr id="31" name="Rectangle 3"/>
          <p:cNvSpPr>
            <a:spLocks noChangeArrowheads="1"/>
          </p:cNvSpPr>
          <p:nvPr/>
        </p:nvSpPr>
        <p:spPr bwMode="auto">
          <a:xfrm>
            <a:off x="299700" y="2080224"/>
            <a:ext cx="8520772" cy="2593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84163" indent="-284163">
              <a:spcBef>
                <a:spcPct val="20000"/>
              </a:spcBef>
              <a:buClr>
                <a:schemeClr val="tx1"/>
              </a:buClr>
              <a:buFont typeface="Wingdings" panose="05000000000000000000" pitchFamily="2" charset="2"/>
              <a:buChar char="q"/>
              <a:defRPr sz="1200">
                <a:solidFill>
                  <a:schemeClr val="tx1"/>
                </a:solidFill>
                <a:latin typeface="黑体" panose="02010609060101010101" pitchFamily="49" charset="-122"/>
                <a:ea typeface="黑体" panose="02010609060101010101" pitchFamily="49" charset="-122"/>
              </a:defRPr>
            </a:lvl1pPr>
            <a:lvl2pPr marL="482600" indent="-7938">
              <a:spcBef>
                <a:spcPct val="20000"/>
              </a:spcBef>
              <a:buClr>
                <a:srgbClr val="FF3300"/>
              </a:buClr>
              <a:buFont typeface="Wingdings" panose="05000000000000000000" pitchFamily="2" charset="2"/>
              <a:buChar char="ü"/>
              <a:defRPr sz="1400">
                <a:solidFill>
                  <a:schemeClr val="tx1"/>
                </a:solidFill>
                <a:latin typeface="黑体" panose="02010609060101010101" pitchFamily="49" charset="-122"/>
                <a:ea typeface="黑体" panose="02010609060101010101" pitchFamily="49" charset="-122"/>
              </a:defRPr>
            </a:lvl2pPr>
            <a:lvl3pPr marL="1185863" indent="-228600">
              <a:spcBef>
                <a:spcPct val="20000"/>
              </a:spcBef>
              <a:buFont typeface="Wingdings" panose="05000000000000000000" pitchFamily="2" charset="2"/>
              <a:buChar char="§"/>
              <a:defRPr sz="1200">
                <a:solidFill>
                  <a:schemeClr val="tx1"/>
                </a:solidFill>
                <a:latin typeface="黑体" panose="02010609060101010101" pitchFamily="49" charset="-122"/>
                <a:ea typeface="黑体" panose="02010609060101010101" pitchFamily="49" charset="-122"/>
              </a:defRPr>
            </a:lvl3pPr>
            <a:lvl4pPr marL="1604963" indent="-228600">
              <a:spcBef>
                <a:spcPct val="20000"/>
              </a:spcBef>
              <a:defRPr>
                <a:solidFill>
                  <a:srgbClr val="000099"/>
                </a:solidFill>
                <a:latin typeface="Times New Roman" panose="02020603050405020304" pitchFamily="18" charset="0"/>
                <a:ea typeface="楷体_GB2312" pitchFamily="49" charset="-122"/>
              </a:defRPr>
            </a:lvl4pPr>
            <a:lvl5pPr marL="2057400" indent="-228600">
              <a:spcBef>
                <a:spcPct val="20000"/>
              </a:spcBef>
              <a:buChar char="»"/>
              <a:defRPr>
                <a:solidFill>
                  <a:srgbClr val="000099"/>
                </a:solidFill>
                <a:latin typeface="Times New Roman" panose="02020603050405020304" pitchFamily="18" charset="0"/>
                <a:ea typeface="楷体_GB2312" pitchFamily="49" charset="-122"/>
              </a:defRPr>
            </a:lvl5pPr>
            <a:lvl6pPr marL="2514600" indent="-228600" fontAlgn="base">
              <a:spcBef>
                <a:spcPct val="20000"/>
              </a:spcBef>
              <a:spcAft>
                <a:spcPct val="0"/>
              </a:spcAft>
              <a:buChar char="»"/>
              <a:defRPr>
                <a:solidFill>
                  <a:srgbClr val="000099"/>
                </a:solidFill>
                <a:latin typeface="Times New Roman" panose="02020603050405020304" pitchFamily="18" charset="0"/>
                <a:ea typeface="楷体_GB2312" pitchFamily="49" charset="-122"/>
              </a:defRPr>
            </a:lvl6pPr>
            <a:lvl7pPr marL="2971800" indent="-228600" fontAlgn="base">
              <a:spcBef>
                <a:spcPct val="20000"/>
              </a:spcBef>
              <a:spcAft>
                <a:spcPct val="0"/>
              </a:spcAft>
              <a:buChar char="»"/>
              <a:defRPr>
                <a:solidFill>
                  <a:srgbClr val="000099"/>
                </a:solidFill>
                <a:latin typeface="Times New Roman" panose="02020603050405020304" pitchFamily="18" charset="0"/>
                <a:ea typeface="楷体_GB2312" pitchFamily="49" charset="-122"/>
              </a:defRPr>
            </a:lvl7pPr>
            <a:lvl8pPr marL="3429000" indent="-228600" fontAlgn="base">
              <a:spcBef>
                <a:spcPct val="20000"/>
              </a:spcBef>
              <a:spcAft>
                <a:spcPct val="0"/>
              </a:spcAft>
              <a:buChar char="»"/>
              <a:defRPr>
                <a:solidFill>
                  <a:srgbClr val="000099"/>
                </a:solidFill>
                <a:latin typeface="Times New Roman" panose="02020603050405020304" pitchFamily="18" charset="0"/>
                <a:ea typeface="楷体_GB2312" pitchFamily="49" charset="-122"/>
              </a:defRPr>
            </a:lvl8pPr>
            <a:lvl9pPr marL="3886200" indent="-228600" fontAlgn="base">
              <a:spcBef>
                <a:spcPct val="20000"/>
              </a:spcBef>
              <a:spcAft>
                <a:spcPct val="0"/>
              </a:spcAft>
              <a:buChar char="»"/>
              <a:defRPr>
                <a:solidFill>
                  <a:srgbClr val="000099"/>
                </a:solidFill>
                <a:latin typeface="Times New Roman" panose="02020603050405020304" pitchFamily="18" charset="0"/>
                <a:ea typeface="楷体_GB2312" pitchFamily="49" charset="-122"/>
              </a:defRPr>
            </a:lvl9pPr>
          </a:lstStyle>
          <a:p>
            <a:pPr marL="0" indent="0">
              <a:lnSpc>
                <a:spcPct val="150000"/>
              </a:lnSpc>
              <a:buNone/>
            </a:pPr>
            <a:r>
              <a:rPr lang="zh-CN" altLang="zh-CN" sz="2400" dirty="0">
                <a:latin typeface="微软雅黑" panose="020B0503020204020204" pitchFamily="34" charset="-122"/>
                <a:ea typeface="微软雅黑" panose="020B0503020204020204" pitchFamily="34" charset="-122"/>
              </a:rPr>
              <a:t>采购的字面含义：</a:t>
            </a:r>
          </a:p>
          <a:p>
            <a:pPr marL="0" indent="0">
              <a:lnSpc>
                <a:spcPct val="150000"/>
              </a:lnSpc>
              <a:buNone/>
            </a:pPr>
            <a:r>
              <a:rPr lang="zh-CN" altLang="zh-CN" sz="2400" b="1" dirty="0">
                <a:solidFill>
                  <a:srgbClr val="FF0000"/>
                </a:solidFill>
                <a:latin typeface="微软雅黑" panose="020B0503020204020204" pitchFamily="34" charset="-122"/>
                <a:ea typeface="微软雅黑" panose="020B0503020204020204" pitchFamily="34" charset="-122"/>
              </a:rPr>
              <a:t>“采”</a:t>
            </a:r>
            <a:r>
              <a:rPr lang="zh-CN" altLang="zh-CN" sz="2400" dirty="0">
                <a:latin typeface="微软雅黑" panose="020B0503020204020204" pitchFamily="34" charset="-122"/>
                <a:ea typeface="微软雅黑" panose="020B0503020204020204" pitchFamily="34" charset="-122"/>
              </a:rPr>
              <a:t>：采摘、选择、选取、摘取、获取、收集、挖取、</a:t>
            </a:r>
            <a:r>
              <a:rPr lang="zh-CN" altLang="zh-CN" sz="2400" dirty="0" smtClean="0">
                <a:latin typeface="微软雅黑" panose="020B0503020204020204" pitchFamily="34" charset="-122"/>
                <a:ea typeface="微软雅黑" panose="020B0503020204020204" pitchFamily="34" charset="-122"/>
              </a:rPr>
              <a:t>处理</a:t>
            </a:r>
            <a:r>
              <a:rPr lang="zh-CN" altLang="en-US" sz="2400" dirty="0" smtClean="0">
                <a:latin typeface="微软雅黑" panose="020B0503020204020204" pitchFamily="34" charset="-122"/>
                <a:ea typeface="微软雅黑" panose="020B0503020204020204" pitchFamily="34" charset="-122"/>
              </a:rPr>
              <a:t>；</a:t>
            </a:r>
            <a:endParaRPr lang="en-US" altLang="zh-CN" sz="2400" dirty="0" smtClean="0">
              <a:latin typeface="微软雅黑" panose="020B0503020204020204" pitchFamily="34" charset="-122"/>
              <a:ea typeface="微软雅黑" panose="020B0503020204020204" pitchFamily="34" charset="-122"/>
            </a:endParaRPr>
          </a:p>
          <a:p>
            <a:pPr marL="0" indent="0">
              <a:lnSpc>
                <a:spcPct val="150000"/>
              </a:lnSpc>
              <a:buNone/>
            </a:pPr>
            <a:r>
              <a:rPr lang="zh-CN" altLang="zh-CN" sz="2400" b="1" dirty="0" smtClean="0">
                <a:solidFill>
                  <a:srgbClr val="FF0000"/>
                </a:solidFill>
                <a:latin typeface="微软雅黑" panose="020B0503020204020204" pitchFamily="34" charset="-122"/>
                <a:ea typeface="微软雅黑" panose="020B0503020204020204" pitchFamily="34" charset="-122"/>
              </a:rPr>
              <a:t>“购”</a:t>
            </a:r>
            <a:r>
              <a:rPr lang="zh-CN" altLang="zh-CN" sz="2400" dirty="0">
                <a:latin typeface="微软雅黑" panose="020B0503020204020204" pitchFamily="34" charset="-122"/>
                <a:ea typeface="微软雅黑" panose="020B0503020204020204" pitchFamily="34" charset="-122"/>
              </a:rPr>
              <a:t>：货币转化为商品的交易</a:t>
            </a:r>
            <a:r>
              <a:rPr lang="zh-CN" altLang="zh-CN" sz="2400" dirty="0" smtClean="0">
                <a:latin typeface="微软雅黑" panose="020B0503020204020204" pitchFamily="34" charset="-122"/>
                <a:ea typeface="微软雅黑" panose="020B0503020204020204" pitchFamily="34" charset="-122"/>
              </a:rPr>
              <a:t>过程</a:t>
            </a:r>
            <a:r>
              <a:rPr lang="zh-CN" altLang="en-US" sz="2400" dirty="0" smtClean="0">
                <a:latin typeface="微软雅黑" panose="020B0503020204020204" pitchFamily="34" charset="-122"/>
                <a:ea typeface="微软雅黑" panose="020B0503020204020204" pitchFamily="34" charset="-122"/>
              </a:rPr>
              <a:t>；</a:t>
            </a:r>
            <a:endParaRPr lang="en-US" altLang="zh-CN" sz="2400" dirty="0" smtClean="0">
              <a:latin typeface="微软雅黑" panose="020B0503020204020204" pitchFamily="34" charset="-122"/>
              <a:ea typeface="微软雅黑" panose="020B0503020204020204" pitchFamily="34" charset="-122"/>
            </a:endParaRPr>
          </a:p>
          <a:p>
            <a:pPr marL="0" indent="0">
              <a:lnSpc>
                <a:spcPct val="150000"/>
              </a:lnSpc>
              <a:buNone/>
            </a:pPr>
            <a:r>
              <a:rPr lang="zh-CN" altLang="en-US" sz="2400" b="1" dirty="0" smtClean="0">
                <a:solidFill>
                  <a:srgbClr val="FF0000"/>
                </a:solidFill>
                <a:latin typeface="微软雅黑" panose="020B0503020204020204" pitchFamily="34" charset="-122"/>
                <a:ea typeface="微软雅黑" panose="020B0503020204020204" pitchFamily="34" charset="-122"/>
              </a:rPr>
              <a:t>“</a:t>
            </a:r>
            <a:r>
              <a:rPr lang="zh-CN" altLang="zh-CN" sz="2400" b="1" dirty="0" smtClean="0">
                <a:solidFill>
                  <a:srgbClr val="FF0000"/>
                </a:solidFill>
                <a:latin typeface="微软雅黑" panose="020B0503020204020204" pitchFamily="34" charset="-122"/>
                <a:ea typeface="微软雅黑" panose="020B0503020204020204" pitchFamily="34" charset="-122"/>
              </a:rPr>
              <a:t>选择</a:t>
            </a:r>
            <a:r>
              <a:rPr lang="zh-CN" altLang="en-US" sz="2400" b="1" dirty="0" smtClean="0">
                <a:solidFill>
                  <a:srgbClr val="FF0000"/>
                </a:solidFill>
                <a:latin typeface="微软雅黑" panose="020B0503020204020204" pitchFamily="34" charset="-122"/>
                <a:ea typeface="微软雅黑" panose="020B0503020204020204" pitchFamily="34" charset="-122"/>
              </a:rPr>
              <a:t>”</a:t>
            </a:r>
            <a:r>
              <a:rPr lang="zh-CN" altLang="zh-CN" sz="2400" b="1" dirty="0" smtClean="0">
                <a:solidFill>
                  <a:srgbClr val="FF0000"/>
                </a:solidFill>
                <a:latin typeface="微软雅黑" panose="020B0503020204020204" pitchFamily="34" charset="-122"/>
                <a:ea typeface="微软雅黑" panose="020B0503020204020204" pitchFamily="34" charset="-122"/>
              </a:rPr>
              <a:t> </a:t>
            </a:r>
            <a:r>
              <a:rPr lang="zh-CN" altLang="zh-CN" sz="2400" dirty="0">
                <a:latin typeface="微软雅黑" panose="020B0503020204020204" pitchFamily="34" charset="-122"/>
                <a:ea typeface="微软雅黑" panose="020B0503020204020204" pitchFamily="34" charset="-122"/>
              </a:rPr>
              <a:t>是采购的本质属性</a:t>
            </a:r>
          </a:p>
        </p:txBody>
      </p:sp>
    </p:spTree>
    <p:extLst>
      <p:ext uri="{BB962C8B-B14F-4D97-AF65-F5344CB8AC3E}">
        <p14:creationId xmlns:p14="http://schemas.microsoft.com/office/powerpoint/2010/main" val="1536222904"/>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8BA16DCC-C50E-4AD5-94C9-747C0058B3E1}" type="slidenum">
              <a:rPr lang="zh-CN" altLang="en-US" smtClean="0"/>
              <a:pPr/>
              <a:t>24</a:t>
            </a:fld>
            <a:endParaRPr lang="zh-CN" altLang="en-US" dirty="0"/>
          </a:p>
        </p:txBody>
      </p:sp>
      <p:sp>
        <p:nvSpPr>
          <p:cNvPr id="3" name="矩形 2"/>
          <p:cNvSpPr/>
          <p:nvPr/>
        </p:nvSpPr>
        <p:spPr>
          <a:xfrm>
            <a:off x="290317" y="1233335"/>
            <a:ext cx="8530154" cy="5262979"/>
          </a:xfrm>
          <a:prstGeom prst="rect">
            <a:avLst/>
          </a:prstGeom>
        </p:spPr>
        <p:txBody>
          <a:bodyPr wrap="square">
            <a:spAutoFit/>
          </a:bodyPr>
          <a:lstStyle/>
          <a:p>
            <a:pPr marL="457200" indent="-457200" algn="just">
              <a:lnSpc>
                <a:spcPct val="200000"/>
              </a:lnSpc>
              <a:buAutoNum type="arabicParenR"/>
            </a:pPr>
            <a:r>
              <a:rPr lang="zh-CN" altLang="en-US" sz="2000" dirty="0" smtClean="0">
                <a:latin typeface="微软雅黑" panose="020B0503020204020204" pitchFamily="34" charset="-122"/>
                <a:ea typeface="微软雅黑" panose="020B0503020204020204" pitchFamily="34" charset="-122"/>
              </a:rPr>
              <a:t>所有</a:t>
            </a:r>
            <a:r>
              <a:rPr lang="zh-CN" altLang="en-US" sz="2000" dirty="0">
                <a:latin typeface="微软雅黑" panose="020B0503020204020204" pitchFamily="34" charset="-122"/>
                <a:ea typeface="微软雅黑" panose="020B0503020204020204" pitchFamily="34" charset="-122"/>
              </a:rPr>
              <a:t>采购，都是从资源市场</a:t>
            </a:r>
            <a:r>
              <a:rPr lang="zh-CN" altLang="en-US" sz="2000" b="1" dirty="0">
                <a:latin typeface="微软雅黑" panose="020B0503020204020204" pitchFamily="34" charset="-122"/>
                <a:ea typeface="微软雅黑" panose="020B0503020204020204" pitchFamily="34" charset="-122"/>
              </a:rPr>
              <a:t>取得资源的过程</a:t>
            </a:r>
            <a:r>
              <a:rPr lang="zh-CN" altLang="en-US" sz="2000" dirty="0">
                <a:latin typeface="微软雅黑" panose="020B0503020204020204" pitchFamily="34" charset="-122"/>
                <a:ea typeface="微软雅黑" panose="020B0503020204020204" pitchFamily="34" charset="-122"/>
              </a:rPr>
              <a:t>。 </a:t>
            </a:r>
            <a:endParaRPr lang="en-US" altLang="zh-CN" sz="2000" dirty="0" smtClean="0">
              <a:latin typeface="微软雅黑" panose="020B0503020204020204" pitchFamily="34" charset="-122"/>
              <a:ea typeface="微软雅黑" panose="020B0503020204020204" pitchFamily="34" charset="-122"/>
            </a:endParaRPr>
          </a:p>
          <a:p>
            <a:pPr algn="just">
              <a:lnSpc>
                <a:spcPct val="200000"/>
              </a:lnSpc>
            </a:pPr>
            <a:r>
              <a:rPr lang="zh-CN" altLang="en-US" dirty="0">
                <a:latin typeface="微软雅黑" panose="020B0503020204020204" pitchFamily="34" charset="-122"/>
                <a:ea typeface="微软雅黑" panose="020B0503020204020204" pitchFamily="34" charset="-122"/>
              </a:rPr>
              <a:t>资源市场</a:t>
            </a:r>
            <a:r>
              <a:rPr lang="zh-CN" altLang="en-US" b="1" dirty="0">
                <a:solidFill>
                  <a:srgbClr val="0000FF"/>
                </a:solidFill>
                <a:latin typeface="微软雅黑" panose="020B0503020204020204" pitchFamily="34" charset="-122"/>
                <a:ea typeface="微软雅黑" panose="020B0503020204020204" pitchFamily="34" charset="-122"/>
              </a:rPr>
              <a:t>由能够提供这些资源的供应商组成</a:t>
            </a:r>
            <a:r>
              <a:rPr lang="zh-CN" altLang="en-US" dirty="0">
                <a:latin typeface="微软雅黑" panose="020B0503020204020204" pitchFamily="34" charset="-122"/>
                <a:ea typeface="微软雅黑" panose="020B0503020204020204" pitchFamily="34" charset="-122"/>
              </a:rPr>
              <a:t>，包括</a:t>
            </a:r>
            <a:r>
              <a:rPr lang="zh-CN" altLang="en-US" dirty="0" smtClean="0">
                <a:latin typeface="微软雅黑" panose="020B0503020204020204" pitchFamily="34" charset="-122"/>
                <a:ea typeface="微软雅黑" panose="020B0503020204020204" pitchFamily="34" charset="-122"/>
              </a:rPr>
              <a:t>生活资料</a:t>
            </a:r>
            <a:r>
              <a:rPr lang="zh-CN" altLang="en-US" dirty="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生产资料、物质资源</a:t>
            </a:r>
            <a:r>
              <a:rPr lang="zh-CN" altLang="en-US" dirty="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非</a:t>
            </a:r>
            <a:r>
              <a:rPr lang="zh-CN" altLang="en-US" dirty="0">
                <a:latin typeface="微软雅黑" panose="020B0503020204020204" pitchFamily="34" charset="-122"/>
                <a:ea typeface="微软雅黑" panose="020B0503020204020204" pitchFamily="34" charset="-122"/>
              </a:rPr>
              <a:t>物质</a:t>
            </a:r>
            <a:r>
              <a:rPr lang="zh-CN" altLang="en-US" dirty="0" smtClean="0">
                <a:latin typeface="微软雅黑" panose="020B0503020204020204" pitchFamily="34" charset="-122"/>
                <a:ea typeface="微软雅黑" panose="020B0503020204020204" pitchFamily="34" charset="-122"/>
              </a:rPr>
              <a:t>资源</a:t>
            </a:r>
            <a:r>
              <a:rPr lang="zh-CN" altLang="en-US" dirty="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商品资源</a:t>
            </a:r>
            <a:r>
              <a:rPr lang="zh-CN" altLang="en-US" dirty="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劳动力</a:t>
            </a:r>
            <a:r>
              <a:rPr lang="zh-CN" altLang="en-US" dirty="0">
                <a:latin typeface="微软雅黑" panose="020B0503020204020204" pitchFamily="34" charset="-122"/>
                <a:ea typeface="微软雅黑" panose="020B0503020204020204" pitchFamily="34" charset="-122"/>
              </a:rPr>
              <a:t>、资本、服务等要素资源</a:t>
            </a:r>
            <a:r>
              <a:rPr lang="zh-CN" altLang="en-US" dirty="0" smtClean="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a:p>
            <a:pPr algn="just">
              <a:lnSpc>
                <a:spcPct val="200000"/>
              </a:lnSpc>
            </a:pPr>
            <a:r>
              <a:rPr lang="en-US" altLang="zh-CN" sz="2000" dirty="0">
                <a:latin typeface="微软雅黑" panose="020B0503020204020204" pitchFamily="34" charset="-122"/>
                <a:ea typeface="微软雅黑" panose="020B0503020204020204" pitchFamily="34" charset="-122"/>
              </a:rPr>
              <a:t>2) </a:t>
            </a:r>
            <a:r>
              <a:rPr lang="zh-CN" altLang="en-US" sz="2000" dirty="0">
                <a:latin typeface="微软雅黑" panose="020B0503020204020204" pitchFamily="34" charset="-122"/>
                <a:ea typeface="微软雅黑" panose="020B0503020204020204" pitchFamily="34" charset="-122"/>
              </a:rPr>
              <a:t>采购</a:t>
            </a:r>
            <a:r>
              <a:rPr lang="zh-CN" altLang="en-US" sz="2000" b="1" dirty="0">
                <a:latin typeface="微软雅黑" panose="020B0503020204020204" pitchFamily="34" charset="-122"/>
                <a:ea typeface="微软雅黑" panose="020B0503020204020204" pitchFamily="34" charset="-122"/>
              </a:rPr>
              <a:t>既是</a:t>
            </a:r>
            <a:r>
              <a:rPr lang="zh-CN" altLang="en-US" sz="2000" dirty="0">
                <a:latin typeface="微软雅黑" panose="020B0503020204020204" pitchFamily="34" charset="-122"/>
                <a:ea typeface="微软雅黑" panose="020B0503020204020204" pitchFamily="34" charset="-122"/>
              </a:rPr>
              <a:t>一个</a:t>
            </a:r>
            <a:r>
              <a:rPr lang="zh-CN" altLang="en-US" sz="2000" b="1" dirty="0">
                <a:latin typeface="微软雅黑" panose="020B0503020204020204" pitchFamily="34" charset="-122"/>
                <a:ea typeface="微软雅黑" panose="020B0503020204020204" pitchFamily="34" charset="-122"/>
              </a:rPr>
              <a:t>商流过程</a:t>
            </a:r>
            <a:r>
              <a:rPr lang="zh-CN" altLang="en-US" sz="2000"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也是</a:t>
            </a:r>
            <a:r>
              <a:rPr lang="zh-CN" altLang="en-US" sz="2000" dirty="0">
                <a:latin typeface="微软雅黑" panose="020B0503020204020204" pitchFamily="34" charset="-122"/>
                <a:ea typeface="微软雅黑" panose="020B0503020204020204" pitchFamily="34" charset="-122"/>
              </a:rPr>
              <a:t>一个</a:t>
            </a:r>
            <a:r>
              <a:rPr lang="zh-CN" altLang="en-US" sz="2000" b="1" dirty="0">
                <a:latin typeface="微软雅黑" panose="020B0503020204020204" pitchFamily="34" charset="-122"/>
                <a:ea typeface="微软雅黑" panose="020B0503020204020204" pitchFamily="34" charset="-122"/>
              </a:rPr>
              <a:t>物流过程</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algn="just">
              <a:lnSpc>
                <a:spcPct val="200000"/>
              </a:lnSpc>
            </a:pPr>
            <a:r>
              <a:rPr lang="zh-CN" altLang="en-US" dirty="0">
                <a:latin typeface="微软雅黑" panose="020B0503020204020204" pitchFamily="34" charset="-122"/>
                <a:ea typeface="微软雅黑" panose="020B0503020204020204" pitchFamily="34" charset="-122"/>
              </a:rPr>
              <a:t>商流是资源的所有权或使用权从供应商转移到用户手中，主要通过商品交易、等价交换来实现；物流是资源的物质实体从供应商转移到用户手中，通过运输、仓储等物流活动来实现。</a:t>
            </a:r>
            <a:r>
              <a:rPr lang="zh-CN" altLang="en-US" b="1" dirty="0">
                <a:solidFill>
                  <a:srgbClr val="0000FF"/>
                </a:solidFill>
                <a:latin typeface="微软雅黑" panose="020B0503020204020204" pitchFamily="34" charset="-122"/>
                <a:ea typeface="微软雅黑" panose="020B0503020204020204" pitchFamily="34" charset="-122"/>
              </a:rPr>
              <a:t>采购是这两方面的完整结合，</a:t>
            </a:r>
            <a:r>
              <a:rPr lang="zh-CN" altLang="en-US" b="1" dirty="0" smtClean="0">
                <a:solidFill>
                  <a:srgbClr val="0000FF"/>
                </a:solidFill>
                <a:latin typeface="微软雅黑" panose="020B0503020204020204" pitchFamily="34" charset="-122"/>
                <a:ea typeface="微软雅黑" panose="020B0503020204020204" pitchFamily="34" charset="-122"/>
              </a:rPr>
              <a:t>缺一不可</a:t>
            </a:r>
            <a:endParaRPr lang="zh-CN" altLang="en-US" b="1" dirty="0">
              <a:solidFill>
                <a:srgbClr val="0000FF"/>
              </a:solidFill>
              <a:latin typeface="微软雅黑" panose="020B0503020204020204" pitchFamily="34" charset="-122"/>
              <a:ea typeface="微软雅黑" panose="020B0503020204020204" pitchFamily="34" charset="-122"/>
            </a:endParaRPr>
          </a:p>
          <a:p>
            <a:pPr algn="just">
              <a:lnSpc>
                <a:spcPct val="200000"/>
              </a:lnSpc>
            </a:pPr>
            <a:r>
              <a:rPr lang="en-US" altLang="zh-CN" sz="2000" dirty="0">
                <a:latin typeface="微软雅黑" panose="020B0503020204020204" pitchFamily="34" charset="-122"/>
                <a:ea typeface="微软雅黑" panose="020B0503020204020204" pitchFamily="34" charset="-122"/>
              </a:rPr>
              <a:t>3) </a:t>
            </a:r>
            <a:r>
              <a:rPr lang="zh-CN" altLang="en-US" sz="2000" dirty="0">
                <a:latin typeface="微软雅黑" panose="020B0503020204020204" pitchFamily="34" charset="-122"/>
                <a:ea typeface="微软雅黑" panose="020B0503020204020204" pitchFamily="34" charset="-122"/>
              </a:rPr>
              <a:t>采购是一种</a:t>
            </a:r>
            <a:r>
              <a:rPr lang="zh-CN" altLang="en-US" sz="2000" b="1" dirty="0">
                <a:latin typeface="微软雅黑" panose="020B0503020204020204" pitchFamily="34" charset="-122"/>
                <a:ea typeface="微软雅黑" panose="020B0503020204020204" pitchFamily="34" charset="-122"/>
              </a:rPr>
              <a:t>经济活动</a:t>
            </a:r>
            <a:r>
              <a:rPr lang="zh-CN" altLang="en-US" sz="2000" dirty="0">
                <a:latin typeface="微软雅黑" panose="020B0503020204020204" pitchFamily="34" charset="-122"/>
                <a:ea typeface="微软雅黑" panose="020B0503020204020204" pitchFamily="34" charset="-122"/>
              </a:rPr>
              <a:t>。它是企业经济活动的主要组成部分。 </a:t>
            </a:r>
            <a:endParaRPr lang="en-US" altLang="zh-CN" sz="2000" dirty="0" smtClean="0">
              <a:latin typeface="微软雅黑" panose="020B0503020204020204" pitchFamily="34" charset="-122"/>
              <a:ea typeface="微软雅黑" panose="020B0503020204020204" pitchFamily="34" charset="-122"/>
            </a:endParaRPr>
          </a:p>
          <a:p>
            <a:pPr algn="just">
              <a:lnSpc>
                <a:spcPct val="200000"/>
              </a:lnSpc>
            </a:pPr>
            <a:r>
              <a:rPr lang="zh-CN" altLang="en-US" dirty="0">
                <a:latin typeface="微软雅黑" panose="020B0503020204020204" pitchFamily="34" charset="-122"/>
                <a:ea typeface="微软雅黑" panose="020B0503020204020204" pitchFamily="34" charset="-122"/>
              </a:rPr>
              <a:t>科学的采购和管理就是要</a:t>
            </a:r>
            <a:r>
              <a:rPr lang="zh-CN" altLang="en-US" b="1" dirty="0">
                <a:solidFill>
                  <a:srgbClr val="0000FF"/>
                </a:solidFill>
                <a:latin typeface="微软雅黑" panose="020B0503020204020204" pitchFamily="34" charset="-122"/>
                <a:ea typeface="微软雅黑" panose="020B0503020204020204" pitchFamily="34" charset="-122"/>
              </a:rPr>
              <a:t>在效益和成本之间实现平衡</a:t>
            </a:r>
            <a:r>
              <a:rPr lang="zh-CN" altLang="en-US" dirty="0" smtClean="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sp>
        <p:nvSpPr>
          <p:cNvPr id="4" name="文本框 3"/>
          <p:cNvSpPr txBox="1"/>
          <p:nvPr/>
        </p:nvSpPr>
        <p:spPr>
          <a:xfrm>
            <a:off x="2616401" y="321321"/>
            <a:ext cx="3877985" cy="584775"/>
          </a:xfrm>
          <a:prstGeom prst="rect">
            <a:avLst/>
          </a:prstGeom>
          <a:noFill/>
        </p:spPr>
        <p:txBody>
          <a:bodyPr wrap="none" rtlCol="0">
            <a:spAutoFit/>
          </a:bodyPr>
          <a:lstStyle/>
          <a:p>
            <a:pPr algn="ctr"/>
            <a:r>
              <a:rPr lang="zh-CN" altLang="en-US" sz="3200" b="1" dirty="0" smtClean="0">
                <a:solidFill>
                  <a:srgbClr val="FF0000"/>
                </a:solidFill>
                <a:latin typeface="微软雅黑" panose="020B0503020204020204" pitchFamily="34" charset="-122"/>
                <a:ea typeface="微软雅黑" panose="020B0503020204020204" pitchFamily="34" charset="-122"/>
              </a:rPr>
              <a:t>采购管理的基本概念</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61128870"/>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8BA16DCC-C50E-4AD5-94C9-747C0058B3E1}" type="slidenum">
              <a:rPr lang="zh-CN" altLang="en-US" smtClean="0"/>
              <a:pPr/>
              <a:t>25</a:t>
            </a:fld>
            <a:endParaRPr lang="zh-CN" altLang="en-US" dirty="0"/>
          </a:p>
        </p:txBody>
      </p:sp>
      <p:sp>
        <p:nvSpPr>
          <p:cNvPr id="3" name="矩形 2"/>
          <p:cNvSpPr/>
          <p:nvPr/>
        </p:nvSpPr>
        <p:spPr>
          <a:xfrm>
            <a:off x="261045" y="1445930"/>
            <a:ext cx="8640960" cy="4508927"/>
          </a:xfrm>
          <a:prstGeom prst="rect">
            <a:avLst/>
          </a:prstGeom>
        </p:spPr>
        <p:txBody>
          <a:bodyPr wrap="square">
            <a:spAutoFit/>
          </a:bodyPr>
          <a:lstStyle/>
          <a:p>
            <a:pPr>
              <a:lnSpc>
                <a:spcPct val="150000"/>
              </a:lnSpc>
              <a:spcBef>
                <a:spcPct val="50000"/>
              </a:spcBef>
            </a:pPr>
            <a:r>
              <a:rPr lang="zh-CN" altLang="en-US" sz="2000" b="1" dirty="0" smtClean="0">
                <a:latin typeface="微软雅黑" panose="020B0503020204020204" pitchFamily="34" charset="-122"/>
                <a:ea typeface="微软雅黑" panose="020B0503020204020204" pitchFamily="34" charset="-122"/>
              </a:rPr>
              <a:t>采购的</a:t>
            </a:r>
            <a:r>
              <a:rPr lang="zh-CN" altLang="zh-CN" sz="2000" b="1" dirty="0" smtClean="0">
                <a:latin typeface="微软雅黑" panose="020B0503020204020204" pitchFamily="34" charset="-122"/>
                <a:ea typeface="微软雅黑" panose="020B0503020204020204" pitchFamily="34" charset="-122"/>
              </a:rPr>
              <a:t>几</a:t>
            </a:r>
            <a:r>
              <a:rPr lang="zh-CN" altLang="zh-CN" sz="2000" b="1" dirty="0">
                <a:latin typeface="微软雅黑" panose="020B0503020204020204" pitchFamily="34" charset="-122"/>
                <a:ea typeface="微软雅黑" panose="020B0503020204020204" pitchFamily="34" charset="-122"/>
              </a:rPr>
              <a:t>个概念</a:t>
            </a:r>
            <a:r>
              <a:rPr lang="zh-CN" altLang="zh-CN" sz="2000" b="1" dirty="0" smtClean="0">
                <a:latin typeface="微软雅黑" panose="020B0503020204020204" pitchFamily="34" charset="-122"/>
                <a:ea typeface="微软雅黑" panose="020B0503020204020204" pitchFamily="34" charset="-122"/>
              </a:rPr>
              <a:t>：</a:t>
            </a:r>
            <a:r>
              <a:rPr lang="zh-CN" altLang="en-US" sz="2000" b="1" dirty="0">
                <a:solidFill>
                  <a:srgbClr val="0000FF"/>
                </a:solidFill>
                <a:latin typeface="微软雅黑" panose="020B0503020204020204" pitchFamily="34" charset="-122"/>
                <a:ea typeface="微软雅黑" panose="020B0503020204020204" pitchFamily="34" charset="-122"/>
              </a:rPr>
              <a:t>购</a:t>
            </a:r>
            <a:r>
              <a:rPr lang="zh-CN" altLang="zh-CN" sz="2000" b="1" dirty="0" smtClean="0">
                <a:solidFill>
                  <a:srgbClr val="0000FF"/>
                </a:solidFill>
                <a:latin typeface="微软雅黑" panose="020B0503020204020204" pitchFamily="34" charset="-122"/>
                <a:ea typeface="微软雅黑" panose="020B0503020204020204" pitchFamily="34" charset="-122"/>
              </a:rPr>
              <a:t>买</a:t>
            </a:r>
            <a:r>
              <a:rPr lang="zh-CN" altLang="zh-CN" sz="2000" b="1" dirty="0">
                <a:solidFill>
                  <a:srgbClr val="0000FF"/>
                </a:solidFill>
                <a:latin typeface="微软雅黑" panose="020B0503020204020204" pitchFamily="34" charset="-122"/>
                <a:ea typeface="微软雅黑" panose="020B0503020204020204" pitchFamily="34" charset="-122"/>
              </a:rPr>
              <a:t>、供应、订购、前期采购、战略采购</a:t>
            </a:r>
          </a:p>
          <a:p>
            <a:pPr marL="0" lvl="1" indent="-180000">
              <a:lnSpc>
                <a:spcPct val="150000"/>
              </a:lnSpc>
              <a:spcBef>
                <a:spcPct val="50000"/>
              </a:spcBef>
              <a:buFont typeface="Wingdings" panose="05000000000000000000" pitchFamily="2" charset="2"/>
              <a:buChar char="Ø"/>
            </a:pPr>
            <a:r>
              <a:rPr lang="zh-CN" altLang="zh-CN" dirty="0">
                <a:latin typeface="微软雅黑" panose="020B0503020204020204" pitchFamily="34" charset="-122"/>
                <a:ea typeface="微软雅黑" panose="020B0503020204020204" pitchFamily="34" charset="-122"/>
              </a:rPr>
              <a:t> </a:t>
            </a:r>
            <a:r>
              <a:rPr lang="zh-CN" altLang="zh-CN" sz="2000" dirty="0" smtClean="0">
                <a:solidFill>
                  <a:srgbClr val="0000FF"/>
                </a:solidFill>
                <a:latin typeface="微软雅黑" panose="020B0503020204020204" pitchFamily="34" charset="-122"/>
                <a:ea typeface="微软雅黑" panose="020B0503020204020204" pitchFamily="34" charset="-122"/>
              </a:rPr>
              <a:t>购买</a:t>
            </a:r>
            <a:r>
              <a:rPr lang="zh-CN" altLang="zh-CN" sz="2000" dirty="0">
                <a:solidFill>
                  <a:srgbClr val="0000FF"/>
                </a:solidFill>
                <a:latin typeface="微软雅黑" panose="020B0503020204020204" pitchFamily="34" charset="-122"/>
                <a:ea typeface="微软雅黑" panose="020B0503020204020204" pitchFamily="34" charset="-122"/>
              </a:rPr>
              <a:t>(Buying</a:t>
            </a:r>
            <a:r>
              <a:rPr lang="zh-CN" altLang="zh-CN" sz="2000" dirty="0" smtClean="0">
                <a:solidFill>
                  <a:srgbClr val="0000FF"/>
                </a:solidFill>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指</a:t>
            </a:r>
            <a:r>
              <a:rPr lang="zh-CN" altLang="zh-CN" dirty="0">
                <a:latin typeface="微软雅黑" panose="020B0503020204020204" pitchFamily="34" charset="-122"/>
                <a:ea typeface="微软雅黑" panose="020B0503020204020204" pitchFamily="34" charset="-122"/>
              </a:rPr>
              <a:t>普通意义上用货币换取商品的交易过程，而采购</a:t>
            </a:r>
            <a:r>
              <a:rPr lang="zh-CN" altLang="zh-CN" dirty="0" smtClean="0">
                <a:latin typeface="微软雅黑" panose="020B0503020204020204" pitchFamily="34" charset="-122"/>
                <a:ea typeface="微软雅黑" panose="020B0503020204020204" pitchFamily="34" charset="-122"/>
              </a:rPr>
              <a:t>更</a:t>
            </a:r>
            <a:r>
              <a:rPr lang="zh-CN" altLang="en-US" dirty="0" smtClean="0">
                <a:latin typeface="微软雅黑" panose="020B0503020204020204" pitchFamily="34" charset="-122"/>
                <a:ea typeface="微软雅黑" panose="020B0503020204020204" pitchFamily="34" charset="-122"/>
              </a:rPr>
              <a:t>为</a:t>
            </a:r>
            <a:r>
              <a:rPr lang="zh-CN" altLang="zh-CN" dirty="0" smtClean="0">
                <a:latin typeface="微软雅黑" panose="020B0503020204020204" pitchFamily="34" charset="-122"/>
                <a:ea typeface="微软雅黑" panose="020B0503020204020204" pitchFamily="34" charset="-122"/>
              </a:rPr>
              <a:t>专业化</a:t>
            </a:r>
            <a:endParaRPr lang="zh-CN" altLang="zh-CN" dirty="0">
              <a:latin typeface="微软雅黑" panose="020B0503020204020204" pitchFamily="34" charset="-122"/>
              <a:ea typeface="微软雅黑" panose="020B0503020204020204" pitchFamily="34" charset="-122"/>
            </a:endParaRPr>
          </a:p>
          <a:p>
            <a:pPr marL="0" lvl="1" indent="-180000">
              <a:lnSpc>
                <a:spcPct val="150000"/>
              </a:lnSpc>
              <a:spcBef>
                <a:spcPct val="50000"/>
              </a:spcBef>
              <a:buFont typeface="Wingdings" panose="05000000000000000000" pitchFamily="2" charset="2"/>
              <a:buChar char="Ø"/>
            </a:pPr>
            <a:r>
              <a:rPr lang="zh-CN" altLang="zh-CN" dirty="0">
                <a:latin typeface="微软雅黑" panose="020B0503020204020204" pitchFamily="34" charset="-122"/>
                <a:ea typeface="微软雅黑" panose="020B0503020204020204" pitchFamily="34" charset="-122"/>
              </a:rPr>
              <a:t> </a:t>
            </a:r>
            <a:r>
              <a:rPr lang="zh-CN" altLang="zh-CN" sz="2000" dirty="0" smtClean="0">
                <a:solidFill>
                  <a:srgbClr val="0000FF"/>
                </a:solidFill>
                <a:latin typeface="微软雅黑" panose="020B0503020204020204" pitchFamily="34" charset="-122"/>
                <a:ea typeface="微软雅黑" panose="020B0503020204020204" pitchFamily="34" charset="-122"/>
              </a:rPr>
              <a:t>供应</a:t>
            </a:r>
            <a:r>
              <a:rPr lang="en-US" altLang="zh-CN" sz="2000" dirty="0">
                <a:solidFill>
                  <a:srgbClr val="0000FF"/>
                </a:solidFill>
                <a:latin typeface="微软雅黑" panose="020B0503020204020204" pitchFamily="34" charset="-122"/>
                <a:ea typeface="微软雅黑" panose="020B0503020204020204" pitchFamily="34" charset="-122"/>
              </a:rPr>
              <a:t>(</a:t>
            </a:r>
            <a:r>
              <a:rPr lang="zh-CN" altLang="zh-CN" sz="2000" dirty="0" smtClean="0">
                <a:solidFill>
                  <a:srgbClr val="0000FF"/>
                </a:solidFill>
                <a:latin typeface="微软雅黑" panose="020B0503020204020204" pitchFamily="34" charset="-122"/>
                <a:ea typeface="微软雅黑" panose="020B0503020204020204" pitchFamily="34" charset="-122"/>
              </a:rPr>
              <a:t>Supplying</a:t>
            </a:r>
            <a:r>
              <a:rPr lang="zh-CN" altLang="zh-CN" sz="2000" dirty="0">
                <a:solidFill>
                  <a:srgbClr val="0000FF"/>
                </a:solidFill>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是指供应商向买方或顾客提供产品（包括服务）的过程</a:t>
            </a:r>
          </a:p>
          <a:p>
            <a:pPr marL="0" lvl="1" indent="-180000">
              <a:lnSpc>
                <a:spcPct val="150000"/>
              </a:lnSpc>
              <a:spcBef>
                <a:spcPct val="50000"/>
              </a:spcBef>
              <a:buFont typeface="Wingdings" panose="05000000000000000000" pitchFamily="2" charset="2"/>
              <a:buChar char="Ø"/>
            </a:pPr>
            <a:r>
              <a:rPr lang="zh-CN" altLang="zh-CN" dirty="0">
                <a:latin typeface="微软雅黑" panose="020B0503020204020204" pitchFamily="34" charset="-122"/>
                <a:ea typeface="微软雅黑" panose="020B0503020204020204" pitchFamily="34" charset="-122"/>
              </a:rPr>
              <a:t> </a:t>
            </a:r>
            <a:r>
              <a:rPr lang="zh-CN" altLang="zh-CN" sz="2000" dirty="0">
                <a:solidFill>
                  <a:srgbClr val="0000FF"/>
                </a:solidFill>
                <a:latin typeface="微软雅黑" panose="020B0503020204020204" pitchFamily="34" charset="-122"/>
                <a:ea typeface="微软雅黑" panose="020B0503020204020204" pitchFamily="34" charset="-122"/>
              </a:rPr>
              <a:t>订购(Ordering)</a:t>
            </a:r>
            <a:r>
              <a:rPr lang="zh-CN" altLang="zh-CN" dirty="0">
                <a:latin typeface="微软雅黑" panose="020B0503020204020204" pitchFamily="34" charset="-122"/>
                <a:ea typeface="微软雅黑" panose="020B0503020204020204" pitchFamily="34" charset="-122"/>
              </a:rPr>
              <a:t>是指采购下订单的过程</a:t>
            </a:r>
          </a:p>
          <a:p>
            <a:pPr marL="0" lvl="1" indent="-180000">
              <a:lnSpc>
                <a:spcPct val="150000"/>
              </a:lnSpc>
              <a:spcBef>
                <a:spcPct val="50000"/>
              </a:spcBef>
              <a:buFont typeface="Wingdings" panose="05000000000000000000" pitchFamily="2" charset="2"/>
              <a:buChar char="Ø"/>
            </a:pPr>
            <a:r>
              <a:rPr lang="zh-CN" altLang="zh-CN" dirty="0">
                <a:latin typeface="微软雅黑" panose="020B0503020204020204" pitchFamily="34" charset="-122"/>
                <a:ea typeface="微软雅黑" panose="020B0503020204020204" pitchFamily="34" charset="-122"/>
              </a:rPr>
              <a:t> </a:t>
            </a:r>
            <a:r>
              <a:rPr lang="zh-CN" altLang="zh-CN" sz="2000" dirty="0">
                <a:solidFill>
                  <a:srgbClr val="0000FF"/>
                </a:solidFill>
                <a:latin typeface="微软雅黑" panose="020B0503020204020204" pitchFamily="34" charset="-122"/>
                <a:ea typeface="微软雅黑" panose="020B0503020204020204" pitchFamily="34" charset="-122"/>
              </a:rPr>
              <a:t>前期采购(Initial Purchasing)</a:t>
            </a:r>
            <a:r>
              <a:rPr lang="zh-CN" altLang="zh-CN" dirty="0">
                <a:latin typeface="微软雅黑" panose="020B0503020204020204" pitchFamily="34" charset="-122"/>
                <a:ea typeface="微软雅黑" panose="020B0503020204020204" pitchFamily="34" charset="-122"/>
              </a:rPr>
              <a:t>指采购过程中下订单之前的相关</a:t>
            </a:r>
            <a:r>
              <a:rPr lang="zh-CN" altLang="zh-CN" dirty="0" smtClean="0">
                <a:latin typeface="微软雅黑" panose="020B0503020204020204" pitchFamily="34" charset="-122"/>
                <a:ea typeface="微软雅黑" panose="020B0503020204020204" pitchFamily="34" charset="-122"/>
              </a:rPr>
              <a:t>工作</a:t>
            </a:r>
            <a:r>
              <a:rPr lang="zh-CN" altLang="en-US" dirty="0" smtClean="0">
                <a:latin typeface="微软雅黑" panose="020B0503020204020204" pitchFamily="34" charset="-122"/>
                <a:ea typeface="微软雅黑" panose="020B0503020204020204" pitchFamily="34" charset="-122"/>
              </a:rPr>
              <a:t>；</a:t>
            </a:r>
            <a:r>
              <a:rPr lang="zh-CN" altLang="zh-CN" sz="2000" dirty="0" smtClean="0">
                <a:solidFill>
                  <a:srgbClr val="0000FF"/>
                </a:solidFill>
                <a:latin typeface="微软雅黑" panose="020B0503020204020204" pitchFamily="34" charset="-122"/>
                <a:ea typeface="微软雅黑" panose="020B0503020204020204" pitchFamily="34" charset="-122"/>
              </a:rPr>
              <a:t>后期</a:t>
            </a:r>
            <a:r>
              <a:rPr lang="zh-CN" altLang="zh-CN" sz="2000" dirty="0">
                <a:solidFill>
                  <a:srgbClr val="0000FF"/>
                </a:solidFill>
                <a:latin typeface="微软雅黑" panose="020B0503020204020204" pitchFamily="34" charset="-122"/>
                <a:ea typeface="微软雅黑" panose="020B0503020204020204" pitchFamily="34" charset="-122"/>
              </a:rPr>
              <a:t>采购(Procurement)</a:t>
            </a:r>
            <a:r>
              <a:rPr lang="zh-CN" altLang="zh-CN" dirty="0">
                <a:latin typeface="微软雅黑" panose="020B0503020204020204" pitchFamily="34" charset="-122"/>
                <a:ea typeface="微软雅黑" panose="020B0503020204020204" pitchFamily="34" charset="-122"/>
              </a:rPr>
              <a:t>指采购过程中自下订单开始以后的相关工作</a:t>
            </a:r>
          </a:p>
          <a:p>
            <a:pPr marL="0" lvl="1" indent="-180000">
              <a:lnSpc>
                <a:spcPct val="150000"/>
              </a:lnSpc>
              <a:spcBef>
                <a:spcPct val="50000"/>
              </a:spcBef>
              <a:buFont typeface="Wingdings" panose="05000000000000000000" pitchFamily="2" charset="2"/>
              <a:buChar char="Ø"/>
            </a:pPr>
            <a:r>
              <a:rPr lang="zh-CN" altLang="zh-CN" dirty="0">
                <a:latin typeface="微软雅黑" panose="020B0503020204020204" pitchFamily="34" charset="-122"/>
                <a:ea typeface="微软雅黑" panose="020B0503020204020204" pitchFamily="34" charset="-122"/>
              </a:rPr>
              <a:t> </a:t>
            </a:r>
            <a:r>
              <a:rPr lang="zh-CN" altLang="zh-CN" sz="2000" dirty="0">
                <a:solidFill>
                  <a:srgbClr val="0000FF"/>
                </a:solidFill>
                <a:latin typeface="微软雅黑" panose="020B0503020204020204" pitchFamily="34" charset="-122"/>
                <a:ea typeface="微软雅黑" panose="020B0503020204020204" pitchFamily="34" charset="-122"/>
              </a:rPr>
              <a:t>战略采购(Strategic Purchasing)</a:t>
            </a:r>
            <a:r>
              <a:rPr lang="zh-CN" altLang="zh-CN" dirty="0">
                <a:latin typeface="微软雅黑" panose="020B0503020204020204" pitchFamily="34" charset="-122"/>
                <a:ea typeface="微软雅黑" panose="020B0503020204020204" pitchFamily="34" charset="-122"/>
              </a:rPr>
              <a:t>是指宏观范围内确立采购资源、建立最优的供应商体系及</a:t>
            </a:r>
            <a:r>
              <a:rPr lang="zh-CN" altLang="zh-CN" dirty="0" smtClean="0">
                <a:latin typeface="微软雅黑" panose="020B0503020204020204" pitchFamily="34" charset="-122"/>
                <a:ea typeface="微软雅黑" panose="020B0503020204020204" pitchFamily="34" charset="-122"/>
              </a:rPr>
              <a:t>战略</a:t>
            </a:r>
            <a:r>
              <a:rPr lang="zh-CN" altLang="zh-CN" dirty="0">
                <a:latin typeface="微软雅黑" panose="020B0503020204020204" pitchFamily="34" charset="-122"/>
                <a:ea typeface="微软雅黑" panose="020B0503020204020204" pitchFamily="34" charset="-122"/>
              </a:rPr>
              <a:t>伙伴关系的过程</a:t>
            </a:r>
          </a:p>
        </p:txBody>
      </p:sp>
      <p:sp>
        <p:nvSpPr>
          <p:cNvPr id="4" name="文本框 3"/>
          <p:cNvSpPr txBox="1"/>
          <p:nvPr/>
        </p:nvSpPr>
        <p:spPr>
          <a:xfrm>
            <a:off x="2633007" y="332656"/>
            <a:ext cx="3877985" cy="584775"/>
          </a:xfrm>
          <a:prstGeom prst="rect">
            <a:avLst/>
          </a:prstGeom>
          <a:noFill/>
        </p:spPr>
        <p:txBody>
          <a:bodyPr wrap="none" rtlCol="0">
            <a:spAutoFit/>
          </a:bodyPr>
          <a:lstStyle/>
          <a:p>
            <a:pPr algn="ctr"/>
            <a:r>
              <a:rPr lang="zh-CN" altLang="en-US" sz="3200" b="1" dirty="0" smtClean="0">
                <a:solidFill>
                  <a:srgbClr val="FF0000"/>
                </a:solidFill>
                <a:latin typeface="微软雅黑" panose="020B0503020204020204" pitchFamily="34" charset="-122"/>
                <a:ea typeface="微软雅黑" panose="020B0503020204020204" pitchFamily="34" charset="-122"/>
              </a:rPr>
              <a:t>采购管理的基本概念</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423108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a:xfrm>
            <a:off x="1475580" y="332656"/>
            <a:ext cx="6192837" cy="563033"/>
          </a:xfrm>
        </p:spPr>
        <p:txBody>
          <a:bodyPr/>
          <a:lstStyle/>
          <a:p>
            <a:pPr algn="ctr"/>
            <a:r>
              <a:rPr lang="zh-CN" altLang="en-US" sz="3200" b="1" dirty="0" smtClean="0">
                <a:solidFill>
                  <a:srgbClr val="FF0000"/>
                </a:solidFill>
                <a:latin typeface="宋体" panose="02010600030101010101" pitchFamily="2" charset="-122"/>
              </a:rPr>
              <a:t>采购管理的目标</a:t>
            </a:r>
            <a:endParaRPr lang="zh-CN" altLang="en-US" sz="4800" dirty="0">
              <a:solidFill>
                <a:srgbClr val="FF0000"/>
              </a:solidFill>
              <a:latin typeface="宋体" panose="02010600030101010101" pitchFamily="2" charset="-122"/>
            </a:endParaRPr>
          </a:p>
        </p:txBody>
      </p:sp>
      <p:sp>
        <p:nvSpPr>
          <p:cNvPr id="14339" name="Rectangle 3"/>
          <p:cNvSpPr>
            <a:spLocks noGrp="1" noRot="1" noChangeArrowheads="1"/>
          </p:cNvSpPr>
          <p:nvPr>
            <p:ph idx="1"/>
          </p:nvPr>
        </p:nvSpPr>
        <p:spPr>
          <a:xfrm>
            <a:off x="472856" y="2060848"/>
            <a:ext cx="8198287" cy="1296144"/>
          </a:xfrm>
        </p:spPr>
        <p:txBody>
          <a:bodyPr/>
          <a:lstStyle/>
          <a:p>
            <a:pPr>
              <a:lnSpc>
                <a:spcPct val="150000"/>
              </a:lnSpc>
              <a:buFont typeface="Wingdings" panose="05000000000000000000" pitchFamily="2" charset="2"/>
              <a:buNone/>
            </a:pPr>
            <a:r>
              <a:rPr lang="zh-CN" altLang="en-US" sz="2400" b="1" dirty="0" smtClean="0"/>
              <a:t>采购</a:t>
            </a:r>
            <a:r>
              <a:rPr lang="zh-CN" altLang="en-US" sz="2400" b="1" dirty="0"/>
              <a:t>管理的总目标可用一句话表述为</a:t>
            </a:r>
            <a:r>
              <a:rPr lang="zh-CN" altLang="en-US" sz="2400" b="1" dirty="0" smtClean="0"/>
              <a:t>：</a:t>
            </a:r>
            <a:endParaRPr lang="en-US" altLang="zh-CN" sz="2400" b="1" dirty="0" smtClean="0"/>
          </a:p>
          <a:p>
            <a:pPr>
              <a:lnSpc>
                <a:spcPct val="150000"/>
              </a:lnSpc>
              <a:buFont typeface="Wingdings" panose="05000000000000000000" pitchFamily="2" charset="2"/>
              <a:buNone/>
            </a:pPr>
            <a:r>
              <a:rPr lang="zh-CN" altLang="en-US" sz="2400" b="1" dirty="0" smtClean="0"/>
              <a:t>以</a:t>
            </a:r>
            <a:r>
              <a:rPr lang="zh-CN" altLang="en-US" sz="2400" b="1" dirty="0"/>
              <a:t>最低的总成本为企业提供满足其需要的物料和服务。           </a:t>
            </a:r>
          </a:p>
        </p:txBody>
      </p:sp>
      <p:sp>
        <p:nvSpPr>
          <p:cNvPr id="14342" name="Rectangle 6"/>
          <p:cNvSpPr>
            <a:spLocks noChangeArrowheads="1"/>
          </p:cNvSpPr>
          <p:nvPr/>
        </p:nvSpPr>
        <p:spPr bwMode="auto">
          <a:xfrm>
            <a:off x="437933" y="3377611"/>
            <a:ext cx="6913562"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200000"/>
              </a:lnSpc>
            </a:pPr>
            <a:r>
              <a:rPr kumimoji="1" lang="en-US" altLang="zh-CN" sz="2000" dirty="0">
                <a:latin typeface="微软雅黑" panose="020B0503020204020204" pitchFamily="34" charset="-122"/>
                <a:ea typeface="微软雅黑" panose="020B0503020204020204" pitchFamily="34" charset="-122"/>
              </a:rPr>
              <a:t>    </a:t>
            </a:r>
            <a:r>
              <a:rPr kumimoji="1" lang="zh-CN" altLang="en-US" sz="2000" dirty="0">
                <a:latin typeface="微软雅黑" panose="020B0503020204020204" pitchFamily="34" charset="-122"/>
                <a:ea typeface="微软雅黑" panose="020B0503020204020204" pitchFamily="34" charset="-122"/>
              </a:rPr>
              <a:t>（</a:t>
            </a:r>
            <a:r>
              <a:rPr kumimoji="1" lang="en-US" altLang="zh-CN" sz="2000" dirty="0">
                <a:latin typeface="微软雅黑" panose="020B0503020204020204" pitchFamily="34" charset="-122"/>
                <a:ea typeface="微软雅黑" panose="020B0503020204020204" pitchFamily="34" charset="-122"/>
              </a:rPr>
              <a:t>1</a:t>
            </a:r>
            <a:r>
              <a:rPr kumimoji="1" lang="zh-CN" altLang="en-US" sz="2000" dirty="0">
                <a:latin typeface="微软雅黑" panose="020B0503020204020204" pitchFamily="34" charset="-122"/>
                <a:ea typeface="微软雅黑" panose="020B0503020204020204" pitchFamily="34" charset="-122"/>
              </a:rPr>
              <a:t>）为企业提供所需的物料和服务</a:t>
            </a:r>
          </a:p>
          <a:p>
            <a:pPr>
              <a:lnSpc>
                <a:spcPct val="200000"/>
              </a:lnSpc>
            </a:pPr>
            <a:r>
              <a:rPr kumimoji="1" lang="zh-CN" altLang="en-US" sz="2000" dirty="0">
                <a:latin typeface="微软雅黑" panose="020B0503020204020204" pitchFamily="34" charset="-122"/>
                <a:ea typeface="微软雅黑" panose="020B0503020204020204" pitchFamily="34" charset="-122"/>
              </a:rPr>
              <a:t>    （</a:t>
            </a:r>
            <a:r>
              <a:rPr kumimoji="1" lang="en-US" altLang="zh-CN" sz="2000" dirty="0">
                <a:latin typeface="微软雅黑" panose="020B0503020204020204" pitchFamily="34" charset="-122"/>
                <a:ea typeface="微软雅黑" panose="020B0503020204020204" pitchFamily="34" charset="-122"/>
              </a:rPr>
              <a:t>2</a:t>
            </a:r>
            <a:r>
              <a:rPr kumimoji="1" lang="zh-CN" altLang="en-US" sz="2000" dirty="0">
                <a:latin typeface="微软雅黑" panose="020B0503020204020204" pitchFamily="34" charset="-122"/>
                <a:ea typeface="微软雅黑" panose="020B0503020204020204" pitchFamily="34" charset="-122"/>
              </a:rPr>
              <a:t>）力争最低的成本</a:t>
            </a:r>
          </a:p>
          <a:p>
            <a:pPr>
              <a:lnSpc>
                <a:spcPct val="200000"/>
              </a:lnSpc>
            </a:pPr>
            <a:r>
              <a:rPr kumimoji="1" lang="zh-CN" altLang="en-US" sz="2000" dirty="0">
                <a:latin typeface="微软雅黑" panose="020B0503020204020204" pitchFamily="34" charset="-122"/>
                <a:ea typeface="微软雅黑" panose="020B0503020204020204" pitchFamily="34" charset="-122"/>
              </a:rPr>
              <a:t>    （</a:t>
            </a:r>
            <a:r>
              <a:rPr kumimoji="1" lang="en-US" altLang="zh-CN" sz="2000" dirty="0">
                <a:latin typeface="微软雅黑" panose="020B0503020204020204" pitchFamily="34" charset="-122"/>
                <a:ea typeface="微软雅黑" panose="020B0503020204020204" pitchFamily="34" charset="-122"/>
              </a:rPr>
              <a:t>3</a:t>
            </a:r>
            <a:r>
              <a:rPr kumimoji="1" lang="zh-CN" altLang="en-US" sz="2000" dirty="0">
                <a:latin typeface="微软雅黑" panose="020B0503020204020204" pitchFamily="34" charset="-122"/>
                <a:ea typeface="微软雅黑" panose="020B0503020204020204" pitchFamily="34" charset="-122"/>
              </a:rPr>
              <a:t>）使存货和损失降到最低限度</a:t>
            </a:r>
          </a:p>
          <a:p>
            <a:pPr>
              <a:lnSpc>
                <a:spcPct val="200000"/>
              </a:lnSpc>
            </a:pPr>
            <a:r>
              <a:rPr kumimoji="1" lang="zh-CN" altLang="en-US" sz="2000" dirty="0">
                <a:latin typeface="微软雅黑" panose="020B0503020204020204" pitchFamily="34" charset="-122"/>
                <a:ea typeface="微软雅黑" panose="020B0503020204020204" pitchFamily="34" charset="-122"/>
              </a:rPr>
              <a:t>    （</a:t>
            </a:r>
            <a:r>
              <a:rPr kumimoji="1" lang="en-US" altLang="zh-CN" sz="2000" dirty="0">
                <a:latin typeface="微软雅黑" panose="020B0503020204020204" pitchFamily="34" charset="-122"/>
                <a:ea typeface="微软雅黑" panose="020B0503020204020204" pitchFamily="34" charset="-122"/>
              </a:rPr>
              <a:t>4</a:t>
            </a:r>
            <a:r>
              <a:rPr kumimoji="1" lang="zh-CN" altLang="en-US" sz="2000" dirty="0">
                <a:latin typeface="微软雅黑" panose="020B0503020204020204" pitchFamily="34" charset="-122"/>
                <a:ea typeface="微软雅黑" panose="020B0503020204020204" pitchFamily="34" charset="-122"/>
              </a:rPr>
              <a:t>）保持并提高自己的产品或服务</a:t>
            </a:r>
          </a:p>
        </p:txBody>
      </p:sp>
      <p:sp>
        <p:nvSpPr>
          <p:cNvPr id="2" name="文本框 1"/>
          <p:cNvSpPr txBox="1"/>
          <p:nvPr/>
        </p:nvSpPr>
        <p:spPr>
          <a:xfrm>
            <a:off x="455735" y="1578564"/>
            <a:ext cx="1415772" cy="461665"/>
          </a:xfrm>
          <a:prstGeom prst="rect">
            <a:avLst/>
          </a:prstGeom>
          <a:noFill/>
        </p:spPr>
        <p:txBody>
          <a:bodyPr wrap="none" rtlCol="0">
            <a:spAutoFit/>
          </a:bodyPr>
          <a:lstStyle/>
          <a:p>
            <a:r>
              <a:rPr lang="zh-CN" altLang="en-US" sz="2400" b="1" dirty="0" smtClean="0">
                <a:solidFill>
                  <a:srgbClr val="0000FF"/>
                </a:solidFill>
                <a:latin typeface="微软雅黑" panose="020B0503020204020204" pitchFamily="34" charset="-122"/>
                <a:ea typeface="微软雅黑" panose="020B0503020204020204" pitchFamily="34" charset="-122"/>
              </a:rPr>
              <a:t>总目标：</a:t>
            </a:r>
            <a:endParaRPr lang="zh-CN" altLang="en-US" sz="2400" b="1" dirty="0">
              <a:solidFill>
                <a:srgbClr val="0000F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50934708"/>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2483768" y="332656"/>
            <a:ext cx="42844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zh-CN" altLang="zh-CN" sz="3200" b="1" dirty="0" smtClean="0">
                <a:solidFill>
                  <a:srgbClr val="FF0000"/>
                </a:solidFill>
                <a:latin typeface="微软雅黑" panose="020B0503020204020204" pitchFamily="34" charset="-122"/>
                <a:ea typeface="微软雅黑" panose="020B0503020204020204" pitchFamily="34" charset="-122"/>
              </a:rPr>
              <a:t>采购</a:t>
            </a:r>
            <a:r>
              <a:rPr lang="zh-CN" altLang="en-US" sz="3200" b="1" dirty="0" smtClean="0">
                <a:solidFill>
                  <a:srgbClr val="FF0000"/>
                </a:solidFill>
                <a:latin typeface="微软雅黑" panose="020B0503020204020204" pitchFamily="34" charset="-122"/>
                <a:ea typeface="微软雅黑" panose="020B0503020204020204" pitchFamily="34" charset="-122"/>
              </a:rPr>
              <a:t>管理</a:t>
            </a:r>
            <a:r>
              <a:rPr lang="zh-CN" altLang="zh-CN" sz="3200" b="1" dirty="0" smtClean="0">
                <a:solidFill>
                  <a:srgbClr val="FF0000"/>
                </a:solidFill>
                <a:latin typeface="微软雅黑" panose="020B0503020204020204" pitchFamily="34" charset="-122"/>
                <a:ea typeface="微软雅黑" panose="020B0503020204020204" pitchFamily="34" charset="-122"/>
              </a:rPr>
              <a:t>的</a:t>
            </a:r>
            <a:r>
              <a:rPr lang="zh-CN" altLang="zh-CN" sz="3200" b="1" dirty="0">
                <a:solidFill>
                  <a:srgbClr val="FF0000"/>
                </a:solidFill>
                <a:latin typeface="微软雅黑" panose="020B0503020204020204" pitchFamily="34" charset="-122"/>
                <a:ea typeface="微软雅黑" panose="020B0503020204020204" pitchFamily="34" charset="-122"/>
              </a:rPr>
              <a:t>角色与作用</a:t>
            </a:r>
          </a:p>
        </p:txBody>
      </p:sp>
      <p:sp>
        <p:nvSpPr>
          <p:cNvPr id="11267" name="Text Box 3"/>
          <p:cNvSpPr txBox="1">
            <a:spLocks noChangeArrowheads="1"/>
          </p:cNvSpPr>
          <p:nvPr/>
        </p:nvSpPr>
        <p:spPr bwMode="auto">
          <a:xfrm>
            <a:off x="539552" y="1412776"/>
            <a:ext cx="7010400" cy="2797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lnSpc>
                <a:spcPct val="150000"/>
              </a:lnSpc>
              <a:spcBef>
                <a:spcPct val="50000"/>
              </a:spcBef>
              <a:buFont typeface="Wingdings" panose="05000000000000000000" pitchFamily="2" charset="2"/>
              <a:buChar char="Ø"/>
            </a:pPr>
            <a:r>
              <a:rPr lang="zh-CN" altLang="zh-CN" sz="2400" dirty="0">
                <a:latin typeface="微软雅黑" panose="020B0503020204020204" pitchFamily="34" charset="-122"/>
                <a:ea typeface="微软雅黑" panose="020B0503020204020204" pitchFamily="34" charset="-122"/>
              </a:rPr>
              <a:t> 采购是工厂成本管理的核心资源 </a:t>
            </a:r>
          </a:p>
          <a:p>
            <a:pPr marL="342900" indent="-342900">
              <a:lnSpc>
                <a:spcPct val="150000"/>
              </a:lnSpc>
              <a:spcBef>
                <a:spcPct val="50000"/>
              </a:spcBef>
              <a:buFont typeface="Wingdings" panose="05000000000000000000" pitchFamily="2" charset="2"/>
              <a:buChar char="Ø"/>
            </a:pPr>
            <a:r>
              <a:rPr lang="zh-CN" altLang="zh-CN" sz="2400" dirty="0">
                <a:latin typeface="微软雅黑" panose="020B0503020204020204" pitchFamily="34" charset="-122"/>
                <a:ea typeface="微软雅黑" panose="020B0503020204020204" pitchFamily="34" charset="-122"/>
              </a:rPr>
              <a:t> 采购是工厂供应链管理过程中的主导力量</a:t>
            </a:r>
          </a:p>
          <a:p>
            <a:pPr marL="342900" indent="-342900">
              <a:lnSpc>
                <a:spcPct val="150000"/>
              </a:lnSpc>
              <a:spcBef>
                <a:spcPct val="50000"/>
              </a:spcBef>
              <a:buFont typeface="Wingdings" panose="05000000000000000000" pitchFamily="2" charset="2"/>
              <a:buChar char="Ø"/>
            </a:pPr>
            <a:r>
              <a:rPr lang="zh-CN" altLang="zh-CN" sz="2400" dirty="0">
                <a:latin typeface="微软雅黑" panose="020B0503020204020204" pitchFamily="34" charset="-122"/>
                <a:ea typeface="微软雅黑" panose="020B0503020204020204" pitchFamily="34" charset="-122"/>
              </a:rPr>
              <a:t> 采购是企业产品质量的基本保证 </a:t>
            </a:r>
          </a:p>
          <a:p>
            <a:pPr marL="342900" indent="-342900">
              <a:lnSpc>
                <a:spcPct val="150000"/>
              </a:lnSpc>
              <a:spcBef>
                <a:spcPct val="50000"/>
              </a:spcBef>
              <a:buFont typeface="Wingdings" panose="05000000000000000000" pitchFamily="2" charset="2"/>
              <a:buChar char="Ø"/>
            </a:pPr>
            <a:r>
              <a:rPr lang="zh-CN" altLang="zh-CN" sz="2400" dirty="0">
                <a:latin typeface="微软雅黑" panose="020B0503020204020204" pitchFamily="34" charset="-122"/>
                <a:ea typeface="微软雅黑" panose="020B0503020204020204" pitchFamily="34" charset="-122"/>
              </a:rPr>
              <a:t> 采购是促进产品开发的重要因素</a:t>
            </a:r>
          </a:p>
        </p:txBody>
      </p:sp>
    </p:spTree>
    <p:extLst>
      <p:ext uri="{BB962C8B-B14F-4D97-AF65-F5344CB8AC3E}">
        <p14:creationId xmlns:p14="http://schemas.microsoft.com/office/powerpoint/2010/main" val="215982317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500" fill="hold"/>
                                        <p:tgtEl>
                                          <p:spTgt spid="1126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26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267">
                                            <p:txEl>
                                              <p:pRg st="3" end="3"/>
                                            </p:txEl>
                                          </p:spTgt>
                                        </p:tgtEl>
                                        <p:attrNameLst>
                                          <p:attrName>style.visibility</p:attrName>
                                        </p:attrNameLst>
                                      </p:cBhvr>
                                      <p:to>
                                        <p:strVal val="visible"/>
                                      </p:to>
                                    </p:set>
                                    <p:anim calcmode="lin" valueType="num">
                                      <p:cBhvr additive="base">
                                        <p:cTn id="25" dur="500" fill="hold"/>
                                        <p:tgtEl>
                                          <p:spTgt spid="1126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26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323528" y="1292562"/>
            <a:ext cx="8352928"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lgn="just">
              <a:lnSpc>
                <a:spcPct val="200000"/>
              </a:lnSpc>
              <a:buFont typeface="Wingdings" panose="05000000000000000000" pitchFamily="2" charset="2"/>
              <a:buChar char="Ø"/>
            </a:pPr>
            <a:r>
              <a:rPr lang="zh-CN" altLang="zh-CN" sz="2000" dirty="0" smtClean="0">
                <a:latin typeface="微软雅黑" panose="020B0503020204020204" pitchFamily="34" charset="-122"/>
                <a:ea typeface="微软雅黑" panose="020B0503020204020204" pitchFamily="34" charset="-122"/>
              </a:rPr>
              <a:t> </a:t>
            </a:r>
            <a:r>
              <a:rPr lang="zh-CN" altLang="zh-CN" sz="2000" dirty="0">
                <a:latin typeface="微软雅黑" panose="020B0503020204020204" pitchFamily="34" charset="-122"/>
                <a:ea typeface="微软雅黑" panose="020B0503020204020204" pitchFamily="34" charset="-122"/>
              </a:rPr>
              <a:t>首要任务是</a:t>
            </a:r>
            <a:r>
              <a:rPr lang="zh-CN" altLang="zh-CN" sz="2000" b="1" dirty="0">
                <a:solidFill>
                  <a:srgbClr val="0000FF"/>
                </a:solidFill>
                <a:latin typeface="微软雅黑" panose="020B0503020204020204" pitchFamily="34" charset="-122"/>
                <a:ea typeface="微软雅黑" panose="020B0503020204020204" pitchFamily="34" charset="-122"/>
              </a:rPr>
              <a:t>保证</a:t>
            </a:r>
            <a:r>
              <a:rPr lang="zh-CN" altLang="zh-CN" sz="2000" dirty="0">
                <a:latin typeface="微软雅黑" panose="020B0503020204020204" pitchFamily="34" charset="-122"/>
                <a:ea typeface="微软雅黑" panose="020B0503020204020204" pitchFamily="34" charset="-122"/>
              </a:rPr>
              <a:t>本单位所需</a:t>
            </a:r>
            <a:r>
              <a:rPr lang="zh-CN" altLang="zh-CN" sz="2000" b="1" dirty="0">
                <a:solidFill>
                  <a:srgbClr val="0000FF"/>
                </a:solidFill>
                <a:latin typeface="微软雅黑" panose="020B0503020204020204" pitchFamily="34" charset="-122"/>
                <a:ea typeface="微软雅黑" panose="020B0503020204020204" pitchFamily="34" charset="-122"/>
              </a:rPr>
              <a:t>物料与服务</a:t>
            </a:r>
            <a:r>
              <a:rPr lang="zh-CN" altLang="zh-CN" sz="2000" dirty="0">
                <a:latin typeface="微软雅黑" panose="020B0503020204020204" pitchFamily="34" charset="-122"/>
                <a:ea typeface="微软雅黑" panose="020B0503020204020204" pitchFamily="34" charset="-122"/>
              </a:rPr>
              <a:t>的</a:t>
            </a:r>
            <a:r>
              <a:rPr lang="zh-CN" altLang="zh-CN" sz="2000" b="1" dirty="0">
                <a:solidFill>
                  <a:srgbClr val="0000FF"/>
                </a:solidFill>
                <a:latin typeface="微软雅黑" panose="020B0503020204020204" pitchFamily="34" charset="-122"/>
                <a:ea typeface="微软雅黑" panose="020B0503020204020204" pitchFamily="34" charset="-122"/>
              </a:rPr>
              <a:t>正常供应</a:t>
            </a:r>
            <a:r>
              <a:rPr lang="zh-CN" altLang="zh-CN" sz="2000" dirty="0">
                <a:latin typeface="微软雅黑" panose="020B0503020204020204" pitchFamily="34" charset="-122"/>
                <a:ea typeface="微软雅黑" panose="020B0503020204020204" pitchFamily="34" charset="-122"/>
              </a:rPr>
              <a:t>。</a:t>
            </a:r>
          </a:p>
          <a:p>
            <a:pPr marL="285750" indent="-285750" algn="just">
              <a:lnSpc>
                <a:spcPct val="200000"/>
              </a:lnSpc>
              <a:buFont typeface="Wingdings" panose="05000000000000000000" pitchFamily="2" charset="2"/>
              <a:buChar char="Ø"/>
            </a:pPr>
            <a:r>
              <a:rPr lang="zh-CN" altLang="zh-CN" sz="2000" dirty="0">
                <a:latin typeface="微软雅黑" panose="020B0503020204020204" pitchFamily="34" charset="-122"/>
                <a:ea typeface="微软雅黑" panose="020B0503020204020204" pitchFamily="34" charset="-122"/>
              </a:rPr>
              <a:t> 不断</a:t>
            </a:r>
            <a:r>
              <a:rPr lang="zh-CN" altLang="zh-CN" sz="2000" b="1" dirty="0">
                <a:solidFill>
                  <a:srgbClr val="0000FF"/>
                </a:solidFill>
                <a:latin typeface="微软雅黑" panose="020B0503020204020204" pitchFamily="34" charset="-122"/>
                <a:ea typeface="微软雅黑" panose="020B0503020204020204" pitchFamily="34" charset="-122"/>
              </a:rPr>
              <a:t>改进采购过程</a:t>
            </a:r>
            <a:r>
              <a:rPr lang="zh-CN" altLang="zh-CN" sz="2000" dirty="0">
                <a:latin typeface="微软雅黑" panose="020B0503020204020204" pitchFamily="34" charset="-122"/>
                <a:ea typeface="微软雅黑" panose="020B0503020204020204" pitchFamily="34" charset="-122"/>
              </a:rPr>
              <a:t>及供应商管理过程以</a:t>
            </a:r>
            <a:r>
              <a:rPr lang="zh-CN" altLang="zh-CN" sz="2000" b="1" dirty="0">
                <a:solidFill>
                  <a:srgbClr val="0000FF"/>
                </a:solidFill>
                <a:latin typeface="微软雅黑" panose="020B0503020204020204" pitchFamily="34" charset="-122"/>
                <a:ea typeface="微软雅黑" panose="020B0503020204020204" pitchFamily="34" charset="-122"/>
              </a:rPr>
              <a:t>提高原材料质量</a:t>
            </a:r>
            <a:r>
              <a:rPr lang="zh-CN" altLang="zh-CN" sz="2000" dirty="0">
                <a:latin typeface="微软雅黑" panose="020B0503020204020204" pitchFamily="34" charset="-122"/>
                <a:ea typeface="微软雅黑" panose="020B0503020204020204" pitchFamily="34" charset="-122"/>
              </a:rPr>
              <a:t>。</a:t>
            </a:r>
          </a:p>
          <a:p>
            <a:pPr marL="285750" indent="-285750" algn="just">
              <a:lnSpc>
                <a:spcPct val="200000"/>
              </a:lnSpc>
              <a:buFont typeface="Wingdings" panose="05000000000000000000" pitchFamily="2" charset="2"/>
              <a:buChar char="Ø"/>
            </a:pPr>
            <a:r>
              <a:rPr lang="zh-CN" altLang="zh-CN" sz="2000" dirty="0">
                <a:latin typeface="微软雅黑" panose="020B0503020204020204" pitchFamily="34" charset="-122"/>
                <a:ea typeface="微软雅黑" panose="020B0503020204020204" pitchFamily="34" charset="-122"/>
              </a:rPr>
              <a:t> </a:t>
            </a:r>
            <a:r>
              <a:rPr lang="zh-CN" altLang="zh-CN" sz="2000" b="1" dirty="0">
                <a:solidFill>
                  <a:srgbClr val="0000FF"/>
                </a:solidFill>
                <a:latin typeface="微软雅黑" panose="020B0503020204020204" pitchFamily="34" charset="-122"/>
                <a:ea typeface="微软雅黑" panose="020B0503020204020204" pitchFamily="34" charset="-122"/>
              </a:rPr>
              <a:t>控制、减少</a:t>
            </a:r>
            <a:r>
              <a:rPr lang="zh-CN" altLang="zh-CN" sz="2000" dirty="0">
                <a:latin typeface="微软雅黑" panose="020B0503020204020204" pitchFamily="34" charset="-122"/>
                <a:ea typeface="微软雅黑" panose="020B0503020204020204" pitchFamily="34" charset="-122"/>
              </a:rPr>
              <a:t>所有与采购相关的</a:t>
            </a:r>
            <a:r>
              <a:rPr lang="zh-CN" altLang="zh-CN" sz="2000" b="1" dirty="0">
                <a:solidFill>
                  <a:srgbClr val="0000FF"/>
                </a:solidFill>
                <a:latin typeface="微软雅黑" panose="020B0503020204020204" pitchFamily="34" charset="-122"/>
                <a:ea typeface="微软雅黑" panose="020B0503020204020204" pitchFamily="34" charset="-122"/>
              </a:rPr>
              <a:t>成本</a:t>
            </a:r>
            <a:r>
              <a:rPr lang="zh-CN" altLang="zh-CN" sz="2000" dirty="0">
                <a:latin typeface="微软雅黑" panose="020B0503020204020204" pitchFamily="34" charset="-122"/>
                <a:ea typeface="微软雅黑" panose="020B0503020204020204" pitchFamily="34" charset="-122"/>
              </a:rPr>
              <a:t>, 包括直接采购成本和间接采购成本。</a:t>
            </a:r>
          </a:p>
          <a:p>
            <a:pPr marL="285750" indent="-285750" algn="just">
              <a:lnSpc>
                <a:spcPct val="200000"/>
              </a:lnSpc>
              <a:buFont typeface="Wingdings" panose="05000000000000000000" pitchFamily="2" charset="2"/>
              <a:buChar char="Ø"/>
            </a:pPr>
            <a:r>
              <a:rPr lang="zh-CN" altLang="zh-CN" sz="2000" dirty="0">
                <a:latin typeface="微软雅黑" panose="020B0503020204020204" pitchFamily="34" charset="-122"/>
                <a:ea typeface="微软雅黑" panose="020B0503020204020204" pitchFamily="34" charset="-122"/>
              </a:rPr>
              <a:t> </a:t>
            </a:r>
            <a:r>
              <a:rPr lang="zh-CN" altLang="zh-CN" sz="2000" b="1" dirty="0">
                <a:solidFill>
                  <a:srgbClr val="0000FF"/>
                </a:solidFill>
                <a:latin typeface="微软雅黑" panose="020B0503020204020204" pitchFamily="34" charset="-122"/>
                <a:ea typeface="微软雅黑" panose="020B0503020204020204" pitchFamily="34" charset="-122"/>
              </a:rPr>
              <a:t>建立</a:t>
            </a:r>
            <a:r>
              <a:rPr lang="zh-CN" altLang="zh-CN" sz="2000" dirty="0">
                <a:latin typeface="微软雅黑" panose="020B0503020204020204" pitchFamily="34" charset="-122"/>
                <a:ea typeface="微软雅黑" panose="020B0503020204020204" pitchFamily="34" charset="-122"/>
              </a:rPr>
              <a:t>可靠、最优的供应</a:t>
            </a:r>
            <a:r>
              <a:rPr lang="zh-CN" altLang="zh-CN" sz="2000" dirty="0" smtClean="0">
                <a:latin typeface="微软雅黑" panose="020B0503020204020204" pitchFamily="34" charset="-122"/>
                <a:ea typeface="微软雅黑" panose="020B0503020204020204" pitchFamily="34" charset="-122"/>
              </a:rPr>
              <a:t>配套</a:t>
            </a:r>
            <a:r>
              <a:rPr lang="zh-CN" altLang="en-US" sz="2000" b="1" dirty="0" smtClean="0">
                <a:solidFill>
                  <a:srgbClr val="0000FF"/>
                </a:solidFill>
                <a:latin typeface="微软雅黑" panose="020B0503020204020204" pitchFamily="34" charset="-122"/>
                <a:ea typeface="微软雅黑" panose="020B0503020204020204" pitchFamily="34" charset="-122"/>
              </a:rPr>
              <a:t>体</a:t>
            </a:r>
            <a:r>
              <a:rPr lang="zh-CN" altLang="zh-CN" sz="2000" b="1" dirty="0" smtClean="0">
                <a:solidFill>
                  <a:srgbClr val="0000FF"/>
                </a:solidFill>
                <a:latin typeface="微软雅黑" panose="020B0503020204020204" pitchFamily="34" charset="-122"/>
                <a:ea typeface="微软雅黑" panose="020B0503020204020204" pitchFamily="34" charset="-122"/>
              </a:rPr>
              <a:t>系</a:t>
            </a:r>
            <a:r>
              <a:rPr lang="zh-CN" altLang="zh-CN" sz="2000" dirty="0">
                <a:latin typeface="微软雅黑" panose="020B0503020204020204" pitchFamily="34" charset="-122"/>
                <a:ea typeface="微软雅黑" panose="020B0503020204020204" pitchFamily="34" charset="-122"/>
              </a:rPr>
              <a:t>。</a:t>
            </a:r>
          </a:p>
          <a:p>
            <a:pPr marL="285750" indent="-285750" algn="just">
              <a:lnSpc>
                <a:spcPct val="200000"/>
              </a:lnSpc>
              <a:buFont typeface="Wingdings" panose="05000000000000000000" pitchFamily="2" charset="2"/>
              <a:buChar char="Ø"/>
            </a:pPr>
            <a:r>
              <a:rPr lang="zh-CN" altLang="zh-CN" sz="2000" dirty="0">
                <a:latin typeface="微软雅黑" panose="020B0503020204020204" pitchFamily="34" charset="-122"/>
                <a:ea typeface="微软雅黑" panose="020B0503020204020204" pitchFamily="34" charset="-122"/>
              </a:rPr>
              <a:t> 利用供应商的专业优势，积极</a:t>
            </a:r>
            <a:r>
              <a:rPr lang="zh-CN" altLang="zh-CN" sz="2000" b="1" dirty="0">
                <a:solidFill>
                  <a:srgbClr val="0000FF"/>
                </a:solidFill>
                <a:latin typeface="微软雅黑" panose="020B0503020204020204" pitchFamily="34" charset="-122"/>
                <a:ea typeface="微软雅黑" panose="020B0503020204020204" pitchFamily="34" charset="-122"/>
              </a:rPr>
              <a:t>参与产品或过程开发</a:t>
            </a:r>
            <a:r>
              <a:rPr lang="zh-CN" altLang="zh-CN" sz="2000" dirty="0">
                <a:latin typeface="微软雅黑" panose="020B0503020204020204" pitchFamily="34" charset="-122"/>
                <a:ea typeface="微软雅黑" panose="020B0503020204020204" pitchFamily="34" charset="-122"/>
              </a:rPr>
              <a:t>。</a:t>
            </a:r>
          </a:p>
          <a:p>
            <a:pPr marL="285750" indent="-285750" algn="just">
              <a:lnSpc>
                <a:spcPct val="200000"/>
              </a:lnSpc>
              <a:buFont typeface="Wingdings" panose="05000000000000000000" pitchFamily="2" charset="2"/>
              <a:buChar char="Ø"/>
            </a:pPr>
            <a:r>
              <a:rPr lang="zh-CN" altLang="zh-CN" sz="2000" dirty="0">
                <a:latin typeface="微软雅黑" panose="020B0503020204020204" pitchFamily="34" charset="-122"/>
                <a:ea typeface="微软雅黑" panose="020B0503020204020204" pitchFamily="34" charset="-122"/>
              </a:rPr>
              <a:t> </a:t>
            </a:r>
            <a:r>
              <a:rPr lang="zh-CN" altLang="zh-CN" sz="2000" b="1" dirty="0">
                <a:solidFill>
                  <a:srgbClr val="0000FF"/>
                </a:solidFill>
                <a:latin typeface="微软雅黑" panose="020B0503020204020204" pitchFamily="34" charset="-122"/>
                <a:ea typeface="微软雅黑" panose="020B0503020204020204" pitchFamily="34" charset="-122"/>
              </a:rPr>
              <a:t>建立维护</a:t>
            </a:r>
            <a:r>
              <a:rPr lang="zh-CN" altLang="zh-CN" sz="2000" dirty="0">
                <a:latin typeface="微软雅黑" panose="020B0503020204020204" pitchFamily="34" charset="-122"/>
                <a:ea typeface="微软雅黑" panose="020B0503020204020204" pitchFamily="34" charset="-122"/>
              </a:rPr>
              <a:t>本企业、本公司的</a:t>
            </a:r>
            <a:r>
              <a:rPr lang="zh-CN" altLang="zh-CN" sz="2000" b="1" dirty="0">
                <a:solidFill>
                  <a:srgbClr val="0000FF"/>
                </a:solidFill>
                <a:latin typeface="微软雅黑" panose="020B0503020204020204" pitchFamily="34" charset="-122"/>
                <a:ea typeface="微软雅黑" panose="020B0503020204020204" pitchFamily="34" charset="-122"/>
              </a:rPr>
              <a:t>良好形象</a:t>
            </a:r>
            <a:r>
              <a:rPr lang="zh-CN" altLang="zh-CN" sz="2000" dirty="0">
                <a:latin typeface="微软雅黑" panose="020B0503020204020204" pitchFamily="34" charset="-122"/>
                <a:ea typeface="微软雅黑" panose="020B0503020204020204" pitchFamily="34" charset="-122"/>
              </a:rPr>
              <a:t>。</a:t>
            </a:r>
          </a:p>
          <a:p>
            <a:pPr marL="285750" indent="-285750" algn="just">
              <a:lnSpc>
                <a:spcPct val="200000"/>
              </a:lnSpc>
              <a:buFont typeface="Wingdings" panose="05000000000000000000" pitchFamily="2" charset="2"/>
              <a:buChar char="Ø"/>
            </a:pPr>
            <a:r>
              <a:rPr lang="zh-CN" altLang="zh-CN" sz="2000" dirty="0">
                <a:latin typeface="微软雅黑" panose="020B0503020204020204" pitchFamily="34" charset="-122"/>
                <a:ea typeface="微软雅黑" panose="020B0503020204020204" pitchFamily="34" charset="-122"/>
              </a:rPr>
              <a:t> </a:t>
            </a:r>
            <a:r>
              <a:rPr lang="zh-CN" altLang="zh-CN" sz="2000" b="1" dirty="0">
                <a:solidFill>
                  <a:srgbClr val="0000FF"/>
                </a:solidFill>
                <a:latin typeface="微软雅黑" panose="020B0503020204020204" pitchFamily="34" charset="-122"/>
                <a:ea typeface="微软雅黑" panose="020B0503020204020204" pitchFamily="34" charset="-122"/>
              </a:rPr>
              <a:t>管理、控制好</a:t>
            </a:r>
            <a:r>
              <a:rPr lang="zh-CN" altLang="zh-CN" sz="2000" dirty="0">
                <a:latin typeface="微软雅黑" panose="020B0503020204020204" pitchFamily="34" charset="-122"/>
                <a:ea typeface="微软雅黑" panose="020B0503020204020204" pitchFamily="34" charset="-122"/>
              </a:rPr>
              <a:t>与采购相关的</a:t>
            </a:r>
            <a:r>
              <a:rPr lang="zh-CN" altLang="zh-CN" sz="2000" b="1" dirty="0">
                <a:solidFill>
                  <a:srgbClr val="0000FF"/>
                </a:solidFill>
                <a:latin typeface="微软雅黑" panose="020B0503020204020204" pitchFamily="34" charset="-122"/>
                <a:ea typeface="微软雅黑" panose="020B0503020204020204" pitchFamily="34" charset="-122"/>
              </a:rPr>
              <a:t>文件及信息</a:t>
            </a:r>
            <a:r>
              <a:rPr lang="zh-CN" altLang="zh-CN" sz="2000" dirty="0">
                <a:latin typeface="微软雅黑" panose="020B0503020204020204" pitchFamily="34" charset="-122"/>
                <a:ea typeface="微软雅黑" panose="020B0503020204020204" pitchFamily="34" charset="-122"/>
              </a:rPr>
              <a:t>，如程序性文件、作业指导书、</a:t>
            </a:r>
            <a:r>
              <a:rPr lang="zh-CN" altLang="zh-CN" sz="2000" dirty="0" smtClean="0">
                <a:latin typeface="微软雅黑" panose="020B0503020204020204" pitchFamily="34" charset="-122"/>
                <a:ea typeface="微软雅黑" panose="020B0503020204020204" pitchFamily="34" charset="-122"/>
              </a:rPr>
              <a:t>供应商</a:t>
            </a:r>
            <a:r>
              <a:rPr lang="zh-CN" altLang="zh-CN" sz="2000" dirty="0">
                <a:latin typeface="微软雅黑" panose="020B0503020204020204" pitchFamily="34" charset="-122"/>
                <a:ea typeface="微软雅黑" panose="020B0503020204020204" pitchFamily="34" charset="-122"/>
              </a:rPr>
              <a:t>调研报告、供应商考核及认可报告、图纸及样品、合同、发票等</a:t>
            </a:r>
            <a:r>
              <a:rPr lang="zh-CN" altLang="zh-CN" sz="2000" dirty="0" smtClean="0">
                <a:latin typeface="微软雅黑" panose="020B0503020204020204" pitchFamily="34" charset="-122"/>
                <a:ea typeface="微软雅黑" panose="020B0503020204020204" pitchFamily="34" charset="-122"/>
              </a:rPr>
              <a:t>。</a:t>
            </a:r>
            <a:endParaRPr lang="zh-CN" altLang="zh-CN" sz="2000" dirty="0">
              <a:latin typeface="微软雅黑" panose="020B0503020204020204" pitchFamily="34" charset="-122"/>
              <a:ea typeface="微软雅黑" panose="020B0503020204020204" pitchFamily="34" charset="-122"/>
            </a:endParaRPr>
          </a:p>
        </p:txBody>
      </p:sp>
      <p:sp>
        <p:nvSpPr>
          <p:cNvPr id="2" name="矩形 1"/>
          <p:cNvSpPr/>
          <p:nvPr/>
        </p:nvSpPr>
        <p:spPr>
          <a:xfrm>
            <a:off x="2555776" y="332656"/>
            <a:ext cx="3888432" cy="584775"/>
          </a:xfrm>
          <a:prstGeom prst="rect">
            <a:avLst/>
          </a:prstGeom>
        </p:spPr>
        <p:txBody>
          <a:bodyPr wrap="square">
            <a:spAutoFit/>
          </a:bodyPr>
          <a:lstStyle/>
          <a:p>
            <a:pPr algn="ctr"/>
            <a:r>
              <a:rPr lang="zh-CN" altLang="zh-CN" sz="3200" b="1" dirty="0" smtClean="0">
                <a:solidFill>
                  <a:srgbClr val="FF0000"/>
                </a:solidFill>
                <a:latin typeface="微软雅黑" panose="020B0503020204020204" pitchFamily="34" charset="-122"/>
                <a:ea typeface="微软雅黑" panose="020B0503020204020204" pitchFamily="34" charset="-122"/>
              </a:rPr>
              <a:t>采购</a:t>
            </a:r>
            <a:r>
              <a:rPr lang="zh-CN" altLang="en-US" sz="3200" b="1" dirty="0" smtClean="0">
                <a:solidFill>
                  <a:srgbClr val="FF0000"/>
                </a:solidFill>
                <a:latin typeface="微软雅黑" panose="020B0503020204020204" pitchFamily="34" charset="-122"/>
                <a:ea typeface="微软雅黑" panose="020B0503020204020204" pitchFamily="34" charset="-122"/>
              </a:rPr>
              <a:t>管理</a:t>
            </a:r>
            <a:r>
              <a:rPr lang="zh-CN" altLang="zh-CN" sz="3200" b="1" dirty="0" smtClean="0">
                <a:solidFill>
                  <a:srgbClr val="FF0000"/>
                </a:solidFill>
                <a:latin typeface="微软雅黑" panose="020B0503020204020204" pitchFamily="34" charset="-122"/>
                <a:ea typeface="微软雅黑" panose="020B0503020204020204" pitchFamily="34" charset="-122"/>
              </a:rPr>
              <a:t>的</a:t>
            </a:r>
            <a:r>
              <a:rPr lang="zh-CN" altLang="zh-CN" sz="3200" b="1" dirty="0">
                <a:solidFill>
                  <a:srgbClr val="FF0000"/>
                </a:solidFill>
                <a:latin typeface="微软雅黑" panose="020B0503020204020204" pitchFamily="34" charset="-122"/>
                <a:ea typeface="微软雅黑" panose="020B0503020204020204" pitchFamily="34" charset="-122"/>
              </a:rPr>
              <a:t>基本任务   </a:t>
            </a:r>
          </a:p>
        </p:txBody>
      </p:sp>
    </p:spTree>
    <p:extLst>
      <p:ext uri="{BB962C8B-B14F-4D97-AF65-F5344CB8AC3E}">
        <p14:creationId xmlns:p14="http://schemas.microsoft.com/office/powerpoint/2010/main" val="72308587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anim calcmode="lin" valueType="num">
                                      <p:cBhvr additive="base">
                                        <p:cTn id="7" dur="500" fill="hold"/>
                                        <p:tgtEl>
                                          <p:spTgt spid="174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41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410">
                                            <p:txEl>
                                              <p:pRg st="1" end="1"/>
                                            </p:txEl>
                                          </p:spTgt>
                                        </p:tgtEl>
                                        <p:attrNameLst>
                                          <p:attrName>style.visibility</p:attrName>
                                        </p:attrNameLst>
                                      </p:cBhvr>
                                      <p:to>
                                        <p:strVal val="visible"/>
                                      </p:to>
                                    </p:set>
                                    <p:anim calcmode="lin" valueType="num">
                                      <p:cBhvr additive="base">
                                        <p:cTn id="13" dur="500" fill="hold"/>
                                        <p:tgtEl>
                                          <p:spTgt spid="1741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410">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410">
                                            <p:txEl>
                                              <p:pRg st="2" end="2"/>
                                            </p:txEl>
                                          </p:spTgt>
                                        </p:tgtEl>
                                        <p:attrNameLst>
                                          <p:attrName>style.visibility</p:attrName>
                                        </p:attrNameLst>
                                      </p:cBhvr>
                                      <p:to>
                                        <p:strVal val="visible"/>
                                      </p:to>
                                    </p:set>
                                    <p:anim calcmode="lin" valueType="num">
                                      <p:cBhvr additive="base">
                                        <p:cTn id="19" dur="500" fill="hold"/>
                                        <p:tgtEl>
                                          <p:spTgt spid="1741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41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7410">
                                            <p:txEl>
                                              <p:pRg st="3" end="3"/>
                                            </p:txEl>
                                          </p:spTgt>
                                        </p:tgtEl>
                                        <p:attrNameLst>
                                          <p:attrName>style.visibility</p:attrName>
                                        </p:attrNameLst>
                                      </p:cBhvr>
                                      <p:to>
                                        <p:strVal val="visible"/>
                                      </p:to>
                                    </p:set>
                                    <p:anim calcmode="lin" valueType="num">
                                      <p:cBhvr additive="base">
                                        <p:cTn id="25" dur="500" fill="hold"/>
                                        <p:tgtEl>
                                          <p:spTgt spid="17410">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7410">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7410">
                                            <p:txEl>
                                              <p:pRg st="4" end="4"/>
                                            </p:txEl>
                                          </p:spTgt>
                                        </p:tgtEl>
                                        <p:attrNameLst>
                                          <p:attrName>style.visibility</p:attrName>
                                        </p:attrNameLst>
                                      </p:cBhvr>
                                      <p:to>
                                        <p:strVal val="visible"/>
                                      </p:to>
                                    </p:set>
                                    <p:anim calcmode="lin" valueType="num">
                                      <p:cBhvr additive="base">
                                        <p:cTn id="31" dur="500" fill="hold"/>
                                        <p:tgtEl>
                                          <p:spTgt spid="17410">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7410">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7410">
                                            <p:txEl>
                                              <p:pRg st="5" end="5"/>
                                            </p:txEl>
                                          </p:spTgt>
                                        </p:tgtEl>
                                        <p:attrNameLst>
                                          <p:attrName>style.visibility</p:attrName>
                                        </p:attrNameLst>
                                      </p:cBhvr>
                                      <p:to>
                                        <p:strVal val="visible"/>
                                      </p:to>
                                    </p:set>
                                    <p:anim calcmode="lin" valueType="num">
                                      <p:cBhvr additive="base">
                                        <p:cTn id="37" dur="500" fill="hold"/>
                                        <p:tgtEl>
                                          <p:spTgt spid="17410">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7410">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7410">
                                            <p:txEl>
                                              <p:pRg st="6" end="6"/>
                                            </p:txEl>
                                          </p:spTgt>
                                        </p:tgtEl>
                                        <p:attrNameLst>
                                          <p:attrName>style.visibility</p:attrName>
                                        </p:attrNameLst>
                                      </p:cBhvr>
                                      <p:to>
                                        <p:strVal val="visible"/>
                                      </p:to>
                                    </p:set>
                                    <p:anim calcmode="lin" valueType="num">
                                      <p:cBhvr additive="base">
                                        <p:cTn id="43" dur="500" fill="hold"/>
                                        <p:tgtEl>
                                          <p:spTgt spid="17410">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7410">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654908" y="3474203"/>
            <a:ext cx="1453642" cy="2259051"/>
          </a:xfrm>
          <a:prstGeom prst="rect">
            <a:avLst/>
          </a:prstGeom>
          <a:solidFill>
            <a:srgbClr val="EAEAEA"/>
          </a:solidFill>
          <a:ln w="9525" cmpd="sng">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a:lnSpc>
                <a:spcPct val="150000"/>
              </a:lnSpc>
            </a:pPr>
            <a:r>
              <a:rPr lang="zh-CN" altLang="zh-CN" b="1" dirty="0">
                <a:latin typeface="微软雅黑" panose="020B0503020204020204" pitchFamily="34" charset="-122"/>
                <a:ea typeface="微软雅黑" panose="020B0503020204020204" pitchFamily="34" charset="-122"/>
              </a:rPr>
              <a:t>采购管理</a:t>
            </a:r>
          </a:p>
          <a:p>
            <a:pPr marL="285750" indent="-285750" algn="just">
              <a:lnSpc>
                <a:spcPct val="150000"/>
              </a:lnSpc>
              <a:buFont typeface="Wingdings" panose="05000000000000000000" pitchFamily="2" charset="2"/>
              <a:buChar char="Ø"/>
            </a:pPr>
            <a:r>
              <a:rPr lang="zh-CN" altLang="zh-CN" dirty="0">
                <a:latin typeface="微软雅黑" panose="020B0503020204020204" pitchFamily="34" charset="-122"/>
                <a:ea typeface="微软雅黑" panose="020B0503020204020204" pitchFamily="34" charset="-122"/>
              </a:rPr>
              <a:t>组织机构</a:t>
            </a:r>
          </a:p>
          <a:p>
            <a:pPr marL="285750" indent="-285750" algn="just">
              <a:lnSpc>
                <a:spcPct val="150000"/>
              </a:lnSpc>
              <a:buFont typeface="Wingdings" panose="05000000000000000000" pitchFamily="2" charset="2"/>
              <a:buChar char="Ø"/>
            </a:pPr>
            <a:r>
              <a:rPr lang="zh-CN" altLang="zh-CN" dirty="0">
                <a:latin typeface="微软雅黑" panose="020B0503020204020204" pitchFamily="34" charset="-122"/>
                <a:ea typeface="微软雅黑" panose="020B0503020204020204" pitchFamily="34" charset="-122"/>
              </a:rPr>
              <a:t>人员队伍</a:t>
            </a:r>
          </a:p>
          <a:p>
            <a:pPr marL="285750" indent="-285750" algn="just">
              <a:lnSpc>
                <a:spcPct val="150000"/>
              </a:lnSpc>
              <a:buFont typeface="Wingdings" panose="05000000000000000000" pitchFamily="2" charset="2"/>
              <a:buChar char="Ø"/>
            </a:pPr>
            <a:r>
              <a:rPr lang="zh-CN" altLang="zh-CN" dirty="0">
                <a:latin typeface="微软雅黑" panose="020B0503020204020204" pitchFamily="34" charset="-122"/>
                <a:ea typeface="微软雅黑" panose="020B0503020204020204" pitchFamily="34" charset="-122"/>
              </a:rPr>
              <a:t>行政机制</a:t>
            </a:r>
            <a:endParaRPr lang="zh-CN" altLang="zh-CN" sz="1200" dirty="0">
              <a:latin typeface="微软雅黑" panose="020B0503020204020204" pitchFamily="34" charset="-122"/>
              <a:ea typeface="微软雅黑" panose="020B0503020204020204" pitchFamily="34" charset="-122"/>
            </a:endParaRPr>
          </a:p>
        </p:txBody>
      </p:sp>
      <p:grpSp>
        <p:nvGrpSpPr>
          <p:cNvPr id="18435" name="Group 3"/>
          <p:cNvGrpSpPr>
            <a:grpSpLocks/>
          </p:cNvGrpSpPr>
          <p:nvPr/>
        </p:nvGrpSpPr>
        <p:grpSpPr bwMode="auto">
          <a:xfrm>
            <a:off x="2739288" y="3474203"/>
            <a:ext cx="1332505" cy="2259051"/>
            <a:chOff x="0" y="0"/>
            <a:chExt cx="825" cy="936"/>
          </a:xfrm>
        </p:grpSpPr>
        <p:sp>
          <p:nvSpPr>
            <p:cNvPr id="18436" name="Text Box 4"/>
            <p:cNvSpPr txBox="1">
              <a:spLocks noChangeArrowheads="1"/>
            </p:cNvSpPr>
            <p:nvPr/>
          </p:nvSpPr>
          <p:spPr bwMode="auto">
            <a:xfrm>
              <a:off x="0" y="0"/>
              <a:ext cx="825" cy="396"/>
            </a:xfrm>
            <a:prstGeom prst="rect">
              <a:avLst/>
            </a:prstGeom>
            <a:solidFill>
              <a:srgbClr val="EAEAEA"/>
            </a:solidFill>
            <a:ln w="9525" cmpd="sng">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ct val="150000"/>
                </a:lnSpc>
              </a:pPr>
              <a:r>
                <a:rPr lang="zh-CN" altLang="zh-CN" b="1" dirty="0">
                  <a:latin typeface="微软雅黑" panose="020B0503020204020204" pitchFamily="34" charset="-122"/>
                  <a:ea typeface="微软雅黑" panose="020B0503020204020204" pitchFamily="34" charset="-122"/>
                </a:rPr>
                <a:t>采购方针、政策及目标</a:t>
              </a:r>
              <a:endParaRPr lang="zh-CN" altLang="zh-CN" dirty="0">
                <a:latin typeface="微软雅黑" panose="020B0503020204020204" pitchFamily="34" charset="-122"/>
                <a:ea typeface="微软雅黑" panose="020B0503020204020204" pitchFamily="34" charset="-122"/>
              </a:endParaRPr>
            </a:p>
          </p:txBody>
        </p:sp>
        <p:sp>
          <p:nvSpPr>
            <p:cNvPr id="18437" name="Text Box 5"/>
            <p:cNvSpPr txBox="1">
              <a:spLocks noChangeArrowheads="1"/>
            </p:cNvSpPr>
            <p:nvPr/>
          </p:nvSpPr>
          <p:spPr bwMode="auto">
            <a:xfrm>
              <a:off x="0" y="468"/>
              <a:ext cx="825" cy="468"/>
            </a:xfrm>
            <a:prstGeom prst="rect">
              <a:avLst/>
            </a:prstGeom>
            <a:solidFill>
              <a:srgbClr val="EAEAEA"/>
            </a:solidFill>
            <a:ln w="9525" cmpd="sng">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a:lnSpc>
                  <a:spcPct val="150000"/>
                </a:lnSpc>
              </a:pPr>
              <a:r>
                <a:rPr lang="zh-CN" altLang="zh-CN" b="1" dirty="0">
                  <a:latin typeface="微软雅黑" panose="020B0503020204020204" pitchFamily="34" charset="-122"/>
                  <a:ea typeface="微软雅黑" panose="020B0503020204020204" pitchFamily="34" charset="-122"/>
                </a:rPr>
                <a:t>采购体系及</a:t>
              </a:r>
            </a:p>
            <a:p>
              <a:pPr algn="just">
                <a:lnSpc>
                  <a:spcPct val="150000"/>
                </a:lnSpc>
              </a:pPr>
              <a:r>
                <a:rPr lang="zh-CN" altLang="zh-CN" b="1" dirty="0">
                  <a:latin typeface="微软雅黑" panose="020B0503020204020204" pitchFamily="34" charset="-122"/>
                  <a:ea typeface="微软雅黑" panose="020B0503020204020204" pitchFamily="34" charset="-122"/>
                </a:rPr>
                <a:t>工作程序</a:t>
              </a:r>
              <a:endParaRPr lang="zh-CN" altLang="zh-CN" dirty="0">
                <a:latin typeface="微软雅黑" panose="020B0503020204020204" pitchFamily="34" charset="-122"/>
                <a:ea typeface="微软雅黑" panose="020B0503020204020204" pitchFamily="34" charset="-122"/>
              </a:endParaRPr>
            </a:p>
          </p:txBody>
        </p:sp>
      </p:grpSp>
      <p:sp>
        <p:nvSpPr>
          <p:cNvPr id="18438" name="AutoShape 6"/>
          <p:cNvSpPr>
            <a:spLocks noChangeArrowheads="1"/>
          </p:cNvSpPr>
          <p:nvPr/>
        </p:nvSpPr>
        <p:spPr bwMode="auto">
          <a:xfrm>
            <a:off x="2214499" y="4311650"/>
            <a:ext cx="403225" cy="434975"/>
          </a:xfrm>
          <a:prstGeom prst="rightArrow">
            <a:avLst>
              <a:gd name="adj1" fmla="val 50000"/>
              <a:gd name="adj2" fmla="val 50000"/>
            </a:avLst>
          </a:prstGeom>
          <a:noFill/>
          <a:ln w="9525" cmpd="sng">
            <a:solidFill>
              <a:srgbClr val="000000"/>
            </a:solidFill>
            <a:miter lim="800000"/>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18439" name="Text Box 7"/>
          <p:cNvSpPr txBox="1">
            <a:spLocks noChangeArrowheads="1"/>
          </p:cNvSpPr>
          <p:nvPr/>
        </p:nvSpPr>
        <p:spPr bwMode="auto">
          <a:xfrm>
            <a:off x="761999" y="2763627"/>
            <a:ext cx="3228975" cy="521358"/>
          </a:xfrm>
          <a:prstGeom prst="rect">
            <a:avLst/>
          </a:prstGeom>
          <a:solidFill>
            <a:srgbClr val="FFFF99"/>
          </a:solidFill>
          <a:ln w="9525" cmpd="sng">
            <a:solidFill>
              <a:srgbClr val="000000"/>
            </a:solidFill>
            <a:miter lim="800000"/>
            <a:headEnd/>
            <a:tailEnd/>
          </a:ln>
          <a:effectLst/>
          <a:extLst/>
        </p:spPr>
        <p:txBody>
          <a:bodyPr/>
          <a:lstStyle/>
          <a:p>
            <a:pPr algn="ctr"/>
            <a:r>
              <a:rPr lang="zh-CN" altLang="zh-CN" sz="2400" dirty="0">
                <a:latin typeface="微软雅黑" panose="020B0503020204020204" pitchFamily="34" charset="-122"/>
                <a:ea typeface="微软雅黑" panose="020B0503020204020204" pitchFamily="34" charset="-122"/>
              </a:rPr>
              <a:t>采 </a:t>
            </a:r>
            <a:r>
              <a:rPr lang="zh-CN" altLang="zh-CN" sz="2400" dirty="0" smtClean="0">
                <a:latin typeface="微软雅黑" panose="020B0503020204020204" pitchFamily="34" charset="-122"/>
                <a:ea typeface="微软雅黑" panose="020B0503020204020204" pitchFamily="34" charset="-122"/>
              </a:rPr>
              <a:t>购 能 力 </a:t>
            </a:r>
            <a:r>
              <a:rPr lang="zh-CN" altLang="zh-CN" sz="2400" dirty="0">
                <a:latin typeface="微软雅黑" panose="020B0503020204020204" pitchFamily="34" charset="-122"/>
                <a:ea typeface="微软雅黑" panose="020B0503020204020204" pitchFamily="34" charset="-122"/>
              </a:rPr>
              <a:t>(Enabler)</a:t>
            </a:r>
            <a:endParaRPr lang="zh-CN" altLang="zh-CN" sz="1100" dirty="0">
              <a:latin typeface="微软雅黑" panose="020B0503020204020204" pitchFamily="34" charset="-122"/>
              <a:ea typeface="微软雅黑" panose="020B0503020204020204" pitchFamily="34" charset="-122"/>
            </a:endParaRPr>
          </a:p>
        </p:txBody>
      </p:sp>
      <p:sp>
        <p:nvSpPr>
          <p:cNvPr id="18440" name="Text Box 8"/>
          <p:cNvSpPr txBox="1">
            <a:spLocks noChangeArrowheads="1"/>
          </p:cNvSpPr>
          <p:nvPr/>
        </p:nvSpPr>
        <p:spPr bwMode="auto">
          <a:xfrm>
            <a:off x="7004643" y="3474203"/>
            <a:ext cx="1420798" cy="2285690"/>
          </a:xfrm>
          <a:prstGeom prst="rect">
            <a:avLst/>
          </a:prstGeom>
          <a:solidFill>
            <a:srgbClr val="EAEAEA"/>
          </a:solidFill>
          <a:ln w="9525" cmpd="sng">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ct val="150000"/>
              </a:lnSpc>
            </a:pPr>
            <a:r>
              <a:rPr lang="zh-CN" altLang="zh-CN" b="1" dirty="0">
                <a:latin typeface="微软雅黑" panose="020B0503020204020204" pitchFamily="34" charset="-122"/>
                <a:ea typeface="微软雅黑" panose="020B0503020204020204" pitchFamily="34" charset="-122"/>
              </a:rPr>
              <a:t>采购结果</a:t>
            </a:r>
          </a:p>
          <a:p>
            <a:pPr>
              <a:lnSpc>
                <a:spcPct val="150000"/>
              </a:lnSpc>
            </a:pPr>
            <a:r>
              <a:rPr lang="zh-CN" altLang="zh-CN" dirty="0">
                <a:latin typeface="微软雅黑" panose="020B0503020204020204" pitchFamily="34" charset="-122"/>
                <a:ea typeface="微软雅黑" panose="020B0503020204020204" pitchFamily="34" charset="-122"/>
              </a:rPr>
              <a:t>衡量</a:t>
            </a:r>
            <a:r>
              <a:rPr lang="zh-CN" altLang="zh-CN" dirty="0" smtClean="0">
                <a:latin typeface="微软雅黑" panose="020B0503020204020204" pitchFamily="34" charset="-122"/>
                <a:ea typeface="微软雅黑" panose="020B0503020204020204" pitchFamily="34" charset="-122"/>
              </a:rPr>
              <a:t>指标</a:t>
            </a:r>
            <a:r>
              <a:rPr lang="zh-CN" altLang="en-US"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质量、</a:t>
            </a:r>
            <a:r>
              <a:rPr lang="zh-CN" altLang="en-US" dirty="0" smtClean="0">
                <a:latin typeface="微软雅黑" panose="020B0503020204020204" pitchFamily="34" charset="-122"/>
                <a:ea typeface="微软雅黑" panose="020B0503020204020204" pitchFamily="34" charset="-122"/>
              </a:rPr>
              <a:t>供应</a:t>
            </a:r>
            <a:r>
              <a:rPr lang="zh-CN" altLang="zh-CN" dirty="0" smtClean="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价格等</a:t>
            </a:r>
          </a:p>
          <a:p>
            <a:pPr>
              <a:lnSpc>
                <a:spcPct val="150000"/>
              </a:lnSpc>
            </a:pPr>
            <a:endParaRPr lang="zh-CN" altLang="zh-CN" sz="1200" dirty="0">
              <a:latin typeface="微软雅黑" panose="020B0503020204020204" pitchFamily="34" charset="-122"/>
              <a:ea typeface="微软雅黑" panose="020B0503020204020204" pitchFamily="34" charset="-122"/>
            </a:endParaRPr>
          </a:p>
        </p:txBody>
      </p:sp>
      <p:sp>
        <p:nvSpPr>
          <p:cNvPr id="18441" name="Text Box 9"/>
          <p:cNvSpPr txBox="1">
            <a:spLocks noChangeArrowheads="1"/>
          </p:cNvSpPr>
          <p:nvPr/>
        </p:nvSpPr>
        <p:spPr bwMode="auto">
          <a:xfrm>
            <a:off x="5072115" y="3474203"/>
            <a:ext cx="1456578" cy="2259051"/>
          </a:xfrm>
          <a:prstGeom prst="rect">
            <a:avLst/>
          </a:prstGeom>
          <a:solidFill>
            <a:srgbClr val="EAEAEA"/>
          </a:solidFill>
          <a:ln w="9525" cmpd="sng">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150000"/>
              </a:lnSpc>
            </a:pPr>
            <a:r>
              <a:rPr lang="zh-CN" altLang="zh-CN" b="1" dirty="0">
                <a:latin typeface="微软雅黑" panose="020B0503020204020204" pitchFamily="34" charset="-122"/>
                <a:ea typeface="微软雅黑" panose="020B0503020204020204" pitchFamily="34" charset="-122"/>
              </a:rPr>
              <a:t>采购工作</a:t>
            </a:r>
          </a:p>
          <a:p>
            <a:pPr algn="ctr">
              <a:lnSpc>
                <a:spcPct val="150000"/>
              </a:lnSpc>
            </a:pPr>
            <a:r>
              <a:rPr lang="zh-CN" altLang="zh-CN" b="1" dirty="0">
                <a:latin typeface="微软雅黑" panose="020B0503020204020204" pitchFamily="34" charset="-122"/>
                <a:ea typeface="微软雅黑" panose="020B0503020204020204" pitchFamily="34" charset="-122"/>
              </a:rPr>
              <a:t>实施及</a:t>
            </a:r>
          </a:p>
          <a:p>
            <a:pPr algn="ctr">
              <a:lnSpc>
                <a:spcPct val="150000"/>
              </a:lnSpc>
            </a:pPr>
            <a:r>
              <a:rPr lang="zh-CN" altLang="zh-CN" b="1" dirty="0">
                <a:latin typeface="微软雅黑" panose="020B0503020204020204" pitchFamily="34" charset="-122"/>
                <a:ea typeface="微软雅黑" panose="020B0503020204020204" pitchFamily="34" charset="-122"/>
              </a:rPr>
              <a:t>过程控制</a:t>
            </a:r>
            <a:endParaRPr lang="zh-CN" altLang="zh-CN" dirty="0">
              <a:latin typeface="微软雅黑" panose="020B0503020204020204" pitchFamily="34" charset="-122"/>
              <a:ea typeface="微软雅黑" panose="020B0503020204020204" pitchFamily="34" charset="-122"/>
            </a:endParaRPr>
          </a:p>
        </p:txBody>
      </p:sp>
      <p:sp>
        <p:nvSpPr>
          <p:cNvPr id="18442" name="AutoShape 10"/>
          <p:cNvSpPr>
            <a:spLocks noChangeArrowheads="1"/>
          </p:cNvSpPr>
          <p:nvPr/>
        </p:nvSpPr>
        <p:spPr bwMode="auto">
          <a:xfrm>
            <a:off x="6601418" y="4311650"/>
            <a:ext cx="403225" cy="434975"/>
          </a:xfrm>
          <a:prstGeom prst="rightArrow">
            <a:avLst>
              <a:gd name="adj1" fmla="val 50000"/>
              <a:gd name="adj2" fmla="val 50000"/>
            </a:avLst>
          </a:prstGeom>
          <a:noFill/>
          <a:ln w="9525" cmpd="sng">
            <a:solidFill>
              <a:srgbClr val="000000"/>
            </a:solidFill>
            <a:miter lim="800000"/>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18443" name="Text Box 11"/>
          <p:cNvSpPr txBox="1">
            <a:spLocks noChangeArrowheads="1"/>
          </p:cNvSpPr>
          <p:nvPr/>
        </p:nvSpPr>
        <p:spPr bwMode="auto">
          <a:xfrm>
            <a:off x="5072633" y="2753219"/>
            <a:ext cx="3315791" cy="531766"/>
          </a:xfrm>
          <a:prstGeom prst="rect">
            <a:avLst/>
          </a:prstGeom>
          <a:solidFill>
            <a:srgbClr val="92D050"/>
          </a:solidFill>
          <a:ln w="9525" cmpd="sng">
            <a:solidFill>
              <a:srgbClr val="000000"/>
            </a:solidFill>
            <a:miter lim="800000"/>
            <a:headEnd/>
            <a:tailEnd/>
          </a:ln>
          <a:effectLst/>
          <a:extLst/>
        </p:spPr>
        <p:txBody>
          <a:bodyPr/>
          <a:lstStyle/>
          <a:p>
            <a:pPr algn="ctr"/>
            <a:r>
              <a:rPr lang="zh-CN" altLang="zh-CN" sz="2400" dirty="0" smtClean="0">
                <a:latin typeface="微软雅黑" panose="020B0503020204020204" pitchFamily="34" charset="-122"/>
                <a:ea typeface="微软雅黑" panose="020B0503020204020204" pitchFamily="34" charset="-122"/>
              </a:rPr>
              <a:t>采 </a:t>
            </a:r>
            <a:r>
              <a:rPr lang="zh-CN" altLang="zh-CN" sz="2400" dirty="0">
                <a:latin typeface="微软雅黑" panose="020B0503020204020204" pitchFamily="34" charset="-122"/>
                <a:ea typeface="微软雅黑" panose="020B0503020204020204" pitchFamily="34" charset="-122"/>
              </a:rPr>
              <a:t>购 </a:t>
            </a:r>
            <a:r>
              <a:rPr lang="zh-CN" altLang="zh-CN" sz="2400" dirty="0" smtClean="0">
                <a:latin typeface="微软雅黑" panose="020B0503020204020204" pitchFamily="34" charset="-122"/>
                <a:ea typeface="微软雅黑" panose="020B0503020204020204" pitchFamily="34" charset="-122"/>
              </a:rPr>
              <a:t>结 果 </a:t>
            </a:r>
            <a:r>
              <a:rPr lang="zh-CN" altLang="zh-CN" sz="2400" dirty="0">
                <a:latin typeface="微软雅黑" panose="020B0503020204020204" pitchFamily="34" charset="-122"/>
                <a:ea typeface="微软雅黑" panose="020B0503020204020204" pitchFamily="34" charset="-122"/>
              </a:rPr>
              <a:t>(Results)</a:t>
            </a:r>
            <a:endParaRPr lang="zh-CN" altLang="zh-CN" dirty="0">
              <a:latin typeface="微软雅黑" panose="020B0503020204020204" pitchFamily="34" charset="-122"/>
              <a:ea typeface="微软雅黑" panose="020B0503020204020204" pitchFamily="34" charset="-122"/>
            </a:endParaRPr>
          </a:p>
        </p:txBody>
      </p:sp>
      <p:grpSp>
        <p:nvGrpSpPr>
          <p:cNvPr id="18444" name="Group 12"/>
          <p:cNvGrpSpPr>
            <a:grpSpLocks/>
          </p:cNvGrpSpPr>
          <p:nvPr/>
        </p:nvGrpSpPr>
        <p:grpSpPr bwMode="auto">
          <a:xfrm>
            <a:off x="539552" y="2574407"/>
            <a:ext cx="7992887" cy="3375143"/>
            <a:chOff x="0" y="0"/>
            <a:chExt cx="4450" cy="1541"/>
          </a:xfrm>
        </p:grpSpPr>
        <p:sp>
          <p:nvSpPr>
            <p:cNvPr id="18445" name="AutoShape 13"/>
            <p:cNvSpPr>
              <a:spLocks noChangeArrowheads="1"/>
            </p:cNvSpPr>
            <p:nvPr/>
          </p:nvSpPr>
          <p:spPr bwMode="auto">
            <a:xfrm>
              <a:off x="2034" y="685"/>
              <a:ext cx="382" cy="274"/>
            </a:xfrm>
            <a:prstGeom prst="leftRightArrow">
              <a:avLst>
                <a:gd name="adj1" fmla="val 40389"/>
                <a:gd name="adj2" fmla="val 38883"/>
              </a:avLst>
            </a:prstGeom>
            <a:noFill/>
            <a:ln w="9525" cmpd="sng">
              <a:solidFill>
                <a:srgbClr val="000000"/>
              </a:solidFill>
              <a:miter lim="800000"/>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18446" name="Rectangle 14"/>
            <p:cNvSpPr>
              <a:spLocks noChangeArrowheads="1"/>
            </p:cNvSpPr>
            <p:nvPr/>
          </p:nvSpPr>
          <p:spPr bwMode="auto">
            <a:xfrm>
              <a:off x="2416" y="0"/>
              <a:ext cx="2034" cy="1508"/>
            </a:xfrm>
            <a:prstGeom prst="rect">
              <a:avLst/>
            </a:prstGeom>
            <a:noFill/>
            <a:ln w="9525" cmpd="sng">
              <a:solidFill>
                <a:srgbClr val="000000"/>
              </a:solidFill>
              <a:prstDash val="dash"/>
              <a:miter lim="800000"/>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18447" name="Rectangle 15"/>
            <p:cNvSpPr>
              <a:spLocks noChangeArrowheads="1"/>
            </p:cNvSpPr>
            <p:nvPr/>
          </p:nvSpPr>
          <p:spPr bwMode="auto">
            <a:xfrm>
              <a:off x="0" y="0"/>
              <a:ext cx="2034" cy="1541"/>
            </a:xfrm>
            <a:prstGeom prst="rect">
              <a:avLst/>
            </a:prstGeom>
            <a:noFill/>
            <a:ln w="9525" cmpd="sng">
              <a:solidFill>
                <a:srgbClr val="000000"/>
              </a:solidFill>
              <a:prstDash val="dash"/>
              <a:miter lim="800000"/>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2800">
                <a:latin typeface="微软雅黑" panose="020B0503020204020204" pitchFamily="34" charset="-122"/>
                <a:ea typeface="微软雅黑" panose="020B0503020204020204" pitchFamily="34" charset="-122"/>
              </a:endParaRPr>
            </a:p>
          </p:txBody>
        </p:sp>
      </p:grpSp>
      <p:grpSp>
        <p:nvGrpSpPr>
          <p:cNvPr id="18448" name="Group 16"/>
          <p:cNvGrpSpPr>
            <a:grpSpLocks/>
          </p:cNvGrpSpPr>
          <p:nvPr/>
        </p:nvGrpSpPr>
        <p:grpSpPr bwMode="auto">
          <a:xfrm>
            <a:off x="257174" y="1467374"/>
            <a:ext cx="8563297" cy="4697930"/>
            <a:chOff x="0" y="0"/>
            <a:chExt cx="4704" cy="2194"/>
          </a:xfrm>
        </p:grpSpPr>
        <p:sp>
          <p:nvSpPr>
            <p:cNvPr id="18449" name="Text Box 17"/>
            <p:cNvSpPr txBox="1">
              <a:spLocks noChangeArrowheads="1"/>
            </p:cNvSpPr>
            <p:nvPr/>
          </p:nvSpPr>
          <p:spPr bwMode="auto">
            <a:xfrm>
              <a:off x="1017" y="137"/>
              <a:ext cx="2670" cy="243"/>
            </a:xfrm>
            <a:prstGeom prst="rect">
              <a:avLst/>
            </a:prstGeom>
            <a:solidFill>
              <a:srgbClr val="00B0F0"/>
            </a:solidFill>
            <a:ln w="9525" cmpd="sng">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r>
                <a:rPr lang="zh-CN" altLang="zh-CN" sz="2400" b="1" dirty="0">
                  <a:latin typeface="微软雅黑" panose="020B0503020204020204" pitchFamily="34" charset="-122"/>
                  <a:ea typeface="微软雅黑" panose="020B0503020204020204" pitchFamily="34" charset="-122"/>
                </a:rPr>
                <a:t>采   购   工   作   范   围</a:t>
              </a:r>
            </a:p>
          </p:txBody>
        </p:sp>
        <p:sp>
          <p:nvSpPr>
            <p:cNvPr id="18450" name="Rectangle 18"/>
            <p:cNvSpPr>
              <a:spLocks noChangeArrowheads="1"/>
            </p:cNvSpPr>
            <p:nvPr/>
          </p:nvSpPr>
          <p:spPr bwMode="auto">
            <a:xfrm>
              <a:off x="0" y="0"/>
              <a:ext cx="4704" cy="2194"/>
            </a:xfrm>
            <a:prstGeom prst="rect">
              <a:avLst/>
            </a:prstGeom>
            <a:noFill/>
            <a:ln w="9525" cmpd="sng">
              <a:solidFill>
                <a:srgbClr val="000000"/>
              </a:solidFill>
              <a:miter lim="800000"/>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2800">
                <a:latin typeface="微软雅黑" panose="020B0503020204020204" pitchFamily="34" charset="-122"/>
                <a:ea typeface="微软雅黑" panose="020B0503020204020204" pitchFamily="34" charset="-122"/>
              </a:endParaRPr>
            </a:p>
          </p:txBody>
        </p:sp>
      </p:grpSp>
      <p:sp>
        <p:nvSpPr>
          <p:cNvPr id="18451" name="Text Box 19"/>
          <p:cNvSpPr txBox="1">
            <a:spLocks noChangeArrowheads="1"/>
          </p:cNvSpPr>
          <p:nvPr/>
        </p:nvSpPr>
        <p:spPr bwMode="auto">
          <a:xfrm>
            <a:off x="1526095" y="369266"/>
            <a:ext cx="6019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zh-CN" sz="3200" b="1" dirty="0" smtClean="0">
                <a:solidFill>
                  <a:srgbClr val="FF0000"/>
                </a:solidFill>
                <a:latin typeface="微软雅黑" panose="020B0503020204020204" pitchFamily="34" charset="-122"/>
                <a:ea typeface="微软雅黑" panose="020B0503020204020204" pitchFamily="34" charset="-122"/>
              </a:rPr>
              <a:t>采购</a:t>
            </a:r>
            <a:r>
              <a:rPr lang="zh-CN" altLang="en-US" sz="3200" b="1" dirty="0" smtClean="0">
                <a:solidFill>
                  <a:srgbClr val="FF0000"/>
                </a:solidFill>
                <a:latin typeface="微软雅黑" panose="020B0503020204020204" pitchFamily="34" charset="-122"/>
                <a:ea typeface="微软雅黑" panose="020B0503020204020204" pitchFamily="34" charset="-122"/>
              </a:rPr>
              <a:t>管理</a:t>
            </a:r>
            <a:r>
              <a:rPr lang="zh-CN" altLang="zh-CN" sz="3200" b="1" dirty="0" smtClean="0">
                <a:solidFill>
                  <a:srgbClr val="FF0000"/>
                </a:solidFill>
                <a:latin typeface="微软雅黑" panose="020B0503020204020204" pitchFamily="34" charset="-122"/>
                <a:ea typeface="微软雅黑" panose="020B0503020204020204" pitchFamily="34" charset="-122"/>
              </a:rPr>
              <a:t>的</a:t>
            </a:r>
            <a:r>
              <a:rPr lang="zh-CN" altLang="zh-CN" sz="3200" b="1" dirty="0">
                <a:solidFill>
                  <a:srgbClr val="FF0000"/>
                </a:solidFill>
                <a:latin typeface="微软雅黑" panose="020B0503020204020204" pitchFamily="34" charset="-122"/>
                <a:ea typeface="微软雅黑" panose="020B0503020204020204" pitchFamily="34" charset="-122"/>
              </a:rPr>
              <a:t>工作范围</a:t>
            </a:r>
          </a:p>
        </p:txBody>
      </p:sp>
    </p:spTree>
    <p:extLst>
      <p:ext uri="{BB962C8B-B14F-4D97-AF65-F5344CB8AC3E}">
        <p14:creationId xmlns:p14="http://schemas.microsoft.com/office/powerpoint/2010/main" val="157798777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914400" y="1425389"/>
            <a:ext cx="7162800" cy="53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2800" b="1" dirty="0">
                <a:latin typeface="微软雅黑" panose="020B0503020204020204" pitchFamily="34" charset="-122"/>
                <a:ea typeface="微软雅黑" panose="020B0503020204020204" pitchFamily="34" charset="-122"/>
              </a:rPr>
              <a:t>供应链示意</a:t>
            </a:r>
            <a:r>
              <a:rPr lang="zh-CN" altLang="en-US" sz="2800" b="1" dirty="0" smtClean="0">
                <a:latin typeface="微软雅黑" panose="020B0503020204020204" pitchFamily="34" charset="-122"/>
                <a:ea typeface="微软雅黑" panose="020B0503020204020204" pitchFamily="34" charset="-122"/>
              </a:rPr>
              <a:t>流程</a:t>
            </a:r>
            <a:endParaRPr lang="en-US" altLang="zh-CN" b="0" dirty="0">
              <a:solidFill>
                <a:schemeClr val="tx1"/>
              </a:solidFill>
              <a:latin typeface="微软雅黑" panose="020B0503020204020204" pitchFamily="34" charset="-122"/>
              <a:ea typeface="微软雅黑" panose="020B0503020204020204" pitchFamily="34" charset="-122"/>
            </a:endParaRPr>
          </a:p>
        </p:txBody>
      </p:sp>
      <p:sp>
        <p:nvSpPr>
          <p:cNvPr id="12291" name="Rectangle 3"/>
          <p:cNvSpPr>
            <a:spLocks noChangeArrowheads="1"/>
          </p:cNvSpPr>
          <p:nvPr/>
        </p:nvSpPr>
        <p:spPr bwMode="auto">
          <a:xfrm>
            <a:off x="990600" y="2362200"/>
            <a:ext cx="533400" cy="1676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2400" b="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供</a:t>
            </a:r>
          </a:p>
          <a:p>
            <a:pPr algn="ctr"/>
            <a:r>
              <a:rPr lang="zh-CN" altLang="en-US" sz="2400" b="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a:t>
            </a:r>
          </a:p>
          <a:p>
            <a:pPr algn="ctr"/>
            <a:r>
              <a:rPr lang="zh-CN" altLang="en-US" sz="2400" b="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商</a:t>
            </a:r>
          </a:p>
        </p:txBody>
      </p:sp>
      <p:sp>
        <p:nvSpPr>
          <p:cNvPr id="12292" name="Rectangle 4"/>
          <p:cNvSpPr>
            <a:spLocks noChangeArrowheads="1"/>
          </p:cNvSpPr>
          <p:nvPr/>
        </p:nvSpPr>
        <p:spPr bwMode="auto">
          <a:xfrm>
            <a:off x="2362200" y="2362200"/>
            <a:ext cx="533400" cy="1676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2400" b="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制</a:t>
            </a:r>
          </a:p>
          <a:p>
            <a:pPr algn="ctr"/>
            <a:r>
              <a:rPr lang="zh-CN" altLang="en-US" sz="2400" b="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造</a:t>
            </a:r>
          </a:p>
          <a:p>
            <a:pPr algn="ctr"/>
            <a:r>
              <a:rPr lang="zh-CN" altLang="en-US" sz="2400" b="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商</a:t>
            </a:r>
          </a:p>
        </p:txBody>
      </p:sp>
      <p:sp>
        <p:nvSpPr>
          <p:cNvPr id="12293" name="Rectangle 5"/>
          <p:cNvSpPr>
            <a:spLocks noChangeArrowheads="1"/>
          </p:cNvSpPr>
          <p:nvPr/>
        </p:nvSpPr>
        <p:spPr bwMode="auto">
          <a:xfrm>
            <a:off x="3657600" y="2362200"/>
            <a:ext cx="533400" cy="1676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2400" b="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分</a:t>
            </a:r>
          </a:p>
          <a:p>
            <a:pPr algn="ctr"/>
            <a:r>
              <a:rPr lang="zh-CN" altLang="en-US" sz="2400" b="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销</a:t>
            </a:r>
          </a:p>
          <a:p>
            <a:pPr algn="ctr"/>
            <a:r>
              <a:rPr lang="zh-CN" altLang="en-US" sz="2400" b="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商</a:t>
            </a:r>
          </a:p>
        </p:txBody>
      </p:sp>
      <p:sp>
        <p:nvSpPr>
          <p:cNvPr id="12294" name="Rectangle 6"/>
          <p:cNvSpPr>
            <a:spLocks noChangeArrowheads="1"/>
          </p:cNvSpPr>
          <p:nvPr/>
        </p:nvSpPr>
        <p:spPr bwMode="auto">
          <a:xfrm>
            <a:off x="4953000" y="2362200"/>
            <a:ext cx="533400" cy="1676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2400" b="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配</a:t>
            </a:r>
          </a:p>
          <a:p>
            <a:pPr algn="ctr"/>
            <a:r>
              <a:rPr lang="zh-CN" altLang="en-US" sz="2400" b="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送</a:t>
            </a:r>
          </a:p>
          <a:p>
            <a:pPr algn="ctr"/>
            <a:r>
              <a:rPr lang="zh-CN" altLang="en-US" sz="2400" b="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中</a:t>
            </a:r>
          </a:p>
          <a:p>
            <a:pPr algn="ctr"/>
            <a:r>
              <a:rPr lang="zh-CN" altLang="en-US" sz="2400" b="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心</a:t>
            </a:r>
          </a:p>
        </p:txBody>
      </p:sp>
      <p:sp>
        <p:nvSpPr>
          <p:cNvPr id="12295" name="Rectangle 7"/>
          <p:cNvSpPr>
            <a:spLocks noChangeArrowheads="1"/>
          </p:cNvSpPr>
          <p:nvPr/>
        </p:nvSpPr>
        <p:spPr bwMode="auto">
          <a:xfrm>
            <a:off x="6248400" y="2362200"/>
            <a:ext cx="533400" cy="1676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2400" b="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零</a:t>
            </a:r>
          </a:p>
          <a:p>
            <a:pPr algn="ctr"/>
            <a:r>
              <a:rPr lang="zh-CN" altLang="en-US" sz="2400" b="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售</a:t>
            </a:r>
          </a:p>
          <a:p>
            <a:pPr algn="ctr"/>
            <a:r>
              <a:rPr lang="zh-CN" altLang="en-US" sz="2400" b="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商</a:t>
            </a:r>
          </a:p>
        </p:txBody>
      </p:sp>
      <p:sp>
        <p:nvSpPr>
          <p:cNvPr id="12296" name="Rectangle 8"/>
          <p:cNvSpPr>
            <a:spLocks noChangeArrowheads="1"/>
          </p:cNvSpPr>
          <p:nvPr/>
        </p:nvSpPr>
        <p:spPr bwMode="auto">
          <a:xfrm>
            <a:off x="7543800" y="2362200"/>
            <a:ext cx="533400" cy="1676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2400" b="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消</a:t>
            </a:r>
          </a:p>
          <a:p>
            <a:pPr algn="ctr"/>
            <a:r>
              <a:rPr lang="zh-CN" altLang="en-US" sz="2400" b="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费</a:t>
            </a:r>
          </a:p>
          <a:p>
            <a:pPr algn="ctr"/>
            <a:r>
              <a:rPr lang="zh-CN" altLang="en-US" sz="2400" b="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者</a:t>
            </a:r>
          </a:p>
        </p:txBody>
      </p:sp>
      <p:sp>
        <p:nvSpPr>
          <p:cNvPr id="12318" name="Line 30"/>
          <p:cNvSpPr>
            <a:spLocks noChangeShapeType="1"/>
          </p:cNvSpPr>
          <p:nvPr/>
        </p:nvSpPr>
        <p:spPr bwMode="auto">
          <a:xfrm flipH="1">
            <a:off x="6858000" y="3429000"/>
            <a:ext cx="609600" cy="0"/>
          </a:xfrm>
          <a:prstGeom prst="line">
            <a:avLst/>
          </a:prstGeom>
          <a:noFill/>
          <a:ln w="69850">
            <a:solidFill>
              <a:srgbClr val="FF66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2319" name="Line 31"/>
          <p:cNvSpPr>
            <a:spLocks noChangeShapeType="1"/>
          </p:cNvSpPr>
          <p:nvPr/>
        </p:nvSpPr>
        <p:spPr bwMode="auto">
          <a:xfrm flipH="1">
            <a:off x="5562600" y="3429000"/>
            <a:ext cx="609600" cy="0"/>
          </a:xfrm>
          <a:prstGeom prst="line">
            <a:avLst/>
          </a:prstGeom>
          <a:noFill/>
          <a:ln w="69850">
            <a:solidFill>
              <a:srgbClr val="FF66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2320" name="Line 32"/>
          <p:cNvSpPr>
            <a:spLocks noChangeShapeType="1"/>
          </p:cNvSpPr>
          <p:nvPr/>
        </p:nvSpPr>
        <p:spPr bwMode="auto">
          <a:xfrm flipH="1">
            <a:off x="4267200" y="3429000"/>
            <a:ext cx="609600" cy="0"/>
          </a:xfrm>
          <a:prstGeom prst="line">
            <a:avLst/>
          </a:prstGeom>
          <a:noFill/>
          <a:ln w="69850">
            <a:solidFill>
              <a:srgbClr val="FF66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2321" name="Line 33"/>
          <p:cNvSpPr>
            <a:spLocks noChangeShapeType="1"/>
          </p:cNvSpPr>
          <p:nvPr/>
        </p:nvSpPr>
        <p:spPr bwMode="auto">
          <a:xfrm flipH="1">
            <a:off x="2971800" y="3429000"/>
            <a:ext cx="609600" cy="0"/>
          </a:xfrm>
          <a:prstGeom prst="line">
            <a:avLst/>
          </a:prstGeom>
          <a:noFill/>
          <a:ln w="69850">
            <a:solidFill>
              <a:srgbClr val="FF66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2322" name="Line 34"/>
          <p:cNvSpPr>
            <a:spLocks noChangeShapeType="1"/>
          </p:cNvSpPr>
          <p:nvPr/>
        </p:nvSpPr>
        <p:spPr bwMode="auto">
          <a:xfrm flipH="1">
            <a:off x="1600200" y="3429000"/>
            <a:ext cx="685800" cy="0"/>
          </a:xfrm>
          <a:prstGeom prst="line">
            <a:avLst/>
          </a:prstGeom>
          <a:noFill/>
          <a:ln w="69850">
            <a:solidFill>
              <a:srgbClr val="FF66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2323" name="Line 35"/>
          <p:cNvSpPr>
            <a:spLocks noChangeShapeType="1"/>
          </p:cNvSpPr>
          <p:nvPr/>
        </p:nvSpPr>
        <p:spPr bwMode="auto">
          <a:xfrm>
            <a:off x="1600200" y="2895600"/>
            <a:ext cx="685800" cy="0"/>
          </a:xfrm>
          <a:prstGeom prst="line">
            <a:avLst/>
          </a:prstGeom>
          <a:noFill/>
          <a:ln w="69850">
            <a:solidFill>
              <a:srgbClr val="99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2325" name="Line 37"/>
          <p:cNvSpPr>
            <a:spLocks noChangeShapeType="1"/>
          </p:cNvSpPr>
          <p:nvPr/>
        </p:nvSpPr>
        <p:spPr bwMode="auto">
          <a:xfrm>
            <a:off x="2971800" y="2895600"/>
            <a:ext cx="609600" cy="0"/>
          </a:xfrm>
          <a:prstGeom prst="line">
            <a:avLst/>
          </a:prstGeom>
          <a:noFill/>
          <a:ln w="69850">
            <a:solidFill>
              <a:srgbClr val="99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2328" name="Line 40"/>
          <p:cNvSpPr>
            <a:spLocks noChangeShapeType="1"/>
          </p:cNvSpPr>
          <p:nvPr/>
        </p:nvSpPr>
        <p:spPr bwMode="auto">
          <a:xfrm>
            <a:off x="4267200" y="2895600"/>
            <a:ext cx="609600" cy="0"/>
          </a:xfrm>
          <a:prstGeom prst="line">
            <a:avLst/>
          </a:prstGeom>
          <a:noFill/>
          <a:ln w="69850">
            <a:solidFill>
              <a:srgbClr val="99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2329" name="Line 41"/>
          <p:cNvSpPr>
            <a:spLocks noChangeShapeType="1"/>
          </p:cNvSpPr>
          <p:nvPr/>
        </p:nvSpPr>
        <p:spPr bwMode="auto">
          <a:xfrm>
            <a:off x="5562600" y="2895600"/>
            <a:ext cx="609600" cy="0"/>
          </a:xfrm>
          <a:prstGeom prst="line">
            <a:avLst/>
          </a:prstGeom>
          <a:noFill/>
          <a:ln w="69850">
            <a:solidFill>
              <a:srgbClr val="99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2330" name="Line 42"/>
          <p:cNvSpPr>
            <a:spLocks noChangeShapeType="1"/>
          </p:cNvSpPr>
          <p:nvPr/>
        </p:nvSpPr>
        <p:spPr bwMode="auto">
          <a:xfrm>
            <a:off x="6858000" y="2895600"/>
            <a:ext cx="609600" cy="0"/>
          </a:xfrm>
          <a:prstGeom prst="line">
            <a:avLst/>
          </a:prstGeom>
          <a:noFill/>
          <a:ln w="69850">
            <a:solidFill>
              <a:srgbClr val="99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2331" name="Line 43"/>
          <p:cNvSpPr>
            <a:spLocks noChangeShapeType="1"/>
          </p:cNvSpPr>
          <p:nvPr/>
        </p:nvSpPr>
        <p:spPr bwMode="auto">
          <a:xfrm>
            <a:off x="1066800" y="4876800"/>
            <a:ext cx="685800" cy="0"/>
          </a:xfrm>
          <a:prstGeom prst="line">
            <a:avLst/>
          </a:prstGeom>
          <a:noFill/>
          <a:ln w="69850">
            <a:solidFill>
              <a:srgbClr val="99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b="1">
              <a:latin typeface="微软雅黑" panose="020B0503020204020204" pitchFamily="34" charset="-122"/>
              <a:ea typeface="微软雅黑" panose="020B0503020204020204" pitchFamily="34" charset="-122"/>
            </a:endParaRPr>
          </a:p>
        </p:txBody>
      </p:sp>
      <p:sp>
        <p:nvSpPr>
          <p:cNvPr id="12332" name="Line 44"/>
          <p:cNvSpPr>
            <a:spLocks noChangeShapeType="1"/>
          </p:cNvSpPr>
          <p:nvPr/>
        </p:nvSpPr>
        <p:spPr bwMode="auto">
          <a:xfrm flipH="1">
            <a:off x="1047673" y="5334000"/>
            <a:ext cx="609600" cy="0"/>
          </a:xfrm>
          <a:prstGeom prst="line">
            <a:avLst/>
          </a:prstGeom>
          <a:noFill/>
          <a:ln w="69850">
            <a:solidFill>
              <a:srgbClr val="FF66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b="1">
              <a:latin typeface="微软雅黑" panose="020B0503020204020204" pitchFamily="34" charset="-122"/>
              <a:ea typeface="微软雅黑" panose="020B0503020204020204" pitchFamily="34" charset="-122"/>
            </a:endParaRPr>
          </a:p>
        </p:txBody>
      </p:sp>
      <p:sp>
        <p:nvSpPr>
          <p:cNvPr id="12334" name="Rectangle 46"/>
          <p:cNvSpPr>
            <a:spLocks noChangeArrowheads="1"/>
          </p:cNvSpPr>
          <p:nvPr/>
        </p:nvSpPr>
        <p:spPr bwMode="auto">
          <a:xfrm>
            <a:off x="1828800" y="464820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2000" b="1">
                <a:solidFill>
                  <a:srgbClr val="9900CC"/>
                </a:solidFill>
                <a:latin typeface="微软雅黑" panose="020B0503020204020204" pitchFamily="34" charset="-122"/>
                <a:ea typeface="微软雅黑" panose="020B0503020204020204" pitchFamily="34" charset="-122"/>
              </a:rPr>
              <a:t>实物流</a:t>
            </a:r>
          </a:p>
        </p:txBody>
      </p:sp>
      <p:sp>
        <p:nvSpPr>
          <p:cNvPr id="12335" name="Rectangle 47"/>
          <p:cNvSpPr>
            <a:spLocks noChangeArrowheads="1"/>
          </p:cNvSpPr>
          <p:nvPr/>
        </p:nvSpPr>
        <p:spPr bwMode="auto">
          <a:xfrm>
            <a:off x="1733473" y="51054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2000" b="1">
                <a:solidFill>
                  <a:srgbClr val="9900CC"/>
                </a:solidFill>
                <a:latin typeface="微软雅黑" panose="020B0503020204020204" pitchFamily="34" charset="-122"/>
                <a:ea typeface="微软雅黑" panose="020B0503020204020204" pitchFamily="34" charset="-122"/>
              </a:rPr>
              <a:t>信息流</a:t>
            </a:r>
          </a:p>
        </p:txBody>
      </p:sp>
      <p:sp>
        <p:nvSpPr>
          <p:cNvPr id="12336" name="Rectangle 48"/>
          <p:cNvSpPr>
            <a:spLocks noChangeArrowheads="1"/>
          </p:cNvSpPr>
          <p:nvPr/>
        </p:nvSpPr>
        <p:spPr bwMode="auto">
          <a:xfrm>
            <a:off x="3200400" y="4305300"/>
            <a:ext cx="5480538"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342900" indent="-342900">
              <a:lnSpc>
                <a:spcPct val="150000"/>
              </a:lnSpc>
              <a:buClr>
                <a:srgbClr val="FF0000"/>
              </a:buClr>
              <a:buFont typeface="Wingdings" panose="05000000000000000000" pitchFamily="2" charset="2"/>
              <a:buChar char="Ø"/>
            </a:pPr>
            <a:r>
              <a:rPr lang="en-US" altLang="zh-CN" sz="2400" b="1" dirty="0">
                <a:latin typeface="微软雅黑" panose="020B0503020204020204" pitchFamily="34" charset="-122"/>
                <a:ea typeface="微软雅黑" panose="020B0503020204020204" pitchFamily="34" charset="-122"/>
              </a:rPr>
              <a:t>  </a:t>
            </a:r>
            <a:r>
              <a:rPr lang="zh-CN" altLang="en-US" sz="2400" b="1" dirty="0">
                <a:latin typeface="微软雅黑" panose="020B0503020204020204" pitchFamily="34" charset="-122"/>
                <a:ea typeface="微软雅黑" panose="020B0503020204020204" pitchFamily="34" charset="-122"/>
              </a:rPr>
              <a:t>强调专业分工，定制化生产</a:t>
            </a:r>
          </a:p>
          <a:p>
            <a:pPr marL="342900" indent="-342900">
              <a:lnSpc>
                <a:spcPct val="150000"/>
              </a:lnSpc>
              <a:buClr>
                <a:srgbClr val="FF0000"/>
              </a:buClr>
              <a:buFont typeface="Wingdings" panose="05000000000000000000" pitchFamily="2" charset="2"/>
              <a:buChar char="Ø"/>
            </a:pPr>
            <a:r>
              <a:rPr lang="zh-CN" altLang="en-US" sz="2400" b="1" dirty="0">
                <a:latin typeface="微软雅黑" panose="020B0503020204020204" pitchFamily="34" charset="-122"/>
                <a:ea typeface="微软雅黑" panose="020B0503020204020204" pitchFamily="34" charset="-122"/>
              </a:rPr>
              <a:t>  最快速度，最低成本，最优品质</a:t>
            </a:r>
          </a:p>
          <a:p>
            <a:pPr marL="342900" indent="-342900">
              <a:lnSpc>
                <a:spcPct val="150000"/>
              </a:lnSpc>
              <a:buClr>
                <a:srgbClr val="FF0000"/>
              </a:buClr>
              <a:buFont typeface="Wingdings" panose="05000000000000000000" pitchFamily="2" charset="2"/>
              <a:buChar char="Ø"/>
            </a:pPr>
            <a:r>
              <a:rPr lang="zh-CN" altLang="en-US" sz="2400" b="1" dirty="0">
                <a:latin typeface="微软雅黑" panose="020B0503020204020204" pitchFamily="34" charset="-122"/>
                <a:ea typeface="微软雅黑" panose="020B0503020204020204" pitchFamily="34" charset="-122"/>
              </a:rPr>
              <a:t>  响应迅速，满足顾客</a:t>
            </a:r>
          </a:p>
        </p:txBody>
      </p:sp>
    </p:spTree>
    <p:extLst>
      <p:ext uri="{BB962C8B-B14F-4D97-AF65-F5344CB8AC3E}">
        <p14:creationId xmlns:p14="http://schemas.microsoft.com/office/powerpoint/2010/main" val="4008647050"/>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bwMode="auto">
          <a:xfrm>
            <a:off x="395536" y="1412776"/>
            <a:ext cx="8065591" cy="468052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indent="0">
              <a:lnSpc>
                <a:spcPct val="150000"/>
              </a:lnSpc>
              <a:buNone/>
            </a:pPr>
            <a:r>
              <a:rPr lang="zh-CN" altLang="en-US" sz="2000" b="1" dirty="0" smtClean="0"/>
              <a:t>最</a:t>
            </a:r>
            <a:r>
              <a:rPr lang="zh-CN" altLang="en-US" sz="2000" b="1" dirty="0"/>
              <a:t>重要的工作有八项</a:t>
            </a:r>
            <a:r>
              <a:rPr lang="zh-CN" altLang="en-US" sz="2000" b="1" dirty="0" smtClean="0"/>
              <a:t>：</a:t>
            </a:r>
            <a:endParaRPr lang="zh-CN" altLang="en-US" sz="2000" b="1" dirty="0"/>
          </a:p>
          <a:p>
            <a:pPr>
              <a:lnSpc>
                <a:spcPct val="150000"/>
              </a:lnSpc>
              <a:buFont typeface="Wingdings" panose="05000000000000000000" pitchFamily="2" charset="2"/>
              <a:buChar char="Ø"/>
            </a:pPr>
            <a:r>
              <a:rPr lang="zh-CN" altLang="en-US" sz="2000" b="1" dirty="0" smtClean="0"/>
              <a:t>评估</a:t>
            </a:r>
            <a:r>
              <a:rPr lang="zh-CN" altLang="en-US" sz="2000" b="1" dirty="0"/>
              <a:t>现有的供应商</a:t>
            </a:r>
            <a:r>
              <a:rPr lang="zh-CN" altLang="en-US" sz="2000" b="1" dirty="0" smtClean="0"/>
              <a:t>；</a:t>
            </a:r>
            <a:endParaRPr lang="zh-CN" altLang="en-US" sz="2000" b="1" dirty="0"/>
          </a:p>
          <a:p>
            <a:pPr>
              <a:lnSpc>
                <a:spcPct val="150000"/>
              </a:lnSpc>
              <a:buFont typeface="Wingdings" panose="05000000000000000000" pitchFamily="2" charset="2"/>
              <a:buChar char="Ø"/>
            </a:pPr>
            <a:r>
              <a:rPr lang="zh-CN" altLang="en-US" sz="2000" b="1" dirty="0" smtClean="0"/>
              <a:t>选择</a:t>
            </a:r>
            <a:r>
              <a:rPr lang="zh-CN" altLang="en-US" sz="2000" b="1" dirty="0"/>
              <a:t>及开发新的供应商</a:t>
            </a:r>
            <a:r>
              <a:rPr lang="zh-CN" altLang="en-US" sz="2000" b="1" dirty="0" smtClean="0"/>
              <a:t>；</a:t>
            </a:r>
            <a:endParaRPr lang="zh-CN" altLang="en-US" sz="2000" b="1" dirty="0"/>
          </a:p>
          <a:p>
            <a:pPr>
              <a:lnSpc>
                <a:spcPct val="150000"/>
              </a:lnSpc>
              <a:buFont typeface="Wingdings" panose="05000000000000000000" pitchFamily="2" charset="2"/>
              <a:buChar char="Ø"/>
            </a:pPr>
            <a:r>
              <a:rPr lang="zh-CN" altLang="en-US" sz="2000" b="1" dirty="0" smtClean="0"/>
              <a:t>安排</a:t>
            </a:r>
            <a:r>
              <a:rPr lang="zh-CN" altLang="en-US" sz="2000" b="1" dirty="0"/>
              <a:t>采购及交货日期</a:t>
            </a:r>
            <a:r>
              <a:rPr lang="zh-CN" altLang="en-US" sz="2000" b="1" dirty="0" smtClean="0"/>
              <a:t>；</a:t>
            </a:r>
            <a:endParaRPr lang="zh-CN" altLang="en-US" sz="2000" b="1" dirty="0"/>
          </a:p>
          <a:p>
            <a:pPr>
              <a:lnSpc>
                <a:spcPct val="150000"/>
              </a:lnSpc>
              <a:buFont typeface="Wingdings" panose="05000000000000000000" pitchFamily="2" charset="2"/>
              <a:buChar char="Ø"/>
            </a:pPr>
            <a:r>
              <a:rPr lang="zh-CN" altLang="en-US" sz="2000" b="1" dirty="0" smtClean="0"/>
              <a:t>谈判</a:t>
            </a:r>
            <a:r>
              <a:rPr lang="zh-CN" altLang="en-US" sz="2000" b="1" dirty="0"/>
              <a:t>采购合约的选定</a:t>
            </a:r>
            <a:r>
              <a:rPr lang="zh-CN" altLang="en-US" sz="2000" b="1" dirty="0" smtClean="0"/>
              <a:t>；</a:t>
            </a:r>
            <a:endParaRPr lang="zh-CN" altLang="en-US" sz="2000" b="1" dirty="0"/>
          </a:p>
          <a:p>
            <a:pPr>
              <a:lnSpc>
                <a:spcPct val="150000"/>
              </a:lnSpc>
              <a:buFont typeface="Wingdings" panose="05000000000000000000" pitchFamily="2" charset="2"/>
              <a:buChar char="Ø"/>
            </a:pPr>
            <a:r>
              <a:rPr lang="zh-CN" altLang="en-US" sz="2000" b="1" dirty="0" smtClean="0"/>
              <a:t>从事</a:t>
            </a:r>
            <a:r>
              <a:rPr lang="zh-CN" altLang="en-US" sz="2000" b="1" dirty="0"/>
              <a:t>价格分析</a:t>
            </a:r>
            <a:r>
              <a:rPr lang="zh-CN" altLang="en-US" sz="2000" b="1" dirty="0" smtClean="0"/>
              <a:t>；</a:t>
            </a:r>
            <a:endParaRPr lang="zh-CN" altLang="en-US" sz="2000" b="1" dirty="0"/>
          </a:p>
          <a:p>
            <a:pPr>
              <a:lnSpc>
                <a:spcPct val="150000"/>
              </a:lnSpc>
              <a:buFont typeface="Wingdings" panose="05000000000000000000" pitchFamily="2" charset="2"/>
              <a:buChar char="Ø"/>
            </a:pPr>
            <a:r>
              <a:rPr lang="zh-CN" altLang="en-US" sz="2000" b="1" dirty="0" smtClean="0"/>
              <a:t>采购</a:t>
            </a:r>
            <a:r>
              <a:rPr lang="zh-CN" altLang="en-US" sz="2000" b="1" dirty="0"/>
              <a:t>决策的制定</a:t>
            </a:r>
            <a:r>
              <a:rPr lang="zh-CN" altLang="en-US" sz="2000" b="1" dirty="0" smtClean="0"/>
              <a:t>；</a:t>
            </a:r>
            <a:endParaRPr lang="zh-CN" altLang="en-US" sz="2000" b="1" dirty="0"/>
          </a:p>
          <a:p>
            <a:pPr>
              <a:lnSpc>
                <a:spcPct val="150000"/>
              </a:lnSpc>
              <a:buFont typeface="Wingdings" panose="05000000000000000000" pitchFamily="2" charset="2"/>
              <a:buChar char="Ø"/>
            </a:pPr>
            <a:r>
              <a:rPr lang="zh-CN" altLang="en-US" sz="2000" b="1" dirty="0" smtClean="0"/>
              <a:t>指定</a:t>
            </a:r>
            <a:r>
              <a:rPr lang="zh-CN" altLang="en-US" sz="2000" b="1" dirty="0"/>
              <a:t>运输方式</a:t>
            </a:r>
            <a:r>
              <a:rPr lang="zh-CN" altLang="en-US" sz="2000" b="1" dirty="0" smtClean="0"/>
              <a:t>；</a:t>
            </a:r>
            <a:endParaRPr lang="zh-CN" altLang="en-US" sz="2000" b="1" dirty="0"/>
          </a:p>
          <a:p>
            <a:pPr>
              <a:lnSpc>
                <a:spcPct val="150000"/>
              </a:lnSpc>
              <a:buFont typeface="Wingdings" panose="05000000000000000000" pitchFamily="2" charset="2"/>
              <a:buChar char="Ø"/>
            </a:pPr>
            <a:r>
              <a:rPr lang="zh-CN" altLang="en-US" sz="2000" b="1" dirty="0" smtClean="0"/>
              <a:t>控制</a:t>
            </a:r>
            <a:r>
              <a:rPr lang="zh-CN" altLang="en-US" sz="2000" b="1" dirty="0"/>
              <a:t>存货水平</a:t>
            </a:r>
          </a:p>
        </p:txBody>
      </p:sp>
      <p:sp>
        <p:nvSpPr>
          <p:cNvPr id="3" name="Text Box 19"/>
          <p:cNvSpPr txBox="1">
            <a:spLocks noChangeArrowheads="1"/>
          </p:cNvSpPr>
          <p:nvPr/>
        </p:nvSpPr>
        <p:spPr bwMode="auto">
          <a:xfrm>
            <a:off x="1418431" y="332656"/>
            <a:ext cx="6019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zh-CN" sz="3200" b="1" dirty="0" smtClean="0">
                <a:solidFill>
                  <a:srgbClr val="FF0000"/>
                </a:solidFill>
                <a:latin typeface="微软雅黑" panose="020B0503020204020204" pitchFamily="34" charset="-122"/>
                <a:ea typeface="微软雅黑" panose="020B0503020204020204" pitchFamily="34" charset="-122"/>
              </a:rPr>
              <a:t>采购</a:t>
            </a:r>
            <a:r>
              <a:rPr lang="zh-CN" altLang="en-US" sz="3200" b="1" dirty="0" smtClean="0">
                <a:solidFill>
                  <a:srgbClr val="FF0000"/>
                </a:solidFill>
                <a:latin typeface="微软雅黑" panose="020B0503020204020204" pitchFamily="34" charset="-122"/>
                <a:ea typeface="微软雅黑" panose="020B0503020204020204" pitchFamily="34" charset="-122"/>
              </a:rPr>
              <a:t>管理</a:t>
            </a:r>
            <a:r>
              <a:rPr lang="zh-CN" altLang="zh-CN" sz="3200" b="1" dirty="0" smtClean="0">
                <a:solidFill>
                  <a:srgbClr val="FF0000"/>
                </a:solidFill>
                <a:latin typeface="微软雅黑" panose="020B0503020204020204" pitchFamily="34" charset="-122"/>
                <a:ea typeface="微软雅黑" panose="020B0503020204020204" pitchFamily="34" charset="-122"/>
              </a:rPr>
              <a:t>的</a:t>
            </a:r>
            <a:r>
              <a:rPr lang="zh-CN" altLang="zh-CN" sz="3200" b="1" dirty="0">
                <a:solidFill>
                  <a:srgbClr val="FF0000"/>
                </a:solidFill>
                <a:latin typeface="微软雅黑" panose="020B0503020204020204" pitchFamily="34" charset="-122"/>
                <a:ea typeface="微软雅黑" panose="020B0503020204020204" pitchFamily="34" charset="-122"/>
              </a:rPr>
              <a:t>工作范围</a:t>
            </a:r>
          </a:p>
        </p:txBody>
      </p:sp>
    </p:spTree>
    <p:extLst>
      <p:ext uri="{BB962C8B-B14F-4D97-AF65-F5344CB8AC3E}">
        <p14:creationId xmlns:p14="http://schemas.microsoft.com/office/powerpoint/2010/main" val="2437643587"/>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2375756" y="404664"/>
            <a:ext cx="43204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zh-CN" altLang="zh-CN" sz="3200" b="1" dirty="0" smtClean="0">
                <a:solidFill>
                  <a:srgbClr val="FF0000"/>
                </a:solidFill>
                <a:latin typeface="微软雅黑" panose="020B0503020204020204" pitchFamily="34" charset="-122"/>
                <a:ea typeface="微软雅黑" panose="020B0503020204020204" pitchFamily="34" charset="-122"/>
              </a:rPr>
              <a:t>采购</a:t>
            </a:r>
            <a:r>
              <a:rPr lang="zh-CN" altLang="en-US" sz="3200" b="1" dirty="0" smtClean="0">
                <a:solidFill>
                  <a:srgbClr val="FF0000"/>
                </a:solidFill>
                <a:latin typeface="微软雅黑" panose="020B0503020204020204" pitchFamily="34" charset="-122"/>
                <a:ea typeface="微软雅黑" panose="020B0503020204020204" pitchFamily="34" charset="-122"/>
              </a:rPr>
              <a:t>管理</a:t>
            </a:r>
            <a:r>
              <a:rPr lang="zh-CN" altLang="zh-CN" sz="3200" b="1" dirty="0" smtClean="0">
                <a:solidFill>
                  <a:srgbClr val="FF0000"/>
                </a:solidFill>
                <a:latin typeface="微软雅黑" panose="020B0503020204020204" pitchFamily="34" charset="-122"/>
                <a:ea typeface="微软雅黑" panose="020B0503020204020204" pitchFamily="34" charset="-122"/>
              </a:rPr>
              <a:t>职能层次</a:t>
            </a:r>
            <a:r>
              <a:rPr lang="zh-CN" altLang="zh-CN" sz="3200" b="1" dirty="0">
                <a:solidFill>
                  <a:srgbClr val="FF0000"/>
                </a:solidFill>
                <a:latin typeface="微软雅黑" panose="020B0503020204020204" pitchFamily="34" charset="-122"/>
                <a:ea typeface="微软雅黑" panose="020B0503020204020204" pitchFamily="34" charset="-122"/>
              </a:rPr>
              <a:t>划分</a:t>
            </a:r>
          </a:p>
        </p:txBody>
      </p:sp>
      <p:sp>
        <p:nvSpPr>
          <p:cNvPr id="21507" name="Text Box 3"/>
          <p:cNvSpPr txBox="1">
            <a:spLocks noChangeArrowheads="1"/>
          </p:cNvSpPr>
          <p:nvPr/>
        </p:nvSpPr>
        <p:spPr bwMode="auto">
          <a:xfrm>
            <a:off x="472734" y="1515142"/>
            <a:ext cx="8136904" cy="1884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50000"/>
              </a:lnSpc>
            </a:pPr>
            <a:r>
              <a:rPr lang="zh-CN" altLang="zh-CN" sz="2000" b="1" dirty="0">
                <a:latin typeface="微软雅黑" panose="020B0503020204020204" pitchFamily="34" charset="-122"/>
                <a:ea typeface="微软雅黑" panose="020B0503020204020204" pitchFamily="34" charset="-122"/>
              </a:rPr>
              <a:t>根据采购的方针目标、采购工作范围及采购过程层次，可将采购、采购任务、责权归纳为</a:t>
            </a:r>
            <a:r>
              <a:rPr lang="zh-CN" altLang="zh-CN" sz="2000" b="1" dirty="0">
                <a:solidFill>
                  <a:srgbClr val="0000FF"/>
                </a:solidFill>
                <a:latin typeface="微软雅黑" panose="020B0503020204020204" pitchFamily="34" charset="-122"/>
                <a:ea typeface="微软雅黑" panose="020B0503020204020204" pitchFamily="34" charset="-122"/>
              </a:rPr>
              <a:t>战略、战术及运作三个层次</a:t>
            </a:r>
            <a:r>
              <a:rPr lang="zh-CN" altLang="zh-CN" sz="2000" b="1" dirty="0">
                <a:latin typeface="微软雅黑" panose="020B0503020204020204" pitchFamily="34" charset="-122"/>
                <a:ea typeface="微软雅黑" panose="020B0503020204020204" pitchFamily="34" charset="-122"/>
              </a:rPr>
              <a:t>，不同层次的责权意味着相关人员或部门在公司或企业中拥有不同程度的地位，也是采购部门内部组织机构设置的依据。</a:t>
            </a:r>
          </a:p>
        </p:txBody>
      </p:sp>
      <p:graphicFrame>
        <p:nvGraphicFramePr>
          <p:cNvPr id="21508" name="Object 4"/>
          <p:cNvGraphicFramePr>
            <a:graphicFrameLocks noChangeAspect="1"/>
          </p:cNvGraphicFramePr>
          <p:nvPr>
            <p:extLst>
              <p:ext uri="{D42A27DB-BD31-4B8C-83A1-F6EECF244321}">
                <p14:modId xmlns:p14="http://schemas.microsoft.com/office/powerpoint/2010/main" val="2170309239"/>
              </p:ext>
            </p:extLst>
          </p:nvPr>
        </p:nvGraphicFramePr>
        <p:xfrm>
          <a:off x="467544" y="3890765"/>
          <a:ext cx="8208912" cy="2418555"/>
        </p:xfrm>
        <a:graphic>
          <a:graphicData uri="http://schemas.openxmlformats.org/presentationml/2006/ole">
            <mc:AlternateContent xmlns:mc="http://schemas.openxmlformats.org/markup-compatibility/2006">
              <mc:Choice xmlns:v="urn:schemas-microsoft-com:vml" Requires="v">
                <p:oleObj spid="_x0000_s219228" name="Document" r:id="rId5" imgW="5635587" imgH="953892" progId="Word.Document.8">
                  <p:embed/>
                </p:oleObj>
              </mc:Choice>
              <mc:Fallback>
                <p:oleObj name="Document" r:id="rId5" imgW="5635587" imgH="953892" progId="Word.Document.8">
                  <p:embed/>
                  <p:pic>
                    <p:nvPicPr>
                      <p:cNvPr id="0" name=""/>
                      <p:cNvPicPr>
                        <a:picLocks noChangeAspect="1" noChangeArrowheads="1"/>
                      </p:cNvPicPr>
                      <p:nvPr/>
                    </p:nvPicPr>
                    <p:blipFill>
                      <a:blip r:embed="rId6"/>
                      <a:srcRect/>
                      <a:stretch>
                        <a:fillRect/>
                      </a:stretch>
                    </p:blipFill>
                    <p:spPr bwMode="auto">
                      <a:xfrm>
                        <a:off x="467544" y="3890765"/>
                        <a:ext cx="8208912" cy="2418555"/>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02064012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nodeType="clickEffect">
                                  <p:stCondLst>
                                    <p:cond delay="0"/>
                                  </p:stCondLst>
                                  <p:childTnLst>
                                    <p:set>
                                      <p:cBhvr>
                                        <p:cTn id="12" dur="1" fill="hold">
                                          <p:stCondLst>
                                            <p:cond delay="0"/>
                                          </p:stCondLst>
                                        </p:cTn>
                                        <p:tgtEl>
                                          <p:spTgt spid="21508"/>
                                        </p:tgtEl>
                                        <p:attrNameLst>
                                          <p:attrName>style.visibility</p:attrName>
                                        </p:attrNameLst>
                                      </p:cBhvr>
                                      <p:to>
                                        <p:strVal val="visible"/>
                                      </p:to>
                                    </p:set>
                                    <p:animEffect transition="in" filter="box(out)">
                                      <p:cBhvr>
                                        <p:cTn id="13" dur="500"/>
                                        <p:tgtEl>
                                          <p:spTgt spid="21508"/>
                                        </p:tgtEl>
                                      </p:cBhvr>
                                    </p:animEffect>
                                  </p:childTnLst>
                                  <p:subTnLst>
                                    <p:audio>
                                      <p:cMediaNode>
                                        <p:cTn display="0" masterRel="sameClick">
                                          <p:stCondLst>
                                            <p:cond evt="begin" delay="0">
                                              <p:tn val="11"/>
                                            </p:cond>
                                          </p:stCondLst>
                                          <p:endCondLst>
                                            <p:cond evt="onStopAudio" delay="0">
                                              <p:tgtEl>
                                                <p:sldTgt/>
                                              </p:tgtEl>
                                            </p:cond>
                                          </p:endCondLst>
                                        </p:cTn>
                                        <p:tgtEl>
                                          <p:sndTgt r:embed="rId4"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395536" y="1484784"/>
            <a:ext cx="828092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nSpc>
                <a:spcPct val="150000"/>
              </a:lnSpc>
              <a:spcBef>
                <a:spcPct val="50000"/>
              </a:spcBef>
              <a:buFont typeface="Wingdings" panose="05000000000000000000" pitchFamily="2" charset="2"/>
              <a:buChar char="Ø"/>
            </a:pPr>
            <a:r>
              <a:rPr lang="zh-CN" altLang="zh-CN" sz="2400" b="1" dirty="0">
                <a:solidFill>
                  <a:srgbClr val="000000"/>
                </a:solidFill>
                <a:latin typeface="微软雅黑" panose="020B0503020204020204" pitchFamily="34" charset="-122"/>
                <a:ea typeface="微软雅黑" panose="020B0503020204020204" pitchFamily="34" charset="-122"/>
              </a:rPr>
              <a:t> 向谁汇报？谁可以做？受过何种培训？</a:t>
            </a:r>
          </a:p>
          <a:p>
            <a:pPr marL="342900" indent="-342900">
              <a:lnSpc>
                <a:spcPct val="150000"/>
              </a:lnSpc>
              <a:spcBef>
                <a:spcPct val="50000"/>
              </a:spcBef>
              <a:buFont typeface="Wingdings" panose="05000000000000000000" pitchFamily="2" charset="2"/>
              <a:buChar char="Ø"/>
            </a:pPr>
            <a:r>
              <a:rPr lang="zh-CN" altLang="zh-CN" sz="2400" b="1" dirty="0">
                <a:solidFill>
                  <a:srgbClr val="000000"/>
                </a:solidFill>
                <a:latin typeface="微软雅黑" panose="020B0503020204020204" pitchFamily="34" charset="-122"/>
                <a:ea typeface="微软雅黑" panose="020B0503020204020204" pitchFamily="34" charset="-122"/>
              </a:rPr>
              <a:t> 专业现状：同销售相比、 同生产相比、同产品开发相比</a:t>
            </a:r>
          </a:p>
          <a:p>
            <a:pPr marL="342900" indent="-342900">
              <a:lnSpc>
                <a:spcPct val="150000"/>
              </a:lnSpc>
              <a:spcBef>
                <a:spcPct val="50000"/>
              </a:spcBef>
              <a:buFont typeface="Wingdings" panose="05000000000000000000" pitchFamily="2" charset="2"/>
              <a:buChar char="Ø"/>
            </a:pPr>
            <a:r>
              <a:rPr lang="zh-CN" altLang="zh-CN" sz="2400" b="1" dirty="0">
                <a:solidFill>
                  <a:srgbClr val="000000"/>
                </a:solidFill>
                <a:latin typeface="微软雅黑" panose="020B0503020204020204" pitchFamily="34" charset="-122"/>
                <a:ea typeface="微软雅黑" panose="020B0503020204020204" pitchFamily="34" charset="-122"/>
              </a:rPr>
              <a:t> 行业现状：国内？</a:t>
            </a:r>
          </a:p>
          <a:p>
            <a:pPr marL="342900" indent="-342900">
              <a:lnSpc>
                <a:spcPct val="150000"/>
              </a:lnSpc>
              <a:spcBef>
                <a:spcPct val="50000"/>
              </a:spcBef>
              <a:buFont typeface="Wingdings" panose="05000000000000000000" pitchFamily="2" charset="2"/>
              <a:buChar char="Ø"/>
            </a:pPr>
            <a:r>
              <a:rPr lang="zh-CN" altLang="zh-CN" sz="2400" b="1" dirty="0">
                <a:solidFill>
                  <a:srgbClr val="000000"/>
                </a:solidFill>
                <a:latin typeface="微软雅黑" panose="020B0503020204020204" pitchFamily="34" charset="-122"/>
                <a:ea typeface="微软雅黑" panose="020B0503020204020204" pitchFamily="34" charset="-122"/>
              </a:rPr>
              <a:t> 发达国家现状：专业化人员、专业化机构、专业化管理  </a:t>
            </a:r>
          </a:p>
        </p:txBody>
      </p:sp>
      <p:sp>
        <p:nvSpPr>
          <p:cNvPr id="10243" name="Text Box 3"/>
          <p:cNvSpPr txBox="1">
            <a:spLocks noChangeArrowheads="1"/>
          </p:cNvSpPr>
          <p:nvPr/>
        </p:nvSpPr>
        <p:spPr bwMode="auto">
          <a:xfrm>
            <a:off x="2889312" y="379577"/>
            <a:ext cx="329336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zh-CN" altLang="zh-CN" sz="3200" b="1" dirty="0" smtClean="0">
                <a:solidFill>
                  <a:srgbClr val="FF0000"/>
                </a:solidFill>
                <a:latin typeface="微软雅黑" panose="020B0503020204020204" pitchFamily="34" charset="-122"/>
                <a:ea typeface="微软雅黑" panose="020B0503020204020204" pitchFamily="34" charset="-122"/>
              </a:rPr>
              <a:t>采购</a:t>
            </a:r>
            <a:r>
              <a:rPr lang="zh-CN" altLang="en-US" sz="3200" b="1" dirty="0" smtClean="0">
                <a:solidFill>
                  <a:srgbClr val="FF0000"/>
                </a:solidFill>
                <a:latin typeface="微软雅黑" panose="020B0503020204020204" pitchFamily="34" charset="-122"/>
                <a:ea typeface="微软雅黑" panose="020B0503020204020204" pitchFamily="34" charset="-122"/>
              </a:rPr>
              <a:t>组织的</a:t>
            </a:r>
            <a:r>
              <a:rPr lang="zh-CN" altLang="zh-CN" sz="3200" b="1" dirty="0" smtClean="0">
                <a:solidFill>
                  <a:srgbClr val="FF0000"/>
                </a:solidFill>
                <a:latin typeface="微软雅黑" panose="020B0503020204020204" pitchFamily="34" charset="-122"/>
                <a:ea typeface="微软雅黑" panose="020B0503020204020204" pitchFamily="34" charset="-122"/>
              </a:rPr>
              <a:t>现状</a:t>
            </a:r>
            <a:endParaRPr lang="zh-CN" altLang="zh-CN" sz="3200" b="1" dirty="0">
              <a:solidFill>
                <a:srgbClr val="FF0000"/>
              </a:solidFill>
              <a:latin typeface="微软雅黑" panose="020B0503020204020204" pitchFamily="34" charset="-122"/>
              <a:ea typeface="微软雅黑" panose="020B0503020204020204" pitchFamily="34" charset="-122"/>
            </a:endParaRPr>
          </a:p>
        </p:txBody>
      </p:sp>
      <p:sp>
        <p:nvSpPr>
          <p:cNvPr id="10245" name="Text Box 5"/>
          <p:cNvSpPr txBox="1">
            <a:spLocks noChangeArrowheads="1"/>
          </p:cNvSpPr>
          <p:nvPr/>
        </p:nvSpPr>
        <p:spPr bwMode="auto">
          <a:xfrm>
            <a:off x="431540" y="4581128"/>
            <a:ext cx="8208912" cy="1200329"/>
          </a:xfrm>
          <a:prstGeom prst="rect">
            <a:avLst/>
          </a:prstGeom>
          <a:solidFill>
            <a:srgbClr val="00B0F0"/>
          </a:solidFill>
          <a:ln>
            <a:noFill/>
          </a:ln>
          <a:effectLst/>
          <a:extLst/>
        </p:spPr>
        <p:txBody>
          <a:bodyPr wrap="square">
            <a:spAutoFit/>
          </a:bodyPr>
          <a:lstStyle/>
          <a:p>
            <a:pPr algn="ctr">
              <a:lnSpc>
                <a:spcPct val="150000"/>
              </a:lnSpc>
              <a:spcBef>
                <a:spcPct val="50000"/>
              </a:spcBef>
            </a:pPr>
            <a:r>
              <a:rPr lang="zh-CN" altLang="zh-CN" sz="2400" b="1" dirty="0">
                <a:solidFill>
                  <a:srgbClr val="000000"/>
                </a:solidFill>
                <a:latin typeface="微软雅黑" panose="020B0503020204020204" pitchFamily="34" charset="-122"/>
                <a:ea typeface="微软雅黑" panose="020B0503020204020204" pitchFamily="34" charset="-122"/>
              </a:rPr>
              <a:t>采购尤其是企业采购，由于种种原因，目前国内</a:t>
            </a:r>
            <a:r>
              <a:rPr lang="zh-CN" altLang="zh-CN" sz="2400" b="1" dirty="0" smtClean="0">
                <a:solidFill>
                  <a:srgbClr val="000000"/>
                </a:solidFill>
                <a:latin typeface="微软雅黑" panose="020B0503020204020204" pitchFamily="34" charset="-122"/>
                <a:ea typeface="微软雅黑" panose="020B0503020204020204" pitchFamily="34" charset="-122"/>
              </a:rPr>
              <a:t>尚未形成</a:t>
            </a:r>
            <a:r>
              <a:rPr lang="zh-CN" altLang="zh-CN" sz="2400" b="1" dirty="0">
                <a:solidFill>
                  <a:srgbClr val="000000"/>
                </a:solidFill>
                <a:latin typeface="微软雅黑" panose="020B0503020204020204" pitchFamily="34" charset="-122"/>
                <a:ea typeface="微软雅黑" panose="020B0503020204020204" pitchFamily="34" charset="-122"/>
              </a:rPr>
              <a:t>系统的理论，采购运作与管理也基本</a:t>
            </a:r>
            <a:r>
              <a:rPr lang="zh-CN" altLang="zh-CN" sz="2400" b="1" dirty="0" smtClean="0">
                <a:solidFill>
                  <a:srgbClr val="000000"/>
                </a:solidFill>
                <a:latin typeface="微软雅黑" panose="020B0503020204020204" pitchFamily="34" charset="-122"/>
                <a:ea typeface="微软雅黑" panose="020B0503020204020204" pitchFamily="34" charset="-122"/>
              </a:rPr>
              <a:t>处于“暗箱”</a:t>
            </a:r>
            <a:r>
              <a:rPr lang="zh-CN" altLang="zh-CN" sz="2400" b="1" dirty="0">
                <a:solidFill>
                  <a:srgbClr val="000000"/>
                </a:solidFill>
                <a:latin typeface="微软雅黑" panose="020B0503020204020204" pitchFamily="34" charset="-122"/>
                <a:ea typeface="微软雅黑" panose="020B0503020204020204" pitchFamily="34" charset="-122"/>
              </a:rPr>
              <a:t>操作状态</a:t>
            </a:r>
          </a:p>
        </p:txBody>
      </p:sp>
    </p:spTree>
    <p:extLst>
      <p:ext uri="{BB962C8B-B14F-4D97-AF65-F5344CB8AC3E}">
        <p14:creationId xmlns:p14="http://schemas.microsoft.com/office/powerpoint/2010/main" val="323017104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anim calcmode="lin" valueType="num">
                                      <p:cBhvr additive="base">
                                        <p:cTn id="7" dur="500" fill="hold"/>
                                        <p:tgtEl>
                                          <p:spTgt spid="1024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42">
                                            <p:txEl>
                                              <p:pRg st="1" end="1"/>
                                            </p:txEl>
                                          </p:spTgt>
                                        </p:tgtEl>
                                        <p:attrNameLst>
                                          <p:attrName>style.visibility</p:attrName>
                                        </p:attrNameLst>
                                      </p:cBhvr>
                                      <p:to>
                                        <p:strVal val="visible"/>
                                      </p:to>
                                    </p:set>
                                    <p:anim calcmode="lin" valueType="num">
                                      <p:cBhvr additive="base">
                                        <p:cTn id="13" dur="500" fill="hold"/>
                                        <p:tgtEl>
                                          <p:spTgt spid="1024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4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242">
                                            <p:txEl>
                                              <p:pRg st="2" end="2"/>
                                            </p:txEl>
                                          </p:spTgt>
                                        </p:tgtEl>
                                        <p:attrNameLst>
                                          <p:attrName>style.visibility</p:attrName>
                                        </p:attrNameLst>
                                      </p:cBhvr>
                                      <p:to>
                                        <p:strVal val="visible"/>
                                      </p:to>
                                    </p:set>
                                    <p:anim calcmode="lin" valueType="num">
                                      <p:cBhvr additive="base">
                                        <p:cTn id="19" dur="500" fill="hold"/>
                                        <p:tgtEl>
                                          <p:spTgt spid="1024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242">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242">
                                            <p:txEl>
                                              <p:pRg st="3" end="3"/>
                                            </p:txEl>
                                          </p:spTgt>
                                        </p:tgtEl>
                                        <p:attrNameLst>
                                          <p:attrName>style.visibility</p:attrName>
                                        </p:attrNameLst>
                                      </p:cBhvr>
                                      <p:to>
                                        <p:strVal val="visible"/>
                                      </p:to>
                                    </p:set>
                                    <p:anim calcmode="lin" valueType="num">
                                      <p:cBhvr additive="base">
                                        <p:cTn id="25" dur="500" fill="hold"/>
                                        <p:tgtEl>
                                          <p:spTgt spid="1024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242">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uiExpand="1" build="p"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83426" name="Group 2"/>
          <p:cNvGrpSpPr>
            <a:grpSpLocks/>
          </p:cNvGrpSpPr>
          <p:nvPr/>
        </p:nvGrpSpPr>
        <p:grpSpPr bwMode="auto">
          <a:xfrm>
            <a:off x="3708400" y="1341438"/>
            <a:ext cx="4711700" cy="719137"/>
            <a:chOff x="1680" y="1008"/>
            <a:chExt cx="3600" cy="616"/>
          </a:xfrm>
        </p:grpSpPr>
        <p:graphicFrame>
          <p:nvGraphicFramePr>
            <p:cNvPr id="4583427" name="Object 3"/>
            <p:cNvGraphicFramePr>
              <a:graphicFrameLocks noChangeAspect="1"/>
            </p:cNvGraphicFramePr>
            <p:nvPr/>
          </p:nvGraphicFramePr>
          <p:xfrm>
            <a:off x="1680" y="1008"/>
            <a:ext cx="3600" cy="616"/>
          </p:xfrm>
          <a:graphic>
            <a:graphicData uri="http://schemas.openxmlformats.org/presentationml/2006/ole">
              <mc:AlternateContent xmlns:mc="http://schemas.openxmlformats.org/markup-compatibility/2006">
                <mc:Choice xmlns:v="urn:schemas-microsoft-com:vml" Requires="v">
                  <p:oleObj spid="_x0000_s253016" name="多媒體項目" r:id="rId4" imgW="4082760" imgH="903960" progId="MS_ClipArt_Gallery.2">
                    <p:embed/>
                  </p:oleObj>
                </mc:Choice>
                <mc:Fallback>
                  <p:oleObj name="多媒體項目" r:id="rId4" imgW="4082760" imgH="9039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0" y="1008"/>
                          <a:ext cx="3600" cy="6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83428" name="WordArt 4"/>
            <p:cNvSpPr>
              <a:spLocks noChangeArrowheads="1" noChangeShapeType="1" noTextEdit="1"/>
            </p:cNvSpPr>
            <p:nvPr/>
          </p:nvSpPr>
          <p:spPr bwMode="auto">
            <a:xfrm>
              <a:off x="1920" y="1152"/>
              <a:ext cx="1689" cy="32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0000"/>
                </a:contourClr>
              </a:sp3d>
            </a:bodyPr>
            <a:lstStyle/>
            <a:p>
              <a:pPr algn="ctr"/>
              <a:r>
                <a:rPr lang="en-US" altLang="zh-CN" sz="3600" kern="10">
                  <a:ln w="9525">
                    <a:round/>
                    <a:headEnd/>
                    <a:tailEnd/>
                  </a:ln>
                  <a:gradFill rotWithShape="0">
                    <a:gsLst>
                      <a:gs pos="0">
                        <a:srgbClr val="FF0000"/>
                      </a:gs>
                      <a:gs pos="100000">
                        <a:schemeClr val="folHlink"/>
                      </a:gs>
                    </a:gsLst>
                    <a:lin ang="5400000" scaled="1"/>
                  </a:gradFill>
                  <a:effectLst/>
                  <a:latin typeface="Arial" panose="020B0604020202020204" pitchFamily="34" charset="0"/>
                  <a:cs typeface="Arial" panose="020B0604020202020204" pitchFamily="34" charset="0"/>
                </a:rPr>
                <a:t>7 Rights!</a:t>
              </a:r>
              <a:endParaRPr lang="zh-CN" altLang="en-US" sz="3600" kern="10">
                <a:ln w="9525">
                  <a:round/>
                  <a:headEnd/>
                  <a:tailEnd/>
                </a:ln>
                <a:gradFill rotWithShape="0">
                  <a:gsLst>
                    <a:gs pos="0">
                      <a:srgbClr val="FF0000"/>
                    </a:gs>
                    <a:gs pos="100000">
                      <a:schemeClr val="folHlink"/>
                    </a:gs>
                  </a:gsLst>
                  <a:lin ang="5400000" scaled="1"/>
                </a:gradFill>
                <a:effectLst/>
                <a:latin typeface="Arial" panose="020B0604020202020204" pitchFamily="34" charset="0"/>
                <a:cs typeface="Arial" panose="020B0604020202020204" pitchFamily="34" charset="0"/>
              </a:endParaRPr>
            </a:p>
          </p:txBody>
        </p:sp>
      </p:grpSp>
      <p:sp>
        <p:nvSpPr>
          <p:cNvPr id="4583429" name="Rectangle 5"/>
          <p:cNvSpPr>
            <a:spLocks noGrp="1" noChangeArrowheads="1"/>
          </p:cNvSpPr>
          <p:nvPr>
            <p:ph idx="1"/>
          </p:nvPr>
        </p:nvSpPr>
        <p:spPr>
          <a:xfrm>
            <a:off x="1054100" y="2114550"/>
            <a:ext cx="3384550" cy="4032250"/>
          </a:xfrm>
          <a:noFill/>
          <a:ln/>
        </p:spPr>
        <p:txBody>
          <a:bodyPr/>
          <a:lstStyle/>
          <a:p>
            <a:pPr>
              <a:lnSpc>
                <a:spcPct val="145000"/>
              </a:lnSpc>
              <a:buClr>
                <a:schemeClr val="accent2"/>
              </a:buClr>
              <a:tabLst>
                <a:tab pos="2473325" algn="l"/>
                <a:tab pos="2949575" algn="l"/>
              </a:tabLst>
            </a:pPr>
            <a:r>
              <a:rPr lang="en-US" altLang="zh-TW" sz="2100" b="1" dirty="0">
                <a:solidFill>
                  <a:srgbClr val="000099"/>
                </a:solidFill>
              </a:rPr>
              <a:t>Right </a:t>
            </a:r>
            <a:r>
              <a:rPr lang="en-US" altLang="zh-TW" sz="2100" b="1" u="sng" dirty="0">
                <a:solidFill>
                  <a:srgbClr val="FF0066"/>
                </a:solidFill>
              </a:rPr>
              <a:t>supplier</a:t>
            </a:r>
            <a:r>
              <a:rPr lang="en-US" altLang="zh-TW" sz="2100" b="1" dirty="0"/>
              <a:t>	</a:t>
            </a:r>
            <a:r>
              <a:rPr lang="en-US" altLang="zh-CN" sz="2100" b="1" dirty="0"/>
              <a:t>  </a:t>
            </a:r>
            <a:r>
              <a:rPr lang="en-US" altLang="zh-TW" sz="2100" b="1" dirty="0">
                <a:solidFill>
                  <a:srgbClr val="FF33CC"/>
                </a:solidFill>
                <a:sym typeface="Monotype Sorts" pitchFamily="2" charset="2"/>
              </a:rPr>
              <a:t></a:t>
            </a:r>
            <a:endParaRPr lang="zh-TW" altLang="en-US" sz="2100" b="1" dirty="0"/>
          </a:p>
          <a:p>
            <a:pPr>
              <a:lnSpc>
                <a:spcPct val="145000"/>
              </a:lnSpc>
              <a:buClr>
                <a:schemeClr val="accent2"/>
              </a:buClr>
              <a:tabLst>
                <a:tab pos="2473325" algn="l"/>
                <a:tab pos="2949575" algn="l"/>
              </a:tabLst>
            </a:pPr>
            <a:r>
              <a:rPr lang="en-US" altLang="zh-TW" sz="2100" b="1" dirty="0">
                <a:solidFill>
                  <a:srgbClr val="000099"/>
                </a:solidFill>
              </a:rPr>
              <a:t>Right </a:t>
            </a:r>
            <a:r>
              <a:rPr lang="en-US" altLang="zh-TW" sz="2100" b="1" u="sng" dirty="0">
                <a:solidFill>
                  <a:srgbClr val="FF0066"/>
                </a:solidFill>
              </a:rPr>
              <a:t>time</a:t>
            </a:r>
            <a:r>
              <a:rPr lang="en-US" altLang="zh-TW" sz="2100" b="1" dirty="0"/>
              <a:t>	</a:t>
            </a:r>
            <a:r>
              <a:rPr lang="en-US" altLang="zh-CN" sz="2100" b="1" dirty="0"/>
              <a:t>  </a:t>
            </a:r>
            <a:r>
              <a:rPr lang="en-US" altLang="zh-TW" sz="2100" b="1" dirty="0">
                <a:solidFill>
                  <a:srgbClr val="FF33CC"/>
                </a:solidFill>
                <a:sym typeface="Monotype Sorts" pitchFamily="2" charset="2"/>
              </a:rPr>
              <a:t></a:t>
            </a:r>
            <a:r>
              <a:rPr lang="en-US" altLang="zh-CN" sz="2100" b="1" dirty="0">
                <a:sym typeface="Monotype Sorts" pitchFamily="2" charset="2"/>
              </a:rPr>
              <a:t> </a:t>
            </a:r>
          </a:p>
          <a:p>
            <a:pPr>
              <a:lnSpc>
                <a:spcPct val="145000"/>
              </a:lnSpc>
              <a:buClr>
                <a:schemeClr val="accent2"/>
              </a:buClr>
              <a:tabLst>
                <a:tab pos="2473325" algn="l"/>
                <a:tab pos="2949575" algn="l"/>
              </a:tabLst>
            </a:pPr>
            <a:r>
              <a:rPr lang="en-US" altLang="zh-TW" sz="2100" b="1" dirty="0">
                <a:solidFill>
                  <a:srgbClr val="000099"/>
                </a:solidFill>
              </a:rPr>
              <a:t>Right </a:t>
            </a:r>
            <a:r>
              <a:rPr lang="en-US" altLang="zh-TW" sz="2100" b="1" u="sng" dirty="0">
                <a:solidFill>
                  <a:srgbClr val="FF0066"/>
                </a:solidFill>
              </a:rPr>
              <a:t>price</a:t>
            </a:r>
            <a:r>
              <a:rPr lang="en-US" altLang="zh-TW" sz="2100" b="1" dirty="0"/>
              <a:t>	</a:t>
            </a:r>
            <a:r>
              <a:rPr lang="en-US" altLang="zh-CN" sz="2100" b="1" dirty="0"/>
              <a:t>  </a:t>
            </a:r>
            <a:r>
              <a:rPr lang="en-US" altLang="zh-TW" sz="2100" b="1" dirty="0">
                <a:solidFill>
                  <a:srgbClr val="FF33CC"/>
                </a:solidFill>
                <a:sym typeface="Monotype Sorts" pitchFamily="2" charset="2"/>
              </a:rPr>
              <a:t></a:t>
            </a:r>
            <a:r>
              <a:rPr lang="en-US" altLang="zh-CN" sz="2100" b="1" dirty="0">
                <a:sym typeface="Monotype Sorts" pitchFamily="2" charset="2"/>
              </a:rPr>
              <a:t> </a:t>
            </a:r>
          </a:p>
          <a:p>
            <a:pPr>
              <a:lnSpc>
                <a:spcPct val="145000"/>
              </a:lnSpc>
              <a:buClr>
                <a:schemeClr val="accent2"/>
              </a:buClr>
              <a:tabLst>
                <a:tab pos="2473325" algn="l"/>
                <a:tab pos="2949575" algn="l"/>
              </a:tabLst>
            </a:pPr>
            <a:r>
              <a:rPr lang="en-US" altLang="zh-TW" sz="2100" b="1" dirty="0">
                <a:solidFill>
                  <a:srgbClr val="000099"/>
                </a:solidFill>
              </a:rPr>
              <a:t>Right </a:t>
            </a:r>
            <a:r>
              <a:rPr lang="en-US" altLang="zh-TW" sz="2100" b="1" u="sng" dirty="0">
                <a:solidFill>
                  <a:srgbClr val="FF0066"/>
                </a:solidFill>
              </a:rPr>
              <a:t>quantity</a:t>
            </a:r>
            <a:r>
              <a:rPr lang="en-US" altLang="zh-CN" sz="2100" b="1" dirty="0"/>
              <a:t>    </a:t>
            </a:r>
            <a:r>
              <a:rPr lang="en-US" altLang="zh-CN" sz="2100" b="1" dirty="0" smtClean="0"/>
              <a:t> </a:t>
            </a:r>
            <a:r>
              <a:rPr lang="en-US" altLang="zh-TW" sz="2100" b="1" dirty="0" smtClean="0">
                <a:solidFill>
                  <a:srgbClr val="FF33CC"/>
                </a:solidFill>
                <a:sym typeface="Monotype Sorts" pitchFamily="2" charset="2"/>
              </a:rPr>
              <a:t></a:t>
            </a:r>
            <a:r>
              <a:rPr lang="en-US" altLang="zh-CN" sz="2100" b="1" dirty="0" smtClean="0">
                <a:sym typeface="Monotype Sorts" pitchFamily="2" charset="2"/>
              </a:rPr>
              <a:t> </a:t>
            </a:r>
            <a:endParaRPr lang="en-US" altLang="zh-CN" sz="2100" b="1" dirty="0">
              <a:sym typeface="Monotype Sorts" pitchFamily="2" charset="2"/>
            </a:endParaRPr>
          </a:p>
          <a:p>
            <a:pPr>
              <a:lnSpc>
                <a:spcPct val="145000"/>
              </a:lnSpc>
              <a:buClr>
                <a:schemeClr val="accent2"/>
              </a:buClr>
              <a:tabLst>
                <a:tab pos="2473325" algn="l"/>
                <a:tab pos="2949575" algn="l"/>
              </a:tabLst>
            </a:pPr>
            <a:r>
              <a:rPr lang="en-US" altLang="zh-TW" sz="2100" b="1" dirty="0">
                <a:solidFill>
                  <a:srgbClr val="000099"/>
                </a:solidFill>
              </a:rPr>
              <a:t>Right </a:t>
            </a:r>
            <a:r>
              <a:rPr lang="en-US" altLang="zh-TW" sz="2100" b="1" u="sng" dirty="0">
                <a:solidFill>
                  <a:srgbClr val="FF0066"/>
                </a:solidFill>
              </a:rPr>
              <a:t>quality</a:t>
            </a:r>
            <a:r>
              <a:rPr lang="en-US" altLang="zh-TW" sz="2100" b="1" dirty="0"/>
              <a:t>	</a:t>
            </a:r>
            <a:r>
              <a:rPr lang="en-US" altLang="zh-CN" sz="2100" b="1" dirty="0"/>
              <a:t>  </a:t>
            </a:r>
            <a:r>
              <a:rPr lang="en-US" altLang="zh-TW" sz="2100" b="1" dirty="0" smtClean="0">
                <a:solidFill>
                  <a:srgbClr val="FF33CC"/>
                </a:solidFill>
                <a:sym typeface="Monotype Sorts" pitchFamily="2" charset="2"/>
              </a:rPr>
              <a:t></a:t>
            </a:r>
            <a:endParaRPr lang="zh-TW" altLang="zh-CN" sz="2100" b="1" dirty="0">
              <a:solidFill>
                <a:srgbClr val="000099"/>
              </a:solidFill>
            </a:endParaRPr>
          </a:p>
          <a:p>
            <a:pPr>
              <a:lnSpc>
                <a:spcPct val="145000"/>
              </a:lnSpc>
              <a:buClr>
                <a:schemeClr val="accent2"/>
              </a:buClr>
              <a:tabLst>
                <a:tab pos="2473325" algn="l"/>
                <a:tab pos="2949575" algn="l"/>
              </a:tabLst>
            </a:pPr>
            <a:r>
              <a:rPr lang="zh-CN" altLang="en-US" sz="2100" b="1" dirty="0">
                <a:solidFill>
                  <a:srgbClr val="000099"/>
                </a:solidFill>
              </a:rPr>
              <a:t>R</a:t>
            </a:r>
            <a:r>
              <a:rPr lang="en-US" altLang="zh-CN" sz="2100" b="1" dirty="0" err="1">
                <a:solidFill>
                  <a:srgbClr val="000099"/>
                </a:solidFill>
              </a:rPr>
              <a:t>ight</a:t>
            </a:r>
            <a:r>
              <a:rPr lang="en-US" altLang="zh-CN" sz="2100" b="1" dirty="0">
                <a:solidFill>
                  <a:srgbClr val="FF0066"/>
                </a:solidFill>
              </a:rPr>
              <a:t> location     </a:t>
            </a:r>
            <a:r>
              <a:rPr lang="en-US" altLang="zh-TW" sz="2100" b="1" dirty="0">
                <a:solidFill>
                  <a:srgbClr val="FF33CC"/>
                </a:solidFill>
                <a:sym typeface="Monotype Sorts" pitchFamily="2" charset="2"/>
              </a:rPr>
              <a:t></a:t>
            </a:r>
            <a:endParaRPr lang="en-US" altLang="zh-CN" sz="2100" b="1" dirty="0">
              <a:solidFill>
                <a:srgbClr val="FF0066"/>
              </a:solidFill>
            </a:endParaRPr>
          </a:p>
          <a:p>
            <a:pPr>
              <a:lnSpc>
                <a:spcPct val="145000"/>
              </a:lnSpc>
              <a:buClr>
                <a:schemeClr val="accent2"/>
              </a:buClr>
              <a:tabLst>
                <a:tab pos="2473325" algn="l"/>
                <a:tab pos="2949575" algn="l"/>
              </a:tabLst>
            </a:pPr>
            <a:r>
              <a:rPr lang="zh-CN" altLang="en-US" sz="2100" b="1" dirty="0">
                <a:solidFill>
                  <a:srgbClr val="000099"/>
                </a:solidFill>
              </a:rPr>
              <a:t>R</a:t>
            </a:r>
            <a:r>
              <a:rPr lang="en-US" altLang="zh-CN" sz="2100" b="1" dirty="0" err="1">
                <a:solidFill>
                  <a:srgbClr val="000099"/>
                </a:solidFill>
              </a:rPr>
              <a:t>ight</a:t>
            </a:r>
            <a:r>
              <a:rPr lang="en-US" altLang="zh-CN" sz="2100" b="1" dirty="0">
                <a:solidFill>
                  <a:srgbClr val="000099"/>
                </a:solidFill>
              </a:rPr>
              <a:t> </a:t>
            </a:r>
            <a:r>
              <a:rPr lang="en-US" altLang="zh-CN" sz="2100" b="1" dirty="0">
                <a:solidFill>
                  <a:srgbClr val="FF0066"/>
                </a:solidFill>
              </a:rPr>
              <a:t>service       </a:t>
            </a:r>
            <a:r>
              <a:rPr lang="en-US" altLang="zh-TW" sz="2100" b="1" dirty="0" smtClean="0">
                <a:solidFill>
                  <a:srgbClr val="FF33CC"/>
                </a:solidFill>
                <a:sym typeface="Monotype Sorts" pitchFamily="2" charset="2"/>
              </a:rPr>
              <a:t></a:t>
            </a:r>
            <a:endParaRPr lang="zh-TW" altLang="en-US" sz="1700" b="1" dirty="0"/>
          </a:p>
          <a:p>
            <a:pPr>
              <a:lnSpc>
                <a:spcPct val="145000"/>
              </a:lnSpc>
              <a:buClr>
                <a:schemeClr val="accent2"/>
              </a:buClr>
              <a:tabLst>
                <a:tab pos="2473325" algn="l"/>
                <a:tab pos="2949575" algn="l"/>
              </a:tabLst>
            </a:pPr>
            <a:endParaRPr lang="zh-CN" altLang="en-US" sz="2100" b="1" dirty="0">
              <a:solidFill>
                <a:srgbClr val="FF33CC"/>
              </a:solidFill>
              <a:sym typeface="Monotype Sorts" pitchFamily="2" charset="2"/>
            </a:endParaRPr>
          </a:p>
          <a:p>
            <a:pPr>
              <a:lnSpc>
                <a:spcPct val="80000"/>
              </a:lnSpc>
              <a:tabLst>
                <a:tab pos="2473325" algn="l"/>
                <a:tab pos="2949575" algn="l"/>
              </a:tabLst>
            </a:pPr>
            <a:endParaRPr lang="zh-TW" altLang="en-US" sz="1700" b="1" dirty="0"/>
          </a:p>
        </p:txBody>
      </p:sp>
      <p:sp>
        <p:nvSpPr>
          <p:cNvPr id="4583432" name="Text Box 8"/>
          <p:cNvSpPr txBox="1">
            <a:spLocks noChangeArrowheads="1"/>
          </p:cNvSpPr>
          <p:nvPr/>
        </p:nvSpPr>
        <p:spPr bwMode="ltGray">
          <a:xfrm>
            <a:off x="4572000" y="2228685"/>
            <a:ext cx="3598863" cy="3782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200" b="1" dirty="0">
                <a:solidFill>
                  <a:srgbClr val="000099"/>
                </a:solidFill>
                <a:effectLst/>
                <a:latin typeface="微软雅黑" panose="020B0503020204020204" pitchFamily="34" charset="-122"/>
                <a:ea typeface="微软雅黑" panose="020B0503020204020204" pitchFamily="34" charset="-122"/>
              </a:rPr>
              <a:t>从合格的</a:t>
            </a:r>
            <a:r>
              <a:rPr lang="zh-TW" altLang="en-US" sz="2200" b="1" dirty="0">
                <a:solidFill>
                  <a:schemeClr val="tx1"/>
                </a:solidFill>
                <a:effectLst/>
                <a:latin typeface="微软雅黑" panose="020B0503020204020204" pitchFamily="34" charset="-122"/>
                <a:ea typeface="微软雅黑" panose="020B0503020204020204" pitchFamily="34" charset="-122"/>
              </a:rPr>
              <a:t> </a:t>
            </a:r>
            <a:r>
              <a:rPr lang="zh-CN" altLang="en-US" sz="2200" b="1" u="sng" dirty="0">
                <a:effectLst/>
                <a:latin typeface="微软雅黑" panose="020B0503020204020204" pitchFamily="34" charset="-122"/>
                <a:ea typeface="微软雅黑" panose="020B0503020204020204" pitchFamily="34" charset="-122"/>
              </a:rPr>
              <a:t>供应商</a:t>
            </a:r>
            <a:r>
              <a:rPr lang="zh-TW" altLang="en-US" sz="2200" b="1" dirty="0">
                <a:effectLst/>
                <a:latin typeface="微软雅黑" panose="020B0503020204020204" pitchFamily="34" charset="-122"/>
                <a:ea typeface="微软雅黑" panose="020B0503020204020204" pitchFamily="34" charset="-122"/>
              </a:rPr>
              <a:t> </a:t>
            </a:r>
            <a:r>
              <a:rPr lang="zh-CN" altLang="en-US" sz="2200" b="1" dirty="0">
                <a:solidFill>
                  <a:srgbClr val="000099"/>
                </a:solidFill>
                <a:effectLst/>
                <a:latin typeface="微软雅黑" panose="020B0503020204020204" pitchFamily="34" charset="-122"/>
                <a:ea typeface="微软雅黑" panose="020B0503020204020204" pitchFamily="34" charset="-122"/>
              </a:rPr>
              <a:t>处</a:t>
            </a:r>
          </a:p>
          <a:p>
            <a:pPr>
              <a:lnSpc>
                <a:spcPct val="145000"/>
              </a:lnSpc>
              <a:spcBef>
                <a:spcPct val="20000"/>
              </a:spcBef>
              <a:buClr>
                <a:schemeClr val="accent2"/>
              </a:buClr>
              <a:buSzPct val="85000"/>
              <a:buFont typeface="Wingdings" panose="05000000000000000000" pitchFamily="2" charset="2"/>
              <a:buNone/>
            </a:pPr>
            <a:r>
              <a:rPr lang="zh-TW" altLang="en-US" sz="2200" b="1" dirty="0">
                <a:solidFill>
                  <a:srgbClr val="000099"/>
                </a:solidFill>
                <a:effectLst/>
                <a:latin typeface="微软雅黑" panose="020B0503020204020204" pitchFamily="34" charset="-122"/>
                <a:ea typeface="微软雅黑" panose="020B0503020204020204" pitchFamily="34" charset="-122"/>
              </a:rPr>
              <a:t>在需求的 </a:t>
            </a:r>
            <a:r>
              <a:rPr lang="zh-CN" altLang="en-US" sz="2200" b="1" u="sng" dirty="0">
                <a:effectLst/>
                <a:latin typeface="微软雅黑" panose="020B0503020204020204" pitchFamily="34" charset="-122"/>
                <a:ea typeface="微软雅黑" panose="020B0503020204020204" pitchFamily="34" charset="-122"/>
              </a:rPr>
              <a:t>时间</a:t>
            </a:r>
            <a:r>
              <a:rPr lang="zh-TW" altLang="en-US" sz="2200" b="1" dirty="0">
                <a:solidFill>
                  <a:srgbClr val="000099"/>
                </a:solidFill>
                <a:effectLst/>
                <a:latin typeface="微软雅黑" panose="020B0503020204020204" pitchFamily="34" charset="-122"/>
                <a:ea typeface="微软雅黑" panose="020B0503020204020204" pitchFamily="34" charset="-122"/>
              </a:rPr>
              <a:t> 內</a:t>
            </a:r>
            <a:r>
              <a:rPr lang="zh-TW" altLang="en-US" sz="2200" b="1" dirty="0">
                <a:solidFill>
                  <a:schemeClr val="tx1"/>
                </a:solidFill>
                <a:effectLst/>
                <a:latin typeface="微软雅黑" panose="020B0503020204020204" pitchFamily="34" charset="-122"/>
                <a:ea typeface="微软雅黑" panose="020B0503020204020204" pitchFamily="34" charset="-122"/>
              </a:rPr>
              <a:t> </a:t>
            </a:r>
            <a:endParaRPr lang="zh-TW" altLang="zh-CN" sz="2200" b="1" dirty="0">
              <a:solidFill>
                <a:schemeClr val="tx1"/>
              </a:solidFill>
              <a:effectLst/>
              <a:latin typeface="微软雅黑" panose="020B0503020204020204" pitchFamily="34" charset="-122"/>
              <a:ea typeface="微软雅黑" panose="020B0503020204020204" pitchFamily="34" charset="-122"/>
            </a:endParaRPr>
          </a:p>
          <a:p>
            <a:pPr>
              <a:lnSpc>
                <a:spcPct val="145000"/>
              </a:lnSpc>
              <a:spcBef>
                <a:spcPct val="20000"/>
              </a:spcBef>
              <a:buClr>
                <a:schemeClr val="accent2"/>
              </a:buClr>
              <a:buSzPct val="85000"/>
              <a:buFont typeface="Wingdings" panose="05000000000000000000" pitchFamily="2" charset="2"/>
              <a:buNone/>
            </a:pPr>
            <a:r>
              <a:rPr lang="zh-TW" altLang="en-US" sz="2200" b="1" dirty="0">
                <a:solidFill>
                  <a:srgbClr val="000099"/>
                </a:solidFill>
                <a:effectLst/>
                <a:latin typeface="微软雅黑" panose="020B0503020204020204" pitchFamily="34" charset="-122"/>
                <a:ea typeface="微软雅黑" panose="020B0503020204020204" pitchFamily="34" charset="-122"/>
              </a:rPr>
              <a:t>以合理的 </a:t>
            </a:r>
            <a:r>
              <a:rPr lang="zh-CN" altLang="en-US" sz="2200" b="1" u="sng" dirty="0">
                <a:effectLst/>
                <a:latin typeface="微软雅黑" panose="020B0503020204020204" pitchFamily="34" charset="-122"/>
                <a:ea typeface="微软雅黑" panose="020B0503020204020204" pitchFamily="34" charset="-122"/>
              </a:rPr>
              <a:t>价格</a:t>
            </a:r>
          </a:p>
          <a:p>
            <a:pPr>
              <a:lnSpc>
                <a:spcPct val="145000"/>
              </a:lnSpc>
              <a:spcBef>
                <a:spcPct val="20000"/>
              </a:spcBef>
              <a:buClr>
                <a:schemeClr val="accent2"/>
              </a:buClr>
              <a:buSzPct val="85000"/>
              <a:buFont typeface="Wingdings" panose="05000000000000000000" pitchFamily="2" charset="2"/>
              <a:buNone/>
            </a:pPr>
            <a:r>
              <a:rPr lang="zh-CN" altLang="en-US" sz="2200" b="1" dirty="0">
                <a:solidFill>
                  <a:srgbClr val="000099"/>
                </a:solidFill>
                <a:effectLst/>
                <a:latin typeface="微软雅黑" panose="020B0503020204020204" pitchFamily="34" charset="-122"/>
                <a:ea typeface="微软雅黑" panose="020B0503020204020204" pitchFamily="34" charset="-122"/>
              </a:rPr>
              <a:t>取得正确的</a:t>
            </a:r>
            <a:r>
              <a:rPr lang="zh-TW" altLang="en-US" sz="2200" b="1" dirty="0">
                <a:solidFill>
                  <a:srgbClr val="000099"/>
                </a:solidFill>
                <a:effectLst/>
                <a:latin typeface="微软雅黑" panose="020B0503020204020204" pitchFamily="34" charset="-122"/>
                <a:ea typeface="微软雅黑" panose="020B0503020204020204" pitchFamily="34" charset="-122"/>
              </a:rPr>
              <a:t> </a:t>
            </a:r>
            <a:r>
              <a:rPr lang="zh-CN" altLang="en-US" sz="2200" b="1" u="sng" dirty="0">
                <a:effectLst/>
                <a:latin typeface="微软雅黑" panose="020B0503020204020204" pitchFamily="34" charset="-122"/>
                <a:ea typeface="微软雅黑" panose="020B0503020204020204" pitchFamily="34" charset="-122"/>
              </a:rPr>
              <a:t>数量</a:t>
            </a:r>
          </a:p>
          <a:p>
            <a:pPr>
              <a:lnSpc>
                <a:spcPct val="145000"/>
              </a:lnSpc>
              <a:spcBef>
                <a:spcPct val="20000"/>
              </a:spcBef>
              <a:buClr>
                <a:schemeClr val="accent2"/>
              </a:buClr>
              <a:buSzPct val="85000"/>
              <a:buFont typeface="Wingdings" panose="05000000000000000000" pitchFamily="2" charset="2"/>
              <a:buNone/>
            </a:pPr>
            <a:r>
              <a:rPr lang="zh-TW" altLang="en-US" sz="2200" b="1" dirty="0">
                <a:solidFill>
                  <a:srgbClr val="000099"/>
                </a:solidFill>
                <a:effectLst/>
                <a:latin typeface="微软雅黑" panose="020B0503020204020204" pitchFamily="34" charset="-122"/>
                <a:ea typeface="微软雅黑" panose="020B0503020204020204" pitchFamily="34" charset="-122"/>
              </a:rPr>
              <a:t>符合 </a:t>
            </a:r>
            <a:r>
              <a:rPr lang="zh-CN" altLang="en-US" sz="2200" b="1" u="sng" dirty="0">
                <a:effectLst/>
                <a:latin typeface="微软雅黑" panose="020B0503020204020204" pitchFamily="34" charset="-122"/>
                <a:ea typeface="微软雅黑" panose="020B0503020204020204" pitchFamily="34" charset="-122"/>
              </a:rPr>
              <a:t>品质</a:t>
            </a:r>
            <a:r>
              <a:rPr lang="zh-TW" altLang="en-US" sz="2200" b="1" dirty="0">
                <a:solidFill>
                  <a:srgbClr val="000099"/>
                </a:solidFill>
                <a:effectLst/>
                <a:latin typeface="微软雅黑" panose="020B0503020204020204" pitchFamily="34" charset="-122"/>
                <a:ea typeface="微软雅黑" panose="020B0503020204020204" pitchFamily="34" charset="-122"/>
              </a:rPr>
              <a:t> </a:t>
            </a:r>
            <a:r>
              <a:rPr lang="zh-CN" altLang="en-US" sz="2200" b="1" dirty="0">
                <a:solidFill>
                  <a:srgbClr val="000099"/>
                </a:solidFill>
                <a:effectLst/>
                <a:latin typeface="微软雅黑" panose="020B0503020204020204" pitchFamily="34" charset="-122"/>
                <a:ea typeface="微软雅黑" panose="020B0503020204020204" pitchFamily="34" charset="-122"/>
              </a:rPr>
              <a:t>要求的物品</a:t>
            </a:r>
            <a:endParaRPr lang="zh-TW" altLang="en-US" sz="2200" b="1" dirty="0">
              <a:solidFill>
                <a:schemeClr val="tx1"/>
              </a:solidFill>
              <a:effectLst/>
              <a:latin typeface="微软雅黑" panose="020B0503020204020204" pitchFamily="34" charset="-122"/>
              <a:ea typeface="微软雅黑" panose="020B0503020204020204" pitchFamily="34" charset="-122"/>
            </a:endParaRPr>
          </a:p>
          <a:p>
            <a:pPr>
              <a:lnSpc>
                <a:spcPct val="145000"/>
              </a:lnSpc>
              <a:spcBef>
                <a:spcPct val="20000"/>
              </a:spcBef>
              <a:buClr>
                <a:schemeClr val="accent2"/>
              </a:buClr>
              <a:buSzPct val="85000"/>
              <a:buFont typeface="Wingdings" panose="05000000000000000000" pitchFamily="2" charset="2"/>
              <a:buNone/>
            </a:pPr>
            <a:r>
              <a:rPr lang="zh-CN" altLang="en-US" sz="2200" b="1" dirty="0">
                <a:solidFill>
                  <a:srgbClr val="000099"/>
                </a:solidFill>
                <a:effectLst/>
                <a:latin typeface="微软雅黑" panose="020B0503020204020204" pitchFamily="34" charset="-122"/>
                <a:ea typeface="微软雅黑" panose="020B0503020204020204" pitchFamily="34" charset="-122"/>
              </a:rPr>
              <a:t>准确的</a:t>
            </a:r>
            <a:r>
              <a:rPr lang="zh-TW" altLang="en-US" sz="2200" b="1" dirty="0">
                <a:solidFill>
                  <a:srgbClr val="000099"/>
                </a:solidFill>
                <a:effectLst/>
                <a:latin typeface="微软雅黑" panose="020B0503020204020204" pitchFamily="34" charset="-122"/>
                <a:ea typeface="微软雅黑" panose="020B0503020204020204" pitchFamily="34" charset="-122"/>
              </a:rPr>
              <a:t> </a:t>
            </a:r>
            <a:r>
              <a:rPr lang="zh-CN" altLang="en-US" sz="2200" b="1" u="sng" dirty="0">
                <a:effectLst/>
                <a:latin typeface="微软雅黑" panose="020B0503020204020204" pitchFamily="34" charset="-122"/>
                <a:ea typeface="微软雅黑" panose="020B0503020204020204" pitchFamily="34" charset="-122"/>
              </a:rPr>
              <a:t>地点</a:t>
            </a:r>
            <a:endParaRPr lang="zh-CN" altLang="en-US" sz="2200" b="1" dirty="0">
              <a:solidFill>
                <a:srgbClr val="000099"/>
              </a:solidFill>
              <a:effectLst/>
              <a:latin typeface="微软雅黑" panose="020B0503020204020204" pitchFamily="34" charset="-122"/>
              <a:ea typeface="微软雅黑" panose="020B0503020204020204" pitchFamily="34" charset="-122"/>
            </a:endParaRPr>
          </a:p>
          <a:p>
            <a:pPr>
              <a:lnSpc>
                <a:spcPct val="145000"/>
              </a:lnSpc>
              <a:spcBef>
                <a:spcPct val="20000"/>
              </a:spcBef>
              <a:buClr>
                <a:schemeClr val="accent2"/>
              </a:buClr>
              <a:buSzPct val="85000"/>
              <a:buFont typeface="Wingdings" panose="05000000000000000000" pitchFamily="2" charset="2"/>
              <a:buNone/>
            </a:pPr>
            <a:r>
              <a:rPr lang="zh-CN" altLang="en-US" sz="2200" b="1" dirty="0">
                <a:solidFill>
                  <a:srgbClr val="000099"/>
                </a:solidFill>
                <a:effectLst/>
                <a:latin typeface="微软雅黑" panose="020B0503020204020204" pitchFamily="34" charset="-122"/>
                <a:ea typeface="微软雅黑" panose="020B0503020204020204" pitchFamily="34" charset="-122"/>
              </a:rPr>
              <a:t>周到的</a:t>
            </a:r>
            <a:r>
              <a:rPr lang="zh-TW" altLang="en-US" sz="2200" b="1" dirty="0">
                <a:solidFill>
                  <a:srgbClr val="000099"/>
                </a:solidFill>
                <a:effectLst/>
                <a:latin typeface="微软雅黑" panose="020B0503020204020204" pitchFamily="34" charset="-122"/>
                <a:ea typeface="微软雅黑" panose="020B0503020204020204" pitchFamily="34" charset="-122"/>
              </a:rPr>
              <a:t> </a:t>
            </a:r>
            <a:r>
              <a:rPr lang="zh-CN" altLang="en-US" sz="2200" b="1" u="sng" dirty="0">
                <a:effectLst/>
                <a:latin typeface="微软雅黑" panose="020B0503020204020204" pitchFamily="34" charset="-122"/>
                <a:ea typeface="微软雅黑" panose="020B0503020204020204" pitchFamily="34" charset="-122"/>
              </a:rPr>
              <a:t>服务</a:t>
            </a:r>
          </a:p>
        </p:txBody>
      </p:sp>
      <p:sp>
        <p:nvSpPr>
          <p:cNvPr id="10" name="Rectangle 40"/>
          <p:cNvSpPr>
            <a:spLocks noChangeArrowheads="1"/>
          </p:cNvSpPr>
          <p:nvPr/>
        </p:nvSpPr>
        <p:spPr bwMode="black">
          <a:xfrm>
            <a:off x="1594644" y="347652"/>
            <a:ext cx="5688012" cy="637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200" b="1">
                <a:solidFill>
                  <a:schemeClr val="tx2"/>
                </a:solidFill>
                <a:effectLst>
                  <a:outerShdw blurRad="38100" dist="38100" dir="2700000" algn="tl">
                    <a:srgbClr val="C0C0C0"/>
                  </a:outerShdw>
                </a:effectLst>
                <a:latin typeface="黑体" panose="02010609060101010101" pitchFamily="49" charset="-122"/>
                <a:ea typeface="宋体" panose="02010600030101010101" pitchFamily="2" charset="-122"/>
              </a:defRPr>
            </a:lvl1pPr>
            <a:lvl2pPr>
              <a:defRPr sz="3200" b="1">
                <a:solidFill>
                  <a:schemeClr val="tx2"/>
                </a:solidFill>
                <a:effectLst>
                  <a:outerShdw blurRad="38100" dist="38100" dir="2700000" algn="tl">
                    <a:srgbClr val="C0C0C0"/>
                  </a:outerShdw>
                </a:effectLst>
                <a:latin typeface="黑体" panose="02010609060101010101" pitchFamily="49" charset="-122"/>
                <a:ea typeface="宋体" panose="02010600030101010101" pitchFamily="2" charset="-122"/>
              </a:defRPr>
            </a:lvl2pPr>
            <a:lvl3pPr>
              <a:defRPr sz="3200" b="1">
                <a:solidFill>
                  <a:schemeClr val="tx2"/>
                </a:solidFill>
                <a:effectLst>
                  <a:outerShdw blurRad="38100" dist="38100" dir="2700000" algn="tl">
                    <a:srgbClr val="C0C0C0"/>
                  </a:outerShdw>
                </a:effectLst>
                <a:latin typeface="黑体" panose="02010609060101010101" pitchFamily="49" charset="-122"/>
                <a:ea typeface="宋体" panose="02010600030101010101" pitchFamily="2" charset="-122"/>
              </a:defRPr>
            </a:lvl3pPr>
            <a:lvl4pPr>
              <a:defRPr sz="3200" b="1">
                <a:solidFill>
                  <a:schemeClr val="tx2"/>
                </a:solidFill>
                <a:effectLst>
                  <a:outerShdw blurRad="38100" dist="38100" dir="2700000" algn="tl">
                    <a:srgbClr val="C0C0C0"/>
                  </a:outerShdw>
                </a:effectLst>
                <a:latin typeface="黑体" panose="02010609060101010101" pitchFamily="49" charset="-122"/>
                <a:ea typeface="宋体" panose="02010600030101010101" pitchFamily="2" charset="-122"/>
              </a:defRPr>
            </a:lvl4pPr>
            <a:lvl5pPr>
              <a:defRPr sz="3200" b="1">
                <a:solidFill>
                  <a:schemeClr val="tx2"/>
                </a:solidFill>
                <a:effectLst>
                  <a:outerShdw blurRad="38100" dist="38100" dir="2700000" algn="tl">
                    <a:srgbClr val="C0C0C0"/>
                  </a:outerShdw>
                </a:effectLst>
                <a:latin typeface="黑体" panose="02010609060101010101" pitchFamily="49" charset="-122"/>
                <a:ea typeface="宋体" panose="02010600030101010101" pitchFamily="2" charset="-122"/>
              </a:defRPr>
            </a:lvl5pPr>
            <a:lvl6pPr marL="457200" fontAlgn="base">
              <a:spcBef>
                <a:spcPct val="0"/>
              </a:spcBef>
              <a:spcAft>
                <a:spcPct val="0"/>
              </a:spcAft>
              <a:defRPr sz="3200" b="1">
                <a:solidFill>
                  <a:schemeClr val="tx2"/>
                </a:solidFill>
                <a:effectLst>
                  <a:outerShdw blurRad="38100" dist="38100" dir="2700000" algn="tl">
                    <a:srgbClr val="C0C0C0"/>
                  </a:outerShdw>
                </a:effectLst>
                <a:latin typeface="黑体" panose="02010609060101010101" pitchFamily="49" charset="-122"/>
                <a:ea typeface="宋体" panose="02010600030101010101" pitchFamily="2" charset="-122"/>
              </a:defRPr>
            </a:lvl6pPr>
            <a:lvl7pPr marL="914400" fontAlgn="base">
              <a:spcBef>
                <a:spcPct val="0"/>
              </a:spcBef>
              <a:spcAft>
                <a:spcPct val="0"/>
              </a:spcAft>
              <a:defRPr sz="3200" b="1">
                <a:solidFill>
                  <a:schemeClr val="tx2"/>
                </a:solidFill>
                <a:effectLst>
                  <a:outerShdw blurRad="38100" dist="38100" dir="2700000" algn="tl">
                    <a:srgbClr val="C0C0C0"/>
                  </a:outerShdw>
                </a:effectLst>
                <a:latin typeface="黑体" panose="02010609060101010101" pitchFamily="49" charset="-122"/>
                <a:ea typeface="宋体" panose="02010600030101010101" pitchFamily="2" charset="-122"/>
              </a:defRPr>
            </a:lvl7pPr>
            <a:lvl8pPr marL="1371600" fontAlgn="base">
              <a:spcBef>
                <a:spcPct val="0"/>
              </a:spcBef>
              <a:spcAft>
                <a:spcPct val="0"/>
              </a:spcAft>
              <a:defRPr sz="3200" b="1">
                <a:solidFill>
                  <a:schemeClr val="tx2"/>
                </a:solidFill>
                <a:effectLst>
                  <a:outerShdw blurRad="38100" dist="38100" dir="2700000" algn="tl">
                    <a:srgbClr val="C0C0C0"/>
                  </a:outerShdw>
                </a:effectLst>
                <a:latin typeface="黑体" panose="02010609060101010101" pitchFamily="49" charset="-122"/>
                <a:ea typeface="宋体" panose="02010600030101010101" pitchFamily="2" charset="-122"/>
              </a:defRPr>
            </a:lvl8pPr>
            <a:lvl9pPr marL="1828800" fontAlgn="base">
              <a:spcBef>
                <a:spcPct val="0"/>
              </a:spcBef>
              <a:spcAft>
                <a:spcPct val="0"/>
              </a:spcAft>
              <a:defRPr sz="3200" b="1">
                <a:solidFill>
                  <a:schemeClr val="tx2"/>
                </a:solidFill>
                <a:effectLst>
                  <a:outerShdw blurRad="38100" dist="38100" dir="2700000" algn="tl">
                    <a:srgbClr val="C0C0C0"/>
                  </a:outerShdw>
                </a:effectLst>
                <a:latin typeface="黑体" panose="02010609060101010101" pitchFamily="49" charset="-122"/>
                <a:ea typeface="宋体" panose="02010600030101010101" pitchFamily="2" charset="-122"/>
              </a:defRPr>
            </a:lvl9pPr>
          </a:lstStyle>
          <a:p>
            <a:pPr algn="ctr"/>
            <a:r>
              <a:rPr lang="zh-CN" altLang="en-US" dirty="0" smtClean="0">
                <a:solidFill>
                  <a:srgbClr val="FF0000"/>
                </a:solidFill>
                <a:effectLst/>
                <a:latin typeface="微软雅黑" panose="020B0503020204020204" pitchFamily="34" charset="-122"/>
                <a:ea typeface="微软雅黑" panose="020B0503020204020204" pitchFamily="34" charset="-122"/>
              </a:rPr>
              <a:t>采购</a:t>
            </a:r>
            <a:r>
              <a:rPr lang="zh-CN" altLang="en-US" dirty="0">
                <a:solidFill>
                  <a:srgbClr val="FF0000"/>
                </a:solidFill>
                <a:effectLst/>
                <a:latin typeface="微软雅黑" panose="020B0503020204020204" pitchFamily="34" charset="-122"/>
                <a:ea typeface="微软雅黑" panose="020B0503020204020204" pitchFamily="34" charset="-122"/>
              </a:rPr>
              <a:t>在现代企业中的角色定位</a:t>
            </a:r>
          </a:p>
        </p:txBody>
      </p:sp>
    </p:spTree>
    <p:extLst>
      <p:ext uri="{BB962C8B-B14F-4D97-AF65-F5344CB8AC3E}">
        <p14:creationId xmlns:p14="http://schemas.microsoft.com/office/powerpoint/2010/main" val="2155597966"/>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583432">
                                            <p:txEl>
                                              <p:pRg st="0" end="0"/>
                                            </p:txEl>
                                          </p:spTgt>
                                        </p:tgtEl>
                                        <p:attrNameLst>
                                          <p:attrName>style.visibility</p:attrName>
                                        </p:attrNameLst>
                                      </p:cBhvr>
                                      <p:to>
                                        <p:strVal val="visible"/>
                                      </p:to>
                                    </p:set>
                                    <p:anim calcmode="lin" valueType="num">
                                      <p:cBhvr additive="base">
                                        <p:cTn id="7" dur="500" fill="hold"/>
                                        <p:tgtEl>
                                          <p:spTgt spid="458343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8343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583432">
                                            <p:txEl>
                                              <p:pRg st="1" end="1"/>
                                            </p:txEl>
                                          </p:spTgt>
                                        </p:tgtEl>
                                        <p:attrNameLst>
                                          <p:attrName>style.visibility</p:attrName>
                                        </p:attrNameLst>
                                      </p:cBhvr>
                                      <p:to>
                                        <p:strVal val="visible"/>
                                      </p:to>
                                    </p:set>
                                    <p:anim calcmode="lin" valueType="num">
                                      <p:cBhvr additive="base">
                                        <p:cTn id="13" dur="500" fill="hold"/>
                                        <p:tgtEl>
                                          <p:spTgt spid="458343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8343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583432">
                                            <p:txEl>
                                              <p:pRg st="2" end="2"/>
                                            </p:txEl>
                                          </p:spTgt>
                                        </p:tgtEl>
                                        <p:attrNameLst>
                                          <p:attrName>style.visibility</p:attrName>
                                        </p:attrNameLst>
                                      </p:cBhvr>
                                      <p:to>
                                        <p:strVal val="visible"/>
                                      </p:to>
                                    </p:set>
                                    <p:anim calcmode="lin" valueType="num">
                                      <p:cBhvr additive="base">
                                        <p:cTn id="19" dur="500" fill="hold"/>
                                        <p:tgtEl>
                                          <p:spTgt spid="458343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8343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583432">
                                            <p:txEl>
                                              <p:pRg st="3" end="3"/>
                                            </p:txEl>
                                          </p:spTgt>
                                        </p:tgtEl>
                                        <p:attrNameLst>
                                          <p:attrName>style.visibility</p:attrName>
                                        </p:attrNameLst>
                                      </p:cBhvr>
                                      <p:to>
                                        <p:strVal val="visible"/>
                                      </p:to>
                                    </p:set>
                                    <p:anim calcmode="lin" valueType="num">
                                      <p:cBhvr additive="base">
                                        <p:cTn id="25" dur="500" fill="hold"/>
                                        <p:tgtEl>
                                          <p:spTgt spid="458343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58343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583432">
                                            <p:txEl>
                                              <p:pRg st="4" end="4"/>
                                            </p:txEl>
                                          </p:spTgt>
                                        </p:tgtEl>
                                        <p:attrNameLst>
                                          <p:attrName>style.visibility</p:attrName>
                                        </p:attrNameLst>
                                      </p:cBhvr>
                                      <p:to>
                                        <p:strVal val="visible"/>
                                      </p:to>
                                    </p:set>
                                    <p:anim calcmode="lin" valueType="num">
                                      <p:cBhvr additive="base">
                                        <p:cTn id="31" dur="500" fill="hold"/>
                                        <p:tgtEl>
                                          <p:spTgt spid="458343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58343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4583432">
                                            <p:txEl>
                                              <p:pRg st="6" end="6"/>
                                            </p:txEl>
                                          </p:spTgt>
                                        </p:tgtEl>
                                        <p:attrNameLst>
                                          <p:attrName>style.visibility</p:attrName>
                                        </p:attrNameLst>
                                      </p:cBhvr>
                                      <p:to>
                                        <p:strVal val="visible"/>
                                      </p:to>
                                    </p:set>
                                    <p:anim calcmode="lin" valueType="num">
                                      <p:cBhvr additive="base">
                                        <p:cTn id="37" dur="500" fill="hold"/>
                                        <p:tgtEl>
                                          <p:spTgt spid="458343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58343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4583432">
                                            <p:txEl>
                                              <p:pRg st="5" end="5"/>
                                            </p:txEl>
                                          </p:spTgt>
                                        </p:tgtEl>
                                        <p:attrNameLst>
                                          <p:attrName>style.visibility</p:attrName>
                                        </p:attrNameLst>
                                      </p:cBhvr>
                                      <p:to>
                                        <p:strVal val="visible"/>
                                      </p:to>
                                    </p:set>
                                    <p:anim calcmode="lin" valueType="num">
                                      <p:cBhvr additive="base">
                                        <p:cTn id="43" dur="500" fill="hold"/>
                                        <p:tgtEl>
                                          <p:spTgt spid="4583432">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58343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4"/>
          <p:cNvSpPr>
            <a:spLocks noChangeArrowheads="1"/>
          </p:cNvSpPr>
          <p:nvPr/>
        </p:nvSpPr>
        <p:spPr bwMode="auto">
          <a:xfrm>
            <a:off x="268471" y="1630486"/>
            <a:ext cx="252518" cy="313630"/>
          </a:xfrm>
          <a:prstGeom prst="rect">
            <a:avLst/>
          </a:prstGeom>
          <a:solidFill>
            <a:schemeClr val="folHlink"/>
          </a:solidFill>
          <a:ln w="12700" algn="ctr">
            <a:solidFill>
              <a:schemeClr val="tx1"/>
            </a:solidFill>
            <a:miter lim="800000"/>
            <a:headEnd/>
            <a:tailEnd/>
          </a:ln>
        </p:spPr>
        <p:txBody>
          <a:bodyPr wrap="square" lIns="72000" tIns="72000" rIns="72000" bIns="72000" anchor="ctr">
            <a:spAutoFit/>
          </a:bodyPr>
          <a:lstStyle>
            <a:lvl1pPr eaLnBrk="0" hangingPunct="0">
              <a:defRPr sz="6600">
                <a:solidFill>
                  <a:srgbClr val="FF0000"/>
                </a:solidFill>
                <a:latin typeface="黑体" panose="02010609060101010101" pitchFamily="49" charset="-122"/>
                <a:ea typeface="宋体" panose="02010600030101010101" pitchFamily="2" charset="-122"/>
              </a:defRPr>
            </a:lvl1pPr>
            <a:lvl2pPr marL="742950" indent="-285750" eaLnBrk="0" hangingPunct="0">
              <a:defRPr sz="6600">
                <a:solidFill>
                  <a:srgbClr val="FF0000"/>
                </a:solidFill>
                <a:latin typeface="黑体" panose="02010609060101010101" pitchFamily="49" charset="-122"/>
                <a:ea typeface="宋体" panose="02010600030101010101" pitchFamily="2" charset="-122"/>
              </a:defRPr>
            </a:lvl2pPr>
            <a:lvl3pPr marL="1143000" indent="-228600" eaLnBrk="0" hangingPunct="0">
              <a:defRPr sz="6600">
                <a:solidFill>
                  <a:srgbClr val="FF0000"/>
                </a:solidFill>
                <a:latin typeface="黑体" panose="02010609060101010101" pitchFamily="49" charset="-122"/>
                <a:ea typeface="宋体" panose="02010600030101010101" pitchFamily="2" charset="-122"/>
              </a:defRPr>
            </a:lvl3pPr>
            <a:lvl4pPr marL="1600200" indent="-228600" eaLnBrk="0" hangingPunct="0">
              <a:defRPr sz="6600">
                <a:solidFill>
                  <a:srgbClr val="FF0000"/>
                </a:solidFill>
                <a:latin typeface="黑体" panose="02010609060101010101" pitchFamily="49" charset="-122"/>
                <a:ea typeface="宋体" panose="02010600030101010101" pitchFamily="2" charset="-122"/>
              </a:defRPr>
            </a:lvl4pPr>
            <a:lvl5pPr marL="2057400" indent="-228600" eaLnBrk="0" hangingPunct="0">
              <a:defRPr sz="6600">
                <a:solidFill>
                  <a:srgbClr val="FF0000"/>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9pPr>
          </a:lstStyle>
          <a:p>
            <a:pPr eaLnBrk="1" hangingPunct="1"/>
            <a:endParaRPr lang="zh-CN" altLang="zh-CN" sz="2000">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6" name="Rectangle 45"/>
          <p:cNvSpPr>
            <a:spLocks noChangeArrowheads="1"/>
          </p:cNvSpPr>
          <p:nvPr/>
        </p:nvSpPr>
        <p:spPr bwMode="auto">
          <a:xfrm>
            <a:off x="268471" y="2071465"/>
            <a:ext cx="252518" cy="330929"/>
          </a:xfrm>
          <a:prstGeom prst="rect">
            <a:avLst/>
          </a:prstGeom>
          <a:solidFill>
            <a:schemeClr val="accent2"/>
          </a:solidFill>
          <a:ln w="12700" algn="ctr">
            <a:solidFill>
              <a:schemeClr val="tx1"/>
            </a:solidFill>
            <a:miter lim="800000"/>
            <a:headEnd/>
            <a:tailEnd/>
          </a:ln>
        </p:spPr>
        <p:txBody>
          <a:bodyPr wrap="square" lIns="72000" tIns="72000" rIns="72000" bIns="72000" anchor="ctr">
            <a:spAutoFit/>
          </a:bodyPr>
          <a:lstStyle>
            <a:lvl1pPr eaLnBrk="0" hangingPunct="0">
              <a:defRPr sz="6600">
                <a:solidFill>
                  <a:srgbClr val="FF0000"/>
                </a:solidFill>
                <a:latin typeface="黑体" panose="02010609060101010101" pitchFamily="49" charset="-122"/>
                <a:ea typeface="宋体" panose="02010600030101010101" pitchFamily="2" charset="-122"/>
              </a:defRPr>
            </a:lvl1pPr>
            <a:lvl2pPr marL="742950" indent="-285750" eaLnBrk="0" hangingPunct="0">
              <a:defRPr sz="6600">
                <a:solidFill>
                  <a:srgbClr val="FF0000"/>
                </a:solidFill>
                <a:latin typeface="黑体" panose="02010609060101010101" pitchFamily="49" charset="-122"/>
                <a:ea typeface="宋体" panose="02010600030101010101" pitchFamily="2" charset="-122"/>
              </a:defRPr>
            </a:lvl2pPr>
            <a:lvl3pPr marL="1143000" indent="-228600" eaLnBrk="0" hangingPunct="0">
              <a:defRPr sz="6600">
                <a:solidFill>
                  <a:srgbClr val="FF0000"/>
                </a:solidFill>
                <a:latin typeface="黑体" panose="02010609060101010101" pitchFamily="49" charset="-122"/>
                <a:ea typeface="宋体" panose="02010600030101010101" pitchFamily="2" charset="-122"/>
              </a:defRPr>
            </a:lvl3pPr>
            <a:lvl4pPr marL="1600200" indent="-228600" eaLnBrk="0" hangingPunct="0">
              <a:defRPr sz="6600">
                <a:solidFill>
                  <a:srgbClr val="FF0000"/>
                </a:solidFill>
                <a:latin typeface="黑体" panose="02010609060101010101" pitchFamily="49" charset="-122"/>
                <a:ea typeface="宋体" panose="02010600030101010101" pitchFamily="2" charset="-122"/>
              </a:defRPr>
            </a:lvl4pPr>
            <a:lvl5pPr marL="2057400" indent="-228600" eaLnBrk="0" hangingPunct="0">
              <a:defRPr sz="6600">
                <a:solidFill>
                  <a:srgbClr val="FF0000"/>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9pPr>
          </a:lstStyle>
          <a:p>
            <a:pPr eaLnBrk="1" hangingPunct="1"/>
            <a:endParaRPr lang="zh-CN" altLang="zh-CN" sz="2000">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7" name="Text Box 46"/>
          <p:cNvSpPr txBox="1">
            <a:spLocks noChangeArrowheads="1"/>
          </p:cNvSpPr>
          <p:nvPr/>
        </p:nvSpPr>
        <p:spPr bwMode="auto">
          <a:xfrm>
            <a:off x="547016" y="1574427"/>
            <a:ext cx="1171328" cy="453183"/>
          </a:xfrm>
          <a:prstGeom prst="rect">
            <a:avLst/>
          </a:prstGeom>
          <a:noFill/>
          <a:ln w="12700" algn="ctr">
            <a:noFill/>
            <a:miter lim="800000"/>
            <a:headEnd/>
            <a:tailEnd/>
          </a:ln>
        </p:spPr>
        <p:txBody>
          <a:bodyPr wrap="none" lIns="72000" tIns="72000" rIns="72000" bIns="72000">
            <a:spAutoFit/>
          </a:bodyPr>
          <a:lstStyle>
            <a:lvl1pPr eaLnBrk="0" hangingPunct="0">
              <a:defRPr sz="6600">
                <a:solidFill>
                  <a:srgbClr val="FF0000"/>
                </a:solidFill>
                <a:latin typeface="黑体" panose="02010609060101010101" pitchFamily="49" charset="-122"/>
                <a:ea typeface="宋体" panose="02010600030101010101" pitchFamily="2" charset="-122"/>
              </a:defRPr>
            </a:lvl1pPr>
            <a:lvl2pPr marL="742950" indent="-285750" eaLnBrk="0" hangingPunct="0">
              <a:defRPr sz="6600">
                <a:solidFill>
                  <a:srgbClr val="FF0000"/>
                </a:solidFill>
                <a:latin typeface="黑体" panose="02010609060101010101" pitchFamily="49" charset="-122"/>
                <a:ea typeface="宋体" panose="02010600030101010101" pitchFamily="2" charset="-122"/>
              </a:defRPr>
            </a:lvl2pPr>
            <a:lvl3pPr marL="1143000" indent="-228600" eaLnBrk="0" hangingPunct="0">
              <a:defRPr sz="6600">
                <a:solidFill>
                  <a:srgbClr val="FF0000"/>
                </a:solidFill>
                <a:latin typeface="黑体" panose="02010609060101010101" pitchFamily="49" charset="-122"/>
                <a:ea typeface="宋体" panose="02010600030101010101" pitchFamily="2" charset="-122"/>
              </a:defRPr>
            </a:lvl3pPr>
            <a:lvl4pPr marL="1600200" indent="-228600" eaLnBrk="0" hangingPunct="0">
              <a:defRPr sz="6600">
                <a:solidFill>
                  <a:srgbClr val="FF0000"/>
                </a:solidFill>
                <a:latin typeface="黑体" panose="02010609060101010101" pitchFamily="49" charset="-122"/>
                <a:ea typeface="宋体" panose="02010600030101010101" pitchFamily="2" charset="-122"/>
              </a:defRPr>
            </a:lvl4pPr>
            <a:lvl5pPr marL="2057400" indent="-228600" eaLnBrk="0" hangingPunct="0">
              <a:defRPr sz="6600">
                <a:solidFill>
                  <a:srgbClr val="FF0000"/>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9pPr>
          </a:lstStyle>
          <a:p>
            <a:pPr eaLnBrk="1" hangingPunct="1"/>
            <a:r>
              <a:rPr lang="zh-CN" altLang="en-US" sz="2000" dirty="0">
                <a:latin typeface="微软雅黑" panose="020B0503020204020204" pitchFamily="34" charset="-122"/>
                <a:ea typeface="微软雅黑" panose="020B0503020204020204" pitchFamily="34" charset="-122"/>
              </a:rPr>
              <a:t>战略采购</a:t>
            </a:r>
            <a:endParaRPr lang="en-GB" altLang="zh-CN" sz="2000" dirty="0">
              <a:latin typeface="微软雅黑" panose="020B0503020204020204" pitchFamily="34" charset="-122"/>
              <a:ea typeface="微软雅黑" panose="020B0503020204020204" pitchFamily="34" charset="-122"/>
            </a:endParaRPr>
          </a:p>
        </p:txBody>
      </p:sp>
      <p:sp>
        <p:nvSpPr>
          <p:cNvPr id="8" name="Text Box 47"/>
          <p:cNvSpPr txBox="1">
            <a:spLocks noChangeArrowheads="1"/>
          </p:cNvSpPr>
          <p:nvPr/>
        </p:nvSpPr>
        <p:spPr bwMode="auto">
          <a:xfrm>
            <a:off x="532967" y="2008561"/>
            <a:ext cx="1199427" cy="453183"/>
          </a:xfrm>
          <a:prstGeom prst="rect">
            <a:avLst/>
          </a:prstGeom>
          <a:noFill/>
          <a:ln w="12700" algn="ctr">
            <a:noFill/>
            <a:miter lim="800000"/>
            <a:headEnd/>
            <a:tailEnd/>
          </a:ln>
        </p:spPr>
        <p:txBody>
          <a:bodyPr wrap="square" lIns="72000" tIns="72000" rIns="72000" bIns="72000">
            <a:spAutoFit/>
          </a:bodyPr>
          <a:lstStyle>
            <a:lvl1pPr eaLnBrk="0" hangingPunct="0">
              <a:defRPr sz="6600">
                <a:solidFill>
                  <a:srgbClr val="FF0000"/>
                </a:solidFill>
                <a:latin typeface="黑体" panose="02010609060101010101" pitchFamily="49" charset="-122"/>
                <a:ea typeface="宋体" panose="02010600030101010101" pitchFamily="2" charset="-122"/>
              </a:defRPr>
            </a:lvl1pPr>
            <a:lvl2pPr marL="742950" indent="-285750" eaLnBrk="0" hangingPunct="0">
              <a:defRPr sz="6600">
                <a:solidFill>
                  <a:srgbClr val="FF0000"/>
                </a:solidFill>
                <a:latin typeface="黑体" panose="02010609060101010101" pitchFamily="49" charset="-122"/>
                <a:ea typeface="宋体" panose="02010600030101010101" pitchFamily="2" charset="-122"/>
              </a:defRPr>
            </a:lvl2pPr>
            <a:lvl3pPr marL="1143000" indent="-228600" eaLnBrk="0" hangingPunct="0">
              <a:defRPr sz="6600">
                <a:solidFill>
                  <a:srgbClr val="FF0000"/>
                </a:solidFill>
                <a:latin typeface="黑体" panose="02010609060101010101" pitchFamily="49" charset="-122"/>
                <a:ea typeface="宋体" panose="02010600030101010101" pitchFamily="2" charset="-122"/>
              </a:defRPr>
            </a:lvl3pPr>
            <a:lvl4pPr marL="1600200" indent="-228600" eaLnBrk="0" hangingPunct="0">
              <a:defRPr sz="6600">
                <a:solidFill>
                  <a:srgbClr val="FF0000"/>
                </a:solidFill>
                <a:latin typeface="黑体" panose="02010609060101010101" pitchFamily="49" charset="-122"/>
                <a:ea typeface="宋体" panose="02010600030101010101" pitchFamily="2" charset="-122"/>
              </a:defRPr>
            </a:lvl4pPr>
            <a:lvl5pPr marL="2057400" indent="-228600" eaLnBrk="0" hangingPunct="0">
              <a:defRPr sz="6600">
                <a:solidFill>
                  <a:srgbClr val="FF0000"/>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9pPr>
          </a:lstStyle>
          <a:p>
            <a:pPr eaLnBrk="1" hangingPunct="1"/>
            <a:r>
              <a:rPr lang="zh-CN" altLang="en-US" sz="2000" dirty="0">
                <a:latin typeface="微软雅黑" panose="020B0503020204020204" pitchFamily="34" charset="-122"/>
                <a:ea typeface="微软雅黑" panose="020B0503020204020204" pitchFamily="34" charset="-122"/>
              </a:rPr>
              <a:t>日常采购</a:t>
            </a:r>
            <a:endParaRPr lang="en-GB" altLang="zh-CN" sz="2000" dirty="0">
              <a:latin typeface="微软雅黑" panose="020B0503020204020204" pitchFamily="34" charset="-122"/>
              <a:ea typeface="微软雅黑" panose="020B0503020204020204" pitchFamily="34" charset="-122"/>
            </a:endParaRPr>
          </a:p>
        </p:txBody>
      </p:sp>
      <p:grpSp>
        <p:nvGrpSpPr>
          <p:cNvPr id="4" name="组合 3"/>
          <p:cNvGrpSpPr/>
          <p:nvPr/>
        </p:nvGrpSpPr>
        <p:grpSpPr>
          <a:xfrm>
            <a:off x="3428832" y="5132374"/>
            <a:ext cx="1090040" cy="1081367"/>
            <a:chOff x="3428832" y="5132374"/>
            <a:chExt cx="1090040" cy="1081367"/>
          </a:xfrm>
        </p:grpSpPr>
        <p:sp>
          <p:nvSpPr>
            <p:cNvPr id="9" name="Freeform 3"/>
            <p:cNvSpPr>
              <a:spLocks/>
            </p:cNvSpPr>
            <p:nvPr/>
          </p:nvSpPr>
          <p:spPr bwMode="auto">
            <a:xfrm>
              <a:off x="3428832" y="5132374"/>
              <a:ext cx="1090040" cy="1081367"/>
            </a:xfrm>
            <a:custGeom>
              <a:avLst/>
              <a:gdLst>
                <a:gd name="T0" fmla="*/ 2147483647 w 752"/>
                <a:gd name="T1" fmla="*/ 2147483647 h 608"/>
                <a:gd name="T2" fmla="*/ 2147483647 w 752"/>
                <a:gd name="T3" fmla="*/ 2147483647 h 608"/>
                <a:gd name="T4" fmla="*/ 0 w 752"/>
                <a:gd name="T5" fmla="*/ 2147483647 h 608"/>
                <a:gd name="T6" fmla="*/ 2147483647 w 752"/>
                <a:gd name="T7" fmla="*/ 0 h 608"/>
                <a:gd name="T8" fmla="*/ 2147483647 w 752"/>
                <a:gd name="T9" fmla="*/ 2147483647 h 608"/>
                <a:gd name="T10" fmla="*/ 2147483647 w 752"/>
                <a:gd name="T11" fmla="*/ 2147483647 h 608"/>
                <a:gd name="T12" fmla="*/ 2147483647 w 752"/>
                <a:gd name="T13" fmla="*/ 2147483647 h 608"/>
                <a:gd name="T14" fmla="*/ 0 60000 65536"/>
                <a:gd name="T15" fmla="*/ 0 60000 65536"/>
                <a:gd name="T16" fmla="*/ 0 60000 65536"/>
                <a:gd name="T17" fmla="*/ 0 60000 65536"/>
                <a:gd name="T18" fmla="*/ 0 60000 65536"/>
                <a:gd name="T19" fmla="*/ 0 60000 65536"/>
                <a:gd name="T20" fmla="*/ 0 60000 65536"/>
                <a:gd name="T21" fmla="*/ 0 w 752"/>
                <a:gd name="T22" fmla="*/ 0 h 608"/>
                <a:gd name="T23" fmla="*/ 752 w 752"/>
                <a:gd name="T24" fmla="*/ 608 h 6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2" h="608">
                  <a:moveTo>
                    <a:pt x="748" y="604"/>
                  </a:moveTo>
                  <a:cubicBezTo>
                    <a:pt x="480" y="608"/>
                    <a:pt x="417" y="604"/>
                    <a:pt x="108" y="572"/>
                  </a:cubicBezTo>
                  <a:lnTo>
                    <a:pt x="0" y="236"/>
                  </a:lnTo>
                  <a:lnTo>
                    <a:pt x="192" y="0"/>
                  </a:lnTo>
                  <a:cubicBezTo>
                    <a:pt x="384" y="16"/>
                    <a:pt x="572" y="36"/>
                    <a:pt x="752" y="20"/>
                  </a:cubicBezTo>
                  <a:lnTo>
                    <a:pt x="672" y="308"/>
                  </a:lnTo>
                  <a:lnTo>
                    <a:pt x="748" y="604"/>
                  </a:lnTo>
                  <a:close/>
                </a:path>
              </a:pathLst>
            </a:custGeom>
            <a:solidFill>
              <a:schemeClr val="accent2"/>
            </a:solidFill>
            <a:ln w="12700">
              <a:solidFill>
                <a:schemeClr val="tx1"/>
              </a:solidFill>
              <a:round/>
              <a:headEnd/>
              <a:tailEnd/>
            </a:ln>
          </p:spPr>
          <p:txBody>
            <a:bodyPr wrap="none" lIns="0" tIns="0" rIns="0" bIns="0" anchor="ctr"/>
            <a:lstStyle>
              <a:lvl1pPr eaLnBrk="0" hangingPunct="0">
                <a:defRPr sz="6600">
                  <a:solidFill>
                    <a:srgbClr val="FF0000"/>
                  </a:solidFill>
                  <a:latin typeface="黑体" panose="02010609060101010101" pitchFamily="49" charset="-122"/>
                  <a:ea typeface="宋体" panose="02010600030101010101" pitchFamily="2" charset="-122"/>
                </a:defRPr>
              </a:lvl1pPr>
              <a:lvl2pPr marL="742950" indent="-285750" eaLnBrk="0" hangingPunct="0">
                <a:defRPr sz="6600">
                  <a:solidFill>
                    <a:srgbClr val="FF0000"/>
                  </a:solidFill>
                  <a:latin typeface="黑体" panose="02010609060101010101" pitchFamily="49" charset="-122"/>
                  <a:ea typeface="宋体" panose="02010600030101010101" pitchFamily="2" charset="-122"/>
                </a:defRPr>
              </a:lvl2pPr>
              <a:lvl3pPr marL="1143000" indent="-228600" eaLnBrk="0" hangingPunct="0">
                <a:defRPr sz="6600">
                  <a:solidFill>
                    <a:srgbClr val="FF0000"/>
                  </a:solidFill>
                  <a:latin typeface="黑体" panose="02010609060101010101" pitchFamily="49" charset="-122"/>
                  <a:ea typeface="宋体" panose="02010600030101010101" pitchFamily="2" charset="-122"/>
                </a:defRPr>
              </a:lvl3pPr>
              <a:lvl4pPr marL="1600200" indent="-228600" eaLnBrk="0" hangingPunct="0">
                <a:defRPr sz="6600">
                  <a:solidFill>
                    <a:srgbClr val="FF0000"/>
                  </a:solidFill>
                  <a:latin typeface="黑体" panose="02010609060101010101" pitchFamily="49" charset="-122"/>
                  <a:ea typeface="宋体" panose="02010600030101010101" pitchFamily="2" charset="-122"/>
                </a:defRPr>
              </a:lvl4pPr>
              <a:lvl5pPr marL="2057400" indent="-228600" eaLnBrk="0" hangingPunct="0">
                <a:defRPr sz="6600">
                  <a:solidFill>
                    <a:srgbClr val="FF0000"/>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9pPr>
            </a:lstStyle>
            <a:p>
              <a:pPr eaLnBrk="1" hangingPunct="1"/>
              <a:endParaRPr lang="zh-CN" altLang="en-US" sz="2000">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19" name="Text Box 14"/>
            <p:cNvSpPr txBox="1">
              <a:spLocks noChangeArrowheads="1"/>
            </p:cNvSpPr>
            <p:nvPr/>
          </p:nvSpPr>
          <p:spPr bwMode="auto">
            <a:xfrm>
              <a:off x="3738310" y="5542252"/>
              <a:ext cx="509410" cy="261610"/>
            </a:xfrm>
            <a:prstGeom prst="rect">
              <a:avLst/>
            </a:prstGeom>
            <a:noFill/>
            <a:ln w="12700">
              <a:noFill/>
              <a:miter lim="800000"/>
              <a:headEnd/>
              <a:tailEnd/>
            </a:ln>
          </p:spPr>
          <p:txBody>
            <a:bodyPr wrap="square" lIns="0" tIns="0" rIns="0" bIns="0" anchor="ctr">
              <a:spAutoFit/>
            </a:bodyPr>
            <a:lstStyle>
              <a:lvl1pPr eaLnBrk="0" hangingPunct="0">
                <a:defRPr sz="6600">
                  <a:solidFill>
                    <a:srgbClr val="FF0000"/>
                  </a:solidFill>
                  <a:latin typeface="黑体" panose="02010609060101010101" pitchFamily="49" charset="-122"/>
                  <a:ea typeface="宋体" panose="02010600030101010101" pitchFamily="2" charset="-122"/>
                </a:defRPr>
              </a:lvl1pPr>
              <a:lvl2pPr marL="742950" indent="-285750" eaLnBrk="0" hangingPunct="0">
                <a:defRPr sz="6600">
                  <a:solidFill>
                    <a:srgbClr val="FF0000"/>
                  </a:solidFill>
                  <a:latin typeface="黑体" panose="02010609060101010101" pitchFamily="49" charset="-122"/>
                  <a:ea typeface="宋体" panose="02010600030101010101" pitchFamily="2" charset="-122"/>
                </a:defRPr>
              </a:lvl2pPr>
              <a:lvl3pPr marL="1143000" indent="-228600" eaLnBrk="0" hangingPunct="0">
                <a:defRPr sz="6600">
                  <a:solidFill>
                    <a:srgbClr val="FF0000"/>
                  </a:solidFill>
                  <a:latin typeface="黑体" panose="02010609060101010101" pitchFamily="49" charset="-122"/>
                  <a:ea typeface="宋体" panose="02010600030101010101" pitchFamily="2" charset="-122"/>
                </a:defRPr>
              </a:lvl3pPr>
              <a:lvl4pPr marL="1600200" indent="-228600" eaLnBrk="0" hangingPunct="0">
                <a:defRPr sz="6600">
                  <a:solidFill>
                    <a:srgbClr val="FF0000"/>
                  </a:solidFill>
                  <a:latin typeface="黑体" panose="02010609060101010101" pitchFamily="49" charset="-122"/>
                  <a:ea typeface="宋体" panose="02010600030101010101" pitchFamily="2" charset="-122"/>
                </a:defRPr>
              </a:lvl4pPr>
              <a:lvl5pPr marL="2057400" indent="-228600" eaLnBrk="0" hangingPunct="0">
                <a:defRPr sz="6600">
                  <a:solidFill>
                    <a:srgbClr val="FF0000"/>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9pPr>
            </a:lstStyle>
            <a:p>
              <a:pPr algn="ctr">
                <a:lnSpc>
                  <a:spcPct val="85000"/>
                </a:lnSpc>
                <a:buFont typeface="Monotype Sorts" pitchFamily="2" charset="2"/>
                <a:buNone/>
              </a:pPr>
              <a:r>
                <a:rPr lang="zh-CN" altLang="en-US" sz="2000" b="1" dirty="0">
                  <a:solidFill>
                    <a:srgbClr val="0000FF"/>
                  </a:solidFill>
                  <a:latin typeface="微软雅黑" panose="020B0503020204020204" pitchFamily="34" charset="-122"/>
                  <a:ea typeface="微软雅黑" panose="020B0503020204020204" pitchFamily="34" charset="-122"/>
                </a:rPr>
                <a:t>订货</a:t>
              </a:r>
              <a:endParaRPr lang="en-GB" altLang="zh-CN" sz="2000" b="1" dirty="0">
                <a:solidFill>
                  <a:srgbClr val="0000FF"/>
                </a:solidFill>
                <a:latin typeface="微软雅黑" panose="020B0503020204020204" pitchFamily="34" charset="-122"/>
                <a:ea typeface="微软雅黑" panose="020B0503020204020204" pitchFamily="34" charset="-122"/>
              </a:endParaRPr>
            </a:p>
          </p:txBody>
        </p:sp>
      </p:grpSp>
      <p:grpSp>
        <p:nvGrpSpPr>
          <p:cNvPr id="28672" name="组合 28671"/>
          <p:cNvGrpSpPr/>
          <p:nvPr/>
        </p:nvGrpSpPr>
        <p:grpSpPr>
          <a:xfrm>
            <a:off x="2485841" y="4919617"/>
            <a:ext cx="1072023" cy="1225810"/>
            <a:chOff x="2485841" y="4919617"/>
            <a:chExt cx="1072023" cy="1225810"/>
          </a:xfrm>
        </p:grpSpPr>
        <p:sp>
          <p:nvSpPr>
            <p:cNvPr id="10" name="Freeform 4"/>
            <p:cNvSpPr>
              <a:spLocks/>
            </p:cNvSpPr>
            <p:nvPr/>
          </p:nvSpPr>
          <p:spPr bwMode="auto">
            <a:xfrm>
              <a:off x="2485841" y="4919617"/>
              <a:ext cx="1072023" cy="1225810"/>
            </a:xfrm>
            <a:custGeom>
              <a:avLst/>
              <a:gdLst>
                <a:gd name="T0" fmla="*/ 2147483647 w 740"/>
                <a:gd name="T1" fmla="*/ 2147483647 h 688"/>
                <a:gd name="T2" fmla="*/ 2147483647 w 740"/>
                <a:gd name="T3" fmla="*/ 2147483647 h 688"/>
                <a:gd name="T4" fmla="*/ 0 w 740"/>
                <a:gd name="T5" fmla="*/ 2147483647 h 688"/>
                <a:gd name="T6" fmla="*/ 2147483647 w 740"/>
                <a:gd name="T7" fmla="*/ 0 h 688"/>
                <a:gd name="T8" fmla="*/ 2147483647 w 740"/>
                <a:gd name="T9" fmla="*/ 2147483647 h 688"/>
                <a:gd name="T10" fmla="*/ 2147483647 w 740"/>
                <a:gd name="T11" fmla="*/ 2147483647 h 688"/>
                <a:gd name="T12" fmla="*/ 2147483647 w 740"/>
                <a:gd name="T13" fmla="*/ 2147483647 h 688"/>
                <a:gd name="T14" fmla="*/ 0 60000 65536"/>
                <a:gd name="T15" fmla="*/ 0 60000 65536"/>
                <a:gd name="T16" fmla="*/ 0 60000 65536"/>
                <a:gd name="T17" fmla="*/ 0 60000 65536"/>
                <a:gd name="T18" fmla="*/ 0 60000 65536"/>
                <a:gd name="T19" fmla="*/ 0 60000 65536"/>
                <a:gd name="T20" fmla="*/ 0 60000 65536"/>
                <a:gd name="T21" fmla="*/ 0 w 740"/>
                <a:gd name="T22" fmla="*/ 0 h 688"/>
                <a:gd name="T23" fmla="*/ 740 w 740"/>
                <a:gd name="T24" fmla="*/ 688 h 6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0" h="688">
                  <a:moveTo>
                    <a:pt x="688" y="688"/>
                  </a:moveTo>
                  <a:cubicBezTo>
                    <a:pt x="408" y="656"/>
                    <a:pt x="300" y="640"/>
                    <a:pt x="24" y="564"/>
                  </a:cubicBezTo>
                  <a:lnTo>
                    <a:pt x="0" y="212"/>
                  </a:lnTo>
                  <a:lnTo>
                    <a:pt x="180" y="0"/>
                  </a:lnTo>
                  <a:cubicBezTo>
                    <a:pt x="348" y="64"/>
                    <a:pt x="520" y="88"/>
                    <a:pt x="740" y="108"/>
                  </a:cubicBezTo>
                  <a:lnTo>
                    <a:pt x="576" y="356"/>
                  </a:lnTo>
                  <a:lnTo>
                    <a:pt x="688" y="688"/>
                  </a:lnTo>
                  <a:close/>
                </a:path>
              </a:pathLst>
            </a:custGeom>
            <a:solidFill>
              <a:schemeClr val="accent2"/>
            </a:solidFill>
            <a:ln w="12700">
              <a:solidFill>
                <a:schemeClr val="tx1"/>
              </a:solidFill>
              <a:round/>
              <a:headEnd/>
              <a:tailEnd/>
            </a:ln>
          </p:spPr>
          <p:txBody>
            <a:bodyPr wrap="none" lIns="0" tIns="0" rIns="0" bIns="0" anchor="ctr"/>
            <a:lstStyle>
              <a:lvl1pPr eaLnBrk="0" hangingPunct="0">
                <a:defRPr sz="6600">
                  <a:solidFill>
                    <a:srgbClr val="FF0000"/>
                  </a:solidFill>
                  <a:latin typeface="黑体" panose="02010609060101010101" pitchFamily="49" charset="-122"/>
                  <a:ea typeface="宋体" panose="02010600030101010101" pitchFamily="2" charset="-122"/>
                </a:defRPr>
              </a:lvl1pPr>
              <a:lvl2pPr marL="742950" indent="-285750" eaLnBrk="0" hangingPunct="0">
                <a:defRPr sz="6600">
                  <a:solidFill>
                    <a:srgbClr val="FF0000"/>
                  </a:solidFill>
                  <a:latin typeface="黑体" panose="02010609060101010101" pitchFamily="49" charset="-122"/>
                  <a:ea typeface="宋体" panose="02010600030101010101" pitchFamily="2" charset="-122"/>
                </a:defRPr>
              </a:lvl2pPr>
              <a:lvl3pPr marL="1143000" indent="-228600" eaLnBrk="0" hangingPunct="0">
                <a:defRPr sz="6600">
                  <a:solidFill>
                    <a:srgbClr val="FF0000"/>
                  </a:solidFill>
                  <a:latin typeface="黑体" panose="02010609060101010101" pitchFamily="49" charset="-122"/>
                  <a:ea typeface="宋体" panose="02010600030101010101" pitchFamily="2" charset="-122"/>
                </a:defRPr>
              </a:lvl3pPr>
              <a:lvl4pPr marL="1600200" indent="-228600" eaLnBrk="0" hangingPunct="0">
                <a:defRPr sz="6600">
                  <a:solidFill>
                    <a:srgbClr val="FF0000"/>
                  </a:solidFill>
                  <a:latin typeface="黑体" panose="02010609060101010101" pitchFamily="49" charset="-122"/>
                  <a:ea typeface="宋体" panose="02010600030101010101" pitchFamily="2" charset="-122"/>
                </a:defRPr>
              </a:lvl4pPr>
              <a:lvl5pPr marL="2057400" indent="-228600" eaLnBrk="0" hangingPunct="0">
                <a:defRPr sz="6600">
                  <a:solidFill>
                    <a:srgbClr val="FF0000"/>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9pPr>
            </a:lstStyle>
            <a:p>
              <a:pPr eaLnBrk="1" hangingPunct="1"/>
              <a:endParaRPr lang="zh-CN" altLang="en-US" sz="2000">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20" name="Text Box 15"/>
            <p:cNvSpPr txBox="1">
              <a:spLocks noChangeArrowheads="1"/>
            </p:cNvSpPr>
            <p:nvPr/>
          </p:nvSpPr>
          <p:spPr bwMode="auto">
            <a:xfrm>
              <a:off x="2682652" y="5282573"/>
              <a:ext cx="509410" cy="407291"/>
            </a:xfrm>
            <a:prstGeom prst="rect">
              <a:avLst/>
            </a:prstGeom>
            <a:noFill/>
            <a:ln w="12700">
              <a:noFill/>
              <a:miter lim="800000"/>
              <a:headEnd/>
              <a:tailEnd/>
            </a:ln>
          </p:spPr>
          <p:txBody>
            <a:bodyPr wrap="square" lIns="0" tIns="0" rIns="0" bIns="0" anchor="ctr">
              <a:spAutoFit/>
            </a:bodyPr>
            <a:lstStyle>
              <a:lvl1pPr eaLnBrk="0" hangingPunct="0">
                <a:defRPr sz="6600">
                  <a:solidFill>
                    <a:srgbClr val="FF0000"/>
                  </a:solidFill>
                  <a:latin typeface="黑体" panose="02010609060101010101" pitchFamily="49" charset="-122"/>
                  <a:ea typeface="宋体" panose="02010600030101010101" pitchFamily="2" charset="-122"/>
                </a:defRPr>
              </a:lvl1pPr>
              <a:lvl2pPr marL="742950" indent="-285750" eaLnBrk="0" hangingPunct="0">
                <a:defRPr sz="6600">
                  <a:solidFill>
                    <a:srgbClr val="FF0000"/>
                  </a:solidFill>
                  <a:latin typeface="黑体" panose="02010609060101010101" pitchFamily="49" charset="-122"/>
                  <a:ea typeface="宋体" panose="02010600030101010101" pitchFamily="2" charset="-122"/>
                </a:defRPr>
              </a:lvl2pPr>
              <a:lvl3pPr marL="1143000" indent="-228600" eaLnBrk="0" hangingPunct="0">
                <a:defRPr sz="6600">
                  <a:solidFill>
                    <a:srgbClr val="FF0000"/>
                  </a:solidFill>
                  <a:latin typeface="黑体" panose="02010609060101010101" pitchFamily="49" charset="-122"/>
                  <a:ea typeface="宋体" panose="02010600030101010101" pitchFamily="2" charset="-122"/>
                </a:defRPr>
              </a:lvl3pPr>
              <a:lvl4pPr marL="1600200" indent="-228600" eaLnBrk="0" hangingPunct="0">
                <a:defRPr sz="6600">
                  <a:solidFill>
                    <a:srgbClr val="FF0000"/>
                  </a:solidFill>
                  <a:latin typeface="黑体" panose="02010609060101010101" pitchFamily="49" charset="-122"/>
                  <a:ea typeface="宋体" panose="02010600030101010101" pitchFamily="2" charset="-122"/>
                </a:defRPr>
              </a:lvl4pPr>
              <a:lvl5pPr marL="2057400" indent="-228600" eaLnBrk="0" hangingPunct="0">
                <a:defRPr sz="6600">
                  <a:solidFill>
                    <a:srgbClr val="FF0000"/>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9pPr>
            </a:lstStyle>
            <a:p>
              <a:pPr algn="ctr">
                <a:lnSpc>
                  <a:spcPct val="150000"/>
                </a:lnSpc>
                <a:buFont typeface="Monotype Sorts" pitchFamily="2" charset="2"/>
                <a:buNone/>
              </a:pPr>
              <a:r>
                <a:rPr lang="zh-CN" altLang="en-US" sz="2000" b="1" dirty="0">
                  <a:solidFill>
                    <a:srgbClr val="0000FF"/>
                  </a:solidFill>
                  <a:latin typeface="微软雅黑" panose="020B0503020204020204" pitchFamily="34" charset="-122"/>
                  <a:ea typeface="微软雅黑" panose="020B0503020204020204" pitchFamily="34" charset="-122"/>
                </a:rPr>
                <a:t>付款</a:t>
              </a:r>
              <a:endParaRPr lang="en-GB" altLang="zh-CN" sz="2000" b="1" dirty="0">
                <a:solidFill>
                  <a:srgbClr val="0000FF"/>
                </a:solidFill>
                <a:latin typeface="微软雅黑" panose="020B0503020204020204" pitchFamily="34" charset="-122"/>
                <a:ea typeface="微软雅黑" panose="020B0503020204020204" pitchFamily="34" charset="-122"/>
              </a:endParaRPr>
            </a:p>
          </p:txBody>
        </p:sp>
      </p:grpSp>
      <p:grpSp>
        <p:nvGrpSpPr>
          <p:cNvPr id="28677" name="组合 28676"/>
          <p:cNvGrpSpPr/>
          <p:nvPr/>
        </p:nvGrpSpPr>
        <p:grpSpPr>
          <a:xfrm>
            <a:off x="2520205" y="2105575"/>
            <a:ext cx="1398584" cy="1350733"/>
            <a:chOff x="2520205" y="2105575"/>
            <a:chExt cx="1398584" cy="1350733"/>
          </a:xfrm>
        </p:grpSpPr>
        <p:sp>
          <p:nvSpPr>
            <p:cNvPr id="16" name="Freeform 10"/>
            <p:cNvSpPr>
              <a:spLocks/>
            </p:cNvSpPr>
            <p:nvPr/>
          </p:nvSpPr>
          <p:spPr bwMode="auto">
            <a:xfrm>
              <a:off x="2520205" y="2105575"/>
              <a:ext cx="1398584" cy="1350733"/>
            </a:xfrm>
            <a:custGeom>
              <a:avLst/>
              <a:gdLst>
                <a:gd name="T0" fmla="*/ 0 w 966"/>
                <a:gd name="T1" fmla="*/ 2147483647 h 759"/>
                <a:gd name="T2" fmla="*/ 2147483647 w 966"/>
                <a:gd name="T3" fmla="*/ 0 h 759"/>
                <a:gd name="T4" fmla="*/ 2147483647 w 966"/>
                <a:gd name="T5" fmla="*/ 2147483647 h 759"/>
                <a:gd name="T6" fmla="*/ 2147483647 w 966"/>
                <a:gd name="T7" fmla="*/ 2147483647 h 759"/>
                <a:gd name="T8" fmla="*/ 2147483647 w 966"/>
                <a:gd name="T9" fmla="*/ 2147483647 h 759"/>
                <a:gd name="T10" fmla="*/ 2147483647 w 966"/>
                <a:gd name="T11" fmla="*/ 2147483647 h 759"/>
                <a:gd name="T12" fmla="*/ 0 w 966"/>
                <a:gd name="T13" fmla="*/ 2147483647 h 759"/>
                <a:gd name="T14" fmla="*/ 0 60000 65536"/>
                <a:gd name="T15" fmla="*/ 0 60000 65536"/>
                <a:gd name="T16" fmla="*/ 0 60000 65536"/>
                <a:gd name="T17" fmla="*/ 0 60000 65536"/>
                <a:gd name="T18" fmla="*/ 0 60000 65536"/>
                <a:gd name="T19" fmla="*/ 0 60000 65536"/>
                <a:gd name="T20" fmla="*/ 0 60000 65536"/>
                <a:gd name="T21" fmla="*/ 0 w 966"/>
                <a:gd name="T22" fmla="*/ 0 h 759"/>
                <a:gd name="T23" fmla="*/ 966 w 966"/>
                <a:gd name="T24" fmla="*/ 759 h 7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6" h="759">
                  <a:moveTo>
                    <a:pt x="0" y="162"/>
                  </a:moveTo>
                  <a:cubicBezTo>
                    <a:pt x="261" y="84"/>
                    <a:pt x="506" y="21"/>
                    <a:pt x="837" y="0"/>
                  </a:cubicBezTo>
                  <a:lnTo>
                    <a:pt x="966" y="309"/>
                  </a:lnTo>
                  <a:lnTo>
                    <a:pt x="860" y="621"/>
                  </a:lnTo>
                  <a:cubicBezTo>
                    <a:pt x="660" y="609"/>
                    <a:pt x="357" y="710"/>
                    <a:pt x="144" y="759"/>
                  </a:cubicBezTo>
                  <a:lnTo>
                    <a:pt x="183" y="429"/>
                  </a:lnTo>
                  <a:lnTo>
                    <a:pt x="0" y="162"/>
                  </a:lnTo>
                  <a:close/>
                </a:path>
              </a:pathLst>
            </a:custGeom>
            <a:solidFill>
              <a:schemeClr val="folHlink"/>
            </a:solidFill>
            <a:ln w="12700">
              <a:solidFill>
                <a:schemeClr val="tx1"/>
              </a:solidFill>
              <a:round/>
              <a:headEnd/>
              <a:tailEnd/>
            </a:ln>
          </p:spPr>
          <p:txBody>
            <a:bodyPr wrap="none" lIns="0" tIns="0" rIns="0" bIns="0" anchor="ctr"/>
            <a:lstStyle>
              <a:lvl1pPr eaLnBrk="0" hangingPunct="0">
                <a:defRPr sz="6600">
                  <a:solidFill>
                    <a:srgbClr val="FF0000"/>
                  </a:solidFill>
                  <a:latin typeface="黑体" panose="02010609060101010101" pitchFamily="49" charset="-122"/>
                  <a:ea typeface="宋体" panose="02010600030101010101" pitchFamily="2" charset="-122"/>
                </a:defRPr>
              </a:lvl1pPr>
              <a:lvl2pPr marL="742950" indent="-285750" eaLnBrk="0" hangingPunct="0">
                <a:defRPr sz="6600">
                  <a:solidFill>
                    <a:srgbClr val="FF0000"/>
                  </a:solidFill>
                  <a:latin typeface="黑体" panose="02010609060101010101" pitchFamily="49" charset="-122"/>
                  <a:ea typeface="宋体" panose="02010600030101010101" pitchFamily="2" charset="-122"/>
                </a:defRPr>
              </a:lvl2pPr>
              <a:lvl3pPr marL="1143000" indent="-228600" eaLnBrk="0" hangingPunct="0">
                <a:defRPr sz="6600">
                  <a:solidFill>
                    <a:srgbClr val="FF0000"/>
                  </a:solidFill>
                  <a:latin typeface="黑体" panose="02010609060101010101" pitchFamily="49" charset="-122"/>
                  <a:ea typeface="宋体" panose="02010600030101010101" pitchFamily="2" charset="-122"/>
                </a:defRPr>
              </a:lvl3pPr>
              <a:lvl4pPr marL="1600200" indent="-228600" eaLnBrk="0" hangingPunct="0">
                <a:defRPr sz="6600">
                  <a:solidFill>
                    <a:srgbClr val="FF0000"/>
                  </a:solidFill>
                  <a:latin typeface="黑体" panose="02010609060101010101" pitchFamily="49" charset="-122"/>
                  <a:ea typeface="宋体" panose="02010600030101010101" pitchFamily="2" charset="-122"/>
                </a:defRPr>
              </a:lvl4pPr>
              <a:lvl5pPr marL="2057400" indent="-228600" eaLnBrk="0" hangingPunct="0">
                <a:defRPr sz="6600">
                  <a:solidFill>
                    <a:srgbClr val="FF0000"/>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9pPr>
            </a:lstStyle>
            <a:p>
              <a:pPr eaLnBrk="1" hangingPunct="1">
                <a:lnSpc>
                  <a:spcPct val="150000"/>
                </a:lnSpc>
              </a:pPr>
              <a:endParaRPr lang="zh-CN" altLang="en-US" sz="2000">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21" name="Text Box 16"/>
            <p:cNvSpPr txBox="1">
              <a:spLocks noChangeArrowheads="1"/>
            </p:cNvSpPr>
            <p:nvPr/>
          </p:nvSpPr>
          <p:spPr bwMode="auto">
            <a:xfrm>
              <a:off x="2652692" y="2302891"/>
              <a:ext cx="1213903" cy="868956"/>
            </a:xfrm>
            <a:prstGeom prst="rect">
              <a:avLst/>
            </a:prstGeom>
            <a:noFill/>
            <a:ln w="12700">
              <a:noFill/>
              <a:miter lim="800000"/>
              <a:headEnd/>
              <a:tailEnd/>
            </a:ln>
          </p:spPr>
          <p:txBody>
            <a:bodyPr wrap="square" lIns="0" tIns="0" rIns="0" bIns="0" anchor="ctr">
              <a:spAutoFit/>
            </a:bodyPr>
            <a:lstStyle>
              <a:lvl1pPr eaLnBrk="0" hangingPunct="0">
                <a:defRPr sz="6600">
                  <a:solidFill>
                    <a:srgbClr val="FF0000"/>
                  </a:solidFill>
                  <a:latin typeface="黑体" panose="02010609060101010101" pitchFamily="49" charset="-122"/>
                  <a:ea typeface="宋体" panose="02010600030101010101" pitchFamily="2" charset="-122"/>
                </a:defRPr>
              </a:lvl1pPr>
              <a:lvl2pPr marL="742950" indent="-285750" eaLnBrk="0" hangingPunct="0">
                <a:defRPr sz="6600">
                  <a:solidFill>
                    <a:srgbClr val="FF0000"/>
                  </a:solidFill>
                  <a:latin typeface="黑体" panose="02010609060101010101" pitchFamily="49" charset="-122"/>
                  <a:ea typeface="宋体" panose="02010600030101010101" pitchFamily="2" charset="-122"/>
                </a:defRPr>
              </a:lvl2pPr>
              <a:lvl3pPr marL="1143000" indent="-228600" eaLnBrk="0" hangingPunct="0">
                <a:defRPr sz="6600">
                  <a:solidFill>
                    <a:srgbClr val="FF0000"/>
                  </a:solidFill>
                  <a:latin typeface="黑体" panose="02010609060101010101" pitchFamily="49" charset="-122"/>
                  <a:ea typeface="宋体" panose="02010600030101010101" pitchFamily="2" charset="-122"/>
                </a:defRPr>
              </a:lvl3pPr>
              <a:lvl4pPr marL="1600200" indent="-228600" eaLnBrk="0" hangingPunct="0">
                <a:defRPr sz="6600">
                  <a:solidFill>
                    <a:srgbClr val="FF0000"/>
                  </a:solidFill>
                  <a:latin typeface="黑体" panose="02010609060101010101" pitchFamily="49" charset="-122"/>
                  <a:ea typeface="宋体" panose="02010600030101010101" pitchFamily="2" charset="-122"/>
                </a:defRPr>
              </a:lvl4pPr>
              <a:lvl5pPr marL="2057400" indent="-228600" eaLnBrk="0" hangingPunct="0">
                <a:defRPr sz="6600">
                  <a:solidFill>
                    <a:srgbClr val="FF0000"/>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9pPr>
            </a:lstStyle>
            <a:p>
              <a:pPr algn="ctr">
                <a:lnSpc>
                  <a:spcPct val="150000"/>
                </a:lnSpc>
                <a:buFont typeface="Monotype Sorts" pitchFamily="2" charset="2"/>
                <a:buNone/>
              </a:pPr>
              <a:r>
                <a:rPr lang="zh-CN" altLang="en-US" sz="2000" b="1" dirty="0">
                  <a:solidFill>
                    <a:schemeClr val="bg1"/>
                  </a:solidFill>
                  <a:latin typeface="微软雅黑" panose="020B0503020204020204" pitchFamily="34" charset="-122"/>
                  <a:ea typeface="微软雅黑" panose="020B0503020204020204" pitchFamily="34" charset="-122"/>
                </a:rPr>
                <a:t>创新管理</a:t>
              </a:r>
              <a:r>
                <a:rPr lang="en-US"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产品设计</a:t>
              </a:r>
              <a:endParaRPr lang="en-GB" altLang="zh-CN" sz="2000" b="1" dirty="0">
                <a:solidFill>
                  <a:schemeClr val="bg1"/>
                </a:solidFill>
                <a:latin typeface="微软雅黑" panose="020B0503020204020204" pitchFamily="34" charset="-122"/>
                <a:ea typeface="微软雅黑" panose="020B0503020204020204" pitchFamily="34" charset="-122"/>
              </a:endParaRPr>
            </a:p>
          </p:txBody>
        </p:sp>
      </p:grpSp>
      <p:grpSp>
        <p:nvGrpSpPr>
          <p:cNvPr id="28682" name="组合 28681"/>
          <p:cNvGrpSpPr/>
          <p:nvPr/>
        </p:nvGrpSpPr>
        <p:grpSpPr>
          <a:xfrm>
            <a:off x="6452806" y="4417951"/>
            <a:ext cx="1421824" cy="1432714"/>
            <a:chOff x="6452806" y="4417951"/>
            <a:chExt cx="1421824" cy="1432714"/>
          </a:xfrm>
        </p:grpSpPr>
        <p:sp>
          <p:nvSpPr>
            <p:cNvPr id="13" name="Freeform 7"/>
            <p:cNvSpPr>
              <a:spLocks/>
            </p:cNvSpPr>
            <p:nvPr/>
          </p:nvSpPr>
          <p:spPr bwMode="auto">
            <a:xfrm>
              <a:off x="6460280" y="4417951"/>
              <a:ext cx="1414350" cy="1432714"/>
            </a:xfrm>
            <a:custGeom>
              <a:avLst/>
              <a:gdLst>
                <a:gd name="T0" fmla="*/ 2147483647 w 976"/>
                <a:gd name="T1" fmla="*/ 2147483647 h 804"/>
                <a:gd name="T2" fmla="*/ 2147483647 w 976"/>
                <a:gd name="T3" fmla="*/ 2147483647 h 804"/>
                <a:gd name="T4" fmla="*/ 0 w 976"/>
                <a:gd name="T5" fmla="*/ 2147483647 h 804"/>
                <a:gd name="T6" fmla="*/ 2147483647 w 976"/>
                <a:gd name="T7" fmla="*/ 2147483647 h 804"/>
                <a:gd name="T8" fmla="*/ 2147483647 w 976"/>
                <a:gd name="T9" fmla="*/ 0 h 804"/>
                <a:gd name="T10" fmla="*/ 2147483647 w 976"/>
                <a:gd name="T11" fmla="*/ 2147483647 h 804"/>
                <a:gd name="T12" fmla="*/ 2147483647 w 976"/>
                <a:gd name="T13" fmla="*/ 2147483647 h 804"/>
                <a:gd name="T14" fmla="*/ 0 60000 65536"/>
                <a:gd name="T15" fmla="*/ 0 60000 65536"/>
                <a:gd name="T16" fmla="*/ 0 60000 65536"/>
                <a:gd name="T17" fmla="*/ 0 60000 65536"/>
                <a:gd name="T18" fmla="*/ 0 60000 65536"/>
                <a:gd name="T19" fmla="*/ 0 60000 65536"/>
                <a:gd name="T20" fmla="*/ 0 60000 65536"/>
                <a:gd name="T21" fmla="*/ 0 w 976"/>
                <a:gd name="T22" fmla="*/ 0 h 804"/>
                <a:gd name="T23" fmla="*/ 976 w 976"/>
                <a:gd name="T24" fmla="*/ 804 h 8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6" h="804">
                  <a:moveTo>
                    <a:pt x="976" y="388"/>
                  </a:moveTo>
                  <a:cubicBezTo>
                    <a:pt x="780" y="580"/>
                    <a:pt x="480" y="703"/>
                    <a:pt x="196" y="804"/>
                  </a:cubicBezTo>
                  <a:lnTo>
                    <a:pt x="0" y="560"/>
                  </a:lnTo>
                  <a:lnTo>
                    <a:pt x="8" y="256"/>
                  </a:lnTo>
                  <a:cubicBezTo>
                    <a:pt x="175" y="174"/>
                    <a:pt x="289" y="119"/>
                    <a:pt x="424" y="0"/>
                  </a:cubicBezTo>
                  <a:lnTo>
                    <a:pt x="588" y="252"/>
                  </a:lnTo>
                  <a:lnTo>
                    <a:pt x="976" y="388"/>
                  </a:lnTo>
                  <a:close/>
                </a:path>
              </a:pathLst>
            </a:custGeom>
            <a:solidFill>
              <a:schemeClr val="folHlink"/>
            </a:solidFill>
            <a:ln w="12700">
              <a:solidFill>
                <a:schemeClr val="tx1"/>
              </a:solidFill>
              <a:round/>
              <a:headEnd/>
              <a:tailEnd/>
            </a:ln>
          </p:spPr>
          <p:txBody>
            <a:bodyPr wrap="none" lIns="0" tIns="0" rIns="0" bIns="0" anchor="ctr"/>
            <a:lstStyle>
              <a:lvl1pPr eaLnBrk="0" hangingPunct="0">
                <a:defRPr sz="6600">
                  <a:solidFill>
                    <a:srgbClr val="FF0000"/>
                  </a:solidFill>
                  <a:latin typeface="黑体" panose="02010609060101010101" pitchFamily="49" charset="-122"/>
                  <a:ea typeface="宋体" panose="02010600030101010101" pitchFamily="2" charset="-122"/>
                </a:defRPr>
              </a:lvl1pPr>
              <a:lvl2pPr marL="742950" indent="-285750" eaLnBrk="0" hangingPunct="0">
                <a:defRPr sz="6600">
                  <a:solidFill>
                    <a:srgbClr val="FF0000"/>
                  </a:solidFill>
                  <a:latin typeface="黑体" panose="02010609060101010101" pitchFamily="49" charset="-122"/>
                  <a:ea typeface="宋体" panose="02010600030101010101" pitchFamily="2" charset="-122"/>
                </a:defRPr>
              </a:lvl2pPr>
              <a:lvl3pPr marL="1143000" indent="-228600" eaLnBrk="0" hangingPunct="0">
                <a:defRPr sz="6600">
                  <a:solidFill>
                    <a:srgbClr val="FF0000"/>
                  </a:solidFill>
                  <a:latin typeface="黑体" panose="02010609060101010101" pitchFamily="49" charset="-122"/>
                  <a:ea typeface="宋体" panose="02010600030101010101" pitchFamily="2" charset="-122"/>
                </a:defRPr>
              </a:lvl3pPr>
              <a:lvl4pPr marL="1600200" indent="-228600" eaLnBrk="0" hangingPunct="0">
                <a:defRPr sz="6600">
                  <a:solidFill>
                    <a:srgbClr val="FF0000"/>
                  </a:solidFill>
                  <a:latin typeface="黑体" panose="02010609060101010101" pitchFamily="49" charset="-122"/>
                  <a:ea typeface="宋体" panose="02010600030101010101" pitchFamily="2" charset="-122"/>
                </a:defRPr>
              </a:lvl4pPr>
              <a:lvl5pPr marL="2057400" indent="-228600" eaLnBrk="0" hangingPunct="0">
                <a:defRPr sz="6600">
                  <a:solidFill>
                    <a:srgbClr val="FF0000"/>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9pPr>
            </a:lstStyle>
            <a:p>
              <a:pPr eaLnBrk="1" hangingPunct="1"/>
              <a:endParaRPr lang="zh-CN" altLang="en-US" sz="2000">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22" name="Text Box 17"/>
            <p:cNvSpPr txBox="1">
              <a:spLocks noChangeArrowheads="1"/>
            </p:cNvSpPr>
            <p:nvPr/>
          </p:nvSpPr>
          <p:spPr bwMode="auto">
            <a:xfrm>
              <a:off x="6452806" y="4767892"/>
              <a:ext cx="1011214" cy="868956"/>
            </a:xfrm>
            <a:prstGeom prst="rect">
              <a:avLst/>
            </a:prstGeom>
            <a:noFill/>
            <a:ln w="12700">
              <a:noFill/>
              <a:miter lim="800000"/>
              <a:headEnd/>
              <a:tailEnd/>
            </a:ln>
          </p:spPr>
          <p:txBody>
            <a:bodyPr wrap="square" lIns="0" tIns="0" rIns="0" bIns="0" anchor="ctr">
              <a:spAutoFit/>
            </a:bodyPr>
            <a:lstStyle>
              <a:lvl1pPr eaLnBrk="0" hangingPunct="0">
                <a:defRPr sz="6600">
                  <a:solidFill>
                    <a:srgbClr val="FF0000"/>
                  </a:solidFill>
                  <a:latin typeface="黑体" panose="02010609060101010101" pitchFamily="49" charset="-122"/>
                  <a:ea typeface="宋体" panose="02010600030101010101" pitchFamily="2" charset="-122"/>
                </a:defRPr>
              </a:lvl1pPr>
              <a:lvl2pPr marL="742950" indent="-285750" eaLnBrk="0" hangingPunct="0">
                <a:defRPr sz="6600">
                  <a:solidFill>
                    <a:srgbClr val="FF0000"/>
                  </a:solidFill>
                  <a:latin typeface="黑体" panose="02010609060101010101" pitchFamily="49" charset="-122"/>
                  <a:ea typeface="宋体" panose="02010600030101010101" pitchFamily="2" charset="-122"/>
                </a:defRPr>
              </a:lvl2pPr>
              <a:lvl3pPr marL="1143000" indent="-228600" eaLnBrk="0" hangingPunct="0">
                <a:defRPr sz="6600">
                  <a:solidFill>
                    <a:srgbClr val="FF0000"/>
                  </a:solidFill>
                  <a:latin typeface="黑体" panose="02010609060101010101" pitchFamily="49" charset="-122"/>
                  <a:ea typeface="宋体" panose="02010600030101010101" pitchFamily="2" charset="-122"/>
                </a:defRPr>
              </a:lvl3pPr>
              <a:lvl4pPr marL="1600200" indent="-228600" eaLnBrk="0" hangingPunct="0">
                <a:defRPr sz="6600">
                  <a:solidFill>
                    <a:srgbClr val="FF0000"/>
                  </a:solidFill>
                  <a:latin typeface="黑体" panose="02010609060101010101" pitchFamily="49" charset="-122"/>
                  <a:ea typeface="宋体" panose="02010600030101010101" pitchFamily="2" charset="-122"/>
                </a:defRPr>
              </a:lvl4pPr>
              <a:lvl5pPr marL="2057400" indent="-228600" eaLnBrk="0" hangingPunct="0">
                <a:defRPr sz="6600">
                  <a:solidFill>
                    <a:srgbClr val="FF0000"/>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9pPr>
            </a:lstStyle>
            <a:p>
              <a:pPr algn="ctr">
                <a:lnSpc>
                  <a:spcPct val="150000"/>
                </a:lnSpc>
                <a:buFont typeface="Monotype Sorts" pitchFamily="2" charset="2"/>
                <a:buNone/>
              </a:pPr>
              <a:r>
                <a:rPr lang="zh-CN" altLang="en-US" sz="2000" b="1" dirty="0">
                  <a:solidFill>
                    <a:schemeClr val="bg1"/>
                  </a:solidFill>
                  <a:latin typeface="微软雅黑" panose="020B0503020204020204" pitchFamily="34" charset="-122"/>
                  <a:ea typeface="微软雅黑" panose="020B0503020204020204" pitchFamily="34" charset="-122"/>
                </a:rPr>
                <a:t>供应商整合</a:t>
              </a:r>
              <a:endParaRPr lang="en-GB" altLang="zh-CN" sz="2000" b="1" dirty="0">
                <a:solidFill>
                  <a:schemeClr val="bg1"/>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5493161" y="4899229"/>
            <a:ext cx="1162109" cy="1260944"/>
            <a:chOff x="5493161" y="4899229"/>
            <a:chExt cx="1162109" cy="1260944"/>
          </a:xfrm>
        </p:grpSpPr>
        <p:sp>
          <p:nvSpPr>
            <p:cNvPr id="12" name="Freeform 6"/>
            <p:cNvSpPr>
              <a:spLocks/>
            </p:cNvSpPr>
            <p:nvPr/>
          </p:nvSpPr>
          <p:spPr bwMode="auto">
            <a:xfrm>
              <a:off x="5493161" y="4899229"/>
              <a:ext cx="1162109" cy="1260944"/>
            </a:xfrm>
            <a:custGeom>
              <a:avLst/>
              <a:gdLst>
                <a:gd name="T0" fmla="*/ 2147483647 w 801"/>
                <a:gd name="T1" fmla="*/ 2147483647 h 709"/>
                <a:gd name="T2" fmla="*/ 2147483647 w 801"/>
                <a:gd name="T3" fmla="*/ 2147483647 h 709"/>
                <a:gd name="T4" fmla="*/ 0 w 801"/>
                <a:gd name="T5" fmla="*/ 2147483647 h 709"/>
                <a:gd name="T6" fmla="*/ 2147483647 w 801"/>
                <a:gd name="T7" fmla="*/ 2147483647 h 709"/>
                <a:gd name="T8" fmla="*/ 2147483647 w 801"/>
                <a:gd name="T9" fmla="*/ 0 h 709"/>
                <a:gd name="T10" fmla="*/ 2147483647 w 801"/>
                <a:gd name="T11" fmla="*/ 2147483647 h 709"/>
                <a:gd name="T12" fmla="*/ 2147483647 w 801"/>
                <a:gd name="T13" fmla="*/ 2147483647 h 709"/>
                <a:gd name="T14" fmla="*/ 0 60000 65536"/>
                <a:gd name="T15" fmla="*/ 0 60000 65536"/>
                <a:gd name="T16" fmla="*/ 0 60000 65536"/>
                <a:gd name="T17" fmla="*/ 0 60000 65536"/>
                <a:gd name="T18" fmla="*/ 0 60000 65536"/>
                <a:gd name="T19" fmla="*/ 0 60000 65536"/>
                <a:gd name="T20" fmla="*/ 0 60000 65536"/>
                <a:gd name="T21" fmla="*/ 0 w 801"/>
                <a:gd name="T22" fmla="*/ 0 h 709"/>
                <a:gd name="T23" fmla="*/ 801 w 801"/>
                <a:gd name="T24" fmla="*/ 709 h 7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1" h="709">
                  <a:moveTo>
                    <a:pt x="801" y="550"/>
                  </a:moveTo>
                  <a:cubicBezTo>
                    <a:pt x="533" y="636"/>
                    <a:pt x="428" y="665"/>
                    <a:pt x="145" y="709"/>
                  </a:cubicBezTo>
                  <a:lnTo>
                    <a:pt x="0" y="419"/>
                  </a:lnTo>
                  <a:lnTo>
                    <a:pt x="56" y="130"/>
                  </a:lnTo>
                  <a:cubicBezTo>
                    <a:pt x="236" y="120"/>
                    <a:pt x="403" y="72"/>
                    <a:pt x="611" y="0"/>
                  </a:cubicBezTo>
                  <a:lnTo>
                    <a:pt x="592" y="303"/>
                  </a:lnTo>
                  <a:lnTo>
                    <a:pt x="801" y="550"/>
                  </a:lnTo>
                  <a:close/>
                </a:path>
              </a:pathLst>
            </a:custGeom>
            <a:solidFill>
              <a:schemeClr val="accent2"/>
            </a:solidFill>
            <a:ln w="12700">
              <a:solidFill>
                <a:schemeClr val="tx1"/>
              </a:solidFill>
              <a:round/>
              <a:headEnd/>
              <a:tailEnd/>
            </a:ln>
          </p:spPr>
          <p:txBody>
            <a:bodyPr wrap="none" lIns="0" tIns="0" rIns="0" bIns="0" anchor="ctr"/>
            <a:lstStyle>
              <a:lvl1pPr eaLnBrk="0" hangingPunct="0">
                <a:defRPr sz="6600">
                  <a:solidFill>
                    <a:srgbClr val="FF0000"/>
                  </a:solidFill>
                  <a:latin typeface="黑体" panose="02010609060101010101" pitchFamily="49" charset="-122"/>
                  <a:ea typeface="宋体" panose="02010600030101010101" pitchFamily="2" charset="-122"/>
                </a:defRPr>
              </a:lvl1pPr>
              <a:lvl2pPr marL="742950" indent="-285750" eaLnBrk="0" hangingPunct="0">
                <a:defRPr sz="6600">
                  <a:solidFill>
                    <a:srgbClr val="FF0000"/>
                  </a:solidFill>
                  <a:latin typeface="黑体" panose="02010609060101010101" pitchFamily="49" charset="-122"/>
                  <a:ea typeface="宋体" panose="02010600030101010101" pitchFamily="2" charset="-122"/>
                </a:defRPr>
              </a:lvl2pPr>
              <a:lvl3pPr marL="1143000" indent="-228600" eaLnBrk="0" hangingPunct="0">
                <a:defRPr sz="6600">
                  <a:solidFill>
                    <a:srgbClr val="FF0000"/>
                  </a:solidFill>
                  <a:latin typeface="黑体" panose="02010609060101010101" pitchFamily="49" charset="-122"/>
                  <a:ea typeface="宋体" panose="02010600030101010101" pitchFamily="2" charset="-122"/>
                </a:defRPr>
              </a:lvl3pPr>
              <a:lvl4pPr marL="1600200" indent="-228600" eaLnBrk="0" hangingPunct="0">
                <a:defRPr sz="6600">
                  <a:solidFill>
                    <a:srgbClr val="FF0000"/>
                  </a:solidFill>
                  <a:latin typeface="黑体" panose="02010609060101010101" pitchFamily="49" charset="-122"/>
                  <a:ea typeface="宋体" panose="02010600030101010101" pitchFamily="2" charset="-122"/>
                </a:defRPr>
              </a:lvl4pPr>
              <a:lvl5pPr marL="2057400" indent="-228600" eaLnBrk="0" hangingPunct="0">
                <a:defRPr sz="6600">
                  <a:solidFill>
                    <a:srgbClr val="FF0000"/>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9pPr>
            </a:lstStyle>
            <a:p>
              <a:pPr eaLnBrk="1" hangingPunct="1"/>
              <a:endParaRPr lang="zh-CN" altLang="en-US" sz="2000">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23" name="Text Box 18"/>
            <p:cNvSpPr txBox="1">
              <a:spLocks noChangeArrowheads="1"/>
            </p:cNvSpPr>
            <p:nvPr/>
          </p:nvSpPr>
          <p:spPr bwMode="auto">
            <a:xfrm>
              <a:off x="5620308" y="5123684"/>
              <a:ext cx="749973" cy="923330"/>
            </a:xfrm>
            <a:prstGeom prst="rect">
              <a:avLst/>
            </a:prstGeom>
            <a:noFill/>
            <a:ln w="12700">
              <a:noFill/>
              <a:miter lim="800000"/>
              <a:headEnd/>
              <a:tailEnd/>
            </a:ln>
          </p:spPr>
          <p:txBody>
            <a:bodyPr wrap="square" lIns="0" tIns="0" rIns="0" bIns="0" anchor="ctr">
              <a:spAutoFit/>
            </a:bodyPr>
            <a:lstStyle>
              <a:lvl1pPr eaLnBrk="0" hangingPunct="0">
                <a:defRPr sz="6600">
                  <a:solidFill>
                    <a:srgbClr val="FF0000"/>
                  </a:solidFill>
                  <a:latin typeface="黑体" panose="02010609060101010101" pitchFamily="49" charset="-122"/>
                  <a:ea typeface="宋体" panose="02010600030101010101" pitchFamily="2" charset="-122"/>
                </a:defRPr>
              </a:lvl1pPr>
              <a:lvl2pPr marL="742950" indent="-285750" eaLnBrk="0" hangingPunct="0">
                <a:defRPr sz="6600">
                  <a:solidFill>
                    <a:srgbClr val="FF0000"/>
                  </a:solidFill>
                  <a:latin typeface="黑体" panose="02010609060101010101" pitchFamily="49" charset="-122"/>
                  <a:ea typeface="宋体" panose="02010600030101010101" pitchFamily="2" charset="-122"/>
                </a:defRPr>
              </a:lvl2pPr>
              <a:lvl3pPr marL="1143000" indent="-228600" eaLnBrk="0" hangingPunct="0">
                <a:defRPr sz="6600">
                  <a:solidFill>
                    <a:srgbClr val="FF0000"/>
                  </a:solidFill>
                  <a:latin typeface="黑体" panose="02010609060101010101" pitchFamily="49" charset="-122"/>
                  <a:ea typeface="宋体" panose="02010600030101010101" pitchFamily="2" charset="-122"/>
                </a:defRPr>
              </a:lvl3pPr>
              <a:lvl4pPr marL="1600200" indent="-228600" eaLnBrk="0" hangingPunct="0">
                <a:defRPr sz="6600">
                  <a:solidFill>
                    <a:srgbClr val="FF0000"/>
                  </a:solidFill>
                  <a:latin typeface="黑体" panose="02010609060101010101" pitchFamily="49" charset="-122"/>
                  <a:ea typeface="宋体" panose="02010600030101010101" pitchFamily="2" charset="-122"/>
                </a:defRPr>
              </a:lvl4pPr>
              <a:lvl5pPr marL="2057400" indent="-228600" eaLnBrk="0" hangingPunct="0">
                <a:defRPr sz="6600">
                  <a:solidFill>
                    <a:srgbClr val="FF0000"/>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9pPr>
            </a:lstStyle>
            <a:p>
              <a:pPr algn="ctr">
                <a:lnSpc>
                  <a:spcPct val="150000"/>
                </a:lnSpc>
                <a:buFont typeface="Monotype Sorts" pitchFamily="2" charset="2"/>
                <a:buNone/>
              </a:pPr>
              <a:r>
                <a:rPr lang="zh-CN" altLang="en-US" sz="2000" b="1" dirty="0" smtClean="0">
                  <a:solidFill>
                    <a:srgbClr val="0000FF"/>
                  </a:solidFill>
                  <a:latin typeface="微软雅黑" panose="020B0503020204020204" pitchFamily="34" charset="-122"/>
                  <a:ea typeface="微软雅黑" panose="020B0503020204020204" pitchFamily="34" charset="-122"/>
                </a:rPr>
                <a:t>提出</a:t>
              </a:r>
              <a:endParaRPr lang="en-US" altLang="zh-CN" sz="2000" b="1" dirty="0" smtClean="0">
                <a:solidFill>
                  <a:srgbClr val="0000FF"/>
                </a:solidFill>
                <a:latin typeface="微软雅黑" panose="020B0503020204020204" pitchFamily="34" charset="-122"/>
                <a:ea typeface="微软雅黑" panose="020B0503020204020204" pitchFamily="34" charset="-122"/>
              </a:endParaRPr>
            </a:p>
            <a:p>
              <a:pPr algn="ctr">
                <a:lnSpc>
                  <a:spcPct val="150000"/>
                </a:lnSpc>
                <a:buFont typeface="Monotype Sorts" pitchFamily="2" charset="2"/>
                <a:buNone/>
              </a:pPr>
              <a:r>
                <a:rPr lang="zh-CN" altLang="en-US" sz="2000" b="1" dirty="0" smtClean="0">
                  <a:solidFill>
                    <a:srgbClr val="0000FF"/>
                  </a:solidFill>
                  <a:latin typeface="微软雅黑" panose="020B0503020204020204" pitchFamily="34" charset="-122"/>
                  <a:ea typeface="微软雅黑" panose="020B0503020204020204" pitchFamily="34" charset="-122"/>
                </a:rPr>
                <a:t>需求</a:t>
              </a:r>
              <a:endParaRPr lang="en-GB" altLang="zh-CN" sz="2000" b="1" dirty="0">
                <a:solidFill>
                  <a:srgbClr val="0000FF"/>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4480159" y="5108938"/>
            <a:ext cx="1065266" cy="1100886"/>
            <a:chOff x="4480159" y="5108938"/>
            <a:chExt cx="1065266" cy="1100886"/>
          </a:xfrm>
        </p:grpSpPr>
        <p:sp>
          <p:nvSpPr>
            <p:cNvPr id="14" name="Freeform 8"/>
            <p:cNvSpPr>
              <a:spLocks/>
            </p:cNvSpPr>
            <p:nvPr/>
          </p:nvSpPr>
          <p:spPr bwMode="auto">
            <a:xfrm>
              <a:off x="4480159" y="5108938"/>
              <a:ext cx="1065266" cy="1100886"/>
            </a:xfrm>
            <a:custGeom>
              <a:avLst/>
              <a:gdLst>
                <a:gd name="T0" fmla="*/ 2147483647 w 735"/>
                <a:gd name="T1" fmla="*/ 2147483647 h 618"/>
                <a:gd name="T2" fmla="*/ 2147483647 w 735"/>
                <a:gd name="T3" fmla="*/ 2147483647 h 618"/>
                <a:gd name="T4" fmla="*/ 0 w 735"/>
                <a:gd name="T5" fmla="*/ 2147483647 h 618"/>
                <a:gd name="T6" fmla="*/ 2147483647 w 735"/>
                <a:gd name="T7" fmla="*/ 2147483647 h 618"/>
                <a:gd name="T8" fmla="*/ 2147483647 w 735"/>
                <a:gd name="T9" fmla="*/ 0 h 618"/>
                <a:gd name="T10" fmla="*/ 2147483647 w 735"/>
                <a:gd name="T11" fmla="*/ 2147483647 h 618"/>
                <a:gd name="T12" fmla="*/ 2147483647 w 735"/>
                <a:gd name="T13" fmla="*/ 2147483647 h 618"/>
                <a:gd name="T14" fmla="*/ 0 60000 65536"/>
                <a:gd name="T15" fmla="*/ 0 60000 65536"/>
                <a:gd name="T16" fmla="*/ 0 60000 65536"/>
                <a:gd name="T17" fmla="*/ 0 60000 65536"/>
                <a:gd name="T18" fmla="*/ 0 60000 65536"/>
                <a:gd name="T19" fmla="*/ 0 60000 65536"/>
                <a:gd name="T20" fmla="*/ 0 60000 65536"/>
                <a:gd name="T21" fmla="*/ 0 w 735"/>
                <a:gd name="T22" fmla="*/ 0 h 618"/>
                <a:gd name="T23" fmla="*/ 735 w 735"/>
                <a:gd name="T24" fmla="*/ 618 h 6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5" h="618">
                  <a:moveTo>
                    <a:pt x="735" y="572"/>
                  </a:moveTo>
                  <a:cubicBezTo>
                    <a:pt x="470" y="609"/>
                    <a:pt x="407" y="612"/>
                    <a:pt x="96" y="618"/>
                  </a:cubicBezTo>
                  <a:lnTo>
                    <a:pt x="0" y="320"/>
                  </a:lnTo>
                  <a:lnTo>
                    <a:pt x="110" y="40"/>
                  </a:lnTo>
                  <a:cubicBezTo>
                    <a:pt x="302" y="33"/>
                    <a:pt x="492" y="32"/>
                    <a:pt x="672" y="0"/>
                  </a:cubicBezTo>
                  <a:lnTo>
                    <a:pt x="624" y="287"/>
                  </a:lnTo>
                  <a:lnTo>
                    <a:pt x="735" y="572"/>
                  </a:lnTo>
                  <a:close/>
                </a:path>
              </a:pathLst>
            </a:custGeom>
            <a:solidFill>
              <a:schemeClr val="accent2"/>
            </a:solidFill>
            <a:ln w="12700">
              <a:solidFill>
                <a:schemeClr val="tx1"/>
              </a:solidFill>
              <a:round/>
              <a:headEnd/>
              <a:tailEnd/>
            </a:ln>
          </p:spPr>
          <p:txBody>
            <a:bodyPr wrap="none" lIns="0" tIns="0" rIns="0" bIns="0" anchor="ctr"/>
            <a:lstStyle>
              <a:lvl1pPr eaLnBrk="0" hangingPunct="0">
                <a:defRPr sz="6600">
                  <a:solidFill>
                    <a:srgbClr val="FF0000"/>
                  </a:solidFill>
                  <a:latin typeface="黑体" panose="02010609060101010101" pitchFamily="49" charset="-122"/>
                  <a:ea typeface="宋体" panose="02010600030101010101" pitchFamily="2" charset="-122"/>
                </a:defRPr>
              </a:lvl1pPr>
              <a:lvl2pPr marL="742950" indent="-285750" eaLnBrk="0" hangingPunct="0">
                <a:defRPr sz="6600">
                  <a:solidFill>
                    <a:srgbClr val="FF0000"/>
                  </a:solidFill>
                  <a:latin typeface="黑体" panose="02010609060101010101" pitchFamily="49" charset="-122"/>
                  <a:ea typeface="宋体" panose="02010600030101010101" pitchFamily="2" charset="-122"/>
                </a:defRPr>
              </a:lvl2pPr>
              <a:lvl3pPr marL="1143000" indent="-228600" eaLnBrk="0" hangingPunct="0">
                <a:defRPr sz="6600">
                  <a:solidFill>
                    <a:srgbClr val="FF0000"/>
                  </a:solidFill>
                  <a:latin typeface="黑体" panose="02010609060101010101" pitchFamily="49" charset="-122"/>
                  <a:ea typeface="宋体" panose="02010600030101010101" pitchFamily="2" charset="-122"/>
                </a:defRPr>
              </a:lvl3pPr>
              <a:lvl4pPr marL="1600200" indent="-228600" eaLnBrk="0" hangingPunct="0">
                <a:defRPr sz="6600">
                  <a:solidFill>
                    <a:srgbClr val="FF0000"/>
                  </a:solidFill>
                  <a:latin typeface="黑体" panose="02010609060101010101" pitchFamily="49" charset="-122"/>
                  <a:ea typeface="宋体" panose="02010600030101010101" pitchFamily="2" charset="-122"/>
                </a:defRPr>
              </a:lvl4pPr>
              <a:lvl5pPr marL="2057400" indent="-228600" eaLnBrk="0" hangingPunct="0">
                <a:defRPr sz="6600">
                  <a:solidFill>
                    <a:srgbClr val="FF0000"/>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9pPr>
            </a:lstStyle>
            <a:p>
              <a:pPr eaLnBrk="1" hangingPunct="1"/>
              <a:endParaRPr lang="zh-CN" altLang="en-US" sz="2000">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24" name="Text Box 19"/>
            <p:cNvSpPr txBox="1">
              <a:spLocks noChangeArrowheads="1"/>
            </p:cNvSpPr>
            <p:nvPr/>
          </p:nvSpPr>
          <p:spPr bwMode="auto">
            <a:xfrm>
              <a:off x="4597685" y="5249284"/>
              <a:ext cx="764113" cy="868956"/>
            </a:xfrm>
            <a:prstGeom prst="rect">
              <a:avLst/>
            </a:prstGeom>
            <a:noFill/>
            <a:ln w="12700">
              <a:noFill/>
              <a:miter lim="800000"/>
              <a:headEnd/>
              <a:tailEnd/>
            </a:ln>
          </p:spPr>
          <p:txBody>
            <a:bodyPr wrap="square" lIns="0" tIns="0" rIns="0" bIns="0" anchor="ctr">
              <a:spAutoFit/>
            </a:bodyPr>
            <a:lstStyle>
              <a:lvl1pPr eaLnBrk="0" hangingPunct="0">
                <a:defRPr sz="6600">
                  <a:solidFill>
                    <a:srgbClr val="FF0000"/>
                  </a:solidFill>
                  <a:latin typeface="黑体" panose="02010609060101010101" pitchFamily="49" charset="-122"/>
                  <a:ea typeface="宋体" panose="02010600030101010101" pitchFamily="2" charset="-122"/>
                </a:defRPr>
              </a:lvl1pPr>
              <a:lvl2pPr marL="742950" indent="-285750" eaLnBrk="0" hangingPunct="0">
                <a:defRPr sz="6600">
                  <a:solidFill>
                    <a:srgbClr val="FF0000"/>
                  </a:solidFill>
                  <a:latin typeface="黑体" panose="02010609060101010101" pitchFamily="49" charset="-122"/>
                  <a:ea typeface="宋体" panose="02010600030101010101" pitchFamily="2" charset="-122"/>
                </a:defRPr>
              </a:lvl2pPr>
              <a:lvl3pPr marL="1143000" indent="-228600" eaLnBrk="0" hangingPunct="0">
                <a:defRPr sz="6600">
                  <a:solidFill>
                    <a:srgbClr val="FF0000"/>
                  </a:solidFill>
                  <a:latin typeface="黑体" panose="02010609060101010101" pitchFamily="49" charset="-122"/>
                  <a:ea typeface="宋体" panose="02010600030101010101" pitchFamily="2" charset="-122"/>
                </a:defRPr>
              </a:lvl3pPr>
              <a:lvl4pPr marL="1600200" indent="-228600" eaLnBrk="0" hangingPunct="0">
                <a:defRPr sz="6600">
                  <a:solidFill>
                    <a:srgbClr val="FF0000"/>
                  </a:solidFill>
                  <a:latin typeface="黑体" panose="02010609060101010101" pitchFamily="49" charset="-122"/>
                  <a:ea typeface="宋体" panose="02010600030101010101" pitchFamily="2" charset="-122"/>
                </a:defRPr>
              </a:lvl4pPr>
              <a:lvl5pPr marL="2057400" indent="-228600" eaLnBrk="0" hangingPunct="0">
                <a:defRPr sz="6600">
                  <a:solidFill>
                    <a:srgbClr val="FF0000"/>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9pPr>
            </a:lstStyle>
            <a:p>
              <a:pPr algn="ctr">
                <a:lnSpc>
                  <a:spcPct val="150000"/>
                </a:lnSpc>
                <a:buFont typeface="Monotype Sorts" pitchFamily="2" charset="2"/>
                <a:buNone/>
              </a:pPr>
              <a:r>
                <a:rPr lang="zh-CN" altLang="en-US" sz="2000" b="1" dirty="0">
                  <a:solidFill>
                    <a:srgbClr val="0000FF"/>
                  </a:solidFill>
                  <a:latin typeface="微软雅黑" panose="020B0503020204020204" pitchFamily="34" charset="-122"/>
                  <a:ea typeface="微软雅黑" panose="020B0503020204020204" pitchFamily="34" charset="-122"/>
                </a:rPr>
                <a:t>选择</a:t>
              </a:r>
              <a:r>
                <a:rPr lang="en-US" altLang="zh-CN" sz="2000" b="1" dirty="0">
                  <a:solidFill>
                    <a:srgbClr val="0000FF"/>
                  </a:solidFill>
                  <a:latin typeface="微软雅黑" panose="020B0503020204020204" pitchFamily="34" charset="-122"/>
                  <a:ea typeface="微软雅黑" panose="020B0503020204020204" pitchFamily="34" charset="-122"/>
                </a:rPr>
                <a:t/>
              </a:r>
              <a:br>
                <a:rPr lang="en-US" altLang="zh-CN" sz="2000" b="1" dirty="0">
                  <a:solidFill>
                    <a:srgbClr val="0000FF"/>
                  </a:solidFill>
                  <a:latin typeface="微软雅黑" panose="020B0503020204020204" pitchFamily="34" charset="-122"/>
                  <a:ea typeface="微软雅黑" panose="020B0503020204020204" pitchFamily="34" charset="-122"/>
                </a:rPr>
              </a:br>
              <a:r>
                <a:rPr lang="zh-CN" altLang="en-US" sz="2000" b="1" dirty="0">
                  <a:solidFill>
                    <a:srgbClr val="0000FF"/>
                  </a:solidFill>
                  <a:latin typeface="微软雅黑" panose="020B0503020204020204" pitchFamily="34" charset="-122"/>
                  <a:ea typeface="微软雅黑" panose="020B0503020204020204" pitchFamily="34" charset="-122"/>
                </a:rPr>
                <a:t>供应商</a:t>
              </a:r>
              <a:endParaRPr lang="en-GB" altLang="zh-CN" sz="2000" b="1" dirty="0">
                <a:solidFill>
                  <a:srgbClr val="0000FF"/>
                </a:solidFill>
                <a:latin typeface="微软雅黑" panose="020B0503020204020204" pitchFamily="34" charset="-122"/>
                <a:ea typeface="微软雅黑" panose="020B0503020204020204" pitchFamily="34" charset="-122"/>
              </a:endParaRPr>
            </a:p>
          </p:txBody>
        </p:sp>
      </p:grpSp>
      <p:grpSp>
        <p:nvGrpSpPr>
          <p:cNvPr id="28673" name="组合 28672"/>
          <p:cNvGrpSpPr/>
          <p:nvPr/>
        </p:nvGrpSpPr>
        <p:grpSpPr>
          <a:xfrm>
            <a:off x="1320741" y="4508761"/>
            <a:ext cx="1358045" cy="1360493"/>
            <a:chOff x="1320741" y="4508761"/>
            <a:chExt cx="1358045" cy="1360493"/>
          </a:xfrm>
        </p:grpSpPr>
        <p:sp>
          <p:nvSpPr>
            <p:cNvPr id="11" name="Freeform 5"/>
            <p:cNvSpPr>
              <a:spLocks/>
            </p:cNvSpPr>
            <p:nvPr/>
          </p:nvSpPr>
          <p:spPr bwMode="auto">
            <a:xfrm>
              <a:off x="1320741" y="4508761"/>
              <a:ext cx="1358045" cy="1360493"/>
            </a:xfrm>
            <a:custGeom>
              <a:avLst/>
              <a:gdLst>
                <a:gd name="T0" fmla="*/ 2147483647 w 936"/>
                <a:gd name="T1" fmla="*/ 2147483647 h 764"/>
                <a:gd name="T2" fmla="*/ 0 w 936"/>
                <a:gd name="T3" fmla="*/ 2147483647 h 764"/>
                <a:gd name="T4" fmla="*/ 2147483647 w 936"/>
                <a:gd name="T5" fmla="*/ 2147483647 h 764"/>
                <a:gd name="T6" fmla="*/ 2147483647 w 936"/>
                <a:gd name="T7" fmla="*/ 0 h 764"/>
                <a:gd name="T8" fmla="*/ 2147483647 w 936"/>
                <a:gd name="T9" fmla="*/ 2147483647 h 764"/>
                <a:gd name="T10" fmla="*/ 2147483647 w 936"/>
                <a:gd name="T11" fmla="*/ 2147483647 h 764"/>
                <a:gd name="T12" fmla="*/ 2147483647 w 936"/>
                <a:gd name="T13" fmla="*/ 2147483647 h 764"/>
                <a:gd name="T14" fmla="*/ 0 60000 65536"/>
                <a:gd name="T15" fmla="*/ 0 60000 65536"/>
                <a:gd name="T16" fmla="*/ 0 60000 65536"/>
                <a:gd name="T17" fmla="*/ 0 60000 65536"/>
                <a:gd name="T18" fmla="*/ 0 60000 65536"/>
                <a:gd name="T19" fmla="*/ 0 60000 65536"/>
                <a:gd name="T20" fmla="*/ 0 60000 65536"/>
                <a:gd name="T21" fmla="*/ 0 w 936"/>
                <a:gd name="T22" fmla="*/ 0 h 764"/>
                <a:gd name="T23" fmla="*/ 936 w 936"/>
                <a:gd name="T24" fmla="*/ 764 h 7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6" h="764">
                  <a:moveTo>
                    <a:pt x="776" y="764"/>
                  </a:moveTo>
                  <a:cubicBezTo>
                    <a:pt x="504" y="680"/>
                    <a:pt x="248" y="564"/>
                    <a:pt x="0" y="392"/>
                  </a:cubicBezTo>
                  <a:lnTo>
                    <a:pt x="196" y="96"/>
                  </a:lnTo>
                  <a:lnTo>
                    <a:pt x="496" y="0"/>
                  </a:lnTo>
                  <a:cubicBezTo>
                    <a:pt x="660" y="88"/>
                    <a:pt x="760" y="168"/>
                    <a:pt x="936" y="208"/>
                  </a:cubicBezTo>
                  <a:lnTo>
                    <a:pt x="768" y="424"/>
                  </a:lnTo>
                  <a:lnTo>
                    <a:pt x="776" y="764"/>
                  </a:lnTo>
                  <a:close/>
                </a:path>
              </a:pathLst>
            </a:custGeom>
            <a:solidFill>
              <a:schemeClr val="accent2"/>
            </a:solidFill>
            <a:ln w="12700">
              <a:solidFill>
                <a:schemeClr val="tx1"/>
              </a:solidFill>
              <a:round/>
              <a:headEnd/>
              <a:tailEnd/>
            </a:ln>
          </p:spPr>
          <p:txBody>
            <a:bodyPr wrap="none" lIns="0" tIns="0" rIns="0" bIns="0" anchor="ctr"/>
            <a:lstStyle>
              <a:lvl1pPr eaLnBrk="0" hangingPunct="0">
                <a:defRPr sz="6600">
                  <a:solidFill>
                    <a:srgbClr val="FF0000"/>
                  </a:solidFill>
                  <a:latin typeface="黑体" panose="02010609060101010101" pitchFamily="49" charset="-122"/>
                  <a:ea typeface="宋体" panose="02010600030101010101" pitchFamily="2" charset="-122"/>
                </a:defRPr>
              </a:lvl1pPr>
              <a:lvl2pPr marL="742950" indent="-285750" eaLnBrk="0" hangingPunct="0">
                <a:defRPr sz="6600">
                  <a:solidFill>
                    <a:srgbClr val="FF0000"/>
                  </a:solidFill>
                  <a:latin typeface="黑体" panose="02010609060101010101" pitchFamily="49" charset="-122"/>
                  <a:ea typeface="宋体" panose="02010600030101010101" pitchFamily="2" charset="-122"/>
                </a:defRPr>
              </a:lvl2pPr>
              <a:lvl3pPr marL="1143000" indent="-228600" eaLnBrk="0" hangingPunct="0">
                <a:defRPr sz="6600">
                  <a:solidFill>
                    <a:srgbClr val="FF0000"/>
                  </a:solidFill>
                  <a:latin typeface="黑体" panose="02010609060101010101" pitchFamily="49" charset="-122"/>
                  <a:ea typeface="宋体" panose="02010600030101010101" pitchFamily="2" charset="-122"/>
                </a:defRPr>
              </a:lvl3pPr>
              <a:lvl4pPr marL="1600200" indent="-228600" eaLnBrk="0" hangingPunct="0">
                <a:defRPr sz="6600">
                  <a:solidFill>
                    <a:srgbClr val="FF0000"/>
                  </a:solidFill>
                  <a:latin typeface="黑体" panose="02010609060101010101" pitchFamily="49" charset="-122"/>
                  <a:ea typeface="宋体" panose="02010600030101010101" pitchFamily="2" charset="-122"/>
                </a:defRPr>
              </a:lvl4pPr>
              <a:lvl5pPr marL="2057400" indent="-228600" eaLnBrk="0" hangingPunct="0">
                <a:defRPr sz="6600">
                  <a:solidFill>
                    <a:srgbClr val="FF0000"/>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9pPr>
            </a:lstStyle>
            <a:p>
              <a:pPr eaLnBrk="1" hangingPunct="1"/>
              <a:endParaRPr lang="zh-CN" altLang="en-US" sz="2000">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25" name="Text Box 20"/>
            <p:cNvSpPr txBox="1">
              <a:spLocks noChangeArrowheads="1"/>
            </p:cNvSpPr>
            <p:nvPr/>
          </p:nvSpPr>
          <p:spPr bwMode="auto">
            <a:xfrm>
              <a:off x="1563546" y="4606371"/>
              <a:ext cx="806982" cy="923330"/>
            </a:xfrm>
            <a:prstGeom prst="rect">
              <a:avLst/>
            </a:prstGeom>
            <a:noFill/>
            <a:ln w="12700">
              <a:noFill/>
              <a:miter lim="800000"/>
              <a:headEnd/>
              <a:tailEnd/>
            </a:ln>
          </p:spPr>
          <p:txBody>
            <a:bodyPr wrap="square" lIns="0" tIns="0" rIns="0" bIns="0" anchor="ctr">
              <a:spAutoFit/>
            </a:bodyPr>
            <a:lstStyle>
              <a:lvl1pPr eaLnBrk="0" hangingPunct="0">
                <a:defRPr sz="6600">
                  <a:solidFill>
                    <a:srgbClr val="FF0000"/>
                  </a:solidFill>
                  <a:latin typeface="黑体" panose="02010609060101010101" pitchFamily="49" charset="-122"/>
                  <a:ea typeface="宋体" panose="02010600030101010101" pitchFamily="2" charset="-122"/>
                </a:defRPr>
              </a:lvl1pPr>
              <a:lvl2pPr marL="742950" indent="-285750" eaLnBrk="0" hangingPunct="0">
                <a:defRPr sz="6600">
                  <a:solidFill>
                    <a:srgbClr val="FF0000"/>
                  </a:solidFill>
                  <a:latin typeface="黑体" panose="02010609060101010101" pitchFamily="49" charset="-122"/>
                  <a:ea typeface="宋体" panose="02010600030101010101" pitchFamily="2" charset="-122"/>
                </a:defRPr>
              </a:lvl2pPr>
              <a:lvl3pPr marL="1143000" indent="-228600" eaLnBrk="0" hangingPunct="0">
                <a:defRPr sz="6600">
                  <a:solidFill>
                    <a:srgbClr val="FF0000"/>
                  </a:solidFill>
                  <a:latin typeface="黑体" panose="02010609060101010101" pitchFamily="49" charset="-122"/>
                  <a:ea typeface="宋体" panose="02010600030101010101" pitchFamily="2" charset="-122"/>
                </a:defRPr>
              </a:lvl3pPr>
              <a:lvl4pPr marL="1600200" indent="-228600" eaLnBrk="0" hangingPunct="0">
                <a:defRPr sz="6600">
                  <a:solidFill>
                    <a:srgbClr val="FF0000"/>
                  </a:solidFill>
                  <a:latin typeface="黑体" panose="02010609060101010101" pitchFamily="49" charset="-122"/>
                  <a:ea typeface="宋体" panose="02010600030101010101" pitchFamily="2" charset="-122"/>
                </a:defRPr>
              </a:lvl4pPr>
              <a:lvl5pPr marL="2057400" indent="-228600" eaLnBrk="0" hangingPunct="0">
                <a:defRPr sz="6600">
                  <a:solidFill>
                    <a:srgbClr val="FF0000"/>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9pPr>
            </a:lstStyle>
            <a:p>
              <a:pPr algn="ctr">
                <a:lnSpc>
                  <a:spcPct val="150000"/>
                </a:lnSpc>
                <a:buFont typeface="Monotype Sorts" pitchFamily="2" charset="2"/>
                <a:buNone/>
              </a:pPr>
              <a:r>
                <a:rPr lang="zh-CN" altLang="en-US" sz="2000" b="1" dirty="0" smtClean="0">
                  <a:solidFill>
                    <a:srgbClr val="0000FF"/>
                  </a:solidFill>
                  <a:latin typeface="微软雅黑" panose="020B0503020204020204" pitchFamily="34" charset="-122"/>
                  <a:ea typeface="微软雅黑" panose="020B0503020204020204" pitchFamily="34" charset="-122"/>
                </a:rPr>
                <a:t>支付</a:t>
              </a:r>
              <a:endParaRPr lang="en-US" altLang="zh-CN" sz="2000" b="1" dirty="0" smtClean="0">
                <a:solidFill>
                  <a:srgbClr val="0000FF"/>
                </a:solidFill>
                <a:latin typeface="微软雅黑" panose="020B0503020204020204" pitchFamily="34" charset="-122"/>
                <a:ea typeface="微软雅黑" panose="020B0503020204020204" pitchFamily="34" charset="-122"/>
              </a:endParaRPr>
            </a:p>
            <a:p>
              <a:pPr algn="ctr">
                <a:lnSpc>
                  <a:spcPct val="150000"/>
                </a:lnSpc>
                <a:buFont typeface="Monotype Sorts" pitchFamily="2" charset="2"/>
                <a:buNone/>
              </a:pPr>
              <a:r>
                <a:rPr lang="zh-CN" altLang="en-US" sz="2000" b="1" dirty="0" smtClean="0">
                  <a:solidFill>
                    <a:srgbClr val="0000FF"/>
                  </a:solidFill>
                  <a:latin typeface="微软雅黑" panose="020B0503020204020204" pitchFamily="34" charset="-122"/>
                  <a:ea typeface="微软雅黑" panose="020B0503020204020204" pitchFamily="34" charset="-122"/>
                </a:rPr>
                <a:t>管理</a:t>
              </a:r>
              <a:endParaRPr lang="en-GB" altLang="zh-CN" sz="2000" b="1" dirty="0">
                <a:solidFill>
                  <a:srgbClr val="0000FF"/>
                </a:solidFill>
                <a:latin typeface="微软雅黑" panose="020B0503020204020204" pitchFamily="34" charset="-122"/>
                <a:ea typeface="微软雅黑" panose="020B0503020204020204" pitchFamily="34" charset="-122"/>
              </a:endParaRPr>
            </a:p>
          </p:txBody>
        </p:sp>
      </p:grpSp>
      <p:grpSp>
        <p:nvGrpSpPr>
          <p:cNvPr id="28674" name="组合 28673"/>
          <p:cNvGrpSpPr/>
          <p:nvPr/>
        </p:nvGrpSpPr>
        <p:grpSpPr>
          <a:xfrm>
            <a:off x="407086" y="3276494"/>
            <a:ext cx="1628303" cy="1887513"/>
            <a:chOff x="407086" y="3276494"/>
            <a:chExt cx="1628303" cy="1887513"/>
          </a:xfrm>
        </p:grpSpPr>
        <p:sp>
          <p:nvSpPr>
            <p:cNvPr id="45" name="Freeform 11"/>
            <p:cNvSpPr>
              <a:spLocks/>
            </p:cNvSpPr>
            <p:nvPr/>
          </p:nvSpPr>
          <p:spPr bwMode="auto">
            <a:xfrm flipH="1" flipV="1">
              <a:off x="407086" y="3276494"/>
              <a:ext cx="1628303" cy="1887513"/>
            </a:xfrm>
            <a:custGeom>
              <a:avLst/>
              <a:gdLst>
                <a:gd name="T0" fmla="*/ 2147483647 w 1124"/>
                <a:gd name="T1" fmla="*/ 0 h 1060"/>
                <a:gd name="T2" fmla="*/ 2147483647 w 1124"/>
                <a:gd name="T3" fmla="*/ 2147483647 h 1060"/>
                <a:gd name="T4" fmla="*/ 0 w 1124"/>
                <a:gd name="T5" fmla="*/ 2147483647 h 1060"/>
                <a:gd name="T6" fmla="*/ 2147483647 w 1124"/>
                <a:gd name="T7" fmla="*/ 2147483647 h 1060"/>
                <a:gd name="T8" fmla="*/ 2147483647 w 1124"/>
                <a:gd name="T9" fmla="*/ 2147483647 h 1060"/>
                <a:gd name="T10" fmla="*/ 2147483647 w 1124"/>
                <a:gd name="T11" fmla="*/ 2147483647 h 1060"/>
                <a:gd name="T12" fmla="*/ 2147483647 w 1124"/>
                <a:gd name="T13" fmla="*/ 0 h 1060"/>
                <a:gd name="T14" fmla="*/ 0 60000 65536"/>
                <a:gd name="T15" fmla="*/ 0 60000 65536"/>
                <a:gd name="T16" fmla="*/ 0 60000 65536"/>
                <a:gd name="T17" fmla="*/ 0 60000 65536"/>
                <a:gd name="T18" fmla="*/ 0 60000 65536"/>
                <a:gd name="T19" fmla="*/ 0 60000 65536"/>
                <a:gd name="T20" fmla="*/ 0 60000 65536"/>
                <a:gd name="T21" fmla="*/ 0 w 1124"/>
                <a:gd name="T22" fmla="*/ 0 h 1060"/>
                <a:gd name="T23" fmla="*/ 1124 w 1124"/>
                <a:gd name="T24" fmla="*/ 1060 h 10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4" h="1060">
                  <a:moveTo>
                    <a:pt x="544" y="0"/>
                  </a:moveTo>
                  <a:cubicBezTo>
                    <a:pt x="446" y="162"/>
                    <a:pt x="348" y="324"/>
                    <a:pt x="348" y="324"/>
                  </a:cubicBezTo>
                  <a:lnTo>
                    <a:pt x="0" y="420"/>
                  </a:lnTo>
                  <a:cubicBezTo>
                    <a:pt x="116" y="560"/>
                    <a:pt x="80" y="608"/>
                    <a:pt x="48" y="688"/>
                  </a:cubicBezTo>
                  <a:cubicBezTo>
                    <a:pt x="134" y="810"/>
                    <a:pt x="220" y="932"/>
                    <a:pt x="220" y="932"/>
                  </a:cubicBezTo>
                  <a:lnTo>
                    <a:pt x="604" y="1060"/>
                  </a:lnTo>
                  <a:cubicBezTo>
                    <a:pt x="720" y="932"/>
                    <a:pt x="1124" y="504"/>
                    <a:pt x="544" y="0"/>
                  </a:cubicBezTo>
                  <a:close/>
                </a:path>
              </a:pathLst>
            </a:custGeom>
            <a:solidFill>
              <a:schemeClr val="folHlink"/>
            </a:solidFill>
            <a:ln w="12700">
              <a:solidFill>
                <a:schemeClr val="tx1"/>
              </a:solidFill>
              <a:round/>
              <a:headEnd/>
              <a:tailEnd/>
            </a:ln>
          </p:spPr>
          <p:txBody>
            <a:bodyPr wrap="none" lIns="0" tIns="0" rIns="0" bIns="0" anchor="ctr"/>
            <a:lstStyle>
              <a:lvl1pPr eaLnBrk="0" hangingPunct="0">
                <a:defRPr sz="6600">
                  <a:solidFill>
                    <a:srgbClr val="FF0000"/>
                  </a:solidFill>
                  <a:latin typeface="黑体" panose="02010609060101010101" pitchFamily="49" charset="-122"/>
                  <a:ea typeface="宋体" panose="02010600030101010101" pitchFamily="2" charset="-122"/>
                </a:defRPr>
              </a:lvl1pPr>
              <a:lvl2pPr marL="742950" indent="-285750" eaLnBrk="0" hangingPunct="0">
                <a:defRPr sz="6600">
                  <a:solidFill>
                    <a:srgbClr val="FF0000"/>
                  </a:solidFill>
                  <a:latin typeface="黑体" panose="02010609060101010101" pitchFamily="49" charset="-122"/>
                  <a:ea typeface="宋体" panose="02010600030101010101" pitchFamily="2" charset="-122"/>
                </a:defRPr>
              </a:lvl2pPr>
              <a:lvl3pPr marL="1143000" indent="-228600" eaLnBrk="0" hangingPunct="0">
                <a:defRPr sz="6600">
                  <a:solidFill>
                    <a:srgbClr val="FF0000"/>
                  </a:solidFill>
                  <a:latin typeface="黑体" panose="02010609060101010101" pitchFamily="49" charset="-122"/>
                  <a:ea typeface="宋体" panose="02010600030101010101" pitchFamily="2" charset="-122"/>
                </a:defRPr>
              </a:lvl3pPr>
              <a:lvl4pPr marL="1600200" indent="-228600" eaLnBrk="0" hangingPunct="0">
                <a:defRPr sz="6600">
                  <a:solidFill>
                    <a:srgbClr val="FF0000"/>
                  </a:solidFill>
                  <a:latin typeface="黑体" panose="02010609060101010101" pitchFamily="49" charset="-122"/>
                  <a:ea typeface="宋体" panose="02010600030101010101" pitchFamily="2" charset="-122"/>
                </a:defRPr>
              </a:lvl4pPr>
              <a:lvl5pPr marL="2057400" indent="-228600" eaLnBrk="0" hangingPunct="0">
                <a:defRPr sz="6600">
                  <a:solidFill>
                    <a:srgbClr val="FF0000"/>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9pPr>
            </a:lstStyle>
            <a:p>
              <a:pPr eaLnBrk="1" hangingPunct="1">
                <a:lnSpc>
                  <a:spcPct val="150000"/>
                </a:lnSpc>
              </a:pPr>
              <a:endParaRPr lang="zh-CN" altLang="en-US" sz="2000">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26" name="Text Box 21"/>
            <p:cNvSpPr txBox="1">
              <a:spLocks noChangeArrowheads="1"/>
            </p:cNvSpPr>
            <p:nvPr/>
          </p:nvSpPr>
          <p:spPr bwMode="auto">
            <a:xfrm>
              <a:off x="798142" y="3958000"/>
              <a:ext cx="1018815" cy="407291"/>
            </a:xfrm>
            <a:prstGeom prst="rect">
              <a:avLst/>
            </a:prstGeom>
            <a:noFill/>
            <a:ln w="12700">
              <a:noFill/>
              <a:miter lim="800000"/>
              <a:headEnd/>
              <a:tailEnd/>
            </a:ln>
          </p:spPr>
          <p:txBody>
            <a:bodyPr wrap="square" lIns="0" tIns="0" rIns="0" bIns="0" anchor="ctr">
              <a:spAutoFit/>
            </a:bodyPr>
            <a:lstStyle>
              <a:lvl1pPr eaLnBrk="0" hangingPunct="0">
                <a:defRPr sz="6600">
                  <a:solidFill>
                    <a:srgbClr val="FF0000"/>
                  </a:solidFill>
                  <a:latin typeface="黑体" panose="02010609060101010101" pitchFamily="49" charset="-122"/>
                  <a:ea typeface="宋体" panose="02010600030101010101" pitchFamily="2" charset="-122"/>
                </a:defRPr>
              </a:lvl1pPr>
              <a:lvl2pPr marL="742950" indent="-285750" eaLnBrk="0" hangingPunct="0">
                <a:defRPr sz="6600">
                  <a:solidFill>
                    <a:srgbClr val="FF0000"/>
                  </a:solidFill>
                  <a:latin typeface="黑体" panose="02010609060101010101" pitchFamily="49" charset="-122"/>
                  <a:ea typeface="宋体" panose="02010600030101010101" pitchFamily="2" charset="-122"/>
                </a:defRPr>
              </a:lvl2pPr>
              <a:lvl3pPr marL="1143000" indent="-228600" eaLnBrk="0" hangingPunct="0">
                <a:defRPr sz="6600">
                  <a:solidFill>
                    <a:srgbClr val="FF0000"/>
                  </a:solidFill>
                  <a:latin typeface="黑体" panose="02010609060101010101" pitchFamily="49" charset="-122"/>
                  <a:ea typeface="宋体" panose="02010600030101010101" pitchFamily="2" charset="-122"/>
                </a:defRPr>
              </a:lvl3pPr>
              <a:lvl4pPr marL="1600200" indent="-228600" eaLnBrk="0" hangingPunct="0">
                <a:defRPr sz="6600">
                  <a:solidFill>
                    <a:srgbClr val="FF0000"/>
                  </a:solidFill>
                  <a:latin typeface="黑体" panose="02010609060101010101" pitchFamily="49" charset="-122"/>
                  <a:ea typeface="宋体" panose="02010600030101010101" pitchFamily="2" charset="-122"/>
                </a:defRPr>
              </a:lvl4pPr>
              <a:lvl5pPr marL="2057400" indent="-228600" eaLnBrk="0" hangingPunct="0">
                <a:defRPr sz="6600">
                  <a:solidFill>
                    <a:srgbClr val="FF0000"/>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9pPr>
            </a:lstStyle>
            <a:p>
              <a:pPr algn="ctr">
                <a:lnSpc>
                  <a:spcPct val="150000"/>
                </a:lnSpc>
                <a:buFont typeface="Monotype Sorts" pitchFamily="2" charset="2"/>
                <a:buNone/>
              </a:pPr>
              <a:r>
                <a:rPr lang="zh-CN" altLang="en-US" sz="2000" b="1" dirty="0">
                  <a:solidFill>
                    <a:schemeClr val="bg1"/>
                  </a:solidFill>
                  <a:latin typeface="微软雅黑" panose="020B0503020204020204" pitchFamily="34" charset="-122"/>
                  <a:ea typeface="微软雅黑" panose="020B0503020204020204" pitchFamily="34" charset="-122"/>
                </a:rPr>
                <a:t>关系管理</a:t>
              </a:r>
              <a:endParaRPr lang="en-GB" altLang="zh-CN" sz="2000" b="1" dirty="0">
                <a:solidFill>
                  <a:schemeClr val="bg1"/>
                </a:solidFill>
                <a:latin typeface="微软雅黑" panose="020B0503020204020204" pitchFamily="34" charset="-122"/>
                <a:ea typeface="微软雅黑" panose="020B0503020204020204" pitchFamily="34" charset="-122"/>
              </a:endParaRPr>
            </a:p>
          </p:txBody>
        </p:sp>
      </p:grpSp>
      <p:grpSp>
        <p:nvGrpSpPr>
          <p:cNvPr id="28676" name="组合 28675"/>
          <p:cNvGrpSpPr/>
          <p:nvPr/>
        </p:nvGrpSpPr>
        <p:grpSpPr>
          <a:xfrm>
            <a:off x="1197169" y="2426252"/>
            <a:ext cx="1493174" cy="1479560"/>
            <a:chOff x="1197169" y="2426252"/>
            <a:chExt cx="1493174" cy="1479560"/>
          </a:xfrm>
        </p:grpSpPr>
        <p:sp>
          <p:nvSpPr>
            <p:cNvPr id="15" name="Freeform 9"/>
            <p:cNvSpPr>
              <a:spLocks/>
            </p:cNvSpPr>
            <p:nvPr/>
          </p:nvSpPr>
          <p:spPr bwMode="auto">
            <a:xfrm>
              <a:off x="1197169" y="2426252"/>
              <a:ext cx="1493174" cy="1479560"/>
            </a:xfrm>
            <a:custGeom>
              <a:avLst/>
              <a:gdLst>
                <a:gd name="T0" fmla="*/ 0 w 1029"/>
                <a:gd name="T1" fmla="*/ 2147483647 h 831"/>
                <a:gd name="T2" fmla="*/ 2147483647 w 1029"/>
                <a:gd name="T3" fmla="*/ 0 h 831"/>
                <a:gd name="T4" fmla="*/ 2147483647 w 1029"/>
                <a:gd name="T5" fmla="*/ 2147483647 h 831"/>
                <a:gd name="T6" fmla="*/ 2147483647 w 1029"/>
                <a:gd name="T7" fmla="*/ 2147483647 h 831"/>
                <a:gd name="T8" fmla="*/ 2147483647 w 1029"/>
                <a:gd name="T9" fmla="*/ 2147483647 h 831"/>
                <a:gd name="T10" fmla="*/ 2147483647 w 1029"/>
                <a:gd name="T11" fmla="*/ 2147483647 h 831"/>
                <a:gd name="T12" fmla="*/ 0 w 1029"/>
                <a:gd name="T13" fmla="*/ 2147483647 h 831"/>
                <a:gd name="T14" fmla="*/ 0 60000 65536"/>
                <a:gd name="T15" fmla="*/ 0 60000 65536"/>
                <a:gd name="T16" fmla="*/ 0 60000 65536"/>
                <a:gd name="T17" fmla="*/ 0 60000 65536"/>
                <a:gd name="T18" fmla="*/ 0 60000 65536"/>
                <a:gd name="T19" fmla="*/ 0 60000 65536"/>
                <a:gd name="T20" fmla="*/ 0 60000 65536"/>
                <a:gd name="T21" fmla="*/ 0 w 1029"/>
                <a:gd name="T22" fmla="*/ 0 h 831"/>
                <a:gd name="T23" fmla="*/ 1029 w 1029"/>
                <a:gd name="T24" fmla="*/ 831 h 8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29" h="831">
                  <a:moveTo>
                    <a:pt x="0" y="432"/>
                  </a:moveTo>
                  <a:cubicBezTo>
                    <a:pt x="200" y="219"/>
                    <a:pt x="628" y="76"/>
                    <a:pt x="837" y="0"/>
                  </a:cubicBezTo>
                  <a:lnTo>
                    <a:pt x="1029" y="273"/>
                  </a:lnTo>
                  <a:cubicBezTo>
                    <a:pt x="1029" y="273"/>
                    <a:pt x="1006" y="436"/>
                    <a:pt x="984" y="600"/>
                  </a:cubicBezTo>
                  <a:cubicBezTo>
                    <a:pt x="756" y="654"/>
                    <a:pt x="597" y="798"/>
                    <a:pt x="570" y="831"/>
                  </a:cubicBezTo>
                  <a:cubicBezTo>
                    <a:pt x="484" y="700"/>
                    <a:pt x="399" y="570"/>
                    <a:pt x="399" y="570"/>
                  </a:cubicBezTo>
                  <a:lnTo>
                    <a:pt x="0" y="432"/>
                  </a:lnTo>
                  <a:close/>
                </a:path>
              </a:pathLst>
            </a:custGeom>
            <a:solidFill>
              <a:schemeClr val="folHlink"/>
            </a:solidFill>
            <a:ln w="12700">
              <a:solidFill>
                <a:schemeClr val="tx1"/>
              </a:solidFill>
              <a:round/>
              <a:headEnd/>
              <a:tailEnd/>
            </a:ln>
          </p:spPr>
          <p:txBody>
            <a:bodyPr wrap="none" lIns="0" tIns="0" rIns="0" bIns="0" anchor="ctr"/>
            <a:lstStyle>
              <a:lvl1pPr eaLnBrk="0" hangingPunct="0">
                <a:defRPr sz="6600">
                  <a:solidFill>
                    <a:srgbClr val="FF0000"/>
                  </a:solidFill>
                  <a:latin typeface="黑体" panose="02010609060101010101" pitchFamily="49" charset="-122"/>
                  <a:ea typeface="宋体" panose="02010600030101010101" pitchFamily="2" charset="-122"/>
                </a:defRPr>
              </a:lvl1pPr>
              <a:lvl2pPr marL="742950" indent="-285750" eaLnBrk="0" hangingPunct="0">
                <a:defRPr sz="6600">
                  <a:solidFill>
                    <a:srgbClr val="FF0000"/>
                  </a:solidFill>
                  <a:latin typeface="黑体" panose="02010609060101010101" pitchFamily="49" charset="-122"/>
                  <a:ea typeface="宋体" panose="02010600030101010101" pitchFamily="2" charset="-122"/>
                </a:defRPr>
              </a:lvl2pPr>
              <a:lvl3pPr marL="1143000" indent="-228600" eaLnBrk="0" hangingPunct="0">
                <a:defRPr sz="6600">
                  <a:solidFill>
                    <a:srgbClr val="FF0000"/>
                  </a:solidFill>
                  <a:latin typeface="黑体" panose="02010609060101010101" pitchFamily="49" charset="-122"/>
                  <a:ea typeface="宋体" panose="02010600030101010101" pitchFamily="2" charset="-122"/>
                </a:defRPr>
              </a:lvl3pPr>
              <a:lvl4pPr marL="1600200" indent="-228600" eaLnBrk="0" hangingPunct="0">
                <a:defRPr sz="6600">
                  <a:solidFill>
                    <a:srgbClr val="FF0000"/>
                  </a:solidFill>
                  <a:latin typeface="黑体" panose="02010609060101010101" pitchFamily="49" charset="-122"/>
                  <a:ea typeface="宋体" panose="02010600030101010101" pitchFamily="2" charset="-122"/>
                </a:defRPr>
              </a:lvl4pPr>
              <a:lvl5pPr marL="2057400" indent="-228600" eaLnBrk="0" hangingPunct="0">
                <a:defRPr sz="6600">
                  <a:solidFill>
                    <a:srgbClr val="FF0000"/>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9pPr>
            </a:lstStyle>
            <a:p>
              <a:pPr eaLnBrk="1" hangingPunct="1">
                <a:lnSpc>
                  <a:spcPct val="150000"/>
                </a:lnSpc>
              </a:pPr>
              <a:endParaRPr lang="zh-CN" altLang="en-US" sz="2000">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27" name="Text Box 22"/>
            <p:cNvSpPr txBox="1">
              <a:spLocks noChangeArrowheads="1"/>
            </p:cNvSpPr>
            <p:nvPr/>
          </p:nvSpPr>
          <p:spPr bwMode="auto">
            <a:xfrm>
              <a:off x="1540529" y="2881115"/>
              <a:ext cx="1018815" cy="407291"/>
            </a:xfrm>
            <a:prstGeom prst="rect">
              <a:avLst/>
            </a:prstGeom>
            <a:noFill/>
            <a:ln w="12700">
              <a:noFill/>
              <a:miter lim="800000"/>
              <a:headEnd/>
              <a:tailEnd/>
            </a:ln>
          </p:spPr>
          <p:txBody>
            <a:bodyPr wrap="square" lIns="0" tIns="0" rIns="0" bIns="0" anchor="ctr">
              <a:spAutoFit/>
            </a:bodyPr>
            <a:lstStyle>
              <a:lvl1pPr eaLnBrk="0" hangingPunct="0">
                <a:defRPr sz="6600">
                  <a:solidFill>
                    <a:srgbClr val="FF0000"/>
                  </a:solidFill>
                  <a:latin typeface="黑体" panose="02010609060101010101" pitchFamily="49" charset="-122"/>
                  <a:ea typeface="宋体" panose="02010600030101010101" pitchFamily="2" charset="-122"/>
                </a:defRPr>
              </a:lvl1pPr>
              <a:lvl2pPr marL="742950" indent="-285750" eaLnBrk="0" hangingPunct="0">
                <a:defRPr sz="6600">
                  <a:solidFill>
                    <a:srgbClr val="FF0000"/>
                  </a:solidFill>
                  <a:latin typeface="黑体" panose="02010609060101010101" pitchFamily="49" charset="-122"/>
                  <a:ea typeface="宋体" panose="02010600030101010101" pitchFamily="2" charset="-122"/>
                </a:defRPr>
              </a:lvl2pPr>
              <a:lvl3pPr marL="1143000" indent="-228600" eaLnBrk="0" hangingPunct="0">
                <a:defRPr sz="6600">
                  <a:solidFill>
                    <a:srgbClr val="FF0000"/>
                  </a:solidFill>
                  <a:latin typeface="黑体" panose="02010609060101010101" pitchFamily="49" charset="-122"/>
                  <a:ea typeface="宋体" panose="02010600030101010101" pitchFamily="2" charset="-122"/>
                </a:defRPr>
              </a:lvl3pPr>
              <a:lvl4pPr marL="1600200" indent="-228600" eaLnBrk="0" hangingPunct="0">
                <a:defRPr sz="6600">
                  <a:solidFill>
                    <a:srgbClr val="FF0000"/>
                  </a:solidFill>
                  <a:latin typeface="黑体" panose="02010609060101010101" pitchFamily="49" charset="-122"/>
                  <a:ea typeface="宋体" panose="02010600030101010101" pitchFamily="2" charset="-122"/>
                </a:defRPr>
              </a:lvl4pPr>
              <a:lvl5pPr marL="2057400" indent="-228600" eaLnBrk="0" hangingPunct="0">
                <a:defRPr sz="6600">
                  <a:solidFill>
                    <a:srgbClr val="FF0000"/>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9pPr>
            </a:lstStyle>
            <a:p>
              <a:pPr algn="ctr">
                <a:lnSpc>
                  <a:spcPct val="150000"/>
                </a:lnSpc>
                <a:buFont typeface="Monotype Sorts" pitchFamily="2" charset="2"/>
                <a:buNone/>
              </a:pPr>
              <a:r>
                <a:rPr lang="zh-CN" altLang="en-US" sz="2000" b="1" dirty="0">
                  <a:solidFill>
                    <a:schemeClr val="bg1"/>
                  </a:solidFill>
                  <a:latin typeface="微软雅黑" panose="020B0503020204020204" pitchFamily="34" charset="-122"/>
                  <a:ea typeface="微软雅黑" panose="020B0503020204020204" pitchFamily="34" charset="-122"/>
                </a:rPr>
                <a:t>绩效管理</a:t>
              </a:r>
              <a:endParaRPr lang="en-GB" altLang="zh-CN" sz="2000" b="1" dirty="0">
                <a:solidFill>
                  <a:schemeClr val="bg1"/>
                </a:solidFill>
                <a:latin typeface="微软雅黑" panose="020B0503020204020204" pitchFamily="34" charset="-122"/>
                <a:ea typeface="微软雅黑" panose="020B0503020204020204" pitchFamily="34" charset="-122"/>
              </a:endParaRPr>
            </a:p>
          </p:txBody>
        </p:sp>
      </p:grpSp>
      <p:sp>
        <p:nvSpPr>
          <p:cNvPr id="28" name="Rectangle 23"/>
          <p:cNvSpPr>
            <a:spLocks noChangeArrowheads="1"/>
          </p:cNvSpPr>
          <p:nvPr/>
        </p:nvSpPr>
        <p:spPr bwMode="auto">
          <a:xfrm>
            <a:off x="3600745" y="4629171"/>
            <a:ext cx="1421564" cy="488724"/>
          </a:xfrm>
          <a:prstGeom prst="rect">
            <a:avLst/>
          </a:prstGeom>
          <a:noFill/>
          <a:ln w="12700">
            <a:noFill/>
            <a:miter lim="800000"/>
            <a:headEnd/>
            <a:tailEnd/>
          </a:ln>
        </p:spPr>
        <p:txBody>
          <a:bodyPr wrap="square" lIns="0" tIns="0" rIns="0" bIns="0" anchor="ctr">
            <a:spAutoFit/>
          </a:bodyPr>
          <a:lstStyle>
            <a:lvl1pPr eaLnBrk="0" hangingPunct="0">
              <a:defRPr sz="6600">
                <a:solidFill>
                  <a:srgbClr val="FF0000"/>
                </a:solidFill>
                <a:latin typeface="黑体" panose="02010609060101010101" pitchFamily="49" charset="-122"/>
                <a:ea typeface="宋体" panose="02010600030101010101" pitchFamily="2" charset="-122"/>
              </a:defRPr>
            </a:lvl1pPr>
            <a:lvl2pPr marL="742950" indent="-285750" eaLnBrk="0" hangingPunct="0">
              <a:defRPr sz="6600">
                <a:solidFill>
                  <a:srgbClr val="FF0000"/>
                </a:solidFill>
                <a:latin typeface="黑体" panose="02010609060101010101" pitchFamily="49" charset="-122"/>
                <a:ea typeface="宋体" panose="02010600030101010101" pitchFamily="2" charset="-122"/>
              </a:defRPr>
            </a:lvl2pPr>
            <a:lvl3pPr marL="1143000" indent="-228600" eaLnBrk="0" hangingPunct="0">
              <a:defRPr sz="6600">
                <a:solidFill>
                  <a:srgbClr val="FF0000"/>
                </a:solidFill>
                <a:latin typeface="黑体" panose="02010609060101010101" pitchFamily="49" charset="-122"/>
                <a:ea typeface="宋体" panose="02010600030101010101" pitchFamily="2" charset="-122"/>
              </a:defRPr>
            </a:lvl3pPr>
            <a:lvl4pPr marL="1600200" indent="-228600" eaLnBrk="0" hangingPunct="0">
              <a:defRPr sz="6600">
                <a:solidFill>
                  <a:srgbClr val="FF0000"/>
                </a:solidFill>
                <a:latin typeface="黑体" panose="02010609060101010101" pitchFamily="49" charset="-122"/>
                <a:ea typeface="宋体" panose="02010600030101010101" pitchFamily="2" charset="-122"/>
              </a:defRPr>
            </a:lvl4pPr>
            <a:lvl5pPr marL="2057400" indent="-228600" eaLnBrk="0" hangingPunct="0">
              <a:defRPr sz="6600">
                <a:solidFill>
                  <a:srgbClr val="FF0000"/>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9pPr>
          </a:lstStyle>
          <a:p>
            <a:pPr algn="ctr">
              <a:lnSpc>
                <a:spcPct val="150000"/>
              </a:lnSpc>
              <a:buFont typeface="Monotype Sorts" pitchFamily="2" charset="2"/>
              <a:buNone/>
            </a:pPr>
            <a:r>
              <a:rPr lang="zh-CN" altLang="en-US" sz="2400" b="1" i="1" dirty="0">
                <a:solidFill>
                  <a:srgbClr val="0000FF"/>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日常采购</a:t>
            </a:r>
            <a:endParaRPr lang="en-GB" altLang="zh-CN" sz="2400" b="1" i="1" dirty="0">
              <a:solidFill>
                <a:srgbClr val="0000FF"/>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
        <p:nvSpPr>
          <p:cNvPr id="29" name="Rectangle 24"/>
          <p:cNvSpPr>
            <a:spLocks noChangeArrowheads="1"/>
          </p:cNvSpPr>
          <p:nvPr/>
        </p:nvSpPr>
        <p:spPr bwMode="auto">
          <a:xfrm>
            <a:off x="3850402" y="3183704"/>
            <a:ext cx="1250473" cy="553998"/>
          </a:xfrm>
          <a:prstGeom prst="rect">
            <a:avLst/>
          </a:prstGeom>
          <a:noFill/>
          <a:ln w="12700">
            <a:noFill/>
            <a:miter lim="800000"/>
            <a:headEnd/>
            <a:tailEnd/>
          </a:ln>
        </p:spPr>
        <p:txBody>
          <a:bodyPr wrap="square" lIns="0" tIns="0" rIns="0" bIns="0" anchor="ctr">
            <a:spAutoFit/>
          </a:bodyPr>
          <a:lstStyle>
            <a:lvl1pPr eaLnBrk="0" hangingPunct="0">
              <a:defRPr sz="6600">
                <a:solidFill>
                  <a:srgbClr val="FF0000"/>
                </a:solidFill>
                <a:latin typeface="黑体" panose="02010609060101010101" pitchFamily="49" charset="-122"/>
                <a:ea typeface="宋体" panose="02010600030101010101" pitchFamily="2" charset="-122"/>
              </a:defRPr>
            </a:lvl1pPr>
            <a:lvl2pPr marL="742950" indent="-285750" eaLnBrk="0" hangingPunct="0">
              <a:defRPr sz="6600">
                <a:solidFill>
                  <a:srgbClr val="FF0000"/>
                </a:solidFill>
                <a:latin typeface="黑体" panose="02010609060101010101" pitchFamily="49" charset="-122"/>
                <a:ea typeface="宋体" panose="02010600030101010101" pitchFamily="2" charset="-122"/>
              </a:defRPr>
            </a:lvl2pPr>
            <a:lvl3pPr marL="1143000" indent="-228600" eaLnBrk="0" hangingPunct="0">
              <a:defRPr sz="6600">
                <a:solidFill>
                  <a:srgbClr val="FF0000"/>
                </a:solidFill>
                <a:latin typeface="黑体" panose="02010609060101010101" pitchFamily="49" charset="-122"/>
                <a:ea typeface="宋体" panose="02010600030101010101" pitchFamily="2" charset="-122"/>
              </a:defRPr>
            </a:lvl3pPr>
            <a:lvl4pPr marL="1600200" indent="-228600" eaLnBrk="0" hangingPunct="0">
              <a:defRPr sz="6600">
                <a:solidFill>
                  <a:srgbClr val="FF0000"/>
                </a:solidFill>
                <a:latin typeface="黑体" panose="02010609060101010101" pitchFamily="49" charset="-122"/>
                <a:ea typeface="宋体" panose="02010600030101010101" pitchFamily="2" charset="-122"/>
              </a:defRPr>
            </a:lvl4pPr>
            <a:lvl5pPr marL="2057400" indent="-228600" eaLnBrk="0" hangingPunct="0">
              <a:defRPr sz="6600">
                <a:solidFill>
                  <a:srgbClr val="FF0000"/>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9pPr>
          </a:lstStyle>
          <a:p>
            <a:pPr algn="ctr">
              <a:lnSpc>
                <a:spcPct val="150000"/>
              </a:lnSpc>
            </a:pPr>
            <a:r>
              <a:rPr lang="zh-CN" altLang="en-US" sz="2400" b="1" i="1" dirty="0">
                <a:effectLst>
                  <a:outerShdw blurRad="38100" dist="38100" dir="2700000" algn="tl">
                    <a:srgbClr val="C0C0C0"/>
                  </a:outerShdw>
                </a:effectLst>
                <a:latin typeface="微软雅黑" panose="020B0503020204020204" pitchFamily="34" charset="-122"/>
                <a:ea typeface="微软雅黑" panose="020B0503020204020204" pitchFamily="34" charset="-122"/>
              </a:rPr>
              <a:t>战略采购</a:t>
            </a:r>
            <a:endParaRPr lang="en-GB" altLang="zh-CN" sz="2400" b="1" i="1" dirty="0">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grpSp>
        <p:nvGrpSpPr>
          <p:cNvPr id="28678" name="组合 28677"/>
          <p:cNvGrpSpPr/>
          <p:nvPr/>
        </p:nvGrpSpPr>
        <p:grpSpPr>
          <a:xfrm>
            <a:off x="3841108" y="1988840"/>
            <a:ext cx="1493174" cy="1210194"/>
            <a:chOff x="3841108" y="1988840"/>
            <a:chExt cx="1493174" cy="1210194"/>
          </a:xfrm>
        </p:grpSpPr>
        <p:sp>
          <p:nvSpPr>
            <p:cNvPr id="17" name="Freeform 12"/>
            <p:cNvSpPr>
              <a:spLocks/>
            </p:cNvSpPr>
            <p:nvPr/>
          </p:nvSpPr>
          <p:spPr bwMode="auto">
            <a:xfrm>
              <a:off x="3841108" y="1988840"/>
              <a:ext cx="1493174" cy="1210194"/>
            </a:xfrm>
            <a:custGeom>
              <a:avLst/>
              <a:gdLst>
                <a:gd name="T0" fmla="*/ 0 w 1030"/>
                <a:gd name="T1" fmla="*/ 2147483647 h 680"/>
                <a:gd name="T2" fmla="*/ 2147483647 w 1030"/>
                <a:gd name="T3" fmla="*/ 2147483647 h 680"/>
                <a:gd name="T4" fmla="*/ 2147483647 w 1030"/>
                <a:gd name="T5" fmla="*/ 2147483647 h 680"/>
                <a:gd name="T6" fmla="*/ 2147483647 w 1030"/>
                <a:gd name="T7" fmla="*/ 2147483647 h 680"/>
                <a:gd name="T8" fmla="*/ 2147483647 w 1030"/>
                <a:gd name="T9" fmla="*/ 2147483647 h 680"/>
                <a:gd name="T10" fmla="*/ 2147483647 w 1030"/>
                <a:gd name="T11" fmla="*/ 2147483647 h 680"/>
                <a:gd name="T12" fmla="*/ 0 w 1030"/>
                <a:gd name="T13" fmla="*/ 2147483647 h 680"/>
                <a:gd name="T14" fmla="*/ 0 60000 65536"/>
                <a:gd name="T15" fmla="*/ 0 60000 65536"/>
                <a:gd name="T16" fmla="*/ 0 60000 65536"/>
                <a:gd name="T17" fmla="*/ 0 60000 65536"/>
                <a:gd name="T18" fmla="*/ 0 60000 65536"/>
                <a:gd name="T19" fmla="*/ 0 60000 65536"/>
                <a:gd name="T20" fmla="*/ 0 60000 65536"/>
                <a:gd name="T21" fmla="*/ 0 w 1030"/>
                <a:gd name="T22" fmla="*/ 0 h 680"/>
                <a:gd name="T23" fmla="*/ 1030 w 1030"/>
                <a:gd name="T24" fmla="*/ 680 h 6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0" h="680">
                  <a:moveTo>
                    <a:pt x="0" y="53"/>
                  </a:moveTo>
                  <a:cubicBezTo>
                    <a:pt x="290" y="0"/>
                    <a:pt x="583" y="8"/>
                    <a:pt x="969" y="40"/>
                  </a:cubicBezTo>
                  <a:lnTo>
                    <a:pt x="1030" y="368"/>
                  </a:lnTo>
                  <a:lnTo>
                    <a:pt x="841" y="677"/>
                  </a:lnTo>
                  <a:cubicBezTo>
                    <a:pt x="633" y="635"/>
                    <a:pt x="213" y="638"/>
                    <a:pt x="13" y="680"/>
                  </a:cubicBezTo>
                  <a:cubicBezTo>
                    <a:pt x="55" y="516"/>
                    <a:pt x="99" y="353"/>
                    <a:pt x="99" y="353"/>
                  </a:cubicBezTo>
                  <a:cubicBezTo>
                    <a:pt x="99" y="353"/>
                    <a:pt x="26" y="137"/>
                    <a:pt x="0" y="53"/>
                  </a:cubicBezTo>
                  <a:close/>
                </a:path>
              </a:pathLst>
            </a:custGeom>
            <a:solidFill>
              <a:schemeClr val="folHlink"/>
            </a:solidFill>
            <a:ln w="12700">
              <a:solidFill>
                <a:schemeClr val="tx1"/>
              </a:solidFill>
              <a:round/>
              <a:headEnd/>
              <a:tailEnd/>
            </a:ln>
          </p:spPr>
          <p:txBody>
            <a:bodyPr wrap="none" lIns="0" tIns="0" rIns="0" bIns="0" anchor="ctr"/>
            <a:lstStyle>
              <a:lvl1pPr eaLnBrk="0" hangingPunct="0">
                <a:defRPr sz="6600">
                  <a:solidFill>
                    <a:srgbClr val="FF0000"/>
                  </a:solidFill>
                  <a:latin typeface="黑体" panose="02010609060101010101" pitchFamily="49" charset="-122"/>
                  <a:ea typeface="宋体" panose="02010600030101010101" pitchFamily="2" charset="-122"/>
                </a:defRPr>
              </a:lvl1pPr>
              <a:lvl2pPr marL="742950" indent="-285750" eaLnBrk="0" hangingPunct="0">
                <a:defRPr sz="6600">
                  <a:solidFill>
                    <a:srgbClr val="FF0000"/>
                  </a:solidFill>
                  <a:latin typeface="黑体" panose="02010609060101010101" pitchFamily="49" charset="-122"/>
                  <a:ea typeface="宋体" panose="02010600030101010101" pitchFamily="2" charset="-122"/>
                </a:defRPr>
              </a:lvl2pPr>
              <a:lvl3pPr marL="1143000" indent="-228600" eaLnBrk="0" hangingPunct="0">
                <a:defRPr sz="6600">
                  <a:solidFill>
                    <a:srgbClr val="FF0000"/>
                  </a:solidFill>
                  <a:latin typeface="黑体" panose="02010609060101010101" pitchFamily="49" charset="-122"/>
                  <a:ea typeface="宋体" panose="02010600030101010101" pitchFamily="2" charset="-122"/>
                </a:defRPr>
              </a:lvl3pPr>
              <a:lvl4pPr marL="1600200" indent="-228600" eaLnBrk="0" hangingPunct="0">
                <a:defRPr sz="6600">
                  <a:solidFill>
                    <a:srgbClr val="FF0000"/>
                  </a:solidFill>
                  <a:latin typeface="黑体" panose="02010609060101010101" pitchFamily="49" charset="-122"/>
                  <a:ea typeface="宋体" panose="02010600030101010101" pitchFamily="2" charset="-122"/>
                </a:defRPr>
              </a:lvl4pPr>
              <a:lvl5pPr marL="2057400" indent="-228600" eaLnBrk="0" hangingPunct="0">
                <a:defRPr sz="6600">
                  <a:solidFill>
                    <a:srgbClr val="FF0000"/>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9pPr>
            </a:lstStyle>
            <a:p>
              <a:pPr eaLnBrk="1" hangingPunct="1">
                <a:lnSpc>
                  <a:spcPct val="150000"/>
                </a:lnSpc>
              </a:pPr>
              <a:endParaRPr lang="zh-CN" altLang="en-US" sz="9600">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31" name="Text Box 26"/>
            <p:cNvSpPr txBox="1">
              <a:spLocks noChangeArrowheads="1"/>
            </p:cNvSpPr>
            <p:nvPr/>
          </p:nvSpPr>
          <p:spPr bwMode="auto">
            <a:xfrm>
              <a:off x="3999755" y="2134677"/>
              <a:ext cx="1108057" cy="868956"/>
            </a:xfrm>
            <a:prstGeom prst="rect">
              <a:avLst/>
            </a:prstGeom>
            <a:noFill/>
            <a:ln w="12700">
              <a:noFill/>
              <a:miter lim="800000"/>
              <a:headEnd/>
              <a:tailEnd/>
            </a:ln>
          </p:spPr>
          <p:txBody>
            <a:bodyPr wrap="square" lIns="0" tIns="0" rIns="0" bIns="0" anchor="ctr">
              <a:spAutoFit/>
            </a:bodyPr>
            <a:lstStyle>
              <a:lvl1pPr eaLnBrk="0" hangingPunct="0">
                <a:defRPr sz="6600">
                  <a:solidFill>
                    <a:srgbClr val="FF0000"/>
                  </a:solidFill>
                  <a:latin typeface="黑体" panose="02010609060101010101" pitchFamily="49" charset="-122"/>
                  <a:ea typeface="宋体" panose="02010600030101010101" pitchFamily="2" charset="-122"/>
                </a:defRPr>
              </a:lvl1pPr>
              <a:lvl2pPr marL="742950" indent="-285750" eaLnBrk="0" hangingPunct="0">
                <a:defRPr sz="6600">
                  <a:solidFill>
                    <a:srgbClr val="FF0000"/>
                  </a:solidFill>
                  <a:latin typeface="黑体" panose="02010609060101010101" pitchFamily="49" charset="-122"/>
                  <a:ea typeface="宋体" panose="02010600030101010101" pitchFamily="2" charset="-122"/>
                </a:defRPr>
              </a:lvl2pPr>
              <a:lvl3pPr marL="1143000" indent="-228600" eaLnBrk="0" hangingPunct="0">
                <a:defRPr sz="6600">
                  <a:solidFill>
                    <a:srgbClr val="FF0000"/>
                  </a:solidFill>
                  <a:latin typeface="黑体" panose="02010609060101010101" pitchFamily="49" charset="-122"/>
                  <a:ea typeface="宋体" panose="02010600030101010101" pitchFamily="2" charset="-122"/>
                </a:defRPr>
              </a:lvl3pPr>
              <a:lvl4pPr marL="1600200" indent="-228600" eaLnBrk="0" hangingPunct="0">
                <a:defRPr sz="6600">
                  <a:solidFill>
                    <a:srgbClr val="FF0000"/>
                  </a:solidFill>
                  <a:latin typeface="黑体" panose="02010609060101010101" pitchFamily="49" charset="-122"/>
                  <a:ea typeface="宋体" panose="02010600030101010101" pitchFamily="2" charset="-122"/>
                </a:defRPr>
              </a:lvl4pPr>
              <a:lvl5pPr marL="2057400" indent="-228600" eaLnBrk="0" hangingPunct="0">
                <a:defRPr sz="6600">
                  <a:solidFill>
                    <a:srgbClr val="FF0000"/>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9pPr>
            </a:lstStyle>
            <a:p>
              <a:pPr algn="ctr">
                <a:lnSpc>
                  <a:spcPct val="150000"/>
                </a:lnSpc>
                <a:buFont typeface="Monotype Sorts" pitchFamily="2" charset="2"/>
                <a:buNone/>
              </a:pPr>
              <a:r>
                <a:rPr lang="zh-CN" altLang="en-US" sz="2000" b="1" dirty="0">
                  <a:solidFill>
                    <a:schemeClr val="bg1"/>
                  </a:solidFill>
                  <a:latin typeface="微软雅黑" panose="020B0503020204020204" pitchFamily="34" charset="-122"/>
                  <a:ea typeface="微软雅黑" panose="020B0503020204020204" pitchFamily="34" charset="-122"/>
                </a:rPr>
                <a:t>确定</a:t>
              </a:r>
              <a:r>
                <a:rPr lang="en-US" altLang="zh-CN" sz="2000" b="1" dirty="0">
                  <a:solidFill>
                    <a:schemeClr val="bg1"/>
                  </a:solidFill>
                  <a:latin typeface="微软雅黑" panose="020B0503020204020204" pitchFamily="34" charset="-122"/>
                  <a:ea typeface="微软雅黑" panose="020B0503020204020204" pitchFamily="34" charset="-122"/>
                </a:rPr>
                <a:t/>
              </a:r>
              <a:br>
                <a:rPr lang="en-US" altLang="zh-CN" sz="2000" b="1" dirty="0">
                  <a:solidFill>
                    <a:schemeClr val="bg1"/>
                  </a:solidFill>
                  <a:latin typeface="微软雅黑" panose="020B0503020204020204" pitchFamily="34" charset="-122"/>
                  <a:ea typeface="微软雅黑" panose="020B0503020204020204" pitchFamily="34" charset="-122"/>
                </a:rPr>
              </a:br>
              <a:r>
                <a:rPr lang="zh-CN" altLang="en-US" sz="2000" b="1" dirty="0">
                  <a:solidFill>
                    <a:schemeClr val="bg1"/>
                  </a:solidFill>
                  <a:latin typeface="微软雅黑" panose="020B0503020204020204" pitchFamily="34" charset="-122"/>
                  <a:ea typeface="微软雅黑" panose="020B0503020204020204" pitchFamily="34" charset="-122"/>
                </a:rPr>
                <a:t>采购战略</a:t>
              </a:r>
              <a:endParaRPr lang="en-GB" altLang="zh-CN" sz="2000" b="1" dirty="0">
                <a:solidFill>
                  <a:schemeClr val="bg1"/>
                </a:solidFill>
                <a:latin typeface="微软雅黑" panose="020B0503020204020204" pitchFamily="34" charset="-122"/>
                <a:ea typeface="微软雅黑" panose="020B0503020204020204" pitchFamily="34" charset="-122"/>
              </a:endParaRPr>
            </a:p>
          </p:txBody>
        </p:sp>
      </p:grpSp>
      <p:grpSp>
        <p:nvGrpSpPr>
          <p:cNvPr id="28680" name="组合 28679"/>
          <p:cNvGrpSpPr/>
          <p:nvPr/>
        </p:nvGrpSpPr>
        <p:grpSpPr>
          <a:xfrm>
            <a:off x="6423633" y="2375729"/>
            <a:ext cx="1402153" cy="1417098"/>
            <a:chOff x="6423633" y="2375729"/>
            <a:chExt cx="1402153" cy="1417098"/>
          </a:xfrm>
        </p:grpSpPr>
        <p:sp>
          <p:nvSpPr>
            <p:cNvPr id="32" name="Freeform 27"/>
            <p:cNvSpPr>
              <a:spLocks/>
            </p:cNvSpPr>
            <p:nvPr/>
          </p:nvSpPr>
          <p:spPr bwMode="auto">
            <a:xfrm>
              <a:off x="6423633" y="2375729"/>
              <a:ext cx="1376064" cy="1417098"/>
            </a:xfrm>
            <a:custGeom>
              <a:avLst/>
              <a:gdLst>
                <a:gd name="T0" fmla="*/ 2147483647 w 948"/>
                <a:gd name="T1" fmla="*/ 0 h 796"/>
                <a:gd name="T2" fmla="*/ 2147483647 w 948"/>
                <a:gd name="T3" fmla="*/ 2147483647 h 796"/>
                <a:gd name="T4" fmla="*/ 2147483647 w 948"/>
                <a:gd name="T5" fmla="*/ 2147483647 h 796"/>
                <a:gd name="T6" fmla="*/ 2147483647 w 948"/>
                <a:gd name="T7" fmla="*/ 2147483647 h 796"/>
                <a:gd name="T8" fmla="*/ 0 w 948"/>
                <a:gd name="T9" fmla="*/ 2147483647 h 796"/>
                <a:gd name="T10" fmla="*/ 2147483647 w 948"/>
                <a:gd name="T11" fmla="*/ 2147483647 h 796"/>
                <a:gd name="T12" fmla="*/ 2147483647 w 948"/>
                <a:gd name="T13" fmla="*/ 0 h 796"/>
                <a:gd name="T14" fmla="*/ 0 60000 65536"/>
                <a:gd name="T15" fmla="*/ 0 60000 65536"/>
                <a:gd name="T16" fmla="*/ 0 60000 65536"/>
                <a:gd name="T17" fmla="*/ 0 60000 65536"/>
                <a:gd name="T18" fmla="*/ 0 60000 65536"/>
                <a:gd name="T19" fmla="*/ 0 60000 65536"/>
                <a:gd name="T20" fmla="*/ 0 60000 65536"/>
                <a:gd name="T21" fmla="*/ 0 w 948"/>
                <a:gd name="T22" fmla="*/ 0 h 796"/>
                <a:gd name="T23" fmla="*/ 948 w 948"/>
                <a:gd name="T24" fmla="*/ 796 h 7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8" h="796">
                  <a:moveTo>
                    <a:pt x="145" y="0"/>
                  </a:moveTo>
                  <a:cubicBezTo>
                    <a:pt x="435" y="36"/>
                    <a:pt x="764" y="260"/>
                    <a:pt x="948" y="384"/>
                  </a:cubicBezTo>
                  <a:lnTo>
                    <a:pt x="760" y="712"/>
                  </a:lnTo>
                  <a:lnTo>
                    <a:pt x="416" y="796"/>
                  </a:lnTo>
                  <a:cubicBezTo>
                    <a:pt x="292" y="704"/>
                    <a:pt x="216" y="676"/>
                    <a:pt x="0" y="596"/>
                  </a:cubicBezTo>
                  <a:lnTo>
                    <a:pt x="196" y="344"/>
                  </a:lnTo>
                  <a:lnTo>
                    <a:pt x="145" y="0"/>
                  </a:lnTo>
                  <a:close/>
                </a:path>
              </a:pathLst>
            </a:custGeom>
            <a:solidFill>
              <a:schemeClr val="folHlink"/>
            </a:solidFill>
            <a:ln w="12700">
              <a:solidFill>
                <a:schemeClr val="tx1"/>
              </a:solidFill>
              <a:round/>
              <a:headEnd/>
              <a:tailEnd/>
            </a:ln>
          </p:spPr>
          <p:txBody>
            <a:bodyPr wrap="none" lIns="0" tIns="0" rIns="0" bIns="0" anchor="ctr"/>
            <a:lstStyle>
              <a:lvl1pPr eaLnBrk="0" hangingPunct="0">
                <a:defRPr sz="6600">
                  <a:solidFill>
                    <a:srgbClr val="FF0000"/>
                  </a:solidFill>
                  <a:latin typeface="黑体" panose="02010609060101010101" pitchFamily="49" charset="-122"/>
                  <a:ea typeface="宋体" panose="02010600030101010101" pitchFamily="2" charset="-122"/>
                </a:defRPr>
              </a:lvl1pPr>
              <a:lvl2pPr marL="742950" indent="-285750" eaLnBrk="0" hangingPunct="0">
                <a:defRPr sz="6600">
                  <a:solidFill>
                    <a:srgbClr val="FF0000"/>
                  </a:solidFill>
                  <a:latin typeface="黑体" panose="02010609060101010101" pitchFamily="49" charset="-122"/>
                  <a:ea typeface="宋体" panose="02010600030101010101" pitchFamily="2" charset="-122"/>
                </a:defRPr>
              </a:lvl2pPr>
              <a:lvl3pPr marL="1143000" indent="-228600" eaLnBrk="0" hangingPunct="0">
                <a:defRPr sz="6600">
                  <a:solidFill>
                    <a:srgbClr val="FF0000"/>
                  </a:solidFill>
                  <a:latin typeface="黑体" panose="02010609060101010101" pitchFamily="49" charset="-122"/>
                  <a:ea typeface="宋体" panose="02010600030101010101" pitchFamily="2" charset="-122"/>
                </a:defRPr>
              </a:lvl3pPr>
              <a:lvl4pPr marL="1600200" indent="-228600" eaLnBrk="0" hangingPunct="0">
                <a:defRPr sz="6600">
                  <a:solidFill>
                    <a:srgbClr val="FF0000"/>
                  </a:solidFill>
                  <a:latin typeface="黑体" panose="02010609060101010101" pitchFamily="49" charset="-122"/>
                  <a:ea typeface="宋体" panose="02010600030101010101" pitchFamily="2" charset="-122"/>
                </a:defRPr>
              </a:lvl4pPr>
              <a:lvl5pPr marL="2057400" indent="-228600" eaLnBrk="0" hangingPunct="0">
                <a:defRPr sz="6600">
                  <a:solidFill>
                    <a:srgbClr val="FF0000"/>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9pPr>
            </a:lstStyle>
            <a:p>
              <a:pPr eaLnBrk="1" hangingPunct="1">
                <a:lnSpc>
                  <a:spcPct val="150000"/>
                </a:lnSpc>
              </a:pPr>
              <a:endParaRPr lang="zh-CN" altLang="en-US" sz="2000">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33" name="Text Box 28"/>
            <p:cNvSpPr txBox="1">
              <a:spLocks noChangeArrowheads="1"/>
            </p:cNvSpPr>
            <p:nvPr/>
          </p:nvSpPr>
          <p:spPr bwMode="auto">
            <a:xfrm>
              <a:off x="6552266" y="2638359"/>
              <a:ext cx="1273520" cy="923330"/>
            </a:xfrm>
            <a:prstGeom prst="rect">
              <a:avLst/>
            </a:prstGeom>
            <a:noFill/>
            <a:ln w="12700">
              <a:noFill/>
              <a:miter lim="800000"/>
              <a:headEnd/>
              <a:tailEnd/>
            </a:ln>
          </p:spPr>
          <p:txBody>
            <a:bodyPr wrap="square" lIns="0" tIns="0" rIns="0" bIns="0" anchor="ctr">
              <a:spAutoFit/>
            </a:bodyPr>
            <a:lstStyle>
              <a:lvl1pPr eaLnBrk="0" hangingPunct="0">
                <a:defRPr sz="6600">
                  <a:solidFill>
                    <a:srgbClr val="FF0000"/>
                  </a:solidFill>
                  <a:latin typeface="黑体" panose="02010609060101010101" pitchFamily="49" charset="-122"/>
                  <a:ea typeface="宋体" panose="02010600030101010101" pitchFamily="2" charset="-122"/>
                </a:defRPr>
              </a:lvl1pPr>
              <a:lvl2pPr marL="742950" indent="-285750" eaLnBrk="0" hangingPunct="0">
                <a:defRPr sz="6600">
                  <a:solidFill>
                    <a:srgbClr val="FF0000"/>
                  </a:solidFill>
                  <a:latin typeface="黑体" panose="02010609060101010101" pitchFamily="49" charset="-122"/>
                  <a:ea typeface="宋体" panose="02010600030101010101" pitchFamily="2" charset="-122"/>
                </a:defRPr>
              </a:lvl2pPr>
              <a:lvl3pPr marL="1143000" indent="-228600" eaLnBrk="0" hangingPunct="0">
                <a:defRPr sz="6600">
                  <a:solidFill>
                    <a:srgbClr val="FF0000"/>
                  </a:solidFill>
                  <a:latin typeface="黑体" panose="02010609060101010101" pitchFamily="49" charset="-122"/>
                  <a:ea typeface="宋体" panose="02010600030101010101" pitchFamily="2" charset="-122"/>
                </a:defRPr>
              </a:lvl3pPr>
              <a:lvl4pPr marL="1600200" indent="-228600" eaLnBrk="0" hangingPunct="0">
                <a:defRPr sz="6600">
                  <a:solidFill>
                    <a:srgbClr val="FF0000"/>
                  </a:solidFill>
                  <a:latin typeface="黑体" panose="02010609060101010101" pitchFamily="49" charset="-122"/>
                  <a:ea typeface="宋体" panose="02010600030101010101" pitchFamily="2" charset="-122"/>
                </a:defRPr>
              </a:lvl4pPr>
              <a:lvl5pPr marL="2057400" indent="-228600" eaLnBrk="0" hangingPunct="0">
                <a:defRPr sz="6600">
                  <a:solidFill>
                    <a:srgbClr val="FF0000"/>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9pPr>
            </a:lstStyle>
            <a:p>
              <a:pPr algn="ctr">
                <a:lnSpc>
                  <a:spcPct val="150000"/>
                </a:lnSpc>
                <a:buFont typeface="Monotype Sorts" pitchFamily="2" charset="2"/>
                <a:buNone/>
              </a:pPr>
              <a:r>
                <a:rPr lang="zh-CN" altLang="en-US" sz="2000" b="1" dirty="0" smtClean="0">
                  <a:solidFill>
                    <a:schemeClr val="bg1"/>
                  </a:solidFill>
                  <a:latin typeface="微软雅黑" panose="020B0503020204020204" pitchFamily="34" charset="-122"/>
                  <a:ea typeface="微软雅黑" panose="020B0503020204020204" pitchFamily="34" charset="-122"/>
                </a:rPr>
                <a:t>确定</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gn="ctr">
                <a:lnSpc>
                  <a:spcPct val="150000"/>
                </a:lnSpc>
                <a:buFont typeface="Monotype Sorts" pitchFamily="2" charset="2"/>
                <a:buNone/>
              </a:pPr>
              <a:r>
                <a:rPr lang="zh-CN" altLang="en-US" sz="2000" b="1" dirty="0" smtClean="0">
                  <a:solidFill>
                    <a:schemeClr val="bg1"/>
                  </a:solidFill>
                  <a:latin typeface="微软雅黑" panose="020B0503020204020204" pitchFamily="34" charset="-122"/>
                  <a:ea typeface="微软雅黑" panose="020B0503020204020204" pitchFamily="34" charset="-122"/>
                </a:rPr>
                <a:t>供应</a:t>
              </a:r>
              <a:r>
                <a:rPr lang="zh-CN" altLang="en-US" sz="2000" b="1" dirty="0">
                  <a:solidFill>
                    <a:schemeClr val="bg1"/>
                  </a:solidFill>
                  <a:latin typeface="微软雅黑" panose="020B0503020204020204" pitchFamily="34" charset="-122"/>
                  <a:ea typeface="微软雅黑" panose="020B0503020204020204" pitchFamily="34" charset="-122"/>
                </a:rPr>
                <a:t>商</a:t>
              </a:r>
              <a:endParaRPr lang="en-GB" altLang="zh-CN" sz="2000" b="1" dirty="0">
                <a:solidFill>
                  <a:schemeClr val="bg1"/>
                </a:solidFill>
                <a:latin typeface="微软雅黑" panose="020B0503020204020204" pitchFamily="34" charset="-122"/>
                <a:ea typeface="微软雅黑" panose="020B0503020204020204" pitchFamily="34" charset="-122"/>
              </a:endParaRPr>
            </a:p>
          </p:txBody>
        </p:sp>
      </p:grpSp>
      <p:grpSp>
        <p:nvGrpSpPr>
          <p:cNvPr id="28681" name="组合 28680"/>
          <p:cNvGrpSpPr/>
          <p:nvPr/>
        </p:nvGrpSpPr>
        <p:grpSpPr>
          <a:xfrm>
            <a:off x="7086299" y="3156434"/>
            <a:ext cx="1628303" cy="1887512"/>
            <a:chOff x="7086299" y="3156434"/>
            <a:chExt cx="1628303" cy="1887512"/>
          </a:xfrm>
        </p:grpSpPr>
        <p:sp>
          <p:nvSpPr>
            <p:cNvPr id="18" name="Freeform 13"/>
            <p:cNvSpPr>
              <a:spLocks/>
            </p:cNvSpPr>
            <p:nvPr/>
          </p:nvSpPr>
          <p:spPr bwMode="auto">
            <a:xfrm>
              <a:off x="7086299" y="3156434"/>
              <a:ext cx="1628303" cy="1887512"/>
            </a:xfrm>
            <a:custGeom>
              <a:avLst/>
              <a:gdLst>
                <a:gd name="T0" fmla="*/ 2147483647 w 1124"/>
                <a:gd name="T1" fmla="*/ 0 h 1060"/>
                <a:gd name="T2" fmla="*/ 2147483647 w 1124"/>
                <a:gd name="T3" fmla="*/ 2147483647 h 1060"/>
                <a:gd name="T4" fmla="*/ 0 w 1124"/>
                <a:gd name="T5" fmla="*/ 2147483647 h 1060"/>
                <a:gd name="T6" fmla="*/ 2147483647 w 1124"/>
                <a:gd name="T7" fmla="*/ 2147483647 h 1060"/>
                <a:gd name="T8" fmla="*/ 2147483647 w 1124"/>
                <a:gd name="T9" fmla="*/ 2147483647 h 1060"/>
                <a:gd name="T10" fmla="*/ 2147483647 w 1124"/>
                <a:gd name="T11" fmla="*/ 2147483647 h 1060"/>
                <a:gd name="T12" fmla="*/ 2147483647 w 1124"/>
                <a:gd name="T13" fmla="*/ 0 h 1060"/>
                <a:gd name="T14" fmla="*/ 0 60000 65536"/>
                <a:gd name="T15" fmla="*/ 0 60000 65536"/>
                <a:gd name="T16" fmla="*/ 0 60000 65536"/>
                <a:gd name="T17" fmla="*/ 0 60000 65536"/>
                <a:gd name="T18" fmla="*/ 0 60000 65536"/>
                <a:gd name="T19" fmla="*/ 0 60000 65536"/>
                <a:gd name="T20" fmla="*/ 0 60000 65536"/>
                <a:gd name="T21" fmla="*/ 0 w 1124"/>
                <a:gd name="T22" fmla="*/ 0 h 1060"/>
                <a:gd name="T23" fmla="*/ 1124 w 1124"/>
                <a:gd name="T24" fmla="*/ 1060 h 10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4" h="1060">
                  <a:moveTo>
                    <a:pt x="544" y="0"/>
                  </a:moveTo>
                  <a:cubicBezTo>
                    <a:pt x="446" y="162"/>
                    <a:pt x="348" y="324"/>
                    <a:pt x="348" y="324"/>
                  </a:cubicBezTo>
                  <a:lnTo>
                    <a:pt x="0" y="420"/>
                  </a:lnTo>
                  <a:cubicBezTo>
                    <a:pt x="116" y="560"/>
                    <a:pt x="80" y="608"/>
                    <a:pt x="48" y="688"/>
                  </a:cubicBezTo>
                  <a:cubicBezTo>
                    <a:pt x="134" y="810"/>
                    <a:pt x="220" y="932"/>
                    <a:pt x="220" y="932"/>
                  </a:cubicBezTo>
                  <a:lnTo>
                    <a:pt x="604" y="1060"/>
                  </a:lnTo>
                  <a:cubicBezTo>
                    <a:pt x="720" y="932"/>
                    <a:pt x="1124" y="504"/>
                    <a:pt x="544" y="0"/>
                  </a:cubicBezTo>
                  <a:close/>
                </a:path>
              </a:pathLst>
            </a:custGeom>
            <a:solidFill>
              <a:schemeClr val="folHlink"/>
            </a:solidFill>
            <a:ln w="12700">
              <a:solidFill>
                <a:schemeClr val="tx1"/>
              </a:solidFill>
              <a:round/>
              <a:headEnd/>
              <a:tailEnd/>
            </a:ln>
          </p:spPr>
          <p:txBody>
            <a:bodyPr wrap="none" lIns="0" tIns="0" rIns="0" bIns="0" anchor="ctr"/>
            <a:lstStyle>
              <a:lvl1pPr eaLnBrk="0" hangingPunct="0">
                <a:defRPr sz="6600">
                  <a:solidFill>
                    <a:srgbClr val="FF0000"/>
                  </a:solidFill>
                  <a:latin typeface="黑体" panose="02010609060101010101" pitchFamily="49" charset="-122"/>
                  <a:ea typeface="宋体" panose="02010600030101010101" pitchFamily="2" charset="-122"/>
                </a:defRPr>
              </a:lvl1pPr>
              <a:lvl2pPr marL="742950" indent="-285750" eaLnBrk="0" hangingPunct="0">
                <a:defRPr sz="6600">
                  <a:solidFill>
                    <a:srgbClr val="FF0000"/>
                  </a:solidFill>
                  <a:latin typeface="黑体" panose="02010609060101010101" pitchFamily="49" charset="-122"/>
                  <a:ea typeface="宋体" panose="02010600030101010101" pitchFamily="2" charset="-122"/>
                </a:defRPr>
              </a:lvl2pPr>
              <a:lvl3pPr marL="1143000" indent="-228600" eaLnBrk="0" hangingPunct="0">
                <a:defRPr sz="6600">
                  <a:solidFill>
                    <a:srgbClr val="FF0000"/>
                  </a:solidFill>
                  <a:latin typeface="黑体" panose="02010609060101010101" pitchFamily="49" charset="-122"/>
                  <a:ea typeface="宋体" panose="02010600030101010101" pitchFamily="2" charset="-122"/>
                </a:defRPr>
              </a:lvl3pPr>
              <a:lvl4pPr marL="1600200" indent="-228600" eaLnBrk="0" hangingPunct="0">
                <a:defRPr sz="6600">
                  <a:solidFill>
                    <a:srgbClr val="FF0000"/>
                  </a:solidFill>
                  <a:latin typeface="黑体" panose="02010609060101010101" pitchFamily="49" charset="-122"/>
                  <a:ea typeface="宋体" panose="02010600030101010101" pitchFamily="2" charset="-122"/>
                </a:defRPr>
              </a:lvl4pPr>
              <a:lvl5pPr marL="2057400" indent="-228600" eaLnBrk="0" hangingPunct="0">
                <a:defRPr sz="6600">
                  <a:solidFill>
                    <a:srgbClr val="FF0000"/>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9pPr>
            </a:lstStyle>
            <a:p>
              <a:pPr eaLnBrk="1" hangingPunct="1"/>
              <a:endParaRPr lang="zh-CN" altLang="en-US" sz="2000">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34" name="Text Box 29"/>
            <p:cNvSpPr txBox="1">
              <a:spLocks noChangeArrowheads="1"/>
            </p:cNvSpPr>
            <p:nvPr/>
          </p:nvSpPr>
          <p:spPr bwMode="auto">
            <a:xfrm>
              <a:off x="7464020" y="3944290"/>
              <a:ext cx="509410" cy="407291"/>
            </a:xfrm>
            <a:prstGeom prst="rect">
              <a:avLst/>
            </a:prstGeom>
            <a:noFill/>
            <a:ln w="12700">
              <a:noFill/>
              <a:miter lim="800000"/>
              <a:headEnd/>
              <a:tailEnd/>
            </a:ln>
          </p:spPr>
          <p:txBody>
            <a:bodyPr wrap="square" lIns="0" tIns="0" rIns="0" bIns="0" anchor="ctr">
              <a:spAutoFit/>
            </a:bodyPr>
            <a:lstStyle>
              <a:lvl1pPr eaLnBrk="0" hangingPunct="0">
                <a:defRPr sz="6600">
                  <a:solidFill>
                    <a:srgbClr val="FF0000"/>
                  </a:solidFill>
                  <a:latin typeface="黑体" panose="02010609060101010101" pitchFamily="49" charset="-122"/>
                  <a:ea typeface="宋体" panose="02010600030101010101" pitchFamily="2" charset="-122"/>
                </a:defRPr>
              </a:lvl1pPr>
              <a:lvl2pPr marL="742950" indent="-285750" eaLnBrk="0" hangingPunct="0">
                <a:defRPr sz="6600">
                  <a:solidFill>
                    <a:srgbClr val="FF0000"/>
                  </a:solidFill>
                  <a:latin typeface="黑体" panose="02010609060101010101" pitchFamily="49" charset="-122"/>
                  <a:ea typeface="宋体" panose="02010600030101010101" pitchFamily="2" charset="-122"/>
                </a:defRPr>
              </a:lvl2pPr>
              <a:lvl3pPr marL="1143000" indent="-228600" eaLnBrk="0" hangingPunct="0">
                <a:defRPr sz="6600">
                  <a:solidFill>
                    <a:srgbClr val="FF0000"/>
                  </a:solidFill>
                  <a:latin typeface="黑体" panose="02010609060101010101" pitchFamily="49" charset="-122"/>
                  <a:ea typeface="宋体" panose="02010600030101010101" pitchFamily="2" charset="-122"/>
                </a:defRPr>
              </a:lvl3pPr>
              <a:lvl4pPr marL="1600200" indent="-228600" eaLnBrk="0" hangingPunct="0">
                <a:defRPr sz="6600">
                  <a:solidFill>
                    <a:srgbClr val="FF0000"/>
                  </a:solidFill>
                  <a:latin typeface="黑体" panose="02010609060101010101" pitchFamily="49" charset="-122"/>
                  <a:ea typeface="宋体" panose="02010600030101010101" pitchFamily="2" charset="-122"/>
                </a:defRPr>
              </a:lvl4pPr>
              <a:lvl5pPr marL="2057400" indent="-228600" eaLnBrk="0" hangingPunct="0">
                <a:defRPr sz="6600">
                  <a:solidFill>
                    <a:srgbClr val="FF0000"/>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9pPr>
            </a:lstStyle>
            <a:p>
              <a:pPr algn="ctr">
                <a:lnSpc>
                  <a:spcPct val="150000"/>
                </a:lnSpc>
                <a:buFont typeface="Monotype Sorts" pitchFamily="2" charset="2"/>
                <a:buNone/>
              </a:pPr>
              <a:r>
                <a:rPr lang="zh-CN" altLang="en-US" sz="2000" b="1" dirty="0">
                  <a:solidFill>
                    <a:schemeClr val="bg1"/>
                  </a:solidFill>
                  <a:latin typeface="微软雅黑" panose="020B0503020204020204" pitchFamily="34" charset="-122"/>
                  <a:ea typeface="微软雅黑" panose="020B0503020204020204" pitchFamily="34" charset="-122"/>
                </a:rPr>
                <a:t>谈判</a:t>
              </a:r>
              <a:endParaRPr lang="en-GB" altLang="zh-CN" sz="2000" b="1" dirty="0">
                <a:solidFill>
                  <a:schemeClr val="bg1"/>
                </a:solidFill>
                <a:latin typeface="微软雅黑" panose="020B0503020204020204" pitchFamily="34" charset="-122"/>
                <a:ea typeface="微软雅黑" panose="020B0503020204020204" pitchFamily="34" charset="-122"/>
              </a:endParaRPr>
            </a:p>
          </p:txBody>
        </p:sp>
      </p:grpSp>
      <p:grpSp>
        <p:nvGrpSpPr>
          <p:cNvPr id="28679" name="组合 28678"/>
          <p:cNvGrpSpPr/>
          <p:nvPr/>
        </p:nvGrpSpPr>
        <p:grpSpPr>
          <a:xfrm>
            <a:off x="5198976" y="2048556"/>
            <a:ext cx="1436871" cy="1346829"/>
            <a:chOff x="5198976" y="2048556"/>
            <a:chExt cx="1436871" cy="1346829"/>
          </a:xfrm>
        </p:grpSpPr>
        <p:sp>
          <p:nvSpPr>
            <p:cNvPr id="30" name="Freeform 25"/>
            <p:cNvSpPr>
              <a:spLocks/>
            </p:cNvSpPr>
            <p:nvPr/>
          </p:nvSpPr>
          <p:spPr bwMode="auto">
            <a:xfrm>
              <a:off x="5198976" y="2048556"/>
              <a:ext cx="1436871" cy="1346829"/>
            </a:xfrm>
            <a:custGeom>
              <a:avLst/>
              <a:gdLst>
                <a:gd name="T0" fmla="*/ 2147483647 w 992"/>
                <a:gd name="T1" fmla="*/ 0 h 756"/>
                <a:gd name="T2" fmla="*/ 2147483647 w 992"/>
                <a:gd name="T3" fmla="*/ 2147483647 h 756"/>
                <a:gd name="T4" fmla="*/ 2147483647 w 992"/>
                <a:gd name="T5" fmla="*/ 2147483647 h 756"/>
                <a:gd name="T6" fmla="*/ 2147483647 w 992"/>
                <a:gd name="T7" fmla="*/ 2147483647 h 756"/>
                <a:gd name="T8" fmla="*/ 0 w 992"/>
                <a:gd name="T9" fmla="*/ 2147483647 h 756"/>
                <a:gd name="T10" fmla="*/ 2147483647 w 992"/>
                <a:gd name="T11" fmla="*/ 2147483647 h 756"/>
                <a:gd name="T12" fmla="*/ 2147483647 w 992"/>
                <a:gd name="T13" fmla="*/ 0 h 756"/>
                <a:gd name="T14" fmla="*/ 0 60000 65536"/>
                <a:gd name="T15" fmla="*/ 0 60000 65536"/>
                <a:gd name="T16" fmla="*/ 0 60000 65536"/>
                <a:gd name="T17" fmla="*/ 0 60000 65536"/>
                <a:gd name="T18" fmla="*/ 0 60000 65536"/>
                <a:gd name="T19" fmla="*/ 0 60000 65536"/>
                <a:gd name="T20" fmla="*/ 0 60000 65536"/>
                <a:gd name="T21" fmla="*/ 0 w 992"/>
                <a:gd name="T22" fmla="*/ 0 h 756"/>
                <a:gd name="T23" fmla="*/ 992 w 992"/>
                <a:gd name="T24" fmla="*/ 756 h 7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2" h="756">
                  <a:moveTo>
                    <a:pt x="109" y="0"/>
                  </a:moveTo>
                  <a:cubicBezTo>
                    <a:pt x="399" y="36"/>
                    <a:pt x="636" y="60"/>
                    <a:pt x="952" y="160"/>
                  </a:cubicBezTo>
                  <a:lnTo>
                    <a:pt x="992" y="504"/>
                  </a:lnTo>
                  <a:lnTo>
                    <a:pt x="780" y="756"/>
                  </a:lnTo>
                  <a:cubicBezTo>
                    <a:pt x="598" y="672"/>
                    <a:pt x="216" y="652"/>
                    <a:pt x="0" y="620"/>
                  </a:cubicBezTo>
                  <a:lnTo>
                    <a:pt x="166" y="316"/>
                  </a:lnTo>
                  <a:lnTo>
                    <a:pt x="109" y="0"/>
                  </a:lnTo>
                  <a:close/>
                </a:path>
              </a:pathLst>
            </a:custGeom>
            <a:solidFill>
              <a:schemeClr val="folHlink"/>
            </a:solidFill>
            <a:ln w="12700">
              <a:solidFill>
                <a:schemeClr val="tx1"/>
              </a:solidFill>
              <a:round/>
              <a:headEnd/>
              <a:tailEnd/>
            </a:ln>
          </p:spPr>
          <p:txBody>
            <a:bodyPr wrap="none" lIns="0" tIns="0" rIns="0" bIns="0" anchor="ctr"/>
            <a:lstStyle>
              <a:lvl1pPr eaLnBrk="0" hangingPunct="0">
                <a:defRPr sz="6600">
                  <a:solidFill>
                    <a:srgbClr val="FF0000"/>
                  </a:solidFill>
                  <a:latin typeface="黑体" panose="02010609060101010101" pitchFamily="49" charset="-122"/>
                  <a:ea typeface="宋体" panose="02010600030101010101" pitchFamily="2" charset="-122"/>
                </a:defRPr>
              </a:lvl1pPr>
              <a:lvl2pPr marL="742950" indent="-285750" eaLnBrk="0" hangingPunct="0">
                <a:defRPr sz="6600">
                  <a:solidFill>
                    <a:srgbClr val="FF0000"/>
                  </a:solidFill>
                  <a:latin typeface="黑体" panose="02010609060101010101" pitchFamily="49" charset="-122"/>
                  <a:ea typeface="宋体" panose="02010600030101010101" pitchFamily="2" charset="-122"/>
                </a:defRPr>
              </a:lvl2pPr>
              <a:lvl3pPr marL="1143000" indent="-228600" eaLnBrk="0" hangingPunct="0">
                <a:defRPr sz="6600">
                  <a:solidFill>
                    <a:srgbClr val="FF0000"/>
                  </a:solidFill>
                  <a:latin typeface="黑体" panose="02010609060101010101" pitchFamily="49" charset="-122"/>
                  <a:ea typeface="宋体" panose="02010600030101010101" pitchFamily="2" charset="-122"/>
                </a:defRPr>
              </a:lvl3pPr>
              <a:lvl4pPr marL="1600200" indent="-228600" eaLnBrk="0" hangingPunct="0">
                <a:defRPr sz="6600">
                  <a:solidFill>
                    <a:srgbClr val="FF0000"/>
                  </a:solidFill>
                  <a:latin typeface="黑体" panose="02010609060101010101" pitchFamily="49" charset="-122"/>
                  <a:ea typeface="宋体" panose="02010600030101010101" pitchFamily="2" charset="-122"/>
                </a:defRPr>
              </a:lvl4pPr>
              <a:lvl5pPr marL="2057400" indent="-228600" eaLnBrk="0" hangingPunct="0">
                <a:defRPr sz="6600">
                  <a:solidFill>
                    <a:srgbClr val="FF0000"/>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9pPr>
            </a:lstStyle>
            <a:p>
              <a:pPr eaLnBrk="1" hangingPunct="1">
                <a:lnSpc>
                  <a:spcPct val="150000"/>
                </a:lnSpc>
              </a:pPr>
              <a:endParaRPr lang="zh-CN" altLang="en-US" sz="2000">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35" name="Text Box 36"/>
            <p:cNvSpPr txBox="1">
              <a:spLocks noChangeArrowheads="1"/>
            </p:cNvSpPr>
            <p:nvPr/>
          </p:nvSpPr>
          <p:spPr bwMode="auto">
            <a:xfrm>
              <a:off x="5354476" y="2287493"/>
              <a:ext cx="1105804" cy="868956"/>
            </a:xfrm>
            <a:prstGeom prst="rect">
              <a:avLst/>
            </a:prstGeom>
            <a:noFill/>
            <a:ln w="12700">
              <a:noFill/>
              <a:miter lim="800000"/>
              <a:headEnd/>
              <a:tailEnd/>
            </a:ln>
          </p:spPr>
          <p:txBody>
            <a:bodyPr wrap="square" lIns="0" tIns="0" rIns="0" bIns="0" anchor="ctr">
              <a:spAutoFit/>
            </a:bodyPr>
            <a:lstStyle>
              <a:lvl1pPr eaLnBrk="0" hangingPunct="0">
                <a:defRPr sz="6600">
                  <a:solidFill>
                    <a:srgbClr val="FF0000"/>
                  </a:solidFill>
                  <a:latin typeface="黑体" panose="02010609060101010101" pitchFamily="49" charset="-122"/>
                  <a:ea typeface="宋体" panose="02010600030101010101" pitchFamily="2" charset="-122"/>
                </a:defRPr>
              </a:lvl1pPr>
              <a:lvl2pPr marL="742950" indent="-285750" eaLnBrk="0" hangingPunct="0">
                <a:defRPr sz="6600">
                  <a:solidFill>
                    <a:srgbClr val="FF0000"/>
                  </a:solidFill>
                  <a:latin typeface="黑体" panose="02010609060101010101" pitchFamily="49" charset="-122"/>
                  <a:ea typeface="宋体" panose="02010600030101010101" pitchFamily="2" charset="-122"/>
                </a:defRPr>
              </a:lvl2pPr>
              <a:lvl3pPr marL="1143000" indent="-228600" eaLnBrk="0" hangingPunct="0">
                <a:defRPr sz="6600">
                  <a:solidFill>
                    <a:srgbClr val="FF0000"/>
                  </a:solidFill>
                  <a:latin typeface="黑体" panose="02010609060101010101" pitchFamily="49" charset="-122"/>
                  <a:ea typeface="宋体" panose="02010600030101010101" pitchFamily="2" charset="-122"/>
                </a:defRPr>
              </a:lvl3pPr>
              <a:lvl4pPr marL="1600200" indent="-228600" eaLnBrk="0" hangingPunct="0">
                <a:defRPr sz="6600">
                  <a:solidFill>
                    <a:srgbClr val="FF0000"/>
                  </a:solidFill>
                  <a:latin typeface="黑体" panose="02010609060101010101" pitchFamily="49" charset="-122"/>
                  <a:ea typeface="宋体" panose="02010600030101010101" pitchFamily="2" charset="-122"/>
                </a:defRPr>
              </a:lvl4pPr>
              <a:lvl5pPr marL="2057400" indent="-228600" eaLnBrk="0" hangingPunct="0">
                <a:defRPr sz="6600">
                  <a:solidFill>
                    <a:srgbClr val="FF0000"/>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9pPr>
            </a:lstStyle>
            <a:p>
              <a:pPr algn="ctr">
                <a:lnSpc>
                  <a:spcPct val="150000"/>
                </a:lnSpc>
                <a:buFont typeface="Monotype Sorts" pitchFamily="2" charset="2"/>
                <a:buNone/>
              </a:pPr>
              <a:r>
                <a:rPr lang="zh-CN" altLang="en-US" sz="2000" b="1" dirty="0">
                  <a:solidFill>
                    <a:schemeClr val="bg1"/>
                  </a:solidFill>
                  <a:latin typeface="微软雅黑" panose="020B0503020204020204" pitchFamily="34" charset="-122"/>
                  <a:ea typeface="微软雅黑" panose="020B0503020204020204" pitchFamily="34" charset="-122"/>
                </a:rPr>
                <a:t>建立</a:t>
              </a:r>
              <a:r>
                <a:rPr lang="en-US" altLang="zh-CN" sz="2000" b="1" dirty="0">
                  <a:solidFill>
                    <a:schemeClr val="bg1"/>
                  </a:solidFill>
                  <a:latin typeface="微软雅黑" panose="020B0503020204020204" pitchFamily="34" charset="-122"/>
                  <a:ea typeface="微软雅黑" panose="020B0503020204020204" pitchFamily="34" charset="-122"/>
                </a:rPr>
                <a:t/>
              </a:r>
              <a:br>
                <a:rPr lang="en-US" altLang="zh-CN" sz="2000" b="1" dirty="0">
                  <a:solidFill>
                    <a:schemeClr val="bg1"/>
                  </a:solidFill>
                  <a:latin typeface="微软雅黑" panose="020B0503020204020204" pitchFamily="34" charset="-122"/>
                  <a:ea typeface="微软雅黑" panose="020B0503020204020204" pitchFamily="34" charset="-122"/>
                </a:rPr>
              </a:br>
              <a:r>
                <a:rPr lang="zh-CN" altLang="en-US" sz="2000" b="1" dirty="0">
                  <a:solidFill>
                    <a:schemeClr val="bg1"/>
                  </a:solidFill>
                  <a:latin typeface="微软雅黑" panose="020B0503020204020204" pitchFamily="34" charset="-122"/>
                  <a:ea typeface="微软雅黑" panose="020B0503020204020204" pitchFamily="34" charset="-122"/>
                </a:rPr>
                <a:t>供应商库</a:t>
              </a:r>
              <a:endParaRPr lang="en-GB" altLang="zh-CN" sz="2000" b="1" dirty="0">
                <a:solidFill>
                  <a:schemeClr val="bg1"/>
                </a:solidFill>
                <a:latin typeface="微软雅黑" panose="020B0503020204020204" pitchFamily="34" charset="-122"/>
                <a:ea typeface="微软雅黑" panose="020B0503020204020204" pitchFamily="34" charset="-122"/>
              </a:endParaRPr>
            </a:p>
          </p:txBody>
        </p:sp>
      </p:grpSp>
      <p:sp>
        <p:nvSpPr>
          <p:cNvPr id="46" name="Rectangle 35"/>
          <p:cNvSpPr>
            <a:spLocks noChangeArrowheads="1"/>
          </p:cNvSpPr>
          <p:nvPr/>
        </p:nvSpPr>
        <p:spPr bwMode="black">
          <a:xfrm>
            <a:off x="3866595" y="1291757"/>
            <a:ext cx="1487881" cy="457200"/>
          </a:xfrm>
          <a:prstGeom prst="rect">
            <a:avLst/>
          </a:prstGeom>
          <a:noFill/>
          <a:ln w="9525">
            <a:noFill/>
            <a:miter lim="800000"/>
            <a:headEnd/>
            <a:tailEnd/>
          </a:ln>
          <a:effectLst/>
        </p:spPr>
        <p:txBody>
          <a:bodyPr anchor="ctr"/>
          <a:lstStyle/>
          <a:p>
            <a:pPr algn="ctr">
              <a:defRPr/>
            </a:pPr>
            <a:r>
              <a:rPr lang="zh-CN" altLang="en-US" sz="2400" b="1" dirty="0">
                <a:solidFill>
                  <a:srgbClr val="0000FF"/>
                </a:solidFill>
                <a:latin typeface="微软雅黑" panose="020B0503020204020204" pitchFamily="34" charset="-122"/>
                <a:ea typeface="微软雅黑" panose="020B0503020204020204" pitchFamily="34" charset="-122"/>
              </a:rPr>
              <a:t>采购策略</a:t>
            </a:r>
            <a:endParaRPr lang="zh-CN" altLang="en-US" sz="2400" b="1" i="1" u="sng" dirty="0">
              <a:solidFill>
                <a:srgbClr val="0000FF"/>
              </a:solidFill>
              <a:latin typeface="微软雅黑" panose="020B0503020204020204" pitchFamily="34" charset="-122"/>
              <a:ea typeface="微软雅黑" panose="020B0503020204020204" pitchFamily="34" charset="-122"/>
            </a:endParaRPr>
          </a:p>
        </p:txBody>
      </p:sp>
      <p:sp>
        <p:nvSpPr>
          <p:cNvPr id="50" name="Text Box 2"/>
          <p:cNvSpPr txBox="1">
            <a:spLocks noChangeArrowheads="1"/>
          </p:cNvSpPr>
          <p:nvPr>
            <p:custDataLst>
              <p:tags r:id="rId1"/>
            </p:custDataLst>
          </p:nvPr>
        </p:nvSpPr>
        <p:spPr bwMode="auto">
          <a:xfrm>
            <a:off x="1673463" y="439240"/>
            <a:ext cx="5760640" cy="443198"/>
          </a:xfrm>
          <a:prstGeom prst="rect">
            <a:avLst/>
          </a:prstGeom>
          <a:noFill/>
          <a:ln w="12700" algn="ctr">
            <a:noFill/>
            <a:miter lim="800000"/>
            <a:headEnd/>
            <a:tailEnd/>
          </a:ln>
        </p:spPr>
        <p:txBody>
          <a:bodyPr wrap="square" lIns="0" tIns="0" rIns="0" bIns="0">
            <a:spAutoFit/>
          </a:bodyPr>
          <a:lstStyle>
            <a:lvl1pPr eaLnBrk="0" hangingPunct="0">
              <a:defRPr sz="6600">
                <a:solidFill>
                  <a:srgbClr val="FF0000"/>
                </a:solidFill>
                <a:latin typeface="黑体" panose="02010609060101010101" pitchFamily="49" charset="-122"/>
                <a:ea typeface="宋体" panose="02010600030101010101" pitchFamily="2" charset="-122"/>
              </a:defRPr>
            </a:lvl1pPr>
            <a:lvl2pPr marL="742950" indent="-285750" eaLnBrk="0" hangingPunct="0">
              <a:defRPr sz="6600">
                <a:solidFill>
                  <a:srgbClr val="FF0000"/>
                </a:solidFill>
                <a:latin typeface="黑体" panose="02010609060101010101" pitchFamily="49" charset="-122"/>
                <a:ea typeface="宋体" panose="02010600030101010101" pitchFamily="2" charset="-122"/>
              </a:defRPr>
            </a:lvl2pPr>
            <a:lvl3pPr marL="1143000" indent="-228600" eaLnBrk="0" hangingPunct="0">
              <a:defRPr sz="6600">
                <a:solidFill>
                  <a:srgbClr val="FF0000"/>
                </a:solidFill>
                <a:latin typeface="黑体" panose="02010609060101010101" pitchFamily="49" charset="-122"/>
                <a:ea typeface="宋体" panose="02010600030101010101" pitchFamily="2" charset="-122"/>
              </a:defRPr>
            </a:lvl3pPr>
            <a:lvl4pPr marL="1600200" indent="-228600" eaLnBrk="0" hangingPunct="0">
              <a:defRPr sz="6600">
                <a:solidFill>
                  <a:srgbClr val="FF0000"/>
                </a:solidFill>
                <a:latin typeface="黑体" panose="02010609060101010101" pitchFamily="49" charset="-122"/>
                <a:ea typeface="宋体" panose="02010600030101010101" pitchFamily="2" charset="-122"/>
              </a:defRPr>
            </a:lvl4pPr>
            <a:lvl5pPr marL="2057400" indent="-228600" eaLnBrk="0" hangingPunct="0">
              <a:defRPr sz="6600">
                <a:solidFill>
                  <a:srgbClr val="FF0000"/>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9pPr>
          </a:lstStyle>
          <a:p>
            <a:pPr algn="ctr" eaLnBrk="1" hangingPunct="1">
              <a:lnSpc>
                <a:spcPct val="90000"/>
              </a:lnSpc>
              <a:buClr>
                <a:schemeClr val="bg2"/>
              </a:buClr>
            </a:pPr>
            <a:r>
              <a:rPr lang="zh-CN" altLang="en-US" sz="3200" b="1" dirty="0" smtClean="0">
                <a:latin typeface="微软雅黑" panose="020B0503020204020204" pitchFamily="34" charset="-122"/>
                <a:ea typeface="微软雅黑" panose="020B0503020204020204" pitchFamily="34" charset="-122"/>
              </a:rPr>
              <a:t>现代采购管理职能完善</a:t>
            </a:r>
            <a:endParaRPr lang="zh-CN" altLang="en-US" sz="32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1991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25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1000" fill="hold"/>
                                        <p:tgtEl>
                                          <p:spTgt spid="3"/>
                                        </p:tgtEl>
                                        <p:attrNameLst>
                                          <p:attrName>ppt_x</p:attrName>
                                        </p:attrNameLst>
                                      </p:cBhvr>
                                      <p:tavLst>
                                        <p:tav tm="0">
                                          <p:val>
                                            <p:strVal val="#ppt_x"/>
                                          </p:val>
                                        </p:tav>
                                        <p:tav tm="100000">
                                          <p:val>
                                            <p:strVal val="#ppt_x"/>
                                          </p:val>
                                        </p:tav>
                                      </p:tavLst>
                                    </p:anim>
                                    <p:anim calcmode="lin" valueType="num">
                                      <p:cBhvr additive="base">
                                        <p:cTn id="19" dur="1000" fill="hold"/>
                                        <p:tgtEl>
                                          <p:spTgt spid="3"/>
                                        </p:tgtEl>
                                        <p:attrNameLst>
                                          <p:attrName>ppt_y</p:attrName>
                                        </p:attrNameLst>
                                      </p:cBhvr>
                                      <p:tavLst>
                                        <p:tav tm="0">
                                          <p:val>
                                            <p:strVal val="1+#ppt_h/2"/>
                                          </p:val>
                                        </p:tav>
                                        <p:tav tm="100000">
                                          <p:val>
                                            <p:strVal val="#ppt_y"/>
                                          </p:val>
                                        </p:tav>
                                      </p:tavLst>
                                    </p:anim>
                                  </p:childTnLst>
                                </p:cTn>
                              </p:par>
                            </p:childTnLst>
                          </p:cTn>
                        </p:par>
                        <p:par>
                          <p:cTn id="20" fill="hold">
                            <p:stCondLst>
                              <p:cond delay="1750"/>
                            </p:stCondLst>
                            <p:childTnLst>
                              <p:par>
                                <p:cTn id="21" presetID="2" presetClass="entr" presetSubtype="4" fill="hold" nodeType="afterEffect">
                                  <p:stCondLst>
                                    <p:cond delay="25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1000" fill="hold"/>
                                        <p:tgtEl>
                                          <p:spTgt spid="4"/>
                                        </p:tgtEl>
                                        <p:attrNameLst>
                                          <p:attrName>ppt_x</p:attrName>
                                        </p:attrNameLst>
                                      </p:cBhvr>
                                      <p:tavLst>
                                        <p:tav tm="0">
                                          <p:val>
                                            <p:strVal val="#ppt_x"/>
                                          </p:val>
                                        </p:tav>
                                        <p:tav tm="100000">
                                          <p:val>
                                            <p:strVal val="#ppt_x"/>
                                          </p:val>
                                        </p:tav>
                                      </p:tavLst>
                                    </p:anim>
                                    <p:anim calcmode="lin" valueType="num">
                                      <p:cBhvr additive="base">
                                        <p:cTn id="24" dur="1000" fill="hold"/>
                                        <p:tgtEl>
                                          <p:spTgt spid="4"/>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 presetClass="entr" presetSubtype="4" fill="hold" nodeType="afterEffect">
                                  <p:stCondLst>
                                    <p:cond delay="250"/>
                                  </p:stCondLst>
                                  <p:childTnLst>
                                    <p:set>
                                      <p:cBhvr>
                                        <p:cTn id="27" dur="1" fill="hold">
                                          <p:stCondLst>
                                            <p:cond delay="0"/>
                                          </p:stCondLst>
                                        </p:cTn>
                                        <p:tgtEl>
                                          <p:spTgt spid="28672"/>
                                        </p:tgtEl>
                                        <p:attrNameLst>
                                          <p:attrName>style.visibility</p:attrName>
                                        </p:attrNameLst>
                                      </p:cBhvr>
                                      <p:to>
                                        <p:strVal val="visible"/>
                                      </p:to>
                                    </p:set>
                                    <p:anim calcmode="lin" valueType="num">
                                      <p:cBhvr additive="base">
                                        <p:cTn id="28" dur="1000" fill="hold"/>
                                        <p:tgtEl>
                                          <p:spTgt spid="28672"/>
                                        </p:tgtEl>
                                        <p:attrNameLst>
                                          <p:attrName>ppt_x</p:attrName>
                                        </p:attrNameLst>
                                      </p:cBhvr>
                                      <p:tavLst>
                                        <p:tav tm="0">
                                          <p:val>
                                            <p:strVal val="#ppt_x"/>
                                          </p:val>
                                        </p:tav>
                                        <p:tav tm="100000">
                                          <p:val>
                                            <p:strVal val="#ppt_x"/>
                                          </p:val>
                                        </p:tav>
                                      </p:tavLst>
                                    </p:anim>
                                    <p:anim calcmode="lin" valueType="num">
                                      <p:cBhvr additive="base">
                                        <p:cTn id="29" dur="1000" fill="hold"/>
                                        <p:tgtEl>
                                          <p:spTgt spid="28672"/>
                                        </p:tgtEl>
                                        <p:attrNameLst>
                                          <p:attrName>ppt_y</p:attrName>
                                        </p:attrNameLst>
                                      </p:cBhvr>
                                      <p:tavLst>
                                        <p:tav tm="0">
                                          <p:val>
                                            <p:strVal val="1+#ppt_h/2"/>
                                          </p:val>
                                        </p:tav>
                                        <p:tav tm="100000">
                                          <p:val>
                                            <p:strVal val="#ppt_y"/>
                                          </p:val>
                                        </p:tav>
                                      </p:tavLst>
                                    </p:anim>
                                  </p:childTnLst>
                                </p:cTn>
                              </p:par>
                            </p:childTnLst>
                          </p:cTn>
                        </p:par>
                        <p:par>
                          <p:cTn id="30" fill="hold">
                            <p:stCondLst>
                              <p:cond delay="4250"/>
                            </p:stCondLst>
                            <p:childTnLst>
                              <p:par>
                                <p:cTn id="31" presetID="2" presetClass="entr" presetSubtype="4" fill="hold" nodeType="afterEffect">
                                  <p:stCondLst>
                                    <p:cond delay="250"/>
                                  </p:stCondLst>
                                  <p:childTnLst>
                                    <p:set>
                                      <p:cBhvr>
                                        <p:cTn id="32" dur="1" fill="hold">
                                          <p:stCondLst>
                                            <p:cond delay="0"/>
                                          </p:stCondLst>
                                        </p:cTn>
                                        <p:tgtEl>
                                          <p:spTgt spid="28673"/>
                                        </p:tgtEl>
                                        <p:attrNameLst>
                                          <p:attrName>style.visibility</p:attrName>
                                        </p:attrNameLst>
                                      </p:cBhvr>
                                      <p:to>
                                        <p:strVal val="visible"/>
                                      </p:to>
                                    </p:set>
                                    <p:anim calcmode="lin" valueType="num">
                                      <p:cBhvr additive="base">
                                        <p:cTn id="33" dur="1000" fill="hold"/>
                                        <p:tgtEl>
                                          <p:spTgt spid="28673"/>
                                        </p:tgtEl>
                                        <p:attrNameLst>
                                          <p:attrName>ppt_x</p:attrName>
                                        </p:attrNameLst>
                                      </p:cBhvr>
                                      <p:tavLst>
                                        <p:tav tm="0">
                                          <p:val>
                                            <p:strVal val="#ppt_x"/>
                                          </p:val>
                                        </p:tav>
                                        <p:tav tm="100000">
                                          <p:val>
                                            <p:strVal val="#ppt_x"/>
                                          </p:val>
                                        </p:tav>
                                      </p:tavLst>
                                    </p:anim>
                                    <p:anim calcmode="lin" valueType="num">
                                      <p:cBhvr additive="base">
                                        <p:cTn id="34" dur="1000" fill="hold"/>
                                        <p:tgtEl>
                                          <p:spTgt spid="28673"/>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2" presetClass="entr" presetSubtype="4" fill="hold" grpId="0" nodeType="afterEffect">
                                  <p:stCondLst>
                                    <p:cond delay="250"/>
                                  </p:stCondLst>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1000" fill="hold"/>
                                        <p:tgtEl>
                                          <p:spTgt spid="28"/>
                                        </p:tgtEl>
                                        <p:attrNameLst>
                                          <p:attrName>ppt_x</p:attrName>
                                        </p:attrNameLst>
                                      </p:cBhvr>
                                      <p:tavLst>
                                        <p:tav tm="0">
                                          <p:val>
                                            <p:strVal val="#ppt_x"/>
                                          </p:val>
                                        </p:tav>
                                        <p:tav tm="100000">
                                          <p:val>
                                            <p:strVal val="#ppt_x"/>
                                          </p:val>
                                        </p:tav>
                                      </p:tavLst>
                                    </p:anim>
                                    <p:anim calcmode="lin" valueType="num">
                                      <p:cBhvr additive="base">
                                        <p:cTn id="39" dur="10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5"/>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28674"/>
                                        </p:tgtEl>
                                        <p:attrNameLst>
                                          <p:attrName>style.visibility</p:attrName>
                                        </p:attrNameLst>
                                      </p:cBhvr>
                                      <p:to>
                                        <p:strVal val="visible"/>
                                      </p:to>
                                    </p:set>
                                    <p:animEffect transition="in" filter="fade">
                                      <p:cBhvr>
                                        <p:cTn id="50" dur="1000"/>
                                        <p:tgtEl>
                                          <p:spTgt spid="28674"/>
                                        </p:tgtEl>
                                      </p:cBhvr>
                                    </p:animEffect>
                                    <p:anim calcmode="lin" valueType="num">
                                      <p:cBhvr>
                                        <p:cTn id="51" dur="1000" fill="hold"/>
                                        <p:tgtEl>
                                          <p:spTgt spid="28674"/>
                                        </p:tgtEl>
                                        <p:attrNameLst>
                                          <p:attrName>ppt_x</p:attrName>
                                        </p:attrNameLst>
                                      </p:cBhvr>
                                      <p:tavLst>
                                        <p:tav tm="0">
                                          <p:val>
                                            <p:strVal val="#ppt_x"/>
                                          </p:val>
                                        </p:tav>
                                        <p:tav tm="100000">
                                          <p:val>
                                            <p:strVal val="#ppt_x"/>
                                          </p:val>
                                        </p:tav>
                                      </p:tavLst>
                                    </p:anim>
                                    <p:anim calcmode="lin" valueType="num">
                                      <p:cBhvr>
                                        <p:cTn id="52" dur="1000" fill="hold"/>
                                        <p:tgtEl>
                                          <p:spTgt spid="28674"/>
                                        </p:tgtEl>
                                        <p:attrNameLst>
                                          <p:attrName>ppt_y</p:attrName>
                                        </p:attrNameLst>
                                      </p:cBhvr>
                                      <p:tavLst>
                                        <p:tav tm="0">
                                          <p:val>
                                            <p:strVal val="#ppt_y+.1"/>
                                          </p:val>
                                        </p:tav>
                                        <p:tav tm="100000">
                                          <p:val>
                                            <p:strVal val="#ppt_y"/>
                                          </p:val>
                                        </p:tav>
                                      </p:tavLst>
                                    </p:anim>
                                  </p:childTnLst>
                                </p:cTn>
                              </p:par>
                            </p:childTnLst>
                          </p:cTn>
                        </p:par>
                        <p:par>
                          <p:cTn id="53" fill="hold">
                            <p:stCondLst>
                              <p:cond delay="1000"/>
                            </p:stCondLst>
                            <p:childTnLst>
                              <p:par>
                                <p:cTn id="54" presetID="42" presetClass="entr" presetSubtype="0" fill="hold" nodeType="afterEffect">
                                  <p:stCondLst>
                                    <p:cond delay="250"/>
                                  </p:stCondLst>
                                  <p:childTnLst>
                                    <p:set>
                                      <p:cBhvr>
                                        <p:cTn id="55" dur="1" fill="hold">
                                          <p:stCondLst>
                                            <p:cond delay="0"/>
                                          </p:stCondLst>
                                        </p:cTn>
                                        <p:tgtEl>
                                          <p:spTgt spid="28676"/>
                                        </p:tgtEl>
                                        <p:attrNameLst>
                                          <p:attrName>style.visibility</p:attrName>
                                        </p:attrNameLst>
                                      </p:cBhvr>
                                      <p:to>
                                        <p:strVal val="visible"/>
                                      </p:to>
                                    </p:set>
                                    <p:animEffect transition="in" filter="fade">
                                      <p:cBhvr>
                                        <p:cTn id="56" dur="1000"/>
                                        <p:tgtEl>
                                          <p:spTgt spid="28676"/>
                                        </p:tgtEl>
                                      </p:cBhvr>
                                    </p:animEffect>
                                    <p:anim calcmode="lin" valueType="num">
                                      <p:cBhvr>
                                        <p:cTn id="57" dur="1000" fill="hold"/>
                                        <p:tgtEl>
                                          <p:spTgt spid="28676"/>
                                        </p:tgtEl>
                                        <p:attrNameLst>
                                          <p:attrName>ppt_x</p:attrName>
                                        </p:attrNameLst>
                                      </p:cBhvr>
                                      <p:tavLst>
                                        <p:tav tm="0">
                                          <p:val>
                                            <p:strVal val="#ppt_x"/>
                                          </p:val>
                                        </p:tav>
                                        <p:tav tm="100000">
                                          <p:val>
                                            <p:strVal val="#ppt_x"/>
                                          </p:val>
                                        </p:tav>
                                      </p:tavLst>
                                    </p:anim>
                                    <p:anim calcmode="lin" valueType="num">
                                      <p:cBhvr>
                                        <p:cTn id="58" dur="1000" fill="hold"/>
                                        <p:tgtEl>
                                          <p:spTgt spid="28676"/>
                                        </p:tgtEl>
                                        <p:attrNameLst>
                                          <p:attrName>ppt_y</p:attrName>
                                        </p:attrNameLst>
                                      </p:cBhvr>
                                      <p:tavLst>
                                        <p:tav tm="0">
                                          <p:val>
                                            <p:strVal val="#ppt_y+.1"/>
                                          </p:val>
                                        </p:tav>
                                        <p:tav tm="100000">
                                          <p:val>
                                            <p:strVal val="#ppt_y"/>
                                          </p:val>
                                        </p:tav>
                                      </p:tavLst>
                                    </p:anim>
                                  </p:childTnLst>
                                </p:cTn>
                              </p:par>
                            </p:childTnLst>
                          </p:cTn>
                        </p:par>
                        <p:par>
                          <p:cTn id="59" fill="hold">
                            <p:stCondLst>
                              <p:cond delay="2250"/>
                            </p:stCondLst>
                            <p:childTnLst>
                              <p:par>
                                <p:cTn id="60" presetID="42" presetClass="entr" presetSubtype="0" fill="hold" nodeType="afterEffect">
                                  <p:stCondLst>
                                    <p:cond delay="250"/>
                                  </p:stCondLst>
                                  <p:childTnLst>
                                    <p:set>
                                      <p:cBhvr>
                                        <p:cTn id="61" dur="1" fill="hold">
                                          <p:stCondLst>
                                            <p:cond delay="0"/>
                                          </p:stCondLst>
                                        </p:cTn>
                                        <p:tgtEl>
                                          <p:spTgt spid="28677"/>
                                        </p:tgtEl>
                                        <p:attrNameLst>
                                          <p:attrName>style.visibility</p:attrName>
                                        </p:attrNameLst>
                                      </p:cBhvr>
                                      <p:to>
                                        <p:strVal val="visible"/>
                                      </p:to>
                                    </p:set>
                                    <p:animEffect transition="in" filter="fade">
                                      <p:cBhvr>
                                        <p:cTn id="62" dur="1000"/>
                                        <p:tgtEl>
                                          <p:spTgt spid="28677"/>
                                        </p:tgtEl>
                                      </p:cBhvr>
                                    </p:animEffect>
                                    <p:anim calcmode="lin" valueType="num">
                                      <p:cBhvr>
                                        <p:cTn id="63" dur="1000" fill="hold"/>
                                        <p:tgtEl>
                                          <p:spTgt spid="28677"/>
                                        </p:tgtEl>
                                        <p:attrNameLst>
                                          <p:attrName>ppt_x</p:attrName>
                                        </p:attrNameLst>
                                      </p:cBhvr>
                                      <p:tavLst>
                                        <p:tav tm="0">
                                          <p:val>
                                            <p:strVal val="#ppt_x"/>
                                          </p:val>
                                        </p:tav>
                                        <p:tav tm="100000">
                                          <p:val>
                                            <p:strVal val="#ppt_x"/>
                                          </p:val>
                                        </p:tav>
                                      </p:tavLst>
                                    </p:anim>
                                    <p:anim calcmode="lin" valueType="num">
                                      <p:cBhvr>
                                        <p:cTn id="64" dur="1000" fill="hold"/>
                                        <p:tgtEl>
                                          <p:spTgt spid="28677"/>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nodeType="afterEffect">
                                  <p:stCondLst>
                                    <p:cond delay="250"/>
                                  </p:stCondLst>
                                  <p:childTnLst>
                                    <p:set>
                                      <p:cBhvr>
                                        <p:cTn id="67" dur="1" fill="hold">
                                          <p:stCondLst>
                                            <p:cond delay="0"/>
                                          </p:stCondLst>
                                        </p:cTn>
                                        <p:tgtEl>
                                          <p:spTgt spid="28678"/>
                                        </p:tgtEl>
                                        <p:attrNameLst>
                                          <p:attrName>style.visibility</p:attrName>
                                        </p:attrNameLst>
                                      </p:cBhvr>
                                      <p:to>
                                        <p:strVal val="visible"/>
                                      </p:to>
                                    </p:set>
                                    <p:animEffect transition="in" filter="fade">
                                      <p:cBhvr>
                                        <p:cTn id="68" dur="1000"/>
                                        <p:tgtEl>
                                          <p:spTgt spid="28678"/>
                                        </p:tgtEl>
                                      </p:cBhvr>
                                    </p:animEffect>
                                    <p:anim calcmode="lin" valueType="num">
                                      <p:cBhvr>
                                        <p:cTn id="69" dur="1000" fill="hold"/>
                                        <p:tgtEl>
                                          <p:spTgt spid="28678"/>
                                        </p:tgtEl>
                                        <p:attrNameLst>
                                          <p:attrName>ppt_x</p:attrName>
                                        </p:attrNameLst>
                                      </p:cBhvr>
                                      <p:tavLst>
                                        <p:tav tm="0">
                                          <p:val>
                                            <p:strVal val="#ppt_x"/>
                                          </p:val>
                                        </p:tav>
                                        <p:tav tm="100000">
                                          <p:val>
                                            <p:strVal val="#ppt_x"/>
                                          </p:val>
                                        </p:tav>
                                      </p:tavLst>
                                    </p:anim>
                                    <p:anim calcmode="lin" valueType="num">
                                      <p:cBhvr>
                                        <p:cTn id="70" dur="1000" fill="hold"/>
                                        <p:tgtEl>
                                          <p:spTgt spid="28678"/>
                                        </p:tgtEl>
                                        <p:attrNameLst>
                                          <p:attrName>ppt_y</p:attrName>
                                        </p:attrNameLst>
                                      </p:cBhvr>
                                      <p:tavLst>
                                        <p:tav tm="0">
                                          <p:val>
                                            <p:strVal val="#ppt_y+.1"/>
                                          </p:val>
                                        </p:tav>
                                        <p:tav tm="100000">
                                          <p:val>
                                            <p:strVal val="#ppt_y"/>
                                          </p:val>
                                        </p:tav>
                                      </p:tavLst>
                                    </p:anim>
                                  </p:childTnLst>
                                </p:cTn>
                              </p:par>
                            </p:childTnLst>
                          </p:cTn>
                        </p:par>
                        <p:par>
                          <p:cTn id="71" fill="hold">
                            <p:stCondLst>
                              <p:cond delay="4750"/>
                            </p:stCondLst>
                            <p:childTnLst>
                              <p:par>
                                <p:cTn id="72" presetID="42" presetClass="entr" presetSubtype="0" fill="hold" nodeType="afterEffect">
                                  <p:stCondLst>
                                    <p:cond delay="250"/>
                                  </p:stCondLst>
                                  <p:childTnLst>
                                    <p:set>
                                      <p:cBhvr>
                                        <p:cTn id="73" dur="1" fill="hold">
                                          <p:stCondLst>
                                            <p:cond delay="0"/>
                                          </p:stCondLst>
                                        </p:cTn>
                                        <p:tgtEl>
                                          <p:spTgt spid="28679"/>
                                        </p:tgtEl>
                                        <p:attrNameLst>
                                          <p:attrName>style.visibility</p:attrName>
                                        </p:attrNameLst>
                                      </p:cBhvr>
                                      <p:to>
                                        <p:strVal val="visible"/>
                                      </p:to>
                                    </p:set>
                                    <p:animEffect transition="in" filter="fade">
                                      <p:cBhvr>
                                        <p:cTn id="74" dur="1000"/>
                                        <p:tgtEl>
                                          <p:spTgt spid="28679"/>
                                        </p:tgtEl>
                                      </p:cBhvr>
                                    </p:animEffect>
                                    <p:anim calcmode="lin" valueType="num">
                                      <p:cBhvr>
                                        <p:cTn id="75" dur="1000" fill="hold"/>
                                        <p:tgtEl>
                                          <p:spTgt spid="28679"/>
                                        </p:tgtEl>
                                        <p:attrNameLst>
                                          <p:attrName>ppt_x</p:attrName>
                                        </p:attrNameLst>
                                      </p:cBhvr>
                                      <p:tavLst>
                                        <p:tav tm="0">
                                          <p:val>
                                            <p:strVal val="#ppt_x"/>
                                          </p:val>
                                        </p:tav>
                                        <p:tav tm="100000">
                                          <p:val>
                                            <p:strVal val="#ppt_x"/>
                                          </p:val>
                                        </p:tav>
                                      </p:tavLst>
                                    </p:anim>
                                    <p:anim calcmode="lin" valueType="num">
                                      <p:cBhvr>
                                        <p:cTn id="76" dur="1000" fill="hold"/>
                                        <p:tgtEl>
                                          <p:spTgt spid="28679"/>
                                        </p:tgtEl>
                                        <p:attrNameLst>
                                          <p:attrName>ppt_y</p:attrName>
                                        </p:attrNameLst>
                                      </p:cBhvr>
                                      <p:tavLst>
                                        <p:tav tm="0">
                                          <p:val>
                                            <p:strVal val="#ppt_y+.1"/>
                                          </p:val>
                                        </p:tav>
                                        <p:tav tm="100000">
                                          <p:val>
                                            <p:strVal val="#ppt_y"/>
                                          </p:val>
                                        </p:tav>
                                      </p:tavLst>
                                    </p:anim>
                                  </p:childTnLst>
                                </p:cTn>
                              </p:par>
                            </p:childTnLst>
                          </p:cTn>
                        </p:par>
                        <p:par>
                          <p:cTn id="77" fill="hold">
                            <p:stCondLst>
                              <p:cond delay="6000"/>
                            </p:stCondLst>
                            <p:childTnLst>
                              <p:par>
                                <p:cTn id="78" presetID="42" presetClass="entr" presetSubtype="0" fill="hold" nodeType="afterEffect">
                                  <p:stCondLst>
                                    <p:cond delay="250"/>
                                  </p:stCondLst>
                                  <p:childTnLst>
                                    <p:set>
                                      <p:cBhvr>
                                        <p:cTn id="79" dur="1" fill="hold">
                                          <p:stCondLst>
                                            <p:cond delay="0"/>
                                          </p:stCondLst>
                                        </p:cTn>
                                        <p:tgtEl>
                                          <p:spTgt spid="28680"/>
                                        </p:tgtEl>
                                        <p:attrNameLst>
                                          <p:attrName>style.visibility</p:attrName>
                                        </p:attrNameLst>
                                      </p:cBhvr>
                                      <p:to>
                                        <p:strVal val="visible"/>
                                      </p:to>
                                    </p:set>
                                    <p:animEffect transition="in" filter="fade">
                                      <p:cBhvr>
                                        <p:cTn id="80" dur="1000"/>
                                        <p:tgtEl>
                                          <p:spTgt spid="28680"/>
                                        </p:tgtEl>
                                      </p:cBhvr>
                                    </p:animEffect>
                                    <p:anim calcmode="lin" valueType="num">
                                      <p:cBhvr>
                                        <p:cTn id="81" dur="1000" fill="hold"/>
                                        <p:tgtEl>
                                          <p:spTgt spid="28680"/>
                                        </p:tgtEl>
                                        <p:attrNameLst>
                                          <p:attrName>ppt_x</p:attrName>
                                        </p:attrNameLst>
                                      </p:cBhvr>
                                      <p:tavLst>
                                        <p:tav tm="0">
                                          <p:val>
                                            <p:strVal val="#ppt_x"/>
                                          </p:val>
                                        </p:tav>
                                        <p:tav tm="100000">
                                          <p:val>
                                            <p:strVal val="#ppt_x"/>
                                          </p:val>
                                        </p:tav>
                                      </p:tavLst>
                                    </p:anim>
                                    <p:anim calcmode="lin" valueType="num">
                                      <p:cBhvr>
                                        <p:cTn id="82" dur="1000" fill="hold"/>
                                        <p:tgtEl>
                                          <p:spTgt spid="28680"/>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42" presetClass="entr" presetSubtype="0" fill="hold" nodeType="afterEffect">
                                  <p:stCondLst>
                                    <p:cond delay="250"/>
                                  </p:stCondLst>
                                  <p:childTnLst>
                                    <p:set>
                                      <p:cBhvr>
                                        <p:cTn id="85" dur="1" fill="hold">
                                          <p:stCondLst>
                                            <p:cond delay="0"/>
                                          </p:stCondLst>
                                        </p:cTn>
                                        <p:tgtEl>
                                          <p:spTgt spid="28681"/>
                                        </p:tgtEl>
                                        <p:attrNameLst>
                                          <p:attrName>style.visibility</p:attrName>
                                        </p:attrNameLst>
                                      </p:cBhvr>
                                      <p:to>
                                        <p:strVal val="visible"/>
                                      </p:to>
                                    </p:set>
                                    <p:animEffect transition="in" filter="fade">
                                      <p:cBhvr>
                                        <p:cTn id="86" dur="1000"/>
                                        <p:tgtEl>
                                          <p:spTgt spid="28681"/>
                                        </p:tgtEl>
                                      </p:cBhvr>
                                    </p:animEffect>
                                    <p:anim calcmode="lin" valueType="num">
                                      <p:cBhvr>
                                        <p:cTn id="87" dur="1000" fill="hold"/>
                                        <p:tgtEl>
                                          <p:spTgt spid="28681"/>
                                        </p:tgtEl>
                                        <p:attrNameLst>
                                          <p:attrName>ppt_x</p:attrName>
                                        </p:attrNameLst>
                                      </p:cBhvr>
                                      <p:tavLst>
                                        <p:tav tm="0">
                                          <p:val>
                                            <p:strVal val="#ppt_x"/>
                                          </p:val>
                                        </p:tav>
                                        <p:tav tm="100000">
                                          <p:val>
                                            <p:strVal val="#ppt_x"/>
                                          </p:val>
                                        </p:tav>
                                      </p:tavLst>
                                    </p:anim>
                                    <p:anim calcmode="lin" valueType="num">
                                      <p:cBhvr>
                                        <p:cTn id="88" dur="1000" fill="hold"/>
                                        <p:tgtEl>
                                          <p:spTgt spid="28681"/>
                                        </p:tgtEl>
                                        <p:attrNameLst>
                                          <p:attrName>ppt_y</p:attrName>
                                        </p:attrNameLst>
                                      </p:cBhvr>
                                      <p:tavLst>
                                        <p:tav tm="0">
                                          <p:val>
                                            <p:strVal val="#ppt_y+.1"/>
                                          </p:val>
                                        </p:tav>
                                        <p:tav tm="100000">
                                          <p:val>
                                            <p:strVal val="#ppt_y"/>
                                          </p:val>
                                        </p:tav>
                                      </p:tavLst>
                                    </p:anim>
                                  </p:childTnLst>
                                </p:cTn>
                              </p:par>
                            </p:childTnLst>
                          </p:cTn>
                        </p:par>
                        <p:par>
                          <p:cTn id="89" fill="hold">
                            <p:stCondLst>
                              <p:cond delay="8500"/>
                            </p:stCondLst>
                            <p:childTnLst>
                              <p:par>
                                <p:cTn id="90" presetID="42" presetClass="entr" presetSubtype="0" fill="hold" nodeType="afterEffect">
                                  <p:stCondLst>
                                    <p:cond delay="250"/>
                                  </p:stCondLst>
                                  <p:childTnLst>
                                    <p:set>
                                      <p:cBhvr>
                                        <p:cTn id="91" dur="1" fill="hold">
                                          <p:stCondLst>
                                            <p:cond delay="0"/>
                                          </p:stCondLst>
                                        </p:cTn>
                                        <p:tgtEl>
                                          <p:spTgt spid="28682"/>
                                        </p:tgtEl>
                                        <p:attrNameLst>
                                          <p:attrName>style.visibility</p:attrName>
                                        </p:attrNameLst>
                                      </p:cBhvr>
                                      <p:to>
                                        <p:strVal val="visible"/>
                                      </p:to>
                                    </p:set>
                                    <p:animEffect transition="in" filter="fade">
                                      <p:cBhvr>
                                        <p:cTn id="92" dur="1000"/>
                                        <p:tgtEl>
                                          <p:spTgt spid="28682"/>
                                        </p:tgtEl>
                                      </p:cBhvr>
                                    </p:animEffect>
                                    <p:anim calcmode="lin" valueType="num">
                                      <p:cBhvr>
                                        <p:cTn id="93" dur="1000" fill="hold"/>
                                        <p:tgtEl>
                                          <p:spTgt spid="28682"/>
                                        </p:tgtEl>
                                        <p:attrNameLst>
                                          <p:attrName>ppt_x</p:attrName>
                                        </p:attrNameLst>
                                      </p:cBhvr>
                                      <p:tavLst>
                                        <p:tav tm="0">
                                          <p:val>
                                            <p:strVal val="#ppt_x"/>
                                          </p:val>
                                        </p:tav>
                                        <p:tav tm="100000">
                                          <p:val>
                                            <p:strVal val="#ppt_x"/>
                                          </p:val>
                                        </p:tav>
                                      </p:tavLst>
                                    </p:anim>
                                    <p:anim calcmode="lin" valueType="num">
                                      <p:cBhvr>
                                        <p:cTn id="94" dur="1000" fill="hold"/>
                                        <p:tgtEl>
                                          <p:spTgt spid="28682"/>
                                        </p:tgtEl>
                                        <p:attrNameLst>
                                          <p:attrName>ppt_y</p:attrName>
                                        </p:attrNameLst>
                                      </p:cBhvr>
                                      <p:tavLst>
                                        <p:tav tm="0">
                                          <p:val>
                                            <p:strVal val="#ppt_y+.1"/>
                                          </p:val>
                                        </p:tav>
                                        <p:tav tm="100000">
                                          <p:val>
                                            <p:strVal val="#ppt_y"/>
                                          </p:val>
                                        </p:tav>
                                      </p:tavLst>
                                    </p:anim>
                                  </p:childTnLst>
                                </p:cTn>
                              </p:par>
                            </p:childTnLst>
                          </p:cTn>
                        </p:par>
                        <p:par>
                          <p:cTn id="95" fill="hold">
                            <p:stCondLst>
                              <p:cond delay="9750"/>
                            </p:stCondLst>
                            <p:childTnLst>
                              <p:par>
                                <p:cTn id="96" presetID="42" presetClass="entr" presetSubtype="0" fill="hold" grpId="0" nodeType="afterEffect">
                                  <p:stCondLst>
                                    <p:cond delay="25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28" grpId="0"/>
      <p:bldP spid="2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custDataLst>
              <p:tags r:id="rId1"/>
            </p:custDataLst>
          </p:nvPr>
        </p:nvSpPr>
        <p:spPr bwMode="gray">
          <a:xfrm>
            <a:off x="253108" y="1860708"/>
            <a:ext cx="2673499" cy="349250"/>
          </a:xfrm>
          <a:prstGeom prst="rect">
            <a:avLst/>
          </a:prstGeom>
          <a:solidFill>
            <a:schemeClr val="accent4"/>
          </a:solidFill>
          <a:ln w="12700">
            <a:solidFill>
              <a:srgbClr val="000000"/>
            </a:solidFill>
            <a:miter lim="800000"/>
            <a:headEnd/>
            <a:tailEnd/>
          </a:ln>
        </p:spPr>
        <p:txBody>
          <a:bodyPr wrap="none" lIns="90488" tIns="44450" rIns="90488" bIns="44450" anchor="ctr"/>
          <a:lstStyle>
            <a:lvl1pPr marL="228600" indent="-228600" eaLnBrk="0" hangingPunct="0">
              <a:defRPr sz="6600">
                <a:solidFill>
                  <a:srgbClr val="FF0000"/>
                </a:solidFill>
                <a:latin typeface="黑体" panose="02010609060101010101" pitchFamily="49" charset="-122"/>
                <a:ea typeface="宋体" panose="02010600030101010101" pitchFamily="2" charset="-122"/>
              </a:defRPr>
            </a:lvl1pPr>
            <a:lvl2pPr marL="742950" indent="-285750" eaLnBrk="0" hangingPunct="0">
              <a:defRPr sz="6600">
                <a:solidFill>
                  <a:srgbClr val="FF0000"/>
                </a:solidFill>
                <a:latin typeface="黑体" panose="02010609060101010101" pitchFamily="49" charset="-122"/>
                <a:ea typeface="宋体" panose="02010600030101010101" pitchFamily="2" charset="-122"/>
              </a:defRPr>
            </a:lvl2pPr>
            <a:lvl3pPr marL="1143000" indent="-228600" eaLnBrk="0" hangingPunct="0">
              <a:defRPr sz="6600">
                <a:solidFill>
                  <a:srgbClr val="FF0000"/>
                </a:solidFill>
                <a:latin typeface="黑体" panose="02010609060101010101" pitchFamily="49" charset="-122"/>
                <a:ea typeface="宋体" panose="02010600030101010101" pitchFamily="2" charset="-122"/>
              </a:defRPr>
            </a:lvl3pPr>
            <a:lvl4pPr marL="1600200" indent="-228600" eaLnBrk="0" hangingPunct="0">
              <a:defRPr sz="6600">
                <a:solidFill>
                  <a:srgbClr val="FF0000"/>
                </a:solidFill>
                <a:latin typeface="黑体" panose="02010609060101010101" pitchFamily="49" charset="-122"/>
                <a:ea typeface="宋体" panose="02010600030101010101" pitchFamily="2" charset="-122"/>
              </a:defRPr>
            </a:lvl4pPr>
            <a:lvl5pPr marL="2057400" indent="-228600" eaLnBrk="0" hangingPunct="0">
              <a:defRPr sz="6600">
                <a:solidFill>
                  <a:srgbClr val="FF0000"/>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9pPr>
          </a:lstStyle>
          <a:p>
            <a:pPr algn="ctr">
              <a:lnSpc>
                <a:spcPct val="85000"/>
              </a:lnSpc>
              <a:buClr>
                <a:schemeClr val="bg2"/>
              </a:buClr>
            </a:pPr>
            <a:r>
              <a:rPr lang="en-US" altLang="zh-CN" sz="1800" b="1" dirty="0">
                <a:solidFill>
                  <a:schemeClr val="bg1"/>
                </a:solidFill>
                <a:latin typeface="微软雅黑" panose="020B0503020204020204" pitchFamily="34" charset="-122"/>
                <a:ea typeface="微软雅黑" panose="020B0503020204020204" pitchFamily="34" charset="-122"/>
              </a:rPr>
              <a:t>1.  </a:t>
            </a:r>
            <a:r>
              <a:rPr lang="zh-CN" altLang="en-US" sz="1800" b="1" dirty="0">
                <a:solidFill>
                  <a:schemeClr val="bg1"/>
                </a:solidFill>
                <a:latin typeface="微软雅黑" panose="020B0503020204020204" pitchFamily="34" charset="-122"/>
                <a:ea typeface="微软雅黑" panose="020B0503020204020204" pitchFamily="34" charset="-122"/>
              </a:rPr>
              <a:t>战略采购（定期活动）</a:t>
            </a:r>
          </a:p>
        </p:txBody>
      </p:sp>
      <p:sp>
        <p:nvSpPr>
          <p:cNvPr id="5" name="Rectangle 6"/>
          <p:cNvSpPr>
            <a:spLocks noChangeArrowheads="1"/>
          </p:cNvSpPr>
          <p:nvPr>
            <p:custDataLst>
              <p:tags r:id="rId2"/>
            </p:custDataLst>
          </p:nvPr>
        </p:nvSpPr>
        <p:spPr bwMode="gray">
          <a:xfrm>
            <a:off x="251520" y="2200667"/>
            <a:ext cx="2675087" cy="2705099"/>
          </a:xfrm>
          <a:prstGeom prst="rect">
            <a:avLst/>
          </a:prstGeom>
          <a:noFill/>
          <a:ln w="12700">
            <a:solidFill>
              <a:srgbClr val="000000"/>
            </a:solidFill>
            <a:miter lim="800000"/>
            <a:headEnd/>
            <a:tailEnd/>
          </a:ln>
        </p:spPr>
        <p:txBody>
          <a:bodyPr wrap="none" anchor="ctr"/>
          <a:lstStyle>
            <a:lvl1pPr eaLnBrk="0" hangingPunct="0">
              <a:defRPr sz="6600">
                <a:solidFill>
                  <a:srgbClr val="FF0000"/>
                </a:solidFill>
                <a:latin typeface="黑体" panose="02010609060101010101" pitchFamily="49" charset="-122"/>
                <a:ea typeface="宋体" panose="02010600030101010101" pitchFamily="2" charset="-122"/>
              </a:defRPr>
            </a:lvl1pPr>
            <a:lvl2pPr marL="742950" indent="-285750" eaLnBrk="0" hangingPunct="0">
              <a:defRPr sz="6600">
                <a:solidFill>
                  <a:srgbClr val="FF0000"/>
                </a:solidFill>
                <a:latin typeface="黑体" panose="02010609060101010101" pitchFamily="49" charset="-122"/>
                <a:ea typeface="宋体" panose="02010600030101010101" pitchFamily="2" charset="-122"/>
              </a:defRPr>
            </a:lvl2pPr>
            <a:lvl3pPr marL="1143000" indent="-228600" eaLnBrk="0" hangingPunct="0">
              <a:defRPr sz="6600">
                <a:solidFill>
                  <a:srgbClr val="FF0000"/>
                </a:solidFill>
                <a:latin typeface="黑体" panose="02010609060101010101" pitchFamily="49" charset="-122"/>
                <a:ea typeface="宋体" panose="02010600030101010101" pitchFamily="2" charset="-122"/>
              </a:defRPr>
            </a:lvl3pPr>
            <a:lvl4pPr marL="1600200" indent="-228600" eaLnBrk="0" hangingPunct="0">
              <a:defRPr sz="6600">
                <a:solidFill>
                  <a:srgbClr val="FF0000"/>
                </a:solidFill>
                <a:latin typeface="黑体" panose="02010609060101010101" pitchFamily="49" charset="-122"/>
                <a:ea typeface="宋体" panose="02010600030101010101" pitchFamily="2" charset="-122"/>
              </a:defRPr>
            </a:lvl4pPr>
            <a:lvl5pPr marL="2057400" indent="-228600" eaLnBrk="0" hangingPunct="0">
              <a:defRPr sz="6600">
                <a:solidFill>
                  <a:srgbClr val="FF0000"/>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9pPr>
          </a:lstStyle>
          <a:p>
            <a:pPr eaLnBrk="1" hangingPunct="1">
              <a:buClr>
                <a:schemeClr val="bg2"/>
              </a:buClr>
            </a:pPr>
            <a:endParaRPr lang="en-US" altLang="zh-CN">
              <a:latin typeface="微软雅黑" panose="020B0503020204020204" pitchFamily="34" charset="-122"/>
              <a:ea typeface="微软雅黑" panose="020B0503020204020204" pitchFamily="34" charset="-122"/>
            </a:endParaRPr>
          </a:p>
        </p:txBody>
      </p:sp>
      <p:sp>
        <p:nvSpPr>
          <p:cNvPr id="6" name="Rectangle 7"/>
          <p:cNvSpPr>
            <a:spLocks noChangeArrowheads="1"/>
          </p:cNvSpPr>
          <p:nvPr>
            <p:custDataLst>
              <p:tags r:id="rId3"/>
            </p:custDataLst>
          </p:nvPr>
        </p:nvSpPr>
        <p:spPr bwMode="gray">
          <a:xfrm>
            <a:off x="6045548" y="2965026"/>
            <a:ext cx="2833688" cy="411162"/>
          </a:xfrm>
          <a:prstGeom prst="rect">
            <a:avLst/>
          </a:prstGeom>
          <a:solidFill>
            <a:schemeClr val="accent4"/>
          </a:solidFill>
          <a:ln w="12700">
            <a:solidFill>
              <a:srgbClr val="000000"/>
            </a:solidFill>
            <a:miter lim="800000"/>
            <a:headEnd/>
            <a:tailEnd/>
          </a:ln>
        </p:spPr>
        <p:txBody>
          <a:bodyPr wrap="none" lIns="90488" tIns="44450" rIns="90488" bIns="44450" anchor="ctr"/>
          <a:lstStyle>
            <a:lvl1pPr eaLnBrk="0" hangingPunct="0">
              <a:defRPr sz="6600">
                <a:solidFill>
                  <a:srgbClr val="FF0000"/>
                </a:solidFill>
                <a:latin typeface="黑体" panose="02010609060101010101" pitchFamily="49" charset="-122"/>
                <a:ea typeface="宋体" panose="02010600030101010101" pitchFamily="2" charset="-122"/>
              </a:defRPr>
            </a:lvl1pPr>
            <a:lvl2pPr marL="742950" indent="-285750" eaLnBrk="0" hangingPunct="0">
              <a:defRPr sz="6600">
                <a:solidFill>
                  <a:srgbClr val="FF0000"/>
                </a:solidFill>
                <a:latin typeface="黑体" panose="02010609060101010101" pitchFamily="49" charset="-122"/>
                <a:ea typeface="宋体" panose="02010600030101010101" pitchFamily="2" charset="-122"/>
              </a:defRPr>
            </a:lvl2pPr>
            <a:lvl3pPr marL="1143000" indent="-228600" eaLnBrk="0" hangingPunct="0">
              <a:defRPr sz="6600">
                <a:solidFill>
                  <a:srgbClr val="FF0000"/>
                </a:solidFill>
                <a:latin typeface="黑体" panose="02010609060101010101" pitchFamily="49" charset="-122"/>
                <a:ea typeface="宋体" panose="02010600030101010101" pitchFamily="2" charset="-122"/>
              </a:defRPr>
            </a:lvl3pPr>
            <a:lvl4pPr marL="1600200" indent="-228600" eaLnBrk="0" hangingPunct="0">
              <a:defRPr sz="6600">
                <a:solidFill>
                  <a:srgbClr val="FF0000"/>
                </a:solidFill>
                <a:latin typeface="黑体" panose="02010609060101010101" pitchFamily="49" charset="-122"/>
                <a:ea typeface="宋体" panose="02010600030101010101" pitchFamily="2" charset="-122"/>
              </a:defRPr>
            </a:lvl4pPr>
            <a:lvl5pPr marL="2057400" indent="-228600" eaLnBrk="0" hangingPunct="0">
              <a:defRPr sz="6600">
                <a:solidFill>
                  <a:srgbClr val="FF0000"/>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9pPr>
          </a:lstStyle>
          <a:p>
            <a:pPr algn="ctr">
              <a:lnSpc>
                <a:spcPct val="85000"/>
              </a:lnSpc>
              <a:buClr>
                <a:schemeClr val="bg2"/>
              </a:buClr>
            </a:pPr>
            <a:r>
              <a:rPr lang="en-US" altLang="zh-CN" sz="1800" b="1">
                <a:solidFill>
                  <a:schemeClr val="bg1"/>
                </a:solidFill>
                <a:latin typeface="微软雅黑" panose="020B0503020204020204" pitchFamily="34" charset="-122"/>
                <a:ea typeface="微软雅黑" panose="020B0503020204020204" pitchFamily="34" charset="-122"/>
              </a:rPr>
              <a:t>3.  </a:t>
            </a:r>
            <a:r>
              <a:rPr lang="zh-CN" altLang="en-US" sz="1800" b="1">
                <a:solidFill>
                  <a:schemeClr val="bg1"/>
                </a:solidFill>
                <a:latin typeface="微软雅黑" panose="020B0503020204020204" pitchFamily="34" charset="-122"/>
                <a:ea typeface="微软雅黑" panose="020B0503020204020204" pitchFamily="34" charset="-122"/>
              </a:rPr>
              <a:t>日常采购（日常活动）</a:t>
            </a:r>
          </a:p>
        </p:txBody>
      </p:sp>
      <p:grpSp>
        <p:nvGrpSpPr>
          <p:cNvPr id="29702" name="Group 81"/>
          <p:cNvGrpSpPr>
            <a:grpSpLocks/>
          </p:cNvGrpSpPr>
          <p:nvPr/>
        </p:nvGrpSpPr>
        <p:grpSpPr bwMode="auto">
          <a:xfrm>
            <a:off x="2979128" y="2299675"/>
            <a:ext cx="3023488" cy="3258352"/>
            <a:chOff x="2776498" y="3411407"/>
            <a:chExt cx="3023113" cy="2711184"/>
          </a:xfrm>
        </p:grpSpPr>
        <p:sp>
          <p:nvSpPr>
            <p:cNvPr id="8" name="Rectangle 5"/>
            <p:cNvSpPr>
              <a:spLocks noChangeArrowheads="1"/>
            </p:cNvSpPr>
            <p:nvPr>
              <p:custDataLst>
                <p:tags r:id="rId14"/>
              </p:custDataLst>
            </p:nvPr>
          </p:nvSpPr>
          <p:spPr bwMode="gray">
            <a:xfrm>
              <a:off x="2776498" y="3411407"/>
              <a:ext cx="3023113" cy="339476"/>
            </a:xfrm>
            <a:prstGeom prst="rect">
              <a:avLst/>
            </a:prstGeom>
            <a:solidFill>
              <a:schemeClr val="accent4"/>
            </a:solidFill>
            <a:ln w="12700">
              <a:solidFill>
                <a:srgbClr val="000000"/>
              </a:solidFill>
              <a:miter lim="800000"/>
              <a:headEnd/>
              <a:tailEnd/>
            </a:ln>
          </p:spPr>
          <p:txBody>
            <a:bodyPr wrap="none" lIns="90488" tIns="44450" rIns="90488" bIns="44450" anchor="ctr"/>
            <a:lstStyle>
              <a:lvl1pPr eaLnBrk="0" hangingPunct="0">
                <a:defRPr sz="6600">
                  <a:solidFill>
                    <a:srgbClr val="FF0000"/>
                  </a:solidFill>
                  <a:latin typeface="黑体" panose="02010609060101010101" pitchFamily="49" charset="-122"/>
                  <a:ea typeface="宋体" panose="02010600030101010101" pitchFamily="2" charset="-122"/>
                </a:defRPr>
              </a:lvl1pPr>
              <a:lvl2pPr marL="742950" indent="-285750" eaLnBrk="0" hangingPunct="0">
                <a:defRPr sz="6600">
                  <a:solidFill>
                    <a:srgbClr val="FF0000"/>
                  </a:solidFill>
                  <a:latin typeface="黑体" panose="02010609060101010101" pitchFamily="49" charset="-122"/>
                  <a:ea typeface="宋体" panose="02010600030101010101" pitchFamily="2" charset="-122"/>
                </a:defRPr>
              </a:lvl2pPr>
              <a:lvl3pPr marL="1143000" indent="-228600" eaLnBrk="0" hangingPunct="0">
                <a:defRPr sz="6600">
                  <a:solidFill>
                    <a:srgbClr val="FF0000"/>
                  </a:solidFill>
                  <a:latin typeface="黑体" panose="02010609060101010101" pitchFamily="49" charset="-122"/>
                  <a:ea typeface="宋体" panose="02010600030101010101" pitchFamily="2" charset="-122"/>
                </a:defRPr>
              </a:lvl3pPr>
              <a:lvl4pPr marL="1600200" indent="-228600" eaLnBrk="0" hangingPunct="0">
                <a:defRPr sz="6600">
                  <a:solidFill>
                    <a:srgbClr val="FF0000"/>
                  </a:solidFill>
                  <a:latin typeface="黑体" panose="02010609060101010101" pitchFamily="49" charset="-122"/>
                  <a:ea typeface="宋体" panose="02010600030101010101" pitchFamily="2" charset="-122"/>
                </a:defRPr>
              </a:lvl4pPr>
              <a:lvl5pPr marL="2057400" indent="-228600" eaLnBrk="0" hangingPunct="0">
                <a:defRPr sz="6600">
                  <a:solidFill>
                    <a:srgbClr val="FF0000"/>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9pPr>
            </a:lstStyle>
            <a:p>
              <a:pPr algn="ctr">
                <a:lnSpc>
                  <a:spcPct val="85000"/>
                </a:lnSpc>
                <a:buClr>
                  <a:schemeClr val="bg2"/>
                </a:buClr>
              </a:pPr>
              <a:r>
                <a:rPr lang="en-US" altLang="zh-CN" sz="1800" b="1" dirty="0">
                  <a:solidFill>
                    <a:schemeClr val="bg1"/>
                  </a:solidFill>
                  <a:latin typeface="微软雅黑" panose="020B0503020204020204" pitchFamily="34" charset="-122"/>
                  <a:ea typeface="微软雅黑" panose="020B0503020204020204" pitchFamily="34" charset="-122"/>
                </a:rPr>
                <a:t>2.  </a:t>
              </a:r>
              <a:r>
                <a:rPr lang="zh-CN" altLang="en-US" sz="1800" b="1" dirty="0">
                  <a:solidFill>
                    <a:schemeClr val="bg1"/>
                  </a:solidFill>
                  <a:latin typeface="微软雅黑" panose="020B0503020204020204" pitchFamily="34" charset="-122"/>
                  <a:ea typeface="微软雅黑" panose="020B0503020204020204" pitchFamily="34" charset="-122"/>
                </a:rPr>
                <a:t>供应商管理（持续活动）</a:t>
              </a:r>
            </a:p>
          </p:txBody>
        </p:sp>
        <p:sp>
          <p:nvSpPr>
            <p:cNvPr id="9" name="Rectangle 9"/>
            <p:cNvSpPr>
              <a:spLocks noChangeArrowheads="1"/>
            </p:cNvSpPr>
            <p:nvPr>
              <p:custDataLst>
                <p:tags r:id="rId15"/>
              </p:custDataLst>
            </p:nvPr>
          </p:nvSpPr>
          <p:spPr bwMode="gray">
            <a:xfrm>
              <a:off x="2777237" y="3747674"/>
              <a:ext cx="3022374" cy="2374917"/>
            </a:xfrm>
            <a:prstGeom prst="rect">
              <a:avLst/>
            </a:prstGeom>
            <a:noFill/>
            <a:ln w="12700">
              <a:solidFill>
                <a:srgbClr val="000000"/>
              </a:solidFill>
              <a:miter lim="800000"/>
              <a:headEnd/>
              <a:tailEnd/>
            </a:ln>
          </p:spPr>
          <p:txBody>
            <a:bodyPr wrap="none" anchor="ctr"/>
            <a:lstStyle>
              <a:lvl1pPr eaLnBrk="0" hangingPunct="0">
                <a:defRPr sz="6600">
                  <a:solidFill>
                    <a:srgbClr val="FF0000"/>
                  </a:solidFill>
                  <a:latin typeface="黑体" panose="02010609060101010101" pitchFamily="49" charset="-122"/>
                  <a:ea typeface="宋体" panose="02010600030101010101" pitchFamily="2" charset="-122"/>
                </a:defRPr>
              </a:lvl1pPr>
              <a:lvl2pPr marL="742950" indent="-285750" eaLnBrk="0" hangingPunct="0">
                <a:defRPr sz="6600">
                  <a:solidFill>
                    <a:srgbClr val="FF0000"/>
                  </a:solidFill>
                  <a:latin typeface="黑体" panose="02010609060101010101" pitchFamily="49" charset="-122"/>
                  <a:ea typeface="宋体" panose="02010600030101010101" pitchFamily="2" charset="-122"/>
                </a:defRPr>
              </a:lvl2pPr>
              <a:lvl3pPr marL="1143000" indent="-228600" eaLnBrk="0" hangingPunct="0">
                <a:defRPr sz="6600">
                  <a:solidFill>
                    <a:srgbClr val="FF0000"/>
                  </a:solidFill>
                  <a:latin typeface="黑体" panose="02010609060101010101" pitchFamily="49" charset="-122"/>
                  <a:ea typeface="宋体" panose="02010600030101010101" pitchFamily="2" charset="-122"/>
                </a:defRPr>
              </a:lvl3pPr>
              <a:lvl4pPr marL="1600200" indent="-228600" eaLnBrk="0" hangingPunct="0">
                <a:defRPr sz="6600">
                  <a:solidFill>
                    <a:srgbClr val="FF0000"/>
                  </a:solidFill>
                  <a:latin typeface="黑体" panose="02010609060101010101" pitchFamily="49" charset="-122"/>
                  <a:ea typeface="宋体" panose="02010600030101010101" pitchFamily="2" charset="-122"/>
                </a:defRPr>
              </a:lvl4pPr>
              <a:lvl5pPr marL="2057400" indent="-228600" eaLnBrk="0" hangingPunct="0">
                <a:defRPr sz="6600">
                  <a:solidFill>
                    <a:srgbClr val="FF0000"/>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9pPr>
            </a:lstStyle>
            <a:p>
              <a:pPr eaLnBrk="1" hangingPunct="1">
                <a:buClr>
                  <a:schemeClr val="bg2"/>
                </a:buClr>
              </a:pPr>
              <a:endParaRPr lang="en-US" altLang="zh-CN" sz="2000">
                <a:latin typeface="微软雅黑" panose="020B0503020204020204" pitchFamily="34" charset="-122"/>
                <a:ea typeface="微软雅黑" panose="020B0503020204020204" pitchFamily="34" charset="-122"/>
              </a:endParaRPr>
            </a:p>
          </p:txBody>
        </p:sp>
      </p:grpSp>
      <p:sp>
        <p:nvSpPr>
          <p:cNvPr id="10" name="Rectangle 12"/>
          <p:cNvSpPr>
            <a:spLocks noChangeArrowheads="1"/>
          </p:cNvSpPr>
          <p:nvPr>
            <p:custDataLst>
              <p:tags r:id="rId4"/>
            </p:custDataLst>
          </p:nvPr>
        </p:nvSpPr>
        <p:spPr bwMode="gray">
          <a:xfrm>
            <a:off x="6055876" y="3368773"/>
            <a:ext cx="2833688" cy="2580507"/>
          </a:xfrm>
          <a:prstGeom prst="rect">
            <a:avLst/>
          </a:prstGeom>
          <a:noFill/>
          <a:ln w="12700">
            <a:solidFill>
              <a:srgbClr val="000000"/>
            </a:solidFill>
            <a:miter lim="800000"/>
            <a:headEnd/>
            <a:tailEnd/>
          </a:ln>
        </p:spPr>
        <p:txBody>
          <a:bodyPr wrap="none" anchor="ctr"/>
          <a:lstStyle>
            <a:lvl1pPr eaLnBrk="0" hangingPunct="0">
              <a:defRPr sz="6600">
                <a:solidFill>
                  <a:srgbClr val="FF0000"/>
                </a:solidFill>
                <a:latin typeface="黑体" panose="02010609060101010101" pitchFamily="49" charset="-122"/>
                <a:ea typeface="宋体" panose="02010600030101010101" pitchFamily="2" charset="-122"/>
              </a:defRPr>
            </a:lvl1pPr>
            <a:lvl2pPr marL="742950" indent="-285750" eaLnBrk="0" hangingPunct="0">
              <a:defRPr sz="6600">
                <a:solidFill>
                  <a:srgbClr val="FF0000"/>
                </a:solidFill>
                <a:latin typeface="黑体" panose="02010609060101010101" pitchFamily="49" charset="-122"/>
                <a:ea typeface="宋体" panose="02010600030101010101" pitchFamily="2" charset="-122"/>
              </a:defRPr>
            </a:lvl2pPr>
            <a:lvl3pPr marL="1143000" indent="-228600" eaLnBrk="0" hangingPunct="0">
              <a:defRPr sz="6600">
                <a:solidFill>
                  <a:srgbClr val="FF0000"/>
                </a:solidFill>
                <a:latin typeface="黑体" panose="02010609060101010101" pitchFamily="49" charset="-122"/>
                <a:ea typeface="宋体" panose="02010600030101010101" pitchFamily="2" charset="-122"/>
              </a:defRPr>
            </a:lvl3pPr>
            <a:lvl4pPr marL="1600200" indent="-228600" eaLnBrk="0" hangingPunct="0">
              <a:defRPr sz="6600">
                <a:solidFill>
                  <a:srgbClr val="FF0000"/>
                </a:solidFill>
                <a:latin typeface="黑体" panose="02010609060101010101" pitchFamily="49" charset="-122"/>
                <a:ea typeface="宋体" panose="02010600030101010101" pitchFamily="2" charset="-122"/>
              </a:defRPr>
            </a:lvl4pPr>
            <a:lvl5pPr marL="2057400" indent="-228600" eaLnBrk="0" hangingPunct="0">
              <a:defRPr sz="6600">
                <a:solidFill>
                  <a:srgbClr val="FF0000"/>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9pPr>
          </a:lstStyle>
          <a:p>
            <a:pPr eaLnBrk="1" hangingPunct="1">
              <a:buClr>
                <a:schemeClr val="bg2"/>
              </a:buClr>
            </a:pPr>
            <a:endParaRPr lang="en-US" altLang="zh-CN">
              <a:latin typeface="微软雅黑" panose="020B0503020204020204" pitchFamily="34" charset="-122"/>
              <a:ea typeface="微软雅黑" panose="020B0503020204020204" pitchFamily="34" charset="-122"/>
            </a:endParaRPr>
          </a:p>
        </p:txBody>
      </p:sp>
      <p:sp>
        <p:nvSpPr>
          <p:cNvPr id="11" name="Rectangle 13"/>
          <p:cNvSpPr>
            <a:spLocks noChangeArrowheads="1"/>
          </p:cNvSpPr>
          <p:nvPr>
            <p:custDataLst>
              <p:tags r:id="rId5"/>
            </p:custDataLst>
          </p:nvPr>
        </p:nvSpPr>
        <p:spPr bwMode="gray">
          <a:xfrm>
            <a:off x="6927893" y="2053558"/>
            <a:ext cx="1727200" cy="363560"/>
          </a:xfrm>
          <a:prstGeom prst="rect">
            <a:avLst/>
          </a:prstGeom>
          <a:noFill/>
          <a:ln w="12700">
            <a:noFill/>
            <a:miter lim="800000"/>
            <a:headEnd/>
            <a:tailEnd/>
          </a:ln>
        </p:spPr>
        <p:txBody>
          <a:bodyPr lIns="84138" tIns="42862" rIns="84138" bIns="42862">
            <a:spAutoFit/>
          </a:bodyPr>
          <a:lstStyle>
            <a:lvl1pPr defTabSz="787400" eaLnBrk="0" hangingPunct="0">
              <a:defRPr sz="6600">
                <a:solidFill>
                  <a:srgbClr val="FF0000"/>
                </a:solidFill>
                <a:latin typeface="黑体" panose="02010609060101010101" pitchFamily="49" charset="-122"/>
                <a:ea typeface="宋体" panose="02010600030101010101" pitchFamily="2" charset="-122"/>
              </a:defRPr>
            </a:lvl1pPr>
            <a:lvl2pPr marL="742950" indent="-285750" defTabSz="787400" eaLnBrk="0" hangingPunct="0">
              <a:defRPr sz="6600">
                <a:solidFill>
                  <a:srgbClr val="FF0000"/>
                </a:solidFill>
                <a:latin typeface="黑体" panose="02010609060101010101" pitchFamily="49" charset="-122"/>
                <a:ea typeface="宋体" panose="02010600030101010101" pitchFamily="2" charset="-122"/>
              </a:defRPr>
            </a:lvl2pPr>
            <a:lvl3pPr marL="1143000" indent="-228600" defTabSz="787400" eaLnBrk="0" hangingPunct="0">
              <a:defRPr sz="6600">
                <a:solidFill>
                  <a:srgbClr val="FF0000"/>
                </a:solidFill>
                <a:latin typeface="黑体" panose="02010609060101010101" pitchFamily="49" charset="-122"/>
                <a:ea typeface="宋体" panose="02010600030101010101" pitchFamily="2" charset="-122"/>
              </a:defRPr>
            </a:lvl3pPr>
            <a:lvl4pPr marL="1600200" indent="-228600" defTabSz="787400" eaLnBrk="0" hangingPunct="0">
              <a:defRPr sz="6600">
                <a:solidFill>
                  <a:srgbClr val="FF0000"/>
                </a:solidFill>
                <a:latin typeface="黑体" panose="02010609060101010101" pitchFamily="49" charset="-122"/>
                <a:ea typeface="宋体" panose="02010600030101010101" pitchFamily="2" charset="-122"/>
              </a:defRPr>
            </a:lvl4pPr>
            <a:lvl5pPr marL="2057400" indent="-228600" defTabSz="787400" eaLnBrk="0" hangingPunct="0">
              <a:defRPr sz="6600">
                <a:solidFill>
                  <a:srgbClr val="FF0000"/>
                </a:solidFill>
                <a:latin typeface="黑体" panose="02010609060101010101" pitchFamily="49" charset="-122"/>
                <a:ea typeface="宋体" panose="02010600030101010101" pitchFamily="2" charset="-122"/>
              </a:defRPr>
            </a:lvl5pPr>
            <a:lvl6pPr marL="2514600" indent="-228600" defTabSz="7874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6pPr>
            <a:lvl7pPr marL="2971800" indent="-228600" defTabSz="7874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7pPr>
            <a:lvl8pPr marL="3429000" indent="-228600" defTabSz="7874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8pPr>
            <a:lvl9pPr marL="3886200" indent="-228600" defTabSz="7874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9pPr>
          </a:lstStyle>
          <a:p>
            <a:pPr algn="ctr">
              <a:buClr>
                <a:schemeClr val="bg2"/>
              </a:buClr>
            </a:pPr>
            <a:r>
              <a:rPr lang="zh-CN" altLang="en-US" sz="1800" b="1" dirty="0">
                <a:latin typeface="微软雅黑" panose="020B0503020204020204" pitchFamily="34" charset="-122"/>
                <a:ea typeface="微软雅黑" panose="020B0503020204020204" pitchFamily="34" charset="-122"/>
              </a:rPr>
              <a:t>持续改进</a:t>
            </a:r>
          </a:p>
        </p:txBody>
      </p:sp>
      <p:sp>
        <p:nvSpPr>
          <p:cNvPr id="12" name="Rectangle 14"/>
          <p:cNvSpPr>
            <a:spLocks noChangeArrowheads="1"/>
          </p:cNvSpPr>
          <p:nvPr>
            <p:custDataLst>
              <p:tags r:id="rId6"/>
            </p:custDataLst>
          </p:nvPr>
        </p:nvSpPr>
        <p:spPr bwMode="gray">
          <a:xfrm>
            <a:off x="717524" y="5771853"/>
            <a:ext cx="1565275" cy="363560"/>
          </a:xfrm>
          <a:prstGeom prst="rect">
            <a:avLst/>
          </a:prstGeom>
          <a:noFill/>
          <a:ln w="12700">
            <a:noFill/>
            <a:miter lim="800000"/>
            <a:headEnd/>
            <a:tailEnd/>
          </a:ln>
        </p:spPr>
        <p:txBody>
          <a:bodyPr lIns="84138" tIns="42862" rIns="84138" bIns="42862">
            <a:spAutoFit/>
          </a:bodyPr>
          <a:lstStyle>
            <a:lvl1pPr defTabSz="787400" eaLnBrk="0" hangingPunct="0">
              <a:defRPr sz="6600">
                <a:solidFill>
                  <a:srgbClr val="FF0000"/>
                </a:solidFill>
                <a:latin typeface="黑体" panose="02010609060101010101" pitchFamily="49" charset="-122"/>
                <a:ea typeface="宋体" panose="02010600030101010101" pitchFamily="2" charset="-122"/>
              </a:defRPr>
            </a:lvl1pPr>
            <a:lvl2pPr marL="742950" indent="-285750" defTabSz="787400" eaLnBrk="0" hangingPunct="0">
              <a:defRPr sz="6600">
                <a:solidFill>
                  <a:srgbClr val="FF0000"/>
                </a:solidFill>
                <a:latin typeface="黑体" panose="02010609060101010101" pitchFamily="49" charset="-122"/>
                <a:ea typeface="宋体" panose="02010600030101010101" pitchFamily="2" charset="-122"/>
              </a:defRPr>
            </a:lvl2pPr>
            <a:lvl3pPr marL="1143000" indent="-228600" defTabSz="787400" eaLnBrk="0" hangingPunct="0">
              <a:defRPr sz="6600">
                <a:solidFill>
                  <a:srgbClr val="FF0000"/>
                </a:solidFill>
                <a:latin typeface="黑体" panose="02010609060101010101" pitchFamily="49" charset="-122"/>
                <a:ea typeface="宋体" panose="02010600030101010101" pitchFamily="2" charset="-122"/>
              </a:defRPr>
            </a:lvl3pPr>
            <a:lvl4pPr marL="1600200" indent="-228600" defTabSz="787400" eaLnBrk="0" hangingPunct="0">
              <a:defRPr sz="6600">
                <a:solidFill>
                  <a:srgbClr val="FF0000"/>
                </a:solidFill>
                <a:latin typeface="黑体" panose="02010609060101010101" pitchFamily="49" charset="-122"/>
                <a:ea typeface="宋体" panose="02010600030101010101" pitchFamily="2" charset="-122"/>
              </a:defRPr>
            </a:lvl4pPr>
            <a:lvl5pPr marL="2057400" indent="-228600" defTabSz="787400" eaLnBrk="0" hangingPunct="0">
              <a:defRPr sz="6600">
                <a:solidFill>
                  <a:srgbClr val="FF0000"/>
                </a:solidFill>
                <a:latin typeface="黑体" panose="02010609060101010101" pitchFamily="49" charset="-122"/>
                <a:ea typeface="宋体" panose="02010600030101010101" pitchFamily="2" charset="-122"/>
              </a:defRPr>
            </a:lvl5pPr>
            <a:lvl6pPr marL="2514600" indent="-228600" defTabSz="7874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6pPr>
            <a:lvl7pPr marL="2971800" indent="-228600" defTabSz="7874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7pPr>
            <a:lvl8pPr marL="3429000" indent="-228600" defTabSz="7874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8pPr>
            <a:lvl9pPr marL="3886200" indent="-228600" defTabSz="7874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9pPr>
          </a:lstStyle>
          <a:p>
            <a:pPr algn="ctr">
              <a:buClr>
                <a:schemeClr val="bg2"/>
              </a:buClr>
            </a:pPr>
            <a:r>
              <a:rPr lang="zh-CN" altLang="en-US" sz="1800" b="1" dirty="0">
                <a:latin typeface="微软雅黑" panose="020B0503020204020204" pitchFamily="34" charset="-122"/>
                <a:ea typeface="微软雅黑" panose="020B0503020204020204" pitchFamily="34" charset="-122"/>
              </a:rPr>
              <a:t>评估与跟踪</a:t>
            </a:r>
          </a:p>
        </p:txBody>
      </p:sp>
      <p:sp>
        <p:nvSpPr>
          <p:cNvPr id="13" name="Rectangle 15"/>
          <p:cNvSpPr>
            <a:spLocks noChangeArrowheads="1"/>
          </p:cNvSpPr>
          <p:nvPr>
            <p:custDataLst>
              <p:tags r:id="rId7"/>
            </p:custDataLst>
          </p:nvPr>
        </p:nvSpPr>
        <p:spPr bwMode="gray">
          <a:xfrm>
            <a:off x="1297683" y="4813300"/>
            <a:ext cx="874713" cy="277813"/>
          </a:xfrm>
          <a:prstGeom prst="rect">
            <a:avLst/>
          </a:prstGeom>
          <a:noFill/>
          <a:ln w="12700">
            <a:noFill/>
            <a:miter lim="800000"/>
            <a:headEnd/>
            <a:tailEnd/>
          </a:ln>
        </p:spPr>
        <p:txBody>
          <a:bodyPr wrap="none" anchor="ctr"/>
          <a:lstStyle>
            <a:lvl1pPr eaLnBrk="0" hangingPunct="0">
              <a:defRPr sz="6600">
                <a:solidFill>
                  <a:srgbClr val="FF0000"/>
                </a:solidFill>
                <a:latin typeface="黑体" panose="02010609060101010101" pitchFamily="49" charset="-122"/>
                <a:ea typeface="宋体" panose="02010600030101010101" pitchFamily="2" charset="-122"/>
              </a:defRPr>
            </a:lvl1pPr>
            <a:lvl2pPr marL="742950" indent="-285750" eaLnBrk="0" hangingPunct="0">
              <a:defRPr sz="6600">
                <a:solidFill>
                  <a:srgbClr val="FF0000"/>
                </a:solidFill>
                <a:latin typeface="黑体" panose="02010609060101010101" pitchFamily="49" charset="-122"/>
                <a:ea typeface="宋体" panose="02010600030101010101" pitchFamily="2" charset="-122"/>
              </a:defRPr>
            </a:lvl2pPr>
            <a:lvl3pPr marL="1143000" indent="-228600" eaLnBrk="0" hangingPunct="0">
              <a:defRPr sz="6600">
                <a:solidFill>
                  <a:srgbClr val="FF0000"/>
                </a:solidFill>
                <a:latin typeface="黑体" panose="02010609060101010101" pitchFamily="49" charset="-122"/>
                <a:ea typeface="宋体" panose="02010600030101010101" pitchFamily="2" charset="-122"/>
              </a:defRPr>
            </a:lvl3pPr>
            <a:lvl4pPr marL="1600200" indent="-228600" eaLnBrk="0" hangingPunct="0">
              <a:defRPr sz="6600">
                <a:solidFill>
                  <a:srgbClr val="FF0000"/>
                </a:solidFill>
                <a:latin typeface="黑体" panose="02010609060101010101" pitchFamily="49" charset="-122"/>
                <a:ea typeface="宋体" panose="02010600030101010101" pitchFamily="2" charset="-122"/>
              </a:defRPr>
            </a:lvl4pPr>
            <a:lvl5pPr marL="2057400" indent="-228600" eaLnBrk="0" hangingPunct="0">
              <a:defRPr sz="6600">
                <a:solidFill>
                  <a:srgbClr val="FF0000"/>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9pPr>
          </a:lstStyle>
          <a:p>
            <a:pPr eaLnBrk="1" hangingPunct="1">
              <a:buClr>
                <a:schemeClr val="bg2"/>
              </a:buClr>
            </a:pPr>
            <a:endParaRPr lang="en-US" altLang="zh-CN">
              <a:latin typeface="微软雅黑" panose="020B0503020204020204" pitchFamily="34" charset="-122"/>
              <a:ea typeface="微软雅黑" panose="020B0503020204020204" pitchFamily="34" charset="-122"/>
            </a:endParaRPr>
          </a:p>
        </p:txBody>
      </p:sp>
      <p:grpSp>
        <p:nvGrpSpPr>
          <p:cNvPr id="7" name="Group 23"/>
          <p:cNvGrpSpPr>
            <a:grpSpLocks/>
          </p:cNvGrpSpPr>
          <p:nvPr>
            <p:custDataLst>
              <p:tags r:id="rId8"/>
            </p:custDataLst>
          </p:nvPr>
        </p:nvGrpSpPr>
        <p:grpSpPr bwMode="gray">
          <a:xfrm rot="21336050">
            <a:off x="1442517" y="5209867"/>
            <a:ext cx="2400881" cy="986074"/>
            <a:chOff x="1866" y="2633"/>
            <a:chExt cx="1720" cy="1462"/>
          </a:xfrm>
          <a:solidFill>
            <a:srgbClr val="0000FF"/>
          </a:solidFill>
        </p:grpSpPr>
        <p:sp>
          <p:nvSpPr>
            <p:cNvPr id="22" name="Freeform 24"/>
            <p:cNvSpPr>
              <a:spLocks/>
            </p:cNvSpPr>
            <p:nvPr/>
          </p:nvSpPr>
          <p:spPr bwMode="gray">
            <a:xfrm>
              <a:off x="1900" y="2677"/>
              <a:ext cx="1649" cy="1366"/>
            </a:xfrm>
            <a:custGeom>
              <a:avLst/>
              <a:gdLst>
                <a:gd name="T0" fmla="*/ 111 w 1649"/>
                <a:gd name="T1" fmla="*/ 0 h 1366"/>
                <a:gd name="T2" fmla="*/ 1648 w 1649"/>
                <a:gd name="T3" fmla="*/ 1224 h 1366"/>
                <a:gd name="T4" fmla="*/ 1537 w 1649"/>
                <a:gd name="T5" fmla="*/ 1365 h 1366"/>
                <a:gd name="T6" fmla="*/ 0 w 1649"/>
                <a:gd name="T7" fmla="*/ 141 h 1366"/>
                <a:gd name="T8" fmla="*/ 111 w 1649"/>
                <a:gd name="T9" fmla="*/ 0 h 1366"/>
                <a:gd name="T10" fmla="*/ 0 60000 65536"/>
                <a:gd name="T11" fmla="*/ 0 60000 65536"/>
                <a:gd name="T12" fmla="*/ 0 60000 65536"/>
                <a:gd name="T13" fmla="*/ 0 60000 65536"/>
                <a:gd name="T14" fmla="*/ 0 60000 65536"/>
                <a:gd name="T15" fmla="*/ 0 w 1649"/>
                <a:gd name="T16" fmla="*/ 0 h 1366"/>
                <a:gd name="T17" fmla="*/ 1649 w 1649"/>
                <a:gd name="T18" fmla="*/ 1366 h 1366"/>
              </a:gdLst>
              <a:ahLst/>
              <a:cxnLst>
                <a:cxn ang="T10">
                  <a:pos x="T0" y="T1"/>
                </a:cxn>
                <a:cxn ang="T11">
                  <a:pos x="T2" y="T3"/>
                </a:cxn>
                <a:cxn ang="T12">
                  <a:pos x="T4" y="T5"/>
                </a:cxn>
                <a:cxn ang="T13">
                  <a:pos x="T6" y="T7"/>
                </a:cxn>
                <a:cxn ang="T14">
                  <a:pos x="T8" y="T9"/>
                </a:cxn>
              </a:cxnLst>
              <a:rect l="T15" t="T16" r="T17" b="T18"/>
              <a:pathLst>
                <a:path w="1649" h="1366">
                  <a:moveTo>
                    <a:pt x="111" y="0"/>
                  </a:moveTo>
                  <a:lnTo>
                    <a:pt x="1648" y="1224"/>
                  </a:lnTo>
                  <a:lnTo>
                    <a:pt x="1537" y="1365"/>
                  </a:lnTo>
                  <a:lnTo>
                    <a:pt x="0" y="141"/>
                  </a:lnTo>
                  <a:lnTo>
                    <a:pt x="111" y="0"/>
                  </a:lnTo>
                </a:path>
              </a:pathLst>
            </a:custGeom>
            <a:grpFill/>
            <a:ln w="12700" cap="rnd">
              <a:noFill/>
              <a:round/>
              <a:headEnd/>
              <a:tailEnd/>
            </a:ln>
          </p:spPr>
          <p:txBody>
            <a:bodyPr/>
            <a:lstStyle/>
            <a:p>
              <a:pPr>
                <a:buClr>
                  <a:schemeClr val="bg2"/>
                </a:buClr>
                <a:defRPr/>
              </a:pPr>
              <a:endParaRPr lang="en-US">
                <a:latin typeface="微软雅黑" panose="020B0503020204020204" pitchFamily="34" charset="-122"/>
                <a:ea typeface="微软雅黑" panose="020B0503020204020204" pitchFamily="34" charset="-122"/>
              </a:endParaRPr>
            </a:p>
          </p:txBody>
        </p:sp>
        <p:sp>
          <p:nvSpPr>
            <p:cNvPr id="23" name="Freeform 25"/>
            <p:cNvSpPr>
              <a:spLocks/>
            </p:cNvSpPr>
            <p:nvPr/>
          </p:nvSpPr>
          <p:spPr bwMode="gray">
            <a:xfrm>
              <a:off x="3377" y="3828"/>
              <a:ext cx="209" cy="267"/>
            </a:xfrm>
            <a:custGeom>
              <a:avLst/>
              <a:gdLst>
                <a:gd name="T0" fmla="*/ 163 w 209"/>
                <a:gd name="T1" fmla="*/ 67 h 267"/>
                <a:gd name="T2" fmla="*/ 208 w 209"/>
                <a:gd name="T3" fmla="*/ 0 h 267"/>
                <a:gd name="T4" fmla="*/ 201 w 209"/>
                <a:gd name="T5" fmla="*/ 214 h 267"/>
                <a:gd name="T6" fmla="*/ 0 w 209"/>
                <a:gd name="T7" fmla="*/ 266 h 267"/>
                <a:gd name="T8" fmla="*/ 52 w 209"/>
                <a:gd name="T9" fmla="*/ 207 h 267"/>
                <a:gd name="T10" fmla="*/ 163 w 209"/>
                <a:gd name="T11" fmla="*/ 67 h 267"/>
                <a:gd name="T12" fmla="*/ 0 60000 65536"/>
                <a:gd name="T13" fmla="*/ 0 60000 65536"/>
                <a:gd name="T14" fmla="*/ 0 60000 65536"/>
                <a:gd name="T15" fmla="*/ 0 60000 65536"/>
                <a:gd name="T16" fmla="*/ 0 60000 65536"/>
                <a:gd name="T17" fmla="*/ 0 60000 65536"/>
                <a:gd name="T18" fmla="*/ 0 w 209"/>
                <a:gd name="T19" fmla="*/ 0 h 267"/>
                <a:gd name="T20" fmla="*/ 209 w 209"/>
                <a:gd name="T21" fmla="*/ 267 h 267"/>
              </a:gdLst>
              <a:ahLst/>
              <a:cxnLst>
                <a:cxn ang="T12">
                  <a:pos x="T0" y="T1"/>
                </a:cxn>
                <a:cxn ang="T13">
                  <a:pos x="T2" y="T3"/>
                </a:cxn>
                <a:cxn ang="T14">
                  <a:pos x="T4" y="T5"/>
                </a:cxn>
                <a:cxn ang="T15">
                  <a:pos x="T6" y="T7"/>
                </a:cxn>
                <a:cxn ang="T16">
                  <a:pos x="T8" y="T9"/>
                </a:cxn>
                <a:cxn ang="T17">
                  <a:pos x="T10" y="T11"/>
                </a:cxn>
              </a:cxnLst>
              <a:rect l="T18" t="T19" r="T20" b="T21"/>
              <a:pathLst>
                <a:path w="209" h="267">
                  <a:moveTo>
                    <a:pt x="163" y="67"/>
                  </a:moveTo>
                  <a:lnTo>
                    <a:pt x="208" y="0"/>
                  </a:lnTo>
                  <a:lnTo>
                    <a:pt x="201" y="214"/>
                  </a:lnTo>
                  <a:lnTo>
                    <a:pt x="0" y="266"/>
                  </a:lnTo>
                  <a:lnTo>
                    <a:pt x="52" y="207"/>
                  </a:lnTo>
                  <a:lnTo>
                    <a:pt x="163" y="67"/>
                  </a:lnTo>
                </a:path>
              </a:pathLst>
            </a:custGeom>
            <a:grpFill/>
            <a:ln w="12700" cap="rnd">
              <a:noFill/>
              <a:round/>
              <a:headEnd/>
              <a:tailEnd/>
            </a:ln>
          </p:spPr>
          <p:txBody>
            <a:bodyPr/>
            <a:lstStyle/>
            <a:p>
              <a:pPr>
                <a:buClr>
                  <a:schemeClr val="bg2"/>
                </a:buClr>
                <a:defRPr/>
              </a:pPr>
              <a:endParaRPr lang="en-US">
                <a:latin typeface="微软雅黑" panose="020B0503020204020204" pitchFamily="34" charset="-122"/>
                <a:ea typeface="微软雅黑" panose="020B0503020204020204" pitchFamily="34" charset="-122"/>
              </a:endParaRPr>
            </a:p>
          </p:txBody>
        </p:sp>
        <p:sp>
          <p:nvSpPr>
            <p:cNvPr id="24" name="Freeform 26"/>
            <p:cNvSpPr>
              <a:spLocks/>
            </p:cNvSpPr>
            <p:nvPr/>
          </p:nvSpPr>
          <p:spPr bwMode="gray">
            <a:xfrm>
              <a:off x="3377" y="3828"/>
              <a:ext cx="209" cy="267"/>
            </a:xfrm>
            <a:custGeom>
              <a:avLst/>
              <a:gdLst>
                <a:gd name="T0" fmla="*/ 156 w 209"/>
                <a:gd name="T1" fmla="*/ 65 h 267"/>
                <a:gd name="T2" fmla="*/ 208 w 209"/>
                <a:gd name="T3" fmla="*/ 0 h 267"/>
                <a:gd name="T4" fmla="*/ 201 w 209"/>
                <a:gd name="T5" fmla="*/ 214 h 267"/>
                <a:gd name="T6" fmla="*/ 0 w 209"/>
                <a:gd name="T7" fmla="*/ 266 h 267"/>
                <a:gd name="T8" fmla="*/ 48 w 209"/>
                <a:gd name="T9" fmla="*/ 203 h 267"/>
                <a:gd name="T10" fmla="*/ 0 60000 65536"/>
                <a:gd name="T11" fmla="*/ 0 60000 65536"/>
                <a:gd name="T12" fmla="*/ 0 60000 65536"/>
                <a:gd name="T13" fmla="*/ 0 60000 65536"/>
                <a:gd name="T14" fmla="*/ 0 60000 65536"/>
                <a:gd name="T15" fmla="*/ 0 w 209"/>
                <a:gd name="T16" fmla="*/ 0 h 267"/>
                <a:gd name="T17" fmla="*/ 209 w 209"/>
                <a:gd name="T18" fmla="*/ 267 h 267"/>
              </a:gdLst>
              <a:ahLst/>
              <a:cxnLst>
                <a:cxn ang="T10">
                  <a:pos x="T0" y="T1"/>
                </a:cxn>
                <a:cxn ang="T11">
                  <a:pos x="T2" y="T3"/>
                </a:cxn>
                <a:cxn ang="T12">
                  <a:pos x="T4" y="T5"/>
                </a:cxn>
                <a:cxn ang="T13">
                  <a:pos x="T6" y="T7"/>
                </a:cxn>
                <a:cxn ang="T14">
                  <a:pos x="T8" y="T9"/>
                </a:cxn>
              </a:cxnLst>
              <a:rect l="T15" t="T16" r="T17" b="T18"/>
              <a:pathLst>
                <a:path w="209" h="267">
                  <a:moveTo>
                    <a:pt x="156" y="65"/>
                  </a:moveTo>
                  <a:lnTo>
                    <a:pt x="208" y="0"/>
                  </a:lnTo>
                  <a:lnTo>
                    <a:pt x="201" y="214"/>
                  </a:lnTo>
                  <a:lnTo>
                    <a:pt x="0" y="266"/>
                  </a:lnTo>
                  <a:lnTo>
                    <a:pt x="48" y="203"/>
                  </a:lnTo>
                </a:path>
              </a:pathLst>
            </a:custGeom>
            <a:grpFill/>
            <a:ln w="12700" cap="rnd">
              <a:noFill/>
              <a:round/>
              <a:headEnd/>
              <a:tailEnd/>
            </a:ln>
          </p:spPr>
          <p:txBody>
            <a:bodyPr/>
            <a:lstStyle/>
            <a:p>
              <a:pPr>
                <a:buClr>
                  <a:schemeClr val="bg2"/>
                </a:buClr>
                <a:defRPr/>
              </a:pPr>
              <a:endParaRPr lang="en-US">
                <a:latin typeface="微软雅黑" panose="020B0503020204020204" pitchFamily="34" charset="-122"/>
                <a:ea typeface="微软雅黑" panose="020B0503020204020204" pitchFamily="34" charset="-122"/>
              </a:endParaRPr>
            </a:p>
          </p:txBody>
        </p:sp>
        <p:sp>
          <p:nvSpPr>
            <p:cNvPr id="25" name="Freeform 27"/>
            <p:cNvSpPr>
              <a:spLocks/>
            </p:cNvSpPr>
            <p:nvPr/>
          </p:nvSpPr>
          <p:spPr bwMode="gray">
            <a:xfrm>
              <a:off x="1871" y="2633"/>
              <a:ext cx="208" cy="268"/>
            </a:xfrm>
            <a:custGeom>
              <a:avLst/>
              <a:gdLst>
                <a:gd name="T0" fmla="*/ 155 w 208"/>
                <a:gd name="T1" fmla="*/ 59 h 268"/>
                <a:gd name="T2" fmla="*/ 207 w 208"/>
                <a:gd name="T3" fmla="*/ 0 h 268"/>
                <a:gd name="T4" fmla="*/ 7 w 208"/>
                <a:gd name="T5" fmla="*/ 52 h 268"/>
                <a:gd name="T6" fmla="*/ 0 w 208"/>
                <a:gd name="T7" fmla="*/ 267 h 268"/>
                <a:gd name="T8" fmla="*/ 52 w 208"/>
                <a:gd name="T9" fmla="*/ 200 h 268"/>
                <a:gd name="T10" fmla="*/ 155 w 208"/>
                <a:gd name="T11" fmla="*/ 59 h 268"/>
                <a:gd name="T12" fmla="*/ 0 60000 65536"/>
                <a:gd name="T13" fmla="*/ 0 60000 65536"/>
                <a:gd name="T14" fmla="*/ 0 60000 65536"/>
                <a:gd name="T15" fmla="*/ 0 60000 65536"/>
                <a:gd name="T16" fmla="*/ 0 60000 65536"/>
                <a:gd name="T17" fmla="*/ 0 60000 65536"/>
                <a:gd name="T18" fmla="*/ 0 w 208"/>
                <a:gd name="T19" fmla="*/ 0 h 268"/>
                <a:gd name="T20" fmla="*/ 208 w 208"/>
                <a:gd name="T21" fmla="*/ 268 h 268"/>
              </a:gdLst>
              <a:ahLst/>
              <a:cxnLst>
                <a:cxn ang="T12">
                  <a:pos x="T0" y="T1"/>
                </a:cxn>
                <a:cxn ang="T13">
                  <a:pos x="T2" y="T3"/>
                </a:cxn>
                <a:cxn ang="T14">
                  <a:pos x="T4" y="T5"/>
                </a:cxn>
                <a:cxn ang="T15">
                  <a:pos x="T6" y="T7"/>
                </a:cxn>
                <a:cxn ang="T16">
                  <a:pos x="T8" y="T9"/>
                </a:cxn>
                <a:cxn ang="T17">
                  <a:pos x="T10" y="T11"/>
                </a:cxn>
              </a:cxnLst>
              <a:rect l="T18" t="T19" r="T20" b="T21"/>
              <a:pathLst>
                <a:path w="208" h="268">
                  <a:moveTo>
                    <a:pt x="155" y="59"/>
                  </a:moveTo>
                  <a:lnTo>
                    <a:pt x="207" y="0"/>
                  </a:lnTo>
                  <a:lnTo>
                    <a:pt x="7" y="52"/>
                  </a:lnTo>
                  <a:lnTo>
                    <a:pt x="0" y="267"/>
                  </a:lnTo>
                  <a:lnTo>
                    <a:pt x="52" y="200"/>
                  </a:lnTo>
                  <a:lnTo>
                    <a:pt x="155" y="59"/>
                  </a:lnTo>
                </a:path>
              </a:pathLst>
            </a:custGeom>
            <a:grpFill/>
            <a:ln w="12700" cap="rnd">
              <a:noFill/>
              <a:round/>
              <a:headEnd/>
              <a:tailEnd/>
            </a:ln>
          </p:spPr>
          <p:txBody>
            <a:bodyPr/>
            <a:lstStyle/>
            <a:p>
              <a:pPr>
                <a:buClr>
                  <a:schemeClr val="bg2"/>
                </a:buClr>
                <a:defRPr/>
              </a:pPr>
              <a:endParaRPr lang="en-US">
                <a:latin typeface="微软雅黑" panose="020B0503020204020204" pitchFamily="34" charset="-122"/>
                <a:ea typeface="微软雅黑" panose="020B0503020204020204" pitchFamily="34" charset="-122"/>
              </a:endParaRPr>
            </a:p>
          </p:txBody>
        </p:sp>
        <p:sp>
          <p:nvSpPr>
            <p:cNvPr id="26" name="Freeform 28"/>
            <p:cNvSpPr>
              <a:spLocks/>
            </p:cNvSpPr>
            <p:nvPr/>
          </p:nvSpPr>
          <p:spPr bwMode="gray">
            <a:xfrm>
              <a:off x="1871" y="2633"/>
              <a:ext cx="208" cy="268"/>
            </a:xfrm>
            <a:custGeom>
              <a:avLst/>
              <a:gdLst>
                <a:gd name="T0" fmla="*/ 155 w 208"/>
                <a:gd name="T1" fmla="*/ 59 h 268"/>
                <a:gd name="T2" fmla="*/ 207 w 208"/>
                <a:gd name="T3" fmla="*/ 0 h 268"/>
                <a:gd name="T4" fmla="*/ 7 w 208"/>
                <a:gd name="T5" fmla="*/ 52 h 268"/>
                <a:gd name="T6" fmla="*/ 0 w 208"/>
                <a:gd name="T7" fmla="*/ 267 h 268"/>
                <a:gd name="T8" fmla="*/ 52 w 208"/>
                <a:gd name="T9" fmla="*/ 200 h 268"/>
                <a:gd name="T10" fmla="*/ 0 60000 65536"/>
                <a:gd name="T11" fmla="*/ 0 60000 65536"/>
                <a:gd name="T12" fmla="*/ 0 60000 65536"/>
                <a:gd name="T13" fmla="*/ 0 60000 65536"/>
                <a:gd name="T14" fmla="*/ 0 60000 65536"/>
                <a:gd name="T15" fmla="*/ 0 w 208"/>
                <a:gd name="T16" fmla="*/ 0 h 268"/>
                <a:gd name="T17" fmla="*/ 208 w 208"/>
                <a:gd name="T18" fmla="*/ 268 h 268"/>
              </a:gdLst>
              <a:ahLst/>
              <a:cxnLst>
                <a:cxn ang="T10">
                  <a:pos x="T0" y="T1"/>
                </a:cxn>
                <a:cxn ang="T11">
                  <a:pos x="T2" y="T3"/>
                </a:cxn>
                <a:cxn ang="T12">
                  <a:pos x="T4" y="T5"/>
                </a:cxn>
                <a:cxn ang="T13">
                  <a:pos x="T6" y="T7"/>
                </a:cxn>
                <a:cxn ang="T14">
                  <a:pos x="T8" y="T9"/>
                </a:cxn>
              </a:cxnLst>
              <a:rect l="T15" t="T16" r="T17" b="T18"/>
              <a:pathLst>
                <a:path w="208" h="268">
                  <a:moveTo>
                    <a:pt x="155" y="59"/>
                  </a:moveTo>
                  <a:lnTo>
                    <a:pt x="207" y="0"/>
                  </a:lnTo>
                  <a:lnTo>
                    <a:pt x="7" y="52"/>
                  </a:lnTo>
                  <a:lnTo>
                    <a:pt x="0" y="267"/>
                  </a:lnTo>
                  <a:lnTo>
                    <a:pt x="52" y="200"/>
                  </a:lnTo>
                </a:path>
              </a:pathLst>
            </a:custGeom>
            <a:grpFill/>
            <a:ln w="12700" cap="rnd">
              <a:noFill/>
              <a:round/>
              <a:headEnd/>
              <a:tailEnd/>
            </a:ln>
          </p:spPr>
          <p:txBody>
            <a:bodyPr/>
            <a:lstStyle/>
            <a:p>
              <a:pPr>
                <a:buClr>
                  <a:schemeClr val="bg2"/>
                </a:buClr>
                <a:defRPr/>
              </a:pPr>
              <a:endParaRPr lang="en-US">
                <a:latin typeface="微软雅黑" panose="020B0503020204020204" pitchFamily="34" charset="-122"/>
                <a:ea typeface="微软雅黑" panose="020B0503020204020204" pitchFamily="34" charset="-122"/>
              </a:endParaRPr>
            </a:p>
          </p:txBody>
        </p:sp>
        <p:sp>
          <p:nvSpPr>
            <p:cNvPr id="27" name="Freeform 29"/>
            <p:cNvSpPr>
              <a:spLocks/>
            </p:cNvSpPr>
            <p:nvPr/>
          </p:nvSpPr>
          <p:spPr bwMode="gray">
            <a:xfrm>
              <a:off x="1866" y="2634"/>
              <a:ext cx="210" cy="269"/>
            </a:xfrm>
            <a:custGeom>
              <a:avLst/>
              <a:gdLst>
                <a:gd name="T0" fmla="*/ 62 w 210"/>
                <a:gd name="T1" fmla="*/ 210 h 269"/>
                <a:gd name="T2" fmla="*/ 0 w 210"/>
                <a:gd name="T3" fmla="*/ 268 h 269"/>
                <a:gd name="T4" fmla="*/ 7 w 210"/>
                <a:gd name="T5" fmla="*/ 52 h 269"/>
                <a:gd name="T6" fmla="*/ 209 w 210"/>
                <a:gd name="T7" fmla="*/ 0 h 269"/>
                <a:gd name="T8" fmla="*/ 168 w 210"/>
                <a:gd name="T9" fmla="*/ 62 h 269"/>
                <a:gd name="T10" fmla="*/ 0 60000 65536"/>
                <a:gd name="T11" fmla="*/ 0 60000 65536"/>
                <a:gd name="T12" fmla="*/ 0 60000 65536"/>
                <a:gd name="T13" fmla="*/ 0 60000 65536"/>
                <a:gd name="T14" fmla="*/ 0 60000 65536"/>
                <a:gd name="T15" fmla="*/ 0 w 210"/>
                <a:gd name="T16" fmla="*/ 0 h 269"/>
                <a:gd name="T17" fmla="*/ 210 w 210"/>
                <a:gd name="T18" fmla="*/ 269 h 269"/>
              </a:gdLst>
              <a:ahLst/>
              <a:cxnLst>
                <a:cxn ang="T10">
                  <a:pos x="T0" y="T1"/>
                </a:cxn>
                <a:cxn ang="T11">
                  <a:pos x="T2" y="T3"/>
                </a:cxn>
                <a:cxn ang="T12">
                  <a:pos x="T4" y="T5"/>
                </a:cxn>
                <a:cxn ang="T13">
                  <a:pos x="T6" y="T7"/>
                </a:cxn>
                <a:cxn ang="T14">
                  <a:pos x="T8" y="T9"/>
                </a:cxn>
              </a:cxnLst>
              <a:rect l="T15" t="T16" r="T17" b="T18"/>
              <a:pathLst>
                <a:path w="210" h="269">
                  <a:moveTo>
                    <a:pt x="62" y="210"/>
                  </a:moveTo>
                  <a:lnTo>
                    <a:pt x="0" y="268"/>
                  </a:lnTo>
                  <a:lnTo>
                    <a:pt x="7" y="52"/>
                  </a:lnTo>
                  <a:lnTo>
                    <a:pt x="209" y="0"/>
                  </a:lnTo>
                  <a:lnTo>
                    <a:pt x="168" y="62"/>
                  </a:lnTo>
                </a:path>
              </a:pathLst>
            </a:custGeom>
            <a:grpFill/>
            <a:ln w="12700" cap="rnd">
              <a:noFill/>
              <a:round/>
              <a:headEnd/>
              <a:tailEnd/>
            </a:ln>
          </p:spPr>
          <p:txBody>
            <a:bodyPr/>
            <a:lstStyle/>
            <a:p>
              <a:pPr>
                <a:buClr>
                  <a:schemeClr val="bg2"/>
                </a:buClr>
                <a:defRPr/>
              </a:pPr>
              <a:endParaRPr lang="en-US">
                <a:latin typeface="微软雅黑" panose="020B0503020204020204" pitchFamily="34" charset="-122"/>
                <a:ea typeface="微软雅黑" panose="020B0503020204020204" pitchFamily="34" charset="-122"/>
              </a:endParaRPr>
            </a:p>
          </p:txBody>
        </p:sp>
      </p:grpSp>
      <p:sp>
        <p:nvSpPr>
          <p:cNvPr id="29" name="Freeform 2"/>
          <p:cNvSpPr>
            <a:spLocks/>
          </p:cNvSpPr>
          <p:nvPr/>
        </p:nvSpPr>
        <p:spPr bwMode="gray">
          <a:xfrm>
            <a:off x="2092459" y="4912352"/>
            <a:ext cx="860425" cy="417512"/>
          </a:xfrm>
          <a:custGeom>
            <a:avLst/>
            <a:gdLst>
              <a:gd name="T0" fmla="*/ 0 w 414"/>
              <a:gd name="T1" fmla="*/ 0 h 347"/>
              <a:gd name="T2" fmla="*/ 0 w 414"/>
              <a:gd name="T3" fmla="*/ 2147483647 h 347"/>
              <a:gd name="T4" fmla="*/ 2147483647 w 414"/>
              <a:gd name="T5" fmla="*/ 2147483647 h 347"/>
              <a:gd name="T6" fmla="*/ 0 60000 65536"/>
              <a:gd name="T7" fmla="*/ 0 60000 65536"/>
              <a:gd name="T8" fmla="*/ 0 60000 65536"/>
              <a:gd name="T9" fmla="*/ 0 w 414"/>
              <a:gd name="T10" fmla="*/ 0 h 347"/>
              <a:gd name="T11" fmla="*/ 414 w 414"/>
              <a:gd name="T12" fmla="*/ 347 h 347"/>
            </a:gdLst>
            <a:ahLst/>
            <a:cxnLst>
              <a:cxn ang="T6">
                <a:pos x="T0" y="T1"/>
              </a:cxn>
              <a:cxn ang="T7">
                <a:pos x="T2" y="T3"/>
              </a:cxn>
              <a:cxn ang="T8">
                <a:pos x="T4" y="T5"/>
              </a:cxn>
            </a:cxnLst>
            <a:rect l="T9" t="T10" r="T11" b="T12"/>
            <a:pathLst>
              <a:path w="414" h="347">
                <a:moveTo>
                  <a:pt x="0" y="0"/>
                </a:moveTo>
                <a:lnTo>
                  <a:pt x="0" y="346"/>
                </a:lnTo>
                <a:lnTo>
                  <a:pt x="413" y="346"/>
                </a:lnTo>
              </a:path>
            </a:pathLst>
          </a:custGeom>
          <a:noFill/>
          <a:ln w="12700" cap="rnd">
            <a:solidFill>
              <a:schemeClr val="tx1"/>
            </a:solidFill>
            <a:round/>
            <a:headEnd/>
            <a:tailEnd type="triangle" w="med" len="med"/>
          </a:ln>
        </p:spPr>
        <p:txBody>
          <a:bodyPr/>
          <a:lstStyle>
            <a:lvl1pPr eaLnBrk="0" hangingPunct="0">
              <a:defRPr sz="6600">
                <a:solidFill>
                  <a:srgbClr val="FF0000"/>
                </a:solidFill>
                <a:latin typeface="黑体" panose="02010609060101010101" pitchFamily="49" charset="-122"/>
                <a:ea typeface="宋体" panose="02010600030101010101" pitchFamily="2" charset="-122"/>
              </a:defRPr>
            </a:lvl1pPr>
            <a:lvl2pPr marL="742950" indent="-285750" eaLnBrk="0" hangingPunct="0">
              <a:defRPr sz="6600">
                <a:solidFill>
                  <a:srgbClr val="FF0000"/>
                </a:solidFill>
                <a:latin typeface="黑体" panose="02010609060101010101" pitchFamily="49" charset="-122"/>
                <a:ea typeface="宋体" panose="02010600030101010101" pitchFamily="2" charset="-122"/>
              </a:defRPr>
            </a:lvl2pPr>
            <a:lvl3pPr marL="1143000" indent="-228600" eaLnBrk="0" hangingPunct="0">
              <a:defRPr sz="6600">
                <a:solidFill>
                  <a:srgbClr val="FF0000"/>
                </a:solidFill>
                <a:latin typeface="黑体" panose="02010609060101010101" pitchFamily="49" charset="-122"/>
                <a:ea typeface="宋体" panose="02010600030101010101" pitchFamily="2" charset="-122"/>
              </a:defRPr>
            </a:lvl3pPr>
            <a:lvl4pPr marL="1600200" indent="-228600" eaLnBrk="0" hangingPunct="0">
              <a:defRPr sz="6600">
                <a:solidFill>
                  <a:srgbClr val="FF0000"/>
                </a:solidFill>
                <a:latin typeface="黑体" panose="02010609060101010101" pitchFamily="49" charset="-122"/>
                <a:ea typeface="宋体" panose="02010600030101010101" pitchFamily="2" charset="-122"/>
              </a:defRPr>
            </a:lvl4pPr>
            <a:lvl5pPr marL="2057400" indent="-228600" eaLnBrk="0" hangingPunct="0">
              <a:defRPr sz="6600">
                <a:solidFill>
                  <a:srgbClr val="FF0000"/>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9pPr>
          </a:lstStyle>
          <a:p>
            <a:pPr eaLnBrk="1" hangingPunct="1">
              <a:buClr>
                <a:schemeClr val="bg2"/>
              </a:buClr>
            </a:pPr>
            <a:endParaRPr lang="en-US" altLang="zh-CN">
              <a:latin typeface="微软雅黑" panose="020B0503020204020204" pitchFamily="34" charset="-122"/>
              <a:ea typeface="微软雅黑" panose="020B0503020204020204" pitchFamily="34" charset="-122"/>
            </a:endParaRPr>
          </a:p>
        </p:txBody>
      </p:sp>
      <p:sp>
        <p:nvSpPr>
          <p:cNvPr id="30" name="Freeform 31"/>
          <p:cNvSpPr>
            <a:spLocks/>
          </p:cNvSpPr>
          <p:nvPr/>
        </p:nvSpPr>
        <p:spPr bwMode="gray">
          <a:xfrm>
            <a:off x="2926607" y="1956465"/>
            <a:ext cx="806450" cy="452438"/>
          </a:xfrm>
          <a:custGeom>
            <a:avLst/>
            <a:gdLst>
              <a:gd name="T0" fmla="*/ 0 w 361"/>
              <a:gd name="T1" fmla="*/ 0 h 601"/>
              <a:gd name="T2" fmla="*/ 2147483647 w 361"/>
              <a:gd name="T3" fmla="*/ 0 h 601"/>
              <a:gd name="T4" fmla="*/ 2147483647 w 361"/>
              <a:gd name="T5" fmla="*/ 2147483647 h 601"/>
              <a:gd name="T6" fmla="*/ 0 60000 65536"/>
              <a:gd name="T7" fmla="*/ 0 60000 65536"/>
              <a:gd name="T8" fmla="*/ 0 60000 65536"/>
              <a:gd name="T9" fmla="*/ 0 w 361"/>
              <a:gd name="T10" fmla="*/ 0 h 601"/>
              <a:gd name="T11" fmla="*/ 361 w 361"/>
              <a:gd name="T12" fmla="*/ 601 h 601"/>
            </a:gdLst>
            <a:ahLst/>
            <a:cxnLst>
              <a:cxn ang="T6">
                <a:pos x="T0" y="T1"/>
              </a:cxn>
              <a:cxn ang="T7">
                <a:pos x="T2" y="T3"/>
              </a:cxn>
              <a:cxn ang="T8">
                <a:pos x="T4" y="T5"/>
              </a:cxn>
            </a:cxnLst>
            <a:rect l="T9" t="T10" r="T11" b="T12"/>
            <a:pathLst>
              <a:path w="361" h="601">
                <a:moveTo>
                  <a:pt x="0" y="0"/>
                </a:moveTo>
                <a:lnTo>
                  <a:pt x="360" y="0"/>
                </a:lnTo>
                <a:lnTo>
                  <a:pt x="360" y="600"/>
                </a:lnTo>
              </a:path>
            </a:pathLst>
          </a:custGeom>
          <a:noFill/>
          <a:ln w="12700" cap="rnd">
            <a:solidFill>
              <a:schemeClr val="tx1"/>
            </a:solidFill>
            <a:round/>
            <a:headEnd type="triangle" w="med" len="med"/>
            <a:tailEnd/>
          </a:ln>
        </p:spPr>
        <p:txBody>
          <a:bodyPr/>
          <a:lstStyle>
            <a:lvl1pPr eaLnBrk="0" hangingPunct="0">
              <a:defRPr sz="6600">
                <a:solidFill>
                  <a:srgbClr val="FF0000"/>
                </a:solidFill>
                <a:latin typeface="黑体" panose="02010609060101010101" pitchFamily="49" charset="-122"/>
                <a:ea typeface="宋体" panose="02010600030101010101" pitchFamily="2" charset="-122"/>
              </a:defRPr>
            </a:lvl1pPr>
            <a:lvl2pPr marL="742950" indent="-285750" eaLnBrk="0" hangingPunct="0">
              <a:defRPr sz="6600">
                <a:solidFill>
                  <a:srgbClr val="FF0000"/>
                </a:solidFill>
                <a:latin typeface="黑体" panose="02010609060101010101" pitchFamily="49" charset="-122"/>
                <a:ea typeface="宋体" panose="02010600030101010101" pitchFamily="2" charset="-122"/>
              </a:defRPr>
            </a:lvl2pPr>
            <a:lvl3pPr marL="1143000" indent="-228600" eaLnBrk="0" hangingPunct="0">
              <a:defRPr sz="6600">
                <a:solidFill>
                  <a:srgbClr val="FF0000"/>
                </a:solidFill>
                <a:latin typeface="黑体" panose="02010609060101010101" pitchFamily="49" charset="-122"/>
                <a:ea typeface="宋体" panose="02010600030101010101" pitchFamily="2" charset="-122"/>
              </a:defRPr>
            </a:lvl3pPr>
            <a:lvl4pPr marL="1600200" indent="-228600" eaLnBrk="0" hangingPunct="0">
              <a:defRPr sz="6600">
                <a:solidFill>
                  <a:srgbClr val="FF0000"/>
                </a:solidFill>
                <a:latin typeface="黑体" panose="02010609060101010101" pitchFamily="49" charset="-122"/>
                <a:ea typeface="宋体" panose="02010600030101010101" pitchFamily="2" charset="-122"/>
              </a:defRPr>
            </a:lvl4pPr>
            <a:lvl5pPr marL="2057400" indent="-228600" eaLnBrk="0" hangingPunct="0">
              <a:defRPr sz="6600">
                <a:solidFill>
                  <a:srgbClr val="FF0000"/>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9pPr>
          </a:lstStyle>
          <a:p>
            <a:pPr eaLnBrk="1" hangingPunct="1">
              <a:buClr>
                <a:schemeClr val="bg2"/>
              </a:buClr>
            </a:pPr>
            <a:endParaRPr lang="en-US" altLang="zh-CN">
              <a:latin typeface="微软雅黑" panose="020B0503020204020204" pitchFamily="34" charset="-122"/>
              <a:ea typeface="微软雅黑" panose="020B0503020204020204" pitchFamily="34" charset="-122"/>
            </a:endParaRPr>
          </a:p>
        </p:txBody>
      </p:sp>
      <p:sp>
        <p:nvSpPr>
          <p:cNvPr id="31" name="Freeform 2"/>
          <p:cNvSpPr>
            <a:spLocks/>
          </p:cNvSpPr>
          <p:nvPr>
            <p:custDataLst>
              <p:tags r:id="rId9"/>
            </p:custDataLst>
          </p:nvPr>
        </p:nvSpPr>
        <p:spPr bwMode="gray">
          <a:xfrm>
            <a:off x="5130198" y="5569294"/>
            <a:ext cx="860425" cy="417512"/>
          </a:xfrm>
          <a:custGeom>
            <a:avLst/>
            <a:gdLst>
              <a:gd name="T0" fmla="*/ 0 w 414"/>
              <a:gd name="T1" fmla="*/ 0 h 347"/>
              <a:gd name="T2" fmla="*/ 0 w 414"/>
              <a:gd name="T3" fmla="*/ 2147483647 h 347"/>
              <a:gd name="T4" fmla="*/ 2147483647 w 414"/>
              <a:gd name="T5" fmla="*/ 2147483647 h 347"/>
              <a:gd name="T6" fmla="*/ 0 60000 65536"/>
              <a:gd name="T7" fmla="*/ 0 60000 65536"/>
              <a:gd name="T8" fmla="*/ 0 60000 65536"/>
              <a:gd name="T9" fmla="*/ 0 w 414"/>
              <a:gd name="T10" fmla="*/ 0 h 347"/>
              <a:gd name="T11" fmla="*/ 414 w 414"/>
              <a:gd name="T12" fmla="*/ 347 h 347"/>
            </a:gdLst>
            <a:ahLst/>
            <a:cxnLst>
              <a:cxn ang="T6">
                <a:pos x="T0" y="T1"/>
              </a:cxn>
              <a:cxn ang="T7">
                <a:pos x="T2" y="T3"/>
              </a:cxn>
              <a:cxn ang="T8">
                <a:pos x="T4" y="T5"/>
              </a:cxn>
            </a:cxnLst>
            <a:rect l="T9" t="T10" r="T11" b="T12"/>
            <a:pathLst>
              <a:path w="414" h="347">
                <a:moveTo>
                  <a:pt x="0" y="0"/>
                </a:moveTo>
                <a:lnTo>
                  <a:pt x="0" y="346"/>
                </a:lnTo>
                <a:lnTo>
                  <a:pt x="413" y="346"/>
                </a:lnTo>
              </a:path>
            </a:pathLst>
          </a:custGeom>
          <a:noFill/>
          <a:ln w="12700" cap="rnd">
            <a:solidFill>
              <a:schemeClr val="tx1"/>
            </a:solidFill>
            <a:round/>
            <a:headEnd/>
            <a:tailEnd type="triangle" w="med" len="med"/>
          </a:ln>
        </p:spPr>
        <p:txBody>
          <a:bodyPr/>
          <a:lstStyle>
            <a:lvl1pPr eaLnBrk="0" hangingPunct="0">
              <a:defRPr sz="6600">
                <a:solidFill>
                  <a:srgbClr val="FF0000"/>
                </a:solidFill>
                <a:latin typeface="黑体" panose="02010609060101010101" pitchFamily="49" charset="-122"/>
                <a:ea typeface="宋体" panose="02010600030101010101" pitchFamily="2" charset="-122"/>
              </a:defRPr>
            </a:lvl1pPr>
            <a:lvl2pPr marL="742950" indent="-285750" eaLnBrk="0" hangingPunct="0">
              <a:defRPr sz="6600">
                <a:solidFill>
                  <a:srgbClr val="FF0000"/>
                </a:solidFill>
                <a:latin typeface="黑体" panose="02010609060101010101" pitchFamily="49" charset="-122"/>
                <a:ea typeface="宋体" panose="02010600030101010101" pitchFamily="2" charset="-122"/>
              </a:defRPr>
            </a:lvl2pPr>
            <a:lvl3pPr marL="1143000" indent="-228600" eaLnBrk="0" hangingPunct="0">
              <a:defRPr sz="6600">
                <a:solidFill>
                  <a:srgbClr val="FF0000"/>
                </a:solidFill>
                <a:latin typeface="黑体" panose="02010609060101010101" pitchFamily="49" charset="-122"/>
                <a:ea typeface="宋体" panose="02010600030101010101" pitchFamily="2" charset="-122"/>
              </a:defRPr>
            </a:lvl3pPr>
            <a:lvl4pPr marL="1600200" indent="-228600" eaLnBrk="0" hangingPunct="0">
              <a:defRPr sz="6600">
                <a:solidFill>
                  <a:srgbClr val="FF0000"/>
                </a:solidFill>
                <a:latin typeface="黑体" panose="02010609060101010101" pitchFamily="49" charset="-122"/>
                <a:ea typeface="宋体" panose="02010600030101010101" pitchFamily="2" charset="-122"/>
              </a:defRPr>
            </a:lvl4pPr>
            <a:lvl5pPr marL="2057400" indent="-228600" eaLnBrk="0" hangingPunct="0">
              <a:defRPr sz="6600">
                <a:solidFill>
                  <a:srgbClr val="FF0000"/>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9pPr>
          </a:lstStyle>
          <a:p>
            <a:pPr eaLnBrk="1" hangingPunct="1">
              <a:buClr>
                <a:schemeClr val="bg2"/>
              </a:buClr>
            </a:pPr>
            <a:endParaRPr lang="en-US" altLang="zh-CN">
              <a:latin typeface="微软雅黑" panose="020B0503020204020204" pitchFamily="34" charset="-122"/>
              <a:ea typeface="微软雅黑" panose="020B0503020204020204" pitchFamily="34" charset="-122"/>
            </a:endParaRPr>
          </a:p>
        </p:txBody>
      </p:sp>
      <p:sp>
        <p:nvSpPr>
          <p:cNvPr id="32" name="Freeform 31"/>
          <p:cNvSpPr>
            <a:spLocks/>
          </p:cNvSpPr>
          <p:nvPr>
            <p:custDataLst>
              <p:tags r:id="rId10"/>
            </p:custDataLst>
          </p:nvPr>
        </p:nvSpPr>
        <p:spPr bwMode="gray">
          <a:xfrm>
            <a:off x="6038302" y="2502838"/>
            <a:ext cx="798512" cy="307975"/>
          </a:xfrm>
          <a:custGeom>
            <a:avLst/>
            <a:gdLst>
              <a:gd name="T0" fmla="*/ 0 w 361"/>
              <a:gd name="T1" fmla="*/ 0 h 601"/>
              <a:gd name="T2" fmla="*/ 2147483647 w 361"/>
              <a:gd name="T3" fmla="*/ 0 h 601"/>
              <a:gd name="T4" fmla="*/ 2147483647 w 361"/>
              <a:gd name="T5" fmla="*/ 2147483647 h 601"/>
              <a:gd name="T6" fmla="*/ 0 60000 65536"/>
              <a:gd name="T7" fmla="*/ 0 60000 65536"/>
              <a:gd name="T8" fmla="*/ 0 60000 65536"/>
              <a:gd name="T9" fmla="*/ 0 w 361"/>
              <a:gd name="T10" fmla="*/ 0 h 601"/>
              <a:gd name="T11" fmla="*/ 361 w 361"/>
              <a:gd name="T12" fmla="*/ 601 h 601"/>
            </a:gdLst>
            <a:ahLst/>
            <a:cxnLst>
              <a:cxn ang="T6">
                <a:pos x="T0" y="T1"/>
              </a:cxn>
              <a:cxn ang="T7">
                <a:pos x="T2" y="T3"/>
              </a:cxn>
              <a:cxn ang="T8">
                <a:pos x="T4" y="T5"/>
              </a:cxn>
            </a:cxnLst>
            <a:rect l="T9" t="T10" r="T11" b="T12"/>
            <a:pathLst>
              <a:path w="361" h="601">
                <a:moveTo>
                  <a:pt x="0" y="0"/>
                </a:moveTo>
                <a:lnTo>
                  <a:pt x="360" y="0"/>
                </a:lnTo>
                <a:lnTo>
                  <a:pt x="360" y="600"/>
                </a:lnTo>
              </a:path>
            </a:pathLst>
          </a:custGeom>
          <a:noFill/>
          <a:ln w="12700" cap="rnd">
            <a:solidFill>
              <a:schemeClr val="tx1"/>
            </a:solidFill>
            <a:round/>
            <a:headEnd type="triangle" w="med" len="med"/>
            <a:tailEnd/>
          </a:ln>
        </p:spPr>
        <p:txBody>
          <a:bodyPr/>
          <a:lstStyle>
            <a:lvl1pPr eaLnBrk="0" hangingPunct="0">
              <a:defRPr sz="6600">
                <a:solidFill>
                  <a:srgbClr val="FF0000"/>
                </a:solidFill>
                <a:latin typeface="黑体" panose="02010609060101010101" pitchFamily="49" charset="-122"/>
                <a:ea typeface="宋体" panose="02010600030101010101" pitchFamily="2" charset="-122"/>
              </a:defRPr>
            </a:lvl1pPr>
            <a:lvl2pPr marL="742950" indent="-285750" eaLnBrk="0" hangingPunct="0">
              <a:defRPr sz="6600">
                <a:solidFill>
                  <a:srgbClr val="FF0000"/>
                </a:solidFill>
                <a:latin typeface="黑体" panose="02010609060101010101" pitchFamily="49" charset="-122"/>
                <a:ea typeface="宋体" panose="02010600030101010101" pitchFamily="2" charset="-122"/>
              </a:defRPr>
            </a:lvl2pPr>
            <a:lvl3pPr marL="1143000" indent="-228600" eaLnBrk="0" hangingPunct="0">
              <a:defRPr sz="6600">
                <a:solidFill>
                  <a:srgbClr val="FF0000"/>
                </a:solidFill>
                <a:latin typeface="黑体" panose="02010609060101010101" pitchFamily="49" charset="-122"/>
                <a:ea typeface="宋体" panose="02010600030101010101" pitchFamily="2" charset="-122"/>
              </a:defRPr>
            </a:lvl3pPr>
            <a:lvl4pPr marL="1600200" indent="-228600" eaLnBrk="0" hangingPunct="0">
              <a:defRPr sz="6600">
                <a:solidFill>
                  <a:srgbClr val="FF0000"/>
                </a:solidFill>
                <a:latin typeface="黑体" panose="02010609060101010101" pitchFamily="49" charset="-122"/>
                <a:ea typeface="宋体" panose="02010600030101010101" pitchFamily="2" charset="-122"/>
              </a:defRPr>
            </a:lvl4pPr>
            <a:lvl5pPr marL="2057400" indent="-228600" eaLnBrk="0" hangingPunct="0">
              <a:defRPr sz="6600">
                <a:solidFill>
                  <a:srgbClr val="FF0000"/>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9pPr>
          </a:lstStyle>
          <a:p>
            <a:pPr eaLnBrk="1" hangingPunct="1">
              <a:buClr>
                <a:schemeClr val="bg2"/>
              </a:buClr>
            </a:pPr>
            <a:endParaRPr lang="en-US" altLang="zh-CN">
              <a:latin typeface="微软雅黑" panose="020B0503020204020204" pitchFamily="34" charset="-122"/>
              <a:ea typeface="微软雅黑" panose="020B0503020204020204" pitchFamily="34" charset="-122"/>
            </a:endParaRPr>
          </a:p>
        </p:txBody>
      </p:sp>
      <p:sp>
        <p:nvSpPr>
          <p:cNvPr id="33" name="Rectangle 6"/>
          <p:cNvSpPr>
            <a:spLocks noChangeArrowheads="1"/>
          </p:cNvSpPr>
          <p:nvPr/>
        </p:nvSpPr>
        <p:spPr bwMode="gray">
          <a:xfrm>
            <a:off x="270177" y="2194081"/>
            <a:ext cx="2612807" cy="2711685"/>
          </a:xfrm>
          <a:prstGeom prst="rect">
            <a:avLst/>
          </a:prstGeom>
          <a:noFill/>
          <a:ln w="12700">
            <a:noFill/>
            <a:miter lim="800000"/>
            <a:headEnd/>
            <a:tailEnd/>
          </a:ln>
        </p:spPr>
        <p:txBody>
          <a:bodyPr anchor="ctr"/>
          <a:lstStyle>
            <a:lvl1pPr marL="106363" indent="-106363" defTabSz="787400" eaLnBrk="0" hangingPunct="0">
              <a:defRPr sz="6600">
                <a:solidFill>
                  <a:srgbClr val="FF0000"/>
                </a:solidFill>
                <a:latin typeface="黑体" panose="02010609060101010101" pitchFamily="49" charset="-122"/>
                <a:ea typeface="宋体" panose="02010600030101010101" pitchFamily="2" charset="-122"/>
              </a:defRPr>
            </a:lvl1pPr>
            <a:lvl2pPr marL="347663" indent="-182563" defTabSz="787400" eaLnBrk="0" hangingPunct="0">
              <a:defRPr sz="6600">
                <a:solidFill>
                  <a:srgbClr val="FF0000"/>
                </a:solidFill>
                <a:latin typeface="黑体" panose="02010609060101010101" pitchFamily="49" charset="-122"/>
                <a:ea typeface="宋体" panose="02010600030101010101" pitchFamily="2" charset="-122"/>
              </a:defRPr>
            </a:lvl2pPr>
            <a:lvl3pPr marL="1143000" indent="-228600" defTabSz="787400" eaLnBrk="0" hangingPunct="0">
              <a:defRPr sz="6600">
                <a:solidFill>
                  <a:srgbClr val="FF0000"/>
                </a:solidFill>
                <a:latin typeface="黑体" panose="02010609060101010101" pitchFamily="49" charset="-122"/>
                <a:ea typeface="宋体" panose="02010600030101010101" pitchFamily="2" charset="-122"/>
              </a:defRPr>
            </a:lvl3pPr>
            <a:lvl4pPr marL="1600200" indent="-228600" defTabSz="787400" eaLnBrk="0" hangingPunct="0">
              <a:defRPr sz="6600">
                <a:solidFill>
                  <a:srgbClr val="FF0000"/>
                </a:solidFill>
                <a:latin typeface="黑体" panose="02010609060101010101" pitchFamily="49" charset="-122"/>
                <a:ea typeface="宋体" panose="02010600030101010101" pitchFamily="2" charset="-122"/>
              </a:defRPr>
            </a:lvl4pPr>
            <a:lvl5pPr marL="2057400" indent="-228600" defTabSz="787400" eaLnBrk="0" hangingPunct="0">
              <a:defRPr sz="6600">
                <a:solidFill>
                  <a:srgbClr val="FF0000"/>
                </a:solidFill>
                <a:latin typeface="黑体" panose="02010609060101010101" pitchFamily="49" charset="-122"/>
                <a:ea typeface="宋体" panose="02010600030101010101" pitchFamily="2" charset="-122"/>
              </a:defRPr>
            </a:lvl5pPr>
            <a:lvl6pPr marL="2514600" indent="-228600" defTabSz="7874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6pPr>
            <a:lvl7pPr marL="2971800" indent="-228600" defTabSz="7874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7pPr>
            <a:lvl8pPr marL="3429000" indent="-228600" defTabSz="7874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8pPr>
            <a:lvl9pPr marL="3886200" indent="-228600" defTabSz="7874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9pPr>
          </a:lstStyle>
          <a:p>
            <a:pPr marL="0" indent="0">
              <a:lnSpc>
                <a:spcPct val="150000"/>
              </a:lnSpc>
              <a:buClr>
                <a:schemeClr val="bg2"/>
              </a:buClr>
            </a:pPr>
            <a:r>
              <a:rPr lang="zh-CN" altLang="en-US" sz="1800" dirty="0">
                <a:solidFill>
                  <a:schemeClr val="tx2"/>
                </a:solidFill>
                <a:latin typeface="微软雅黑" panose="020B0503020204020204" pitchFamily="34" charset="-122"/>
                <a:ea typeface="微软雅黑" panose="020B0503020204020204" pitchFamily="34" charset="-122"/>
              </a:rPr>
              <a:t>通过采购建立竞争优势</a:t>
            </a:r>
          </a:p>
          <a:p>
            <a:pPr lvl="1">
              <a:lnSpc>
                <a:spcPct val="150000"/>
              </a:lnSpc>
              <a:buClr>
                <a:schemeClr val="bg2"/>
              </a:buClr>
              <a:buFont typeface="Arial" panose="020B0604020202020204" pitchFamily="34" charset="0"/>
              <a:buChar char="–"/>
            </a:pPr>
            <a:r>
              <a:rPr lang="zh-CN" altLang="en-US" sz="1600" dirty="0">
                <a:solidFill>
                  <a:schemeClr val="tx2"/>
                </a:solidFill>
                <a:latin typeface="微软雅黑" panose="020B0503020204020204" pitchFamily="34" charset="-122"/>
                <a:ea typeface="微软雅黑" panose="020B0503020204020204" pitchFamily="34" charset="-122"/>
              </a:rPr>
              <a:t>建立采购类别</a:t>
            </a:r>
          </a:p>
          <a:p>
            <a:pPr lvl="1">
              <a:lnSpc>
                <a:spcPct val="150000"/>
              </a:lnSpc>
              <a:buClr>
                <a:schemeClr val="bg2"/>
              </a:buClr>
              <a:buFont typeface="Arial" panose="020B0604020202020204" pitchFamily="34" charset="0"/>
              <a:buChar char="–"/>
            </a:pPr>
            <a:r>
              <a:rPr lang="zh-CN" altLang="en-US" sz="1600" dirty="0">
                <a:solidFill>
                  <a:schemeClr val="tx2"/>
                </a:solidFill>
                <a:latin typeface="微软雅黑" panose="020B0503020204020204" pitchFamily="34" charset="-122"/>
                <a:ea typeface="微软雅黑" panose="020B0503020204020204" pitchFamily="34" charset="-122"/>
              </a:rPr>
              <a:t>供应市场分析</a:t>
            </a:r>
          </a:p>
          <a:p>
            <a:pPr lvl="1">
              <a:lnSpc>
                <a:spcPct val="150000"/>
              </a:lnSpc>
              <a:buClr>
                <a:schemeClr val="bg2"/>
              </a:buClr>
              <a:buFont typeface="Arial" panose="020B0604020202020204" pitchFamily="34" charset="0"/>
              <a:buChar char="–"/>
            </a:pPr>
            <a:r>
              <a:rPr lang="zh-CN" altLang="en-US" sz="1600" dirty="0">
                <a:solidFill>
                  <a:schemeClr val="tx2"/>
                </a:solidFill>
                <a:latin typeface="微软雅黑" panose="020B0503020204020204" pitchFamily="34" charset="-122"/>
                <a:ea typeface="微软雅黑" panose="020B0503020204020204" pitchFamily="34" charset="-122"/>
              </a:rPr>
              <a:t>采购战略制定</a:t>
            </a:r>
          </a:p>
          <a:p>
            <a:pPr lvl="1">
              <a:lnSpc>
                <a:spcPct val="150000"/>
              </a:lnSpc>
              <a:buClr>
                <a:schemeClr val="bg2"/>
              </a:buClr>
              <a:buFont typeface="Arial" panose="020B0604020202020204" pitchFamily="34" charset="0"/>
              <a:buChar char="–"/>
            </a:pPr>
            <a:r>
              <a:rPr lang="zh-CN" altLang="en-US" sz="1600" dirty="0">
                <a:solidFill>
                  <a:schemeClr val="tx2"/>
                </a:solidFill>
                <a:latin typeface="微软雅黑" panose="020B0503020204020204" pitchFamily="34" charset="-122"/>
                <a:ea typeface="微软雅黑" panose="020B0503020204020204" pitchFamily="34" charset="-122"/>
              </a:rPr>
              <a:t>供应商选择</a:t>
            </a:r>
          </a:p>
          <a:p>
            <a:pPr lvl="1">
              <a:lnSpc>
                <a:spcPct val="150000"/>
              </a:lnSpc>
              <a:buClr>
                <a:schemeClr val="bg2"/>
              </a:buClr>
              <a:buFont typeface="Arial" panose="020B0604020202020204" pitchFamily="34" charset="0"/>
              <a:buChar char="–"/>
            </a:pPr>
            <a:r>
              <a:rPr lang="zh-CN" altLang="en-US" sz="1600" dirty="0">
                <a:solidFill>
                  <a:schemeClr val="tx2"/>
                </a:solidFill>
                <a:latin typeface="微软雅黑" panose="020B0503020204020204" pitchFamily="34" charset="-122"/>
                <a:ea typeface="微软雅黑" panose="020B0503020204020204" pitchFamily="34" charset="-122"/>
              </a:rPr>
              <a:t>谈判：价格、数量、绩效指标等</a:t>
            </a:r>
          </a:p>
        </p:txBody>
      </p:sp>
      <p:sp>
        <p:nvSpPr>
          <p:cNvPr id="34" name="Rectangle 9"/>
          <p:cNvSpPr>
            <a:spLocks noChangeArrowheads="1"/>
          </p:cNvSpPr>
          <p:nvPr/>
        </p:nvSpPr>
        <p:spPr bwMode="gray">
          <a:xfrm>
            <a:off x="2989103" y="2691107"/>
            <a:ext cx="3143578" cy="2716895"/>
          </a:xfrm>
          <a:prstGeom prst="rect">
            <a:avLst/>
          </a:prstGeom>
          <a:noFill/>
          <a:ln w="12700">
            <a:noFill/>
            <a:miter lim="800000"/>
            <a:headEnd/>
            <a:tailEnd/>
          </a:ln>
        </p:spPr>
        <p:txBody>
          <a:bodyPr tIns="91440" anchor="ctr"/>
          <a:lstStyle>
            <a:lvl1pPr marL="106363" indent="-106363" defTabSz="787400" eaLnBrk="0" hangingPunct="0">
              <a:defRPr sz="6600">
                <a:solidFill>
                  <a:srgbClr val="FF0000"/>
                </a:solidFill>
                <a:latin typeface="黑体" panose="02010609060101010101" pitchFamily="49" charset="-122"/>
                <a:ea typeface="宋体" panose="02010600030101010101" pitchFamily="2" charset="-122"/>
              </a:defRPr>
            </a:lvl1pPr>
            <a:lvl2pPr marL="347663" indent="-182563" defTabSz="787400" eaLnBrk="0" hangingPunct="0">
              <a:defRPr sz="6600">
                <a:solidFill>
                  <a:srgbClr val="FF0000"/>
                </a:solidFill>
                <a:latin typeface="黑体" panose="02010609060101010101" pitchFamily="49" charset="-122"/>
                <a:ea typeface="宋体" panose="02010600030101010101" pitchFamily="2" charset="-122"/>
              </a:defRPr>
            </a:lvl2pPr>
            <a:lvl3pPr marL="1143000" indent="-228600" defTabSz="787400" eaLnBrk="0" hangingPunct="0">
              <a:defRPr sz="6600">
                <a:solidFill>
                  <a:srgbClr val="FF0000"/>
                </a:solidFill>
                <a:latin typeface="黑体" panose="02010609060101010101" pitchFamily="49" charset="-122"/>
                <a:ea typeface="宋体" panose="02010600030101010101" pitchFamily="2" charset="-122"/>
              </a:defRPr>
            </a:lvl3pPr>
            <a:lvl4pPr marL="1600200" indent="-228600" defTabSz="787400" eaLnBrk="0" hangingPunct="0">
              <a:defRPr sz="6600">
                <a:solidFill>
                  <a:srgbClr val="FF0000"/>
                </a:solidFill>
                <a:latin typeface="黑体" panose="02010609060101010101" pitchFamily="49" charset="-122"/>
                <a:ea typeface="宋体" panose="02010600030101010101" pitchFamily="2" charset="-122"/>
              </a:defRPr>
            </a:lvl4pPr>
            <a:lvl5pPr marL="2057400" indent="-228600" defTabSz="787400" eaLnBrk="0" hangingPunct="0">
              <a:defRPr sz="6600">
                <a:solidFill>
                  <a:srgbClr val="FF0000"/>
                </a:solidFill>
                <a:latin typeface="黑体" panose="02010609060101010101" pitchFamily="49" charset="-122"/>
                <a:ea typeface="宋体" panose="02010600030101010101" pitchFamily="2" charset="-122"/>
              </a:defRPr>
            </a:lvl5pPr>
            <a:lvl6pPr marL="2514600" indent="-228600" defTabSz="7874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6pPr>
            <a:lvl7pPr marL="2971800" indent="-228600" defTabSz="7874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7pPr>
            <a:lvl8pPr marL="3429000" indent="-228600" defTabSz="7874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8pPr>
            <a:lvl9pPr marL="3886200" indent="-228600" defTabSz="7874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9pPr>
          </a:lstStyle>
          <a:p>
            <a:pPr marL="0" indent="0">
              <a:lnSpc>
                <a:spcPct val="150000"/>
              </a:lnSpc>
              <a:buClr>
                <a:schemeClr val="bg2"/>
              </a:buClr>
            </a:pPr>
            <a:r>
              <a:rPr lang="zh-CN" altLang="en-US" sz="1800" dirty="0">
                <a:solidFill>
                  <a:srgbClr val="000000"/>
                </a:solidFill>
                <a:latin typeface="微软雅黑" panose="020B0503020204020204" pitchFamily="34" charset="-122"/>
                <a:ea typeface="微软雅黑" panose="020B0503020204020204" pitchFamily="34" charset="-122"/>
              </a:rPr>
              <a:t>有效管理供应商以获取最大价值</a:t>
            </a:r>
          </a:p>
          <a:p>
            <a:pPr lvl="1">
              <a:lnSpc>
                <a:spcPct val="150000"/>
              </a:lnSpc>
              <a:buClr>
                <a:schemeClr val="bg2"/>
              </a:buClr>
              <a:buFont typeface="Arial" panose="020B0604020202020204" pitchFamily="34" charset="0"/>
              <a:buChar char="–"/>
            </a:pPr>
            <a:r>
              <a:rPr lang="zh-CN" altLang="en-US" sz="1600" dirty="0">
                <a:solidFill>
                  <a:srgbClr val="000000"/>
                </a:solidFill>
                <a:latin typeface="微软雅黑" panose="020B0503020204020204" pitchFamily="34" charset="-122"/>
                <a:ea typeface="微软雅黑" panose="020B0503020204020204" pitchFamily="34" charset="-122"/>
              </a:rPr>
              <a:t>供应商业绩评估</a:t>
            </a:r>
          </a:p>
          <a:p>
            <a:pPr lvl="1">
              <a:lnSpc>
                <a:spcPct val="150000"/>
              </a:lnSpc>
              <a:buClr>
                <a:schemeClr val="bg2"/>
              </a:buClr>
              <a:buFont typeface="Arial" panose="020B0604020202020204" pitchFamily="34" charset="0"/>
              <a:buChar char="–"/>
            </a:pPr>
            <a:r>
              <a:rPr lang="zh-CN" altLang="en-US" sz="1600" dirty="0">
                <a:solidFill>
                  <a:srgbClr val="000000"/>
                </a:solidFill>
                <a:latin typeface="微软雅黑" panose="020B0503020204020204" pitchFamily="34" charset="-122"/>
                <a:ea typeface="微软雅黑" panose="020B0503020204020204" pitchFamily="34" charset="-122"/>
              </a:rPr>
              <a:t>合作关系升级</a:t>
            </a:r>
          </a:p>
          <a:p>
            <a:pPr lvl="1">
              <a:lnSpc>
                <a:spcPct val="150000"/>
              </a:lnSpc>
              <a:buClr>
                <a:schemeClr val="bg2"/>
              </a:buClr>
              <a:buFont typeface="Arial" panose="020B0604020202020204" pitchFamily="34" charset="0"/>
              <a:buChar char="–"/>
            </a:pPr>
            <a:r>
              <a:rPr lang="zh-CN" altLang="en-US" sz="1600" dirty="0">
                <a:solidFill>
                  <a:srgbClr val="000000"/>
                </a:solidFill>
                <a:latin typeface="微软雅黑" panose="020B0503020204020204" pitchFamily="34" charset="-122"/>
                <a:ea typeface="微软雅黑" panose="020B0503020204020204" pitchFamily="34" charset="-122"/>
              </a:rPr>
              <a:t>解决冲突</a:t>
            </a:r>
          </a:p>
          <a:p>
            <a:pPr lvl="1">
              <a:lnSpc>
                <a:spcPct val="150000"/>
              </a:lnSpc>
              <a:buClr>
                <a:schemeClr val="bg2"/>
              </a:buClr>
              <a:buFont typeface="Arial" panose="020B0604020202020204" pitchFamily="34" charset="0"/>
              <a:buChar char="–"/>
            </a:pPr>
            <a:r>
              <a:rPr lang="zh-CN" altLang="en-US" sz="1600" dirty="0">
                <a:solidFill>
                  <a:srgbClr val="000000"/>
                </a:solidFill>
                <a:latin typeface="微软雅黑" panose="020B0503020204020204" pitchFamily="34" charset="-122"/>
                <a:ea typeface="微软雅黑" panose="020B0503020204020204" pitchFamily="34" charset="-122"/>
              </a:rPr>
              <a:t>寻找替代供应商</a:t>
            </a:r>
          </a:p>
          <a:p>
            <a:pPr lvl="1">
              <a:lnSpc>
                <a:spcPct val="150000"/>
              </a:lnSpc>
              <a:buClr>
                <a:schemeClr val="bg2"/>
              </a:buClr>
              <a:buFont typeface="Arial" panose="020B0604020202020204" pitchFamily="34" charset="0"/>
              <a:buChar char="–"/>
            </a:pPr>
            <a:r>
              <a:rPr lang="zh-CN" altLang="en-US" sz="1600" dirty="0">
                <a:solidFill>
                  <a:srgbClr val="000000"/>
                </a:solidFill>
                <a:latin typeface="微软雅黑" panose="020B0503020204020204" pitchFamily="34" charset="-122"/>
                <a:ea typeface="微软雅黑" panose="020B0503020204020204" pitchFamily="34" charset="-122"/>
              </a:rPr>
              <a:t>追踪供应商市场</a:t>
            </a:r>
          </a:p>
        </p:txBody>
      </p:sp>
      <p:sp>
        <p:nvSpPr>
          <p:cNvPr id="35" name="Rectangle 12"/>
          <p:cNvSpPr>
            <a:spLocks noChangeArrowheads="1"/>
          </p:cNvSpPr>
          <p:nvPr/>
        </p:nvSpPr>
        <p:spPr bwMode="gray">
          <a:xfrm>
            <a:off x="6141917" y="3309929"/>
            <a:ext cx="2760482" cy="2497227"/>
          </a:xfrm>
          <a:prstGeom prst="rect">
            <a:avLst/>
          </a:prstGeom>
          <a:noFill/>
          <a:ln w="12700">
            <a:noFill/>
            <a:miter lim="800000"/>
            <a:headEnd/>
            <a:tailEnd/>
          </a:ln>
        </p:spPr>
        <p:txBody>
          <a:bodyPr anchor="ctr"/>
          <a:lstStyle>
            <a:lvl1pPr marL="106363" indent="-106363" defTabSz="787400" eaLnBrk="0" hangingPunct="0">
              <a:defRPr sz="6600">
                <a:solidFill>
                  <a:srgbClr val="FF0000"/>
                </a:solidFill>
                <a:latin typeface="黑体" panose="02010609060101010101" pitchFamily="49" charset="-122"/>
                <a:ea typeface="宋体" panose="02010600030101010101" pitchFamily="2" charset="-122"/>
              </a:defRPr>
            </a:lvl1pPr>
            <a:lvl2pPr marL="347663" indent="-182563" defTabSz="787400" eaLnBrk="0" hangingPunct="0">
              <a:defRPr sz="6600">
                <a:solidFill>
                  <a:srgbClr val="FF0000"/>
                </a:solidFill>
                <a:latin typeface="黑体" panose="02010609060101010101" pitchFamily="49" charset="-122"/>
                <a:ea typeface="宋体" panose="02010600030101010101" pitchFamily="2" charset="-122"/>
              </a:defRPr>
            </a:lvl2pPr>
            <a:lvl3pPr marL="1143000" indent="-228600" defTabSz="787400" eaLnBrk="0" hangingPunct="0">
              <a:defRPr sz="6600">
                <a:solidFill>
                  <a:srgbClr val="FF0000"/>
                </a:solidFill>
                <a:latin typeface="黑体" panose="02010609060101010101" pitchFamily="49" charset="-122"/>
                <a:ea typeface="宋体" panose="02010600030101010101" pitchFamily="2" charset="-122"/>
              </a:defRPr>
            </a:lvl3pPr>
            <a:lvl4pPr marL="1600200" indent="-228600" defTabSz="787400" eaLnBrk="0" hangingPunct="0">
              <a:defRPr sz="6600">
                <a:solidFill>
                  <a:srgbClr val="FF0000"/>
                </a:solidFill>
                <a:latin typeface="黑体" panose="02010609060101010101" pitchFamily="49" charset="-122"/>
                <a:ea typeface="宋体" panose="02010600030101010101" pitchFamily="2" charset="-122"/>
              </a:defRPr>
            </a:lvl4pPr>
            <a:lvl5pPr marL="2057400" indent="-228600" defTabSz="787400" eaLnBrk="0" hangingPunct="0">
              <a:defRPr sz="6600">
                <a:solidFill>
                  <a:srgbClr val="FF0000"/>
                </a:solidFill>
                <a:latin typeface="黑体" panose="02010609060101010101" pitchFamily="49" charset="-122"/>
                <a:ea typeface="宋体" panose="02010600030101010101" pitchFamily="2" charset="-122"/>
              </a:defRPr>
            </a:lvl5pPr>
            <a:lvl6pPr marL="2514600" indent="-228600" defTabSz="7874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6pPr>
            <a:lvl7pPr marL="2971800" indent="-228600" defTabSz="7874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7pPr>
            <a:lvl8pPr marL="3429000" indent="-228600" defTabSz="7874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8pPr>
            <a:lvl9pPr marL="3886200" indent="-228600" defTabSz="7874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9pPr>
          </a:lstStyle>
          <a:p>
            <a:pPr marL="0" indent="0">
              <a:lnSpc>
                <a:spcPct val="150000"/>
              </a:lnSpc>
              <a:buClr>
                <a:schemeClr val="bg2"/>
              </a:buClr>
            </a:pPr>
            <a:r>
              <a:rPr lang="zh-CN" altLang="en-US" sz="1800" dirty="0">
                <a:solidFill>
                  <a:srgbClr val="000000"/>
                </a:solidFill>
                <a:latin typeface="微软雅黑" panose="020B0503020204020204" pitchFamily="34" charset="-122"/>
                <a:ea typeface="微软雅黑" panose="020B0503020204020204" pitchFamily="34" charset="-122"/>
              </a:rPr>
              <a:t>以最低的整体成本提供商品与服务</a:t>
            </a:r>
          </a:p>
          <a:p>
            <a:pPr lvl="1">
              <a:lnSpc>
                <a:spcPct val="150000"/>
              </a:lnSpc>
              <a:buClr>
                <a:schemeClr val="bg2"/>
              </a:buClr>
              <a:buFont typeface="Arial" panose="020B0604020202020204" pitchFamily="34" charset="0"/>
              <a:buChar char="–"/>
            </a:pPr>
            <a:r>
              <a:rPr lang="zh-CN" altLang="en-US" sz="1600" dirty="0">
                <a:solidFill>
                  <a:srgbClr val="000000"/>
                </a:solidFill>
                <a:latin typeface="微软雅黑" panose="020B0503020204020204" pitchFamily="34" charset="-122"/>
                <a:ea typeface="微软雅黑" panose="020B0503020204020204" pitchFamily="34" charset="-122"/>
              </a:rPr>
              <a:t>需求预测</a:t>
            </a:r>
          </a:p>
          <a:p>
            <a:pPr lvl="1">
              <a:lnSpc>
                <a:spcPct val="150000"/>
              </a:lnSpc>
              <a:buClr>
                <a:schemeClr val="bg2"/>
              </a:buClr>
              <a:buFont typeface="Arial" panose="020B0604020202020204" pitchFamily="34" charset="0"/>
              <a:buChar char="–"/>
            </a:pPr>
            <a:r>
              <a:rPr lang="zh-CN" altLang="en-US" sz="1600" dirty="0">
                <a:solidFill>
                  <a:srgbClr val="000000"/>
                </a:solidFill>
                <a:latin typeface="微软雅黑" panose="020B0503020204020204" pitchFamily="34" charset="-122"/>
                <a:ea typeface="微软雅黑" panose="020B0503020204020204" pitchFamily="34" charset="-122"/>
              </a:rPr>
              <a:t>下订单</a:t>
            </a:r>
          </a:p>
          <a:p>
            <a:pPr lvl="1">
              <a:lnSpc>
                <a:spcPct val="150000"/>
              </a:lnSpc>
              <a:buClr>
                <a:schemeClr val="bg2"/>
              </a:buClr>
              <a:buFont typeface="Arial" panose="020B0604020202020204" pitchFamily="34" charset="0"/>
              <a:buChar char="–"/>
            </a:pPr>
            <a:r>
              <a:rPr lang="zh-CN" altLang="en-US" sz="1600" dirty="0">
                <a:solidFill>
                  <a:srgbClr val="000000"/>
                </a:solidFill>
                <a:latin typeface="微软雅黑" panose="020B0503020204020204" pitchFamily="34" charset="-122"/>
                <a:ea typeface="微软雅黑" panose="020B0503020204020204" pitchFamily="34" charset="-122"/>
              </a:rPr>
              <a:t>收到商品或服务</a:t>
            </a:r>
            <a:endParaRPr lang="en-US" altLang="zh-CN" sz="1600" dirty="0">
              <a:solidFill>
                <a:srgbClr val="000000"/>
              </a:solidFill>
              <a:latin typeface="微软雅黑" panose="020B0503020204020204" pitchFamily="34" charset="-122"/>
              <a:ea typeface="微软雅黑" panose="020B0503020204020204" pitchFamily="34" charset="-122"/>
            </a:endParaRPr>
          </a:p>
          <a:p>
            <a:pPr lvl="1">
              <a:lnSpc>
                <a:spcPct val="150000"/>
              </a:lnSpc>
              <a:buClr>
                <a:schemeClr val="bg2"/>
              </a:buClr>
              <a:buFont typeface="Arial" panose="020B0604020202020204" pitchFamily="34" charset="0"/>
              <a:buChar char="–"/>
            </a:pPr>
            <a:r>
              <a:rPr lang="zh-CN" altLang="en-US" sz="1600" dirty="0">
                <a:solidFill>
                  <a:srgbClr val="000000"/>
                </a:solidFill>
                <a:latin typeface="微软雅黑" panose="020B0503020204020204" pitchFamily="34" charset="-122"/>
                <a:ea typeface="微软雅黑" panose="020B0503020204020204" pitchFamily="34" charset="-122"/>
              </a:rPr>
              <a:t>付款</a:t>
            </a:r>
          </a:p>
        </p:txBody>
      </p:sp>
      <p:sp>
        <p:nvSpPr>
          <p:cNvPr id="37" name="Rectangle 3"/>
          <p:cNvSpPr txBox="1">
            <a:spLocks noChangeArrowheads="1"/>
          </p:cNvSpPr>
          <p:nvPr>
            <p:custDataLst>
              <p:tags r:id="rId11"/>
            </p:custDataLst>
          </p:nvPr>
        </p:nvSpPr>
        <p:spPr>
          <a:xfrm>
            <a:off x="314325" y="1318010"/>
            <a:ext cx="8218115" cy="473242"/>
          </a:xfrm>
          <a:prstGeom prst="rect">
            <a:avLst/>
          </a:prstGeom>
        </p:spPr>
        <p:txBody>
          <a:bodyPr/>
          <a:lstStyle>
            <a:lvl1pPr eaLnBrk="0" hangingPunct="0">
              <a:defRPr sz="6600">
                <a:solidFill>
                  <a:srgbClr val="FF0000"/>
                </a:solidFill>
                <a:latin typeface="黑体" panose="02010609060101010101" pitchFamily="49" charset="-122"/>
                <a:ea typeface="宋体" panose="02010600030101010101" pitchFamily="2" charset="-122"/>
              </a:defRPr>
            </a:lvl1pPr>
            <a:lvl2pPr marL="742950" indent="-285750" eaLnBrk="0" hangingPunct="0">
              <a:defRPr sz="6600">
                <a:solidFill>
                  <a:srgbClr val="FF0000"/>
                </a:solidFill>
                <a:latin typeface="黑体" panose="02010609060101010101" pitchFamily="49" charset="-122"/>
                <a:ea typeface="宋体" panose="02010600030101010101" pitchFamily="2" charset="-122"/>
              </a:defRPr>
            </a:lvl2pPr>
            <a:lvl3pPr marL="1143000" indent="-228600" eaLnBrk="0" hangingPunct="0">
              <a:defRPr sz="6600">
                <a:solidFill>
                  <a:srgbClr val="FF0000"/>
                </a:solidFill>
                <a:latin typeface="黑体" panose="02010609060101010101" pitchFamily="49" charset="-122"/>
                <a:ea typeface="宋体" panose="02010600030101010101" pitchFamily="2" charset="-122"/>
              </a:defRPr>
            </a:lvl3pPr>
            <a:lvl4pPr marL="1600200" indent="-228600" eaLnBrk="0" hangingPunct="0">
              <a:defRPr sz="6600">
                <a:solidFill>
                  <a:srgbClr val="FF0000"/>
                </a:solidFill>
                <a:latin typeface="黑体" panose="02010609060101010101" pitchFamily="49" charset="-122"/>
                <a:ea typeface="宋体" panose="02010600030101010101" pitchFamily="2" charset="-122"/>
              </a:defRPr>
            </a:lvl4pPr>
            <a:lvl5pPr marL="2057400" indent="-228600" eaLnBrk="0" hangingPunct="0">
              <a:defRPr sz="6600">
                <a:solidFill>
                  <a:srgbClr val="FF0000"/>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9pPr>
          </a:lstStyle>
          <a:p>
            <a:pPr eaLnBrk="1" hangingPunct="1">
              <a:buClr>
                <a:schemeClr val="bg2"/>
              </a:buClr>
            </a:pPr>
            <a:r>
              <a:rPr lang="zh-CN" altLang="en-US" sz="2400" b="1" dirty="0">
                <a:solidFill>
                  <a:schemeClr val="tx2"/>
                </a:solidFill>
                <a:latin typeface="微软雅黑" panose="020B0503020204020204" pitchFamily="34" charset="-122"/>
                <a:ea typeface="微软雅黑" panose="020B0503020204020204" pitchFamily="34" charset="-122"/>
              </a:rPr>
              <a:t>领先的采购组织通常会建立并整合三大主要价值创造流程</a:t>
            </a:r>
            <a:endParaRPr lang="en-AU" altLang="zh-CN" sz="2400" b="1" dirty="0">
              <a:solidFill>
                <a:schemeClr val="tx2"/>
              </a:solidFill>
              <a:latin typeface="微软雅黑" panose="020B0503020204020204" pitchFamily="34" charset="-122"/>
              <a:ea typeface="微软雅黑" panose="020B0503020204020204" pitchFamily="34" charset="-122"/>
            </a:endParaRPr>
          </a:p>
        </p:txBody>
      </p:sp>
      <p:sp>
        <p:nvSpPr>
          <p:cNvPr id="36" name="Text Box 2"/>
          <p:cNvSpPr txBox="1">
            <a:spLocks noChangeArrowheads="1"/>
          </p:cNvSpPr>
          <p:nvPr>
            <p:custDataLst>
              <p:tags r:id="rId12"/>
            </p:custDataLst>
          </p:nvPr>
        </p:nvSpPr>
        <p:spPr bwMode="auto">
          <a:xfrm>
            <a:off x="1679389" y="426773"/>
            <a:ext cx="5760640" cy="443198"/>
          </a:xfrm>
          <a:prstGeom prst="rect">
            <a:avLst/>
          </a:prstGeom>
          <a:noFill/>
          <a:ln w="12700" algn="ctr">
            <a:noFill/>
            <a:miter lim="800000"/>
            <a:headEnd/>
            <a:tailEnd/>
          </a:ln>
        </p:spPr>
        <p:txBody>
          <a:bodyPr wrap="square" lIns="0" tIns="0" rIns="0" bIns="0">
            <a:spAutoFit/>
          </a:bodyPr>
          <a:lstStyle>
            <a:lvl1pPr eaLnBrk="0" hangingPunct="0">
              <a:defRPr sz="6600">
                <a:solidFill>
                  <a:srgbClr val="FF0000"/>
                </a:solidFill>
                <a:latin typeface="黑体" panose="02010609060101010101" pitchFamily="49" charset="-122"/>
                <a:ea typeface="宋体" panose="02010600030101010101" pitchFamily="2" charset="-122"/>
              </a:defRPr>
            </a:lvl1pPr>
            <a:lvl2pPr marL="742950" indent="-285750" eaLnBrk="0" hangingPunct="0">
              <a:defRPr sz="6600">
                <a:solidFill>
                  <a:srgbClr val="FF0000"/>
                </a:solidFill>
                <a:latin typeface="黑体" panose="02010609060101010101" pitchFamily="49" charset="-122"/>
                <a:ea typeface="宋体" panose="02010600030101010101" pitchFamily="2" charset="-122"/>
              </a:defRPr>
            </a:lvl2pPr>
            <a:lvl3pPr marL="1143000" indent="-228600" eaLnBrk="0" hangingPunct="0">
              <a:defRPr sz="6600">
                <a:solidFill>
                  <a:srgbClr val="FF0000"/>
                </a:solidFill>
                <a:latin typeface="黑体" panose="02010609060101010101" pitchFamily="49" charset="-122"/>
                <a:ea typeface="宋体" panose="02010600030101010101" pitchFamily="2" charset="-122"/>
              </a:defRPr>
            </a:lvl3pPr>
            <a:lvl4pPr marL="1600200" indent="-228600" eaLnBrk="0" hangingPunct="0">
              <a:defRPr sz="6600">
                <a:solidFill>
                  <a:srgbClr val="FF0000"/>
                </a:solidFill>
                <a:latin typeface="黑体" panose="02010609060101010101" pitchFamily="49" charset="-122"/>
                <a:ea typeface="宋体" panose="02010600030101010101" pitchFamily="2" charset="-122"/>
              </a:defRPr>
            </a:lvl4pPr>
            <a:lvl5pPr marL="2057400" indent="-228600" eaLnBrk="0" hangingPunct="0">
              <a:defRPr sz="6600">
                <a:solidFill>
                  <a:srgbClr val="FF0000"/>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sz="6600">
                <a:solidFill>
                  <a:srgbClr val="FF0000"/>
                </a:solidFill>
                <a:latin typeface="黑体" panose="02010609060101010101" pitchFamily="49" charset="-122"/>
                <a:ea typeface="宋体" panose="02010600030101010101" pitchFamily="2" charset="-122"/>
              </a:defRPr>
            </a:lvl9pPr>
          </a:lstStyle>
          <a:p>
            <a:pPr algn="ctr" eaLnBrk="1" hangingPunct="1">
              <a:lnSpc>
                <a:spcPct val="90000"/>
              </a:lnSpc>
              <a:buClr>
                <a:schemeClr val="bg2"/>
              </a:buClr>
            </a:pPr>
            <a:r>
              <a:rPr lang="zh-CN" altLang="en-US" sz="3200" b="1" dirty="0" smtClean="0">
                <a:latin typeface="微软雅黑" panose="020B0503020204020204" pitchFamily="34" charset="-122"/>
                <a:ea typeface="微软雅黑" panose="020B0503020204020204" pitchFamily="34" charset="-122"/>
              </a:rPr>
              <a:t>现代采购管理职能完善</a:t>
            </a:r>
            <a:endParaRPr lang="zh-CN" altLang="en-US" sz="3200" b="1" dirty="0">
              <a:latin typeface="微软雅黑" panose="020B0503020204020204" pitchFamily="34" charset="-122"/>
              <a:ea typeface="微软雅黑" panose="020B0503020204020204" pitchFamily="34" charset="-122"/>
            </a:endParaRPr>
          </a:p>
        </p:txBody>
      </p:sp>
      <p:grpSp>
        <p:nvGrpSpPr>
          <p:cNvPr id="38" name="Group 23"/>
          <p:cNvGrpSpPr>
            <a:grpSpLocks/>
          </p:cNvGrpSpPr>
          <p:nvPr>
            <p:custDataLst>
              <p:tags r:id="rId13"/>
            </p:custDataLst>
          </p:nvPr>
        </p:nvGrpSpPr>
        <p:grpSpPr bwMode="gray">
          <a:xfrm rot="21336050">
            <a:off x="5661019" y="1893398"/>
            <a:ext cx="2400881" cy="986074"/>
            <a:chOff x="1866" y="2633"/>
            <a:chExt cx="1720" cy="1462"/>
          </a:xfrm>
          <a:solidFill>
            <a:srgbClr val="0000FF"/>
          </a:solidFill>
        </p:grpSpPr>
        <p:sp>
          <p:nvSpPr>
            <p:cNvPr id="39" name="Freeform 24"/>
            <p:cNvSpPr>
              <a:spLocks/>
            </p:cNvSpPr>
            <p:nvPr/>
          </p:nvSpPr>
          <p:spPr bwMode="gray">
            <a:xfrm>
              <a:off x="1900" y="2677"/>
              <a:ext cx="1649" cy="1366"/>
            </a:xfrm>
            <a:custGeom>
              <a:avLst/>
              <a:gdLst>
                <a:gd name="T0" fmla="*/ 111 w 1649"/>
                <a:gd name="T1" fmla="*/ 0 h 1366"/>
                <a:gd name="T2" fmla="*/ 1648 w 1649"/>
                <a:gd name="T3" fmla="*/ 1224 h 1366"/>
                <a:gd name="T4" fmla="*/ 1537 w 1649"/>
                <a:gd name="T5" fmla="*/ 1365 h 1366"/>
                <a:gd name="T6" fmla="*/ 0 w 1649"/>
                <a:gd name="T7" fmla="*/ 141 h 1366"/>
                <a:gd name="T8" fmla="*/ 111 w 1649"/>
                <a:gd name="T9" fmla="*/ 0 h 1366"/>
                <a:gd name="T10" fmla="*/ 0 60000 65536"/>
                <a:gd name="T11" fmla="*/ 0 60000 65536"/>
                <a:gd name="T12" fmla="*/ 0 60000 65536"/>
                <a:gd name="T13" fmla="*/ 0 60000 65536"/>
                <a:gd name="T14" fmla="*/ 0 60000 65536"/>
                <a:gd name="T15" fmla="*/ 0 w 1649"/>
                <a:gd name="T16" fmla="*/ 0 h 1366"/>
                <a:gd name="T17" fmla="*/ 1649 w 1649"/>
                <a:gd name="T18" fmla="*/ 1366 h 1366"/>
              </a:gdLst>
              <a:ahLst/>
              <a:cxnLst>
                <a:cxn ang="T10">
                  <a:pos x="T0" y="T1"/>
                </a:cxn>
                <a:cxn ang="T11">
                  <a:pos x="T2" y="T3"/>
                </a:cxn>
                <a:cxn ang="T12">
                  <a:pos x="T4" y="T5"/>
                </a:cxn>
                <a:cxn ang="T13">
                  <a:pos x="T6" y="T7"/>
                </a:cxn>
                <a:cxn ang="T14">
                  <a:pos x="T8" y="T9"/>
                </a:cxn>
              </a:cxnLst>
              <a:rect l="T15" t="T16" r="T17" b="T18"/>
              <a:pathLst>
                <a:path w="1649" h="1366">
                  <a:moveTo>
                    <a:pt x="111" y="0"/>
                  </a:moveTo>
                  <a:lnTo>
                    <a:pt x="1648" y="1224"/>
                  </a:lnTo>
                  <a:lnTo>
                    <a:pt x="1537" y="1365"/>
                  </a:lnTo>
                  <a:lnTo>
                    <a:pt x="0" y="141"/>
                  </a:lnTo>
                  <a:lnTo>
                    <a:pt x="111" y="0"/>
                  </a:lnTo>
                </a:path>
              </a:pathLst>
            </a:custGeom>
            <a:grpFill/>
            <a:ln w="12700" cap="rnd">
              <a:noFill/>
              <a:round/>
              <a:headEnd/>
              <a:tailEnd/>
            </a:ln>
          </p:spPr>
          <p:txBody>
            <a:bodyPr/>
            <a:lstStyle/>
            <a:p>
              <a:pPr>
                <a:buClr>
                  <a:schemeClr val="bg2"/>
                </a:buClr>
                <a:defRPr/>
              </a:pPr>
              <a:endParaRPr lang="en-US">
                <a:latin typeface="微软雅黑" panose="020B0503020204020204" pitchFamily="34" charset="-122"/>
                <a:ea typeface="微软雅黑" panose="020B0503020204020204" pitchFamily="34" charset="-122"/>
              </a:endParaRPr>
            </a:p>
          </p:txBody>
        </p:sp>
        <p:sp>
          <p:nvSpPr>
            <p:cNvPr id="40" name="Freeform 25"/>
            <p:cNvSpPr>
              <a:spLocks/>
            </p:cNvSpPr>
            <p:nvPr/>
          </p:nvSpPr>
          <p:spPr bwMode="gray">
            <a:xfrm>
              <a:off x="3377" y="3828"/>
              <a:ext cx="209" cy="267"/>
            </a:xfrm>
            <a:custGeom>
              <a:avLst/>
              <a:gdLst>
                <a:gd name="T0" fmla="*/ 163 w 209"/>
                <a:gd name="T1" fmla="*/ 67 h 267"/>
                <a:gd name="T2" fmla="*/ 208 w 209"/>
                <a:gd name="T3" fmla="*/ 0 h 267"/>
                <a:gd name="T4" fmla="*/ 201 w 209"/>
                <a:gd name="T5" fmla="*/ 214 h 267"/>
                <a:gd name="T6" fmla="*/ 0 w 209"/>
                <a:gd name="T7" fmla="*/ 266 h 267"/>
                <a:gd name="T8" fmla="*/ 52 w 209"/>
                <a:gd name="T9" fmla="*/ 207 h 267"/>
                <a:gd name="T10" fmla="*/ 163 w 209"/>
                <a:gd name="T11" fmla="*/ 67 h 267"/>
                <a:gd name="T12" fmla="*/ 0 60000 65536"/>
                <a:gd name="T13" fmla="*/ 0 60000 65536"/>
                <a:gd name="T14" fmla="*/ 0 60000 65536"/>
                <a:gd name="T15" fmla="*/ 0 60000 65536"/>
                <a:gd name="T16" fmla="*/ 0 60000 65536"/>
                <a:gd name="T17" fmla="*/ 0 60000 65536"/>
                <a:gd name="T18" fmla="*/ 0 w 209"/>
                <a:gd name="T19" fmla="*/ 0 h 267"/>
                <a:gd name="T20" fmla="*/ 209 w 209"/>
                <a:gd name="T21" fmla="*/ 267 h 267"/>
              </a:gdLst>
              <a:ahLst/>
              <a:cxnLst>
                <a:cxn ang="T12">
                  <a:pos x="T0" y="T1"/>
                </a:cxn>
                <a:cxn ang="T13">
                  <a:pos x="T2" y="T3"/>
                </a:cxn>
                <a:cxn ang="T14">
                  <a:pos x="T4" y="T5"/>
                </a:cxn>
                <a:cxn ang="T15">
                  <a:pos x="T6" y="T7"/>
                </a:cxn>
                <a:cxn ang="T16">
                  <a:pos x="T8" y="T9"/>
                </a:cxn>
                <a:cxn ang="T17">
                  <a:pos x="T10" y="T11"/>
                </a:cxn>
              </a:cxnLst>
              <a:rect l="T18" t="T19" r="T20" b="T21"/>
              <a:pathLst>
                <a:path w="209" h="267">
                  <a:moveTo>
                    <a:pt x="163" y="67"/>
                  </a:moveTo>
                  <a:lnTo>
                    <a:pt x="208" y="0"/>
                  </a:lnTo>
                  <a:lnTo>
                    <a:pt x="201" y="214"/>
                  </a:lnTo>
                  <a:lnTo>
                    <a:pt x="0" y="266"/>
                  </a:lnTo>
                  <a:lnTo>
                    <a:pt x="52" y="207"/>
                  </a:lnTo>
                  <a:lnTo>
                    <a:pt x="163" y="67"/>
                  </a:lnTo>
                </a:path>
              </a:pathLst>
            </a:custGeom>
            <a:grpFill/>
            <a:ln w="12700" cap="rnd">
              <a:noFill/>
              <a:round/>
              <a:headEnd/>
              <a:tailEnd/>
            </a:ln>
          </p:spPr>
          <p:txBody>
            <a:bodyPr/>
            <a:lstStyle/>
            <a:p>
              <a:pPr>
                <a:buClr>
                  <a:schemeClr val="bg2"/>
                </a:buClr>
                <a:defRPr/>
              </a:pPr>
              <a:endParaRPr lang="en-US">
                <a:latin typeface="微软雅黑" panose="020B0503020204020204" pitchFamily="34" charset="-122"/>
                <a:ea typeface="微软雅黑" panose="020B0503020204020204" pitchFamily="34" charset="-122"/>
              </a:endParaRPr>
            </a:p>
          </p:txBody>
        </p:sp>
        <p:sp>
          <p:nvSpPr>
            <p:cNvPr id="41" name="Freeform 26"/>
            <p:cNvSpPr>
              <a:spLocks/>
            </p:cNvSpPr>
            <p:nvPr/>
          </p:nvSpPr>
          <p:spPr bwMode="gray">
            <a:xfrm>
              <a:off x="3377" y="3828"/>
              <a:ext cx="209" cy="267"/>
            </a:xfrm>
            <a:custGeom>
              <a:avLst/>
              <a:gdLst>
                <a:gd name="T0" fmla="*/ 156 w 209"/>
                <a:gd name="T1" fmla="*/ 65 h 267"/>
                <a:gd name="T2" fmla="*/ 208 w 209"/>
                <a:gd name="T3" fmla="*/ 0 h 267"/>
                <a:gd name="T4" fmla="*/ 201 w 209"/>
                <a:gd name="T5" fmla="*/ 214 h 267"/>
                <a:gd name="T6" fmla="*/ 0 w 209"/>
                <a:gd name="T7" fmla="*/ 266 h 267"/>
                <a:gd name="T8" fmla="*/ 48 w 209"/>
                <a:gd name="T9" fmla="*/ 203 h 267"/>
                <a:gd name="T10" fmla="*/ 0 60000 65536"/>
                <a:gd name="T11" fmla="*/ 0 60000 65536"/>
                <a:gd name="T12" fmla="*/ 0 60000 65536"/>
                <a:gd name="T13" fmla="*/ 0 60000 65536"/>
                <a:gd name="T14" fmla="*/ 0 60000 65536"/>
                <a:gd name="T15" fmla="*/ 0 w 209"/>
                <a:gd name="T16" fmla="*/ 0 h 267"/>
                <a:gd name="T17" fmla="*/ 209 w 209"/>
                <a:gd name="T18" fmla="*/ 267 h 267"/>
              </a:gdLst>
              <a:ahLst/>
              <a:cxnLst>
                <a:cxn ang="T10">
                  <a:pos x="T0" y="T1"/>
                </a:cxn>
                <a:cxn ang="T11">
                  <a:pos x="T2" y="T3"/>
                </a:cxn>
                <a:cxn ang="T12">
                  <a:pos x="T4" y="T5"/>
                </a:cxn>
                <a:cxn ang="T13">
                  <a:pos x="T6" y="T7"/>
                </a:cxn>
                <a:cxn ang="T14">
                  <a:pos x="T8" y="T9"/>
                </a:cxn>
              </a:cxnLst>
              <a:rect l="T15" t="T16" r="T17" b="T18"/>
              <a:pathLst>
                <a:path w="209" h="267">
                  <a:moveTo>
                    <a:pt x="156" y="65"/>
                  </a:moveTo>
                  <a:lnTo>
                    <a:pt x="208" y="0"/>
                  </a:lnTo>
                  <a:lnTo>
                    <a:pt x="201" y="214"/>
                  </a:lnTo>
                  <a:lnTo>
                    <a:pt x="0" y="266"/>
                  </a:lnTo>
                  <a:lnTo>
                    <a:pt x="48" y="203"/>
                  </a:lnTo>
                </a:path>
              </a:pathLst>
            </a:custGeom>
            <a:grpFill/>
            <a:ln w="12700" cap="rnd">
              <a:noFill/>
              <a:round/>
              <a:headEnd/>
              <a:tailEnd/>
            </a:ln>
          </p:spPr>
          <p:txBody>
            <a:bodyPr/>
            <a:lstStyle/>
            <a:p>
              <a:pPr>
                <a:buClr>
                  <a:schemeClr val="bg2"/>
                </a:buClr>
                <a:defRPr/>
              </a:pPr>
              <a:endParaRPr lang="en-US">
                <a:latin typeface="微软雅黑" panose="020B0503020204020204" pitchFamily="34" charset="-122"/>
                <a:ea typeface="微软雅黑" panose="020B0503020204020204" pitchFamily="34" charset="-122"/>
              </a:endParaRPr>
            </a:p>
          </p:txBody>
        </p:sp>
        <p:sp>
          <p:nvSpPr>
            <p:cNvPr id="42" name="Freeform 27"/>
            <p:cNvSpPr>
              <a:spLocks/>
            </p:cNvSpPr>
            <p:nvPr/>
          </p:nvSpPr>
          <p:spPr bwMode="gray">
            <a:xfrm>
              <a:off x="1871" y="2633"/>
              <a:ext cx="208" cy="268"/>
            </a:xfrm>
            <a:custGeom>
              <a:avLst/>
              <a:gdLst>
                <a:gd name="T0" fmla="*/ 155 w 208"/>
                <a:gd name="T1" fmla="*/ 59 h 268"/>
                <a:gd name="T2" fmla="*/ 207 w 208"/>
                <a:gd name="T3" fmla="*/ 0 h 268"/>
                <a:gd name="T4" fmla="*/ 7 w 208"/>
                <a:gd name="T5" fmla="*/ 52 h 268"/>
                <a:gd name="T6" fmla="*/ 0 w 208"/>
                <a:gd name="T7" fmla="*/ 267 h 268"/>
                <a:gd name="T8" fmla="*/ 52 w 208"/>
                <a:gd name="T9" fmla="*/ 200 h 268"/>
                <a:gd name="T10" fmla="*/ 155 w 208"/>
                <a:gd name="T11" fmla="*/ 59 h 268"/>
                <a:gd name="T12" fmla="*/ 0 60000 65536"/>
                <a:gd name="T13" fmla="*/ 0 60000 65536"/>
                <a:gd name="T14" fmla="*/ 0 60000 65536"/>
                <a:gd name="T15" fmla="*/ 0 60000 65536"/>
                <a:gd name="T16" fmla="*/ 0 60000 65536"/>
                <a:gd name="T17" fmla="*/ 0 60000 65536"/>
                <a:gd name="T18" fmla="*/ 0 w 208"/>
                <a:gd name="T19" fmla="*/ 0 h 268"/>
                <a:gd name="T20" fmla="*/ 208 w 208"/>
                <a:gd name="T21" fmla="*/ 268 h 268"/>
              </a:gdLst>
              <a:ahLst/>
              <a:cxnLst>
                <a:cxn ang="T12">
                  <a:pos x="T0" y="T1"/>
                </a:cxn>
                <a:cxn ang="T13">
                  <a:pos x="T2" y="T3"/>
                </a:cxn>
                <a:cxn ang="T14">
                  <a:pos x="T4" y="T5"/>
                </a:cxn>
                <a:cxn ang="T15">
                  <a:pos x="T6" y="T7"/>
                </a:cxn>
                <a:cxn ang="T16">
                  <a:pos x="T8" y="T9"/>
                </a:cxn>
                <a:cxn ang="T17">
                  <a:pos x="T10" y="T11"/>
                </a:cxn>
              </a:cxnLst>
              <a:rect l="T18" t="T19" r="T20" b="T21"/>
              <a:pathLst>
                <a:path w="208" h="268">
                  <a:moveTo>
                    <a:pt x="155" y="59"/>
                  </a:moveTo>
                  <a:lnTo>
                    <a:pt x="207" y="0"/>
                  </a:lnTo>
                  <a:lnTo>
                    <a:pt x="7" y="52"/>
                  </a:lnTo>
                  <a:lnTo>
                    <a:pt x="0" y="267"/>
                  </a:lnTo>
                  <a:lnTo>
                    <a:pt x="52" y="200"/>
                  </a:lnTo>
                  <a:lnTo>
                    <a:pt x="155" y="59"/>
                  </a:lnTo>
                </a:path>
              </a:pathLst>
            </a:custGeom>
            <a:grpFill/>
            <a:ln w="12700" cap="rnd">
              <a:noFill/>
              <a:round/>
              <a:headEnd/>
              <a:tailEnd/>
            </a:ln>
          </p:spPr>
          <p:txBody>
            <a:bodyPr/>
            <a:lstStyle/>
            <a:p>
              <a:pPr>
                <a:buClr>
                  <a:schemeClr val="bg2"/>
                </a:buClr>
                <a:defRPr/>
              </a:pPr>
              <a:endParaRPr lang="en-US">
                <a:latin typeface="微软雅黑" panose="020B0503020204020204" pitchFamily="34" charset="-122"/>
                <a:ea typeface="微软雅黑" panose="020B0503020204020204" pitchFamily="34" charset="-122"/>
              </a:endParaRPr>
            </a:p>
          </p:txBody>
        </p:sp>
        <p:sp>
          <p:nvSpPr>
            <p:cNvPr id="43" name="Freeform 28"/>
            <p:cNvSpPr>
              <a:spLocks/>
            </p:cNvSpPr>
            <p:nvPr/>
          </p:nvSpPr>
          <p:spPr bwMode="gray">
            <a:xfrm>
              <a:off x="1871" y="2633"/>
              <a:ext cx="208" cy="268"/>
            </a:xfrm>
            <a:custGeom>
              <a:avLst/>
              <a:gdLst>
                <a:gd name="T0" fmla="*/ 155 w 208"/>
                <a:gd name="T1" fmla="*/ 59 h 268"/>
                <a:gd name="T2" fmla="*/ 207 w 208"/>
                <a:gd name="T3" fmla="*/ 0 h 268"/>
                <a:gd name="T4" fmla="*/ 7 w 208"/>
                <a:gd name="T5" fmla="*/ 52 h 268"/>
                <a:gd name="T6" fmla="*/ 0 w 208"/>
                <a:gd name="T7" fmla="*/ 267 h 268"/>
                <a:gd name="T8" fmla="*/ 52 w 208"/>
                <a:gd name="T9" fmla="*/ 200 h 268"/>
                <a:gd name="T10" fmla="*/ 0 60000 65536"/>
                <a:gd name="T11" fmla="*/ 0 60000 65536"/>
                <a:gd name="T12" fmla="*/ 0 60000 65536"/>
                <a:gd name="T13" fmla="*/ 0 60000 65536"/>
                <a:gd name="T14" fmla="*/ 0 60000 65536"/>
                <a:gd name="T15" fmla="*/ 0 w 208"/>
                <a:gd name="T16" fmla="*/ 0 h 268"/>
                <a:gd name="T17" fmla="*/ 208 w 208"/>
                <a:gd name="T18" fmla="*/ 268 h 268"/>
              </a:gdLst>
              <a:ahLst/>
              <a:cxnLst>
                <a:cxn ang="T10">
                  <a:pos x="T0" y="T1"/>
                </a:cxn>
                <a:cxn ang="T11">
                  <a:pos x="T2" y="T3"/>
                </a:cxn>
                <a:cxn ang="T12">
                  <a:pos x="T4" y="T5"/>
                </a:cxn>
                <a:cxn ang="T13">
                  <a:pos x="T6" y="T7"/>
                </a:cxn>
                <a:cxn ang="T14">
                  <a:pos x="T8" y="T9"/>
                </a:cxn>
              </a:cxnLst>
              <a:rect l="T15" t="T16" r="T17" b="T18"/>
              <a:pathLst>
                <a:path w="208" h="268">
                  <a:moveTo>
                    <a:pt x="155" y="59"/>
                  </a:moveTo>
                  <a:lnTo>
                    <a:pt x="207" y="0"/>
                  </a:lnTo>
                  <a:lnTo>
                    <a:pt x="7" y="52"/>
                  </a:lnTo>
                  <a:lnTo>
                    <a:pt x="0" y="267"/>
                  </a:lnTo>
                  <a:lnTo>
                    <a:pt x="52" y="200"/>
                  </a:lnTo>
                </a:path>
              </a:pathLst>
            </a:custGeom>
            <a:grpFill/>
            <a:ln w="12700" cap="rnd">
              <a:noFill/>
              <a:round/>
              <a:headEnd/>
              <a:tailEnd/>
            </a:ln>
          </p:spPr>
          <p:txBody>
            <a:bodyPr/>
            <a:lstStyle/>
            <a:p>
              <a:pPr>
                <a:buClr>
                  <a:schemeClr val="bg2"/>
                </a:buClr>
                <a:defRPr/>
              </a:pPr>
              <a:endParaRPr lang="en-US">
                <a:latin typeface="微软雅黑" panose="020B0503020204020204" pitchFamily="34" charset="-122"/>
                <a:ea typeface="微软雅黑" panose="020B0503020204020204" pitchFamily="34" charset="-122"/>
              </a:endParaRPr>
            </a:p>
          </p:txBody>
        </p:sp>
        <p:sp>
          <p:nvSpPr>
            <p:cNvPr id="44" name="Freeform 29"/>
            <p:cNvSpPr>
              <a:spLocks/>
            </p:cNvSpPr>
            <p:nvPr/>
          </p:nvSpPr>
          <p:spPr bwMode="gray">
            <a:xfrm>
              <a:off x="1866" y="2634"/>
              <a:ext cx="210" cy="269"/>
            </a:xfrm>
            <a:custGeom>
              <a:avLst/>
              <a:gdLst>
                <a:gd name="T0" fmla="*/ 62 w 210"/>
                <a:gd name="T1" fmla="*/ 210 h 269"/>
                <a:gd name="T2" fmla="*/ 0 w 210"/>
                <a:gd name="T3" fmla="*/ 268 h 269"/>
                <a:gd name="T4" fmla="*/ 7 w 210"/>
                <a:gd name="T5" fmla="*/ 52 h 269"/>
                <a:gd name="T6" fmla="*/ 209 w 210"/>
                <a:gd name="T7" fmla="*/ 0 h 269"/>
                <a:gd name="T8" fmla="*/ 168 w 210"/>
                <a:gd name="T9" fmla="*/ 62 h 269"/>
                <a:gd name="T10" fmla="*/ 0 60000 65536"/>
                <a:gd name="T11" fmla="*/ 0 60000 65536"/>
                <a:gd name="T12" fmla="*/ 0 60000 65536"/>
                <a:gd name="T13" fmla="*/ 0 60000 65536"/>
                <a:gd name="T14" fmla="*/ 0 60000 65536"/>
                <a:gd name="T15" fmla="*/ 0 w 210"/>
                <a:gd name="T16" fmla="*/ 0 h 269"/>
                <a:gd name="T17" fmla="*/ 210 w 210"/>
                <a:gd name="T18" fmla="*/ 269 h 269"/>
              </a:gdLst>
              <a:ahLst/>
              <a:cxnLst>
                <a:cxn ang="T10">
                  <a:pos x="T0" y="T1"/>
                </a:cxn>
                <a:cxn ang="T11">
                  <a:pos x="T2" y="T3"/>
                </a:cxn>
                <a:cxn ang="T12">
                  <a:pos x="T4" y="T5"/>
                </a:cxn>
                <a:cxn ang="T13">
                  <a:pos x="T6" y="T7"/>
                </a:cxn>
                <a:cxn ang="T14">
                  <a:pos x="T8" y="T9"/>
                </a:cxn>
              </a:cxnLst>
              <a:rect l="T15" t="T16" r="T17" b="T18"/>
              <a:pathLst>
                <a:path w="210" h="269">
                  <a:moveTo>
                    <a:pt x="62" y="210"/>
                  </a:moveTo>
                  <a:lnTo>
                    <a:pt x="0" y="268"/>
                  </a:lnTo>
                  <a:lnTo>
                    <a:pt x="7" y="52"/>
                  </a:lnTo>
                  <a:lnTo>
                    <a:pt x="209" y="0"/>
                  </a:lnTo>
                  <a:lnTo>
                    <a:pt x="168" y="62"/>
                  </a:lnTo>
                </a:path>
              </a:pathLst>
            </a:custGeom>
            <a:grpFill/>
            <a:ln w="12700" cap="rnd">
              <a:noFill/>
              <a:round/>
              <a:headEnd/>
              <a:tailEnd/>
            </a:ln>
          </p:spPr>
          <p:txBody>
            <a:bodyPr/>
            <a:lstStyle/>
            <a:p>
              <a:pPr>
                <a:buClr>
                  <a:schemeClr val="bg2"/>
                </a:buClr>
                <a:defRPr/>
              </a:pPr>
              <a:endParaRPr lang="en-US">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298240363"/>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770" y="1917706"/>
            <a:ext cx="3273425" cy="3816351"/>
          </a:xfrm>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6" name="AutoShape 4"/>
          <p:cNvSpPr>
            <a:spLocks noChangeArrowheads="1"/>
          </p:cNvSpPr>
          <p:nvPr/>
        </p:nvSpPr>
        <p:spPr bwMode="auto">
          <a:xfrm>
            <a:off x="3595690" y="2060578"/>
            <a:ext cx="4895851" cy="433388"/>
          </a:xfrm>
          <a:prstGeom prst="flowChartAlternateProcess">
            <a:avLst/>
          </a:prstGeom>
          <a:gradFill rotWithShape="0">
            <a:gsLst>
              <a:gs pos="0">
                <a:srgbClr val="6A8B25"/>
              </a:gs>
              <a:gs pos="100000">
                <a:srgbClr val="83B02F"/>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8197" name="Rectangle 5"/>
          <p:cNvSpPr>
            <a:spLocks noChangeArrowheads="1"/>
          </p:cNvSpPr>
          <p:nvPr/>
        </p:nvSpPr>
        <p:spPr bwMode="auto">
          <a:xfrm>
            <a:off x="3595690" y="2420944"/>
            <a:ext cx="4895851" cy="3240087"/>
          </a:xfrm>
          <a:prstGeom prst="rect">
            <a:avLst/>
          </a:prstGeom>
          <a:gradFill rotWithShape="0">
            <a:gsLst>
              <a:gs pos="0">
                <a:schemeClr val="bg1"/>
              </a:gs>
              <a:gs pos="100000">
                <a:srgbClr val="CBCBC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pPr algn="ctr" eaLnBrk="1" hangingPunct="1">
              <a:lnSpc>
                <a:spcPct val="250000"/>
              </a:lnSpc>
              <a:buFontTx/>
              <a:buNone/>
            </a:pPr>
            <a:r>
              <a:rPr lang="zh-CN" altLang="en-US" sz="2800" b="1" dirty="0" smtClean="0">
                <a:latin typeface="+mj-ea"/>
                <a:ea typeface="+mj-ea"/>
              </a:rPr>
              <a:t>第三单元</a:t>
            </a:r>
            <a:endParaRPr lang="en-US" altLang="zh-CN" sz="2800" b="1" dirty="0">
              <a:latin typeface="+mj-ea"/>
              <a:ea typeface="+mj-ea"/>
            </a:endParaRPr>
          </a:p>
          <a:p>
            <a:pPr algn="ctr">
              <a:lnSpc>
                <a:spcPct val="200000"/>
              </a:lnSpc>
              <a:buNone/>
            </a:pPr>
            <a:r>
              <a:rPr lang="zh-CN" altLang="en-US" sz="2800" b="1" dirty="0"/>
              <a:t>采购活动前期的基础准备</a:t>
            </a:r>
          </a:p>
        </p:txBody>
      </p:sp>
      <p:sp>
        <p:nvSpPr>
          <p:cNvPr id="2" name="灯片编号占位符 1"/>
          <p:cNvSpPr>
            <a:spLocks noGrp="1"/>
          </p:cNvSpPr>
          <p:nvPr>
            <p:ph type="sldNum" sz="quarter" idx="4"/>
          </p:nvPr>
        </p:nvSpPr>
        <p:spPr/>
        <p:txBody>
          <a:bodyPr/>
          <a:lstStyle/>
          <a:p>
            <a:fld id="{D065990C-D54C-4FC3-B4C7-03BEB07D7E46}" type="slidenum">
              <a:rPr lang="zh-CN" altLang="en-US" smtClean="0">
                <a:solidFill>
                  <a:srgbClr val="000000">
                    <a:tint val="75000"/>
                  </a:srgbClr>
                </a:solidFill>
              </a:rPr>
              <a:pPr/>
              <a:t>36</a:t>
            </a:fld>
            <a:endParaRPr lang="zh-CN" altLang="en-US" dirty="0">
              <a:solidFill>
                <a:srgbClr val="000000">
                  <a:tint val="75000"/>
                </a:srgbClr>
              </a:solidFill>
            </a:endParaRPr>
          </a:p>
        </p:txBody>
      </p:sp>
      <p:sp>
        <p:nvSpPr>
          <p:cNvPr id="6" name="标题 1"/>
          <p:cNvSpPr>
            <a:spLocks noGrp="1"/>
          </p:cNvSpPr>
          <p:nvPr>
            <p:ph type="title"/>
          </p:nvPr>
        </p:nvSpPr>
        <p:spPr>
          <a:xfrm>
            <a:off x="1043608" y="333577"/>
            <a:ext cx="7615575" cy="648072"/>
          </a:xfrm>
        </p:spPr>
        <p:txBody>
          <a:bodyPr/>
          <a:lstStyle/>
          <a:p>
            <a:pPr algn="l"/>
            <a:r>
              <a:rPr lang="zh-CN" altLang="en-US" dirty="0" smtClean="0"/>
              <a:t>精益供应链课程</a:t>
            </a:r>
            <a:r>
              <a:rPr lang="en-US" altLang="zh-CN" dirty="0" smtClean="0"/>
              <a:t>—</a:t>
            </a:r>
            <a:r>
              <a:rPr lang="zh-CN" altLang="en-US" dirty="0" smtClean="0"/>
              <a:t>采购管理与供应商管理</a:t>
            </a:r>
            <a:endParaRPr lang="zh-CN" altLang="en-US" dirty="0"/>
          </a:p>
        </p:txBody>
      </p:sp>
    </p:spTree>
    <p:extLst>
      <p:ext uri="{BB962C8B-B14F-4D97-AF65-F5344CB8AC3E}">
        <p14:creationId xmlns:p14="http://schemas.microsoft.com/office/powerpoint/2010/main" val="1485388203"/>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53627" y="1376772"/>
            <a:ext cx="8436746" cy="4824536"/>
          </a:xfrm>
        </p:spPr>
        <p:txBody>
          <a:bodyPr/>
          <a:lstStyle/>
          <a:p>
            <a:pPr>
              <a:lnSpc>
                <a:spcPct val="150000"/>
              </a:lnSpc>
              <a:buFont typeface="Wingdings" panose="05000000000000000000" pitchFamily="2" charset="2"/>
              <a:buChar char="Ø"/>
            </a:pPr>
            <a:r>
              <a:rPr lang="zh-CN" altLang="en-US" sz="2000" b="0" dirty="0" smtClean="0"/>
              <a:t>采购管理在企业中最主要的活动就是企业生产所需资源的采购和控制，但企业现实中最常见的问题就是因为物料没有到现场，所以只能停产待料，生产无法正常顺利的进行，最终影响出货，失去客户。</a:t>
            </a:r>
            <a:endParaRPr lang="en-US" altLang="zh-CN" sz="2000" b="0" dirty="0" smtClean="0"/>
          </a:p>
          <a:p>
            <a:pPr>
              <a:lnSpc>
                <a:spcPct val="150000"/>
              </a:lnSpc>
              <a:buFont typeface="Wingdings" panose="05000000000000000000" pitchFamily="2" charset="2"/>
              <a:buChar char="Ø"/>
            </a:pPr>
            <a:r>
              <a:rPr lang="zh-CN" altLang="en-US" sz="2000" b="0" dirty="0" smtClean="0"/>
              <a:t>企业在召开生产例会时，对停产进行原因分析，大多数情况下都把责任推给采购部门，是采购部门的物料没来，所以影响了生产进度，不得不停产。</a:t>
            </a:r>
            <a:endParaRPr lang="en-US" altLang="zh-CN" sz="2000" b="0" dirty="0" smtClean="0"/>
          </a:p>
          <a:p>
            <a:pPr>
              <a:lnSpc>
                <a:spcPct val="150000"/>
              </a:lnSpc>
              <a:buFont typeface="Wingdings" panose="05000000000000000000" pitchFamily="2" charset="2"/>
              <a:buChar char="Ø"/>
            </a:pPr>
            <a:r>
              <a:rPr lang="zh-CN" altLang="en-US" sz="2000" b="0" dirty="0" smtClean="0"/>
              <a:t>采购部门也无法说清楚到底是不是因为自身的责任造成了生产停产，也不知道从何着手进行分析，最后还是不了了之，周而复始的重复着。</a:t>
            </a:r>
            <a:endParaRPr lang="zh-CN" altLang="en-US" sz="2000" b="0" dirty="0"/>
          </a:p>
        </p:txBody>
      </p:sp>
      <p:sp>
        <p:nvSpPr>
          <p:cNvPr id="4" name="灯片编号占位符 3"/>
          <p:cNvSpPr>
            <a:spLocks noGrp="1"/>
          </p:cNvSpPr>
          <p:nvPr>
            <p:ph type="sldNum" sz="quarter" idx="4"/>
          </p:nvPr>
        </p:nvSpPr>
        <p:spPr/>
        <p:txBody>
          <a:bodyPr/>
          <a:lstStyle/>
          <a:p>
            <a:fld id="{8BA16DCC-C50E-4AD5-94C9-747C0058B3E1}" type="slidenum">
              <a:rPr lang="zh-CN" altLang="en-US" smtClean="0"/>
              <a:pPr/>
              <a:t>37</a:t>
            </a:fld>
            <a:endParaRPr lang="zh-CN" altLang="en-US" dirty="0"/>
          </a:p>
        </p:txBody>
      </p:sp>
    </p:spTree>
    <p:extLst>
      <p:ext uri="{BB962C8B-B14F-4D97-AF65-F5344CB8AC3E}">
        <p14:creationId xmlns:p14="http://schemas.microsoft.com/office/powerpoint/2010/main" val="778974658"/>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Grp="1" noChangeArrowheads="1"/>
          </p:cNvSpPr>
          <p:nvPr>
            <p:ph idx="1"/>
          </p:nvPr>
        </p:nvSpPr>
        <p:spPr bwMode="auto">
          <a:xfrm>
            <a:off x="179512" y="1268760"/>
            <a:ext cx="8713788" cy="1152128"/>
          </a:xfrm>
          <a:noFill/>
          <a:ln>
            <a:miter lim="800000"/>
            <a:headEnd/>
            <a:tailEnd/>
          </a:ln>
        </p:spPr>
        <p:txBody>
          <a:bodyPr vert="horz" wrap="square" lIns="91440" tIns="45720" rIns="91440" bIns="45720" numCol="1" anchor="t" anchorCtr="0" compatLnSpc="1">
            <a:prstTxWarp prst="textNoShape">
              <a:avLst/>
            </a:prstTxWarp>
          </a:bodyPr>
          <a:lstStyle/>
          <a:p>
            <a:pPr marL="0" indent="0">
              <a:lnSpc>
                <a:spcPct val="150000"/>
              </a:lnSpc>
              <a:buNone/>
            </a:pPr>
            <a:r>
              <a:rPr lang="zh-CN" altLang="en-US" sz="2400" b="1" dirty="0" smtClean="0"/>
              <a:t>面向</a:t>
            </a:r>
            <a:r>
              <a:rPr lang="zh-CN" altLang="en-US" sz="2400" b="1" dirty="0"/>
              <a:t>订单设计</a:t>
            </a:r>
            <a:r>
              <a:rPr lang="zh-CN" altLang="en-US" sz="2400" b="1" dirty="0" smtClean="0"/>
              <a:t>；面向</a:t>
            </a:r>
            <a:r>
              <a:rPr lang="zh-CN" altLang="en-US" sz="2400" b="1" dirty="0"/>
              <a:t>订单生产</a:t>
            </a:r>
            <a:r>
              <a:rPr lang="zh-CN" altLang="en-US" sz="2400" b="1" dirty="0" smtClean="0"/>
              <a:t>；面向</a:t>
            </a:r>
            <a:r>
              <a:rPr lang="zh-CN" altLang="en-US" sz="2400" b="1" dirty="0"/>
              <a:t>订单装配</a:t>
            </a:r>
            <a:r>
              <a:rPr lang="zh-CN" altLang="en-US" sz="2400" b="1" dirty="0" smtClean="0"/>
              <a:t>；面向</a:t>
            </a:r>
            <a:r>
              <a:rPr lang="zh-CN" altLang="en-US" sz="2400" b="1" dirty="0"/>
              <a:t>库存</a:t>
            </a:r>
            <a:r>
              <a:rPr lang="zh-CN" altLang="en-US" sz="2400" b="1" dirty="0" smtClean="0"/>
              <a:t>生产</a:t>
            </a:r>
            <a:r>
              <a:rPr lang="en-US" altLang="zh-CN" sz="2400" b="1" dirty="0" smtClean="0"/>
              <a:t>4</a:t>
            </a:r>
            <a:r>
              <a:rPr lang="zh-CN" altLang="en-US" sz="2400" b="1" dirty="0"/>
              <a:t>种计划方式。</a:t>
            </a:r>
          </a:p>
        </p:txBody>
      </p:sp>
      <p:sp>
        <p:nvSpPr>
          <p:cNvPr id="3" name="矩形 2"/>
          <p:cNvSpPr/>
          <p:nvPr/>
        </p:nvSpPr>
        <p:spPr>
          <a:xfrm>
            <a:off x="2597090" y="387225"/>
            <a:ext cx="3877985" cy="584775"/>
          </a:xfrm>
          <a:prstGeom prst="rect">
            <a:avLst/>
          </a:prstGeom>
        </p:spPr>
        <p:txBody>
          <a:bodyPr wrap="none">
            <a:spAutoFit/>
          </a:bodyPr>
          <a:lstStyle/>
          <a:p>
            <a:pPr algn="ctr"/>
            <a:r>
              <a:rPr lang="zh-CN" altLang="en-US" sz="3200" b="1" dirty="0" smtClean="0">
                <a:solidFill>
                  <a:srgbClr val="FF0000"/>
                </a:solidFill>
                <a:latin typeface="微软雅黑" pitchFamily="34" charset="-122"/>
                <a:ea typeface="微软雅黑" pitchFamily="34" charset="-122"/>
              </a:rPr>
              <a:t>企业生产计划的方式</a:t>
            </a:r>
            <a:endParaRPr lang="zh-CN" altLang="en-US" sz="3200" b="1" dirty="0">
              <a:solidFill>
                <a:srgbClr val="FF0000"/>
              </a:solidFill>
              <a:latin typeface="微软雅黑" pitchFamily="34" charset="-122"/>
              <a:ea typeface="微软雅黑" pitchFamily="34" charset="-122"/>
            </a:endParaRPr>
          </a:p>
        </p:txBody>
      </p:sp>
      <p:graphicFrame>
        <p:nvGraphicFramePr>
          <p:cNvPr id="2886657" name="Object 1"/>
          <p:cNvGraphicFramePr>
            <a:graphicFrameLocks noGrp="1" noChangeAspect="1"/>
          </p:cNvGraphicFramePr>
          <p:nvPr/>
        </p:nvGraphicFramePr>
        <p:xfrm>
          <a:off x="539552" y="2492896"/>
          <a:ext cx="7993063" cy="3672408"/>
        </p:xfrm>
        <a:graphic>
          <a:graphicData uri="http://schemas.openxmlformats.org/presentationml/2006/ole">
            <mc:AlternateContent xmlns:mc="http://schemas.openxmlformats.org/markup-compatibility/2006">
              <mc:Choice xmlns:v="urn:schemas-microsoft-com:vml" Requires="v">
                <p:oleObj spid="_x0000_s254034" name="Worksheet" r:id="rId3" imgW="4895951" imgH="3829185" progId="Excel.Sheet.8">
                  <p:embed/>
                </p:oleObj>
              </mc:Choice>
              <mc:Fallback>
                <p:oleObj name="Worksheet" r:id="rId3" imgW="4895951" imgH="3829185" progId="Excel.Sheet.8">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2492896"/>
                        <a:ext cx="7993063"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300498530"/>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type="body" sz="half" idx="1"/>
          </p:nvPr>
        </p:nvSpPr>
        <p:spPr bwMode="auto">
          <a:xfrm>
            <a:off x="179388" y="1340768"/>
            <a:ext cx="8713787" cy="1728192"/>
          </a:xfrm>
          <a:noFill/>
          <a:ln>
            <a:miter lim="800000"/>
            <a:headEnd/>
            <a:tailEnd/>
          </a:ln>
        </p:spPr>
        <p:txBody>
          <a:bodyPr vert="horz" wrap="square" lIns="91440" tIns="45720" rIns="91440" bIns="45720" numCol="1" anchor="t" anchorCtr="0" compatLnSpc="1">
            <a:prstTxWarp prst="textNoShape">
              <a:avLst/>
            </a:prstTxWarp>
          </a:bodyPr>
          <a:lstStyle/>
          <a:p>
            <a:pPr>
              <a:lnSpc>
                <a:spcPct val="150000"/>
              </a:lnSpc>
              <a:buFontTx/>
              <a:buNone/>
            </a:pPr>
            <a:r>
              <a:rPr lang="zh-CN" altLang="en-US" sz="2400" b="1" dirty="0" smtClean="0">
                <a:latin typeface="微软雅黑" pitchFamily="34" charset="-122"/>
                <a:ea typeface="微软雅黑" pitchFamily="34" charset="-122"/>
              </a:rPr>
              <a:t>产品</a:t>
            </a:r>
            <a:r>
              <a:rPr lang="zh-CN" altLang="en-US" sz="2400" b="1" dirty="0">
                <a:latin typeface="微软雅黑" pitchFamily="34" charset="-122"/>
                <a:ea typeface="微软雅黑" pitchFamily="34" charset="-122"/>
              </a:rPr>
              <a:t>要走过与客户需求量有关的生命周期，这个</a:t>
            </a:r>
            <a:r>
              <a:rPr lang="zh-CN" altLang="en-US" sz="2400" b="1" dirty="0" smtClean="0">
                <a:latin typeface="微软雅黑" pitchFamily="34" charset="-122"/>
                <a:ea typeface="微软雅黑" pitchFamily="34" charset="-122"/>
              </a:rPr>
              <a:t>周期包括</a:t>
            </a:r>
            <a:r>
              <a:rPr lang="en-US" altLang="zh-CN" sz="2400" b="1" dirty="0">
                <a:latin typeface="微软雅黑" pitchFamily="34" charset="-122"/>
                <a:ea typeface="微软雅黑" pitchFamily="34" charset="-122"/>
              </a:rPr>
              <a:t>4</a:t>
            </a:r>
            <a:r>
              <a:rPr lang="zh-CN" altLang="en-US" sz="2400" b="1" dirty="0">
                <a:latin typeface="微软雅黑" pitchFamily="34" charset="-122"/>
                <a:ea typeface="微软雅黑" pitchFamily="34" charset="-122"/>
              </a:rPr>
              <a:t>个阶段：产品投入期、增长期、成熟期和衰退</a:t>
            </a:r>
            <a:r>
              <a:rPr lang="zh-CN" altLang="en-US" sz="2400" b="1" dirty="0" smtClean="0">
                <a:latin typeface="微软雅黑" pitchFamily="34" charset="-122"/>
                <a:ea typeface="微软雅黑" pitchFamily="34" charset="-122"/>
              </a:rPr>
              <a:t>期，相对</a:t>
            </a:r>
            <a:r>
              <a:rPr lang="zh-CN" altLang="en-US" sz="2400" b="1" dirty="0">
                <a:latin typeface="微软雅黑" pitchFamily="34" charset="-122"/>
                <a:ea typeface="微软雅黑" pitchFamily="34" charset="-122"/>
              </a:rPr>
              <a:t>于每个周期的计划方式是不相同的</a:t>
            </a:r>
          </a:p>
        </p:txBody>
      </p:sp>
      <p:graphicFrame>
        <p:nvGraphicFramePr>
          <p:cNvPr id="76804" name="Object 4"/>
          <p:cNvGraphicFramePr>
            <a:graphicFrameLocks noGrp="1" noChangeAspect="1"/>
          </p:cNvGraphicFramePr>
          <p:nvPr>
            <p:ph sz="half" idx="2"/>
          </p:nvPr>
        </p:nvGraphicFramePr>
        <p:xfrm>
          <a:off x="1430338" y="3141663"/>
          <a:ext cx="6283325" cy="3167062"/>
        </p:xfrm>
        <a:graphic>
          <a:graphicData uri="http://schemas.openxmlformats.org/presentationml/2006/ole">
            <mc:AlternateContent xmlns:mc="http://schemas.openxmlformats.org/markup-compatibility/2006">
              <mc:Choice xmlns:v="urn:schemas-microsoft-com:vml" Requires="v">
                <p:oleObj spid="_x0000_s255058" name="工作表" r:id="rId3" imgW="8162976" imgH="4114800" progId="Excel.Sheet.8">
                  <p:embed/>
                </p:oleObj>
              </mc:Choice>
              <mc:Fallback>
                <p:oleObj name="工作表" r:id="rId3" imgW="8162976" imgH="4114800" progId="Excel.Sheet.8">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0338" y="3141663"/>
                        <a:ext cx="6283325" cy="316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矩形 3"/>
          <p:cNvSpPr/>
          <p:nvPr/>
        </p:nvSpPr>
        <p:spPr>
          <a:xfrm>
            <a:off x="2017454" y="332656"/>
            <a:ext cx="5109091" cy="584775"/>
          </a:xfrm>
          <a:prstGeom prst="rect">
            <a:avLst/>
          </a:prstGeom>
        </p:spPr>
        <p:txBody>
          <a:bodyPr wrap="none">
            <a:spAutoFit/>
          </a:bodyPr>
          <a:lstStyle/>
          <a:p>
            <a:r>
              <a:rPr lang="zh-CN" altLang="en-US" sz="3200" b="1" dirty="0" smtClean="0">
                <a:solidFill>
                  <a:srgbClr val="FF0000"/>
                </a:solidFill>
                <a:latin typeface="微软雅黑" pitchFamily="34" charset="-122"/>
                <a:ea typeface="微软雅黑" pitchFamily="34" charset="-122"/>
              </a:rPr>
              <a:t>产品的生命周期与计划方式</a:t>
            </a:r>
            <a:endParaRPr lang="zh-CN" altLang="en-US" sz="3200" dirty="0">
              <a:solidFill>
                <a:srgbClr val="FF0000"/>
              </a:solidFill>
            </a:endParaRPr>
          </a:p>
        </p:txBody>
      </p:sp>
    </p:spTree>
    <p:extLst>
      <p:ext uri="{BB962C8B-B14F-4D97-AF65-F5344CB8AC3E}">
        <p14:creationId xmlns:p14="http://schemas.microsoft.com/office/powerpoint/2010/main" val="379184590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idx="4294967295"/>
          </p:nvPr>
        </p:nvSpPr>
        <p:spPr>
          <a:xfrm>
            <a:off x="406422" y="406862"/>
            <a:ext cx="8232775" cy="504825"/>
          </a:xfrm>
        </p:spPr>
        <p:txBody>
          <a:bodyPr/>
          <a:lstStyle/>
          <a:p>
            <a:pPr algn="ctr" eaLnBrk="1" hangingPunct="1">
              <a:defRPr/>
            </a:pPr>
            <a:r>
              <a:rPr lang="zh-CN" altLang="en-US" sz="3200" b="1" dirty="0" smtClean="0">
                <a:solidFill>
                  <a:srgbClr val="FF0000"/>
                </a:solidFill>
                <a:latin typeface="微软雅黑" pitchFamily="34" charset="-122"/>
                <a:ea typeface="微软雅黑" pitchFamily="34" charset="-122"/>
              </a:rPr>
              <a:t>供应链管理的精髓</a:t>
            </a:r>
          </a:p>
        </p:txBody>
      </p:sp>
      <p:sp>
        <p:nvSpPr>
          <p:cNvPr id="31" name="矩形 30"/>
          <p:cNvSpPr/>
          <p:nvPr/>
        </p:nvSpPr>
        <p:spPr>
          <a:xfrm>
            <a:off x="251520" y="4797152"/>
            <a:ext cx="8640960" cy="1477328"/>
          </a:xfrm>
          <a:prstGeom prst="rect">
            <a:avLst/>
          </a:prstGeom>
        </p:spPr>
        <p:txBody>
          <a:bodyPr wrap="square">
            <a:spAutoFit/>
          </a:bodyPr>
          <a:lstStyle/>
          <a:p>
            <a:pPr>
              <a:lnSpc>
                <a:spcPct val="150000"/>
              </a:lnSpc>
            </a:pPr>
            <a:r>
              <a:rPr lang="zh-CN" altLang="en-US" sz="2000" dirty="0" smtClean="0">
                <a:latin typeface="微软雅黑" pitchFamily="34" charset="-122"/>
                <a:ea typeface="微软雅黑" pitchFamily="34" charset="-122"/>
              </a:rPr>
              <a:t>供应链</a:t>
            </a:r>
            <a:r>
              <a:rPr lang="en-US" altLang="zh-CN" sz="2000" dirty="0" smtClean="0">
                <a:latin typeface="微软雅黑" pitchFamily="34" charset="-122"/>
                <a:ea typeface="微软雅黑" pitchFamily="34" charset="-122"/>
              </a:rPr>
              <a:t>(Supply Chain)</a:t>
            </a:r>
            <a:r>
              <a:rPr lang="zh-CN" altLang="en-US" sz="2000" dirty="0" smtClean="0">
                <a:latin typeface="微软雅黑" pitchFamily="34" charset="-122"/>
                <a:ea typeface="微软雅黑" pitchFamily="34" charset="-122"/>
              </a:rPr>
              <a:t>是指围绕核心企业，通过对信息流、物流、资金流的控制，从采购原材料开始制成产品，最后由销售网络把产品送到消费者的将供应商、制造商、销售商、直到最终用户连成一个有机整体的功能网链结构</a:t>
            </a:r>
            <a:endParaRPr lang="zh-CN" altLang="en-US" sz="2000" dirty="0">
              <a:latin typeface="微软雅黑" pitchFamily="34" charset="-122"/>
              <a:ea typeface="微软雅黑" pitchFamily="34" charset="-122"/>
            </a:endParaRPr>
          </a:p>
        </p:txBody>
      </p:sp>
      <p:grpSp>
        <p:nvGrpSpPr>
          <p:cNvPr id="33" name="组合 32"/>
          <p:cNvGrpSpPr/>
          <p:nvPr/>
        </p:nvGrpSpPr>
        <p:grpSpPr>
          <a:xfrm>
            <a:off x="662802" y="1574631"/>
            <a:ext cx="7720013" cy="3200400"/>
            <a:chOff x="762000" y="2362200"/>
            <a:chExt cx="7720013" cy="3200400"/>
          </a:xfrm>
        </p:grpSpPr>
        <p:sp>
          <p:nvSpPr>
            <p:cNvPr id="34" name="AutoShape 3"/>
            <p:cNvSpPr>
              <a:spLocks noChangeArrowheads="1"/>
            </p:cNvSpPr>
            <p:nvPr/>
          </p:nvSpPr>
          <p:spPr bwMode="gray">
            <a:xfrm>
              <a:off x="762000" y="2362200"/>
              <a:ext cx="7696200" cy="3200400"/>
            </a:xfrm>
            <a:prstGeom prst="roundRect">
              <a:avLst>
                <a:gd name="adj" fmla="val 50000"/>
              </a:avLst>
            </a:prstGeom>
            <a:solidFill>
              <a:srgbClr val="0070C0"/>
            </a:solidFill>
            <a:ln w="9525">
              <a:noFill/>
              <a:round/>
              <a:headEnd/>
              <a:tailEnd/>
            </a:ln>
          </p:spPr>
          <p:txBody>
            <a:bodyPr wrap="none" anchor="ctr"/>
            <a:lstStyle/>
            <a:p>
              <a:endParaRPr lang="zh-CN" altLang="zh-CN">
                <a:latin typeface="微软雅黑" pitchFamily="34" charset="-122"/>
                <a:ea typeface="微软雅黑" pitchFamily="34" charset="-122"/>
              </a:endParaRPr>
            </a:p>
          </p:txBody>
        </p:sp>
        <p:sp>
          <p:nvSpPr>
            <p:cNvPr id="35" name="Line 4"/>
            <p:cNvSpPr>
              <a:spLocks noChangeShapeType="1"/>
            </p:cNvSpPr>
            <p:nvPr/>
          </p:nvSpPr>
          <p:spPr bwMode="gray">
            <a:xfrm flipH="1">
              <a:off x="2724150" y="4703763"/>
              <a:ext cx="4075113" cy="9525"/>
            </a:xfrm>
            <a:prstGeom prst="line">
              <a:avLst/>
            </a:prstGeom>
            <a:noFill/>
            <a:ln w="76200">
              <a:solidFill>
                <a:schemeClr val="bg1"/>
              </a:solidFill>
              <a:round/>
              <a:headEnd/>
              <a:tailEnd type="triangle" w="med" len="med"/>
            </a:ln>
          </p:spPr>
          <p:txBody>
            <a:bodyPr wrap="none" anchor="ctr"/>
            <a:lstStyle/>
            <a:p>
              <a:endParaRPr lang="zh-CN" altLang="en-US">
                <a:latin typeface="微软雅黑" pitchFamily="34" charset="-122"/>
                <a:ea typeface="微软雅黑" pitchFamily="34" charset="-122"/>
              </a:endParaRPr>
            </a:p>
          </p:txBody>
        </p:sp>
        <p:sp>
          <p:nvSpPr>
            <p:cNvPr id="36" name="Line 5"/>
            <p:cNvSpPr>
              <a:spLocks noChangeShapeType="1"/>
            </p:cNvSpPr>
            <p:nvPr/>
          </p:nvSpPr>
          <p:spPr bwMode="gray">
            <a:xfrm>
              <a:off x="2263775" y="3263900"/>
              <a:ext cx="4075113" cy="9525"/>
            </a:xfrm>
            <a:prstGeom prst="line">
              <a:avLst/>
            </a:prstGeom>
            <a:noFill/>
            <a:ln w="76200">
              <a:solidFill>
                <a:schemeClr val="bg1"/>
              </a:solidFill>
              <a:round/>
              <a:headEnd/>
              <a:tailEnd type="triangle" w="med" len="med"/>
            </a:ln>
          </p:spPr>
          <p:txBody>
            <a:bodyPr wrap="none" anchor="ctr"/>
            <a:lstStyle/>
            <a:p>
              <a:endParaRPr lang="zh-CN" altLang="en-US">
                <a:latin typeface="微软雅黑" pitchFamily="34" charset="-122"/>
                <a:ea typeface="微软雅黑" pitchFamily="34" charset="-122"/>
              </a:endParaRPr>
            </a:p>
          </p:txBody>
        </p:sp>
        <p:sp>
          <p:nvSpPr>
            <p:cNvPr id="37" name="Oval 6"/>
            <p:cNvSpPr>
              <a:spLocks noChangeArrowheads="1"/>
            </p:cNvSpPr>
            <p:nvPr/>
          </p:nvSpPr>
          <p:spPr bwMode="gray">
            <a:xfrm>
              <a:off x="6108700" y="3273425"/>
              <a:ext cx="1423988" cy="1423988"/>
            </a:xfrm>
            <a:prstGeom prst="ellipse">
              <a:avLst/>
            </a:prstGeom>
            <a:gradFill rotWithShape="1">
              <a:gsLst>
                <a:gs pos="0">
                  <a:schemeClr val="accent2">
                    <a:gamma/>
                    <a:tint val="48627"/>
                    <a:invGamma/>
                  </a:schemeClr>
                </a:gs>
                <a:gs pos="100000">
                  <a:schemeClr val="accent2"/>
                </a:gs>
              </a:gsLst>
              <a:path path="shape">
                <a:fillToRect l="50000" t="50000" r="50000" b="50000"/>
              </a:path>
            </a:gradFill>
            <a:ln w="95250" algn="ctr">
              <a:solidFill>
                <a:schemeClr val="bg1"/>
              </a:solidFill>
              <a:round/>
              <a:headEnd/>
              <a:tailEnd/>
            </a:ln>
            <a:effectLst/>
          </p:spPr>
          <p:txBody>
            <a:bodyPr wrap="none" anchor="ctr"/>
            <a:lstStyle/>
            <a:p>
              <a:pPr>
                <a:defRPr/>
              </a:pPr>
              <a:r>
                <a:rPr lang="zh-CN" altLang="en-US" sz="2000" b="1" dirty="0">
                  <a:effectLst>
                    <a:outerShdw blurRad="38100" dist="38100" dir="2700000" algn="tl">
                      <a:srgbClr val="000000">
                        <a:alpha val="43137"/>
                      </a:srgbClr>
                    </a:outerShdw>
                  </a:effectLst>
                  <a:latin typeface="微软雅黑" pitchFamily="34" charset="-122"/>
                  <a:ea typeface="微软雅黑" pitchFamily="34" charset="-122"/>
                </a:rPr>
                <a:t>增加利润</a:t>
              </a:r>
            </a:p>
          </p:txBody>
        </p:sp>
        <p:sp>
          <p:nvSpPr>
            <p:cNvPr id="38" name="Oval 7"/>
            <p:cNvSpPr>
              <a:spLocks noChangeArrowheads="1"/>
            </p:cNvSpPr>
            <p:nvPr/>
          </p:nvSpPr>
          <p:spPr bwMode="gray">
            <a:xfrm>
              <a:off x="1643063" y="3286125"/>
              <a:ext cx="1423987" cy="1423988"/>
            </a:xfrm>
            <a:prstGeom prst="ellipse">
              <a:avLst/>
            </a:prstGeom>
            <a:gradFill rotWithShape="1">
              <a:gsLst>
                <a:gs pos="0">
                  <a:srgbClr val="DBE9F5"/>
                </a:gs>
                <a:gs pos="100000">
                  <a:srgbClr val="92BCE2"/>
                </a:gs>
              </a:gsLst>
              <a:path path="shape">
                <a:fillToRect l="50000" t="50000" r="50000" b="50000"/>
              </a:path>
            </a:gradFill>
            <a:ln w="95250" algn="ctr">
              <a:solidFill>
                <a:schemeClr val="bg1"/>
              </a:solidFill>
              <a:round/>
              <a:headEnd/>
              <a:tailEnd/>
            </a:ln>
          </p:spPr>
          <p:txBody>
            <a:bodyPr wrap="none" anchor="ctr"/>
            <a:lstStyle/>
            <a:p>
              <a:endParaRPr lang="zh-CN" altLang="zh-CN">
                <a:latin typeface="微软雅黑" pitchFamily="34" charset="-122"/>
                <a:ea typeface="微软雅黑" pitchFamily="34" charset="-122"/>
              </a:endParaRPr>
            </a:p>
          </p:txBody>
        </p:sp>
        <p:sp>
          <p:nvSpPr>
            <p:cNvPr id="39" name="AutoShape 8"/>
            <p:cNvSpPr>
              <a:spLocks noChangeArrowheads="1"/>
            </p:cNvSpPr>
            <p:nvPr/>
          </p:nvSpPr>
          <p:spPr bwMode="gray">
            <a:xfrm>
              <a:off x="2690813" y="2582863"/>
              <a:ext cx="1958975" cy="468312"/>
            </a:xfrm>
            <a:prstGeom prst="chevron">
              <a:avLst>
                <a:gd name="adj" fmla="val 43225"/>
              </a:avLst>
            </a:prstGeom>
            <a:solidFill>
              <a:srgbClr val="FFFFFF">
                <a:alpha val="50195"/>
              </a:srgbClr>
            </a:solidFill>
            <a:ln w="9525" algn="ctr">
              <a:noFill/>
              <a:miter lim="800000"/>
              <a:headEnd/>
              <a:tailEnd/>
            </a:ln>
          </p:spPr>
          <p:txBody>
            <a:bodyPr wrap="none" anchor="ctr"/>
            <a:lstStyle/>
            <a:p>
              <a:endParaRPr lang="zh-CN" altLang="zh-CN">
                <a:latin typeface="微软雅黑" pitchFamily="34" charset="-122"/>
                <a:ea typeface="微软雅黑" pitchFamily="34" charset="-122"/>
              </a:endParaRPr>
            </a:p>
          </p:txBody>
        </p:sp>
        <p:sp>
          <p:nvSpPr>
            <p:cNvPr id="40" name="AutoShape 9"/>
            <p:cNvSpPr>
              <a:spLocks noChangeArrowheads="1"/>
            </p:cNvSpPr>
            <p:nvPr/>
          </p:nvSpPr>
          <p:spPr bwMode="gray">
            <a:xfrm>
              <a:off x="4649788" y="2582863"/>
              <a:ext cx="1958975" cy="468312"/>
            </a:xfrm>
            <a:prstGeom prst="chevron">
              <a:avLst>
                <a:gd name="adj" fmla="val 43225"/>
              </a:avLst>
            </a:prstGeom>
            <a:solidFill>
              <a:srgbClr val="FFFFFF">
                <a:alpha val="50195"/>
              </a:srgbClr>
            </a:solidFill>
            <a:ln w="9525" algn="ctr">
              <a:noFill/>
              <a:miter lim="800000"/>
              <a:headEnd/>
              <a:tailEnd/>
            </a:ln>
          </p:spPr>
          <p:txBody>
            <a:bodyPr wrap="none" anchor="ctr"/>
            <a:lstStyle/>
            <a:p>
              <a:endParaRPr lang="zh-CN" altLang="zh-CN">
                <a:latin typeface="微软雅黑" pitchFamily="34" charset="-122"/>
                <a:ea typeface="微软雅黑" pitchFamily="34" charset="-122"/>
              </a:endParaRPr>
            </a:p>
          </p:txBody>
        </p:sp>
        <p:grpSp>
          <p:nvGrpSpPr>
            <p:cNvPr id="41" name="Group 10"/>
            <p:cNvGrpSpPr>
              <a:grpSpLocks/>
            </p:cNvGrpSpPr>
            <p:nvPr/>
          </p:nvGrpSpPr>
          <p:grpSpPr bwMode="auto">
            <a:xfrm>
              <a:off x="5764213" y="2582863"/>
              <a:ext cx="2459037" cy="2765425"/>
              <a:chOff x="3340" y="1301"/>
              <a:chExt cx="1549" cy="1742"/>
            </a:xfrm>
          </p:grpSpPr>
          <p:sp>
            <p:nvSpPr>
              <p:cNvPr id="58" name="AutoShape 11"/>
              <p:cNvSpPr>
                <a:spLocks noChangeArrowheads="1"/>
              </p:cNvSpPr>
              <p:nvPr/>
            </p:nvSpPr>
            <p:spPr bwMode="gray">
              <a:xfrm rot="5400000">
                <a:off x="3244" y="1397"/>
                <a:ext cx="1742" cy="15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8478 h 21600"/>
                </a:gdLst>
                <a:ahLst/>
                <a:cxnLst>
                  <a:cxn ang="T8">
                    <a:pos x="T0" y="T1"/>
                  </a:cxn>
                  <a:cxn ang="T9">
                    <a:pos x="T2" y="T3"/>
                  </a:cxn>
                  <a:cxn ang="T10">
                    <a:pos x="T4" y="T5"/>
                  </a:cxn>
                  <a:cxn ang="T11">
                    <a:pos x="T6" y="T7"/>
                  </a:cxn>
                </a:cxnLst>
                <a:rect l="T12" t="T13" r="T14" b="T15"/>
                <a:pathLst>
                  <a:path w="21600" h="21600">
                    <a:moveTo>
                      <a:pt x="3695" y="11280"/>
                    </a:moveTo>
                    <a:cubicBezTo>
                      <a:pt x="3684" y="11120"/>
                      <a:pt x="3679" y="10960"/>
                      <a:pt x="3679" y="10800"/>
                    </a:cubicBezTo>
                    <a:cubicBezTo>
                      <a:pt x="3679" y="6867"/>
                      <a:pt x="6867" y="3679"/>
                      <a:pt x="10800" y="3679"/>
                    </a:cubicBezTo>
                    <a:cubicBezTo>
                      <a:pt x="14732" y="3679"/>
                      <a:pt x="17921" y="6867"/>
                      <a:pt x="17921" y="10800"/>
                    </a:cubicBezTo>
                    <a:cubicBezTo>
                      <a:pt x="17921" y="10960"/>
                      <a:pt x="17915" y="11120"/>
                      <a:pt x="17904" y="11280"/>
                    </a:cubicBezTo>
                    <a:lnTo>
                      <a:pt x="21575" y="11529"/>
                    </a:lnTo>
                    <a:cubicBezTo>
                      <a:pt x="21591" y="11286"/>
                      <a:pt x="21600" y="11043"/>
                      <a:pt x="21600" y="10800"/>
                    </a:cubicBezTo>
                    <a:cubicBezTo>
                      <a:pt x="21600" y="4835"/>
                      <a:pt x="16764" y="0"/>
                      <a:pt x="10800" y="0"/>
                    </a:cubicBezTo>
                    <a:cubicBezTo>
                      <a:pt x="4835" y="0"/>
                      <a:pt x="0" y="4835"/>
                      <a:pt x="0" y="10800"/>
                    </a:cubicBezTo>
                    <a:cubicBezTo>
                      <a:pt x="-1" y="11043"/>
                      <a:pt x="8" y="11286"/>
                      <a:pt x="24" y="11529"/>
                    </a:cubicBezTo>
                    <a:close/>
                  </a:path>
                </a:pathLst>
              </a:custGeom>
              <a:solidFill>
                <a:schemeClr val="bg1"/>
              </a:solidFill>
              <a:ln w="9525" algn="ctr">
                <a:noFill/>
                <a:miter lim="800000"/>
                <a:headEnd/>
                <a:tailEnd/>
              </a:ln>
            </p:spPr>
            <p:txBody>
              <a:bodyPr wrap="none" anchor="ctr"/>
              <a:lstStyle/>
              <a:p>
                <a:endParaRPr lang="zh-CN" altLang="zh-CN">
                  <a:latin typeface="微软雅黑" pitchFamily="34" charset="-122"/>
                  <a:ea typeface="微软雅黑" pitchFamily="34" charset="-122"/>
                </a:endParaRPr>
              </a:p>
            </p:txBody>
          </p:sp>
          <p:sp>
            <p:nvSpPr>
              <p:cNvPr id="59" name="AutoShape 12"/>
              <p:cNvSpPr>
                <a:spLocks noChangeArrowheads="1"/>
              </p:cNvSpPr>
              <p:nvPr/>
            </p:nvSpPr>
            <p:spPr bwMode="gray">
              <a:xfrm>
                <a:off x="3872" y="1303"/>
                <a:ext cx="411" cy="295"/>
              </a:xfrm>
              <a:prstGeom prst="chevron">
                <a:avLst>
                  <a:gd name="adj" fmla="val 44744"/>
                </a:avLst>
              </a:prstGeom>
              <a:solidFill>
                <a:schemeClr val="bg1"/>
              </a:solidFill>
              <a:ln w="9525" algn="ctr">
                <a:noFill/>
                <a:miter lim="800000"/>
                <a:headEnd/>
                <a:tailEnd/>
              </a:ln>
            </p:spPr>
            <p:txBody>
              <a:bodyPr wrap="none" anchor="ctr"/>
              <a:lstStyle/>
              <a:p>
                <a:endParaRPr lang="zh-CN" altLang="zh-CN">
                  <a:latin typeface="微软雅黑" pitchFamily="34" charset="-122"/>
                  <a:ea typeface="微软雅黑" pitchFamily="34" charset="-122"/>
                </a:endParaRPr>
              </a:p>
            </p:txBody>
          </p:sp>
          <p:sp>
            <p:nvSpPr>
              <p:cNvPr id="60" name="AutoShape 13"/>
              <p:cNvSpPr>
                <a:spLocks noChangeArrowheads="1"/>
              </p:cNvSpPr>
              <p:nvPr/>
            </p:nvSpPr>
            <p:spPr bwMode="gray">
              <a:xfrm rot="10800000">
                <a:off x="3891" y="2745"/>
                <a:ext cx="314" cy="295"/>
              </a:xfrm>
              <a:prstGeom prst="chevron">
                <a:avLst>
                  <a:gd name="adj" fmla="val 44069"/>
                </a:avLst>
              </a:prstGeom>
              <a:solidFill>
                <a:schemeClr val="bg1"/>
              </a:solidFill>
              <a:ln w="9525" algn="ctr">
                <a:noFill/>
                <a:miter lim="800000"/>
                <a:headEnd/>
                <a:tailEnd/>
              </a:ln>
            </p:spPr>
            <p:txBody>
              <a:bodyPr wrap="none" anchor="ctr"/>
              <a:lstStyle/>
              <a:p>
                <a:endParaRPr lang="zh-CN" altLang="zh-CN">
                  <a:latin typeface="微软雅黑" pitchFamily="34" charset="-122"/>
                  <a:ea typeface="微软雅黑" pitchFamily="34" charset="-122"/>
                </a:endParaRPr>
              </a:p>
            </p:txBody>
          </p:sp>
        </p:grpSp>
        <p:sp>
          <p:nvSpPr>
            <p:cNvPr id="42" name="AutoShape 14"/>
            <p:cNvSpPr>
              <a:spLocks noChangeArrowheads="1"/>
            </p:cNvSpPr>
            <p:nvPr/>
          </p:nvSpPr>
          <p:spPr bwMode="gray">
            <a:xfrm flipH="1">
              <a:off x="2792413" y="4878388"/>
              <a:ext cx="3889375" cy="468312"/>
            </a:xfrm>
            <a:prstGeom prst="chevron">
              <a:avLst>
                <a:gd name="adj" fmla="val 47562"/>
              </a:avLst>
            </a:prstGeom>
            <a:solidFill>
              <a:srgbClr val="E8BD50"/>
            </a:solidFill>
            <a:ln w="9525" algn="ctr">
              <a:noFill/>
              <a:miter lim="800000"/>
              <a:headEnd/>
              <a:tailEnd/>
            </a:ln>
          </p:spPr>
          <p:txBody>
            <a:bodyPr wrap="none" anchor="ctr"/>
            <a:lstStyle/>
            <a:p>
              <a:endParaRPr lang="zh-CN" altLang="zh-CN">
                <a:latin typeface="微软雅黑" pitchFamily="34" charset="-122"/>
                <a:ea typeface="微软雅黑" pitchFamily="34" charset="-122"/>
              </a:endParaRPr>
            </a:p>
          </p:txBody>
        </p:sp>
        <p:grpSp>
          <p:nvGrpSpPr>
            <p:cNvPr id="43" name="Group 15"/>
            <p:cNvGrpSpPr>
              <a:grpSpLocks/>
            </p:cNvGrpSpPr>
            <p:nvPr/>
          </p:nvGrpSpPr>
          <p:grpSpPr bwMode="auto">
            <a:xfrm>
              <a:off x="923925" y="2586038"/>
              <a:ext cx="2459038" cy="2767012"/>
              <a:chOff x="533" y="1485"/>
              <a:chExt cx="1549" cy="1743"/>
            </a:xfrm>
          </p:grpSpPr>
          <p:sp>
            <p:nvSpPr>
              <p:cNvPr id="55" name="AutoShape 16"/>
              <p:cNvSpPr>
                <a:spLocks noChangeArrowheads="1"/>
              </p:cNvSpPr>
              <p:nvPr/>
            </p:nvSpPr>
            <p:spPr bwMode="gray">
              <a:xfrm rot="16200000" flipH="1">
                <a:off x="437" y="1581"/>
                <a:ext cx="1742" cy="154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9120 h 21600"/>
                </a:gdLst>
                <a:ahLst/>
                <a:cxnLst>
                  <a:cxn ang="T8">
                    <a:pos x="T0" y="T1"/>
                  </a:cxn>
                  <a:cxn ang="T9">
                    <a:pos x="T2" y="T3"/>
                  </a:cxn>
                  <a:cxn ang="T10">
                    <a:pos x="T4" y="T5"/>
                  </a:cxn>
                  <a:cxn ang="T11">
                    <a:pos x="T6" y="T7"/>
                  </a:cxn>
                </a:cxnLst>
                <a:rect l="T12" t="T13" r="T14" b="T15"/>
                <a:pathLst>
                  <a:path w="21600" h="21600">
                    <a:moveTo>
                      <a:pt x="3695" y="11670"/>
                    </a:moveTo>
                    <a:cubicBezTo>
                      <a:pt x="3659" y="11382"/>
                      <a:pt x="3642" y="11091"/>
                      <a:pt x="3642" y="10800"/>
                    </a:cubicBezTo>
                    <a:cubicBezTo>
                      <a:pt x="3642" y="6846"/>
                      <a:pt x="6846" y="3642"/>
                      <a:pt x="10800" y="3642"/>
                    </a:cubicBezTo>
                    <a:cubicBezTo>
                      <a:pt x="14753" y="3642"/>
                      <a:pt x="17958" y="6846"/>
                      <a:pt x="17958" y="10800"/>
                    </a:cubicBezTo>
                    <a:cubicBezTo>
                      <a:pt x="17958" y="11091"/>
                      <a:pt x="17940" y="11382"/>
                      <a:pt x="17904" y="11670"/>
                    </a:cubicBezTo>
                    <a:lnTo>
                      <a:pt x="21519" y="12114"/>
                    </a:lnTo>
                    <a:cubicBezTo>
                      <a:pt x="21573" y="11678"/>
                      <a:pt x="21600" y="11239"/>
                      <a:pt x="21600" y="10800"/>
                    </a:cubicBezTo>
                    <a:cubicBezTo>
                      <a:pt x="21600" y="4835"/>
                      <a:pt x="16764" y="0"/>
                      <a:pt x="10800" y="0"/>
                    </a:cubicBezTo>
                    <a:cubicBezTo>
                      <a:pt x="4835" y="0"/>
                      <a:pt x="0" y="4835"/>
                      <a:pt x="0" y="10800"/>
                    </a:cubicBezTo>
                    <a:cubicBezTo>
                      <a:pt x="-1" y="11239"/>
                      <a:pt x="26" y="11678"/>
                      <a:pt x="80" y="12114"/>
                    </a:cubicBezTo>
                    <a:close/>
                  </a:path>
                </a:pathLst>
              </a:custGeom>
              <a:solidFill>
                <a:schemeClr val="bg1"/>
              </a:solidFill>
              <a:ln w="9525" algn="ctr">
                <a:noFill/>
                <a:miter lim="800000"/>
                <a:headEnd/>
                <a:tailEnd/>
              </a:ln>
            </p:spPr>
            <p:txBody>
              <a:bodyPr wrap="none" anchor="ctr"/>
              <a:lstStyle/>
              <a:p>
                <a:endParaRPr lang="zh-CN" altLang="zh-CN">
                  <a:latin typeface="微软雅黑" pitchFamily="34" charset="-122"/>
                  <a:ea typeface="微软雅黑" pitchFamily="34" charset="-122"/>
                </a:endParaRPr>
              </a:p>
            </p:txBody>
          </p:sp>
          <p:sp>
            <p:nvSpPr>
              <p:cNvPr id="56" name="AutoShape 17"/>
              <p:cNvSpPr>
                <a:spLocks noChangeArrowheads="1"/>
              </p:cNvSpPr>
              <p:nvPr/>
            </p:nvSpPr>
            <p:spPr bwMode="gray">
              <a:xfrm>
                <a:off x="1235" y="1487"/>
                <a:ext cx="411" cy="295"/>
              </a:xfrm>
              <a:prstGeom prst="chevron">
                <a:avLst>
                  <a:gd name="adj" fmla="val 44744"/>
                </a:avLst>
              </a:prstGeom>
              <a:solidFill>
                <a:schemeClr val="bg1"/>
              </a:solidFill>
              <a:ln w="9525" algn="ctr">
                <a:noFill/>
                <a:miter lim="800000"/>
                <a:headEnd/>
                <a:tailEnd/>
              </a:ln>
            </p:spPr>
            <p:txBody>
              <a:bodyPr wrap="none" anchor="ctr"/>
              <a:lstStyle/>
              <a:p>
                <a:endParaRPr lang="zh-CN" altLang="zh-CN">
                  <a:latin typeface="微软雅黑" pitchFamily="34" charset="-122"/>
                  <a:ea typeface="微软雅黑" pitchFamily="34" charset="-122"/>
                </a:endParaRPr>
              </a:p>
            </p:txBody>
          </p:sp>
          <p:sp>
            <p:nvSpPr>
              <p:cNvPr id="57" name="AutoShape 18"/>
              <p:cNvSpPr>
                <a:spLocks noChangeArrowheads="1"/>
              </p:cNvSpPr>
              <p:nvPr/>
            </p:nvSpPr>
            <p:spPr bwMode="gray">
              <a:xfrm rot="10800000">
                <a:off x="1223" y="2933"/>
                <a:ext cx="499" cy="295"/>
              </a:xfrm>
              <a:prstGeom prst="chevron">
                <a:avLst>
                  <a:gd name="adj" fmla="val 46783"/>
                </a:avLst>
              </a:prstGeom>
              <a:solidFill>
                <a:schemeClr val="bg1"/>
              </a:solidFill>
              <a:ln w="9525" algn="ctr">
                <a:noFill/>
                <a:miter lim="800000"/>
                <a:headEnd/>
                <a:tailEnd/>
              </a:ln>
            </p:spPr>
            <p:txBody>
              <a:bodyPr wrap="none" anchor="ctr"/>
              <a:lstStyle/>
              <a:p>
                <a:endParaRPr lang="zh-CN" altLang="zh-CN">
                  <a:latin typeface="微软雅黑" pitchFamily="34" charset="-122"/>
                  <a:ea typeface="微软雅黑" pitchFamily="34" charset="-122"/>
                </a:endParaRPr>
              </a:p>
            </p:txBody>
          </p:sp>
        </p:grpSp>
        <p:sp>
          <p:nvSpPr>
            <p:cNvPr id="44" name="Rectangle 19"/>
            <p:cNvSpPr>
              <a:spLocks noChangeArrowheads="1"/>
            </p:cNvSpPr>
            <p:nvPr/>
          </p:nvSpPr>
          <p:spPr bwMode="gray">
            <a:xfrm>
              <a:off x="4013200" y="4933951"/>
              <a:ext cx="1273175" cy="400110"/>
            </a:xfrm>
            <a:prstGeom prst="rect">
              <a:avLst/>
            </a:prstGeom>
            <a:noFill/>
            <a:ln w="9525" algn="ctr">
              <a:noFill/>
              <a:miter lim="800000"/>
              <a:headEnd/>
              <a:tailEnd/>
            </a:ln>
          </p:spPr>
          <p:txBody>
            <a:bodyPr>
              <a:spAutoFit/>
            </a:bodyPr>
            <a:lstStyle/>
            <a:p>
              <a:pPr algn="ctr">
                <a:defRPr/>
              </a:pPr>
              <a:r>
                <a:rPr lang="zh-CN" altLang="en-US" sz="2000" b="1" dirty="0">
                  <a:solidFill>
                    <a:srgbClr val="1C1C1C"/>
                  </a:solidFill>
                  <a:effectLst>
                    <a:outerShdw blurRad="38100" dist="38100" dir="2700000" algn="tl">
                      <a:srgbClr val="000000">
                        <a:alpha val="43137"/>
                      </a:srgbClr>
                    </a:outerShdw>
                  </a:effectLst>
                  <a:latin typeface="微软雅黑" pitchFamily="34" charset="-122"/>
                  <a:ea typeface="微软雅黑" pitchFamily="34" charset="-122"/>
                </a:rPr>
                <a:t>业务流</a:t>
              </a:r>
              <a:endParaRPr lang="en-US" altLang="zh-CN" sz="2000" b="1" dirty="0">
                <a:solidFill>
                  <a:srgbClr val="1C1C1C"/>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45" name="Rectangle 20"/>
            <p:cNvSpPr>
              <a:spLocks noChangeArrowheads="1"/>
            </p:cNvSpPr>
            <p:nvPr/>
          </p:nvSpPr>
          <p:spPr bwMode="gray">
            <a:xfrm>
              <a:off x="3036888" y="2628900"/>
              <a:ext cx="1273175" cy="400110"/>
            </a:xfrm>
            <a:prstGeom prst="rect">
              <a:avLst/>
            </a:prstGeom>
            <a:noFill/>
            <a:ln w="9525" algn="ctr">
              <a:noFill/>
              <a:miter lim="800000"/>
              <a:headEnd/>
              <a:tailEnd/>
            </a:ln>
          </p:spPr>
          <p:txBody>
            <a:bodyPr>
              <a:spAutoFit/>
            </a:bodyPr>
            <a:lstStyle/>
            <a:p>
              <a:pPr algn="ctr">
                <a:defRPr/>
              </a:pPr>
              <a:r>
                <a:rPr lang="zh-CN" altLang="en-US" sz="2000" b="1" dirty="0">
                  <a:solidFill>
                    <a:srgbClr val="1C1C1C"/>
                  </a:solidFill>
                  <a:effectLst>
                    <a:outerShdw blurRad="38100" dist="38100" dir="2700000" algn="tl">
                      <a:srgbClr val="000000">
                        <a:alpha val="43137"/>
                      </a:srgbClr>
                    </a:outerShdw>
                  </a:effectLst>
                  <a:latin typeface="微软雅黑" pitchFamily="34" charset="-122"/>
                  <a:ea typeface="微软雅黑" pitchFamily="34" charset="-122"/>
                </a:rPr>
                <a:t>物流</a:t>
              </a:r>
              <a:endParaRPr lang="en-US" altLang="zh-CN" sz="2000" b="1" dirty="0">
                <a:solidFill>
                  <a:srgbClr val="1C1C1C"/>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46" name="Rectangle 21"/>
            <p:cNvSpPr>
              <a:spLocks noChangeArrowheads="1"/>
            </p:cNvSpPr>
            <p:nvPr/>
          </p:nvSpPr>
          <p:spPr bwMode="gray">
            <a:xfrm>
              <a:off x="4999038" y="2628900"/>
              <a:ext cx="1273175" cy="400110"/>
            </a:xfrm>
            <a:prstGeom prst="rect">
              <a:avLst/>
            </a:prstGeom>
            <a:noFill/>
            <a:ln w="9525" algn="ctr">
              <a:noFill/>
              <a:miter lim="800000"/>
              <a:headEnd/>
              <a:tailEnd/>
            </a:ln>
          </p:spPr>
          <p:txBody>
            <a:bodyPr>
              <a:spAutoFit/>
            </a:bodyPr>
            <a:lstStyle/>
            <a:p>
              <a:pPr algn="ctr">
                <a:defRPr/>
              </a:pPr>
              <a:r>
                <a:rPr lang="zh-CN" altLang="en-US" sz="2000" b="1" dirty="0">
                  <a:effectLst>
                    <a:outerShdw blurRad="38100" dist="38100" dir="2700000" algn="tl">
                      <a:srgbClr val="000000">
                        <a:alpha val="43137"/>
                      </a:srgbClr>
                    </a:outerShdw>
                  </a:effectLst>
                  <a:latin typeface="微软雅黑" pitchFamily="34" charset="-122"/>
                  <a:ea typeface="微软雅黑" pitchFamily="34" charset="-122"/>
                </a:rPr>
                <a:t>信息流</a:t>
              </a:r>
              <a:endParaRPr lang="en-US" altLang="zh-CN" sz="2000" b="1" dirty="0">
                <a:solidFill>
                  <a:srgbClr val="1C1C1C"/>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47" name="Rectangle 22"/>
            <p:cNvSpPr>
              <a:spLocks noChangeArrowheads="1"/>
            </p:cNvSpPr>
            <p:nvPr/>
          </p:nvSpPr>
          <p:spPr bwMode="gray">
            <a:xfrm>
              <a:off x="1612900" y="3798888"/>
              <a:ext cx="1423988" cy="400110"/>
            </a:xfrm>
            <a:prstGeom prst="rect">
              <a:avLst/>
            </a:prstGeom>
            <a:noFill/>
            <a:ln w="9525" algn="ctr">
              <a:noFill/>
              <a:miter lim="800000"/>
              <a:headEnd/>
              <a:tailEnd/>
            </a:ln>
          </p:spPr>
          <p:txBody>
            <a:bodyPr>
              <a:spAutoFit/>
            </a:bodyPr>
            <a:lstStyle/>
            <a:p>
              <a:pPr algn="ctr">
                <a:defRPr/>
              </a:pPr>
              <a:r>
                <a:rPr lang="zh-CN" altLang="en-US" sz="2000" b="1" dirty="0">
                  <a:effectLst>
                    <a:outerShdw blurRad="38100" dist="38100" dir="2700000" algn="tl">
                      <a:srgbClr val="000000">
                        <a:alpha val="43137"/>
                      </a:srgbClr>
                    </a:outerShdw>
                  </a:effectLst>
                  <a:latin typeface="微软雅黑" pitchFamily="34" charset="-122"/>
                  <a:ea typeface="微软雅黑" pitchFamily="34" charset="-122"/>
                </a:rPr>
                <a:t>创造价值</a:t>
              </a:r>
              <a:endParaRPr lang="en-US" altLang="zh-CN" sz="2000" b="1" dirty="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48" name="TextBox 27"/>
            <p:cNvSpPr txBox="1">
              <a:spLocks noChangeArrowheads="1"/>
            </p:cNvSpPr>
            <p:nvPr/>
          </p:nvSpPr>
          <p:spPr bwMode="auto">
            <a:xfrm>
              <a:off x="7715548" y="3214688"/>
              <a:ext cx="461665" cy="1571625"/>
            </a:xfrm>
            <a:prstGeom prst="rect">
              <a:avLst/>
            </a:prstGeom>
            <a:noFill/>
            <a:ln w="9525">
              <a:noFill/>
              <a:miter lim="800000"/>
              <a:headEnd/>
              <a:tailEnd/>
            </a:ln>
          </p:spPr>
          <p:txBody>
            <a:bodyPr vert="eaVert">
              <a:spAutoFit/>
            </a:bodyPr>
            <a:lstStyle/>
            <a:p>
              <a:endParaRPr lang="zh-CN" altLang="zh-CN">
                <a:latin typeface="微软雅黑" pitchFamily="34" charset="-122"/>
                <a:ea typeface="微软雅黑" pitchFamily="34" charset="-122"/>
              </a:endParaRPr>
            </a:p>
          </p:txBody>
        </p:sp>
        <p:sp>
          <p:nvSpPr>
            <p:cNvPr id="49" name="TextBox 28"/>
            <p:cNvSpPr txBox="1">
              <a:spLocks noChangeArrowheads="1"/>
            </p:cNvSpPr>
            <p:nvPr/>
          </p:nvSpPr>
          <p:spPr bwMode="auto">
            <a:xfrm>
              <a:off x="1119484" y="3367088"/>
              <a:ext cx="461665" cy="1571625"/>
            </a:xfrm>
            <a:prstGeom prst="rect">
              <a:avLst/>
            </a:prstGeom>
            <a:noFill/>
            <a:ln w="9525">
              <a:noFill/>
              <a:miter lim="800000"/>
              <a:headEnd/>
              <a:tailEnd/>
            </a:ln>
          </p:spPr>
          <p:txBody>
            <a:bodyPr vert="eaVert">
              <a:spAutoFit/>
            </a:bodyPr>
            <a:lstStyle/>
            <a:p>
              <a:endParaRPr lang="zh-CN" altLang="zh-CN">
                <a:latin typeface="微软雅黑" pitchFamily="34" charset="-122"/>
                <a:ea typeface="微软雅黑" pitchFamily="34" charset="-122"/>
              </a:endParaRPr>
            </a:p>
          </p:txBody>
        </p:sp>
        <p:sp>
          <p:nvSpPr>
            <p:cNvPr id="50" name="TextBox 29"/>
            <p:cNvSpPr txBox="1">
              <a:spLocks noChangeArrowheads="1"/>
            </p:cNvSpPr>
            <p:nvPr/>
          </p:nvSpPr>
          <p:spPr bwMode="auto">
            <a:xfrm>
              <a:off x="7867948" y="3367088"/>
              <a:ext cx="461665" cy="1571625"/>
            </a:xfrm>
            <a:prstGeom prst="rect">
              <a:avLst/>
            </a:prstGeom>
            <a:noFill/>
            <a:ln w="9525">
              <a:noFill/>
              <a:miter lim="800000"/>
              <a:headEnd/>
              <a:tailEnd/>
            </a:ln>
          </p:spPr>
          <p:txBody>
            <a:bodyPr vert="eaVert">
              <a:spAutoFit/>
            </a:bodyPr>
            <a:lstStyle/>
            <a:p>
              <a:endParaRPr lang="zh-CN" altLang="zh-CN">
                <a:latin typeface="微软雅黑" pitchFamily="34" charset="-122"/>
                <a:ea typeface="微软雅黑" pitchFamily="34" charset="-122"/>
              </a:endParaRPr>
            </a:p>
          </p:txBody>
        </p:sp>
        <p:sp>
          <p:nvSpPr>
            <p:cNvPr id="51" name="TextBox 30"/>
            <p:cNvSpPr txBox="1">
              <a:spLocks noChangeArrowheads="1"/>
            </p:cNvSpPr>
            <p:nvPr/>
          </p:nvSpPr>
          <p:spPr bwMode="auto">
            <a:xfrm>
              <a:off x="8020348" y="3519488"/>
              <a:ext cx="461665" cy="1571625"/>
            </a:xfrm>
            <a:prstGeom prst="rect">
              <a:avLst/>
            </a:prstGeom>
            <a:noFill/>
            <a:ln w="9525">
              <a:noFill/>
              <a:miter lim="800000"/>
              <a:headEnd/>
              <a:tailEnd/>
            </a:ln>
          </p:spPr>
          <p:txBody>
            <a:bodyPr vert="eaVert">
              <a:spAutoFit/>
            </a:bodyPr>
            <a:lstStyle/>
            <a:p>
              <a:endParaRPr lang="zh-CN" altLang="zh-CN">
                <a:latin typeface="微软雅黑" pitchFamily="34" charset="-122"/>
                <a:ea typeface="微软雅黑" pitchFamily="34" charset="-122"/>
              </a:endParaRPr>
            </a:p>
          </p:txBody>
        </p:sp>
        <p:sp>
          <p:nvSpPr>
            <p:cNvPr id="52" name="TextBox 31"/>
            <p:cNvSpPr txBox="1">
              <a:spLocks noChangeArrowheads="1"/>
            </p:cNvSpPr>
            <p:nvPr/>
          </p:nvSpPr>
          <p:spPr bwMode="auto">
            <a:xfrm>
              <a:off x="7758395" y="3226296"/>
              <a:ext cx="492443" cy="1452909"/>
            </a:xfrm>
            <a:prstGeom prst="rect">
              <a:avLst/>
            </a:prstGeom>
            <a:noFill/>
            <a:ln w="9525">
              <a:noFill/>
              <a:miter lim="800000"/>
              <a:headEnd/>
              <a:tailEnd/>
            </a:ln>
          </p:spPr>
          <p:txBody>
            <a:bodyPr vert="eaVert" wrap="square">
              <a:spAutoFit/>
            </a:bodyPr>
            <a:lstStyle/>
            <a:p>
              <a:pPr algn="ctr">
                <a:defRPr/>
              </a:pPr>
              <a:r>
                <a:rPr lang="zh-CN" altLang="en-US" sz="2000" b="1" dirty="0">
                  <a:effectLst>
                    <a:outerShdw blurRad="38100" dist="38100" dir="2700000" algn="tl">
                      <a:srgbClr val="000000">
                        <a:alpha val="43137"/>
                      </a:srgbClr>
                    </a:outerShdw>
                  </a:effectLst>
                  <a:latin typeface="微软雅黑" pitchFamily="34" charset="-122"/>
                  <a:ea typeface="微软雅黑" pitchFamily="34" charset="-122"/>
                </a:rPr>
                <a:t>资金流</a:t>
              </a:r>
            </a:p>
          </p:txBody>
        </p:sp>
        <p:sp>
          <p:nvSpPr>
            <p:cNvPr id="53" name="TextBox 32"/>
            <p:cNvSpPr txBox="1">
              <a:spLocks noChangeArrowheads="1"/>
            </p:cNvSpPr>
            <p:nvPr/>
          </p:nvSpPr>
          <p:spPr bwMode="auto">
            <a:xfrm>
              <a:off x="936314" y="3286125"/>
              <a:ext cx="492443" cy="1357313"/>
            </a:xfrm>
            <a:prstGeom prst="rect">
              <a:avLst/>
            </a:prstGeom>
            <a:noFill/>
            <a:ln w="9525">
              <a:noFill/>
              <a:miter lim="800000"/>
              <a:headEnd/>
              <a:tailEnd/>
            </a:ln>
          </p:spPr>
          <p:txBody>
            <a:bodyPr vert="eaVert">
              <a:spAutoFit/>
            </a:bodyPr>
            <a:lstStyle/>
            <a:p>
              <a:pPr algn="ctr">
                <a:defRPr/>
              </a:pPr>
              <a:r>
                <a:rPr lang="zh-CN" altLang="en-US" sz="2000" b="1" dirty="0">
                  <a:effectLst>
                    <a:outerShdw blurRad="38100" dist="38100" dir="2700000" algn="tl">
                      <a:srgbClr val="000000">
                        <a:alpha val="43137"/>
                      </a:srgbClr>
                    </a:outerShdw>
                  </a:effectLst>
                  <a:latin typeface="微软雅黑" pitchFamily="34" charset="-122"/>
                  <a:ea typeface="微软雅黑" pitchFamily="34" charset="-122"/>
                </a:rPr>
                <a:t>价值流</a:t>
              </a:r>
            </a:p>
          </p:txBody>
        </p:sp>
        <p:sp>
          <p:nvSpPr>
            <p:cNvPr id="54" name="矩形 53"/>
            <p:cNvSpPr/>
            <p:nvPr/>
          </p:nvSpPr>
          <p:spPr>
            <a:xfrm>
              <a:off x="3111893" y="3714752"/>
              <a:ext cx="2978700" cy="461665"/>
            </a:xfrm>
            <a:prstGeom prst="rect">
              <a:avLst/>
            </a:prstGeom>
            <a:noFill/>
          </p:spPr>
          <p:txBody>
            <a:bodyPr wrap="none">
              <a:spAutoFit/>
            </a:bodyPr>
            <a:lstStyle/>
            <a:p>
              <a:pPr algn="ctr">
                <a:defRPr/>
              </a:pPr>
              <a:r>
                <a:rPr lang="en-US" altLang="en-US" sz="2400" b="1" dirty="0" err="1">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微软雅黑" pitchFamily="34" charset="-122"/>
                  <a:ea typeface="微软雅黑" pitchFamily="34" charset="-122"/>
                  <a:cs typeface="+mj-cs"/>
                </a:rPr>
                <a:t>供应链</a:t>
              </a:r>
              <a:r>
                <a:rPr lang="en-US" altLang="zh-CN" sz="2400" b="1" dirty="0" err="1">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微软雅黑" pitchFamily="34" charset="-122"/>
                  <a:ea typeface="微软雅黑" pitchFamily="34" charset="-122"/>
                  <a:cs typeface="+mj-cs"/>
                </a:rPr>
                <a:t>—</a:t>
              </a:r>
              <a:r>
                <a:rPr lang="en-US" altLang="en-US" sz="2400" b="1" dirty="0" err="1">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微软雅黑" pitchFamily="34" charset="-122"/>
                  <a:ea typeface="微软雅黑" pitchFamily="34" charset="-122"/>
                  <a:cs typeface="+mj-cs"/>
                </a:rPr>
                <a:t>价值增值链</a:t>
              </a:r>
              <a:endParaRPr lang="zh-CN" altLang="en-US" sz="24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微软雅黑" pitchFamily="34" charset="-122"/>
                <a:ea typeface="微软雅黑" pitchFamily="34" charset="-122"/>
              </a:endParaRPr>
            </a:p>
          </p:txBody>
        </p:sp>
      </p:grpSp>
    </p:spTree>
    <p:extLst>
      <p:ext uri="{BB962C8B-B14F-4D97-AF65-F5344CB8AC3E}">
        <p14:creationId xmlns:p14="http://schemas.microsoft.com/office/powerpoint/2010/main" val="806214382"/>
      </p:ext>
    </p:extLst>
  </p:cSld>
  <p:clrMapOvr>
    <a:masterClrMapping/>
  </p:clrMapOvr>
  <p:transition spd="med">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3" name="Rectangle 3"/>
          <p:cNvSpPr>
            <a:spLocks noGrp="1" noChangeArrowheads="1"/>
          </p:cNvSpPr>
          <p:nvPr>
            <p:ph idx="1"/>
          </p:nvPr>
        </p:nvSpPr>
        <p:spPr bwMode="auto">
          <a:xfrm>
            <a:off x="395472" y="1556792"/>
            <a:ext cx="8281615" cy="3888432"/>
          </a:xfrm>
          <a:noFill/>
          <a:ln>
            <a:miter lim="800000"/>
            <a:headEnd/>
            <a:tailEnd/>
          </a:ln>
        </p:spPr>
        <p:txBody>
          <a:bodyPr vert="horz" wrap="square" lIns="91440" tIns="45720" rIns="91440" bIns="45720" numCol="1" anchor="t" anchorCtr="0" compatLnSpc="1">
            <a:prstTxWarp prst="textNoShape">
              <a:avLst/>
            </a:prstTxWarp>
          </a:bodyPr>
          <a:lstStyle/>
          <a:p>
            <a:pPr>
              <a:lnSpc>
                <a:spcPct val="150000"/>
              </a:lnSpc>
              <a:buNone/>
            </a:pPr>
            <a:r>
              <a:rPr lang="zh-CN" altLang="en-US" sz="2400" b="1" dirty="0" smtClean="0"/>
              <a:t>根据</a:t>
            </a:r>
            <a:r>
              <a:rPr lang="zh-CN" altLang="en-US" sz="2400" b="1" dirty="0"/>
              <a:t>时间跨度的不同，生产计划可以分为：</a:t>
            </a:r>
          </a:p>
          <a:p>
            <a:pPr>
              <a:lnSpc>
                <a:spcPct val="150000"/>
              </a:lnSpc>
              <a:buFont typeface="Wingdings" panose="05000000000000000000" pitchFamily="2" charset="2"/>
              <a:buChar char="Ø"/>
            </a:pPr>
            <a:r>
              <a:rPr lang="zh-CN" altLang="en-US" sz="2400" b="1" dirty="0" smtClean="0"/>
              <a:t>中长期</a:t>
            </a:r>
            <a:r>
              <a:rPr lang="zh-CN" altLang="en-US" sz="2400" b="1" dirty="0"/>
              <a:t>销售计划；</a:t>
            </a:r>
          </a:p>
          <a:p>
            <a:pPr>
              <a:lnSpc>
                <a:spcPct val="150000"/>
              </a:lnSpc>
              <a:buFont typeface="Wingdings" panose="05000000000000000000" pitchFamily="2" charset="2"/>
              <a:buChar char="Ø"/>
            </a:pPr>
            <a:r>
              <a:rPr lang="zh-CN" altLang="en-US" sz="2400" b="1" dirty="0" smtClean="0"/>
              <a:t>月</a:t>
            </a:r>
            <a:r>
              <a:rPr lang="zh-CN" altLang="en-US" sz="2400" b="1" dirty="0"/>
              <a:t>别生产计划、订货计划；</a:t>
            </a:r>
          </a:p>
          <a:p>
            <a:pPr>
              <a:lnSpc>
                <a:spcPct val="150000"/>
              </a:lnSpc>
              <a:buFont typeface="Wingdings" panose="05000000000000000000" pitchFamily="2" charset="2"/>
              <a:buChar char="Ø"/>
            </a:pPr>
            <a:r>
              <a:rPr lang="zh-CN" altLang="en-US" sz="2400" b="1" dirty="0" smtClean="0"/>
              <a:t>周</a:t>
            </a:r>
            <a:r>
              <a:rPr lang="zh-CN" altLang="en-US" sz="2400" b="1" dirty="0"/>
              <a:t>别生产计划；</a:t>
            </a:r>
          </a:p>
          <a:p>
            <a:pPr>
              <a:lnSpc>
                <a:spcPct val="150000"/>
              </a:lnSpc>
            </a:pPr>
            <a:endParaRPr lang="zh-CN" altLang="en-US" sz="2400" b="1" dirty="0"/>
          </a:p>
          <a:p>
            <a:pPr>
              <a:lnSpc>
                <a:spcPct val="150000"/>
              </a:lnSpc>
            </a:pPr>
            <a:endParaRPr lang="zh-CN" altLang="en-US" sz="2400" b="1" dirty="0"/>
          </a:p>
        </p:txBody>
      </p:sp>
      <p:sp>
        <p:nvSpPr>
          <p:cNvPr id="3" name="矩形 2"/>
          <p:cNvSpPr/>
          <p:nvPr/>
        </p:nvSpPr>
        <p:spPr>
          <a:xfrm>
            <a:off x="3007657" y="332656"/>
            <a:ext cx="3057247" cy="584775"/>
          </a:xfrm>
          <a:prstGeom prst="rect">
            <a:avLst/>
          </a:prstGeom>
        </p:spPr>
        <p:txBody>
          <a:bodyPr wrap="none">
            <a:spAutoFit/>
          </a:bodyPr>
          <a:lstStyle/>
          <a:p>
            <a:r>
              <a:rPr lang="zh-CN" altLang="en-US" sz="3200" b="1" dirty="0" smtClean="0">
                <a:solidFill>
                  <a:srgbClr val="FF0000"/>
                </a:solidFill>
                <a:latin typeface="微软雅黑" pitchFamily="34" charset="-122"/>
                <a:ea typeface="微软雅黑" pitchFamily="34" charset="-122"/>
              </a:rPr>
              <a:t>生产计划的种类</a:t>
            </a:r>
            <a:endParaRPr lang="zh-CN" altLang="en-US" sz="3200" b="1" dirty="0">
              <a:solidFill>
                <a:srgbClr val="FF0000"/>
              </a:solidFill>
              <a:latin typeface="微软雅黑" pitchFamily="34" charset="-122"/>
              <a:ea typeface="微软雅黑" pitchFamily="34" charset="-122"/>
            </a:endParaRPr>
          </a:p>
        </p:txBody>
      </p:sp>
    </p:spTree>
    <p:extLst>
      <p:ext uri="{BB962C8B-B14F-4D97-AF65-F5344CB8AC3E}">
        <p14:creationId xmlns:p14="http://schemas.microsoft.com/office/powerpoint/2010/main" val="1879488262"/>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idx="1"/>
          </p:nvPr>
        </p:nvSpPr>
        <p:spPr bwMode="auto">
          <a:xfrm>
            <a:off x="323528" y="1340768"/>
            <a:ext cx="8425631" cy="252028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150000"/>
              </a:lnSpc>
              <a:buFontTx/>
              <a:buNone/>
            </a:pPr>
            <a:r>
              <a:rPr lang="en-US" altLang="zh-CN" sz="2400" dirty="0" smtClean="0"/>
              <a:t>BOM</a:t>
            </a:r>
            <a:r>
              <a:rPr lang="zh-CN" altLang="en-US" sz="2400" dirty="0"/>
              <a:t>清单的定义：</a:t>
            </a:r>
          </a:p>
          <a:p>
            <a:pPr>
              <a:lnSpc>
                <a:spcPct val="150000"/>
              </a:lnSpc>
              <a:buFontTx/>
              <a:buNone/>
            </a:pPr>
            <a:r>
              <a:rPr lang="zh-CN" altLang="en-US" sz="2000" b="0" dirty="0"/>
              <a:t>“</a:t>
            </a:r>
            <a:r>
              <a:rPr lang="en-US" altLang="zh-CN" sz="2000" b="0" dirty="0"/>
              <a:t>Bill of Material”</a:t>
            </a:r>
            <a:r>
              <a:rPr lang="zh-CN" altLang="en-US" sz="2000" b="0" dirty="0"/>
              <a:t>叫做物料清单（有的工厂也</a:t>
            </a:r>
            <a:r>
              <a:rPr lang="zh-CN" altLang="en-US" sz="2000" b="0" dirty="0" smtClean="0"/>
              <a:t>叫零部件</a:t>
            </a:r>
            <a:r>
              <a:rPr lang="zh-CN" altLang="en-US" sz="2000" b="0" dirty="0"/>
              <a:t>结构表、物料表等），它是将产品的原材料</a:t>
            </a:r>
            <a:r>
              <a:rPr lang="zh-CN" altLang="en-US" sz="2000" b="0" dirty="0" smtClean="0"/>
              <a:t>、零配件</a:t>
            </a:r>
            <a:r>
              <a:rPr lang="zh-CN" altLang="en-US" sz="2000" b="0" dirty="0"/>
              <a:t>、组合件予以拆分，并将各单项材料按照</a:t>
            </a:r>
            <a:r>
              <a:rPr lang="zh-CN" altLang="en-US" sz="2000" b="0" dirty="0" smtClean="0"/>
              <a:t>材料编号</a:t>
            </a:r>
            <a:r>
              <a:rPr lang="zh-CN" altLang="en-US" sz="2000" b="0" dirty="0"/>
              <a:t>、名称、规格、单机用量、产品损耗率等按照</a:t>
            </a:r>
            <a:r>
              <a:rPr lang="zh-CN" altLang="en-US" sz="2000" b="0" dirty="0" smtClean="0"/>
              <a:t>制造</a:t>
            </a:r>
            <a:r>
              <a:rPr lang="zh-CN" altLang="en-US" sz="2000" b="0" dirty="0"/>
              <a:t>流程的顺序记录下来，排列为一个清单，这就是</a:t>
            </a:r>
            <a:r>
              <a:rPr lang="zh-CN" altLang="en-US" sz="2000" b="0" dirty="0" smtClean="0"/>
              <a:t>物料</a:t>
            </a:r>
            <a:r>
              <a:rPr lang="zh-CN" altLang="en-US" sz="2000" b="0" dirty="0"/>
              <a:t>清单，简称</a:t>
            </a:r>
            <a:r>
              <a:rPr lang="en-US" altLang="zh-CN" sz="2000" b="0" dirty="0"/>
              <a:t>BOM</a:t>
            </a:r>
            <a:r>
              <a:rPr lang="zh-CN" altLang="en-US" sz="2000" b="0" dirty="0"/>
              <a:t>。 </a:t>
            </a:r>
          </a:p>
        </p:txBody>
      </p:sp>
      <p:sp>
        <p:nvSpPr>
          <p:cNvPr id="2" name="文本框 1"/>
          <p:cNvSpPr txBox="1"/>
          <p:nvPr/>
        </p:nvSpPr>
        <p:spPr>
          <a:xfrm>
            <a:off x="2597350" y="332656"/>
            <a:ext cx="3877985" cy="584775"/>
          </a:xfrm>
          <a:prstGeom prst="rect">
            <a:avLst/>
          </a:prstGeom>
          <a:noFill/>
        </p:spPr>
        <p:txBody>
          <a:bodyPr wrap="none" rtlCol="0">
            <a:spAutoFit/>
          </a:bodyPr>
          <a:lstStyle/>
          <a:p>
            <a:r>
              <a:rPr lang="zh-CN" altLang="en-US" sz="3200" b="1" dirty="0" smtClean="0">
                <a:solidFill>
                  <a:srgbClr val="FF0000"/>
                </a:solidFill>
                <a:latin typeface="微软雅黑" panose="020B0503020204020204" pitchFamily="34" charset="-122"/>
                <a:ea typeface="微软雅黑" panose="020B0503020204020204" pitchFamily="34" charset="-122"/>
              </a:rPr>
              <a:t>物料需求计划的转换</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03850522"/>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5199" name="Group 207"/>
          <p:cNvGraphicFramePr>
            <a:graphicFrameLocks noGrp="1"/>
          </p:cNvGraphicFramePr>
          <p:nvPr>
            <p:ph sz="quarter" idx="2"/>
            <p:extLst>
              <p:ext uri="{D42A27DB-BD31-4B8C-83A1-F6EECF244321}">
                <p14:modId xmlns:p14="http://schemas.microsoft.com/office/powerpoint/2010/main" val="4070087071"/>
              </p:ext>
            </p:extLst>
          </p:nvPr>
        </p:nvGraphicFramePr>
        <p:xfrm>
          <a:off x="3298669" y="1412776"/>
          <a:ext cx="4038600" cy="2070230"/>
        </p:xfrm>
        <a:graphic>
          <a:graphicData uri="http://schemas.openxmlformats.org/drawingml/2006/table">
            <a:tbl>
              <a:tblPr/>
              <a:tblGrid>
                <a:gridCol w="1346200"/>
                <a:gridCol w="1346200"/>
                <a:gridCol w="1346200"/>
              </a:tblGrid>
              <a:tr h="41404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微软雅黑" pitchFamily="34" charset="-122"/>
                          <a:ea typeface="微软雅黑" pitchFamily="34" charset="-122"/>
                        </a:rPr>
                        <a:t>材料编号</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微软雅黑" pitchFamily="34" charset="-122"/>
                          <a:ea typeface="微软雅黑" pitchFamily="34" charset="-122"/>
                        </a:rPr>
                        <a:t>使用定额</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rPr>
                        <a:t>BOM</a:t>
                      </a:r>
                      <a:r>
                        <a:rPr kumimoji="0" lang="zh-CN" altLang="en-US" sz="1800" b="0" i="0" u="none" strike="noStrike" cap="none" normalizeH="0" baseline="0" dirty="0" smtClean="0">
                          <a:ln>
                            <a:noFill/>
                          </a:ln>
                          <a:solidFill>
                            <a:schemeClr val="tx1"/>
                          </a:solidFill>
                          <a:effectLst/>
                          <a:latin typeface="微软雅黑" pitchFamily="34" charset="-122"/>
                          <a:ea typeface="微软雅黑" pitchFamily="34" charset="-122"/>
                        </a:rPr>
                        <a:t>单位</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04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微软雅黑" pitchFamily="34" charset="-122"/>
                          <a:ea typeface="微软雅黑" pitchFamily="34" charset="-122"/>
                        </a:rPr>
                        <a:t>13001410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微软雅黑" pitchFamily="34" charset="-122"/>
                          <a:ea typeface="微软雅黑" pitchFamily="34" charset="-122"/>
                        </a:rPr>
                        <a:t>个</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04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rPr>
                        <a:t>21000900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微软雅黑" pitchFamily="34" charset="-122"/>
                          <a:ea typeface="微软雅黑" pitchFamily="34" charset="-122"/>
                        </a:rPr>
                        <a:t>克</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04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rPr>
                        <a:t>14000060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微软雅黑" pitchFamily="34" charset="-122"/>
                          <a:ea typeface="微软雅黑" pitchFamily="34" charset="-122"/>
                        </a:rPr>
                        <a:t>个</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04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微软雅黑" pitchFamily="34" charset="-122"/>
                          <a:ea typeface="微软雅黑" pitchFamily="34" charset="-122"/>
                        </a:rPr>
                        <a:t>60702611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微软雅黑" pitchFamily="34" charset="-122"/>
                          <a:ea typeface="微软雅黑" pitchFamily="34" charset="-122"/>
                        </a:rPr>
                        <a:t>厘米</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5200" name="Group 208"/>
          <p:cNvGraphicFramePr>
            <a:graphicFrameLocks noGrp="1"/>
          </p:cNvGraphicFramePr>
          <p:nvPr>
            <p:ph sz="quarter" idx="3"/>
            <p:extLst>
              <p:ext uri="{D42A27DB-BD31-4B8C-83A1-F6EECF244321}">
                <p14:modId xmlns:p14="http://schemas.microsoft.com/office/powerpoint/2010/main" val="1314629718"/>
              </p:ext>
            </p:extLst>
          </p:nvPr>
        </p:nvGraphicFramePr>
        <p:xfrm>
          <a:off x="3275856" y="4005064"/>
          <a:ext cx="4104457" cy="2070230"/>
        </p:xfrm>
        <a:graphic>
          <a:graphicData uri="http://schemas.openxmlformats.org/drawingml/2006/table">
            <a:tbl>
              <a:tblPr/>
              <a:tblGrid>
                <a:gridCol w="1392584"/>
                <a:gridCol w="1319290"/>
                <a:gridCol w="1392583"/>
              </a:tblGrid>
              <a:tr h="41404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微软雅黑" pitchFamily="34" charset="-122"/>
                          <a:ea typeface="微软雅黑" pitchFamily="34" charset="-122"/>
                        </a:rPr>
                        <a:t>材料编号</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微软雅黑" pitchFamily="34" charset="-122"/>
                          <a:ea typeface="微软雅黑" pitchFamily="34" charset="-122"/>
                        </a:rPr>
                        <a:t>使用定额</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rPr>
                        <a:t>BOM</a:t>
                      </a:r>
                      <a:r>
                        <a:rPr kumimoji="0" lang="zh-CN" altLang="en-US" sz="1800" b="0" i="0" u="none" strike="noStrike" cap="none" normalizeH="0" baseline="0" dirty="0" smtClean="0">
                          <a:ln>
                            <a:noFill/>
                          </a:ln>
                          <a:solidFill>
                            <a:schemeClr val="tx1"/>
                          </a:solidFill>
                          <a:effectLst/>
                          <a:latin typeface="微软雅黑" pitchFamily="34" charset="-122"/>
                          <a:ea typeface="微软雅黑" pitchFamily="34" charset="-122"/>
                        </a:rPr>
                        <a:t>单位</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04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微软雅黑" pitchFamily="34" charset="-122"/>
                          <a:ea typeface="微软雅黑" pitchFamily="34" charset="-122"/>
                        </a:rPr>
                        <a:t>13001410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微软雅黑" pitchFamily="34" charset="-122"/>
                          <a:ea typeface="微软雅黑" pitchFamily="34" charset="-122"/>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微软雅黑" pitchFamily="34" charset="-122"/>
                          <a:ea typeface="微软雅黑" pitchFamily="34" charset="-122"/>
                        </a:rPr>
                        <a:t>个</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04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rPr>
                        <a:t>21000900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微软雅黑" pitchFamily="34" charset="-122"/>
                          <a:ea typeface="微软雅黑" pitchFamily="34" charset="-122"/>
                        </a:rPr>
                        <a:t>克</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04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rPr>
                        <a:t>60702611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微软雅黑" pitchFamily="34" charset="-122"/>
                          <a:ea typeface="微软雅黑" pitchFamily="34" charset="-122"/>
                        </a:rPr>
                        <a:t>厘米</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04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rPr>
                        <a:t>81000461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微软雅黑" pitchFamily="34" charset="-122"/>
                          <a:ea typeface="微软雅黑" pitchFamily="34" charset="-122"/>
                        </a:rPr>
                        <a:t>个</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 name="TextBox 8"/>
          <p:cNvSpPr txBox="1"/>
          <p:nvPr/>
        </p:nvSpPr>
        <p:spPr>
          <a:xfrm>
            <a:off x="2123728" y="328300"/>
            <a:ext cx="4698722" cy="584775"/>
          </a:xfrm>
          <a:prstGeom prst="rect">
            <a:avLst/>
          </a:prstGeom>
          <a:noFill/>
        </p:spPr>
        <p:txBody>
          <a:bodyPr wrap="none" rtlCol="0">
            <a:spAutoFit/>
          </a:bodyPr>
          <a:lstStyle/>
          <a:p>
            <a:r>
              <a:rPr lang="zh-CN" altLang="en-US" sz="3200" b="1" dirty="0" smtClean="0">
                <a:solidFill>
                  <a:srgbClr val="FF0000"/>
                </a:solidFill>
                <a:latin typeface="微软雅黑" pitchFamily="34" charset="-122"/>
                <a:ea typeface="微软雅黑" pitchFamily="34" charset="-122"/>
              </a:rPr>
              <a:t>物料需求计划的计算案例</a:t>
            </a:r>
            <a:endParaRPr lang="zh-CN" altLang="en-US" sz="3200" b="1" dirty="0">
              <a:solidFill>
                <a:srgbClr val="FF0000"/>
              </a:solidFill>
              <a:latin typeface="微软雅黑" pitchFamily="34" charset="-122"/>
              <a:ea typeface="微软雅黑" pitchFamily="34" charset="-122"/>
            </a:endParaRPr>
          </a:p>
        </p:txBody>
      </p:sp>
      <p:sp>
        <p:nvSpPr>
          <p:cNvPr id="8" name="灯片编号占位符 5"/>
          <p:cNvSpPr txBox="1">
            <a:spLocks/>
          </p:cNvSpPr>
          <p:nvPr/>
        </p:nvSpPr>
        <p:spPr>
          <a:xfrm>
            <a:off x="3779912" y="6381328"/>
            <a:ext cx="21336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A99ABDF-0673-469B-A541-C1F89428C3D9}" type="slidenum">
              <a:rPr kumimoji="0" lang="en-US" altLang="zh-CN" sz="18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 name="矩形 1"/>
          <p:cNvSpPr/>
          <p:nvPr/>
        </p:nvSpPr>
        <p:spPr>
          <a:xfrm>
            <a:off x="395536" y="1412776"/>
            <a:ext cx="2430474" cy="923330"/>
          </a:xfrm>
          <a:prstGeom prst="rect">
            <a:avLst/>
          </a:prstGeom>
        </p:spPr>
        <p:txBody>
          <a:bodyPr wrap="none">
            <a:spAutoFit/>
          </a:bodyPr>
          <a:lstStyle/>
          <a:p>
            <a:pPr>
              <a:lnSpc>
                <a:spcPct val="150000"/>
              </a:lnSpc>
            </a:pPr>
            <a:r>
              <a:rPr lang="zh-CN" altLang="en-US" b="1" dirty="0" smtClean="0">
                <a:latin typeface="微软雅黑" pitchFamily="34" charset="-122"/>
                <a:ea typeface="微软雅黑" pitchFamily="34" charset="-122"/>
              </a:rPr>
              <a:t>成品编号：</a:t>
            </a:r>
            <a:r>
              <a:rPr lang="en-US" altLang="zh-CN" b="1" dirty="0" smtClean="0">
                <a:latin typeface="微软雅黑" pitchFamily="34" charset="-122"/>
                <a:ea typeface="微软雅黑" pitchFamily="34" charset="-122"/>
              </a:rPr>
              <a:t>AAA-BBB</a:t>
            </a:r>
          </a:p>
          <a:p>
            <a:pPr>
              <a:lnSpc>
                <a:spcPct val="150000"/>
              </a:lnSpc>
            </a:pPr>
            <a:r>
              <a:rPr lang="zh-CN" altLang="en-US" b="1" dirty="0" smtClean="0">
                <a:latin typeface="微软雅黑" pitchFamily="34" charset="-122"/>
                <a:ea typeface="微软雅黑" pitchFamily="34" charset="-122"/>
              </a:rPr>
              <a:t>物料清单</a:t>
            </a:r>
            <a:r>
              <a:rPr lang="en-US" altLang="zh-CN" b="1" dirty="0" smtClean="0">
                <a:latin typeface="微软雅黑" pitchFamily="34" charset="-122"/>
                <a:ea typeface="微软雅黑" pitchFamily="34" charset="-122"/>
              </a:rPr>
              <a:t>BOM</a:t>
            </a:r>
            <a:endParaRPr lang="zh-CN" altLang="en-US" dirty="0"/>
          </a:p>
        </p:txBody>
      </p:sp>
      <p:sp>
        <p:nvSpPr>
          <p:cNvPr id="3" name="矩形 2"/>
          <p:cNvSpPr/>
          <p:nvPr/>
        </p:nvSpPr>
        <p:spPr>
          <a:xfrm>
            <a:off x="395536" y="4005064"/>
            <a:ext cx="2439899" cy="873957"/>
          </a:xfrm>
          <a:prstGeom prst="rect">
            <a:avLst/>
          </a:prstGeom>
        </p:spPr>
        <p:txBody>
          <a:bodyPr wrap="none">
            <a:spAutoFit/>
          </a:bodyPr>
          <a:lstStyle/>
          <a:p>
            <a:pPr>
              <a:lnSpc>
                <a:spcPct val="150000"/>
              </a:lnSpc>
            </a:pPr>
            <a:r>
              <a:rPr lang="zh-CN" altLang="en-US" b="1" dirty="0" smtClean="0">
                <a:latin typeface="微软雅黑" pitchFamily="34" charset="-122"/>
                <a:ea typeface="微软雅黑" pitchFamily="34" charset="-122"/>
              </a:rPr>
              <a:t>成品编号：</a:t>
            </a:r>
            <a:r>
              <a:rPr lang="en-US" altLang="zh-CN" b="1" dirty="0" smtClean="0">
                <a:latin typeface="微软雅黑" pitchFamily="34" charset="-122"/>
                <a:ea typeface="微软雅黑" pitchFamily="34" charset="-122"/>
              </a:rPr>
              <a:t>CCC-DDD</a:t>
            </a:r>
          </a:p>
          <a:p>
            <a:pPr>
              <a:lnSpc>
                <a:spcPct val="150000"/>
              </a:lnSpc>
            </a:pPr>
            <a:r>
              <a:rPr lang="zh-CN" altLang="en-US" b="1" dirty="0" smtClean="0">
                <a:latin typeface="微软雅黑" pitchFamily="34" charset="-122"/>
                <a:ea typeface="微软雅黑" pitchFamily="34" charset="-122"/>
              </a:rPr>
              <a:t>物料清单</a:t>
            </a:r>
            <a:r>
              <a:rPr lang="en-US" altLang="zh-CN" b="1" dirty="0" smtClean="0">
                <a:latin typeface="微软雅黑" pitchFamily="34" charset="-122"/>
                <a:ea typeface="微软雅黑" pitchFamily="34" charset="-122"/>
              </a:rPr>
              <a:t>BOM</a:t>
            </a:r>
            <a:endParaRPr lang="zh-CN" altLang="en-US" dirty="0"/>
          </a:p>
        </p:txBody>
      </p:sp>
      <p:sp>
        <p:nvSpPr>
          <p:cNvPr id="5" name="右箭头 4"/>
          <p:cNvSpPr/>
          <p:nvPr/>
        </p:nvSpPr>
        <p:spPr bwMode="auto">
          <a:xfrm>
            <a:off x="2411760" y="2132856"/>
            <a:ext cx="648072" cy="360040"/>
          </a:xfrm>
          <a:prstGeom prst="rightArrow">
            <a:avLst/>
          </a:prstGeom>
          <a:solidFill>
            <a:schemeClr val="accent2"/>
          </a:solidFill>
          <a:ln w="38100" cap="flat" cmpd="sng" algn="ctr">
            <a:solidFill>
              <a:schemeClr val="tx1"/>
            </a:solidFill>
            <a:prstDash val="solid"/>
            <a:round/>
            <a:headEnd type="none" w="med" len="med"/>
            <a:tailEnd type="stealth" w="lg" len="lg"/>
          </a:ln>
          <a:effectLst>
            <a:outerShdw dist="20000" dir="5400000" algn="ctr" rotWithShape="0">
              <a:srgbClr val="000000">
                <a:alpha val="34000"/>
              </a:srgbClr>
            </a:outerShdw>
          </a:effectLst>
        </p:spPr>
        <p:txBody>
          <a:bodyPr vert="horz" wrap="none" lIns="90000" tIns="46800" rIns="90000" bIns="46800" numCol="1" rtlCol="0" anchor="ctr" anchorCtr="0" compatLnSpc="1">
            <a:prstTxWarp prst="textNoShape">
              <a:avLst/>
            </a:prstTxWarp>
          </a:bodyPr>
          <a:lstStyle/>
          <a:p>
            <a:pPr marL="455613" marR="0" indent="-455613" algn="ctr" defTabSz="914400" rtl="0" eaLnBrk="1" fontAlgn="base" latinLnBrk="0" hangingPunct="1">
              <a:lnSpc>
                <a:spcPct val="100000"/>
              </a:lnSpc>
              <a:spcBef>
                <a:spcPct val="50000"/>
              </a:spcBef>
              <a:spcAft>
                <a:spcPct val="0"/>
              </a:spcAft>
              <a:buClrTx/>
              <a:buSzPct val="120000"/>
              <a:buFont typeface="Wingdings" pitchFamily="2" charset="2"/>
              <a:buNone/>
              <a:tabLst/>
            </a:pPr>
            <a:endParaRPr kumimoji="0" lang="zh-CN" altLang="en-US" sz="1800" b="1" i="1" u="none" strike="noStrike" cap="none" normalizeH="0" baseline="0" smtClean="0">
              <a:ln>
                <a:noFill/>
              </a:ln>
              <a:solidFill>
                <a:schemeClr val="tx1"/>
              </a:solidFill>
              <a:effectLst/>
              <a:latin typeface="Arial" pitchFamily="34" charset="0"/>
              <a:ea typeface="宋体" pitchFamily="2" charset="-122"/>
            </a:endParaRPr>
          </a:p>
        </p:txBody>
      </p:sp>
      <p:sp>
        <p:nvSpPr>
          <p:cNvPr id="13" name="右箭头 12"/>
          <p:cNvSpPr/>
          <p:nvPr/>
        </p:nvSpPr>
        <p:spPr bwMode="auto">
          <a:xfrm>
            <a:off x="2411760" y="4813711"/>
            <a:ext cx="648072" cy="360040"/>
          </a:xfrm>
          <a:prstGeom prst="rightArrow">
            <a:avLst/>
          </a:prstGeom>
          <a:solidFill>
            <a:srgbClr val="C00000"/>
          </a:solidFill>
          <a:ln w="38100" cap="flat" cmpd="sng" algn="ctr">
            <a:solidFill>
              <a:schemeClr val="tx1"/>
            </a:solidFill>
            <a:prstDash val="solid"/>
            <a:round/>
            <a:headEnd type="none" w="med" len="med"/>
            <a:tailEnd type="stealth" w="lg" len="lg"/>
          </a:ln>
          <a:effectLst>
            <a:outerShdw dist="20000" dir="5400000" algn="ctr" rotWithShape="0">
              <a:srgbClr val="000000">
                <a:alpha val="34000"/>
              </a:srgbClr>
            </a:outerShdw>
          </a:effectLst>
        </p:spPr>
        <p:txBody>
          <a:bodyPr vert="horz" wrap="none" lIns="90000" tIns="46800" rIns="90000" bIns="46800" numCol="1" rtlCol="0" anchor="ctr" anchorCtr="0" compatLnSpc="1">
            <a:prstTxWarp prst="textNoShape">
              <a:avLst/>
            </a:prstTxWarp>
          </a:bodyPr>
          <a:lstStyle/>
          <a:p>
            <a:pPr marL="455613" marR="0" indent="-455613" algn="ctr" defTabSz="914400" rtl="0" eaLnBrk="1" fontAlgn="base" latinLnBrk="0" hangingPunct="1">
              <a:lnSpc>
                <a:spcPct val="100000"/>
              </a:lnSpc>
              <a:spcBef>
                <a:spcPct val="50000"/>
              </a:spcBef>
              <a:spcAft>
                <a:spcPct val="0"/>
              </a:spcAft>
              <a:buClrTx/>
              <a:buSzPct val="120000"/>
              <a:buFont typeface="Wingdings" pitchFamily="2" charset="2"/>
              <a:buNone/>
              <a:tabLst/>
            </a:pPr>
            <a:endParaRPr kumimoji="0" lang="zh-CN" altLang="en-US" sz="1800" b="1" i="1" u="none" strike="noStrike" cap="none" normalizeH="0" baseline="0" smtClean="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val="281473830"/>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251520" y="1340768"/>
            <a:ext cx="4031873" cy="400110"/>
          </a:xfrm>
          <a:prstGeom prst="rect">
            <a:avLst/>
          </a:prstGeom>
          <a:noFill/>
          <a:ln w="9525">
            <a:noFill/>
            <a:miter lim="800000"/>
            <a:headEnd/>
            <a:tailEnd/>
          </a:ln>
          <a:effectLst/>
        </p:spPr>
        <p:txBody>
          <a:bodyPr wrap="none">
            <a:spAutoFit/>
          </a:bodyPr>
          <a:lstStyle/>
          <a:p>
            <a:r>
              <a:rPr lang="zh-CN" altLang="en-US" sz="2000" b="1" dirty="0" smtClean="0">
                <a:latin typeface="微软雅黑" pitchFamily="34" charset="-122"/>
                <a:ea typeface="微软雅黑" pitchFamily="34" charset="-122"/>
              </a:rPr>
              <a:t>客户订单状况如下（重复生产）：</a:t>
            </a:r>
            <a:endParaRPr lang="zh-CN" altLang="en-US" sz="2000" b="1" dirty="0">
              <a:latin typeface="微软雅黑" pitchFamily="34" charset="-122"/>
              <a:ea typeface="微软雅黑" pitchFamily="34" charset="-122"/>
            </a:endParaRPr>
          </a:p>
        </p:txBody>
      </p:sp>
      <p:graphicFrame>
        <p:nvGraphicFramePr>
          <p:cNvPr id="7" name="Group 203"/>
          <p:cNvGraphicFramePr>
            <a:graphicFrameLocks noGrp="1"/>
          </p:cNvGraphicFramePr>
          <p:nvPr>
            <p:extLst>
              <p:ext uri="{D42A27DB-BD31-4B8C-83A1-F6EECF244321}">
                <p14:modId xmlns:p14="http://schemas.microsoft.com/office/powerpoint/2010/main" val="3949417591"/>
              </p:ext>
            </p:extLst>
          </p:nvPr>
        </p:nvGraphicFramePr>
        <p:xfrm>
          <a:off x="251520" y="1844824"/>
          <a:ext cx="8496944" cy="1480163"/>
        </p:xfrm>
        <a:graphic>
          <a:graphicData uri="http://schemas.openxmlformats.org/drawingml/2006/table">
            <a:tbl>
              <a:tblPr/>
              <a:tblGrid>
                <a:gridCol w="1584176"/>
                <a:gridCol w="1221420"/>
                <a:gridCol w="1042079"/>
                <a:gridCol w="1105881"/>
                <a:gridCol w="1138594"/>
                <a:gridCol w="1202397"/>
                <a:gridCol w="1202397"/>
              </a:tblGrid>
              <a:tr h="45936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微软雅黑" pitchFamily="34" charset="-122"/>
                          <a:ea typeface="微软雅黑" pitchFamily="34" charset="-122"/>
                        </a:rPr>
                        <a:t>成品编码</a:t>
                      </a:r>
                      <a:endParaRPr kumimoji="0" lang="zh-CN" altLang="zh-CN" sz="1800" b="0" i="0" u="none" strike="noStrike" cap="none" normalizeH="0" baseline="0" dirty="0" smtClean="0">
                        <a:ln>
                          <a:noFill/>
                        </a:ln>
                        <a:solidFill>
                          <a:schemeClr val="tx1"/>
                        </a:solidFill>
                        <a:effectLst/>
                        <a:latin typeface="微软雅黑" pitchFamily="34" charset="-122"/>
                        <a:ea typeface="微软雅黑" pitchFamily="34"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微软雅黑" pitchFamily="34" charset="-122"/>
                          <a:ea typeface="微软雅黑" pitchFamily="34" charset="-122"/>
                        </a:rPr>
                        <a:t>订单数量</a:t>
                      </a:r>
                      <a:endPar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微软雅黑" pitchFamily="34" charset="-122"/>
                          <a:ea typeface="微软雅黑" pitchFamily="34" charset="-122"/>
                        </a:rPr>
                        <a:t>第一周</a:t>
                      </a:r>
                      <a:endPar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微软雅黑" pitchFamily="34" charset="-122"/>
                          <a:ea typeface="微软雅黑" pitchFamily="34" charset="-122"/>
                        </a:rPr>
                        <a:t>第二周</a:t>
                      </a:r>
                      <a:endPar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微软雅黑" pitchFamily="34" charset="-122"/>
                          <a:ea typeface="微软雅黑" pitchFamily="34" charset="-122"/>
                        </a:rPr>
                        <a:t>第三周</a:t>
                      </a:r>
                      <a:endPar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微软雅黑" pitchFamily="34" charset="-122"/>
                          <a:ea typeface="微软雅黑" pitchFamily="34" charset="-122"/>
                        </a:rPr>
                        <a:t>第四周</a:t>
                      </a:r>
                      <a:endPar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微软雅黑" pitchFamily="34" charset="-122"/>
                          <a:ea typeface="微软雅黑" pitchFamily="34" charset="-122"/>
                        </a:rPr>
                        <a:t>第五周</a:t>
                      </a:r>
                      <a:endPar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040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微软雅黑" pitchFamily="34" charset="-122"/>
                          <a:ea typeface="微软雅黑" pitchFamily="34" charset="-122"/>
                        </a:rPr>
                        <a:t>AAA-BBB</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rPr>
                        <a:t>590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rPr>
                        <a:t>100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rPr>
                        <a:t>120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rPr>
                        <a:t>120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微软雅黑" pitchFamily="34" charset="-122"/>
                          <a:ea typeface="微软雅黑" pitchFamily="34" charset="-122"/>
                        </a:rPr>
                        <a:t>100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rPr>
                        <a:t>150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1040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rPr>
                        <a:t>CCC-DDD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rPr>
                        <a:t>1200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rPr>
                        <a:t>200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rPr>
                        <a:t>200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rPr>
                        <a:t>300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rPr>
                        <a:t>300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rPr>
                        <a:t>200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 name="Text Box 3"/>
          <p:cNvSpPr txBox="1">
            <a:spLocks noChangeArrowheads="1"/>
          </p:cNvSpPr>
          <p:nvPr/>
        </p:nvSpPr>
        <p:spPr bwMode="auto">
          <a:xfrm>
            <a:off x="251520" y="3645024"/>
            <a:ext cx="4031873" cy="400110"/>
          </a:xfrm>
          <a:prstGeom prst="rect">
            <a:avLst/>
          </a:prstGeom>
          <a:noFill/>
          <a:ln w="9525">
            <a:noFill/>
            <a:miter lim="800000"/>
            <a:headEnd/>
            <a:tailEnd/>
          </a:ln>
          <a:effectLst/>
        </p:spPr>
        <p:txBody>
          <a:bodyPr wrap="none">
            <a:spAutoFit/>
          </a:bodyPr>
          <a:lstStyle/>
          <a:p>
            <a:r>
              <a:rPr lang="zh-CN" altLang="en-US" sz="2000" b="1" dirty="0" smtClean="0">
                <a:latin typeface="微软雅黑" pitchFamily="34" charset="-122"/>
                <a:ea typeface="微软雅黑" pitchFamily="34" charset="-122"/>
              </a:rPr>
              <a:t>客户订单状况如下（按单生产）：</a:t>
            </a:r>
            <a:endParaRPr lang="zh-CN" altLang="en-US" sz="2000" b="1" dirty="0">
              <a:latin typeface="微软雅黑" pitchFamily="34" charset="-122"/>
              <a:ea typeface="微软雅黑" pitchFamily="34" charset="-122"/>
            </a:endParaRPr>
          </a:p>
        </p:txBody>
      </p:sp>
      <p:graphicFrame>
        <p:nvGraphicFramePr>
          <p:cNvPr id="9" name="Group 203"/>
          <p:cNvGraphicFramePr>
            <a:graphicFrameLocks noGrp="1"/>
          </p:cNvGraphicFramePr>
          <p:nvPr>
            <p:extLst>
              <p:ext uri="{D42A27DB-BD31-4B8C-83A1-F6EECF244321}">
                <p14:modId xmlns:p14="http://schemas.microsoft.com/office/powerpoint/2010/main" val="2020026102"/>
              </p:ext>
            </p:extLst>
          </p:nvPr>
        </p:nvGraphicFramePr>
        <p:xfrm>
          <a:off x="251520" y="4365104"/>
          <a:ext cx="8496944" cy="1480163"/>
        </p:xfrm>
        <a:graphic>
          <a:graphicData uri="http://schemas.openxmlformats.org/drawingml/2006/table">
            <a:tbl>
              <a:tblPr/>
              <a:tblGrid>
                <a:gridCol w="1584176"/>
                <a:gridCol w="1221420"/>
                <a:gridCol w="1042079"/>
                <a:gridCol w="1105881"/>
                <a:gridCol w="1138594"/>
                <a:gridCol w="1202397"/>
                <a:gridCol w="1202397"/>
              </a:tblGrid>
              <a:tr h="45936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微软雅黑" pitchFamily="34" charset="-122"/>
                          <a:ea typeface="微软雅黑" pitchFamily="34" charset="-122"/>
                        </a:rPr>
                        <a:t>成品编码</a:t>
                      </a:r>
                      <a:endParaRPr kumimoji="0" lang="zh-CN" altLang="zh-CN" sz="1800" b="0" i="0" u="none" strike="noStrike" cap="none" normalizeH="0" baseline="0" dirty="0" smtClean="0">
                        <a:ln>
                          <a:noFill/>
                        </a:ln>
                        <a:solidFill>
                          <a:schemeClr val="tx1"/>
                        </a:solidFill>
                        <a:effectLst/>
                        <a:latin typeface="微软雅黑" pitchFamily="34" charset="-122"/>
                        <a:ea typeface="微软雅黑" pitchFamily="34"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微软雅黑" pitchFamily="34" charset="-122"/>
                          <a:ea typeface="微软雅黑" pitchFamily="34" charset="-122"/>
                        </a:rPr>
                        <a:t>订单数量</a:t>
                      </a:r>
                      <a:endPar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微软雅黑" pitchFamily="34" charset="-122"/>
                          <a:ea typeface="微软雅黑" pitchFamily="34" charset="-122"/>
                        </a:rPr>
                        <a:t>第一周</a:t>
                      </a:r>
                      <a:endPar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微软雅黑" pitchFamily="34" charset="-122"/>
                          <a:ea typeface="微软雅黑" pitchFamily="34" charset="-122"/>
                        </a:rPr>
                        <a:t>第二周</a:t>
                      </a:r>
                      <a:endPar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微软雅黑" pitchFamily="34" charset="-122"/>
                          <a:ea typeface="微软雅黑" pitchFamily="34" charset="-122"/>
                        </a:rPr>
                        <a:t>第三周</a:t>
                      </a:r>
                      <a:endPar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微软雅黑" pitchFamily="34" charset="-122"/>
                          <a:ea typeface="微软雅黑" pitchFamily="34" charset="-122"/>
                        </a:rPr>
                        <a:t>第四周</a:t>
                      </a:r>
                      <a:endPar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微软雅黑" pitchFamily="34" charset="-122"/>
                          <a:ea typeface="微软雅黑" pitchFamily="34" charset="-122"/>
                        </a:rPr>
                        <a:t>第五周</a:t>
                      </a:r>
                      <a:endPar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040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微软雅黑" pitchFamily="34" charset="-122"/>
                          <a:ea typeface="微软雅黑" pitchFamily="34" charset="-122"/>
                        </a:rPr>
                        <a:t>AAA-BBB</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rPr>
                        <a:t>590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rPr>
                        <a:t>295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rPr>
                        <a:t>295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1040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rPr>
                        <a:t>CCC-DDD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rPr>
                        <a:t>1200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rPr>
                        <a:t>400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rPr>
                        <a:t>400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rPr>
                        <a:t>400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 name="TextBox 8"/>
          <p:cNvSpPr txBox="1"/>
          <p:nvPr/>
        </p:nvSpPr>
        <p:spPr>
          <a:xfrm>
            <a:off x="2123728" y="332656"/>
            <a:ext cx="4698722" cy="584775"/>
          </a:xfrm>
          <a:prstGeom prst="rect">
            <a:avLst/>
          </a:prstGeom>
          <a:noFill/>
        </p:spPr>
        <p:txBody>
          <a:bodyPr wrap="none" rtlCol="0">
            <a:spAutoFit/>
          </a:bodyPr>
          <a:lstStyle/>
          <a:p>
            <a:r>
              <a:rPr lang="zh-CN" altLang="en-US" sz="3200" b="1" dirty="0" smtClean="0">
                <a:solidFill>
                  <a:srgbClr val="FF0000"/>
                </a:solidFill>
                <a:latin typeface="微软雅黑" pitchFamily="34" charset="-122"/>
                <a:ea typeface="微软雅黑" pitchFamily="34" charset="-122"/>
              </a:rPr>
              <a:t>物料需求计划的计算案例</a:t>
            </a:r>
            <a:endParaRPr lang="zh-CN" altLang="en-US" sz="3200" b="1" dirty="0">
              <a:solidFill>
                <a:srgbClr val="FF0000"/>
              </a:solidFill>
              <a:latin typeface="微软雅黑" pitchFamily="34" charset="-122"/>
              <a:ea typeface="微软雅黑" pitchFamily="34" charset="-122"/>
            </a:endParaRPr>
          </a:p>
        </p:txBody>
      </p:sp>
    </p:spTree>
    <p:extLst>
      <p:ext uri="{BB962C8B-B14F-4D97-AF65-F5344CB8AC3E}">
        <p14:creationId xmlns:p14="http://schemas.microsoft.com/office/powerpoint/2010/main" val="1891485613"/>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323528" y="1340768"/>
            <a:ext cx="4801314" cy="400110"/>
          </a:xfrm>
          <a:prstGeom prst="rect">
            <a:avLst/>
          </a:prstGeom>
          <a:noFill/>
          <a:ln w="9525">
            <a:noFill/>
            <a:miter lim="800000"/>
            <a:headEnd/>
            <a:tailEnd/>
          </a:ln>
          <a:effectLst/>
        </p:spPr>
        <p:txBody>
          <a:bodyPr wrap="none">
            <a:spAutoFit/>
          </a:bodyPr>
          <a:lstStyle/>
          <a:p>
            <a:r>
              <a:rPr lang="zh-CN" altLang="en-US" sz="2000" b="1" dirty="0" smtClean="0">
                <a:latin typeface="微软雅黑" pitchFamily="34" charset="-122"/>
                <a:ea typeface="微软雅黑" pitchFamily="34" charset="-122"/>
              </a:rPr>
              <a:t>则物料的净</a:t>
            </a:r>
            <a:r>
              <a:rPr lang="zh-CN" altLang="en-US" sz="2000" b="1" dirty="0">
                <a:latin typeface="微软雅黑" pitchFamily="34" charset="-122"/>
                <a:ea typeface="微软雅黑" pitchFamily="34" charset="-122"/>
              </a:rPr>
              <a:t>需求数量</a:t>
            </a:r>
            <a:r>
              <a:rPr lang="zh-CN" altLang="en-US" sz="2000" b="1" dirty="0" smtClean="0">
                <a:latin typeface="微软雅黑" pitchFamily="34" charset="-122"/>
                <a:ea typeface="微软雅黑" pitchFamily="34" charset="-122"/>
              </a:rPr>
              <a:t>如下（重复生产）：</a:t>
            </a:r>
            <a:endParaRPr lang="zh-CN" altLang="en-US" sz="2000" b="1" dirty="0">
              <a:latin typeface="微软雅黑" pitchFamily="34" charset="-122"/>
              <a:ea typeface="微软雅黑" pitchFamily="34" charset="-122"/>
            </a:endParaRPr>
          </a:p>
        </p:txBody>
      </p:sp>
      <p:graphicFrame>
        <p:nvGraphicFramePr>
          <p:cNvPr id="7" name="Group 206"/>
          <p:cNvGraphicFramePr>
            <a:graphicFrameLocks noGrp="1"/>
          </p:cNvGraphicFramePr>
          <p:nvPr>
            <p:extLst>
              <p:ext uri="{D42A27DB-BD31-4B8C-83A1-F6EECF244321}">
                <p14:modId xmlns:p14="http://schemas.microsoft.com/office/powerpoint/2010/main" val="3887793817"/>
              </p:ext>
            </p:extLst>
          </p:nvPr>
        </p:nvGraphicFramePr>
        <p:xfrm>
          <a:off x="179512" y="1844824"/>
          <a:ext cx="8748462" cy="2664297"/>
        </p:xfrm>
        <a:graphic>
          <a:graphicData uri="http://schemas.openxmlformats.org/drawingml/2006/table">
            <a:tbl>
              <a:tblPr/>
              <a:tblGrid>
                <a:gridCol w="1296144"/>
                <a:gridCol w="936104"/>
                <a:gridCol w="1080120"/>
                <a:gridCol w="1080120"/>
                <a:gridCol w="1080120"/>
                <a:gridCol w="1080120"/>
                <a:gridCol w="1080120"/>
                <a:gridCol w="1115614"/>
              </a:tblGrid>
              <a:tr h="4614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微软雅黑" pitchFamily="34" charset="-122"/>
                          <a:ea typeface="微软雅黑" pitchFamily="34" charset="-122"/>
                        </a:rPr>
                        <a:t>物料编码</a:t>
                      </a:r>
                      <a:endParaRPr kumimoji="0" lang="zh-CN" altLang="zh-CN" sz="1800" b="0" i="0" u="none" strike="noStrike" cap="none" normalizeH="0" baseline="0" dirty="0" smtClean="0">
                        <a:ln>
                          <a:noFill/>
                        </a:ln>
                        <a:solidFill>
                          <a:schemeClr val="tx1"/>
                        </a:solidFill>
                        <a:effectLst/>
                        <a:latin typeface="微软雅黑" pitchFamily="34" charset="-122"/>
                        <a:ea typeface="微软雅黑" pitchFamily="34" charset="-122"/>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微软雅黑" pitchFamily="34" charset="-122"/>
                          <a:ea typeface="微软雅黑" pitchFamily="34" charset="-122"/>
                        </a:rPr>
                        <a:t>单位</a:t>
                      </a:r>
                      <a:endParaRPr kumimoji="0" lang="zh-CN" altLang="zh-CN" sz="1800" b="0" i="0" u="none" strike="noStrike" cap="none" normalizeH="0" baseline="0" dirty="0" smtClean="0">
                        <a:ln>
                          <a:noFill/>
                        </a:ln>
                        <a:solidFill>
                          <a:schemeClr val="tx1"/>
                        </a:solidFill>
                        <a:effectLst/>
                        <a:latin typeface="微软雅黑" pitchFamily="34" charset="-122"/>
                        <a:ea typeface="微软雅黑" pitchFamily="34" charset="-122"/>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微软雅黑" pitchFamily="34" charset="-122"/>
                          <a:ea typeface="微软雅黑" pitchFamily="34" charset="-122"/>
                        </a:rPr>
                        <a:t>第一周</a:t>
                      </a:r>
                      <a:endPar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微软雅黑" pitchFamily="34" charset="-122"/>
                          <a:ea typeface="微软雅黑" pitchFamily="34" charset="-122"/>
                        </a:rPr>
                        <a:t>第二周</a:t>
                      </a:r>
                      <a:endPar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微软雅黑" pitchFamily="34" charset="-122"/>
                          <a:ea typeface="微软雅黑" pitchFamily="34" charset="-122"/>
                        </a:rPr>
                        <a:t>第三周</a:t>
                      </a:r>
                      <a:endPar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微软雅黑" pitchFamily="34" charset="-122"/>
                          <a:ea typeface="微软雅黑" pitchFamily="34" charset="-122"/>
                        </a:rPr>
                        <a:t>第四周</a:t>
                      </a:r>
                      <a:endPar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微软雅黑" pitchFamily="34" charset="-122"/>
                          <a:ea typeface="微软雅黑" pitchFamily="34" charset="-122"/>
                        </a:rPr>
                        <a:t>第五周</a:t>
                      </a:r>
                      <a:endPar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微软雅黑" pitchFamily="34" charset="-122"/>
                          <a:ea typeface="微软雅黑" pitchFamily="34" charset="-122"/>
                        </a:rPr>
                        <a:t>需求合计</a:t>
                      </a:r>
                      <a:endPar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4405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rPr>
                        <a:t>13001410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微软雅黑" pitchFamily="34" charset="-122"/>
                          <a:ea typeface="微软雅黑" pitchFamily="34" charset="-122"/>
                        </a:rPr>
                        <a:t>个</a:t>
                      </a:r>
                      <a:endPar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rPr>
                        <a:t>600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微软雅黑" pitchFamily="34" charset="-122"/>
                          <a:ea typeface="微软雅黑" pitchFamily="34" charset="-122"/>
                        </a:rPr>
                        <a:t>640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微软雅黑" pitchFamily="34" charset="-122"/>
                          <a:ea typeface="微软雅黑" pitchFamily="34" charset="-122"/>
                        </a:rPr>
                        <a:t>840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微软雅黑" pitchFamily="34" charset="-122"/>
                          <a:ea typeface="微软雅黑" pitchFamily="34" charset="-122"/>
                        </a:rPr>
                        <a:t>800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微软雅黑" pitchFamily="34" charset="-122"/>
                          <a:ea typeface="微软雅黑" pitchFamily="34" charset="-122"/>
                        </a:rPr>
                        <a:t>700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rPr>
                        <a:t>3580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4405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rPr>
                        <a:t>14000060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微软雅黑" pitchFamily="34" charset="-122"/>
                          <a:ea typeface="微软雅黑" pitchFamily="34" charset="-122"/>
                        </a:rPr>
                        <a:t>个</a:t>
                      </a:r>
                      <a:endPar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rPr>
                        <a:t>1000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微软雅黑" pitchFamily="34" charset="-122"/>
                          <a:ea typeface="微软雅黑" pitchFamily="34" charset="-122"/>
                        </a:rPr>
                        <a:t>1200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微软雅黑" pitchFamily="34" charset="-122"/>
                          <a:ea typeface="微软雅黑" pitchFamily="34" charset="-122"/>
                        </a:rPr>
                        <a:t>1200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微软雅黑" pitchFamily="34" charset="-122"/>
                          <a:ea typeface="微软雅黑" pitchFamily="34" charset="-122"/>
                        </a:rPr>
                        <a:t>1000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微软雅黑" pitchFamily="34" charset="-122"/>
                          <a:ea typeface="微软雅黑" pitchFamily="34" charset="-122"/>
                        </a:rPr>
                        <a:t>1500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rPr>
                        <a:t>5900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4405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rPr>
                        <a:t>21000900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微软雅黑" pitchFamily="34" charset="-122"/>
                          <a:ea typeface="微软雅黑" pitchFamily="34" charset="-122"/>
                        </a:rPr>
                        <a:t>克</a:t>
                      </a:r>
                      <a:endPar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rPr>
                        <a:t>2000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rPr>
                        <a:t>2200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rPr>
                        <a:t>2700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rPr>
                        <a:t>2500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rPr>
                        <a:t>2500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rPr>
                        <a:t>11900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4405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rPr>
                        <a:t>60702611</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微软雅黑" pitchFamily="34" charset="-122"/>
                          <a:ea typeface="微软雅黑" pitchFamily="34" charset="-122"/>
                        </a:rPr>
                        <a:t>厘米</a:t>
                      </a:r>
                      <a:endPar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rPr>
                        <a:t>5000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rPr>
                        <a:t>5200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rPr>
                        <a:t>7200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rPr>
                        <a:t>7000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rPr>
                        <a:t>5500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rPr>
                        <a:t>29900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4405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rPr>
                        <a:t>81000461</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微软雅黑" pitchFamily="34" charset="-122"/>
                          <a:ea typeface="微软雅黑" pitchFamily="34" charset="-122"/>
                        </a:rPr>
                        <a:t>个</a:t>
                      </a:r>
                      <a:endPar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rPr>
                        <a:t>1000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微软雅黑" pitchFamily="34" charset="-122"/>
                          <a:ea typeface="微软雅黑" pitchFamily="34" charset="-122"/>
                        </a:rPr>
                        <a:t>1000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微软雅黑" pitchFamily="34" charset="-122"/>
                          <a:ea typeface="微软雅黑" pitchFamily="34" charset="-122"/>
                        </a:rPr>
                        <a:t>1500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微软雅黑" pitchFamily="34" charset="-122"/>
                          <a:ea typeface="微软雅黑" pitchFamily="34" charset="-122"/>
                        </a:rPr>
                        <a:t>1500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rPr>
                        <a:t>1000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rPr>
                        <a:t>6000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 name="TextBox 9"/>
          <p:cNvSpPr txBox="1"/>
          <p:nvPr/>
        </p:nvSpPr>
        <p:spPr>
          <a:xfrm>
            <a:off x="2123728" y="332656"/>
            <a:ext cx="4698722" cy="584775"/>
          </a:xfrm>
          <a:prstGeom prst="rect">
            <a:avLst/>
          </a:prstGeom>
          <a:noFill/>
        </p:spPr>
        <p:txBody>
          <a:bodyPr wrap="none" rtlCol="0">
            <a:spAutoFit/>
          </a:bodyPr>
          <a:lstStyle/>
          <a:p>
            <a:r>
              <a:rPr lang="zh-CN" altLang="en-US" sz="3200" b="1" dirty="0" smtClean="0">
                <a:solidFill>
                  <a:srgbClr val="FF0000"/>
                </a:solidFill>
                <a:latin typeface="微软雅黑" pitchFamily="34" charset="-122"/>
                <a:ea typeface="微软雅黑" pitchFamily="34" charset="-122"/>
              </a:rPr>
              <a:t>物料需求计划的计算案例</a:t>
            </a:r>
            <a:endParaRPr lang="zh-CN" altLang="en-US" sz="3200" b="1" dirty="0">
              <a:solidFill>
                <a:srgbClr val="FF0000"/>
              </a:solidFill>
              <a:latin typeface="微软雅黑" pitchFamily="34" charset="-122"/>
              <a:ea typeface="微软雅黑" pitchFamily="34" charset="-122"/>
            </a:endParaRPr>
          </a:p>
        </p:txBody>
      </p:sp>
      <p:sp>
        <p:nvSpPr>
          <p:cNvPr id="5" name="灯片编号占位符 5"/>
          <p:cNvSpPr txBox="1">
            <a:spLocks/>
          </p:cNvSpPr>
          <p:nvPr/>
        </p:nvSpPr>
        <p:spPr>
          <a:xfrm>
            <a:off x="3779912" y="6381328"/>
            <a:ext cx="21336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A99ABDF-0673-469B-A541-C1F89428C3D9}" type="slidenum">
              <a:rPr kumimoji="0" lang="en-US" altLang="zh-CN" sz="18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547041061"/>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323528" y="1340768"/>
            <a:ext cx="5057795" cy="400110"/>
          </a:xfrm>
          <a:prstGeom prst="rect">
            <a:avLst/>
          </a:prstGeom>
          <a:noFill/>
          <a:ln w="9525">
            <a:noFill/>
            <a:miter lim="800000"/>
            <a:headEnd/>
            <a:tailEnd/>
          </a:ln>
          <a:effectLst/>
        </p:spPr>
        <p:txBody>
          <a:bodyPr wrap="none">
            <a:spAutoFit/>
          </a:bodyPr>
          <a:lstStyle/>
          <a:p>
            <a:r>
              <a:rPr lang="zh-CN" altLang="en-US" sz="2000" b="1" dirty="0" smtClean="0">
                <a:latin typeface="微软雅黑" pitchFamily="34" charset="-122"/>
                <a:ea typeface="微软雅黑" pitchFamily="34" charset="-122"/>
              </a:rPr>
              <a:t>则物料的净</a:t>
            </a:r>
            <a:r>
              <a:rPr lang="zh-CN" altLang="en-US" sz="2000" b="1" dirty="0">
                <a:latin typeface="微软雅黑" pitchFamily="34" charset="-122"/>
                <a:ea typeface="微软雅黑" pitchFamily="34" charset="-122"/>
              </a:rPr>
              <a:t>需求数量</a:t>
            </a:r>
            <a:r>
              <a:rPr lang="zh-CN" altLang="en-US" sz="2000" b="1" dirty="0" smtClean="0">
                <a:latin typeface="微软雅黑" pitchFamily="34" charset="-122"/>
                <a:ea typeface="微软雅黑" pitchFamily="34" charset="-122"/>
              </a:rPr>
              <a:t>如下（按接单生产）：</a:t>
            </a:r>
            <a:endParaRPr lang="zh-CN" altLang="en-US" sz="2000" b="1" dirty="0">
              <a:latin typeface="微软雅黑" pitchFamily="34" charset="-122"/>
              <a:ea typeface="微软雅黑" pitchFamily="34" charset="-122"/>
            </a:endParaRPr>
          </a:p>
        </p:txBody>
      </p:sp>
      <p:graphicFrame>
        <p:nvGraphicFramePr>
          <p:cNvPr id="7" name="Group 206"/>
          <p:cNvGraphicFramePr>
            <a:graphicFrameLocks noGrp="1"/>
          </p:cNvGraphicFramePr>
          <p:nvPr>
            <p:extLst>
              <p:ext uri="{D42A27DB-BD31-4B8C-83A1-F6EECF244321}">
                <p14:modId xmlns:p14="http://schemas.microsoft.com/office/powerpoint/2010/main" val="140088143"/>
              </p:ext>
            </p:extLst>
          </p:nvPr>
        </p:nvGraphicFramePr>
        <p:xfrm>
          <a:off x="179512" y="1844824"/>
          <a:ext cx="8748462" cy="2664297"/>
        </p:xfrm>
        <a:graphic>
          <a:graphicData uri="http://schemas.openxmlformats.org/drawingml/2006/table">
            <a:tbl>
              <a:tblPr/>
              <a:tblGrid>
                <a:gridCol w="1296144"/>
                <a:gridCol w="936104"/>
                <a:gridCol w="1080120"/>
                <a:gridCol w="1080120"/>
                <a:gridCol w="1080120"/>
                <a:gridCol w="1080120"/>
                <a:gridCol w="1080120"/>
                <a:gridCol w="1115614"/>
              </a:tblGrid>
              <a:tr h="4614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微软雅黑" pitchFamily="34" charset="-122"/>
                          <a:ea typeface="微软雅黑" pitchFamily="34" charset="-122"/>
                        </a:rPr>
                        <a:t>物料编码</a:t>
                      </a:r>
                      <a:endParaRPr kumimoji="0" lang="zh-CN" altLang="zh-CN" sz="1800" b="0" i="0" u="none" strike="noStrike" cap="none" normalizeH="0" baseline="0" dirty="0" smtClean="0">
                        <a:ln>
                          <a:noFill/>
                        </a:ln>
                        <a:solidFill>
                          <a:schemeClr val="tx1"/>
                        </a:solidFill>
                        <a:effectLst/>
                        <a:latin typeface="微软雅黑" pitchFamily="34" charset="-122"/>
                        <a:ea typeface="微软雅黑" pitchFamily="34" charset="-122"/>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微软雅黑" pitchFamily="34" charset="-122"/>
                          <a:ea typeface="微软雅黑" pitchFamily="34" charset="-122"/>
                        </a:rPr>
                        <a:t>单位</a:t>
                      </a:r>
                      <a:endParaRPr kumimoji="0" lang="zh-CN" altLang="zh-CN" sz="1800" b="0" i="0" u="none" strike="noStrike" cap="none" normalizeH="0" baseline="0" dirty="0" smtClean="0">
                        <a:ln>
                          <a:noFill/>
                        </a:ln>
                        <a:solidFill>
                          <a:schemeClr val="tx1"/>
                        </a:solidFill>
                        <a:effectLst/>
                        <a:latin typeface="微软雅黑" pitchFamily="34" charset="-122"/>
                        <a:ea typeface="微软雅黑" pitchFamily="34" charset="-122"/>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微软雅黑" pitchFamily="34" charset="-122"/>
                          <a:ea typeface="微软雅黑" pitchFamily="34" charset="-122"/>
                        </a:rPr>
                        <a:t>第一周</a:t>
                      </a:r>
                      <a:endPar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微软雅黑" pitchFamily="34" charset="-122"/>
                          <a:ea typeface="微软雅黑" pitchFamily="34" charset="-122"/>
                        </a:rPr>
                        <a:t>第二周</a:t>
                      </a:r>
                      <a:endPar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微软雅黑" pitchFamily="34" charset="-122"/>
                          <a:ea typeface="微软雅黑" pitchFamily="34" charset="-122"/>
                        </a:rPr>
                        <a:t>第三周</a:t>
                      </a:r>
                      <a:endPar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微软雅黑" pitchFamily="34" charset="-122"/>
                          <a:ea typeface="微软雅黑" pitchFamily="34" charset="-122"/>
                        </a:rPr>
                        <a:t>第四周</a:t>
                      </a:r>
                      <a:endPar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微软雅黑" pitchFamily="34" charset="-122"/>
                          <a:ea typeface="微软雅黑" pitchFamily="34" charset="-122"/>
                        </a:rPr>
                        <a:t>第五周</a:t>
                      </a:r>
                      <a:endPar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微软雅黑" pitchFamily="34" charset="-122"/>
                          <a:ea typeface="微软雅黑" pitchFamily="34" charset="-122"/>
                        </a:rPr>
                        <a:t>需求合计</a:t>
                      </a:r>
                      <a:endPar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4405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rPr>
                        <a:t>13001410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微软雅黑" pitchFamily="34" charset="-122"/>
                          <a:ea typeface="微软雅黑" pitchFamily="34" charset="-122"/>
                        </a:rPr>
                        <a:t>个</a:t>
                      </a:r>
                      <a:endPar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rPr>
                        <a:t>590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rPr>
                        <a:t>590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rPr>
                        <a:t>800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rPr>
                        <a:t>800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rPr>
                        <a:t>800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rPr>
                        <a:t>3580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4405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rPr>
                        <a:t>14000060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微软雅黑" pitchFamily="34" charset="-122"/>
                          <a:ea typeface="微软雅黑" pitchFamily="34" charset="-122"/>
                        </a:rPr>
                        <a:t>个</a:t>
                      </a:r>
                      <a:endPar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rPr>
                        <a:t>2950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rPr>
                        <a:t>2950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rPr>
                        <a:t>5900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4405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rPr>
                        <a:t>21000900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微软雅黑" pitchFamily="34" charset="-122"/>
                          <a:ea typeface="微软雅黑" pitchFamily="34" charset="-122"/>
                        </a:rPr>
                        <a:t>克</a:t>
                      </a:r>
                      <a:endPar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rPr>
                        <a:t>2950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rPr>
                        <a:t>2950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rPr>
                        <a:t>2000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rPr>
                        <a:t>2000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rPr>
                        <a:t>2000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rPr>
                        <a:t>11900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4405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rPr>
                        <a:t>60702611</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微软雅黑" pitchFamily="34" charset="-122"/>
                          <a:ea typeface="微软雅黑" pitchFamily="34" charset="-122"/>
                        </a:rPr>
                        <a:t>厘米</a:t>
                      </a:r>
                      <a:endPar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rPr>
                        <a:t>2950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rPr>
                        <a:t>2950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rPr>
                        <a:t>8000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rPr>
                        <a:t>8000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rPr>
                        <a:t>8000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rPr>
                        <a:t>29900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4405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rPr>
                        <a:t>81000461</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微软雅黑" pitchFamily="34" charset="-122"/>
                          <a:ea typeface="微软雅黑" pitchFamily="34" charset="-122"/>
                        </a:rPr>
                        <a:t>个</a:t>
                      </a:r>
                      <a:endPar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rPr>
                        <a:t>2000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rPr>
                        <a:t>2000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rPr>
                        <a:t>2000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微软雅黑" pitchFamily="34" charset="-122"/>
                          <a:ea typeface="微软雅黑" pitchFamily="34" charset="-122"/>
                        </a:rPr>
                        <a:t>6000</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TextBox 9"/>
          <p:cNvSpPr txBox="1"/>
          <p:nvPr/>
        </p:nvSpPr>
        <p:spPr>
          <a:xfrm>
            <a:off x="2123728" y="332656"/>
            <a:ext cx="4698722" cy="584775"/>
          </a:xfrm>
          <a:prstGeom prst="rect">
            <a:avLst/>
          </a:prstGeom>
          <a:noFill/>
        </p:spPr>
        <p:txBody>
          <a:bodyPr wrap="none" rtlCol="0">
            <a:spAutoFit/>
          </a:bodyPr>
          <a:lstStyle/>
          <a:p>
            <a:r>
              <a:rPr lang="zh-CN" altLang="en-US" sz="3200" b="1" dirty="0" smtClean="0">
                <a:solidFill>
                  <a:srgbClr val="FF0000"/>
                </a:solidFill>
                <a:latin typeface="微软雅黑" pitchFamily="34" charset="-122"/>
                <a:ea typeface="微软雅黑" pitchFamily="34" charset="-122"/>
              </a:rPr>
              <a:t>物料需求计划的计算案例</a:t>
            </a:r>
            <a:endParaRPr lang="zh-CN" altLang="en-US" sz="3200" b="1" dirty="0">
              <a:solidFill>
                <a:srgbClr val="FF0000"/>
              </a:solidFill>
              <a:latin typeface="微软雅黑" pitchFamily="34" charset="-122"/>
              <a:ea typeface="微软雅黑" pitchFamily="34" charset="-122"/>
            </a:endParaRPr>
          </a:p>
        </p:txBody>
      </p:sp>
    </p:spTree>
    <p:extLst>
      <p:ext uri="{BB962C8B-B14F-4D97-AF65-F5344CB8AC3E}">
        <p14:creationId xmlns:p14="http://schemas.microsoft.com/office/powerpoint/2010/main" val="3649136492"/>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57200" y="1371600"/>
            <a:ext cx="3740150" cy="3679825"/>
            <a:chOff x="288" y="864"/>
            <a:chExt cx="2356" cy="2318"/>
          </a:xfrm>
        </p:grpSpPr>
        <p:grpSp>
          <p:nvGrpSpPr>
            <p:cNvPr id="3" name="Group 3"/>
            <p:cNvGrpSpPr>
              <a:grpSpLocks/>
            </p:cNvGrpSpPr>
            <p:nvPr/>
          </p:nvGrpSpPr>
          <p:grpSpPr bwMode="auto">
            <a:xfrm flipH="1">
              <a:off x="480" y="1248"/>
              <a:ext cx="1392" cy="958"/>
              <a:chOff x="1082" y="1014"/>
              <a:chExt cx="1750" cy="1102"/>
            </a:xfrm>
          </p:grpSpPr>
          <p:sp>
            <p:nvSpPr>
              <p:cNvPr id="26628" name="Freeform 4"/>
              <p:cNvSpPr>
                <a:spLocks/>
              </p:cNvSpPr>
              <p:nvPr/>
            </p:nvSpPr>
            <p:spPr bwMode="auto">
              <a:xfrm>
                <a:off x="1335" y="1733"/>
                <a:ext cx="1013" cy="166"/>
              </a:xfrm>
              <a:custGeom>
                <a:avLst/>
                <a:gdLst/>
                <a:ahLst/>
                <a:cxnLst>
                  <a:cxn ang="0">
                    <a:pos x="90" y="467"/>
                  </a:cxn>
                  <a:cxn ang="0">
                    <a:pos x="208" y="509"/>
                  </a:cxn>
                  <a:cxn ang="0">
                    <a:pos x="327" y="545"/>
                  </a:cxn>
                  <a:cxn ang="0">
                    <a:pos x="447" y="574"/>
                  </a:cxn>
                  <a:cxn ang="0">
                    <a:pos x="568" y="597"/>
                  </a:cxn>
                  <a:cxn ang="0">
                    <a:pos x="691" y="618"/>
                  </a:cxn>
                  <a:cxn ang="0">
                    <a:pos x="815" y="634"/>
                  </a:cxn>
                  <a:cxn ang="0">
                    <a:pos x="940" y="649"/>
                  </a:cxn>
                  <a:cxn ang="0">
                    <a:pos x="1091" y="661"/>
                  </a:cxn>
                  <a:cxn ang="0">
                    <a:pos x="1248" y="665"/>
                  </a:cxn>
                  <a:cxn ang="0">
                    <a:pos x="1403" y="661"/>
                  </a:cxn>
                  <a:cxn ang="0">
                    <a:pos x="1558" y="650"/>
                  </a:cxn>
                  <a:cxn ang="0">
                    <a:pos x="1713" y="636"/>
                  </a:cxn>
                  <a:cxn ang="0">
                    <a:pos x="1868" y="618"/>
                  </a:cxn>
                  <a:cxn ang="0">
                    <a:pos x="2023" y="597"/>
                  </a:cxn>
                  <a:cxn ang="0">
                    <a:pos x="2179" y="578"/>
                  </a:cxn>
                  <a:cxn ang="0">
                    <a:pos x="2397" y="550"/>
                  </a:cxn>
                  <a:cxn ang="0">
                    <a:pos x="2634" y="511"/>
                  </a:cxn>
                  <a:cxn ang="0">
                    <a:pos x="2869" y="462"/>
                  </a:cxn>
                  <a:cxn ang="0">
                    <a:pos x="3098" y="404"/>
                  </a:cxn>
                  <a:cxn ang="0">
                    <a:pos x="3326" y="334"/>
                  </a:cxn>
                  <a:cxn ang="0">
                    <a:pos x="3549" y="254"/>
                  </a:cxn>
                  <a:cxn ang="0">
                    <a:pos x="3769" y="164"/>
                  </a:cxn>
                  <a:cxn ang="0">
                    <a:pos x="3986" y="62"/>
                  </a:cxn>
                  <a:cxn ang="0">
                    <a:pos x="4053" y="20"/>
                  </a:cxn>
                  <a:cxn ang="0">
                    <a:pos x="4037" y="0"/>
                  </a:cxn>
                  <a:cxn ang="0">
                    <a:pos x="3929" y="37"/>
                  </a:cxn>
                  <a:cxn ang="0">
                    <a:pos x="3793" y="87"/>
                  </a:cxn>
                  <a:cxn ang="0">
                    <a:pos x="3658" y="138"/>
                  </a:cxn>
                  <a:cxn ang="0">
                    <a:pos x="3524" y="189"/>
                  </a:cxn>
                  <a:cxn ang="0">
                    <a:pos x="3387" y="239"/>
                  </a:cxn>
                  <a:cxn ang="0">
                    <a:pos x="3249" y="285"/>
                  </a:cxn>
                  <a:cxn ang="0">
                    <a:pos x="3109" y="327"/>
                  </a:cxn>
                  <a:cxn ang="0">
                    <a:pos x="2964" y="365"/>
                  </a:cxn>
                  <a:cxn ang="0">
                    <a:pos x="2790" y="404"/>
                  </a:cxn>
                  <a:cxn ang="0">
                    <a:pos x="2613" y="441"/>
                  </a:cxn>
                  <a:cxn ang="0">
                    <a:pos x="2436" y="473"/>
                  </a:cxn>
                  <a:cxn ang="0">
                    <a:pos x="2257" y="499"/>
                  </a:cxn>
                  <a:cxn ang="0">
                    <a:pos x="2095" y="518"/>
                  </a:cxn>
                  <a:cxn ang="0">
                    <a:pos x="1941" y="537"/>
                  </a:cxn>
                  <a:cxn ang="0">
                    <a:pos x="1787" y="557"/>
                  </a:cxn>
                  <a:cxn ang="0">
                    <a:pos x="1635" y="576"/>
                  </a:cxn>
                  <a:cxn ang="0">
                    <a:pos x="1481" y="591"/>
                  </a:cxn>
                  <a:cxn ang="0">
                    <a:pos x="1327" y="602"/>
                  </a:cxn>
                  <a:cxn ang="0">
                    <a:pos x="1173" y="605"/>
                  </a:cxn>
                  <a:cxn ang="0">
                    <a:pos x="1018" y="601"/>
                  </a:cxn>
                  <a:cxn ang="0">
                    <a:pos x="885" y="590"/>
                  </a:cxn>
                  <a:cxn ang="0">
                    <a:pos x="762" y="577"/>
                  </a:cxn>
                  <a:cxn ang="0">
                    <a:pos x="639" y="563"/>
                  </a:cxn>
                  <a:cxn ang="0">
                    <a:pos x="516" y="546"/>
                  </a:cxn>
                  <a:cxn ang="0">
                    <a:pos x="395" y="525"/>
                  </a:cxn>
                  <a:cxn ang="0">
                    <a:pos x="274" y="499"/>
                  </a:cxn>
                  <a:cxn ang="0">
                    <a:pos x="155" y="467"/>
                  </a:cxn>
                  <a:cxn ang="0">
                    <a:pos x="36" y="430"/>
                  </a:cxn>
                  <a:cxn ang="0">
                    <a:pos x="3" y="421"/>
                  </a:cxn>
                  <a:cxn ang="0">
                    <a:pos x="2" y="428"/>
                  </a:cxn>
                </a:cxnLst>
                <a:rect l="0" t="0" r="r" b="b"/>
                <a:pathLst>
                  <a:path w="4053" h="665">
                    <a:moveTo>
                      <a:pt x="4" y="430"/>
                    </a:moveTo>
                    <a:lnTo>
                      <a:pt x="33" y="443"/>
                    </a:lnTo>
                    <a:lnTo>
                      <a:pt x="61" y="455"/>
                    </a:lnTo>
                    <a:lnTo>
                      <a:pt x="90" y="467"/>
                    </a:lnTo>
                    <a:lnTo>
                      <a:pt x="119" y="479"/>
                    </a:lnTo>
                    <a:lnTo>
                      <a:pt x="149" y="489"/>
                    </a:lnTo>
                    <a:lnTo>
                      <a:pt x="178" y="499"/>
                    </a:lnTo>
                    <a:lnTo>
                      <a:pt x="208" y="509"/>
                    </a:lnTo>
                    <a:lnTo>
                      <a:pt x="237" y="518"/>
                    </a:lnTo>
                    <a:lnTo>
                      <a:pt x="266" y="528"/>
                    </a:lnTo>
                    <a:lnTo>
                      <a:pt x="297" y="536"/>
                    </a:lnTo>
                    <a:lnTo>
                      <a:pt x="327" y="545"/>
                    </a:lnTo>
                    <a:lnTo>
                      <a:pt x="356" y="553"/>
                    </a:lnTo>
                    <a:lnTo>
                      <a:pt x="386" y="559"/>
                    </a:lnTo>
                    <a:lnTo>
                      <a:pt x="417" y="567"/>
                    </a:lnTo>
                    <a:lnTo>
                      <a:pt x="447" y="574"/>
                    </a:lnTo>
                    <a:lnTo>
                      <a:pt x="477" y="580"/>
                    </a:lnTo>
                    <a:lnTo>
                      <a:pt x="507" y="586"/>
                    </a:lnTo>
                    <a:lnTo>
                      <a:pt x="538" y="592"/>
                    </a:lnTo>
                    <a:lnTo>
                      <a:pt x="568" y="597"/>
                    </a:lnTo>
                    <a:lnTo>
                      <a:pt x="599" y="603"/>
                    </a:lnTo>
                    <a:lnTo>
                      <a:pt x="630" y="609"/>
                    </a:lnTo>
                    <a:lnTo>
                      <a:pt x="660" y="613"/>
                    </a:lnTo>
                    <a:lnTo>
                      <a:pt x="691" y="618"/>
                    </a:lnTo>
                    <a:lnTo>
                      <a:pt x="722" y="622"/>
                    </a:lnTo>
                    <a:lnTo>
                      <a:pt x="753" y="627"/>
                    </a:lnTo>
                    <a:lnTo>
                      <a:pt x="784" y="631"/>
                    </a:lnTo>
                    <a:lnTo>
                      <a:pt x="815" y="634"/>
                    </a:lnTo>
                    <a:lnTo>
                      <a:pt x="846" y="639"/>
                    </a:lnTo>
                    <a:lnTo>
                      <a:pt x="878" y="642"/>
                    </a:lnTo>
                    <a:lnTo>
                      <a:pt x="909" y="646"/>
                    </a:lnTo>
                    <a:lnTo>
                      <a:pt x="940" y="649"/>
                    </a:lnTo>
                    <a:lnTo>
                      <a:pt x="972" y="652"/>
                    </a:lnTo>
                    <a:lnTo>
                      <a:pt x="1011" y="656"/>
                    </a:lnTo>
                    <a:lnTo>
                      <a:pt x="1051" y="659"/>
                    </a:lnTo>
                    <a:lnTo>
                      <a:pt x="1091" y="661"/>
                    </a:lnTo>
                    <a:lnTo>
                      <a:pt x="1130" y="664"/>
                    </a:lnTo>
                    <a:lnTo>
                      <a:pt x="1169" y="665"/>
                    </a:lnTo>
                    <a:lnTo>
                      <a:pt x="1208" y="665"/>
                    </a:lnTo>
                    <a:lnTo>
                      <a:pt x="1248" y="665"/>
                    </a:lnTo>
                    <a:lnTo>
                      <a:pt x="1286" y="665"/>
                    </a:lnTo>
                    <a:lnTo>
                      <a:pt x="1325" y="664"/>
                    </a:lnTo>
                    <a:lnTo>
                      <a:pt x="1364" y="663"/>
                    </a:lnTo>
                    <a:lnTo>
                      <a:pt x="1403" y="661"/>
                    </a:lnTo>
                    <a:lnTo>
                      <a:pt x="1442" y="659"/>
                    </a:lnTo>
                    <a:lnTo>
                      <a:pt x="1481" y="657"/>
                    </a:lnTo>
                    <a:lnTo>
                      <a:pt x="1519" y="654"/>
                    </a:lnTo>
                    <a:lnTo>
                      <a:pt x="1558" y="650"/>
                    </a:lnTo>
                    <a:lnTo>
                      <a:pt x="1597" y="647"/>
                    </a:lnTo>
                    <a:lnTo>
                      <a:pt x="1636" y="643"/>
                    </a:lnTo>
                    <a:lnTo>
                      <a:pt x="1674" y="640"/>
                    </a:lnTo>
                    <a:lnTo>
                      <a:pt x="1713" y="636"/>
                    </a:lnTo>
                    <a:lnTo>
                      <a:pt x="1751" y="631"/>
                    </a:lnTo>
                    <a:lnTo>
                      <a:pt x="1791" y="627"/>
                    </a:lnTo>
                    <a:lnTo>
                      <a:pt x="1829" y="622"/>
                    </a:lnTo>
                    <a:lnTo>
                      <a:pt x="1868" y="618"/>
                    </a:lnTo>
                    <a:lnTo>
                      <a:pt x="1906" y="612"/>
                    </a:lnTo>
                    <a:lnTo>
                      <a:pt x="1945" y="608"/>
                    </a:lnTo>
                    <a:lnTo>
                      <a:pt x="1985" y="603"/>
                    </a:lnTo>
                    <a:lnTo>
                      <a:pt x="2023" y="597"/>
                    </a:lnTo>
                    <a:lnTo>
                      <a:pt x="2062" y="593"/>
                    </a:lnTo>
                    <a:lnTo>
                      <a:pt x="2101" y="589"/>
                    </a:lnTo>
                    <a:lnTo>
                      <a:pt x="2139" y="583"/>
                    </a:lnTo>
                    <a:lnTo>
                      <a:pt x="2179" y="578"/>
                    </a:lnTo>
                    <a:lnTo>
                      <a:pt x="2218" y="574"/>
                    </a:lnTo>
                    <a:lnTo>
                      <a:pt x="2277" y="567"/>
                    </a:lnTo>
                    <a:lnTo>
                      <a:pt x="2338" y="559"/>
                    </a:lnTo>
                    <a:lnTo>
                      <a:pt x="2397" y="550"/>
                    </a:lnTo>
                    <a:lnTo>
                      <a:pt x="2457" y="541"/>
                    </a:lnTo>
                    <a:lnTo>
                      <a:pt x="2516" y="532"/>
                    </a:lnTo>
                    <a:lnTo>
                      <a:pt x="2576" y="522"/>
                    </a:lnTo>
                    <a:lnTo>
                      <a:pt x="2634" y="511"/>
                    </a:lnTo>
                    <a:lnTo>
                      <a:pt x="2692" y="500"/>
                    </a:lnTo>
                    <a:lnTo>
                      <a:pt x="2752" y="488"/>
                    </a:lnTo>
                    <a:lnTo>
                      <a:pt x="2810" y="475"/>
                    </a:lnTo>
                    <a:lnTo>
                      <a:pt x="2869" y="462"/>
                    </a:lnTo>
                    <a:lnTo>
                      <a:pt x="2926" y="448"/>
                    </a:lnTo>
                    <a:lnTo>
                      <a:pt x="2984" y="434"/>
                    </a:lnTo>
                    <a:lnTo>
                      <a:pt x="3041" y="419"/>
                    </a:lnTo>
                    <a:lnTo>
                      <a:pt x="3098" y="404"/>
                    </a:lnTo>
                    <a:lnTo>
                      <a:pt x="3156" y="387"/>
                    </a:lnTo>
                    <a:lnTo>
                      <a:pt x="3213" y="370"/>
                    </a:lnTo>
                    <a:lnTo>
                      <a:pt x="3270" y="352"/>
                    </a:lnTo>
                    <a:lnTo>
                      <a:pt x="3326" y="334"/>
                    </a:lnTo>
                    <a:lnTo>
                      <a:pt x="3382" y="315"/>
                    </a:lnTo>
                    <a:lnTo>
                      <a:pt x="3438" y="295"/>
                    </a:lnTo>
                    <a:lnTo>
                      <a:pt x="3494" y="275"/>
                    </a:lnTo>
                    <a:lnTo>
                      <a:pt x="3549" y="254"/>
                    </a:lnTo>
                    <a:lnTo>
                      <a:pt x="3605" y="232"/>
                    </a:lnTo>
                    <a:lnTo>
                      <a:pt x="3660" y="211"/>
                    </a:lnTo>
                    <a:lnTo>
                      <a:pt x="3715" y="187"/>
                    </a:lnTo>
                    <a:lnTo>
                      <a:pt x="3769" y="164"/>
                    </a:lnTo>
                    <a:lnTo>
                      <a:pt x="3824" y="139"/>
                    </a:lnTo>
                    <a:lnTo>
                      <a:pt x="3878" y="114"/>
                    </a:lnTo>
                    <a:lnTo>
                      <a:pt x="3932" y="88"/>
                    </a:lnTo>
                    <a:lnTo>
                      <a:pt x="3986" y="62"/>
                    </a:lnTo>
                    <a:lnTo>
                      <a:pt x="4038" y="35"/>
                    </a:lnTo>
                    <a:lnTo>
                      <a:pt x="4045" y="31"/>
                    </a:lnTo>
                    <a:lnTo>
                      <a:pt x="4051" y="27"/>
                    </a:lnTo>
                    <a:lnTo>
                      <a:pt x="4053" y="20"/>
                    </a:lnTo>
                    <a:lnTo>
                      <a:pt x="4052" y="12"/>
                    </a:lnTo>
                    <a:lnTo>
                      <a:pt x="4049" y="7"/>
                    </a:lnTo>
                    <a:lnTo>
                      <a:pt x="4044" y="2"/>
                    </a:lnTo>
                    <a:lnTo>
                      <a:pt x="4037" y="0"/>
                    </a:lnTo>
                    <a:lnTo>
                      <a:pt x="4031" y="0"/>
                    </a:lnTo>
                    <a:lnTo>
                      <a:pt x="3996" y="12"/>
                    </a:lnTo>
                    <a:lnTo>
                      <a:pt x="3962" y="25"/>
                    </a:lnTo>
                    <a:lnTo>
                      <a:pt x="3929" y="37"/>
                    </a:lnTo>
                    <a:lnTo>
                      <a:pt x="3894" y="49"/>
                    </a:lnTo>
                    <a:lnTo>
                      <a:pt x="3860" y="62"/>
                    </a:lnTo>
                    <a:lnTo>
                      <a:pt x="3826" y="74"/>
                    </a:lnTo>
                    <a:lnTo>
                      <a:pt x="3793" y="87"/>
                    </a:lnTo>
                    <a:lnTo>
                      <a:pt x="3759" y="100"/>
                    </a:lnTo>
                    <a:lnTo>
                      <a:pt x="3725" y="113"/>
                    </a:lnTo>
                    <a:lnTo>
                      <a:pt x="3692" y="125"/>
                    </a:lnTo>
                    <a:lnTo>
                      <a:pt x="3658" y="138"/>
                    </a:lnTo>
                    <a:lnTo>
                      <a:pt x="3625" y="151"/>
                    </a:lnTo>
                    <a:lnTo>
                      <a:pt x="3591" y="164"/>
                    </a:lnTo>
                    <a:lnTo>
                      <a:pt x="3557" y="177"/>
                    </a:lnTo>
                    <a:lnTo>
                      <a:pt x="3524" y="189"/>
                    </a:lnTo>
                    <a:lnTo>
                      <a:pt x="3489" y="202"/>
                    </a:lnTo>
                    <a:lnTo>
                      <a:pt x="3455" y="214"/>
                    </a:lnTo>
                    <a:lnTo>
                      <a:pt x="3422" y="226"/>
                    </a:lnTo>
                    <a:lnTo>
                      <a:pt x="3387" y="239"/>
                    </a:lnTo>
                    <a:lnTo>
                      <a:pt x="3353" y="250"/>
                    </a:lnTo>
                    <a:lnTo>
                      <a:pt x="3318" y="262"/>
                    </a:lnTo>
                    <a:lnTo>
                      <a:pt x="3284" y="273"/>
                    </a:lnTo>
                    <a:lnTo>
                      <a:pt x="3249" y="285"/>
                    </a:lnTo>
                    <a:lnTo>
                      <a:pt x="3214" y="296"/>
                    </a:lnTo>
                    <a:lnTo>
                      <a:pt x="3179" y="307"/>
                    </a:lnTo>
                    <a:lnTo>
                      <a:pt x="3143" y="317"/>
                    </a:lnTo>
                    <a:lnTo>
                      <a:pt x="3109" y="327"/>
                    </a:lnTo>
                    <a:lnTo>
                      <a:pt x="3073" y="337"/>
                    </a:lnTo>
                    <a:lnTo>
                      <a:pt x="3037" y="346"/>
                    </a:lnTo>
                    <a:lnTo>
                      <a:pt x="3000" y="356"/>
                    </a:lnTo>
                    <a:lnTo>
                      <a:pt x="2964" y="365"/>
                    </a:lnTo>
                    <a:lnTo>
                      <a:pt x="2927" y="373"/>
                    </a:lnTo>
                    <a:lnTo>
                      <a:pt x="2881" y="383"/>
                    </a:lnTo>
                    <a:lnTo>
                      <a:pt x="2836" y="393"/>
                    </a:lnTo>
                    <a:lnTo>
                      <a:pt x="2790" y="404"/>
                    </a:lnTo>
                    <a:lnTo>
                      <a:pt x="2745" y="413"/>
                    </a:lnTo>
                    <a:lnTo>
                      <a:pt x="2701" y="423"/>
                    </a:lnTo>
                    <a:lnTo>
                      <a:pt x="2657" y="432"/>
                    </a:lnTo>
                    <a:lnTo>
                      <a:pt x="2613" y="441"/>
                    </a:lnTo>
                    <a:lnTo>
                      <a:pt x="2568" y="450"/>
                    </a:lnTo>
                    <a:lnTo>
                      <a:pt x="2524" y="457"/>
                    </a:lnTo>
                    <a:lnTo>
                      <a:pt x="2479" y="466"/>
                    </a:lnTo>
                    <a:lnTo>
                      <a:pt x="2436" y="473"/>
                    </a:lnTo>
                    <a:lnTo>
                      <a:pt x="2391" y="481"/>
                    </a:lnTo>
                    <a:lnTo>
                      <a:pt x="2347" y="488"/>
                    </a:lnTo>
                    <a:lnTo>
                      <a:pt x="2302" y="493"/>
                    </a:lnTo>
                    <a:lnTo>
                      <a:pt x="2257" y="499"/>
                    </a:lnTo>
                    <a:lnTo>
                      <a:pt x="2211" y="504"/>
                    </a:lnTo>
                    <a:lnTo>
                      <a:pt x="2172" y="509"/>
                    </a:lnTo>
                    <a:lnTo>
                      <a:pt x="2134" y="513"/>
                    </a:lnTo>
                    <a:lnTo>
                      <a:pt x="2095" y="518"/>
                    </a:lnTo>
                    <a:lnTo>
                      <a:pt x="2056" y="522"/>
                    </a:lnTo>
                    <a:lnTo>
                      <a:pt x="2018" y="527"/>
                    </a:lnTo>
                    <a:lnTo>
                      <a:pt x="1979" y="532"/>
                    </a:lnTo>
                    <a:lnTo>
                      <a:pt x="1941" y="537"/>
                    </a:lnTo>
                    <a:lnTo>
                      <a:pt x="1903" y="543"/>
                    </a:lnTo>
                    <a:lnTo>
                      <a:pt x="1865" y="547"/>
                    </a:lnTo>
                    <a:lnTo>
                      <a:pt x="1827" y="553"/>
                    </a:lnTo>
                    <a:lnTo>
                      <a:pt x="1787" y="557"/>
                    </a:lnTo>
                    <a:lnTo>
                      <a:pt x="1749" y="562"/>
                    </a:lnTo>
                    <a:lnTo>
                      <a:pt x="1711" y="567"/>
                    </a:lnTo>
                    <a:lnTo>
                      <a:pt x="1673" y="572"/>
                    </a:lnTo>
                    <a:lnTo>
                      <a:pt x="1635" y="576"/>
                    </a:lnTo>
                    <a:lnTo>
                      <a:pt x="1597" y="580"/>
                    </a:lnTo>
                    <a:lnTo>
                      <a:pt x="1557" y="584"/>
                    </a:lnTo>
                    <a:lnTo>
                      <a:pt x="1519" y="587"/>
                    </a:lnTo>
                    <a:lnTo>
                      <a:pt x="1481" y="591"/>
                    </a:lnTo>
                    <a:lnTo>
                      <a:pt x="1443" y="594"/>
                    </a:lnTo>
                    <a:lnTo>
                      <a:pt x="1405" y="597"/>
                    </a:lnTo>
                    <a:lnTo>
                      <a:pt x="1366" y="600"/>
                    </a:lnTo>
                    <a:lnTo>
                      <a:pt x="1327" y="602"/>
                    </a:lnTo>
                    <a:lnTo>
                      <a:pt x="1289" y="603"/>
                    </a:lnTo>
                    <a:lnTo>
                      <a:pt x="1250" y="604"/>
                    </a:lnTo>
                    <a:lnTo>
                      <a:pt x="1212" y="605"/>
                    </a:lnTo>
                    <a:lnTo>
                      <a:pt x="1173" y="605"/>
                    </a:lnTo>
                    <a:lnTo>
                      <a:pt x="1134" y="605"/>
                    </a:lnTo>
                    <a:lnTo>
                      <a:pt x="1095" y="604"/>
                    </a:lnTo>
                    <a:lnTo>
                      <a:pt x="1057" y="602"/>
                    </a:lnTo>
                    <a:lnTo>
                      <a:pt x="1018" y="601"/>
                    </a:lnTo>
                    <a:lnTo>
                      <a:pt x="979" y="597"/>
                    </a:lnTo>
                    <a:lnTo>
                      <a:pt x="947" y="595"/>
                    </a:lnTo>
                    <a:lnTo>
                      <a:pt x="917" y="592"/>
                    </a:lnTo>
                    <a:lnTo>
                      <a:pt x="885" y="590"/>
                    </a:lnTo>
                    <a:lnTo>
                      <a:pt x="855" y="586"/>
                    </a:lnTo>
                    <a:lnTo>
                      <a:pt x="824" y="584"/>
                    </a:lnTo>
                    <a:lnTo>
                      <a:pt x="792" y="581"/>
                    </a:lnTo>
                    <a:lnTo>
                      <a:pt x="762" y="577"/>
                    </a:lnTo>
                    <a:lnTo>
                      <a:pt x="731" y="574"/>
                    </a:lnTo>
                    <a:lnTo>
                      <a:pt x="700" y="571"/>
                    </a:lnTo>
                    <a:lnTo>
                      <a:pt x="670" y="567"/>
                    </a:lnTo>
                    <a:lnTo>
                      <a:pt x="639" y="563"/>
                    </a:lnTo>
                    <a:lnTo>
                      <a:pt x="608" y="559"/>
                    </a:lnTo>
                    <a:lnTo>
                      <a:pt x="578" y="555"/>
                    </a:lnTo>
                    <a:lnTo>
                      <a:pt x="547" y="550"/>
                    </a:lnTo>
                    <a:lnTo>
                      <a:pt x="516" y="546"/>
                    </a:lnTo>
                    <a:lnTo>
                      <a:pt x="486" y="540"/>
                    </a:lnTo>
                    <a:lnTo>
                      <a:pt x="456" y="536"/>
                    </a:lnTo>
                    <a:lnTo>
                      <a:pt x="426" y="530"/>
                    </a:lnTo>
                    <a:lnTo>
                      <a:pt x="395" y="525"/>
                    </a:lnTo>
                    <a:lnTo>
                      <a:pt x="365" y="519"/>
                    </a:lnTo>
                    <a:lnTo>
                      <a:pt x="335" y="512"/>
                    </a:lnTo>
                    <a:lnTo>
                      <a:pt x="304" y="506"/>
                    </a:lnTo>
                    <a:lnTo>
                      <a:pt x="274" y="499"/>
                    </a:lnTo>
                    <a:lnTo>
                      <a:pt x="245" y="491"/>
                    </a:lnTo>
                    <a:lnTo>
                      <a:pt x="215" y="484"/>
                    </a:lnTo>
                    <a:lnTo>
                      <a:pt x="184" y="476"/>
                    </a:lnTo>
                    <a:lnTo>
                      <a:pt x="155" y="467"/>
                    </a:lnTo>
                    <a:lnTo>
                      <a:pt x="125" y="460"/>
                    </a:lnTo>
                    <a:lnTo>
                      <a:pt x="96" y="450"/>
                    </a:lnTo>
                    <a:lnTo>
                      <a:pt x="65" y="441"/>
                    </a:lnTo>
                    <a:lnTo>
                      <a:pt x="36" y="430"/>
                    </a:lnTo>
                    <a:lnTo>
                      <a:pt x="7" y="420"/>
                    </a:lnTo>
                    <a:lnTo>
                      <a:pt x="7" y="420"/>
                    </a:lnTo>
                    <a:lnTo>
                      <a:pt x="5" y="420"/>
                    </a:lnTo>
                    <a:lnTo>
                      <a:pt x="3" y="421"/>
                    </a:lnTo>
                    <a:lnTo>
                      <a:pt x="2" y="424"/>
                    </a:lnTo>
                    <a:lnTo>
                      <a:pt x="0" y="425"/>
                    </a:lnTo>
                    <a:lnTo>
                      <a:pt x="0" y="427"/>
                    </a:lnTo>
                    <a:lnTo>
                      <a:pt x="2" y="428"/>
                    </a:lnTo>
                    <a:lnTo>
                      <a:pt x="3" y="429"/>
                    </a:lnTo>
                    <a:lnTo>
                      <a:pt x="4" y="430"/>
                    </a:lnTo>
                    <a:lnTo>
                      <a:pt x="4" y="430"/>
                    </a:lnTo>
                    <a:close/>
                  </a:path>
                </a:pathLst>
              </a:custGeom>
              <a:solidFill>
                <a:srgbClr val="000000"/>
              </a:solidFill>
              <a:ln w="9525">
                <a:solidFill>
                  <a:schemeClr val="tx2"/>
                </a:solidFill>
                <a:round/>
                <a:headEnd/>
                <a:tailEnd/>
              </a:ln>
            </p:spPr>
            <p:txBody>
              <a:bodyPr/>
              <a:lstStyle/>
              <a:p>
                <a:endParaRPr lang="zh-CN" altLang="en-US">
                  <a:latin typeface="微软雅黑" pitchFamily="34" charset="-122"/>
                  <a:ea typeface="微软雅黑" pitchFamily="34" charset="-122"/>
                </a:endParaRPr>
              </a:p>
            </p:txBody>
          </p:sp>
          <p:sp>
            <p:nvSpPr>
              <p:cNvPr id="26629" name="Freeform 5"/>
              <p:cNvSpPr>
                <a:spLocks/>
              </p:cNvSpPr>
              <p:nvPr/>
            </p:nvSpPr>
            <p:spPr bwMode="auto">
              <a:xfrm>
                <a:off x="1324" y="1765"/>
                <a:ext cx="953" cy="271"/>
              </a:xfrm>
              <a:custGeom>
                <a:avLst/>
                <a:gdLst/>
                <a:ahLst/>
                <a:cxnLst>
                  <a:cxn ang="0">
                    <a:pos x="123" y="423"/>
                  </a:cxn>
                  <a:cxn ang="0">
                    <a:pos x="260" y="589"/>
                  </a:cxn>
                  <a:cxn ang="0">
                    <a:pos x="411" y="744"/>
                  </a:cxn>
                  <a:cxn ang="0">
                    <a:pos x="581" y="860"/>
                  </a:cxn>
                  <a:cxn ang="0">
                    <a:pos x="742" y="964"/>
                  </a:cxn>
                  <a:cxn ang="0">
                    <a:pos x="911" y="1043"/>
                  </a:cxn>
                  <a:cxn ang="0">
                    <a:pos x="1072" y="1078"/>
                  </a:cxn>
                  <a:cxn ang="0">
                    <a:pos x="1190" y="1085"/>
                  </a:cxn>
                  <a:cxn ang="0">
                    <a:pos x="1306" y="1079"/>
                  </a:cxn>
                  <a:cxn ang="0">
                    <a:pos x="1422" y="1063"/>
                  </a:cxn>
                  <a:cxn ang="0">
                    <a:pos x="1535" y="1039"/>
                  </a:cxn>
                  <a:cxn ang="0">
                    <a:pos x="1648" y="1007"/>
                  </a:cxn>
                  <a:cxn ang="0">
                    <a:pos x="1761" y="969"/>
                  </a:cxn>
                  <a:cxn ang="0">
                    <a:pos x="1905" y="921"/>
                  </a:cxn>
                  <a:cxn ang="0">
                    <a:pos x="2051" y="881"/>
                  </a:cxn>
                  <a:cxn ang="0">
                    <a:pos x="2199" y="848"/>
                  </a:cxn>
                  <a:cxn ang="0">
                    <a:pos x="2348" y="825"/>
                  </a:cxn>
                  <a:cxn ang="0">
                    <a:pos x="2499" y="809"/>
                  </a:cxn>
                  <a:cxn ang="0">
                    <a:pos x="2651" y="804"/>
                  </a:cxn>
                  <a:cxn ang="0">
                    <a:pos x="2758" y="802"/>
                  </a:cxn>
                  <a:cxn ang="0">
                    <a:pos x="2832" y="774"/>
                  </a:cxn>
                  <a:cxn ang="0">
                    <a:pos x="3053" y="612"/>
                  </a:cxn>
                  <a:cxn ang="0">
                    <a:pos x="3249" y="427"/>
                  </a:cxn>
                  <a:cxn ang="0">
                    <a:pos x="3459" y="246"/>
                  </a:cxn>
                  <a:cxn ang="0">
                    <a:pos x="3578" y="168"/>
                  </a:cxn>
                  <a:cxn ang="0">
                    <a:pos x="3669" y="114"/>
                  </a:cxn>
                  <a:cxn ang="0">
                    <a:pos x="3758" y="63"/>
                  </a:cxn>
                  <a:cxn ang="0">
                    <a:pos x="3812" y="27"/>
                  </a:cxn>
                  <a:cxn ang="0">
                    <a:pos x="3793" y="3"/>
                  </a:cxn>
                  <a:cxn ang="0">
                    <a:pos x="3716" y="21"/>
                  </a:cxn>
                  <a:cxn ang="0">
                    <a:pos x="3471" y="146"/>
                  </a:cxn>
                  <a:cxn ang="0">
                    <a:pos x="3256" y="318"/>
                  </a:cxn>
                  <a:cxn ang="0">
                    <a:pos x="3047" y="508"/>
                  </a:cxn>
                  <a:cxn ang="0">
                    <a:pos x="2952" y="594"/>
                  </a:cxn>
                  <a:cxn ang="0">
                    <a:pos x="2852" y="670"/>
                  </a:cxn>
                  <a:cxn ang="0">
                    <a:pos x="2738" y="719"/>
                  </a:cxn>
                  <a:cxn ang="0">
                    <a:pos x="2556" y="723"/>
                  </a:cxn>
                  <a:cxn ang="0">
                    <a:pos x="2362" y="738"/>
                  </a:cxn>
                  <a:cxn ang="0">
                    <a:pos x="2170" y="771"/>
                  </a:cxn>
                  <a:cxn ang="0">
                    <a:pos x="1979" y="816"/>
                  </a:cxn>
                  <a:cxn ang="0">
                    <a:pos x="1790" y="871"/>
                  </a:cxn>
                  <a:cxn ang="0">
                    <a:pos x="1601" y="929"/>
                  </a:cxn>
                  <a:cxn ang="0">
                    <a:pos x="1434" y="979"/>
                  </a:cxn>
                  <a:cxn ang="0">
                    <a:pos x="1296" y="1003"/>
                  </a:cxn>
                  <a:cxn ang="0">
                    <a:pos x="1157" y="1008"/>
                  </a:cxn>
                  <a:cxn ang="0">
                    <a:pos x="1014" y="999"/>
                  </a:cxn>
                  <a:cxn ang="0">
                    <a:pos x="867" y="956"/>
                  </a:cxn>
                  <a:cxn ang="0">
                    <a:pos x="730" y="884"/>
                  </a:cxn>
                  <a:cxn ang="0">
                    <a:pos x="595" y="803"/>
                  </a:cxn>
                  <a:cxn ang="0">
                    <a:pos x="416" y="671"/>
                  </a:cxn>
                  <a:cxn ang="0">
                    <a:pos x="260" y="515"/>
                  </a:cxn>
                  <a:cxn ang="0">
                    <a:pos x="103" y="355"/>
                  </a:cxn>
                  <a:cxn ang="0">
                    <a:pos x="40" y="304"/>
                  </a:cxn>
                  <a:cxn ang="0">
                    <a:pos x="5" y="292"/>
                  </a:cxn>
                  <a:cxn ang="0">
                    <a:pos x="1" y="298"/>
                  </a:cxn>
                </a:cxnLst>
                <a:rect l="0" t="0" r="r" b="b"/>
                <a:pathLst>
                  <a:path w="3812" h="1085">
                    <a:moveTo>
                      <a:pt x="3" y="301"/>
                    </a:moveTo>
                    <a:lnTo>
                      <a:pt x="34" y="329"/>
                    </a:lnTo>
                    <a:lnTo>
                      <a:pt x="65" y="359"/>
                    </a:lnTo>
                    <a:lnTo>
                      <a:pt x="94" y="391"/>
                    </a:lnTo>
                    <a:lnTo>
                      <a:pt x="123" y="423"/>
                    </a:lnTo>
                    <a:lnTo>
                      <a:pt x="150" y="456"/>
                    </a:lnTo>
                    <a:lnTo>
                      <a:pt x="178" y="488"/>
                    </a:lnTo>
                    <a:lnTo>
                      <a:pt x="205" y="522"/>
                    </a:lnTo>
                    <a:lnTo>
                      <a:pt x="232" y="555"/>
                    </a:lnTo>
                    <a:lnTo>
                      <a:pt x="260" y="589"/>
                    </a:lnTo>
                    <a:lnTo>
                      <a:pt x="288" y="622"/>
                    </a:lnTo>
                    <a:lnTo>
                      <a:pt x="317" y="654"/>
                    </a:lnTo>
                    <a:lnTo>
                      <a:pt x="346" y="686"/>
                    </a:lnTo>
                    <a:lnTo>
                      <a:pt x="378" y="715"/>
                    </a:lnTo>
                    <a:lnTo>
                      <a:pt x="411" y="744"/>
                    </a:lnTo>
                    <a:lnTo>
                      <a:pt x="445" y="771"/>
                    </a:lnTo>
                    <a:lnTo>
                      <a:pt x="482" y="795"/>
                    </a:lnTo>
                    <a:lnTo>
                      <a:pt x="516" y="817"/>
                    </a:lnTo>
                    <a:lnTo>
                      <a:pt x="548" y="838"/>
                    </a:lnTo>
                    <a:lnTo>
                      <a:pt x="581" y="860"/>
                    </a:lnTo>
                    <a:lnTo>
                      <a:pt x="613" y="882"/>
                    </a:lnTo>
                    <a:lnTo>
                      <a:pt x="646" y="903"/>
                    </a:lnTo>
                    <a:lnTo>
                      <a:pt x="677" y="924"/>
                    </a:lnTo>
                    <a:lnTo>
                      <a:pt x="710" y="945"/>
                    </a:lnTo>
                    <a:lnTo>
                      <a:pt x="742" y="964"/>
                    </a:lnTo>
                    <a:lnTo>
                      <a:pt x="775" y="983"/>
                    </a:lnTo>
                    <a:lnTo>
                      <a:pt x="808" y="999"/>
                    </a:lnTo>
                    <a:lnTo>
                      <a:pt x="842" y="1015"/>
                    </a:lnTo>
                    <a:lnTo>
                      <a:pt x="877" y="1031"/>
                    </a:lnTo>
                    <a:lnTo>
                      <a:pt x="911" y="1043"/>
                    </a:lnTo>
                    <a:lnTo>
                      <a:pt x="949" y="1054"/>
                    </a:lnTo>
                    <a:lnTo>
                      <a:pt x="986" y="1064"/>
                    </a:lnTo>
                    <a:lnTo>
                      <a:pt x="1024" y="1071"/>
                    </a:lnTo>
                    <a:lnTo>
                      <a:pt x="1047" y="1075"/>
                    </a:lnTo>
                    <a:lnTo>
                      <a:pt x="1072" y="1078"/>
                    </a:lnTo>
                    <a:lnTo>
                      <a:pt x="1095" y="1080"/>
                    </a:lnTo>
                    <a:lnTo>
                      <a:pt x="1119" y="1082"/>
                    </a:lnTo>
                    <a:lnTo>
                      <a:pt x="1143" y="1084"/>
                    </a:lnTo>
                    <a:lnTo>
                      <a:pt x="1166" y="1084"/>
                    </a:lnTo>
                    <a:lnTo>
                      <a:pt x="1190" y="1085"/>
                    </a:lnTo>
                    <a:lnTo>
                      <a:pt x="1213" y="1085"/>
                    </a:lnTo>
                    <a:lnTo>
                      <a:pt x="1237" y="1084"/>
                    </a:lnTo>
                    <a:lnTo>
                      <a:pt x="1260" y="1082"/>
                    </a:lnTo>
                    <a:lnTo>
                      <a:pt x="1283" y="1081"/>
                    </a:lnTo>
                    <a:lnTo>
                      <a:pt x="1306" y="1079"/>
                    </a:lnTo>
                    <a:lnTo>
                      <a:pt x="1330" y="1077"/>
                    </a:lnTo>
                    <a:lnTo>
                      <a:pt x="1352" y="1073"/>
                    </a:lnTo>
                    <a:lnTo>
                      <a:pt x="1376" y="1071"/>
                    </a:lnTo>
                    <a:lnTo>
                      <a:pt x="1398" y="1067"/>
                    </a:lnTo>
                    <a:lnTo>
                      <a:pt x="1422" y="1063"/>
                    </a:lnTo>
                    <a:lnTo>
                      <a:pt x="1444" y="1059"/>
                    </a:lnTo>
                    <a:lnTo>
                      <a:pt x="1467" y="1054"/>
                    </a:lnTo>
                    <a:lnTo>
                      <a:pt x="1490" y="1050"/>
                    </a:lnTo>
                    <a:lnTo>
                      <a:pt x="1513" y="1044"/>
                    </a:lnTo>
                    <a:lnTo>
                      <a:pt x="1535" y="1039"/>
                    </a:lnTo>
                    <a:lnTo>
                      <a:pt x="1558" y="1033"/>
                    </a:lnTo>
                    <a:lnTo>
                      <a:pt x="1581" y="1026"/>
                    </a:lnTo>
                    <a:lnTo>
                      <a:pt x="1604" y="1021"/>
                    </a:lnTo>
                    <a:lnTo>
                      <a:pt x="1626" y="1014"/>
                    </a:lnTo>
                    <a:lnTo>
                      <a:pt x="1648" y="1007"/>
                    </a:lnTo>
                    <a:lnTo>
                      <a:pt x="1671" y="999"/>
                    </a:lnTo>
                    <a:lnTo>
                      <a:pt x="1693" y="993"/>
                    </a:lnTo>
                    <a:lnTo>
                      <a:pt x="1716" y="985"/>
                    </a:lnTo>
                    <a:lnTo>
                      <a:pt x="1738" y="977"/>
                    </a:lnTo>
                    <a:lnTo>
                      <a:pt x="1761" y="969"/>
                    </a:lnTo>
                    <a:lnTo>
                      <a:pt x="1790" y="959"/>
                    </a:lnTo>
                    <a:lnTo>
                      <a:pt x="1818" y="949"/>
                    </a:lnTo>
                    <a:lnTo>
                      <a:pt x="1847" y="940"/>
                    </a:lnTo>
                    <a:lnTo>
                      <a:pt x="1876" y="931"/>
                    </a:lnTo>
                    <a:lnTo>
                      <a:pt x="1905" y="921"/>
                    </a:lnTo>
                    <a:lnTo>
                      <a:pt x="1934" y="913"/>
                    </a:lnTo>
                    <a:lnTo>
                      <a:pt x="1964" y="904"/>
                    </a:lnTo>
                    <a:lnTo>
                      <a:pt x="1993" y="896"/>
                    </a:lnTo>
                    <a:lnTo>
                      <a:pt x="2022" y="888"/>
                    </a:lnTo>
                    <a:lnTo>
                      <a:pt x="2051" y="881"/>
                    </a:lnTo>
                    <a:lnTo>
                      <a:pt x="2080" y="874"/>
                    </a:lnTo>
                    <a:lnTo>
                      <a:pt x="2111" y="867"/>
                    </a:lnTo>
                    <a:lnTo>
                      <a:pt x="2140" y="860"/>
                    </a:lnTo>
                    <a:lnTo>
                      <a:pt x="2169" y="854"/>
                    </a:lnTo>
                    <a:lnTo>
                      <a:pt x="2199" y="848"/>
                    </a:lnTo>
                    <a:lnTo>
                      <a:pt x="2228" y="842"/>
                    </a:lnTo>
                    <a:lnTo>
                      <a:pt x="2259" y="838"/>
                    </a:lnTo>
                    <a:lnTo>
                      <a:pt x="2288" y="832"/>
                    </a:lnTo>
                    <a:lnTo>
                      <a:pt x="2318" y="828"/>
                    </a:lnTo>
                    <a:lnTo>
                      <a:pt x="2348" y="825"/>
                    </a:lnTo>
                    <a:lnTo>
                      <a:pt x="2379" y="820"/>
                    </a:lnTo>
                    <a:lnTo>
                      <a:pt x="2408" y="817"/>
                    </a:lnTo>
                    <a:lnTo>
                      <a:pt x="2438" y="814"/>
                    </a:lnTo>
                    <a:lnTo>
                      <a:pt x="2468" y="811"/>
                    </a:lnTo>
                    <a:lnTo>
                      <a:pt x="2499" y="809"/>
                    </a:lnTo>
                    <a:lnTo>
                      <a:pt x="2529" y="808"/>
                    </a:lnTo>
                    <a:lnTo>
                      <a:pt x="2559" y="807"/>
                    </a:lnTo>
                    <a:lnTo>
                      <a:pt x="2589" y="805"/>
                    </a:lnTo>
                    <a:lnTo>
                      <a:pt x="2620" y="804"/>
                    </a:lnTo>
                    <a:lnTo>
                      <a:pt x="2651" y="804"/>
                    </a:lnTo>
                    <a:lnTo>
                      <a:pt x="2681" y="804"/>
                    </a:lnTo>
                    <a:lnTo>
                      <a:pt x="2712" y="805"/>
                    </a:lnTo>
                    <a:lnTo>
                      <a:pt x="2727" y="805"/>
                    </a:lnTo>
                    <a:lnTo>
                      <a:pt x="2743" y="804"/>
                    </a:lnTo>
                    <a:lnTo>
                      <a:pt x="2758" y="802"/>
                    </a:lnTo>
                    <a:lnTo>
                      <a:pt x="2773" y="799"/>
                    </a:lnTo>
                    <a:lnTo>
                      <a:pt x="2788" y="794"/>
                    </a:lnTo>
                    <a:lnTo>
                      <a:pt x="2804" y="789"/>
                    </a:lnTo>
                    <a:lnTo>
                      <a:pt x="2817" y="782"/>
                    </a:lnTo>
                    <a:lnTo>
                      <a:pt x="2832" y="774"/>
                    </a:lnTo>
                    <a:lnTo>
                      <a:pt x="2880" y="745"/>
                    </a:lnTo>
                    <a:lnTo>
                      <a:pt x="2925" y="714"/>
                    </a:lnTo>
                    <a:lnTo>
                      <a:pt x="2969" y="680"/>
                    </a:lnTo>
                    <a:lnTo>
                      <a:pt x="3011" y="646"/>
                    </a:lnTo>
                    <a:lnTo>
                      <a:pt x="3053" y="612"/>
                    </a:lnTo>
                    <a:lnTo>
                      <a:pt x="3092" y="575"/>
                    </a:lnTo>
                    <a:lnTo>
                      <a:pt x="3131" y="539"/>
                    </a:lnTo>
                    <a:lnTo>
                      <a:pt x="3171" y="501"/>
                    </a:lnTo>
                    <a:lnTo>
                      <a:pt x="3210" y="464"/>
                    </a:lnTo>
                    <a:lnTo>
                      <a:pt x="3249" y="427"/>
                    </a:lnTo>
                    <a:lnTo>
                      <a:pt x="3288" y="388"/>
                    </a:lnTo>
                    <a:lnTo>
                      <a:pt x="3329" y="353"/>
                    </a:lnTo>
                    <a:lnTo>
                      <a:pt x="3370" y="316"/>
                    </a:lnTo>
                    <a:lnTo>
                      <a:pt x="3414" y="281"/>
                    </a:lnTo>
                    <a:lnTo>
                      <a:pt x="3459" y="246"/>
                    </a:lnTo>
                    <a:lnTo>
                      <a:pt x="3506" y="214"/>
                    </a:lnTo>
                    <a:lnTo>
                      <a:pt x="3524" y="202"/>
                    </a:lnTo>
                    <a:lnTo>
                      <a:pt x="3542" y="190"/>
                    </a:lnTo>
                    <a:lnTo>
                      <a:pt x="3560" y="179"/>
                    </a:lnTo>
                    <a:lnTo>
                      <a:pt x="3578" y="168"/>
                    </a:lnTo>
                    <a:lnTo>
                      <a:pt x="3596" y="156"/>
                    </a:lnTo>
                    <a:lnTo>
                      <a:pt x="3614" y="146"/>
                    </a:lnTo>
                    <a:lnTo>
                      <a:pt x="3632" y="135"/>
                    </a:lnTo>
                    <a:lnTo>
                      <a:pt x="3651" y="125"/>
                    </a:lnTo>
                    <a:lnTo>
                      <a:pt x="3669" y="114"/>
                    </a:lnTo>
                    <a:lnTo>
                      <a:pt x="3686" y="104"/>
                    </a:lnTo>
                    <a:lnTo>
                      <a:pt x="3704" y="94"/>
                    </a:lnTo>
                    <a:lnTo>
                      <a:pt x="3722" y="83"/>
                    </a:lnTo>
                    <a:lnTo>
                      <a:pt x="3740" y="73"/>
                    </a:lnTo>
                    <a:lnTo>
                      <a:pt x="3758" y="63"/>
                    </a:lnTo>
                    <a:lnTo>
                      <a:pt x="3776" y="53"/>
                    </a:lnTo>
                    <a:lnTo>
                      <a:pt x="3794" y="43"/>
                    </a:lnTo>
                    <a:lnTo>
                      <a:pt x="3804" y="39"/>
                    </a:lnTo>
                    <a:lnTo>
                      <a:pt x="3811" y="34"/>
                    </a:lnTo>
                    <a:lnTo>
                      <a:pt x="3812" y="27"/>
                    </a:lnTo>
                    <a:lnTo>
                      <a:pt x="3810" y="18"/>
                    </a:lnTo>
                    <a:lnTo>
                      <a:pt x="3806" y="13"/>
                    </a:lnTo>
                    <a:lnTo>
                      <a:pt x="3802" y="8"/>
                    </a:lnTo>
                    <a:lnTo>
                      <a:pt x="3798" y="5"/>
                    </a:lnTo>
                    <a:lnTo>
                      <a:pt x="3793" y="3"/>
                    </a:lnTo>
                    <a:lnTo>
                      <a:pt x="3787" y="0"/>
                    </a:lnTo>
                    <a:lnTo>
                      <a:pt x="3782" y="0"/>
                    </a:lnTo>
                    <a:lnTo>
                      <a:pt x="3775" y="2"/>
                    </a:lnTo>
                    <a:lnTo>
                      <a:pt x="3769" y="4"/>
                    </a:lnTo>
                    <a:lnTo>
                      <a:pt x="3716" y="21"/>
                    </a:lnTo>
                    <a:lnTo>
                      <a:pt x="3663" y="41"/>
                    </a:lnTo>
                    <a:lnTo>
                      <a:pt x="3614" y="63"/>
                    </a:lnTo>
                    <a:lnTo>
                      <a:pt x="3564" y="88"/>
                    </a:lnTo>
                    <a:lnTo>
                      <a:pt x="3517" y="116"/>
                    </a:lnTo>
                    <a:lnTo>
                      <a:pt x="3471" y="146"/>
                    </a:lnTo>
                    <a:lnTo>
                      <a:pt x="3426" y="178"/>
                    </a:lnTo>
                    <a:lnTo>
                      <a:pt x="3383" y="210"/>
                    </a:lnTo>
                    <a:lnTo>
                      <a:pt x="3340" y="245"/>
                    </a:lnTo>
                    <a:lnTo>
                      <a:pt x="3297" y="281"/>
                    </a:lnTo>
                    <a:lnTo>
                      <a:pt x="3256" y="318"/>
                    </a:lnTo>
                    <a:lnTo>
                      <a:pt x="3214" y="356"/>
                    </a:lnTo>
                    <a:lnTo>
                      <a:pt x="3173" y="394"/>
                    </a:lnTo>
                    <a:lnTo>
                      <a:pt x="3131" y="432"/>
                    </a:lnTo>
                    <a:lnTo>
                      <a:pt x="3089" y="470"/>
                    </a:lnTo>
                    <a:lnTo>
                      <a:pt x="3047" y="508"/>
                    </a:lnTo>
                    <a:lnTo>
                      <a:pt x="3028" y="525"/>
                    </a:lnTo>
                    <a:lnTo>
                      <a:pt x="3009" y="542"/>
                    </a:lnTo>
                    <a:lnTo>
                      <a:pt x="2990" y="560"/>
                    </a:lnTo>
                    <a:lnTo>
                      <a:pt x="2971" y="577"/>
                    </a:lnTo>
                    <a:lnTo>
                      <a:pt x="2952" y="594"/>
                    </a:lnTo>
                    <a:lnTo>
                      <a:pt x="2933" y="610"/>
                    </a:lnTo>
                    <a:lnTo>
                      <a:pt x="2913" y="626"/>
                    </a:lnTo>
                    <a:lnTo>
                      <a:pt x="2893" y="642"/>
                    </a:lnTo>
                    <a:lnTo>
                      <a:pt x="2872" y="656"/>
                    </a:lnTo>
                    <a:lnTo>
                      <a:pt x="2852" y="670"/>
                    </a:lnTo>
                    <a:lnTo>
                      <a:pt x="2831" y="682"/>
                    </a:lnTo>
                    <a:lnTo>
                      <a:pt x="2808" y="694"/>
                    </a:lnTo>
                    <a:lnTo>
                      <a:pt x="2786" y="705"/>
                    </a:lnTo>
                    <a:lnTo>
                      <a:pt x="2762" y="712"/>
                    </a:lnTo>
                    <a:lnTo>
                      <a:pt x="2738" y="719"/>
                    </a:lnTo>
                    <a:lnTo>
                      <a:pt x="2713" y="725"/>
                    </a:lnTo>
                    <a:lnTo>
                      <a:pt x="2674" y="723"/>
                    </a:lnTo>
                    <a:lnTo>
                      <a:pt x="2634" y="721"/>
                    </a:lnTo>
                    <a:lnTo>
                      <a:pt x="2595" y="721"/>
                    </a:lnTo>
                    <a:lnTo>
                      <a:pt x="2556" y="723"/>
                    </a:lnTo>
                    <a:lnTo>
                      <a:pt x="2517" y="724"/>
                    </a:lnTo>
                    <a:lnTo>
                      <a:pt x="2477" y="727"/>
                    </a:lnTo>
                    <a:lnTo>
                      <a:pt x="2439" y="729"/>
                    </a:lnTo>
                    <a:lnTo>
                      <a:pt x="2400" y="734"/>
                    </a:lnTo>
                    <a:lnTo>
                      <a:pt x="2362" y="738"/>
                    </a:lnTo>
                    <a:lnTo>
                      <a:pt x="2323" y="744"/>
                    </a:lnTo>
                    <a:lnTo>
                      <a:pt x="2284" y="749"/>
                    </a:lnTo>
                    <a:lnTo>
                      <a:pt x="2246" y="756"/>
                    </a:lnTo>
                    <a:lnTo>
                      <a:pt x="2208" y="763"/>
                    </a:lnTo>
                    <a:lnTo>
                      <a:pt x="2170" y="771"/>
                    </a:lnTo>
                    <a:lnTo>
                      <a:pt x="2132" y="779"/>
                    </a:lnTo>
                    <a:lnTo>
                      <a:pt x="2094" y="788"/>
                    </a:lnTo>
                    <a:lnTo>
                      <a:pt x="2056" y="797"/>
                    </a:lnTo>
                    <a:lnTo>
                      <a:pt x="2017" y="807"/>
                    </a:lnTo>
                    <a:lnTo>
                      <a:pt x="1979" y="816"/>
                    </a:lnTo>
                    <a:lnTo>
                      <a:pt x="1941" y="827"/>
                    </a:lnTo>
                    <a:lnTo>
                      <a:pt x="1903" y="837"/>
                    </a:lnTo>
                    <a:lnTo>
                      <a:pt x="1866" y="848"/>
                    </a:lnTo>
                    <a:lnTo>
                      <a:pt x="1828" y="859"/>
                    </a:lnTo>
                    <a:lnTo>
                      <a:pt x="1790" y="871"/>
                    </a:lnTo>
                    <a:lnTo>
                      <a:pt x="1753" y="882"/>
                    </a:lnTo>
                    <a:lnTo>
                      <a:pt x="1715" y="893"/>
                    </a:lnTo>
                    <a:lnTo>
                      <a:pt x="1676" y="905"/>
                    </a:lnTo>
                    <a:lnTo>
                      <a:pt x="1639" y="916"/>
                    </a:lnTo>
                    <a:lnTo>
                      <a:pt x="1601" y="929"/>
                    </a:lnTo>
                    <a:lnTo>
                      <a:pt x="1563" y="941"/>
                    </a:lnTo>
                    <a:lnTo>
                      <a:pt x="1526" y="952"/>
                    </a:lnTo>
                    <a:lnTo>
                      <a:pt x="1488" y="965"/>
                    </a:lnTo>
                    <a:lnTo>
                      <a:pt x="1461" y="973"/>
                    </a:lnTo>
                    <a:lnTo>
                      <a:pt x="1434" y="979"/>
                    </a:lnTo>
                    <a:lnTo>
                      <a:pt x="1406" y="986"/>
                    </a:lnTo>
                    <a:lnTo>
                      <a:pt x="1379" y="992"/>
                    </a:lnTo>
                    <a:lnTo>
                      <a:pt x="1351" y="996"/>
                    </a:lnTo>
                    <a:lnTo>
                      <a:pt x="1324" y="999"/>
                    </a:lnTo>
                    <a:lnTo>
                      <a:pt x="1296" y="1003"/>
                    </a:lnTo>
                    <a:lnTo>
                      <a:pt x="1268" y="1005"/>
                    </a:lnTo>
                    <a:lnTo>
                      <a:pt x="1241" y="1007"/>
                    </a:lnTo>
                    <a:lnTo>
                      <a:pt x="1213" y="1008"/>
                    </a:lnTo>
                    <a:lnTo>
                      <a:pt x="1185" y="1008"/>
                    </a:lnTo>
                    <a:lnTo>
                      <a:pt x="1157" y="1008"/>
                    </a:lnTo>
                    <a:lnTo>
                      <a:pt x="1129" y="1007"/>
                    </a:lnTo>
                    <a:lnTo>
                      <a:pt x="1101" y="1006"/>
                    </a:lnTo>
                    <a:lnTo>
                      <a:pt x="1073" y="1005"/>
                    </a:lnTo>
                    <a:lnTo>
                      <a:pt x="1045" y="1003"/>
                    </a:lnTo>
                    <a:lnTo>
                      <a:pt x="1014" y="999"/>
                    </a:lnTo>
                    <a:lnTo>
                      <a:pt x="983" y="994"/>
                    </a:lnTo>
                    <a:lnTo>
                      <a:pt x="953" y="987"/>
                    </a:lnTo>
                    <a:lnTo>
                      <a:pt x="924" y="978"/>
                    </a:lnTo>
                    <a:lnTo>
                      <a:pt x="896" y="968"/>
                    </a:lnTo>
                    <a:lnTo>
                      <a:pt x="867" y="956"/>
                    </a:lnTo>
                    <a:lnTo>
                      <a:pt x="840" y="943"/>
                    </a:lnTo>
                    <a:lnTo>
                      <a:pt x="812" y="930"/>
                    </a:lnTo>
                    <a:lnTo>
                      <a:pt x="785" y="915"/>
                    </a:lnTo>
                    <a:lnTo>
                      <a:pt x="757" y="900"/>
                    </a:lnTo>
                    <a:lnTo>
                      <a:pt x="730" y="884"/>
                    </a:lnTo>
                    <a:lnTo>
                      <a:pt x="703" y="868"/>
                    </a:lnTo>
                    <a:lnTo>
                      <a:pt x="676" y="851"/>
                    </a:lnTo>
                    <a:lnTo>
                      <a:pt x="649" y="836"/>
                    </a:lnTo>
                    <a:lnTo>
                      <a:pt x="622" y="819"/>
                    </a:lnTo>
                    <a:lnTo>
                      <a:pt x="595" y="803"/>
                    </a:lnTo>
                    <a:lnTo>
                      <a:pt x="556" y="780"/>
                    </a:lnTo>
                    <a:lnTo>
                      <a:pt x="519" y="755"/>
                    </a:lnTo>
                    <a:lnTo>
                      <a:pt x="483" y="728"/>
                    </a:lnTo>
                    <a:lnTo>
                      <a:pt x="449" y="700"/>
                    </a:lnTo>
                    <a:lnTo>
                      <a:pt x="416" y="671"/>
                    </a:lnTo>
                    <a:lnTo>
                      <a:pt x="383" y="641"/>
                    </a:lnTo>
                    <a:lnTo>
                      <a:pt x="352" y="610"/>
                    </a:lnTo>
                    <a:lnTo>
                      <a:pt x="320" y="579"/>
                    </a:lnTo>
                    <a:lnTo>
                      <a:pt x="290" y="546"/>
                    </a:lnTo>
                    <a:lnTo>
                      <a:pt x="260" y="515"/>
                    </a:lnTo>
                    <a:lnTo>
                      <a:pt x="228" y="483"/>
                    </a:lnTo>
                    <a:lnTo>
                      <a:pt x="198" y="450"/>
                    </a:lnTo>
                    <a:lnTo>
                      <a:pt x="167" y="418"/>
                    </a:lnTo>
                    <a:lnTo>
                      <a:pt x="135" y="386"/>
                    </a:lnTo>
                    <a:lnTo>
                      <a:pt x="103" y="355"/>
                    </a:lnTo>
                    <a:lnTo>
                      <a:pt x="69" y="323"/>
                    </a:lnTo>
                    <a:lnTo>
                      <a:pt x="62" y="318"/>
                    </a:lnTo>
                    <a:lnTo>
                      <a:pt x="55" y="313"/>
                    </a:lnTo>
                    <a:lnTo>
                      <a:pt x="48" y="309"/>
                    </a:lnTo>
                    <a:lnTo>
                      <a:pt x="40" y="304"/>
                    </a:lnTo>
                    <a:lnTo>
                      <a:pt x="31" y="301"/>
                    </a:lnTo>
                    <a:lnTo>
                      <a:pt x="23" y="298"/>
                    </a:lnTo>
                    <a:lnTo>
                      <a:pt x="14" y="295"/>
                    </a:lnTo>
                    <a:lnTo>
                      <a:pt x="6" y="292"/>
                    </a:lnTo>
                    <a:lnTo>
                      <a:pt x="5" y="292"/>
                    </a:lnTo>
                    <a:lnTo>
                      <a:pt x="4" y="292"/>
                    </a:lnTo>
                    <a:lnTo>
                      <a:pt x="2" y="293"/>
                    </a:lnTo>
                    <a:lnTo>
                      <a:pt x="1" y="294"/>
                    </a:lnTo>
                    <a:lnTo>
                      <a:pt x="0" y="296"/>
                    </a:lnTo>
                    <a:lnTo>
                      <a:pt x="1" y="298"/>
                    </a:lnTo>
                    <a:lnTo>
                      <a:pt x="2" y="300"/>
                    </a:lnTo>
                    <a:lnTo>
                      <a:pt x="3" y="301"/>
                    </a:lnTo>
                    <a:lnTo>
                      <a:pt x="3" y="301"/>
                    </a:lnTo>
                    <a:close/>
                  </a:path>
                </a:pathLst>
              </a:custGeom>
              <a:solidFill>
                <a:srgbClr val="000000"/>
              </a:solidFill>
              <a:ln w="9525">
                <a:solidFill>
                  <a:schemeClr val="tx2"/>
                </a:solidFill>
                <a:round/>
                <a:headEnd/>
                <a:tailEnd/>
              </a:ln>
            </p:spPr>
            <p:txBody>
              <a:bodyPr/>
              <a:lstStyle/>
              <a:p>
                <a:endParaRPr lang="zh-CN" altLang="en-US">
                  <a:latin typeface="微软雅黑" pitchFamily="34" charset="-122"/>
                  <a:ea typeface="微软雅黑" pitchFamily="34" charset="-122"/>
                </a:endParaRPr>
              </a:p>
            </p:txBody>
          </p:sp>
          <p:sp>
            <p:nvSpPr>
              <p:cNvPr id="26630" name="Freeform 6"/>
              <p:cNvSpPr>
                <a:spLocks/>
              </p:cNvSpPr>
              <p:nvPr/>
            </p:nvSpPr>
            <p:spPr bwMode="auto">
              <a:xfrm>
                <a:off x="1549" y="1014"/>
                <a:ext cx="607" cy="713"/>
              </a:xfrm>
              <a:custGeom>
                <a:avLst/>
                <a:gdLst/>
                <a:ahLst/>
                <a:cxnLst>
                  <a:cxn ang="0">
                    <a:pos x="213" y="2267"/>
                  </a:cxn>
                  <a:cxn ang="0">
                    <a:pos x="331" y="1675"/>
                  </a:cxn>
                  <a:cxn ang="0">
                    <a:pos x="403" y="1099"/>
                  </a:cxn>
                  <a:cxn ang="0">
                    <a:pos x="480" y="674"/>
                  </a:cxn>
                  <a:cxn ang="0">
                    <a:pos x="558" y="255"/>
                  </a:cxn>
                  <a:cxn ang="0">
                    <a:pos x="586" y="33"/>
                  </a:cxn>
                  <a:cxn ang="0">
                    <a:pos x="609" y="93"/>
                  </a:cxn>
                  <a:cxn ang="0">
                    <a:pos x="716" y="434"/>
                  </a:cxn>
                  <a:cxn ang="0">
                    <a:pos x="865" y="761"/>
                  </a:cxn>
                  <a:cxn ang="0">
                    <a:pos x="1030" y="1029"/>
                  </a:cxn>
                  <a:cxn ang="0">
                    <a:pos x="1196" y="1223"/>
                  </a:cxn>
                  <a:cxn ang="0">
                    <a:pos x="1373" y="1409"/>
                  </a:cxn>
                  <a:cxn ang="0">
                    <a:pos x="1544" y="1601"/>
                  </a:cxn>
                  <a:cxn ang="0">
                    <a:pos x="1708" y="1788"/>
                  </a:cxn>
                  <a:cxn ang="0">
                    <a:pos x="1872" y="1976"/>
                  </a:cxn>
                  <a:cxn ang="0">
                    <a:pos x="2035" y="2163"/>
                  </a:cxn>
                  <a:cxn ang="0">
                    <a:pos x="2200" y="2353"/>
                  </a:cxn>
                  <a:cxn ang="0">
                    <a:pos x="2309" y="2479"/>
                  </a:cxn>
                  <a:cxn ang="0">
                    <a:pos x="2330" y="2525"/>
                  </a:cxn>
                  <a:cxn ang="0">
                    <a:pos x="2192" y="2587"/>
                  </a:cxn>
                  <a:cxn ang="0">
                    <a:pos x="1960" y="2640"/>
                  </a:cxn>
                  <a:cxn ang="0">
                    <a:pos x="1759" y="2672"/>
                  </a:cxn>
                  <a:cxn ang="0">
                    <a:pos x="1574" y="2694"/>
                  </a:cxn>
                  <a:cxn ang="0">
                    <a:pos x="1389" y="2712"/>
                  </a:cxn>
                  <a:cxn ang="0">
                    <a:pos x="1205" y="2726"/>
                  </a:cxn>
                  <a:cxn ang="0">
                    <a:pos x="1021" y="2738"/>
                  </a:cxn>
                  <a:cxn ang="0">
                    <a:pos x="857" y="2746"/>
                  </a:cxn>
                  <a:cxn ang="0">
                    <a:pos x="818" y="2782"/>
                  </a:cxn>
                  <a:cxn ang="0">
                    <a:pos x="836" y="2831"/>
                  </a:cxn>
                  <a:cxn ang="0">
                    <a:pos x="957" y="2848"/>
                  </a:cxn>
                  <a:cxn ang="0">
                    <a:pos x="1146" y="2849"/>
                  </a:cxn>
                  <a:cxn ang="0">
                    <a:pos x="1335" y="2836"/>
                  </a:cxn>
                  <a:cxn ang="0">
                    <a:pos x="1524" y="2812"/>
                  </a:cxn>
                  <a:cxn ang="0">
                    <a:pos x="1715" y="2784"/>
                  </a:cxn>
                  <a:cxn ang="0">
                    <a:pos x="1907" y="2755"/>
                  </a:cxn>
                  <a:cxn ang="0">
                    <a:pos x="2098" y="2714"/>
                  </a:cxn>
                  <a:cxn ang="0">
                    <a:pos x="2282" y="2652"/>
                  </a:cxn>
                  <a:cxn ang="0">
                    <a:pos x="2388" y="2597"/>
                  </a:cxn>
                  <a:cxn ang="0">
                    <a:pos x="2429" y="2507"/>
                  </a:cxn>
                  <a:cxn ang="0">
                    <a:pos x="2385" y="2399"/>
                  </a:cxn>
                  <a:cxn ang="0">
                    <a:pos x="2260" y="2244"/>
                  </a:cxn>
                  <a:cxn ang="0">
                    <a:pos x="2121" y="2082"/>
                  </a:cxn>
                  <a:cxn ang="0">
                    <a:pos x="1980" y="1925"/>
                  </a:cxn>
                  <a:cxn ang="0">
                    <a:pos x="1837" y="1770"/>
                  </a:cxn>
                  <a:cxn ang="0">
                    <a:pos x="1695" y="1610"/>
                  </a:cxn>
                  <a:cxn ang="0">
                    <a:pos x="1510" y="1405"/>
                  </a:cxn>
                  <a:cxn ang="0">
                    <a:pos x="1279" y="1174"/>
                  </a:cxn>
                  <a:cxn ang="0">
                    <a:pos x="1061" y="924"/>
                  </a:cxn>
                  <a:cxn ang="0">
                    <a:pos x="876" y="626"/>
                  </a:cxn>
                  <a:cxn ang="0">
                    <a:pos x="728" y="317"/>
                  </a:cxn>
                  <a:cxn ang="0">
                    <a:pos x="636" y="42"/>
                  </a:cxn>
                  <a:cxn ang="0">
                    <a:pos x="598" y="2"/>
                  </a:cxn>
                  <a:cxn ang="0">
                    <a:pos x="565" y="5"/>
                  </a:cxn>
                  <a:cxn ang="0">
                    <a:pos x="486" y="313"/>
                  </a:cxn>
                  <a:cxn ang="0">
                    <a:pos x="370" y="839"/>
                  </a:cxn>
                  <a:cxn ang="0">
                    <a:pos x="324" y="1113"/>
                  </a:cxn>
                  <a:cxn ang="0">
                    <a:pos x="257" y="1661"/>
                  </a:cxn>
                  <a:cxn ang="0">
                    <a:pos x="161" y="2249"/>
                  </a:cxn>
                  <a:cxn ang="0">
                    <a:pos x="1" y="2719"/>
                  </a:cxn>
                  <a:cxn ang="0">
                    <a:pos x="10" y="2730"/>
                  </a:cxn>
                </a:cxnLst>
                <a:rect l="0" t="0" r="r" b="b"/>
                <a:pathLst>
                  <a:path w="2430" h="2850">
                    <a:moveTo>
                      <a:pt x="15" y="2727"/>
                    </a:moveTo>
                    <a:lnTo>
                      <a:pt x="64" y="2638"/>
                    </a:lnTo>
                    <a:lnTo>
                      <a:pt x="109" y="2547"/>
                    </a:lnTo>
                    <a:lnTo>
                      <a:pt x="148" y="2455"/>
                    </a:lnTo>
                    <a:lnTo>
                      <a:pt x="183" y="2362"/>
                    </a:lnTo>
                    <a:lnTo>
                      <a:pt x="213" y="2267"/>
                    </a:lnTo>
                    <a:lnTo>
                      <a:pt x="240" y="2171"/>
                    </a:lnTo>
                    <a:lnTo>
                      <a:pt x="263" y="2073"/>
                    </a:lnTo>
                    <a:lnTo>
                      <a:pt x="283" y="1974"/>
                    </a:lnTo>
                    <a:lnTo>
                      <a:pt x="301" y="1876"/>
                    </a:lnTo>
                    <a:lnTo>
                      <a:pt x="316" y="1776"/>
                    </a:lnTo>
                    <a:lnTo>
                      <a:pt x="331" y="1675"/>
                    </a:lnTo>
                    <a:lnTo>
                      <a:pt x="343" y="1574"/>
                    </a:lnTo>
                    <a:lnTo>
                      <a:pt x="356" y="1473"/>
                    </a:lnTo>
                    <a:lnTo>
                      <a:pt x="368" y="1372"/>
                    </a:lnTo>
                    <a:lnTo>
                      <a:pt x="380" y="1272"/>
                    </a:lnTo>
                    <a:lnTo>
                      <a:pt x="393" y="1171"/>
                    </a:lnTo>
                    <a:lnTo>
                      <a:pt x="403" y="1099"/>
                    </a:lnTo>
                    <a:lnTo>
                      <a:pt x="414" y="1027"/>
                    </a:lnTo>
                    <a:lnTo>
                      <a:pt x="426" y="955"/>
                    </a:lnTo>
                    <a:lnTo>
                      <a:pt x="439" y="885"/>
                    </a:lnTo>
                    <a:lnTo>
                      <a:pt x="452" y="815"/>
                    </a:lnTo>
                    <a:lnTo>
                      <a:pt x="467" y="745"/>
                    </a:lnTo>
                    <a:lnTo>
                      <a:pt x="480" y="674"/>
                    </a:lnTo>
                    <a:lnTo>
                      <a:pt x="495" y="604"/>
                    </a:lnTo>
                    <a:lnTo>
                      <a:pt x="508" y="535"/>
                    </a:lnTo>
                    <a:lnTo>
                      <a:pt x="522" y="465"/>
                    </a:lnTo>
                    <a:lnTo>
                      <a:pt x="534" y="395"/>
                    </a:lnTo>
                    <a:lnTo>
                      <a:pt x="546" y="325"/>
                    </a:lnTo>
                    <a:lnTo>
                      <a:pt x="558" y="255"/>
                    </a:lnTo>
                    <a:lnTo>
                      <a:pt x="568" y="184"/>
                    </a:lnTo>
                    <a:lnTo>
                      <a:pt x="577" y="113"/>
                    </a:lnTo>
                    <a:lnTo>
                      <a:pt x="583" y="43"/>
                    </a:lnTo>
                    <a:lnTo>
                      <a:pt x="583" y="40"/>
                    </a:lnTo>
                    <a:lnTo>
                      <a:pt x="585" y="36"/>
                    </a:lnTo>
                    <a:lnTo>
                      <a:pt x="586" y="33"/>
                    </a:lnTo>
                    <a:lnTo>
                      <a:pt x="588" y="30"/>
                    </a:lnTo>
                    <a:lnTo>
                      <a:pt x="591" y="30"/>
                    </a:lnTo>
                    <a:lnTo>
                      <a:pt x="594" y="33"/>
                    </a:lnTo>
                    <a:lnTo>
                      <a:pt x="595" y="34"/>
                    </a:lnTo>
                    <a:lnTo>
                      <a:pt x="595" y="35"/>
                    </a:lnTo>
                    <a:lnTo>
                      <a:pt x="609" y="93"/>
                    </a:lnTo>
                    <a:lnTo>
                      <a:pt x="624" y="151"/>
                    </a:lnTo>
                    <a:lnTo>
                      <a:pt x="641" y="209"/>
                    </a:lnTo>
                    <a:lnTo>
                      <a:pt x="657" y="266"/>
                    </a:lnTo>
                    <a:lnTo>
                      <a:pt x="675" y="322"/>
                    </a:lnTo>
                    <a:lnTo>
                      <a:pt x="696" y="378"/>
                    </a:lnTo>
                    <a:lnTo>
                      <a:pt x="716" y="434"/>
                    </a:lnTo>
                    <a:lnTo>
                      <a:pt x="738" y="489"/>
                    </a:lnTo>
                    <a:lnTo>
                      <a:pt x="761" y="545"/>
                    </a:lnTo>
                    <a:lnTo>
                      <a:pt x="785" y="599"/>
                    </a:lnTo>
                    <a:lnTo>
                      <a:pt x="810" y="654"/>
                    </a:lnTo>
                    <a:lnTo>
                      <a:pt x="837" y="708"/>
                    </a:lnTo>
                    <a:lnTo>
                      <a:pt x="865" y="761"/>
                    </a:lnTo>
                    <a:lnTo>
                      <a:pt x="894" y="814"/>
                    </a:lnTo>
                    <a:lnTo>
                      <a:pt x="924" y="868"/>
                    </a:lnTo>
                    <a:lnTo>
                      <a:pt x="956" y="921"/>
                    </a:lnTo>
                    <a:lnTo>
                      <a:pt x="979" y="959"/>
                    </a:lnTo>
                    <a:lnTo>
                      <a:pt x="1004" y="995"/>
                    </a:lnTo>
                    <a:lnTo>
                      <a:pt x="1030" y="1029"/>
                    </a:lnTo>
                    <a:lnTo>
                      <a:pt x="1056" y="1063"/>
                    </a:lnTo>
                    <a:lnTo>
                      <a:pt x="1083" y="1097"/>
                    </a:lnTo>
                    <a:lnTo>
                      <a:pt x="1111" y="1129"/>
                    </a:lnTo>
                    <a:lnTo>
                      <a:pt x="1139" y="1161"/>
                    </a:lnTo>
                    <a:lnTo>
                      <a:pt x="1167" y="1192"/>
                    </a:lnTo>
                    <a:lnTo>
                      <a:pt x="1196" y="1223"/>
                    </a:lnTo>
                    <a:lnTo>
                      <a:pt x="1225" y="1254"/>
                    </a:lnTo>
                    <a:lnTo>
                      <a:pt x="1254" y="1285"/>
                    </a:lnTo>
                    <a:lnTo>
                      <a:pt x="1284" y="1315"/>
                    </a:lnTo>
                    <a:lnTo>
                      <a:pt x="1314" y="1347"/>
                    </a:lnTo>
                    <a:lnTo>
                      <a:pt x="1344" y="1378"/>
                    </a:lnTo>
                    <a:lnTo>
                      <a:pt x="1373" y="1409"/>
                    </a:lnTo>
                    <a:lnTo>
                      <a:pt x="1402" y="1442"/>
                    </a:lnTo>
                    <a:lnTo>
                      <a:pt x="1430" y="1474"/>
                    </a:lnTo>
                    <a:lnTo>
                      <a:pt x="1459" y="1506"/>
                    </a:lnTo>
                    <a:lnTo>
                      <a:pt x="1487" y="1537"/>
                    </a:lnTo>
                    <a:lnTo>
                      <a:pt x="1516" y="1570"/>
                    </a:lnTo>
                    <a:lnTo>
                      <a:pt x="1544" y="1601"/>
                    </a:lnTo>
                    <a:lnTo>
                      <a:pt x="1570" y="1633"/>
                    </a:lnTo>
                    <a:lnTo>
                      <a:pt x="1599" y="1664"/>
                    </a:lnTo>
                    <a:lnTo>
                      <a:pt x="1627" y="1695"/>
                    </a:lnTo>
                    <a:lnTo>
                      <a:pt x="1653" y="1727"/>
                    </a:lnTo>
                    <a:lnTo>
                      <a:pt x="1682" y="1757"/>
                    </a:lnTo>
                    <a:lnTo>
                      <a:pt x="1708" y="1788"/>
                    </a:lnTo>
                    <a:lnTo>
                      <a:pt x="1735" y="1820"/>
                    </a:lnTo>
                    <a:lnTo>
                      <a:pt x="1763" y="1851"/>
                    </a:lnTo>
                    <a:lnTo>
                      <a:pt x="1790" y="1883"/>
                    </a:lnTo>
                    <a:lnTo>
                      <a:pt x="1817" y="1913"/>
                    </a:lnTo>
                    <a:lnTo>
                      <a:pt x="1844" y="1944"/>
                    </a:lnTo>
                    <a:lnTo>
                      <a:pt x="1872" y="1976"/>
                    </a:lnTo>
                    <a:lnTo>
                      <a:pt x="1899" y="2007"/>
                    </a:lnTo>
                    <a:lnTo>
                      <a:pt x="1926" y="2038"/>
                    </a:lnTo>
                    <a:lnTo>
                      <a:pt x="1953" y="2069"/>
                    </a:lnTo>
                    <a:lnTo>
                      <a:pt x="1980" y="2100"/>
                    </a:lnTo>
                    <a:lnTo>
                      <a:pt x="2008" y="2131"/>
                    </a:lnTo>
                    <a:lnTo>
                      <a:pt x="2035" y="2163"/>
                    </a:lnTo>
                    <a:lnTo>
                      <a:pt x="2062" y="2194"/>
                    </a:lnTo>
                    <a:lnTo>
                      <a:pt x="2090" y="2227"/>
                    </a:lnTo>
                    <a:lnTo>
                      <a:pt x="2117" y="2258"/>
                    </a:lnTo>
                    <a:lnTo>
                      <a:pt x="2144" y="2290"/>
                    </a:lnTo>
                    <a:lnTo>
                      <a:pt x="2172" y="2322"/>
                    </a:lnTo>
                    <a:lnTo>
                      <a:pt x="2200" y="2353"/>
                    </a:lnTo>
                    <a:lnTo>
                      <a:pt x="2227" y="2386"/>
                    </a:lnTo>
                    <a:lnTo>
                      <a:pt x="2255" y="2418"/>
                    </a:lnTo>
                    <a:lnTo>
                      <a:pt x="2283" y="2451"/>
                    </a:lnTo>
                    <a:lnTo>
                      <a:pt x="2291" y="2460"/>
                    </a:lnTo>
                    <a:lnTo>
                      <a:pt x="2300" y="2470"/>
                    </a:lnTo>
                    <a:lnTo>
                      <a:pt x="2309" y="2479"/>
                    </a:lnTo>
                    <a:lnTo>
                      <a:pt x="2316" y="2488"/>
                    </a:lnTo>
                    <a:lnTo>
                      <a:pt x="2323" y="2496"/>
                    </a:lnTo>
                    <a:lnTo>
                      <a:pt x="2329" y="2504"/>
                    </a:lnTo>
                    <a:lnTo>
                      <a:pt x="2332" y="2509"/>
                    </a:lnTo>
                    <a:lnTo>
                      <a:pt x="2333" y="2515"/>
                    </a:lnTo>
                    <a:lnTo>
                      <a:pt x="2330" y="2525"/>
                    </a:lnTo>
                    <a:lnTo>
                      <a:pt x="2319" y="2535"/>
                    </a:lnTo>
                    <a:lnTo>
                      <a:pt x="2303" y="2545"/>
                    </a:lnTo>
                    <a:lnTo>
                      <a:pt x="2282" y="2555"/>
                    </a:lnTo>
                    <a:lnTo>
                      <a:pt x="2255" y="2566"/>
                    </a:lnTo>
                    <a:lnTo>
                      <a:pt x="2224" y="2577"/>
                    </a:lnTo>
                    <a:lnTo>
                      <a:pt x="2192" y="2587"/>
                    </a:lnTo>
                    <a:lnTo>
                      <a:pt x="2156" y="2597"/>
                    </a:lnTo>
                    <a:lnTo>
                      <a:pt x="2118" y="2607"/>
                    </a:lnTo>
                    <a:lnTo>
                      <a:pt x="2079" y="2616"/>
                    </a:lnTo>
                    <a:lnTo>
                      <a:pt x="2038" y="2625"/>
                    </a:lnTo>
                    <a:lnTo>
                      <a:pt x="1999" y="2633"/>
                    </a:lnTo>
                    <a:lnTo>
                      <a:pt x="1960" y="2640"/>
                    </a:lnTo>
                    <a:lnTo>
                      <a:pt x="1922" y="2647"/>
                    </a:lnTo>
                    <a:lnTo>
                      <a:pt x="1886" y="2653"/>
                    </a:lnTo>
                    <a:lnTo>
                      <a:pt x="1853" y="2658"/>
                    </a:lnTo>
                    <a:lnTo>
                      <a:pt x="1822" y="2663"/>
                    </a:lnTo>
                    <a:lnTo>
                      <a:pt x="1790" y="2667"/>
                    </a:lnTo>
                    <a:lnTo>
                      <a:pt x="1759" y="2672"/>
                    </a:lnTo>
                    <a:lnTo>
                      <a:pt x="1729" y="2676"/>
                    </a:lnTo>
                    <a:lnTo>
                      <a:pt x="1697" y="2680"/>
                    </a:lnTo>
                    <a:lnTo>
                      <a:pt x="1666" y="2684"/>
                    </a:lnTo>
                    <a:lnTo>
                      <a:pt x="1636" y="2688"/>
                    </a:lnTo>
                    <a:lnTo>
                      <a:pt x="1604" y="2691"/>
                    </a:lnTo>
                    <a:lnTo>
                      <a:pt x="1574" y="2694"/>
                    </a:lnTo>
                    <a:lnTo>
                      <a:pt x="1542" y="2698"/>
                    </a:lnTo>
                    <a:lnTo>
                      <a:pt x="1512" y="2701"/>
                    </a:lnTo>
                    <a:lnTo>
                      <a:pt x="1481" y="2703"/>
                    </a:lnTo>
                    <a:lnTo>
                      <a:pt x="1450" y="2707"/>
                    </a:lnTo>
                    <a:lnTo>
                      <a:pt x="1420" y="2710"/>
                    </a:lnTo>
                    <a:lnTo>
                      <a:pt x="1389" y="2712"/>
                    </a:lnTo>
                    <a:lnTo>
                      <a:pt x="1358" y="2714"/>
                    </a:lnTo>
                    <a:lnTo>
                      <a:pt x="1328" y="2717"/>
                    </a:lnTo>
                    <a:lnTo>
                      <a:pt x="1297" y="2720"/>
                    </a:lnTo>
                    <a:lnTo>
                      <a:pt x="1267" y="2722"/>
                    </a:lnTo>
                    <a:lnTo>
                      <a:pt x="1236" y="2725"/>
                    </a:lnTo>
                    <a:lnTo>
                      <a:pt x="1205" y="2726"/>
                    </a:lnTo>
                    <a:lnTo>
                      <a:pt x="1175" y="2728"/>
                    </a:lnTo>
                    <a:lnTo>
                      <a:pt x="1143" y="2730"/>
                    </a:lnTo>
                    <a:lnTo>
                      <a:pt x="1113" y="2732"/>
                    </a:lnTo>
                    <a:lnTo>
                      <a:pt x="1083" y="2734"/>
                    </a:lnTo>
                    <a:lnTo>
                      <a:pt x="1051" y="2736"/>
                    </a:lnTo>
                    <a:lnTo>
                      <a:pt x="1021" y="2738"/>
                    </a:lnTo>
                    <a:lnTo>
                      <a:pt x="989" y="2739"/>
                    </a:lnTo>
                    <a:lnTo>
                      <a:pt x="959" y="2741"/>
                    </a:lnTo>
                    <a:lnTo>
                      <a:pt x="928" y="2742"/>
                    </a:lnTo>
                    <a:lnTo>
                      <a:pt x="897" y="2745"/>
                    </a:lnTo>
                    <a:lnTo>
                      <a:pt x="866" y="2746"/>
                    </a:lnTo>
                    <a:lnTo>
                      <a:pt x="857" y="2746"/>
                    </a:lnTo>
                    <a:lnTo>
                      <a:pt x="848" y="2749"/>
                    </a:lnTo>
                    <a:lnTo>
                      <a:pt x="839" y="2753"/>
                    </a:lnTo>
                    <a:lnTo>
                      <a:pt x="832" y="2758"/>
                    </a:lnTo>
                    <a:lnTo>
                      <a:pt x="826" y="2765"/>
                    </a:lnTo>
                    <a:lnTo>
                      <a:pt x="821" y="2773"/>
                    </a:lnTo>
                    <a:lnTo>
                      <a:pt x="818" y="2782"/>
                    </a:lnTo>
                    <a:lnTo>
                      <a:pt x="817" y="2791"/>
                    </a:lnTo>
                    <a:lnTo>
                      <a:pt x="817" y="2800"/>
                    </a:lnTo>
                    <a:lnTo>
                      <a:pt x="820" y="2809"/>
                    </a:lnTo>
                    <a:lnTo>
                      <a:pt x="823" y="2818"/>
                    </a:lnTo>
                    <a:lnTo>
                      <a:pt x="829" y="2824"/>
                    </a:lnTo>
                    <a:lnTo>
                      <a:pt x="836" y="2831"/>
                    </a:lnTo>
                    <a:lnTo>
                      <a:pt x="844" y="2836"/>
                    </a:lnTo>
                    <a:lnTo>
                      <a:pt x="853" y="2839"/>
                    </a:lnTo>
                    <a:lnTo>
                      <a:pt x="862" y="2840"/>
                    </a:lnTo>
                    <a:lnTo>
                      <a:pt x="893" y="2843"/>
                    </a:lnTo>
                    <a:lnTo>
                      <a:pt x="926" y="2846"/>
                    </a:lnTo>
                    <a:lnTo>
                      <a:pt x="957" y="2848"/>
                    </a:lnTo>
                    <a:lnTo>
                      <a:pt x="988" y="2849"/>
                    </a:lnTo>
                    <a:lnTo>
                      <a:pt x="1020" y="2850"/>
                    </a:lnTo>
                    <a:lnTo>
                      <a:pt x="1051" y="2850"/>
                    </a:lnTo>
                    <a:lnTo>
                      <a:pt x="1083" y="2850"/>
                    </a:lnTo>
                    <a:lnTo>
                      <a:pt x="1115" y="2850"/>
                    </a:lnTo>
                    <a:lnTo>
                      <a:pt x="1146" y="2849"/>
                    </a:lnTo>
                    <a:lnTo>
                      <a:pt x="1178" y="2848"/>
                    </a:lnTo>
                    <a:lnTo>
                      <a:pt x="1209" y="2846"/>
                    </a:lnTo>
                    <a:lnTo>
                      <a:pt x="1241" y="2845"/>
                    </a:lnTo>
                    <a:lnTo>
                      <a:pt x="1272" y="2841"/>
                    </a:lnTo>
                    <a:lnTo>
                      <a:pt x="1304" y="2839"/>
                    </a:lnTo>
                    <a:lnTo>
                      <a:pt x="1335" y="2836"/>
                    </a:lnTo>
                    <a:lnTo>
                      <a:pt x="1366" y="2832"/>
                    </a:lnTo>
                    <a:lnTo>
                      <a:pt x="1398" y="2829"/>
                    </a:lnTo>
                    <a:lnTo>
                      <a:pt x="1430" y="2825"/>
                    </a:lnTo>
                    <a:lnTo>
                      <a:pt x="1462" y="2821"/>
                    </a:lnTo>
                    <a:lnTo>
                      <a:pt x="1493" y="2816"/>
                    </a:lnTo>
                    <a:lnTo>
                      <a:pt x="1524" y="2812"/>
                    </a:lnTo>
                    <a:lnTo>
                      <a:pt x="1556" y="2808"/>
                    </a:lnTo>
                    <a:lnTo>
                      <a:pt x="1587" y="2803"/>
                    </a:lnTo>
                    <a:lnTo>
                      <a:pt x="1620" y="2799"/>
                    </a:lnTo>
                    <a:lnTo>
                      <a:pt x="1651" y="2794"/>
                    </a:lnTo>
                    <a:lnTo>
                      <a:pt x="1683" y="2788"/>
                    </a:lnTo>
                    <a:lnTo>
                      <a:pt x="1715" y="2784"/>
                    </a:lnTo>
                    <a:lnTo>
                      <a:pt x="1747" y="2778"/>
                    </a:lnTo>
                    <a:lnTo>
                      <a:pt x="1778" y="2774"/>
                    </a:lnTo>
                    <a:lnTo>
                      <a:pt x="1811" y="2769"/>
                    </a:lnTo>
                    <a:lnTo>
                      <a:pt x="1842" y="2764"/>
                    </a:lnTo>
                    <a:lnTo>
                      <a:pt x="1874" y="2759"/>
                    </a:lnTo>
                    <a:lnTo>
                      <a:pt x="1907" y="2755"/>
                    </a:lnTo>
                    <a:lnTo>
                      <a:pt x="1940" y="2749"/>
                    </a:lnTo>
                    <a:lnTo>
                      <a:pt x="1971" y="2742"/>
                    </a:lnTo>
                    <a:lnTo>
                      <a:pt x="2003" y="2737"/>
                    </a:lnTo>
                    <a:lnTo>
                      <a:pt x="2035" y="2730"/>
                    </a:lnTo>
                    <a:lnTo>
                      <a:pt x="2066" y="2722"/>
                    </a:lnTo>
                    <a:lnTo>
                      <a:pt x="2098" y="2714"/>
                    </a:lnTo>
                    <a:lnTo>
                      <a:pt x="2129" y="2705"/>
                    </a:lnTo>
                    <a:lnTo>
                      <a:pt x="2160" y="2697"/>
                    </a:lnTo>
                    <a:lnTo>
                      <a:pt x="2191" y="2686"/>
                    </a:lnTo>
                    <a:lnTo>
                      <a:pt x="2221" y="2676"/>
                    </a:lnTo>
                    <a:lnTo>
                      <a:pt x="2251" y="2664"/>
                    </a:lnTo>
                    <a:lnTo>
                      <a:pt x="2282" y="2652"/>
                    </a:lnTo>
                    <a:lnTo>
                      <a:pt x="2311" y="2639"/>
                    </a:lnTo>
                    <a:lnTo>
                      <a:pt x="2340" y="2625"/>
                    </a:lnTo>
                    <a:lnTo>
                      <a:pt x="2369" y="2610"/>
                    </a:lnTo>
                    <a:lnTo>
                      <a:pt x="2371" y="2609"/>
                    </a:lnTo>
                    <a:lnTo>
                      <a:pt x="2378" y="2605"/>
                    </a:lnTo>
                    <a:lnTo>
                      <a:pt x="2388" y="2597"/>
                    </a:lnTo>
                    <a:lnTo>
                      <a:pt x="2399" y="2587"/>
                    </a:lnTo>
                    <a:lnTo>
                      <a:pt x="2409" y="2573"/>
                    </a:lnTo>
                    <a:lnTo>
                      <a:pt x="2420" y="2559"/>
                    </a:lnTo>
                    <a:lnTo>
                      <a:pt x="2426" y="2541"/>
                    </a:lnTo>
                    <a:lnTo>
                      <a:pt x="2430" y="2521"/>
                    </a:lnTo>
                    <a:lnTo>
                      <a:pt x="2429" y="2507"/>
                    </a:lnTo>
                    <a:lnTo>
                      <a:pt x="2425" y="2490"/>
                    </a:lnTo>
                    <a:lnTo>
                      <a:pt x="2420" y="2472"/>
                    </a:lnTo>
                    <a:lnTo>
                      <a:pt x="2412" y="2453"/>
                    </a:lnTo>
                    <a:lnTo>
                      <a:pt x="2404" y="2434"/>
                    </a:lnTo>
                    <a:lnTo>
                      <a:pt x="2394" y="2416"/>
                    </a:lnTo>
                    <a:lnTo>
                      <a:pt x="2385" y="2399"/>
                    </a:lnTo>
                    <a:lnTo>
                      <a:pt x="2375" y="2385"/>
                    </a:lnTo>
                    <a:lnTo>
                      <a:pt x="2352" y="2356"/>
                    </a:lnTo>
                    <a:lnTo>
                      <a:pt x="2329" y="2328"/>
                    </a:lnTo>
                    <a:lnTo>
                      <a:pt x="2306" y="2299"/>
                    </a:lnTo>
                    <a:lnTo>
                      <a:pt x="2283" y="2272"/>
                    </a:lnTo>
                    <a:lnTo>
                      <a:pt x="2260" y="2244"/>
                    </a:lnTo>
                    <a:lnTo>
                      <a:pt x="2237" y="2216"/>
                    </a:lnTo>
                    <a:lnTo>
                      <a:pt x="2214" y="2189"/>
                    </a:lnTo>
                    <a:lnTo>
                      <a:pt x="2191" y="2162"/>
                    </a:lnTo>
                    <a:lnTo>
                      <a:pt x="2167" y="2135"/>
                    </a:lnTo>
                    <a:lnTo>
                      <a:pt x="2144" y="2108"/>
                    </a:lnTo>
                    <a:lnTo>
                      <a:pt x="2121" y="2082"/>
                    </a:lnTo>
                    <a:lnTo>
                      <a:pt x="2098" y="2055"/>
                    </a:lnTo>
                    <a:lnTo>
                      <a:pt x="2074" y="2029"/>
                    </a:lnTo>
                    <a:lnTo>
                      <a:pt x="2051" y="2004"/>
                    </a:lnTo>
                    <a:lnTo>
                      <a:pt x="2027" y="1978"/>
                    </a:lnTo>
                    <a:lnTo>
                      <a:pt x="2003" y="1951"/>
                    </a:lnTo>
                    <a:lnTo>
                      <a:pt x="1980" y="1925"/>
                    </a:lnTo>
                    <a:lnTo>
                      <a:pt x="1956" y="1899"/>
                    </a:lnTo>
                    <a:lnTo>
                      <a:pt x="1932" y="1874"/>
                    </a:lnTo>
                    <a:lnTo>
                      <a:pt x="1908" y="1848"/>
                    </a:lnTo>
                    <a:lnTo>
                      <a:pt x="1885" y="1822"/>
                    </a:lnTo>
                    <a:lnTo>
                      <a:pt x="1861" y="1796"/>
                    </a:lnTo>
                    <a:lnTo>
                      <a:pt x="1837" y="1770"/>
                    </a:lnTo>
                    <a:lnTo>
                      <a:pt x="1814" y="1744"/>
                    </a:lnTo>
                    <a:lnTo>
                      <a:pt x="1789" y="1718"/>
                    </a:lnTo>
                    <a:lnTo>
                      <a:pt x="1766" y="1691"/>
                    </a:lnTo>
                    <a:lnTo>
                      <a:pt x="1742" y="1664"/>
                    </a:lnTo>
                    <a:lnTo>
                      <a:pt x="1719" y="1638"/>
                    </a:lnTo>
                    <a:lnTo>
                      <a:pt x="1695" y="1610"/>
                    </a:lnTo>
                    <a:lnTo>
                      <a:pt x="1670" y="1583"/>
                    </a:lnTo>
                    <a:lnTo>
                      <a:pt x="1647" y="1556"/>
                    </a:lnTo>
                    <a:lnTo>
                      <a:pt x="1623" y="1528"/>
                    </a:lnTo>
                    <a:lnTo>
                      <a:pt x="1586" y="1486"/>
                    </a:lnTo>
                    <a:lnTo>
                      <a:pt x="1548" y="1444"/>
                    </a:lnTo>
                    <a:lnTo>
                      <a:pt x="1510" y="1405"/>
                    </a:lnTo>
                    <a:lnTo>
                      <a:pt x="1472" y="1366"/>
                    </a:lnTo>
                    <a:lnTo>
                      <a:pt x="1433" y="1326"/>
                    </a:lnTo>
                    <a:lnTo>
                      <a:pt x="1394" y="1288"/>
                    </a:lnTo>
                    <a:lnTo>
                      <a:pt x="1355" y="1250"/>
                    </a:lnTo>
                    <a:lnTo>
                      <a:pt x="1317" y="1212"/>
                    </a:lnTo>
                    <a:lnTo>
                      <a:pt x="1279" y="1174"/>
                    </a:lnTo>
                    <a:lnTo>
                      <a:pt x="1241" y="1136"/>
                    </a:lnTo>
                    <a:lnTo>
                      <a:pt x="1203" y="1096"/>
                    </a:lnTo>
                    <a:lnTo>
                      <a:pt x="1167" y="1055"/>
                    </a:lnTo>
                    <a:lnTo>
                      <a:pt x="1131" y="1013"/>
                    </a:lnTo>
                    <a:lnTo>
                      <a:pt x="1096" y="970"/>
                    </a:lnTo>
                    <a:lnTo>
                      <a:pt x="1061" y="924"/>
                    </a:lnTo>
                    <a:lnTo>
                      <a:pt x="1029" y="877"/>
                    </a:lnTo>
                    <a:lnTo>
                      <a:pt x="996" y="826"/>
                    </a:lnTo>
                    <a:lnTo>
                      <a:pt x="965" y="776"/>
                    </a:lnTo>
                    <a:lnTo>
                      <a:pt x="933" y="727"/>
                    </a:lnTo>
                    <a:lnTo>
                      <a:pt x="904" y="676"/>
                    </a:lnTo>
                    <a:lnTo>
                      <a:pt x="876" y="626"/>
                    </a:lnTo>
                    <a:lnTo>
                      <a:pt x="848" y="575"/>
                    </a:lnTo>
                    <a:lnTo>
                      <a:pt x="822" y="524"/>
                    </a:lnTo>
                    <a:lnTo>
                      <a:pt x="798" y="473"/>
                    </a:lnTo>
                    <a:lnTo>
                      <a:pt x="773" y="422"/>
                    </a:lnTo>
                    <a:lnTo>
                      <a:pt x="751" y="370"/>
                    </a:lnTo>
                    <a:lnTo>
                      <a:pt x="728" y="317"/>
                    </a:lnTo>
                    <a:lnTo>
                      <a:pt x="708" y="265"/>
                    </a:lnTo>
                    <a:lnTo>
                      <a:pt x="689" y="211"/>
                    </a:lnTo>
                    <a:lnTo>
                      <a:pt x="670" y="157"/>
                    </a:lnTo>
                    <a:lnTo>
                      <a:pt x="653" y="102"/>
                    </a:lnTo>
                    <a:lnTo>
                      <a:pt x="637" y="47"/>
                    </a:lnTo>
                    <a:lnTo>
                      <a:pt x="636" y="42"/>
                    </a:lnTo>
                    <a:lnTo>
                      <a:pt x="631" y="29"/>
                    </a:lnTo>
                    <a:lnTo>
                      <a:pt x="623" y="16"/>
                    </a:lnTo>
                    <a:lnTo>
                      <a:pt x="613" y="6"/>
                    </a:lnTo>
                    <a:lnTo>
                      <a:pt x="608" y="5"/>
                    </a:lnTo>
                    <a:lnTo>
                      <a:pt x="602" y="3"/>
                    </a:lnTo>
                    <a:lnTo>
                      <a:pt x="598" y="2"/>
                    </a:lnTo>
                    <a:lnTo>
                      <a:pt x="594" y="1"/>
                    </a:lnTo>
                    <a:lnTo>
                      <a:pt x="589" y="1"/>
                    </a:lnTo>
                    <a:lnTo>
                      <a:pt x="585" y="0"/>
                    </a:lnTo>
                    <a:lnTo>
                      <a:pt x="580" y="1"/>
                    </a:lnTo>
                    <a:lnTo>
                      <a:pt x="577" y="1"/>
                    </a:lnTo>
                    <a:lnTo>
                      <a:pt x="565" y="5"/>
                    </a:lnTo>
                    <a:lnTo>
                      <a:pt x="558" y="9"/>
                    </a:lnTo>
                    <a:lnTo>
                      <a:pt x="553" y="16"/>
                    </a:lnTo>
                    <a:lnTo>
                      <a:pt x="550" y="24"/>
                    </a:lnTo>
                    <a:lnTo>
                      <a:pt x="527" y="121"/>
                    </a:lnTo>
                    <a:lnTo>
                      <a:pt x="506" y="218"/>
                    </a:lnTo>
                    <a:lnTo>
                      <a:pt x="486" y="313"/>
                    </a:lnTo>
                    <a:lnTo>
                      <a:pt x="465" y="407"/>
                    </a:lnTo>
                    <a:lnTo>
                      <a:pt x="444" y="501"/>
                    </a:lnTo>
                    <a:lnTo>
                      <a:pt x="423" y="597"/>
                    </a:lnTo>
                    <a:lnTo>
                      <a:pt x="402" y="693"/>
                    </a:lnTo>
                    <a:lnTo>
                      <a:pt x="380" y="792"/>
                    </a:lnTo>
                    <a:lnTo>
                      <a:pt x="370" y="839"/>
                    </a:lnTo>
                    <a:lnTo>
                      <a:pt x="361" y="886"/>
                    </a:lnTo>
                    <a:lnTo>
                      <a:pt x="353" y="932"/>
                    </a:lnTo>
                    <a:lnTo>
                      <a:pt x="346" y="977"/>
                    </a:lnTo>
                    <a:lnTo>
                      <a:pt x="338" y="1023"/>
                    </a:lnTo>
                    <a:lnTo>
                      <a:pt x="331" y="1067"/>
                    </a:lnTo>
                    <a:lnTo>
                      <a:pt x="324" y="1113"/>
                    </a:lnTo>
                    <a:lnTo>
                      <a:pt x="318" y="1161"/>
                    </a:lnTo>
                    <a:lnTo>
                      <a:pt x="304" y="1260"/>
                    </a:lnTo>
                    <a:lnTo>
                      <a:pt x="293" y="1361"/>
                    </a:lnTo>
                    <a:lnTo>
                      <a:pt x="281" y="1461"/>
                    </a:lnTo>
                    <a:lnTo>
                      <a:pt x="269" y="1561"/>
                    </a:lnTo>
                    <a:lnTo>
                      <a:pt x="257" y="1661"/>
                    </a:lnTo>
                    <a:lnTo>
                      <a:pt x="245" y="1760"/>
                    </a:lnTo>
                    <a:lnTo>
                      <a:pt x="232" y="1859"/>
                    </a:lnTo>
                    <a:lnTo>
                      <a:pt x="217" y="1958"/>
                    </a:lnTo>
                    <a:lnTo>
                      <a:pt x="201" y="2055"/>
                    </a:lnTo>
                    <a:lnTo>
                      <a:pt x="182" y="2153"/>
                    </a:lnTo>
                    <a:lnTo>
                      <a:pt x="161" y="2249"/>
                    </a:lnTo>
                    <a:lnTo>
                      <a:pt x="136" y="2346"/>
                    </a:lnTo>
                    <a:lnTo>
                      <a:pt x="108" y="2440"/>
                    </a:lnTo>
                    <a:lnTo>
                      <a:pt x="76" y="2534"/>
                    </a:lnTo>
                    <a:lnTo>
                      <a:pt x="42" y="2627"/>
                    </a:lnTo>
                    <a:lnTo>
                      <a:pt x="1" y="2719"/>
                    </a:lnTo>
                    <a:lnTo>
                      <a:pt x="1" y="2719"/>
                    </a:lnTo>
                    <a:lnTo>
                      <a:pt x="0" y="2721"/>
                    </a:lnTo>
                    <a:lnTo>
                      <a:pt x="0" y="2725"/>
                    </a:lnTo>
                    <a:lnTo>
                      <a:pt x="1" y="2727"/>
                    </a:lnTo>
                    <a:lnTo>
                      <a:pt x="4" y="2729"/>
                    </a:lnTo>
                    <a:lnTo>
                      <a:pt x="7" y="2730"/>
                    </a:lnTo>
                    <a:lnTo>
                      <a:pt x="10" y="2730"/>
                    </a:lnTo>
                    <a:lnTo>
                      <a:pt x="12" y="2729"/>
                    </a:lnTo>
                    <a:lnTo>
                      <a:pt x="15" y="2727"/>
                    </a:lnTo>
                    <a:lnTo>
                      <a:pt x="15" y="2727"/>
                    </a:lnTo>
                    <a:close/>
                  </a:path>
                </a:pathLst>
              </a:custGeom>
              <a:solidFill>
                <a:srgbClr val="000000"/>
              </a:solidFill>
              <a:ln w="9525">
                <a:solidFill>
                  <a:schemeClr val="tx2"/>
                </a:solidFill>
                <a:round/>
                <a:headEnd/>
                <a:tailEnd/>
              </a:ln>
            </p:spPr>
            <p:txBody>
              <a:bodyPr/>
              <a:lstStyle/>
              <a:p>
                <a:endParaRPr lang="zh-CN" altLang="en-US">
                  <a:latin typeface="微软雅黑" pitchFamily="34" charset="-122"/>
                  <a:ea typeface="微软雅黑" pitchFamily="34" charset="-122"/>
                </a:endParaRPr>
              </a:p>
            </p:txBody>
          </p:sp>
          <p:sp>
            <p:nvSpPr>
              <p:cNvPr id="26631" name="Freeform 7"/>
              <p:cNvSpPr>
                <a:spLocks/>
              </p:cNvSpPr>
              <p:nvPr/>
            </p:nvSpPr>
            <p:spPr bwMode="auto">
              <a:xfrm>
                <a:off x="1547" y="1692"/>
                <a:ext cx="138" cy="184"/>
              </a:xfrm>
              <a:custGeom>
                <a:avLst/>
                <a:gdLst/>
                <a:ahLst/>
                <a:cxnLst>
                  <a:cxn ang="0">
                    <a:pos x="313" y="690"/>
                  </a:cxn>
                  <a:cxn ang="0">
                    <a:pos x="351" y="595"/>
                  </a:cxn>
                  <a:cxn ang="0">
                    <a:pos x="391" y="493"/>
                  </a:cxn>
                  <a:cxn ang="0">
                    <a:pos x="431" y="390"/>
                  </a:cxn>
                  <a:cxn ang="0">
                    <a:pos x="469" y="293"/>
                  </a:cxn>
                  <a:cxn ang="0">
                    <a:pos x="502" y="206"/>
                  </a:cxn>
                  <a:cxn ang="0">
                    <a:pos x="527" y="138"/>
                  </a:cxn>
                  <a:cxn ang="0">
                    <a:pos x="544" y="94"/>
                  </a:cxn>
                  <a:cxn ang="0">
                    <a:pos x="551" y="72"/>
                  </a:cxn>
                  <a:cxn ang="0">
                    <a:pos x="551" y="52"/>
                  </a:cxn>
                  <a:cxn ang="0">
                    <a:pos x="542" y="35"/>
                  </a:cxn>
                  <a:cxn ang="0">
                    <a:pos x="522" y="25"/>
                  </a:cxn>
                  <a:cxn ang="0">
                    <a:pos x="496" y="20"/>
                  </a:cxn>
                  <a:cxn ang="0">
                    <a:pos x="457" y="16"/>
                  </a:cxn>
                  <a:cxn ang="0">
                    <a:pos x="398" y="10"/>
                  </a:cxn>
                  <a:cxn ang="0">
                    <a:pos x="328" y="5"/>
                  </a:cxn>
                  <a:cxn ang="0">
                    <a:pos x="250" y="1"/>
                  </a:cxn>
                  <a:cxn ang="0">
                    <a:pos x="174" y="0"/>
                  </a:cxn>
                  <a:cxn ang="0">
                    <a:pos x="103" y="2"/>
                  </a:cxn>
                  <a:cxn ang="0">
                    <a:pos x="45" y="10"/>
                  </a:cxn>
                  <a:cxn ang="0">
                    <a:pos x="12" y="23"/>
                  </a:cxn>
                  <a:cxn ang="0">
                    <a:pos x="0" y="45"/>
                  </a:cxn>
                  <a:cxn ang="0">
                    <a:pos x="5" y="65"/>
                  </a:cxn>
                  <a:cxn ang="0">
                    <a:pos x="14" y="74"/>
                  </a:cxn>
                  <a:cxn ang="0">
                    <a:pos x="26" y="80"/>
                  </a:cxn>
                  <a:cxn ang="0">
                    <a:pos x="38" y="81"/>
                  </a:cxn>
                  <a:cxn ang="0">
                    <a:pos x="65" y="73"/>
                  </a:cxn>
                  <a:cxn ang="0">
                    <a:pos x="120" y="64"/>
                  </a:cxn>
                  <a:cxn ang="0">
                    <a:pos x="190" y="57"/>
                  </a:cxn>
                  <a:cxn ang="0">
                    <a:pos x="266" y="55"/>
                  </a:cxn>
                  <a:cxn ang="0">
                    <a:pos x="342" y="56"/>
                  </a:cxn>
                  <a:cxn ang="0">
                    <a:pos x="409" y="60"/>
                  </a:cxn>
                  <a:cxn ang="0">
                    <a:pos x="460" y="68"/>
                  </a:cxn>
                  <a:cxn ang="0">
                    <a:pos x="488" y="80"/>
                  </a:cxn>
                  <a:cxn ang="0">
                    <a:pos x="488" y="99"/>
                  </a:cxn>
                  <a:cxn ang="0">
                    <a:pos x="474" y="144"/>
                  </a:cxn>
                  <a:cxn ang="0">
                    <a:pos x="452" y="211"/>
                  </a:cxn>
                  <a:cxn ang="0">
                    <a:pos x="423" y="296"/>
                  </a:cxn>
                  <a:cxn ang="0">
                    <a:pos x="392" y="391"/>
                  </a:cxn>
                  <a:cxn ang="0">
                    <a:pos x="358" y="493"/>
                  </a:cxn>
                  <a:cxn ang="0">
                    <a:pos x="327" y="593"/>
                  </a:cxn>
                  <a:cxn ang="0">
                    <a:pos x="299" y="687"/>
                  </a:cxn>
                  <a:cxn ang="0">
                    <a:pos x="287" y="730"/>
                  </a:cxn>
                  <a:cxn ang="0">
                    <a:pos x="287" y="732"/>
                  </a:cxn>
                  <a:cxn ang="0">
                    <a:pos x="290" y="736"/>
                  </a:cxn>
                  <a:cxn ang="0">
                    <a:pos x="293" y="734"/>
                  </a:cxn>
                  <a:cxn ang="0">
                    <a:pos x="296" y="732"/>
                  </a:cxn>
                </a:cxnLst>
                <a:rect l="0" t="0" r="r" b="b"/>
                <a:pathLst>
                  <a:path w="552" h="736">
                    <a:moveTo>
                      <a:pt x="296" y="732"/>
                    </a:moveTo>
                    <a:lnTo>
                      <a:pt x="313" y="690"/>
                    </a:lnTo>
                    <a:lnTo>
                      <a:pt x="332" y="645"/>
                    </a:lnTo>
                    <a:lnTo>
                      <a:pt x="351" y="595"/>
                    </a:lnTo>
                    <a:lnTo>
                      <a:pt x="370" y="545"/>
                    </a:lnTo>
                    <a:lnTo>
                      <a:pt x="391" y="493"/>
                    </a:lnTo>
                    <a:lnTo>
                      <a:pt x="411" y="442"/>
                    </a:lnTo>
                    <a:lnTo>
                      <a:pt x="431" y="390"/>
                    </a:lnTo>
                    <a:lnTo>
                      <a:pt x="450" y="341"/>
                    </a:lnTo>
                    <a:lnTo>
                      <a:pt x="469" y="293"/>
                    </a:lnTo>
                    <a:lnTo>
                      <a:pt x="486" y="248"/>
                    </a:lnTo>
                    <a:lnTo>
                      <a:pt x="502" y="206"/>
                    </a:lnTo>
                    <a:lnTo>
                      <a:pt x="515" y="169"/>
                    </a:lnTo>
                    <a:lnTo>
                      <a:pt x="527" y="138"/>
                    </a:lnTo>
                    <a:lnTo>
                      <a:pt x="536" y="113"/>
                    </a:lnTo>
                    <a:lnTo>
                      <a:pt x="544" y="94"/>
                    </a:lnTo>
                    <a:lnTo>
                      <a:pt x="548" y="84"/>
                    </a:lnTo>
                    <a:lnTo>
                      <a:pt x="551" y="72"/>
                    </a:lnTo>
                    <a:lnTo>
                      <a:pt x="552" y="61"/>
                    </a:lnTo>
                    <a:lnTo>
                      <a:pt x="551" y="52"/>
                    </a:lnTo>
                    <a:lnTo>
                      <a:pt x="548" y="43"/>
                    </a:lnTo>
                    <a:lnTo>
                      <a:pt x="542" y="35"/>
                    </a:lnTo>
                    <a:lnTo>
                      <a:pt x="533" y="29"/>
                    </a:lnTo>
                    <a:lnTo>
                      <a:pt x="522" y="25"/>
                    </a:lnTo>
                    <a:lnTo>
                      <a:pt x="507" y="21"/>
                    </a:lnTo>
                    <a:lnTo>
                      <a:pt x="496" y="20"/>
                    </a:lnTo>
                    <a:lnTo>
                      <a:pt x="479" y="18"/>
                    </a:lnTo>
                    <a:lnTo>
                      <a:pt x="457" y="16"/>
                    </a:lnTo>
                    <a:lnTo>
                      <a:pt x="429" y="12"/>
                    </a:lnTo>
                    <a:lnTo>
                      <a:pt x="398" y="10"/>
                    </a:lnTo>
                    <a:lnTo>
                      <a:pt x="364" y="8"/>
                    </a:lnTo>
                    <a:lnTo>
                      <a:pt x="328" y="5"/>
                    </a:lnTo>
                    <a:lnTo>
                      <a:pt x="290" y="3"/>
                    </a:lnTo>
                    <a:lnTo>
                      <a:pt x="250" y="1"/>
                    </a:lnTo>
                    <a:lnTo>
                      <a:pt x="212" y="0"/>
                    </a:lnTo>
                    <a:lnTo>
                      <a:pt x="174" y="0"/>
                    </a:lnTo>
                    <a:lnTo>
                      <a:pt x="137" y="1"/>
                    </a:lnTo>
                    <a:lnTo>
                      <a:pt x="103" y="2"/>
                    </a:lnTo>
                    <a:lnTo>
                      <a:pt x="72" y="6"/>
                    </a:lnTo>
                    <a:lnTo>
                      <a:pt x="45" y="10"/>
                    </a:lnTo>
                    <a:lnTo>
                      <a:pt x="23" y="16"/>
                    </a:lnTo>
                    <a:lnTo>
                      <a:pt x="12" y="23"/>
                    </a:lnTo>
                    <a:lnTo>
                      <a:pt x="4" y="33"/>
                    </a:lnTo>
                    <a:lnTo>
                      <a:pt x="0" y="45"/>
                    </a:lnTo>
                    <a:lnTo>
                      <a:pt x="3" y="58"/>
                    </a:lnTo>
                    <a:lnTo>
                      <a:pt x="5" y="65"/>
                    </a:lnTo>
                    <a:lnTo>
                      <a:pt x="9" y="70"/>
                    </a:lnTo>
                    <a:lnTo>
                      <a:pt x="14" y="74"/>
                    </a:lnTo>
                    <a:lnTo>
                      <a:pt x="19" y="77"/>
                    </a:lnTo>
                    <a:lnTo>
                      <a:pt x="26" y="80"/>
                    </a:lnTo>
                    <a:lnTo>
                      <a:pt x="32" y="81"/>
                    </a:lnTo>
                    <a:lnTo>
                      <a:pt x="38" y="81"/>
                    </a:lnTo>
                    <a:lnTo>
                      <a:pt x="45" y="79"/>
                    </a:lnTo>
                    <a:lnTo>
                      <a:pt x="65" y="73"/>
                    </a:lnTo>
                    <a:lnTo>
                      <a:pt x="91" y="67"/>
                    </a:lnTo>
                    <a:lnTo>
                      <a:pt x="120" y="64"/>
                    </a:lnTo>
                    <a:lnTo>
                      <a:pt x="154" y="61"/>
                    </a:lnTo>
                    <a:lnTo>
                      <a:pt x="190" y="57"/>
                    </a:lnTo>
                    <a:lnTo>
                      <a:pt x="228" y="56"/>
                    </a:lnTo>
                    <a:lnTo>
                      <a:pt x="266" y="55"/>
                    </a:lnTo>
                    <a:lnTo>
                      <a:pt x="305" y="55"/>
                    </a:lnTo>
                    <a:lnTo>
                      <a:pt x="342" y="56"/>
                    </a:lnTo>
                    <a:lnTo>
                      <a:pt x="377" y="57"/>
                    </a:lnTo>
                    <a:lnTo>
                      <a:pt x="409" y="60"/>
                    </a:lnTo>
                    <a:lnTo>
                      <a:pt x="437" y="64"/>
                    </a:lnTo>
                    <a:lnTo>
                      <a:pt x="460" y="68"/>
                    </a:lnTo>
                    <a:lnTo>
                      <a:pt x="477" y="74"/>
                    </a:lnTo>
                    <a:lnTo>
                      <a:pt x="488" y="80"/>
                    </a:lnTo>
                    <a:lnTo>
                      <a:pt x="490" y="88"/>
                    </a:lnTo>
                    <a:lnTo>
                      <a:pt x="488" y="99"/>
                    </a:lnTo>
                    <a:lnTo>
                      <a:pt x="483" y="118"/>
                    </a:lnTo>
                    <a:lnTo>
                      <a:pt x="474" y="144"/>
                    </a:lnTo>
                    <a:lnTo>
                      <a:pt x="464" y="175"/>
                    </a:lnTo>
                    <a:lnTo>
                      <a:pt x="452" y="211"/>
                    </a:lnTo>
                    <a:lnTo>
                      <a:pt x="439" y="251"/>
                    </a:lnTo>
                    <a:lnTo>
                      <a:pt x="423" y="296"/>
                    </a:lnTo>
                    <a:lnTo>
                      <a:pt x="407" y="343"/>
                    </a:lnTo>
                    <a:lnTo>
                      <a:pt x="392" y="391"/>
                    </a:lnTo>
                    <a:lnTo>
                      <a:pt x="375" y="442"/>
                    </a:lnTo>
                    <a:lnTo>
                      <a:pt x="358" y="493"/>
                    </a:lnTo>
                    <a:lnTo>
                      <a:pt x="342" y="544"/>
                    </a:lnTo>
                    <a:lnTo>
                      <a:pt x="327" y="593"/>
                    </a:lnTo>
                    <a:lnTo>
                      <a:pt x="312" y="641"/>
                    </a:lnTo>
                    <a:lnTo>
                      <a:pt x="299" y="687"/>
                    </a:lnTo>
                    <a:lnTo>
                      <a:pt x="287" y="730"/>
                    </a:lnTo>
                    <a:lnTo>
                      <a:pt x="287" y="730"/>
                    </a:lnTo>
                    <a:lnTo>
                      <a:pt x="287" y="731"/>
                    </a:lnTo>
                    <a:lnTo>
                      <a:pt x="287" y="732"/>
                    </a:lnTo>
                    <a:lnTo>
                      <a:pt x="289" y="734"/>
                    </a:lnTo>
                    <a:lnTo>
                      <a:pt x="290" y="736"/>
                    </a:lnTo>
                    <a:lnTo>
                      <a:pt x="292" y="736"/>
                    </a:lnTo>
                    <a:lnTo>
                      <a:pt x="293" y="734"/>
                    </a:lnTo>
                    <a:lnTo>
                      <a:pt x="295" y="733"/>
                    </a:lnTo>
                    <a:lnTo>
                      <a:pt x="296" y="732"/>
                    </a:lnTo>
                    <a:lnTo>
                      <a:pt x="296" y="732"/>
                    </a:lnTo>
                    <a:close/>
                  </a:path>
                </a:pathLst>
              </a:custGeom>
              <a:solidFill>
                <a:srgbClr val="000000"/>
              </a:solidFill>
              <a:ln w="9525">
                <a:solidFill>
                  <a:schemeClr val="tx2"/>
                </a:solidFill>
                <a:round/>
                <a:headEnd/>
                <a:tailEnd/>
              </a:ln>
            </p:spPr>
            <p:txBody>
              <a:bodyPr/>
              <a:lstStyle/>
              <a:p>
                <a:endParaRPr lang="zh-CN" altLang="en-US">
                  <a:latin typeface="微软雅黑" pitchFamily="34" charset="-122"/>
                  <a:ea typeface="微软雅黑" pitchFamily="34" charset="-122"/>
                </a:endParaRPr>
              </a:p>
            </p:txBody>
          </p:sp>
          <p:sp>
            <p:nvSpPr>
              <p:cNvPr id="26632" name="Freeform 8"/>
              <p:cNvSpPr>
                <a:spLocks/>
              </p:cNvSpPr>
              <p:nvPr/>
            </p:nvSpPr>
            <p:spPr bwMode="auto">
              <a:xfrm>
                <a:off x="1752" y="1752"/>
                <a:ext cx="90" cy="83"/>
              </a:xfrm>
              <a:custGeom>
                <a:avLst/>
                <a:gdLst/>
                <a:ahLst/>
                <a:cxnLst>
                  <a:cxn ang="0">
                    <a:pos x="310" y="8"/>
                  </a:cxn>
                  <a:cxn ang="0">
                    <a:pos x="255" y="28"/>
                  </a:cxn>
                  <a:cxn ang="0">
                    <a:pos x="198" y="56"/>
                  </a:cxn>
                  <a:cxn ang="0">
                    <a:pos x="144" y="89"/>
                  </a:cxn>
                  <a:cxn ang="0">
                    <a:pos x="93" y="122"/>
                  </a:cxn>
                  <a:cxn ang="0">
                    <a:pos x="52" y="158"/>
                  </a:cxn>
                  <a:cxn ang="0">
                    <a:pos x="21" y="191"/>
                  </a:cxn>
                  <a:cxn ang="0">
                    <a:pos x="3" y="221"/>
                  </a:cxn>
                  <a:cxn ang="0">
                    <a:pos x="0" y="251"/>
                  </a:cxn>
                  <a:cxn ang="0">
                    <a:pos x="8" y="280"/>
                  </a:cxn>
                  <a:cxn ang="0">
                    <a:pos x="25" y="302"/>
                  </a:cxn>
                  <a:cxn ang="0">
                    <a:pos x="52" y="317"/>
                  </a:cxn>
                  <a:cxn ang="0">
                    <a:pos x="79" y="324"/>
                  </a:cxn>
                  <a:cxn ang="0">
                    <a:pos x="99" y="327"/>
                  </a:cxn>
                  <a:cxn ang="0">
                    <a:pos x="119" y="331"/>
                  </a:cxn>
                  <a:cxn ang="0">
                    <a:pos x="141" y="331"/>
                  </a:cxn>
                  <a:cxn ang="0">
                    <a:pos x="164" y="329"/>
                  </a:cxn>
                  <a:cxn ang="0">
                    <a:pos x="188" y="322"/>
                  </a:cxn>
                  <a:cxn ang="0">
                    <a:pos x="213" y="308"/>
                  </a:cxn>
                  <a:cxn ang="0">
                    <a:pos x="242" y="290"/>
                  </a:cxn>
                  <a:cxn ang="0">
                    <a:pos x="285" y="251"/>
                  </a:cxn>
                  <a:cxn ang="0">
                    <a:pos x="336" y="193"/>
                  </a:cxn>
                  <a:cxn ang="0">
                    <a:pos x="359" y="132"/>
                  </a:cxn>
                  <a:cxn ang="0">
                    <a:pos x="341" y="70"/>
                  </a:cxn>
                  <a:cxn ang="0">
                    <a:pos x="304" y="38"/>
                  </a:cxn>
                  <a:cxn ang="0">
                    <a:pos x="291" y="42"/>
                  </a:cxn>
                  <a:cxn ang="0">
                    <a:pos x="285" y="54"/>
                  </a:cxn>
                  <a:cxn ang="0">
                    <a:pos x="289" y="66"/>
                  </a:cxn>
                  <a:cxn ang="0">
                    <a:pos x="305" y="92"/>
                  </a:cxn>
                  <a:cxn ang="0">
                    <a:pos x="303" y="136"/>
                  </a:cxn>
                  <a:cxn ang="0">
                    <a:pos x="280" y="177"/>
                  </a:cxn>
                  <a:cxn ang="0">
                    <a:pos x="246" y="215"/>
                  </a:cxn>
                  <a:cxn ang="0">
                    <a:pos x="216" y="242"/>
                  </a:cxn>
                  <a:cxn ang="0">
                    <a:pos x="174" y="265"/>
                  </a:cxn>
                  <a:cxn ang="0">
                    <a:pos x="125" y="281"/>
                  </a:cxn>
                  <a:cxn ang="0">
                    <a:pos x="80" y="287"/>
                  </a:cxn>
                  <a:cxn ang="0">
                    <a:pos x="50" y="277"/>
                  </a:cxn>
                  <a:cxn ang="0">
                    <a:pos x="37" y="260"/>
                  </a:cxn>
                  <a:cxn ang="0">
                    <a:pos x="36" y="243"/>
                  </a:cxn>
                  <a:cxn ang="0">
                    <a:pos x="40" y="230"/>
                  </a:cxn>
                  <a:cxn ang="0">
                    <a:pos x="56" y="207"/>
                  </a:cxn>
                  <a:cxn ang="0">
                    <a:pos x="88" y="172"/>
                  </a:cxn>
                  <a:cxn ang="0">
                    <a:pos x="121" y="138"/>
                  </a:cxn>
                  <a:cxn ang="0">
                    <a:pos x="156" y="108"/>
                  </a:cxn>
                  <a:cxn ang="0">
                    <a:pos x="193" y="80"/>
                  </a:cxn>
                  <a:cxn ang="0">
                    <a:pos x="233" y="55"/>
                  </a:cxn>
                  <a:cxn ang="0">
                    <a:pos x="273" y="35"/>
                  </a:cxn>
                  <a:cxn ang="0">
                    <a:pos x="317" y="17"/>
                  </a:cxn>
                  <a:cxn ang="0">
                    <a:pos x="340" y="9"/>
                  </a:cxn>
                  <a:cxn ang="0">
                    <a:pos x="342" y="6"/>
                  </a:cxn>
                  <a:cxn ang="0">
                    <a:pos x="341" y="1"/>
                  </a:cxn>
                  <a:cxn ang="0">
                    <a:pos x="338" y="0"/>
                  </a:cxn>
                  <a:cxn ang="0">
                    <a:pos x="336" y="0"/>
                  </a:cxn>
                </a:cxnLst>
                <a:rect l="0" t="0" r="r" b="b"/>
                <a:pathLst>
                  <a:path w="359" h="331">
                    <a:moveTo>
                      <a:pt x="336" y="0"/>
                    </a:moveTo>
                    <a:lnTo>
                      <a:pt x="310" y="8"/>
                    </a:lnTo>
                    <a:lnTo>
                      <a:pt x="282" y="17"/>
                    </a:lnTo>
                    <a:lnTo>
                      <a:pt x="255" y="28"/>
                    </a:lnTo>
                    <a:lnTo>
                      <a:pt x="227" y="42"/>
                    </a:lnTo>
                    <a:lnTo>
                      <a:pt x="198" y="56"/>
                    </a:lnTo>
                    <a:lnTo>
                      <a:pt x="171" y="72"/>
                    </a:lnTo>
                    <a:lnTo>
                      <a:pt x="144" y="89"/>
                    </a:lnTo>
                    <a:lnTo>
                      <a:pt x="118" y="105"/>
                    </a:lnTo>
                    <a:lnTo>
                      <a:pt x="93" y="122"/>
                    </a:lnTo>
                    <a:lnTo>
                      <a:pt x="72" y="140"/>
                    </a:lnTo>
                    <a:lnTo>
                      <a:pt x="52" y="158"/>
                    </a:lnTo>
                    <a:lnTo>
                      <a:pt x="35" y="175"/>
                    </a:lnTo>
                    <a:lnTo>
                      <a:pt x="21" y="191"/>
                    </a:lnTo>
                    <a:lnTo>
                      <a:pt x="9" y="206"/>
                    </a:lnTo>
                    <a:lnTo>
                      <a:pt x="3" y="221"/>
                    </a:lnTo>
                    <a:lnTo>
                      <a:pt x="0" y="233"/>
                    </a:lnTo>
                    <a:lnTo>
                      <a:pt x="0" y="251"/>
                    </a:lnTo>
                    <a:lnTo>
                      <a:pt x="4" y="267"/>
                    </a:lnTo>
                    <a:lnTo>
                      <a:pt x="8" y="280"/>
                    </a:lnTo>
                    <a:lnTo>
                      <a:pt x="15" y="293"/>
                    </a:lnTo>
                    <a:lnTo>
                      <a:pt x="25" y="302"/>
                    </a:lnTo>
                    <a:lnTo>
                      <a:pt x="37" y="311"/>
                    </a:lnTo>
                    <a:lnTo>
                      <a:pt x="52" y="317"/>
                    </a:lnTo>
                    <a:lnTo>
                      <a:pt x="70" y="322"/>
                    </a:lnTo>
                    <a:lnTo>
                      <a:pt x="79" y="324"/>
                    </a:lnTo>
                    <a:lnTo>
                      <a:pt x="89" y="326"/>
                    </a:lnTo>
                    <a:lnTo>
                      <a:pt x="99" y="327"/>
                    </a:lnTo>
                    <a:lnTo>
                      <a:pt x="109" y="330"/>
                    </a:lnTo>
                    <a:lnTo>
                      <a:pt x="119" y="331"/>
                    </a:lnTo>
                    <a:lnTo>
                      <a:pt x="129" y="331"/>
                    </a:lnTo>
                    <a:lnTo>
                      <a:pt x="141" y="331"/>
                    </a:lnTo>
                    <a:lnTo>
                      <a:pt x="152" y="330"/>
                    </a:lnTo>
                    <a:lnTo>
                      <a:pt x="164" y="329"/>
                    </a:lnTo>
                    <a:lnTo>
                      <a:pt x="175" y="325"/>
                    </a:lnTo>
                    <a:lnTo>
                      <a:pt x="188" y="322"/>
                    </a:lnTo>
                    <a:lnTo>
                      <a:pt x="201" y="316"/>
                    </a:lnTo>
                    <a:lnTo>
                      <a:pt x="213" y="308"/>
                    </a:lnTo>
                    <a:lnTo>
                      <a:pt x="228" y="301"/>
                    </a:lnTo>
                    <a:lnTo>
                      <a:pt x="242" y="290"/>
                    </a:lnTo>
                    <a:lnTo>
                      <a:pt x="256" y="278"/>
                    </a:lnTo>
                    <a:lnTo>
                      <a:pt x="285" y="251"/>
                    </a:lnTo>
                    <a:lnTo>
                      <a:pt x="312" y="223"/>
                    </a:lnTo>
                    <a:lnTo>
                      <a:pt x="336" y="193"/>
                    </a:lnTo>
                    <a:lnTo>
                      <a:pt x="351" y="163"/>
                    </a:lnTo>
                    <a:lnTo>
                      <a:pt x="359" y="132"/>
                    </a:lnTo>
                    <a:lnTo>
                      <a:pt x="357" y="101"/>
                    </a:lnTo>
                    <a:lnTo>
                      <a:pt x="341" y="70"/>
                    </a:lnTo>
                    <a:lnTo>
                      <a:pt x="311" y="39"/>
                    </a:lnTo>
                    <a:lnTo>
                      <a:pt x="304" y="38"/>
                    </a:lnTo>
                    <a:lnTo>
                      <a:pt x="298" y="38"/>
                    </a:lnTo>
                    <a:lnTo>
                      <a:pt x="291" y="42"/>
                    </a:lnTo>
                    <a:lnTo>
                      <a:pt x="288" y="47"/>
                    </a:lnTo>
                    <a:lnTo>
                      <a:pt x="285" y="54"/>
                    </a:lnTo>
                    <a:lnTo>
                      <a:pt x="286" y="61"/>
                    </a:lnTo>
                    <a:lnTo>
                      <a:pt x="289" y="66"/>
                    </a:lnTo>
                    <a:lnTo>
                      <a:pt x="294" y="71"/>
                    </a:lnTo>
                    <a:lnTo>
                      <a:pt x="305" y="92"/>
                    </a:lnTo>
                    <a:lnTo>
                      <a:pt x="308" y="113"/>
                    </a:lnTo>
                    <a:lnTo>
                      <a:pt x="303" y="136"/>
                    </a:lnTo>
                    <a:lnTo>
                      <a:pt x="293" y="157"/>
                    </a:lnTo>
                    <a:lnTo>
                      <a:pt x="280" y="177"/>
                    </a:lnTo>
                    <a:lnTo>
                      <a:pt x="263" y="197"/>
                    </a:lnTo>
                    <a:lnTo>
                      <a:pt x="246" y="215"/>
                    </a:lnTo>
                    <a:lnTo>
                      <a:pt x="230" y="231"/>
                    </a:lnTo>
                    <a:lnTo>
                      <a:pt x="216" y="242"/>
                    </a:lnTo>
                    <a:lnTo>
                      <a:pt x="197" y="253"/>
                    </a:lnTo>
                    <a:lnTo>
                      <a:pt x="174" y="265"/>
                    </a:lnTo>
                    <a:lnTo>
                      <a:pt x="150" y="274"/>
                    </a:lnTo>
                    <a:lnTo>
                      <a:pt x="125" y="281"/>
                    </a:lnTo>
                    <a:lnTo>
                      <a:pt x="101" y="286"/>
                    </a:lnTo>
                    <a:lnTo>
                      <a:pt x="80" y="287"/>
                    </a:lnTo>
                    <a:lnTo>
                      <a:pt x="62" y="284"/>
                    </a:lnTo>
                    <a:lnTo>
                      <a:pt x="50" y="277"/>
                    </a:lnTo>
                    <a:lnTo>
                      <a:pt x="42" y="269"/>
                    </a:lnTo>
                    <a:lnTo>
                      <a:pt x="37" y="260"/>
                    </a:lnTo>
                    <a:lnTo>
                      <a:pt x="35" y="251"/>
                    </a:lnTo>
                    <a:lnTo>
                      <a:pt x="36" y="243"/>
                    </a:lnTo>
                    <a:lnTo>
                      <a:pt x="37" y="235"/>
                    </a:lnTo>
                    <a:lnTo>
                      <a:pt x="40" y="230"/>
                    </a:lnTo>
                    <a:lnTo>
                      <a:pt x="42" y="227"/>
                    </a:lnTo>
                    <a:lnTo>
                      <a:pt x="56" y="207"/>
                    </a:lnTo>
                    <a:lnTo>
                      <a:pt x="72" y="190"/>
                    </a:lnTo>
                    <a:lnTo>
                      <a:pt x="88" y="172"/>
                    </a:lnTo>
                    <a:lnTo>
                      <a:pt x="105" y="155"/>
                    </a:lnTo>
                    <a:lnTo>
                      <a:pt x="121" y="138"/>
                    </a:lnTo>
                    <a:lnTo>
                      <a:pt x="138" y="122"/>
                    </a:lnTo>
                    <a:lnTo>
                      <a:pt x="156" y="108"/>
                    </a:lnTo>
                    <a:lnTo>
                      <a:pt x="174" y="93"/>
                    </a:lnTo>
                    <a:lnTo>
                      <a:pt x="193" y="80"/>
                    </a:lnTo>
                    <a:lnTo>
                      <a:pt x="212" y="67"/>
                    </a:lnTo>
                    <a:lnTo>
                      <a:pt x="233" y="55"/>
                    </a:lnTo>
                    <a:lnTo>
                      <a:pt x="253" y="45"/>
                    </a:lnTo>
                    <a:lnTo>
                      <a:pt x="273" y="35"/>
                    </a:lnTo>
                    <a:lnTo>
                      <a:pt x="294" y="26"/>
                    </a:lnTo>
                    <a:lnTo>
                      <a:pt x="317" y="17"/>
                    </a:lnTo>
                    <a:lnTo>
                      <a:pt x="339" y="10"/>
                    </a:lnTo>
                    <a:lnTo>
                      <a:pt x="340" y="9"/>
                    </a:lnTo>
                    <a:lnTo>
                      <a:pt x="342" y="8"/>
                    </a:lnTo>
                    <a:lnTo>
                      <a:pt x="342" y="6"/>
                    </a:lnTo>
                    <a:lnTo>
                      <a:pt x="342" y="3"/>
                    </a:lnTo>
                    <a:lnTo>
                      <a:pt x="341" y="1"/>
                    </a:lnTo>
                    <a:lnTo>
                      <a:pt x="339" y="0"/>
                    </a:lnTo>
                    <a:lnTo>
                      <a:pt x="338" y="0"/>
                    </a:lnTo>
                    <a:lnTo>
                      <a:pt x="336" y="0"/>
                    </a:lnTo>
                    <a:lnTo>
                      <a:pt x="336" y="0"/>
                    </a:lnTo>
                    <a:close/>
                  </a:path>
                </a:pathLst>
              </a:custGeom>
              <a:solidFill>
                <a:srgbClr val="000000"/>
              </a:solidFill>
              <a:ln w="9525">
                <a:solidFill>
                  <a:schemeClr val="tx2"/>
                </a:solidFill>
                <a:round/>
                <a:headEnd/>
                <a:tailEnd/>
              </a:ln>
            </p:spPr>
            <p:txBody>
              <a:bodyPr/>
              <a:lstStyle/>
              <a:p>
                <a:endParaRPr lang="zh-CN" altLang="en-US">
                  <a:latin typeface="微软雅黑" pitchFamily="34" charset="-122"/>
                  <a:ea typeface="微软雅黑" pitchFamily="34" charset="-122"/>
                </a:endParaRPr>
              </a:p>
            </p:txBody>
          </p:sp>
          <p:sp>
            <p:nvSpPr>
              <p:cNvPr id="26633" name="Freeform 9"/>
              <p:cNvSpPr>
                <a:spLocks/>
              </p:cNvSpPr>
              <p:nvPr/>
            </p:nvSpPr>
            <p:spPr bwMode="auto">
              <a:xfrm>
                <a:off x="1706" y="1825"/>
                <a:ext cx="127" cy="56"/>
              </a:xfrm>
              <a:custGeom>
                <a:avLst/>
                <a:gdLst/>
                <a:ahLst/>
                <a:cxnLst>
                  <a:cxn ang="0">
                    <a:pos x="24" y="214"/>
                  </a:cxn>
                  <a:cxn ang="0">
                    <a:pos x="41" y="211"/>
                  </a:cxn>
                  <a:cxn ang="0">
                    <a:pos x="66" y="198"/>
                  </a:cxn>
                  <a:cxn ang="0">
                    <a:pos x="106" y="174"/>
                  </a:cxn>
                  <a:cxn ang="0">
                    <a:pos x="144" y="150"/>
                  </a:cxn>
                  <a:cxn ang="0">
                    <a:pos x="182" y="126"/>
                  </a:cxn>
                  <a:cxn ang="0">
                    <a:pos x="220" y="105"/>
                  </a:cxn>
                  <a:cxn ang="0">
                    <a:pos x="261" y="88"/>
                  </a:cxn>
                  <a:cxn ang="0">
                    <a:pos x="303" y="78"/>
                  </a:cxn>
                  <a:cxn ang="0">
                    <a:pos x="348" y="76"/>
                  </a:cxn>
                  <a:cxn ang="0">
                    <a:pos x="394" y="80"/>
                  </a:cxn>
                  <a:cxn ang="0">
                    <a:pos x="391" y="89"/>
                  </a:cxn>
                  <a:cxn ang="0">
                    <a:pos x="406" y="105"/>
                  </a:cxn>
                  <a:cxn ang="0">
                    <a:pos x="424" y="118"/>
                  </a:cxn>
                  <a:cxn ang="0">
                    <a:pos x="441" y="131"/>
                  </a:cxn>
                  <a:cxn ang="0">
                    <a:pos x="457" y="145"/>
                  </a:cxn>
                  <a:cxn ang="0">
                    <a:pos x="467" y="153"/>
                  </a:cxn>
                  <a:cxn ang="0">
                    <a:pos x="478" y="156"/>
                  </a:cxn>
                  <a:cxn ang="0">
                    <a:pos x="490" y="154"/>
                  </a:cxn>
                  <a:cxn ang="0">
                    <a:pos x="502" y="149"/>
                  </a:cxn>
                  <a:cxn ang="0">
                    <a:pos x="512" y="127"/>
                  </a:cxn>
                  <a:cxn ang="0">
                    <a:pos x="504" y="105"/>
                  </a:cxn>
                  <a:cxn ang="0">
                    <a:pos x="496" y="89"/>
                  </a:cxn>
                  <a:cxn ang="0">
                    <a:pos x="485" y="77"/>
                  </a:cxn>
                  <a:cxn ang="0">
                    <a:pos x="471" y="67"/>
                  </a:cxn>
                  <a:cxn ang="0">
                    <a:pos x="457" y="59"/>
                  </a:cxn>
                  <a:cxn ang="0">
                    <a:pos x="418" y="20"/>
                  </a:cxn>
                  <a:cxn ang="0">
                    <a:pos x="406" y="13"/>
                  </a:cxn>
                  <a:cxn ang="0">
                    <a:pos x="359" y="1"/>
                  </a:cxn>
                  <a:cxn ang="0">
                    <a:pos x="304" y="2"/>
                  </a:cxn>
                  <a:cxn ang="0">
                    <a:pos x="253" y="12"/>
                  </a:cxn>
                  <a:cxn ang="0">
                    <a:pos x="204" y="31"/>
                  </a:cxn>
                  <a:cxn ang="0">
                    <a:pos x="160" y="57"/>
                  </a:cxn>
                  <a:cxn ang="0">
                    <a:pos x="118" y="87"/>
                  </a:cxn>
                  <a:cxn ang="0">
                    <a:pos x="79" y="123"/>
                  </a:cxn>
                  <a:cxn ang="0">
                    <a:pos x="42" y="161"/>
                  </a:cxn>
                  <a:cxn ang="0">
                    <a:pos x="6" y="200"/>
                  </a:cxn>
                  <a:cxn ang="0">
                    <a:pos x="1" y="204"/>
                  </a:cxn>
                  <a:cxn ang="0">
                    <a:pos x="0" y="213"/>
                  </a:cxn>
                  <a:cxn ang="0">
                    <a:pos x="5" y="220"/>
                  </a:cxn>
                  <a:cxn ang="0">
                    <a:pos x="14" y="223"/>
                  </a:cxn>
                  <a:cxn ang="0">
                    <a:pos x="16" y="215"/>
                  </a:cxn>
                </a:cxnLst>
                <a:rect l="0" t="0" r="r" b="b"/>
                <a:pathLst>
                  <a:path w="512" h="223">
                    <a:moveTo>
                      <a:pt x="16" y="215"/>
                    </a:moveTo>
                    <a:lnTo>
                      <a:pt x="24" y="214"/>
                    </a:lnTo>
                    <a:lnTo>
                      <a:pt x="32" y="213"/>
                    </a:lnTo>
                    <a:lnTo>
                      <a:pt x="41" y="211"/>
                    </a:lnTo>
                    <a:lnTo>
                      <a:pt x="47" y="209"/>
                    </a:lnTo>
                    <a:lnTo>
                      <a:pt x="66" y="198"/>
                    </a:lnTo>
                    <a:lnTo>
                      <a:pt x="87" y="187"/>
                    </a:lnTo>
                    <a:lnTo>
                      <a:pt x="106" y="174"/>
                    </a:lnTo>
                    <a:lnTo>
                      <a:pt x="125" y="162"/>
                    </a:lnTo>
                    <a:lnTo>
                      <a:pt x="144" y="150"/>
                    </a:lnTo>
                    <a:lnTo>
                      <a:pt x="163" y="137"/>
                    </a:lnTo>
                    <a:lnTo>
                      <a:pt x="182" y="126"/>
                    </a:lnTo>
                    <a:lnTo>
                      <a:pt x="201" y="115"/>
                    </a:lnTo>
                    <a:lnTo>
                      <a:pt x="220" y="105"/>
                    </a:lnTo>
                    <a:lnTo>
                      <a:pt x="240" y="96"/>
                    </a:lnTo>
                    <a:lnTo>
                      <a:pt x="261" y="88"/>
                    </a:lnTo>
                    <a:lnTo>
                      <a:pt x="282" y="81"/>
                    </a:lnTo>
                    <a:lnTo>
                      <a:pt x="303" y="78"/>
                    </a:lnTo>
                    <a:lnTo>
                      <a:pt x="326" y="76"/>
                    </a:lnTo>
                    <a:lnTo>
                      <a:pt x="348" y="76"/>
                    </a:lnTo>
                    <a:lnTo>
                      <a:pt x="372" y="78"/>
                    </a:lnTo>
                    <a:lnTo>
                      <a:pt x="394" y="80"/>
                    </a:lnTo>
                    <a:lnTo>
                      <a:pt x="372" y="69"/>
                    </a:lnTo>
                    <a:lnTo>
                      <a:pt x="391" y="89"/>
                    </a:lnTo>
                    <a:lnTo>
                      <a:pt x="397" y="98"/>
                    </a:lnTo>
                    <a:lnTo>
                      <a:pt x="406" y="105"/>
                    </a:lnTo>
                    <a:lnTo>
                      <a:pt x="414" y="112"/>
                    </a:lnTo>
                    <a:lnTo>
                      <a:pt x="424" y="118"/>
                    </a:lnTo>
                    <a:lnTo>
                      <a:pt x="433" y="124"/>
                    </a:lnTo>
                    <a:lnTo>
                      <a:pt x="441" y="131"/>
                    </a:lnTo>
                    <a:lnTo>
                      <a:pt x="450" y="137"/>
                    </a:lnTo>
                    <a:lnTo>
                      <a:pt x="457" y="145"/>
                    </a:lnTo>
                    <a:lnTo>
                      <a:pt x="461" y="150"/>
                    </a:lnTo>
                    <a:lnTo>
                      <a:pt x="467" y="153"/>
                    </a:lnTo>
                    <a:lnTo>
                      <a:pt x="473" y="155"/>
                    </a:lnTo>
                    <a:lnTo>
                      <a:pt x="478" y="156"/>
                    </a:lnTo>
                    <a:lnTo>
                      <a:pt x="485" y="156"/>
                    </a:lnTo>
                    <a:lnTo>
                      <a:pt x="490" y="154"/>
                    </a:lnTo>
                    <a:lnTo>
                      <a:pt x="496" y="152"/>
                    </a:lnTo>
                    <a:lnTo>
                      <a:pt x="502" y="149"/>
                    </a:lnTo>
                    <a:lnTo>
                      <a:pt x="508" y="139"/>
                    </a:lnTo>
                    <a:lnTo>
                      <a:pt x="512" y="127"/>
                    </a:lnTo>
                    <a:lnTo>
                      <a:pt x="510" y="116"/>
                    </a:lnTo>
                    <a:lnTo>
                      <a:pt x="504" y="105"/>
                    </a:lnTo>
                    <a:lnTo>
                      <a:pt x="501" y="97"/>
                    </a:lnTo>
                    <a:lnTo>
                      <a:pt x="496" y="89"/>
                    </a:lnTo>
                    <a:lnTo>
                      <a:pt x="490" y="84"/>
                    </a:lnTo>
                    <a:lnTo>
                      <a:pt x="485" y="77"/>
                    </a:lnTo>
                    <a:lnTo>
                      <a:pt x="479" y="72"/>
                    </a:lnTo>
                    <a:lnTo>
                      <a:pt x="471" y="67"/>
                    </a:lnTo>
                    <a:lnTo>
                      <a:pt x="465" y="63"/>
                    </a:lnTo>
                    <a:lnTo>
                      <a:pt x="457" y="59"/>
                    </a:lnTo>
                    <a:lnTo>
                      <a:pt x="422" y="24"/>
                    </a:lnTo>
                    <a:lnTo>
                      <a:pt x="418" y="20"/>
                    </a:lnTo>
                    <a:lnTo>
                      <a:pt x="412" y="16"/>
                    </a:lnTo>
                    <a:lnTo>
                      <a:pt x="406" y="13"/>
                    </a:lnTo>
                    <a:lnTo>
                      <a:pt x="400" y="12"/>
                    </a:lnTo>
                    <a:lnTo>
                      <a:pt x="359" y="1"/>
                    </a:lnTo>
                    <a:lnTo>
                      <a:pt x="331" y="0"/>
                    </a:lnTo>
                    <a:lnTo>
                      <a:pt x="304" y="2"/>
                    </a:lnTo>
                    <a:lnTo>
                      <a:pt x="277" y="5"/>
                    </a:lnTo>
                    <a:lnTo>
                      <a:pt x="253" y="12"/>
                    </a:lnTo>
                    <a:lnTo>
                      <a:pt x="228" y="20"/>
                    </a:lnTo>
                    <a:lnTo>
                      <a:pt x="204" y="31"/>
                    </a:lnTo>
                    <a:lnTo>
                      <a:pt x="182" y="42"/>
                    </a:lnTo>
                    <a:lnTo>
                      <a:pt x="160" y="57"/>
                    </a:lnTo>
                    <a:lnTo>
                      <a:pt x="138" y="71"/>
                    </a:lnTo>
                    <a:lnTo>
                      <a:pt x="118" y="87"/>
                    </a:lnTo>
                    <a:lnTo>
                      <a:pt x="98" y="105"/>
                    </a:lnTo>
                    <a:lnTo>
                      <a:pt x="79" y="123"/>
                    </a:lnTo>
                    <a:lnTo>
                      <a:pt x="60" y="142"/>
                    </a:lnTo>
                    <a:lnTo>
                      <a:pt x="42" y="161"/>
                    </a:lnTo>
                    <a:lnTo>
                      <a:pt x="24" y="180"/>
                    </a:lnTo>
                    <a:lnTo>
                      <a:pt x="6" y="200"/>
                    </a:lnTo>
                    <a:lnTo>
                      <a:pt x="6" y="200"/>
                    </a:lnTo>
                    <a:lnTo>
                      <a:pt x="1" y="204"/>
                    </a:lnTo>
                    <a:lnTo>
                      <a:pt x="0" y="208"/>
                    </a:lnTo>
                    <a:lnTo>
                      <a:pt x="0" y="213"/>
                    </a:lnTo>
                    <a:lnTo>
                      <a:pt x="1" y="217"/>
                    </a:lnTo>
                    <a:lnTo>
                      <a:pt x="5" y="220"/>
                    </a:lnTo>
                    <a:lnTo>
                      <a:pt x="9" y="223"/>
                    </a:lnTo>
                    <a:lnTo>
                      <a:pt x="14" y="223"/>
                    </a:lnTo>
                    <a:lnTo>
                      <a:pt x="18" y="220"/>
                    </a:lnTo>
                    <a:lnTo>
                      <a:pt x="16" y="215"/>
                    </a:lnTo>
                    <a:close/>
                  </a:path>
                </a:pathLst>
              </a:custGeom>
              <a:solidFill>
                <a:srgbClr val="000000"/>
              </a:solidFill>
              <a:ln w="9525">
                <a:solidFill>
                  <a:schemeClr val="tx2"/>
                </a:solidFill>
                <a:round/>
                <a:headEnd/>
                <a:tailEnd/>
              </a:ln>
            </p:spPr>
            <p:txBody>
              <a:bodyPr/>
              <a:lstStyle/>
              <a:p>
                <a:endParaRPr lang="zh-CN" altLang="en-US">
                  <a:latin typeface="微软雅黑" pitchFamily="34" charset="-122"/>
                  <a:ea typeface="微软雅黑" pitchFamily="34" charset="-122"/>
                </a:endParaRPr>
              </a:p>
            </p:txBody>
          </p:sp>
          <p:sp>
            <p:nvSpPr>
              <p:cNvPr id="26634" name="Freeform 10"/>
              <p:cNvSpPr>
                <a:spLocks/>
              </p:cNvSpPr>
              <p:nvPr/>
            </p:nvSpPr>
            <p:spPr bwMode="auto">
              <a:xfrm>
                <a:off x="1878" y="1748"/>
                <a:ext cx="81" cy="88"/>
              </a:xfrm>
              <a:custGeom>
                <a:avLst/>
                <a:gdLst/>
                <a:ahLst/>
                <a:cxnLst>
                  <a:cxn ang="0">
                    <a:pos x="284" y="6"/>
                  </a:cxn>
                  <a:cxn ang="0">
                    <a:pos x="228" y="26"/>
                  </a:cxn>
                  <a:cxn ang="0">
                    <a:pos x="172" y="54"/>
                  </a:cxn>
                  <a:cxn ang="0">
                    <a:pos x="119" y="90"/>
                  </a:cxn>
                  <a:cxn ang="0">
                    <a:pos x="72" y="129"/>
                  </a:cxn>
                  <a:cxn ang="0">
                    <a:pos x="34" y="170"/>
                  </a:cxn>
                  <a:cxn ang="0">
                    <a:pos x="9" y="209"/>
                  </a:cxn>
                  <a:cxn ang="0">
                    <a:pos x="0" y="246"/>
                  </a:cxn>
                  <a:cxn ang="0">
                    <a:pos x="12" y="286"/>
                  </a:cxn>
                  <a:cxn ang="0">
                    <a:pos x="37" y="319"/>
                  </a:cxn>
                  <a:cxn ang="0">
                    <a:pos x="67" y="338"/>
                  </a:cxn>
                  <a:cxn ang="0">
                    <a:pos x="101" y="347"/>
                  </a:cxn>
                  <a:cxn ang="0">
                    <a:pos x="139" y="350"/>
                  </a:cxn>
                  <a:cxn ang="0">
                    <a:pos x="178" y="343"/>
                  </a:cxn>
                  <a:cxn ang="0">
                    <a:pos x="213" y="327"/>
                  </a:cxn>
                  <a:cxn ang="0">
                    <a:pos x="244" y="302"/>
                  </a:cxn>
                  <a:cxn ang="0">
                    <a:pos x="270" y="271"/>
                  </a:cxn>
                  <a:cxn ang="0">
                    <a:pos x="292" y="235"/>
                  </a:cxn>
                  <a:cxn ang="0">
                    <a:pos x="309" y="195"/>
                  </a:cxn>
                  <a:cxn ang="0">
                    <a:pos x="321" y="156"/>
                  </a:cxn>
                  <a:cxn ang="0">
                    <a:pos x="325" y="124"/>
                  </a:cxn>
                  <a:cxn ang="0">
                    <a:pos x="315" y="103"/>
                  </a:cxn>
                  <a:cxn ang="0">
                    <a:pos x="300" y="97"/>
                  </a:cxn>
                  <a:cxn ang="0">
                    <a:pos x="287" y="98"/>
                  </a:cxn>
                  <a:cxn ang="0">
                    <a:pos x="277" y="103"/>
                  </a:cxn>
                  <a:cxn ang="0">
                    <a:pos x="269" y="112"/>
                  </a:cxn>
                  <a:cxn ang="0">
                    <a:pos x="261" y="134"/>
                  </a:cxn>
                  <a:cxn ang="0">
                    <a:pos x="245" y="169"/>
                  </a:cxn>
                  <a:cxn ang="0">
                    <a:pos x="223" y="206"/>
                  </a:cxn>
                  <a:cxn ang="0">
                    <a:pos x="196" y="241"/>
                  </a:cxn>
                  <a:cxn ang="0">
                    <a:pos x="167" y="272"/>
                  </a:cxn>
                  <a:cxn ang="0">
                    <a:pos x="136" y="292"/>
                  </a:cxn>
                  <a:cxn ang="0">
                    <a:pos x="104" y="297"/>
                  </a:cxn>
                  <a:cxn ang="0">
                    <a:pos x="73" y="285"/>
                  </a:cxn>
                  <a:cxn ang="0">
                    <a:pos x="51" y="258"/>
                  </a:cxn>
                  <a:cxn ang="0">
                    <a:pos x="53" y="228"/>
                  </a:cxn>
                  <a:cxn ang="0">
                    <a:pos x="72" y="191"/>
                  </a:cxn>
                  <a:cxn ang="0">
                    <a:pos x="103" y="151"/>
                  </a:cxn>
                  <a:cxn ang="0">
                    <a:pos x="145" y="110"/>
                  </a:cxn>
                  <a:cxn ang="0">
                    <a:pos x="192" y="73"/>
                  </a:cxn>
                  <a:cxn ang="0">
                    <a:pos x="241" y="41"/>
                  </a:cxn>
                  <a:cxn ang="0">
                    <a:pos x="289" y="17"/>
                  </a:cxn>
                  <a:cxn ang="0">
                    <a:pos x="313" y="8"/>
                  </a:cxn>
                  <a:cxn ang="0">
                    <a:pos x="314" y="5"/>
                  </a:cxn>
                  <a:cxn ang="0">
                    <a:pos x="314" y="3"/>
                  </a:cxn>
                  <a:cxn ang="0">
                    <a:pos x="311" y="0"/>
                  </a:cxn>
                  <a:cxn ang="0">
                    <a:pos x="310" y="0"/>
                  </a:cxn>
                </a:cxnLst>
                <a:rect l="0" t="0" r="r" b="b"/>
                <a:pathLst>
                  <a:path w="325" h="350">
                    <a:moveTo>
                      <a:pt x="310" y="0"/>
                    </a:moveTo>
                    <a:lnTo>
                      <a:pt x="284" y="6"/>
                    </a:lnTo>
                    <a:lnTo>
                      <a:pt x="256" y="15"/>
                    </a:lnTo>
                    <a:lnTo>
                      <a:pt x="228" y="26"/>
                    </a:lnTo>
                    <a:lnTo>
                      <a:pt x="200" y="40"/>
                    </a:lnTo>
                    <a:lnTo>
                      <a:pt x="172" y="54"/>
                    </a:lnTo>
                    <a:lnTo>
                      <a:pt x="145" y="72"/>
                    </a:lnTo>
                    <a:lnTo>
                      <a:pt x="119" y="90"/>
                    </a:lnTo>
                    <a:lnTo>
                      <a:pt x="94" y="109"/>
                    </a:lnTo>
                    <a:lnTo>
                      <a:pt x="72" y="129"/>
                    </a:lnTo>
                    <a:lnTo>
                      <a:pt x="52" y="149"/>
                    </a:lnTo>
                    <a:lnTo>
                      <a:pt x="34" y="170"/>
                    </a:lnTo>
                    <a:lnTo>
                      <a:pt x="19" y="190"/>
                    </a:lnTo>
                    <a:lnTo>
                      <a:pt x="9" y="209"/>
                    </a:lnTo>
                    <a:lnTo>
                      <a:pt x="2" y="228"/>
                    </a:lnTo>
                    <a:lnTo>
                      <a:pt x="0" y="246"/>
                    </a:lnTo>
                    <a:lnTo>
                      <a:pt x="2" y="262"/>
                    </a:lnTo>
                    <a:lnTo>
                      <a:pt x="12" y="286"/>
                    </a:lnTo>
                    <a:lnTo>
                      <a:pt x="24" y="304"/>
                    </a:lnTo>
                    <a:lnTo>
                      <a:pt x="37" y="319"/>
                    </a:lnTo>
                    <a:lnTo>
                      <a:pt x="52" y="330"/>
                    </a:lnTo>
                    <a:lnTo>
                      <a:pt x="67" y="338"/>
                    </a:lnTo>
                    <a:lnTo>
                      <a:pt x="84" y="343"/>
                    </a:lnTo>
                    <a:lnTo>
                      <a:pt x="101" y="347"/>
                    </a:lnTo>
                    <a:lnTo>
                      <a:pt x="119" y="349"/>
                    </a:lnTo>
                    <a:lnTo>
                      <a:pt x="139" y="350"/>
                    </a:lnTo>
                    <a:lnTo>
                      <a:pt x="159" y="348"/>
                    </a:lnTo>
                    <a:lnTo>
                      <a:pt x="178" y="343"/>
                    </a:lnTo>
                    <a:lnTo>
                      <a:pt x="196" y="337"/>
                    </a:lnTo>
                    <a:lnTo>
                      <a:pt x="213" y="327"/>
                    </a:lnTo>
                    <a:lnTo>
                      <a:pt x="229" y="315"/>
                    </a:lnTo>
                    <a:lnTo>
                      <a:pt x="244" y="302"/>
                    </a:lnTo>
                    <a:lnTo>
                      <a:pt x="258" y="287"/>
                    </a:lnTo>
                    <a:lnTo>
                      <a:pt x="270" y="271"/>
                    </a:lnTo>
                    <a:lnTo>
                      <a:pt x="282" y="254"/>
                    </a:lnTo>
                    <a:lnTo>
                      <a:pt x="292" y="235"/>
                    </a:lnTo>
                    <a:lnTo>
                      <a:pt x="302" y="216"/>
                    </a:lnTo>
                    <a:lnTo>
                      <a:pt x="309" y="195"/>
                    </a:lnTo>
                    <a:lnTo>
                      <a:pt x="315" y="176"/>
                    </a:lnTo>
                    <a:lnTo>
                      <a:pt x="321" y="156"/>
                    </a:lnTo>
                    <a:lnTo>
                      <a:pt x="324" y="136"/>
                    </a:lnTo>
                    <a:lnTo>
                      <a:pt x="325" y="124"/>
                    </a:lnTo>
                    <a:lnTo>
                      <a:pt x="322" y="114"/>
                    </a:lnTo>
                    <a:lnTo>
                      <a:pt x="315" y="103"/>
                    </a:lnTo>
                    <a:lnTo>
                      <a:pt x="305" y="98"/>
                    </a:lnTo>
                    <a:lnTo>
                      <a:pt x="300" y="97"/>
                    </a:lnTo>
                    <a:lnTo>
                      <a:pt x="293" y="97"/>
                    </a:lnTo>
                    <a:lnTo>
                      <a:pt x="287" y="98"/>
                    </a:lnTo>
                    <a:lnTo>
                      <a:pt x="283" y="100"/>
                    </a:lnTo>
                    <a:lnTo>
                      <a:pt x="277" y="103"/>
                    </a:lnTo>
                    <a:lnTo>
                      <a:pt x="273" y="108"/>
                    </a:lnTo>
                    <a:lnTo>
                      <a:pt x="269" y="112"/>
                    </a:lnTo>
                    <a:lnTo>
                      <a:pt x="267" y="118"/>
                    </a:lnTo>
                    <a:lnTo>
                      <a:pt x="261" y="134"/>
                    </a:lnTo>
                    <a:lnTo>
                      <a:pt x="254" y="151"/>
                    </a:lnTo>
                    <a:lnTo>
                      <a:pt x="245" y="169"/>
                    </a:lnTo>
                    <a:lnTo>
                      <a:pt x="235" y="188"/>
                    </a:lnTo>
                    <a:lnTo>
                      <a:pt x="223" y="206"/>
                    </a:lnTo>
                    <a:lnTo>
                      <a:pt x="210" y="225"/>
                    </a:lnTo>
                    <a:lnTo>
                      <a:pt x="196" y="241"/>
                    </a:lnTo>
                    <a:lnTo>
                      <a:pt x="183" y="258"/>
                    </a:lnTo>
                    <a:lnTo>
                      <a:pt x="167" y="272"/>
                    </a:lnTo>
                    <a:lnTo>
                      <a:pt x="152" y="283"/>
                    </a:lnTo>
                    <a:lnTo>
                      <a:pt x="136" y="292"/>
                    </a:lnTo>
                    <a:lnTo>
                      <a:pt x="120" y="296"/>
                    </a:lnTo>
                    <a:lnTo>
                      <a:pt x="104" y="297"/>
                    </a:lnTo>
                    <a:lnTo>
                      <a:pt x="88" y="294"/>
                    </a:lnTo>
                    <a:lnTo>
                      <a:pt x="73" y="285"/>
                    </a:lnTo>
                    <a:lnTo>
                      <a:pt x="57" y="271"/>
                    </a:lnTo>
                    <a:lnTo>
                      <a:pt x="51" y="258"/>
                    </a:lnTo>
                    <a:lnTo>
                      <a:pt x="49" y="245"/>
                    </a:lnTo>
                    <a:lnTo>
                      <a:pt x="53" y="228"/>
                    </a:lnTo>
                    <a:lnTo>
                      <a:pt x="61" y="210"/>
                    </a:lnTo>
                    <a:lnTo>
                      <a:pt x="72" y="191"/>
                    </a:lnTo>
                    <a:lnTo>
                      <a:pt x="86" y="172"/>
                    </a:lnTo>
                    <a:lnTo>
                      <a:pt x="103" y="151"/>
                    </a:lnTo>
                    <a:lnTo>
                      <a:pt x="123" y="130"/>
                    </a:lnTo>
                    <a:lnTo>
                      <a:pt x="145" y="110"/>
                    </a:lnTo>
                    <a:lnTo>
                      <a:pt x="168" y="91"/>
                    </a:lnTo>
                    <a:lnTo>
                      <a:pt x="192" y="73"/>
                    </a:lnTo>
                    <a:lnTo>
                      <a:pt x="217" y="55"/>
                    </a:lnTo>
                    <a:lnTo>
                      <a:pt x="241" y="41"/>
                    </a:lnTo>
                    <a:lnTo>
                      <a:pt x="266" y="27"/>
                    </a:lnTo>
                    <a:lnTo>
                      <a:pt x="289" y="17"/>
                    </a:lnTo>
                    <a:lnTo>
                      <a:pt x="312" y="9"/>
                    </a:lnTo>
                    <a:lnTo>
                      <a:pt x="313" y="8"/>
                    </a:lnTo>
                    <a:lnTo>
                      <a:pt x="314" y="7"/>
                    </a:lnTo>
                    <a:lnTo>
                      <a:pt x="314" y="5"/>
                    </a:lnTo>
                    <a:lnTo>
                      <a:pt x="314" y="4"/>
                    </a:lnTo>
                    <a:lnTo>
                      <a:pt x="314" y="3"/>
                    </a:lnTo>
                    <a:lnTo>
                      <a:pt x="313" y="0"/>
                    </a:lnTo>
                    <a:lnTo>
                      <a:pt x="311" y="0"/>
                    </a:lnTo>
                    <a:lnTo>
                      <a:pt x="310" y="0"/>
                    </a:lnTo>
                    <a:lnTo>
                      <a:pt x="310" y="0"/>
                    </a:lnTo>
                    <a:close/>
                  </a:path>
                </a:pathLst>
              </a:custGeom>
              <a:solidFill>
                <a:srgbClr val="000000"/>
              </a:solidFill>
              <a:ln w="9525">
                <a:solidFill>
                  <a:schemeClr val="tx2"/>
                </a:solidFill>
                <a:round/>
                <a:headEnd/>
                <a:tailEnd/>
              </a:ln>
            </p:spPr>
            <p:txBody>
              <a:bodyPr/>
              <a:lstStyle/>
              <a:p>
                <a:endParaRPr lang="zh-CN" altLang="en-US">
                  <a:latin typeface="微软雅黑" pitchFamily="34" charset="-122"/>
                  <a:ea typeface="微软雅黑" pitchFamily="34" charset="-122"/>
                </a:endParaRPr>
              </a:p>
            </p:txBody>
          </p:sp>
          <p:sp>
            <p:nvSpPr>
              <p:cNvPr id="26635" name="Freeform 11"/>
              <p:cNvSpPr>
                <a:spLocks/>
              </p:cNvSpPr>
              <p:nvPr/>
            </p:nvSpPr>
            <p:spPr bwMode="auto">
              <a:xfrm>
                <a:off x="1955" y="1737"/>
                <a:ext cx="104" cy="31"/>
              </a:xfrm>
              <a:custGeom>
                <a:avLst/>
                <a:gdLst/>
                <a:ahLst/>
                <a:cxnLst>
                  <a:cxn ang="0">
                    <a:pos x="25" y="89"/>
                  </a:cxn>
                  <a:cxn ang="0">
                    <a:pos x="64" y="80"/>
                  </a:cxn>
                  <a:cxn ang="0">
                    <a:pos x="100" y="67"/>
                  </a:cxn>
                  <a:cxn ang="0">
                    <a:pos x="122" y="52"/>
                  </a:cxn>
                  <a:cxn ang="0">
                    <a:pos x="131" y="34"/>
                  </a:cxn>
                  <a:cxn ang="0">
                    <a:pos x="142" y="33"/>
                  </a:cxn>
                  <a:cxn ang="0">
                    <a:pos x="149" y="51"/>
                  </a:cxn>
                  <a:cxn ang="0">
                    <a:pos x="144" y="75"/>
                  </a:cxn>
                  <a:cxn ang="0">
                    <a:pos x="145" y="93"/>
                  </a:cxn>
                  <a:cxn ang="0">
                    <a:pos x="152" y="107"/>
                  </a:cxn>
                  <a:cxn ang="0">
                    <a:pos x="163" y="117"/>
                  </a:cxn>
                  <a:cxn ang="0">
                    <a:pos x="179" y="119"/>
                  </a:cxn>
                  <a:cxn ang="0">
                    <a:pos x="199" y="106"/>
                  </a:cxn>
                  <a:cxn ang="0">
                    <a:pos x="222" y="95"/>
                  </a:cxn>
                  <a:cxn ang="0">
                    <a:pos x="242" y="89"/>
                  </a:cxn>
                  <a:cxn ang="0">
                    <a:pos x="258" y="92"/>
                  </a:cxn>
                  <a:cxn ang="0">
                    <a:pos x="267" y="106"/>
                  </a:cxn>
                  <a:cxn ang="0">
                    <a:pos x="273" y="121"/>
                  </a:cxn>
                  <a:cxn ang="0">
                    <a:pos x="290" y="122"/>
                  </a:cxn>
                  <a:cxn ang="0">
                    <a:pos x="303" y="113"/>
                  </a:cxn>
                  <a:cxn ang="0">
                    <a:pos x="313" y="104"/>
                  </a:cxn>
                  <a:cxn ang="0">
                    <a:pos x="320" y="103"/>
                  </a:cxn>
                  <a:cxn ang="0">
                    <a:pos x="328" y="112"/>
                  </a:cxn>
                  <a:cxn ang="0">
                    <a:pos x="350" y="107"/>
                  </a:cxn>
                  <a:cxn ang="0">
                    <a:pos x="375" y="95"/>
                  </a:cxn>
                  <a:cxn ang="0">
                    <a:pos x="397" y="86"/>
                  </a:cxn>
                  <a:cxn ang="0">
                    <a:pos x="406" y="88"/>
                  </a:cxn>
                  <a:cxn ang="0">
                    <a:pos x="415" y="88"/>
                  </a:cxn>
                  <a:cxn ang="0">
                    <a:pos x="411" y="74"/>
                  </a:cxn>
                  <a:cxn ang="0">
                    <a:pos x="399" y="63"/>
                  </a:cxn>
                  <a:cxn ang="0">
                    <a:pos x="375" y="59"/>
                  </a:cxn>
                  <a:cxn ang="0">
                    <a:pos x="354" y="60"/>
                  </a:cxn>
                  <a:cxn ang="0">
                    <a:pos x="333" y="64"/>
                  </a:cxn>
                  <a:cxn ang="0">
                    <a:pos x="315" y="65"/>
                  </a:cxn>
                  <a:cxn ang="0">
                    <a:pos x="300" y="63"/>
                  </a:cxn>
                  <a:cxn ang="0">
                    <a:pos x="294" y="47"/>
                  </a:cxn>
                  <a:cxn ang="0">
                    <a:pos x="292" y="27"/>
                  </a:cxn>
                  <a:cxn ang="0">
                    <a:pos x="278" y="20"/>
                  </a:cxn>
                  <a:cxn ang="0">
                    <a:pos x="255" y="23"/>
                  </a:cxn>
                  <a:cxn ang="0">
                    <a:pos x="233" y="31"/>
                  </a:cxn>
                  <a:cxn ang="0">
                    <a:pos x="213" y="40"/>
                  </a:cxn>
                  <a:cxn ang="0">
                    <a:pos x="200" y="50"/>
                  </a:cxn>
                  <a:cxn ang="0">
                    <a:pos x="198" y="51"/>
                  </a:cxn>
                  <a:cxn ang="0">
                    <a:pos x="194" y="46"/>
                  </a:cxn>
                  <a:cxn ang="0">
                    <a:pos x="197" y="26"/>
                  </a:cxn>
                  <a:cxn ang="0">
                    <a:pos x="189" y="13"/>
                  </a:cxn>
                  <a:cxn ang="0">
                    <a:pos x="175" y="4"/>
                  </a:cxn>
                  <a:cxn ang="0">
                    <a:pos x="162" y="0"/>
                  </a:cxn>
                  <a:cxn ang="0">
                    <a:pos x="158" y="0"/>
                  </a:cxn>
                  <a:cxn ang="0">
                    <a:pos x="148" y="0"/>
                  </a:cxn>
                  <a:cxn ang="0">
                    <a:pos x="133" y="1"/>
                  </a:cxn>
                  <a:cxn ang="0">
                    <a:pos x="116" y="3"/>
                  </a:cxn>
                  <a:cxn ang="0">
                    <a:pos x="98" y="12"/>
                  </a:cxn>
                  <a:cxn ang="0">
                    <a:pos x="66" y="34"/>
                  </a:cxn>
                  <a:cxn ang="0">
                    <a:pos x="30" y="60"/>
                  </a:cxn>
                  <a:cxn ang="0">
                    <a:pos x="5" y="79"/>
                  </a:cxn>
                  <a:cxn ang="0">
                    <a:pos x="2" y="82"/>
                  </a:cxn>
                  <a:cxn ang="0">
                    <a:pos x="0" y="85"/>
                  </a:cxn>
                  <a:cxn ang="0">
                    <a:pos x="1" y="89"/>
                  </a:cxn>
                  <a:cxn ang="0">
                    <a:pos x="4" y="92"/>
                  </a:cxn>
                  <a:cxn ang="0">
                    <a:pos x="8" y="92"/>
                  </a:cxn>
                </a:cxnLst>
                <a:rect l="0" t="0" r="r" b="b"/>
                <a:pathLst>
                  <a:path w="415" h="123">
                    <a:moveTo>
                      <a:pt x="8" y="92"/>
                    </a:moveTo>
                    <a:lnTo>
                      <a:pt x="25" y="89"/>
                    </a:lnTo>
                    <a:lnTo>
                      <a:pt x="45" y="86"/>
                    </a:lnTo>
                    <a:lnTo>
                      <a:pt x="64" y="80"/>
                    </a:lnTo>
                    <a:lnTo>
                      <a:pt x="83" y="74"/>
                    </a:lnTo>
                    <a:lnTo>
                      <a:pt x="100" y="67"/>
                    </a:lnTo>
                    <a:lnTo>
                      <a:pt x="113" y="59"/>
                    </a:lnTo>
                    <a:lnTo>
                      <a:pt x="122" y="52"/>
                    </a:lnTo>
                    <a:lnTo>
                      <a:pt x="126" y="45"/>
                    </a:lnTo>
                    <a:lnTo>
                      <a:pt x="131" y="34"/>
                    </a:lnTo>
                    <a:lnTo>
                      <a:pt x="137" y="31"/>
                    </a:lnTo>
                    <a:lnTo>
                      <a:pt x="142" y="33"/>
                    </a:lnTo>
                    <a:lnTo>
                      <a:pt x="147" y="41"/>
                    </a:lnTo>
                    <a:lnTo>
                      <a:pt x="149" y="51"/>
                    </a:lnTo>
                    <a:lnTo>
                      <a:pt x="148" y="64"/>
                    </a:lnTo>
                    <a:lnTo>
                      <a:pt x="144" y="75"/>
                    </a:lnTo>
                    <a:lnTo>
                      <a:pt x="144" y="87"/>
                    </a:lnTo>
                    <a:lnTo>
                      <a:pt x="145" y="93"/>
                    </a:lnTo>
                    <a:lnTo>
                      <a:pt x="149" y="101"/>
                    </a:lnTo>
                    <a:lnTo>
                      <a:pt x="152" y="107"/>
                    </a:lnTo>
                    <a:lnTo>
                      <a:pt x="157" y="113"/>
                    </a:lnTo>
                    <a:lnTo>
                      <a:pt x="163" y="117"/>
                    </a:lnTo>
                    <a:lnTo>
                      <a:pt x="170" y="120"/>
                    </a:lnTo>
                    <a:lnTo>
                      <a:pt x="179" y="119"/>
                    </a:lnTo>
                    <a:lnTo>
                      <a:pt x="189" y="113"/>
                    </a:lnTo>
                    <a:lnTo>
                      <a:pt x="199" y="106"/>
                    </a:lnTo>
                    <a:lnTo>
                      <a:pt x="211" y="100"/>
                    </a:lnTo>
                    <a:lnTo>
                      <a:pt x="222" y="95"/>
                    </a:lnTo>
                    <a:lnTo>
                      <a:pt x="233" y="92"/>
                    </a:lnTo>
                    <a:lnTo>
                      <a:pt x="242" y="89"/>
                    </a:lnTo>
                    <a:lnTo>
                      <a:pt x="251" y="89"/>
                    </a:lnTo>
                    <a:lnTo>
                      <a:pt x="258" y="92"/>
                    </a:lnTo>
                    <a:lnTo>
                      <a:pt x="262" y="96"/>
                    </a:lnTo>
                    <a:lnTo>
                      <a:pt x="267" y="106"/>
                    </a:lnTo>
                    <a:lnTo>
                      <a:pt x="270" y="115"/>
                    </a:lnTo>
                    <a:lnTo>
                      <a:pt x="273" y="121"/>
                    </a:lnTo>
                    <a:lnTo>
                      <a:pt x="283" y="123"/>
                    </a:lnTo>
                    <a:lnTo>
                      <a:pt x="290" y="122"/>
                    </a:lnTo>
                    <a:lnTo>
                      <a:pt x="297" y="119"/>
                    </a:lnTo>
                    <a:lnTo>
                      <a:pt x="303" y="113"/>
                    </a:lnTo>
                    <a:lnTo>
                      <a:pt x="308" y="108"/>
                    </a:lnTo>
                    <a:lnTo>
                      <a:pt x="313" y="104"/>
                    </a:lnTo>
                    <a:lnTo>
                      <a:pt x="317" y="102"/>
                    </a:lnTo>
                    <a:lnTo>
                      <a:pt x="320" y="103"/>
                    </a:lnTo>
                    <a:lnTo>
                      <a:pt x="324" y="108"/>
                    </a:lnTo>
                    <a:lnTo>
                      <a:pt x="328" y="112"/>
                    </a:lnTo>
                    <a:lnTo>
                      <a:pt x="337" y="111"/>
                    </a:lnTo>
                    <a:lnTo>
                      <a:pt x="350" y="107"/>
                    </a:lnTo>
                    <a:lnTo>
                      <a:pt x="363" y="102"/>
                    </a:lnTo>
                    <a:lnTo>
                      <a:pt x="375" y="95"/>
                    </a:lnTo>
                    <a:lnTo>
                      <a:pt x="388" y="89"/>
                    </a:lnTo>
                    <a:lnTo>
                      <a:pt x="397" y="86"/>
                    </a:lnTo>
                    <a:lnTo>
                      <a:pt x="401" y="86"/>
                    </a:lnTo>
                    <a:lnTo>
                      <a:pt x="406" y="88"/>
                    </a:lnTo>
                    <a:lnTo>
                      <a:pt x="411" y="89"/>
                    </a:lnTo>
                    <a:lnTo>
                      <a:pt x="415" y="88"/>
                    </a:lnTo>
                    <a:lnTo>
                      <a:pt x="415" y="82"/>
                    </a:lnTo>
                    <a:lnTo>
                      <a:pt x="411" y="74"/>
                    </a:lnTo>
                    <a:lnTo>
                      <a:pt x="407" y="67"/>
                    </a:lnTo>
                    <a:lnTo>
                      <a:pt x="399" y="63"/>
                    </a:lnTo>
                    <a:lnTo>
                      <a:pt x="384" y="60"/>
                    </a:lnTo>
                    <a:lnTo>
                      <a:pt x="375" y="59"/>
                    </a:lnTo>
                    <a:lnTo>
                      <a:pt x="364" y="60"/>
                    </a:lnTo>
                    <a:lnTo>
                      <a:pt x="354" y="60"/>
                    </a:lnTo>
                    <a:lnTo>
                      <a:pt x="343" y="63"/>
                    </a:lnTo>
                    <a:lnTo>
                      <a:pt x="333" y="64"/>
                    </a:lnTo>
                    <a:lnTo>
                      <a:pt x="323" y="65"/>
                    </a:lnTo>
                    <a:lnTo>
                      <a:pt x="315" y="65"/>
                    </a:lnTo>
                    <a:lnTo>
                      <a:pt x="308" y="65"/>
                    </a:lnTo>
                    <a:lnTo>
                      <a:pt x="300" y="63"/>
                    </a:lnTo>
                    <a:lnTo>
                      <a:pt x="296" y="56"/>
                    </a:lnTo>
                    <a:lnTo>
                      <a:pt x="294" y="47"/>
                    </a:lnTo>
                    <a:lnTo>
                      <a:pt x="294" y="36"/>
                    </a:lnTo>
                    <a:lnTo>
                      <a:pt x="292" y="27"/>
                    </a:lnTo>
                    <a:lnTo>
                      <a:pt x="287" y="22"/>
                    </a:lnTo>
                    <a:lnTo>
                      <a:pt x="278" y="20"/>
                    </a:lnTo>
                    <a:lnTo>
                      <a:pt x="268" y="21"/>
                    </a:lnTo>
                    <a:lnTo>
                      <a:pt x="255" y="23"/>
                    </a:lnTo>
                    <a:lnTo>
                      <a:pt x="244" y="27"/>
                    </a:lnTo>
                    <a:lnTo>
                      <a:pt x="233" y="31"/>
                    </a:lnTo>
                    <a:lnTo>
                      <a:pt x="225" y="34"/>
                    </a:lnTo>
                    <a:lnTo>
                      <a:pt x="213" y="40"/>
                    </a:lnTo>
                    <a:lnTo>
                      <a:pt x="205" y="46"/>
                    </a:lnTo>
                    <a:lnTo>
                      <a:pt x="200" y="50"/>
                    </a:lnTo>
                    <a:lnTo>
                      <a:pt x="199" y="51"/>
                    </a:lnTo>
                    <a:lnTo>
                      <a:pt x="198" y="51"/>
                    </a:lnTo>
                    <a:lnTo>
                      <a:pt x="195" y="50"/>
                    </a:lnTo>
                    <a:lnTo>
                      <a:pt x="194" y="46"/>
                    </a:lnTo>
                    <a:lnTo>
                      <a:pt x="196" y="33"/>
                    </a:lnTo>
                    <a:lnTo>
                      <a:pt x="197" y="26"/>
                    </a:lnTo>
                    <a:lnTo>
                      <a:pt x="195" y="19"/>
                    </a:lnTo>
                    <a:lnTo>
                      <a:pt x="189" y="13"/>
                    </a:lnTo>
                    <a:lnTo>
                      <a:pt x="183" y="8"/>
                    </a:lnTo>
                    <a:lnTo>
                      <a:pt x="175" y="4"/>
                    </a:lnTo>
                    <a:lnTo>
                      <a:pt x="168" y="2"/>
                    </a:lnTo>
                    <a:lnTo>
                      <a:pt x="162" y="0"/>
                    </a:lnTo>
                    <a:lnTo>
                      <a:pt x="159" y="0"/>
                    </a:lnTo>
                    <a:lnTo>
                      <a:pt x="158" y="0"/>
                    </a:lnTo>
                    <a:lnTo>
                      <a:pt x="153" y="0"/>
                    </a:lnTo>
                    <a:lnTo>
                      <a:pt x="148" y="0"/>
                    </a:lnTo>
                    <a:lnTo>
                      <a:pt x="141" y="0"/>
                    </a:lnTo>
                    <a:lnTo>
                      <a:pt x="133" y="1"/>
                    </a:lnTo>
                    <a:lnTo>
                      <a:pt x="124" y="2"/>
                    </a:lnTo>
                    <a:lnTo>
                      <a:pt x="116" y="3"/>
                    </a:lnTo>
                    <a:lnTo>
                      <a:pt x="108" y="6"/>
                    </a:lnTo>
                    <a:lnTo>
                      <a:pt x="98" y="12"/>
                    </a:lnTo>
                    <a:lnTo>
                      <a:pt x="84" y="22"/>
                    </a:lnTo>
                    <a:lnTo>
                      <a:pt x="66" y="34"/>
                    </a:lnTo>
                    <a:lnTo>
                      <a:pt x="48" y="48"/>
                    </a:lnTo>
                    <a:lnTo>
                      <a:pt x="30" y="60"/>
                    </a:lnTo>
                    <a:lnTo>
                      <a:pt x="15" y="71"/>
                    </a:lnTo>
                    <a:lnTo>
                      <a:pt x="5" y="79"/>
                    </a:lnTo>
                    <a:lnTo>
                      <a:pt x="2" y="82"/>
                    </a:lnTo>
                    <a:lnTo>
                      <a:pt x="2" y="82"/>
                    </a:lnTo>
                    <a:lnTo>
                      <a:pt x="1" y="83"/>
                    </a:lnTo>
                    <a:lnTo>
                      <a:pt x="0" y="85"/>
                    </a:lnTo>
                    <a:lnTo>
                      <a:pt x="0" y="87"/>
                    </a:lnTo>
                    <a:lnTo>
                      <a:pt x="1" y="89"/>
                    </a:lnTo>
                    <a:lnTo>
                      <a:pt x="2" y="91"/>
                    </a:lnTo>
                    <a:lnTo>
                      <a:pt x="4" y="92"/>
                    </a:lnTo>
                    <a:lnTo>
                      <a:pt x="5" y="92"/>
                    </a:lnTo>
                    <a:lnTo>
                      <a:pt x="8" y="92"/>
                    </a:lnTo>
                    <a:lnTo>
                      <a:pt x="8" y="92"/>
                    </a:lnTo>
                    <a:close/>
                  </a:path>
                </a:pathLst>
              </a:custGeom>
              <a:solidFill>
                <a:srgbClr val="000000"/>
              </a:solidFill>
              <a:ln w="9525">
                <a:solidFill>
                  <a:schemeClr val="tx2"/>
                </a:solidFill>
                <a:round/>
                <a:headEnd/>
                <a:tailEnd/>
              </a:ln>
            </p:spPr>
            <p:txBody>
              <a:bodyPr/>
              <a:lstStyle/>
              <a:p>
                <a:endParaRPr lang="zh-CN" altLang="en-US">
                  <a:latin typeface="微软雅黑" pitchFamily="34" charset="-122"/>
                  <a:ea typeface="微软雅黑" pitchFamily="34" charset="-122"/>
                </a:endParaRPr>
              </a:p>
            </p:txBody>
          </p:sp>
          <p:sp>
            <p:nvSpPr>
              <p:cNvPr id="26636" name="Freeform 12"/>
              <p:cNvSpPr>
                <a:spLocks/>
              </p:cNvSpPr>
              <p:nvPr/>
            </p:nvSpPr>
            <p:spPr bwMode="auto">
              <a:xfrm>
                <a:off x="1960" y="1776"/>
                <a:ext cx="77" cy="24"/>
              </a:xfrm>
              <a:custGeom>
                <a:avLst/>
                <a:gdLst/>
                <a:ahLst/>
                <a:cxnLst>
                  <a:cxn ang="0">
                    <a:pos x="11" y="50"/>
                  </a:cxn>
                  <a:cxn ang="0">
                    <a:pos x="22" y="44"/>
                  </a:cxn>
                  <a:cxn ang="0">
                    <a:pos x="35" y="37"/>
                  </a:cxn>
                  <a:cxn ang="0">
                    <a:pos x="48" y="34"/>
                  </a:cxn>
                  <a:cxn ang="0">
                    <a:pos x="57" y="37"/>
                  </a:cxn>
                  <a:cxn ang="0">
                    <a:pos x="52" y="55"/>
                  </a:cxn>
                  <a:cxn ang="0">
                    <a:pos x="57" y="75"/>
                  </a:cxn>
                  <a:cxn ang="0">
                    <a:pos x="66" y="85"/>
                  </a:cxn>
                  <a:cxn ang="0">
                    <a:pos x="78" y="90"/>
                  </a:cxn>
                  <a:cxn ang="0">
                    <a:pos x="93" y="89"/>
                  </a:cxn>
                  <a:cxn ang="0">
                    <a:pos x="109" y="83"/>
                  </a:cxn>
                  <a:cxn ang="0">
                    <a:pos x="136" y="73"/>
                  </a:cxn>
                  <a:cxn ang="0">
                    <a:pos x="167" y="66"/>
                  </a:cxn>
                  <a:cxn ang="0">
                    <a:pos x="191" y="67"/>
                  </a:cxn>
                  <a:cxn ang="0">
                    <a:pos x="206" y="82"/>
                  </a:cxn>
                  <a:cxn ang="0">
                    <a:pos x="222" y="93"/>
                  </a:cxn>
                  <a:cxn ang="0">
                    <a:pos x="241" y="99"/>
                  </a:cxn>
                  <a:cxn ang="0">
                    <a:pos x="261" y="99"/>
                  </a:cxn>
                  <a:cxn ang="0">
                    <a:pos x="281" y="94"/>
                  </a:cxn>
                  <a:cxn ang="0">
                    <a:pos x="299" y="88"/>
                  </a:cxn>
                  <a:cxn ang="0">
                    <a:pos x="308" y="80"/>
                  </a:cxn>
                  <a:cxn ang="0">
                    <a:pos x="305" y="73"/>
                  </a:cxn>
                  <a:cxn ang="0">
                    <a:pos x="281" y="66"/>
                  </a:cxn>
                  <a:cxn ang="0">
                    <a:pos x="274" y="59"/>
                  </a:cxn>
                  <a:cxn ang="0">
                    <a:pos x="252" y="26"/>
                  </a:cxn>
                  <a:cxn ang="0">
                    <a:pos x="208" y="19"/>
                  </a:cxn>
                  <a:cxn ang="0">
                    <a:pos x="163" y="30"/>
                  </a:cxn>
                  <a:cxn ang="0">
                    <a:pos x="136" y="38"/>
                  </a:cxn>
                  <a:cxn ang="0">
                    <a:pos x="137" y="22"/>
                  </a:cxn>
                  <a:cxn ang="0">
                    <a:pos x="130" y="13"/>
                  </a:cxn>
                  <a:cxn ang="0">
                    <a:pos x="111" y="19"/>
                  </a:cxn>
                  <a:cxn ang="0">
                    <a:pos x="93" y="30"/>
                  </a:cxn>
                  <a:cxn ang="0">
                    <a:pos x="80" y="36"/>
                  </a:cxn>
                  <a:cxn ang="0">
                    <a:pos x="77" y="20"/>
                  </a:cxn>
                  <a:cxn ang="0">
                    <a:pos x="80" y="2"/>
                  </a:cxn>
                  <a:cxn ang="0">
                    <a:pos x="66" y="0"/>
                  </a:cxn>
                  <a:cxn ang="0">
                    <a:pos x="56" y="4"/>
                  </a:cxn>
                  <a:cxn ang="0">
                    <a:pos x="42" y="10"/>
                  </a:cxn>
                  <a:cxn ang="0">
                    <a:pos x="23" y="22"/>
                  </a:cxn>
                  <a:cxn ang="0">
                    <a:pos x="6" y="35"/>
                  </a:cxn>
                  <a:cxn ang="0">
                    <a:pos x="2" y="42"/>
                  </a:cxn>
                  <a:cxn ang="0">
                    <a:pos x="0" y="45"/>
                  </a:cxn>
                  <a:cxn ang="0">
                    <a:pos x="1" y="50"/>
                  </a:cxn>
                  <a:cxn ang="0">
                    <a:pos x="3" y="52"/>
                  </a:cxn>
                  <a:cxn ang="0">
                    <a:pos x="7" y="51"/>
                  </a:cxn>
                </a:cxnLst>
                <a:rect l="0" t="0" r="r" b="b"/>
                <a:pathLst>
                  <a:path w="308" h="99">
                    <a:moveTo>
                      <a:pt x="7" y="51"/>
                    </a:moveTo>
                    <a:lnTo>
                      <a:pt x="11" y="50"/>
                    </a:lnTo>
                    <a:lnTo>
                      <a:pt x="16" y="47"/>
                    </a:lnTo>
                    <a:lnTo>
                      <a:pt x="22" y="44"/>
                    </a:lnTo>
                    <a:lnTo>
                      <a:pt x="29" y="41"/>
                    </a:lnTo>
                    <a:lnTo>
                      <a:pt x="35" y="37"/>
                    </a:lnTo>
                    <a:lnTo>
                      <a:pt x="42" y="35"/>
                    </a:lnTo>
                    <a:lnTo>
                      <a:pt x="48" y="34"/>
                    </a:lnTo>
                    <a:lnTo>
                      <a:pt x="52" y="34"/>
                    </a:lnTo>
                    <a:lnTo>
                      <a:pt x="57" y="37"/>
                    </a:lnTo>
                    <a:lnTo>
                      <a:pt x="54" y="44"/>
                    </a:lnTo>
                    <a:lnTo>
                      <a:pt x="52" y="55"/>
                    </a:lnTo>
                    <a:lnTo>
                      <a:pt x="53" y="69"/>
                    </a:lnTo>
                    <a:lnTo>
                      <a:pt x="57" y="75"/>
                    </a:lnTo>
                    <a:lnTo>
                      <a:pt x="61" y="81"/>
                    </a:lnTo>
                    <a:lnTo>
                      <a:pt x="66" y="85"/>
                    </a:lnTo>
                    <a:lnTo>
                      <a:pt x="72" y="88"/>
                    </a:lnTo>
                    <a:lnTo>
                      <a:pt x="78" y="90"/>
                    </a:lnTo>
                    <a:lnTo>
                      <a:pt x="86" y="90"/>
                    </a:lnTo>
                    <a:lnTo>
                      <a:pt x="93" y="89"/>
                    </a:lnTo>
                    <a:lnTo>
                      <a:pt x="100" y="87"/>
                    </a:lnTo>
                    <a:lnTo>
                      <a:pt x="109" y="83"/>
                    </a:lnTo>
                    <a:lnTo>
                      <a:pt x="123" y="79"/>
                    </a:lnTo>
                    <a:lnTo>
                      <a:pt x="136" y="73"/>
                    </a:lnTo>
                    <a:lnTo>
                      <a:pt x="152" y="69"/>
                    </a:lnTo>
                    <a:lnTo>
                      <a:pt x="167" y="66"/>
                    </a:lnTo>
                    <a:lnTo>
                      <a:pt x="180" y="65"/>
                    </a:lnTo>
                    <a:lnTo>
                      <a:pt x="191" y="67"/>
                    </a:lnTo>
                    <a:lnTo>
                      <a:pt x="199" y="74"/>
                    </a:lnTo>
                    <a:lnTo>
                      <a:pt x="206" y="82"/>
                    </a:lnTo>
                    <a:lnTo>
                      <a:pt x="214" y="89"/>
                    </a:lnTo>
                    <a:lnTo>
                      <a:pt x="222" y="93"/>
                    </a:lnTo>
                    <a:lnTo>
                      <a:pt x="231" y="97"/>
                    </a:lnTo>
                    <a:lnTo>
                      <a:pt x="241" y="99"/>
                    </a:lnTo>
                    <a:lnTo>
                      <a:pt x="251" y="99"/>
                    </a:lnTo>
                    <a:lnTo>
                      <a:pt x="261" y="99"/>
                    </a:lnTo>
                    <a:lnTo>
                      <a:pt x="271" y="97"/>
                    </a:lnTo>
                    <a:lnTo>
                      <a:pt x="281" y="94"/>
                    </a:lnTo>
                    <a:lnTo>
                      <a:pt x="290" y="91"/>
                    </a:lnTo>
                    <a:lnTo>
                      <a:pt x="299" y="88"/>
                    </a:lnTo>
                    <a:lnTo>
                      <a:pt x="305" y="83"/>
                    </a:lnTo>
                    <a:lnTo>
                      <a:pt x="308" y="80"/>
                    </a:lnTo>
                    <a:lnTo>
                      <a:pt x="308" y="76"/>
                    </a:lnTo>
                    <a:lnTo>
                      <a:pt x="305" y="73"/>
                    </a:lnTo>
                    <a:lnTo>
                      <a:pt x="296" y="70"/>
                    </a:lnTo>
                    <a:lnTo>
                      <a:pt x="281" y="66"/>
                    </a:lnTo>
                    <a:lnTo>
                      <a:pt x="277" y="64"/>
                    </a:lnTo>
                    <a:lnTo>
                      <a:pt x="274" y="59"/>
                    </a:lnTo>
                    <a:lnTo>
                      <a:pt x="268" y="44"/>
                    </a:lnTo>
                    <a:lnTo>
                      <a:pt x="252" y="26"/>
                    </a:lnTo>
                    <a:lnTo>
                      <a:pt x="231" y="18"/>
                    </a:lnTo>
                    <a:lnTo>
                      <a:pt x="208" y="19"/>
                    </a:lnTo>
                    <a:lnTo>
                      <a:pt x="185" y="24"/>
                    </a:lnTo>
                    <a:lnTo>
                      <a:pt x="163" y="30"/>
                    </a:lnTo>
                    <a:lnTo>
                      <a:pt x="146" y="36"/>
                    </a:lnTo>
                    <a:lnTo>
                      <a:pt x="136" y="38"/>
                    </a:lnTo>
                    <a:lnTo>
                      <a:pt x="134" y="34"/>
                    </a:lnTo>
                    <a:lnTo>
                      <a:pt x="137" y="22"/>
                    </a:lnTo>
                    <a:lnTo>
                      <a:pt x="135" y="15"/>
                    </a:lnTo>
                    <a:lnTo>
                      <a:pt x="130" y="13"/>
                    </a:lnTo>
                    <a:lnTo>
                      <a:pt x="121" y="15"/>
                    </a:lnTo>
                    <a:lnTo>
                      <a:pt x="111" y="19"/>
                    </a:lnTo>
                    <a:lnTo>
                      <a:pt x="102" y="25"/>
                    </a:lnTo>
                    <a:lnTo>
                      <a:pt x="93" y="30"/>
                    </a:lnTo>
                    <a:lnTo>
                      <a:pt x="87" y="35"/>
                    </a:lnTo>
                    <a:lnTo>
                      <a:pt x="80" y="36"/>
                    </a:lnTo>
                    <a:lnTo>
                      <a:pt x="77" y="30"/>
                    </a:lnTo>
                    <a:lnTo>
                      <a:pt x="77" y="20"/>
                    </a:lnTo>
                    <a:lnTo>
                      <a:pt x="80" y="9"/>
                    </a:lnTo>
                    <a:lnTo>
                      <a:pt x="80" y="2"/>
                    </a:lnTo>
                    <a:lnTo>
                      <a:pt x="75" y="0"/>
                    </a:lnTo>
                    <a:lnTo>
                      <a:pt x="66" y="0"/>
                    </a:lnTo>
                    <a:lnTo>
                      <a:pt x="58" y="2"/>
                    </a:lnTo>
                    <a:lnTo>
                      <a:pt x="56" y="4"/>
                    </a:lnTo>
                    <a:lnTo>
                      <a:pt x="50" y="6"/>
                    </a:lnTo>
                    <a:lnTo>
                      <a:pt x="42" y="10"/>
                    </a:lnTo>
                    <a:lnTo>
                      <a:pt x="33" y="16"/>
                    </a:lnTo>
                    <a:lnTo>
                      <a:pt x="23" y="22"/>
                    </a:lnTo>
                    <a:lnTo>
                      <a:pt x="14" y="28"/>
                    </a:lnTo>
                    <a:lnTo>
                      <a:pt x="6" y="35"/>
                    </a:lnTo>
                    <a:lnTo>
                      <a:pt x="2" y="42"/>
                    </a:lnTo>
                    <a:lnTo>
                      <a:pt x="2" y="42"/>
                    </a:lnTo>
                    <a:lnTo>
                      <a:pt x="1" y="44"/>
                    </a:lnTo>
                    <a:lnTo>
                      <a:pt x="0" y="45"/>
                    </a:lnTo>
                    <a:lnTo>
                      <a:pt x="0" y="47"/>
                    </a:lnTo>
                    <a:lnTo>
                      <a:pt x="1" y="50"/>
                    </a:lnTo>
                    <a:lnTo>
                      <a:pt x="2" y="51"/>
                    </a:lnTo>
                    <a:lnTo>
                      <a:pt x="3" y="52"/>
                    </a:lnTo>
                    <a:lnTo>
                      <a:pt x="5" y="52"/>
                    </a:lnTo>
                    <a:lnTo>
                      <a:pt x="7" y="51"/>
                    </a:lnTo>
                    <a:lnTo>
                      <a:pt x="7" y="51"/>
                    </a:lnTo>
                    <a:close/>
                  </a:path>
                </a:pathLst>
              </a:custGeom>
              <a:solidFill>
                <a:srgbClr val="000000"/>
              </a:solidFill>
              <a:ln w="9525">
                <a:solidFill>
                  <a:schemeClr val="tx2"/>
                </a:solidFill>
                <a:round/>
                <a:headEnd/>
                <a:tailEnd/>
              </a:ln>
            </p:spPr>
            <p:txBody>
              <a:bodyPr/>
              <a:lstStyle/>
              <a:p>
                <a:endParaRPr lang="zh-CN" altLang="en-US">
                  <a:latin typeface="微软雅黑" pitchFamily="34" charset="-122"/>
                  <a:ea typeface="微软雅黑" pitchFamily="34" charset="-122"/>
                </a:endParaRPr>
              </a:p>
            </p:txBody>
          </p:sp>
          <p:sp>
            <p:nvSpPr>
              <p:cNvPr id="26637" name="Freeform 13"/>
              <p:cNvSpPr>
                <a:spLocks/>
              </p:cNvSpPr>
              <p:nvPr/>
            </p:nvSpPr>
            <p:spPr bwMode="auto">
              <a:xfrm>
                <a:off x="1842" y="1826"/>
                <a:ext cx="111" cy="44"/>
              </a:xfrm>
              <a:custGeom>
                <a:avLst/>
                <a:gdLst/>
                <a:ahLst/>
                <a:cxnLst>
                  <a:cxn ang="0">
                    <a:pos x="13" y="174"/>
                  </a:cxn>
                  <a:cxn ang="0">
                    <a:pos x="32" y="156"/>
                  </a:cxn>
                  <a:cxn ang="0">
                    <a:pos x="53" y="139"/>
                  </a:cxn>
                  <a:cxn ang="0">
                    <a:pos x="76" y="123"/>
                  </a:cxn>
                  <a:cxn ang="0">
                    <a:pos x="99" y="108"/>
                  </a:cxn>
                  <a:cxn ang="0">
                    <a:pos x="124" y="95"/>
                  </a:cxn>
                  <a:cxn ang="0">
                    <a:pos x="150" y="84"/>
                  </a:cxn>
                  <a:cxn ang="0">
                    <a:pos x="176" y="74"/>
                  </a:cxn>
                  <a:cxn ang="0">
                    <a:pos x="201" y="67"/>
                  </a:cxn>
                  <a:cxn ang="0">
                    <a:pos x="228" y="63"/>
                  </a:cxn>
                  <a:cxn ang="0">
                    <a:pos x="254" y="61"/>
                  </a:cxn>
                  <a:cxn ang="0">
                    <a:pos x="281" y="61"/>
                  </a:cxn>
                  <a:cxn ang="0">
                    <a:pos x="307" y="65"/>
                  </a:cxn>
                  <a:cxn ang="0">
                    <a:pos x="332" y="72"/>
                  </a:cxn>
                  <a:cxn ang="0">
                    <a:pos x="356" y="83"/>
                  </a:cxn>
                  <a:cxn ang="0">
                    <a:pos x="380" y="98"/>
                  </a:cxn>
                  <a:cxn ang="0">
                    <a:pos x="402" y="117"/>
                  </a:cxn>
                  <a:cxn ang="0">
                    <a:pos x="409" y="122"/>
                  </a:cxn>
                  <a:cxn ang="0">
                    <a:pos x="417" y="124"/>
                  </a:cxn>
                  <a:cxn ang="0">
                    <a:pos x="425" y="123"/>
                  </a:cxn>
                  <a:cxn ang="0">
                    <a:pos x="432" y="120"/>
                  </a:cxn>
                  <a:cxn ang="0">
                    <a:pos x="438" y="113"/>
                  </a:cxn>
                  <a:cxn ang="0">
                    <a:pos x="441" y="104"/>
                  </a:cxn>
                  <a:cxn ang="0">
                    <a:pos x="440" y="96"/>
                  </a:cxn>
                  <a:cxn ang="0">
                    <a:pos x="436" y="89"/>
                  </a:cxn>
                  <a:cxn ang="0">
                    <a:pos x="426" y="71"/>
                  </a:cxn>
                  <a:cxn ang="0">
                    <a:pos x="415" y="56"/>
                  </a:cxn>
                  <a:cxn ang="0">
                    <a:pos x="400" y="43"/>
                  </a:cxn>
                  <a:cxn ang="0">
                    <a:pos x="384" y="31"/>
                  </a:cxn>
                  <a:cxn ang="0">
                    <a:pos x="367" y="21"/>
                  </a:cxn>
                  <a:cxn ang="0">
                    <a:pos x="349" y="15"/>
                  </a:cxn>
                  <a:cxn ang="0">
                    <a:pos x="332" y="9"/>
                  </a:cxn>
                  <a:cxn ang="0">
                    <a:pos x="312" y="6"/>
                  </a:cxn>
                  <a:cxn ang="0">
                    <a:pos x="293" y="2"/>
                  </a:cxn>
                  <a:cxn ang="0">
                    <a:pos x="275" y="1"/>
                  </a:cxn>
                  <a:cxn ang="0">
                    <a:pos x="256" y="0"/>
                  </a:cxn>
                  <a:cxn ang="0">
                    <a:pos x="237" y="0"/>
                  </a:cxn>
                  <a:cxn ang="0">
                    <a:pos x="218" y="2"/>
                  </a:cxn>
                  <a:cxn ang="0">
                    <a:pos x="200" y="6"/>
                  </a:cxn>
                  <a:cxn ang="0">
                    <a:pos x="181" y="11"/>
                  </a:cxn>
                  <a:cxn ang="0">
                    <a:pos x="163" y="18"/>
                  </a:cxn>
                  <a:cxn ang="0">
                    <a:pos x="139" y="28"/>
                  </a:cxn>
                  <a:cxn ang="0">
                    <a:pos x="115" y="40"/>
                  </a:cxn>
                  <a:cxn ang="0">
                    <a:pos x="92" y="54"/>
                  </a:cxn>
                  <a:cxn ang="0">
                    <a:pos x="69" y="68"/>
                  </a:cxn>
                  <a:cxn ang="0">
                    <a:pos x="49" y="85"/>
                  </a:cxn>
                  <a:cxn ang="0">
                    <a:pos x="30" y="105"/>
                  </a:cxn>
                  <a:cxn ang="0">
                    <a:pos x="14" y="127"/>
                  </a:cxn>
                  <a:cxn ang="0">
                    <a:pos x="1" y="151"/>
                  </a:cxn>
                  <a:cxn ang="0">
                    <a:pos x="0" y="155"/>
                  </a:cxn>
                  <a:cxn ang="0">
                    <a:pos x="1" y="159"/>
                  </a:cxn>
                  <a:cxn ang="0">
                    <a:pos x="3" y="165"/>
                  </a:cxn>
                  <a:cxn ang="0">
                    <a:pos x="4" y="169"/>
                  </a:cxn>
                  <a:cxn ang="0">
                    <a:pos x="4" y="169"/>
                  </a:cxn>
                  <a:cxn ang="0">
                    <a:pos x="4" y="172"/>
                  </a:cxn>
                  <a:cxn ang="0">
                    <a:pos x="4" y="173"/>
                  </a:cxn>
                  <a:cxn ang="0">
                    <a:pos x="5" y="175"/>
                  </a:cxn>
                  <a:cxn ang="0">
                    <a:pos x="6" y="176"/>
                  </a:cxn>
                  <a:cxn ang="0">
                    <a:pos x="9" y="176"/>
                  </a:cxn>
                  <a:cxn ang="0">
                    <a:pos x="10" y="176"/>
                  </a:cxn>
                  <a:cxn ang="0">
                    <a:pos x="12" y="175"/>
                  </a:cxn>
                  <a:cxn ang="0">
                    <a:pos x="13" y="174"/>
                  </a:cxn>
                  <a:cxn ang="0">
                    <a:pos x="13" y="174"/>
                  </a:cxn>
                </a:cxnLst>
                <a:rect l="0" t="0" r="r" b="b"/>
                <a:pathLst>
                  <a:path w="441" h="176">
                    <a:moveTo>
                      <a:pt x="13" y="174"/>
                    </a:moveTo>
                    <a:lnTo>
                      <a:pt x="32" y="156"/>
                    </a:lnTo>
                    <a:lnTo>
                      <a:pt x="53" y="139"/>
                    </a:lnTo>
                    <a:lnTo>
                      <a:pt x="76" y="123"/>
                    </a:lnTo>
                    <a:lnTo>
                      <a:pt x="99" y="108"/>
                    </a:lnTo>
                    <a:lnTo>
                      <a:pt x="124" y="95"/>
                    </a:lnTo>
                    <a:lnTo>
                      <a:pt x="150" y="84"/>
                    </a:lnTo>
                    <a:lnTo>
                      <a:pt x="176" y="74"/>
                    </a:lnTo>
                    <a:lnTo>
                      <a:pt x="201" y="67"/>
                    </a:lnTo>
                    <a:lnTo>
                      <a:pt x="228" y="63"/>
                    </a:lnTo>
                    <a:lnTo>
                      <a:pt x="254" y="61"/>
                    </a:lnTo>
                    <a:lnTo>
                      <a:pt x="281" y="61"/>
                    </a:lnTo>
                    <a:lnTo>
                      <a:pt x="307" y="65"/>
                    </a:lnTo>
                    <a:lnTo>
                      <a:pt x="332" y="72"/>
                    </a:lnTo>
                    <a:lnTo>
                      <a:pt x="356" y="83"/>
                    </a:lnTo>
                    <a:lnTo>
                      <a:pt x="380" y="98"/>
                    </a:lnTo>
                    <a:lnTo>
                      <a:pt x="402" y="117"/>
                    </a:lnTo>
                    <a:lnTo>
                      <a:pt x="409" y="122"/>
                    </a:lnTo>
                    <a:lnTo>
                      <a:pt x="417" y="124"/>
                    </a:lnTo>
                    <a:lnTo>
                      <a:pt x="425" y="123"/>
                    </a:lnTo>
                    <a:lnTo>
                      <a:pt x="432" y="120"/>
                    </a:lnTo>
                    <a:lnTo>
                      <a:pt x="438" y="113"/>
                    </a:lnTo>
                    <a:lnTo>
                      <a:pt x="441" y="104"/>
                    </a:lnTo>
                    <a:lnTo>
                      <a:pt x="440" y="96"/>
                    </a:lnTo>
                    <a:lnTo>
                      <a:pt x="436" y="89"/>
                    </a:lnTo>
                    <a:lnTo>
                      <a:pt x="426" y="71"/>
                    </a:lnTo>
                    <a:lnTo>
                      <a:pt x="415" y="56"/>
                    </a:lnTo>
                    <a:lnTo>
                      <a:pt x="400" y="43"/>
                    </a:lnTo>
                    <a:lnTo>
                      <a:pt x="384" y="31"/>
                    </a:lnTo>
                    <a:lnTo>
                      <a:pt x="367" y="21"/>
                    </a:lnTo>
                    <a:lnTo>
                      <a:pt x="349" y="15"/>
                    </a:lnTo>
                    <a:lnTo>
                      <a:pt x="332" y="9"/>
                    </a:lnTo>
                    <a:lnTo>
                      <a:pt x="312" y="6"/>
                    </a:lnTo>
                    <a:lnTo>
                      <a:pt x="293" y="2"/>
                    </a:lnTo>
                    <a:lnTo>
                      <a:pt x="275" y="1"/>
                    </a:lnTo>
                    <a:lnTo>
                      <a:pt x="256" y="0"/>
                    </a:lnTo>
                    <a:lnTo>
                      <a:pt x="237" y="0"/>
                    </a:lnTo>
                    <a:lnTo>
                      <a:pt x="218" y="2"/>
                    </a:lnTo>
                    <a:lnTo>
                      <a:pt x="200" y="6"/>
                    </a:lnTo>
                    <a:lnTo>
                      <a:pt x="181" y="11"/>
                    </a:lnTo>
                    <a:lnTo>
                      <a:pt x="163" y="18"/>
                    </a:lnTo>
                    <a:lnTo>
                      <a:pt x="139" y="28"/>
                    </a:lnTo>
                    <a:lnTo>
                      <a:pt x="115" y="40"/>
                    </a:lnTo>
                    <a:lnTo>
                      <a:pt x="92" y="54"/>
                    </a:lnTo>
                    <a:lnTo>
                      <a:pt x="69" y="68"/>
                    </a:lnTo>
                    <a:lnTo>
                      <a:pt x="49" y="85"/>
                    </a:lnTo>
                    <a:lnTo>
                      <a:pt x="30" y="105"/>
                    </a:lnTo>
                    <a:lnTo>
                      <a:pt x="14" y="127"/>
                    </a:lnTo>
                    <a:lnTo>
                      <a:pt x="1" y="151"/>
                    </a:lnTo>
                    <a:lnTo>
                      <a:pt x="0" y="155"/>
                    </a:lnTo>
                    <a:lnTo>
                      <a:pt x="1" y="159"/>
                    </a:lnTo>
                    <a:lnTo>
                      <a:pt x="3" y="165"/>
                    </a:lnTo>
                    <a:lnTo>
                      <a:pt x="4" y="169"/>
                    </a:lnTo>
                    <a:lnTo>
                      <a:pt x="4" y="169"/>
                    </a:lnTo>
                    <a:lnTo>
                      <a:pt x="4" y="172"/>
                    </a:lnTo>
                    <a:lnTo>
                      <a:pt x="4" y="173"/>
                    </a:lnTo>
                    <a:lnTo>
                      <a:pt x="5" y="175"/>
                    </a:lnTo>
                    <a:lnTo>
                      <a:pt x="6" y="176"/>
                    </a:lnTo>
                    <a:lnTo>
                      <a:pt x="9" y="176"/>
                    </a:lnTo>
                    <a:lnTo>
                      <a:pt x="10" y="176"/>
                    </a:lnTo>
                    <a:lnTo>
                      <a:pt x="12" y="175"/>
                    </a:lnTo>
                    <a:lnTo>
                      <a:pt x="13" y="174"/>
                    </a:lnTo>
                    <a:lnTo>
                      <a:pt x="13" y="174"/>
                    </a:lnTo>
                    <a:close/>
                  </a:path>
                </a:pathLst>
              </a:custGeom>
              <a:solidFill>
                <a:srgbClr val="000000"/>
              </a:solidFill>
              <a:ln w="9525">
                <a:solidFill>
                  <a:schemeClr val="tx2"/>
                </a:solidFill>
                <a:round/>
                <a:headEnd/>
                <a:tailEnd/>
              </a:ln>
            </p:spPr>
            <p:txBody>
              <a:bodyPr/>
              <a:lstStyle/>
              <a:p>
                <a:endParaRPr lang="zh-CN" altLang="en-US">
                  <a:latin typeface="微软雅黑" pitchFamily="34" charset="-122"/>
                  <a:ea typeface="微软雅黑" pitchFamily="34" charset="-122"/>
                </a:endParaRPr>
              </a:p>
            </p:txBody>
          </p:sp>
          <p:sp>
            <p:nvSpPr>
              <p:cNvPr id="26638" name="Freeform 14"/>
              <p:cNvSpPr>
                <a:spLocks/>
              </p:cNvSpPr>
              <p:nvPr/>
            </p:nvSpPr>
            <p:spPr bwMode="auto">
              <a:xfrm>
                <a:off x="2163" y="1856"/>
                <a:ext cx="669" cy="61"/>
              </a:xfrm>
              <a:custGeom>
                <a:avLst/>
                <a:gdLst/>
                <a:ahLst/>
                <a:cxnLst>
                  <a:cxn ang="0">
                    <a:pos x="56" y="225"/>
                  </a:cxn>
                  <a:cxn ang="0">
                    <a:pos x="134" y="245"/>
                  </a:cxn>
                  <a:cxn ang="0">
                    <a:pos x="295" y="210"/>
                  </a:cxn>
                  <a:cxn ang="0">
                    <a:pos x="471" y="163"/>
                  </a:cxn>
                  <a:cxn ang="0">
                    <a:pos x="644" y="116"/>
                  </a:cxn>
                  <a:cxn ang="0">
                    <a:pos x="823" y="72"/>
                  </a:cxn>
                  <a:cxn ang="0">
                    <a:pos x="932" y="54"/>
                  </a:cxn>
                  <a:cxn ang="0">
                    <a:pos x="1015" y="67"/>
                  </a:cxn>
                  <a:cxn ang="0">
                    <a:pos x="1077" y="118"/>
                  </a:cxn>
                  <a:cxn ang="0">
                    <a:pos x="1117" y="186"/>
                  </a:cxn>
                  <a:cxn ang="0">
                    <a:pos x="1268" y="232"/>
                  </a:cxn>
                  <a:cxn ang="0">
                    <a:pos x="1468" y="219"/>
                  </a:cxn>
                  <a:cxn ang="0">
                    <a:pos x="1651" y="173"/>
                  </a:cxn>
                  <a:cxn ang="0">
                    <a:pos x="1773" y="134"/>
                  </a:cxn>
                  <a:cxn ang="0">
                    <a:pos x="1839" y="131"/>
                  </a:cxn>
                  <a:cxn ang="0">
                    <a:pos x="1876" y="168"/>
                  </a:cxn>
                  <a:cxn ang="0">
                    <a:pos x="1942" y="197"/>
                  </a:cxn>
                  <a:cxn ang="0">
                    <a:pos x="2038" y="214"/>
                  </a:cxn>
                  <a:cxn ang="0">
                    <a:pos x="2152" y="220"/>
                  </a:cxn>
                  <a:cxn ang="0">
                    <a:pos x="2276" y="219"/>
                  </a:cxn>
                  <a:cxn ang="0">
                    <a:pos x="2394" y="212"/>
                  </a:cxn>
                  <a:cxn ang="0">
                    <a:pos x="2501" y="204"/>
                  </a:cxn>
                  <a:cxn ang="0">
                    <a:pos x="2584" y="195"/>
                  </a:cxn>
                  <a:cxn ang="0">
                    <a:pos x="2632" y="188"/>
                  </a:cxn>
                  <a:cxn ang="0">
                    <a:pos x="2660" y="179"/>
                  </a:cxn>
                  <a:cxn ang="0">
                    <a:pos x="2675" y="154"/>
                  </a:cxn>
                  <a:cxn ang="0">
                    <a:pos x="2667" y="125"/>
                  </a:cxn>
                  <a:cxn ang="0">
                    <a:pos x="2641" y="110"/>
                  </a:cxn>
                  <a:cxn ang="0">
                    <a:pos x="2486" y="109"/>
                  </a:cxn>
                  <a:cxn ang="0">
                    <a:pos x="2268" y="121"/>
                  </a:cxn>
                  <a:cxn ang="0">
                    <a:pos x="2071" y="130"/>
                  </a:cxn>
                  <a:cxn ang="0">
                    <a:pos x="1956" y="114"/>
                  </a:cxn>
                  <a:cxn ang="0">
                    <a:pos x="1896" y="53"/>
                  </a:cxn>
                  <a:cxn ang="0">
                    <a:pos x="1797" y="37"/>
                  </a:cxn>
                  <a:cxn ang="0">
                    <a:pos x="1682" y="61"/>
                  </a:cxn>
                  <a:cxn ang="0">
                    <a:pos x="1570" y="89"/>
                  </a:cxn>
                  <a:cxn ang="0">
                    <a:pos x="1461" y="119"/>
                  </a:cxn>
                  <a:cxn ang="0">
                    <a:pos x="1349" y="149"/>
                  </a:cxn>
                  <a:cxn ang="0">
                    <a:pos x="1265" y="160"/>
                  </a:cxn>
                  <a:cxn ang="0">
                    <a:pos x="1203" y="141"/>
                  </a:cxn>
                  <a:cxn ang="0">
                    <a:pos x="1152" y="102"/>
                  </a:cxn>
                  <a:cxn ang="0">
                    <a:pos x="1102" y="54"/>
                  </a:cxn>
                  <a:cxn ang="0">
                    <a:pos x="1053" y="16"/>
                  </a:cxn>
                  <a:cxn ang="0">
                    <a:pos x="996" y="1"/>
                  </a:cxn>
                  <a:cxn ang="0">
                    <a:pos x="934" y="2"/>
                  </a:cxn>
                  <a:cxn ang="0">
                    <a:pos x="871" y="12"/>
                  </a:cxn>
                  <a:cxn ang="0">
                    <a:pos x="722" y="53"/>
                  </a:cxn>
                  <a:cxn ang="0">
                    <a:pos x="549" y="107"/>
                  </a:cxn>
                  <a:cxn ang="0">
                    <a:pos x="377" y="162"/>
                  </a:cxn>
                  <a:cxn ang="0">
                    <a:pos x="199" y="212"/>
                  </a:cxn>
                  <a:cxn ang="0">
                    <a:pos x="96" y="224"/>
                  </a:cxn>
                  <a:cxn ang="0">
                    <a:pos x="24" y="200"/>
                  </a:cxn>
                  <a:cxn ang="0">
                    <a:pos x="3" y="191"/>
                  </a:cxn>
                  <a:cxn ang="0">
                    <a:pos x="1" y="197"/>
                  </a:cxn>
                </a:cxnLst>
                <a:rect l="0" t="0" r="r" b="b"/>
                <a:pathLst>
                  <a:path w="2676" h="245">
                    <a:moveTo>
                      <a:pt x="3" y="200"/>
                    </a:moveTo>
                    <a:lnTo>
                      <a:pt x="21" y="209"/>
                    </a:lnTo>
                    <a:lnTo>
                      <a:pt x="38" y="216"/>
                    </a:lnTo>
                    <a:lnTo>
                      <a:pt x="56" y="225"/>
                    </a:lnTo>
                    <a:lnTo>
                      <a:pt x="74" y="233"/>
                    </a:lnTo>
                    <a:lnTo>
                      <a:pt x="93" y="240"/>
                    </a:lnTo>
                    <a:lnTo>
                      <a:pt x="113" y="243"/>
                    </a:lnTo>
                    <a:lnTo>
                      <a:pt x="134" y="245"/>
                    </a:lnTo>
                    <a:lnTo>
                      <a:pt x="158" y="241"/>
                    </a:lnTo>
                    <a:lnTo>
                      <a:pt x="204" y="231"/>
                    </a:lnTo>
                    <a:lnTo>
                      <a:pt x="250" y="221"/>
                    </a:lnTo>
                    <a:lnTo>
                      <a:pt x="295" y="210"/>
                    </a:lnTo>
                    <a:lnTo>
                      <a:pt x="340" y="199"/>
                    </a:lnTo>
                    <a:lnTo>
                      <a:pt x="383" y="187"/>
                    </a:lnTo>
                    <a:lnTo>
                      <a:pt x="427" y="175"/>
                    </a:lnTo>
                    <a:lnTo>
                      <a:pt x="471" y="163"/>
                    </a:lnTo>
                    <a:lnTo>
                      <a:pt x="513" y="151"/>
                    </a:lnTo>
                    <a:lnTo>
                      <a:pt x="557" y="139"/>
                    </a:lnTo>
                    <a:lnTo>
                      <a:pt x="601" y="127"/>
                    </a:lnTo>
                    <a:lnTo>
                      <a:pt x="644" y="116"/>
                    </a:lnTo>
                    <a:lnTo>
                      <a:pt x="688" y="103"/>
                    </a:lnTo>
                    <a:lnTo>
                      <a:pt x="732" y="92"/>
                    </a:lnTo>
                    <a:lnTo>
                      <a:pt x="777" y="82"/>
                    </a:lnTo>
                    <a:lnTo>
                      <a:pt x="823" y="72"/>
                    </a:lnTo>
                    <a:lnTo>
                      <a:pt x="869" y="62"/>
                    </a:lnTo>
                    <a:lnTo>
                      <a:pt x="890" y="57"/>
                    </a:lnTo>
                    <a:lnTo>
                      <a:pt x="911" y="55"/>
                    </a:lnTo>
                    <a:lnTo>
                      <a:pt x="932" y="54"/>
                    </a:lnTo>
                    <a:lnTo>
                      <a:pt x="953" y="55"/>
                    </a:lnTo>
                    <a:lnTo>
                      <a:pt x="973" y="57"/>
                    </a:lnTo>
                    <a:lnTo>
                      <a:pt x="995" y="61"/>
                    </a:lnTo>
                    <a:lnTo>
                      <a:pt x="1015" y="67"/>
                    </a:lnTo>
                    <a:lnTo>
                      <a:pt x="1035" y="75"/>
                    </a:lnTo>
                    <a:lnTo>
                      <a:pt x="1052" y="86"/>
                    </a:lnTo>
                    <a:lnTo>
                      <a:pt x="1065" y="101"/>
                    </a:lnTo>
                    <a:lnTo>
                      <a:pt x="1077" y="118"/>
                    </a:lnTo>
                    <a:lnTo>
                      <a:pt x="1085" y="136"/>
                    </a:lnTo>
                    <a:lnTo>
                      <a:pt x="1094" y="155"/>
                    </a:lnTo>
                    <a:lnTo>
                      <a:pt x="1105" y="172"/>
                    </a:lnTo>
                    <a:lnTo>
                      <a:pt x="1117" y="186"/>
                    </a:lnTo>
                    <a:lnTo>
                      <a:pt x="1134" y="197"/>
                    </a:lnTo>
                    <a:lnTo>
                      <a:pt x="1176" y="214"/>
                    </a:lnTo>
                    <a:lnTo>
                      <a:pt x="1221" y="225"/>
                    </a:lnTo>
                    <a:lnTo>
                      <a:pt x="1268" y="232"/>
                    </a:lnTo>
                    <a:lnTo>
                      <a:pt x="1318" y="234"/>
                    </a:lnTo>
                    <a:lnTo>
                      <a:pt x="1368" y="232"/>
                    </a:lnTo>
                    <a:lnTo>
                      <a:pt x="1419" y="227"/>
                    </a:lnTo>
                    <a:lnTo>
                      <a:pt x="1468" y="219"/>
                    </a:lnTo>
                    <a:lnTo>
                      <a:pt x="1517" y="209"/>
                    </a:lnTo>
                    <a:lnTo>
                      <a:pt x="1564" y="197"/>
                    </a:lnTo>
                    <a:lnTo>
                      <a:pt x="1609" y="185"/>
                    </a:lnTo>
                    <a:lnTo>
                      <a:pt x="1651" y="173"/>
                    </a:lnTo>
                    <a:lnTo>
                      <a:pt x="1689" y="160"/>
                    </a:lnTo>
                    <a:lnTo>
                      <a:pt x="1723" y="149"/>
                    </a:lnTo>
                    <a:lnTo>
                      <a:pt x="1751" y="140"/>
                    </a:lnTo>
                    <a:lnTo>
                      <a:pt x="1773" y="134"/>
                    </a:lnTo>
                    <a:lnTo>
                      <a:pt x="1789" y="129"/>
                    </a:lnTo>
                    <a:lnTo>
                      <a:pt x="1810" y="126"/>
                    </a:lnTo>
                    <a:lnTo>
                      <a:pt x="1827" y="127"/>
                    </a:lnTo>
                    <a:lnTo>
                      <a:pt x="1839" y="131"/>
                    </a:lnTo>
                    <a:lnTo>
                      <a:pt x="1849" y="139"/>
                    </a:lnTo>
                    <a:lnTo>
                      <a:pt x="1857" y="148"/>
                    </a:lnTo>
                    <a:lnTo>
                      <a:pt x="1866" y="158"/>
                    </a:lnTo>
                    <a:lnTo>
                      <a:pt x="1876" y="168"/>
                    </a:lnTo>
                    <a:lnTo>
                      <a:pt x="1889" y="178"/>
                    </a:lnTo>
                    <a:lnTo>
                      <a:pt x="1904" y="186"/>
                    </a:lnTo>
                    <a:lnTo>
                      <a:pt x="1922" y="192"/>
                    </a:lnTo>
                    <a:lnTo>
                      <a:pt x="1942" y="197"/>
                    </a:lnTo>
                    <a:lnTo>
                      <a:pt x="1964" y="203"/>
                    </a:lnTo>
                    <a:lnTo>
                      <a:pt x="1987" y="208"/>
                    </a:lnTo>
                    <a:lnTo>
                      <a:pt x="2012" y="211"/>
                    </a:lnTo>
                    <a:lnTo>
                      <a:pt x="2038" y="214"/>
                    </a:lnTo>
                    <a:lnTo>
                      <a:pt x="2066" y="216"/>
                    </a:lnTo>
                    <a:lnTo>
                      <a:pt x="2094" y="218"/>
                    </a:lnTo>
                    <a:lnTo>
                      <a:pt x="2123" y="219"/>
                    </a:lnTo>
                    <a:lnTo>
                      <a:pt x="2152" y="220"/>
                    </a:lnTo>
                    <a:lnTo>
                      <a:pt x="2182" y="220"/>
                    </a:lnTo>
                    <a:lnTo>
                      <a:pt x="2214" y="220"/>
                    </a:lnTo>
                    <a:lnTo>
                      <a:pt x="2244" y="220"/>
                    </a:lnTo>
                    <a:lnTo>
                      <a:pt x="2276" y="219"/>
                    </a:lnTo>
                    <a:lnTo>
                      <a:pt x="2306" y="218"/>
                    </a:lnTo>
                    <a:lnTo>
                      <a:pt x="2336" y="215"/>
                    </a:lnTo>
                    <a:lnTo>
                      <a:pt x="2365" y="214"/>
                    </a:lnTo>
                    <a:lnTo>
                      <a:pt x="2394" y="212"/>
                    </a:lnTo>
                    <a:lnTo>
                      <a:pt x="2424" y="210"/>
                    </a:lnTo>
                    <a:lnTo>
                      <a:pt x="2451" y="209"/>
                    </a:lnTo>
                    <a:lnTo>
                      <a:pt x="2476" y="206"/>
                    </a:lnTo>
                    <a:lnTo>
                      <a:pt x="2501" y="204"/>
                    </a:lnTo>
                    <a:lnTo>
                      <a:pt x="2525" y="202"/>
                    </a:lnTo>
                    <a:lnTo>
                      <a:pt x="2546" y="200"/>
                    </a:lnTo>
                    <a:lnTo>
                      <a:pt x="2566" y="197"/>
                    </a:lnTo>
                    <a:lnTo>
                      <a:pt x="2584" y="195"/>
                    </a:lnTo>
                    <a:lnTo>
                      <a:pt x="2600" y="193"/>
                    </a:lnTo>
                    <a:lnTo>
                      <a:pt x="2613" y="191"/>
                    </a:lnTo>
                    <a:lnTo>
                      <a:pt x="2624" y="190"/>
                    </a:lnTo>
                    <a:lnTo>
                      <a:pt x="2632" y="188"/>
                    </a:lnTo>
                    <a:lnTo>
                      <a:pt x="2638" y="187"/>
                    </a:lnTo>
                    <a:lnTo>
                      <a:pt x="2646" y="186"/>
                    </a:lnTo>
                    <a:lnTo>
                      <a:pt x="2654" y="184"/>
                    </a:lnTo>
                    <a:lnTo>
                      <a:pt x="2660" y="179"/>
                    </a:lnTo>
                    <a:lnTo>
                      <a:pt x="2666" y="175"/>
                    </a:lnTo>
                    <a:lnTo>
                      <a:pt x="2670" y="168"/>
                    </a:lnTo>
                    <a:lnTo>
                      <a:pt x="2674" y="162"/>
                    </a:lnTo>
                    <a:lnTo>
                      <a:pt x="2675" y="154"/>
                    </a:lnTo>
                    <a:lnTo>
                      <a:pt x="2676" y="146"/>
                    </a:lnTo>
                    <a:lnTo>
                      <a:pt x="2675" y="138"/>
                    </a:lnTo>
                    <a:lnTo>
                      <a:pt x="2672" y="131"/>
                    </a:lnTo>
                    <a:lnTo>
                      <a:pt x="2667" y="125"/>
                    </a:lnTo>
                    <a:lnTo>
                      <a:pt x="2661" y="119"/>
                    </a:lnTo>
                    <a:lnTo>
                      <a:pt x="2656" y="114"/>
                    </a:lnTo>
                    <a:lnTo>
                      <a:pt x="2649" y="111"/>
                    </a:lnTo>
                    <a:lnTo>
                      <a:pt x="2641" y="110"/>
                    </a:lnTo>
                    <a:lnTo>
                      <a:pt x="2633" y="110"/>
                    </a:lnTo>
                    <a:lnTo>
                      <a:pt x="2589" y="108"/>
                    </a:lnTo>
                    <a:lnTo>
                      <a:pt x="2539" y="108"/>
                    </a:lnTo>
                    <a:lnTo>
                      <a:pt x="2486" y="109"/>
                    </a:lnTo>
                    <a:lnTo>
                      <a:pt x="2433" y="111"/>
                    </a:lnTo>
                    <a:lnTo>
                      <a:pt x="2378" y="114"/>
                    </a:lnTo>
                    <a:lnTo>
                      <a:pt x="2323" y="118"/>
                    </a:lnTo>
                    <a:lnTo>
                      <a:pt x="2268" y="121"/>
                    </a:lnTo>
                    <a:lnTo>
                      <a:pt x="2214" y="125"/>
                    </a:lnTo>
                    <a:lnTo>
                      <a:pt x="2162" y="128"/>
                    </a:lnTo>
                    <a:lnTo>
                      <a:pt x="2115" y="130"/>
                    </a:lnTo>
                    <a:lnTo>
                      <a:pt x="2071" y="130"/>
                    </a:lnTo>
                    <a:lnTo>
                      <a:pt x="2033" y="130"/>
                    </a:lnTo>
                    <a:lnTo>
                      <a:pt x="2000" y="127"/>
                    </a:lnTo>
                    <a:lnTo>
                      <a:pt x="1974" y="122"/>
                    </a:lnTo>
                    <a:lnTo>
                      <a:pt x="1956" y="114"/>
                    </a:lnTo>
                    <a:lnTo>
                      <a:pt x="1946" y="104"/>
                    </a:lnTo>
                    <a:lnTo>
                      <a:pt x="1933" y="83"/>
                    </a:lnTo>
                    <a:lnTo>
                      <a:pt x="1917" y="65"/>
                    </a:lnTo>
                    <a:lnTo>
                      <a:pt x="1896" y="53"/>
                    </a:lnTo>
                    <a:lnTo>
                      <a:pt x="1874" y="44"/>
                    </a:lnTo>
                    <a:lnTo>
                      <a:pt x="1849" y="38"/>
                    </a:lnTo>
                    <a:lnTo>
                      <a:pt x="1824" y="36"/>
                    </a:lnTo>
                    <a:lnTo>
                      <a:pt x="1797" y="37"/>
                    </a:lnTo>
                    <a:lnTo>
                      <a:pt x="1769" y="42"/>
                    </a:lnTo>
                    <a:lnTo>
                      <a:pt x="1739" y="47"/>
                    </a:lnTo>
                    <a:lnTo>
                      <a:pt x="1710" y="54"/>
                    </a:lnTo>
                    <a:lnTo>
                      <a:pt x="1682" y="61"/>
                    </a:lnTo>
                    <a:lnTo>
                      <a:pt x="1653" y="67"/>
                    </a:lnTo>
                    <a:lnTo>
                      <a:pt x="1626" y="74"/>
                    </a:lnTo>
                    <a:lnTo>
                      <a:pt x="1598" y="82"/>
                    </a:lnTo>
                    <a:lnTo>
                      <a:pt x="1570" y="89"/>
                    </a:lnTo>
                    <a:lnTo>
                      <a:pt x="1543" y="97"/>
                    </a:lnTo>
                    <a:lnTo>
                      <a:pt x="1515" y="104"/>
                    </a:lnTo>
                    <a:lnTo>
                      <a:pt x="1488" y="112"/>
                    </a:lnTo>
                    <a:lnTo>
                      <a:pt x="1461" y="119"/>
                    </a:lnTo>
                    <a:lnTo>
                      <a:pt x="1433" y="127"/>
                    </a:lnTo>
                    <a:lnTo>
                      <a:pt x="1405" y="135"/>
                    </a:lnTo>
                    <a:lnTo>
                      <a:pt x="1377" y="141"/>
                    </a:lnTo>
                    <a:lnTo>
                      <a:pt x="1349" y="149"/>
                    </a:lnTo>
                    <a:lnTo>
                      <a:pt x="1320" y="156"/>
                    </a:lnTo>
                    <a:lnTo>
                      <a:pt x="1301" y="159"/>
                    </a:lnTo>
                    <a:lnTo>
                      <a:pt x="1282" y="162"/>
                    </a:lnTo>
                    <a:lnTo>
                      <a:pt x="1265" y="160"/>
                    </a:lnTo>
                    <a:lnTo>
                      <a:pt x="1248" y="158"/>
                    </a:lnTo>
                    <a:lnTo>
                      <a:pt x="1232" y="154"/>
                    </a:lnTo>
                    <a:lnTo>
                      <a:pt x="1218" y="148"/>
                    </a:lnTo>
                    <a:lnTo>
                      <a:pt x="1203" y="141"/>
                    </a:lnTo>
                    <a:lnTo>
                      <a:pt x="1190" y="134"/>
                    </a:lnTo>
                    <a:lnTo>
                      <a:pt x="1176" y="123"/>
                    </a:lnTo>
                    <a:lnTo>
                      <a:pt x="1164" y="113"/>
                    </a:lnTo>
                    <a:lnTo>
                      <a:pt x="1152" y="102"/>
                    </a:lnTo>
                    <a:lnTo>
                      <a:pt x="1139" y="91"/>
                    </a:lnTo>
                    <a:lnTo>
                      <a:pt x="1127" y="79"/>
                    </a:lnTo>
                    <a:lnTo>
                      <a:pt x="1115" y="66"/>
                    </a:lnTo>
                    <a:lnTo>
                      <a:pt x="1102" y="54"/>
                    </a:lnTo>
                    <a:lnTo>
                      <a:pt x="1090" y="42"/>
                    </a:lnTo>
                    <a:lnTo>
                      <a:pt x="1079" y="31"/>
                    </a:lnTo>
                    <a:lnTo>
                      <a:pt x="1066" y="24"/>
                    </a:lnTo>
                    <a:lnTo>
                      <a:pt x="1053" y="16"/>
                    </a:lnTo>
                    <a:lnTo>
                      <a:pt x="1039" y="10"/>
                    </a:lnTo>
                    <a:lnTo>
                      <a:pt x="1026" y="7"/>
                    </a:lnTo>
                    <a:lnTo>
                      <a:pt x="1011" y="3"/>
                    </a:lnTo>
                    <a:lnTo>
                      <a:pt x="996" y="1"/>
                    </a:lnTo>
                    <a:lnTo>
                      <a:pt x="981" y="0"/>
                    </a:lnTo>
                    <a:lnTo>
                      <a:pt x="965" y="0"/>
                    </a:lnTo>
                    <a:lnTo>
                      <a:pt x="950" y="0"/>
                    </a:lnTo>
                    <a:lnTo>
                      <a:pt x="934" y="2"/>
                    </a:lnTo>
                    <a:lnTo>
                      <a:pt x="918" y="3"/>
                    </a:lnTo>
                    <a:lnTo>
                      <a:pt x="903" y="6"/>
                    </a:lnTo>
                    <a:lnTo>
                      <a:pt x="887" y="9"/>
                    </a:lnTo>
                    <a:lnTo>
                      <a:pt x="871" y="12"/>
                    </a:lnTo>
                    <a:lnTo>
                      <a:pt x="857" y="16"/>
                    </a:lnTo>
                    <a:lnTo>
                      <a:pt x="812" y="27"/>
                    </a:lnTo>
                    <a:lnTo>
                      <a:pt x="767" y="39"/>
                    </a:lnTo>
                    <a:lnTo>
                      <a:pt x="722" y="53"/>
                    </a:lnTo>
                    <a:lnTo>
                      <a:pt x="678" y="65"/>
                    </a:lnTo>
                    <a:lnTo>
                      <a:pt x="636" y="79"/>
                    </a:lnTo>
                    <a:lnTo>
                      <a:pt x="592" y="93"/>
                    </a:lnTo>
                    <a:lnTo>
                      <a:pt x="549" y="107"/>
                    </a:lnTo>
                    <a:lnTo>
                      <a:pt x="506" y="120"/>
                    </a:lnTo>
                    <a:lnTo>
                      <a:pt x="463" y="135"/>
                    </a:lnTo>
                    <a:lnTo>
                      <a:pt x="419" y="148"/>
                    </a:lnTo>
                    <a:lnTo>
                      <a:pt x="377" y="162"/>
                    </a:lnTo>
                    <a:lnTo>
                      <a:pt x="333" y="175"/>
                    </a:lnTo>
                    <a:lnTo>
                      <a:pt x="289" y="187"/>
                    </a:lnTo>
                    <a:lnTo>
                      <a:pt x="244" y="200"/>
                    </a:lnTo>
                    <a:lnTo>
                      <a:pt x="199" y="212"/>
                    </a:lnTo>
                    <a:lnTo>
                      <a:pt x="153" y="223"/>
                    </a:lnTo>
                    <a:lnTo>
                      <a:pt x="133" y="227"/>
                    </a:lnTo>
                    <a:lnTo>
                      <a:pt x="114" y="227"/>
                    </a:lnTo>
                    <a:lnTo>
                      <a:pt x="96" y="224"/>
                    </a:lnTo>
                    <a:lnTo>
                      <a:pt x="77" y="220"/>
                    </a:lnTo>
                    <a:lnTo>
                      <a:pt x="59" y="214"/>
                    </a:lnTo>
                    <a:lnTo>
                      <a:pt x="41" y="208"/>
                    </a:lnTo>
                    <a:lnTo>
                      <a:pt x="24" y="200"/>
                    </a:lnTo>
                    <a:lnTo>
                      <a:pt x="6" y="192"/>
                    </a:lnTo>
                    <a:lnTo>
                      <a:pt x="6" y="192"/>
                    </a:lnTo>
                    <a:lnTo>
                      <a:pt x="4" y="191"/>
                    </a:lnTo>
                    <a:lnTo>
                      <a:pt x="3" y="191"/>
                    </a:lnTo>
                    <a:lnTo>
                      <a:pt x="2" y="193"/>
                    </a:lnTo>
                    <a:lnTo>
                      <a:pt x="1" y="194"/>
                    </a:lnTo>
                    <a:lnTo>
                      <a:pt x="0" y="195"/>
                    </a:lnTo>
                    <a:lnTo>
                      <a:pt x="1" y="197"/>
                    </a:lnTo>
                    <a:lnTo>
                      <a:pt x="2" y="199"/>
                    </a:lnTo>
                    <a:lnTo>
                      <a:pt x="3" y="200"/>
                    </a:lnTo>
                    <a:lnTo>
                      <a:pt x="3" y="200"/>
                    </a:lnTo>
                    <a:close/>
                  </a:path>
                </a:pathLst>
              </a:custGeom>
              <a:solidFill>
                <a:srgbClr val="000000"/>
              </a:solidFill>
              <a:ln w="9525">
                <a:solidFill>
                  <a:schemeClr val="tx2"/>
                </a:solidFill>
                <a:round/>
                <a:headEnd/>
                <a:tailEnd/>
              </a:ln>
            </p:spPr>
            <p:txBody>
              <a:bodyPr/>
              <a:lstStyle/>
              <a:p>
                <a:endParaRPr lang="zh-CN" altLang="en-US">
                  <a:latin typeface="微软雅黑" pitchFamily="34" charset="-122"/>
                  <a:ea typeface="微软雅黑" pitchFamily="34" charset="-122"/>
                </a:endParaRPr>
              </a:p>
            </p:txBody>
          </p:sp>
          <p:sp>
            <p:nvSpPr>
              <p:cNvPr id="26639" name="Freeform 15"/>
              <p:cNvSpPr>
                <a:spLocks/>
              </p:cNvSpPr>
              <p:nvPr/>
            </p:nvSpPr>
            <p:spPr bwMode="auto">
              <a:xfrm>
                <a:off x="2069" y="1945"/>
                <a:ext cx="539" cy="74"/>
              </a:xfrm>
              <a:custGeom>
                <a:avLst/>
                <a:gdLst/>
                <a:ahLst/>
                <a:cxnLst>
                  <a:cxn ang="0">
                    <a:pos x="38" y="191"/>
                  </a:cxn>
                  <a:cxn ang="0">
                    <a:pos x="92" y="204"/>
                  </a:cxn>
                  <a:cxn ang="0">
                    <a:pos x="148" y="209"/>
                  </a:cxn>
                  <a:cxn ang="0">
                    <a:pos x="205" y="209"/>
                  </a:cxn>
                  <a:cxn ang="0">
                    <a:pos x="261" y="207"/>
                  </a:cxn>
                  <a:cxn ang="0">
                    <a:pos x="329" y="201"/>
                  </a:cxn>
                  <a:cxn ang="0">
                    <a:pos x="417" y="192"/>
                  </a:cxn>
                  <a:cxn ang="0">
                    <a:pos x="509" y="181"/>
                  </a:cxn>
                  <a:cxn ang="0">
                    <a:pos x="602" y="167"/>
                  </a:cxn>
                  <a:cxn ang="0">
                    <a:pos x="692" y="152"/>
                  </a:cxn>
                  <a:cxn ang="0">
                    <a:pos x="780" y="137"/>
                  </a:cxn>
                  <a:cxn ang="0">
                    <a:pos x="860" y="121"/>
                  </a:cxn>
                  <a:cxn ang="0">
                    <a:pos x="933" y="107"/>
                  </a:cxn>
                  <a:cxn ang="0">
                    <a:pos x="996" y="95"/>
                  </a:cxn>
                  <a:cxn ang="0">
                    <a:pos x="1048" y="83"/>
                  </a:cxn>
                  <a:cxn ang="0">
                    <a:pos x="1083" y="77"/>
                  </a:cxn>
                  <a:cxn ang="0">
                    <a:pos x="1146" y="62"/>
                  </a:cxn>
                  <a:cxn ang="0">
                    <a:pos x="1206" y="53"/>
                  </a:cxn>
                  <a:cxn ang="0">
                    <a:pos x="1232" y="71"/>
                  </a:cxn>
                  <a:cxn ang="0">
                    <a:pos x="1254" y="136"/>
                  </a:cxn>
                  <a:cxn ang="0">
                    <a:pos x="1321" y="211"/>
                  </a:cxn>
                  <a:cxn ang="0">
                    <a:pos x="1448" y="231"/>
                  </a:cxn>
                  <a:cxn ang="0">
                    <a:pos x="1567" y="221"/>
                  </a:cxn>
                  <a:cxn ang="0">
                    <a:pos x="1680" y="209"/>
                  </a:cxn>
                  <a:cxn ang="0">
                    <a:pos x="1799" y="208"/>
                  </a:cxn>
                  <a:cxn ang="0">
                    <a:pos x="1936" y="231"/>
                  </a:cxn>
                  <a:cxn ang="0">
                    <a:pos x="2103" y="294"/>
                  </a:cxn>
                  <a:cxn ang="0">
                    <a:pos x="2127" y="295"/>
                  </a:cxn>
                  <a:cxn ang="0">
                    <a:pos x="2146" y="281"/>
                  </a:cxn>
                  <a:cxn ang="0">
                    <a:pos x="2155" y="258"/>
                  </a:cxn>
                  <a:cxn ang="0">
                    <a:pos x="2150" y="236"/>
                  </a:cxn>
                  <a:cxn ang="0">
                    <a:pos x="2133" y="220"/>
                  </a:cxn>
                  <a:cxn ang="0">
                    <a:pos x="2041" y="183"/>
                  </a:cxn>
                  <a:cxn ang="0">
                    <a:pos x="1915" y="147"/>
                  </a:cxn>
                  <a:cxn ang="0">
                    <a:pos x="1787" y="126"/>
                  </a:cxn>
                  <a:cxn ang="0">
                    <a:pos x="1653" y="124"/>
                  </a:cxn>
                  <a:cxn ang="0">
                    <a:pos x="1515" y="137"/>
                  </a:cxn>
                  <a:cxn ang="0">
                    <a:pos x="1408" y="158"/>
                  </a:cxn>
                  <a:cxn ang="0">
                    <a:pos x="1378" y="158"/>
                  </a:cxn>
                  <a:cxn ang="0">
                    <a:pos x="1352" y="148"/>
                  </a:cxn>
                  <a:cxn ang="0">
                    <a:pos x="1310" y="99"/>
                  </a:cxn>
                  <a:cxn ang="0">
                    <a:pos x="1270" y="30"/>
                  </a:cxn>
                  <a:cxn ang="0">
                    <a:pos x="1191" y="0"/>
                  </a:cxn>
                  <a:cxn ang="0">
                    <a:pos x="1079" y="14"/>
                  </a:cxn>
                  <a:cxn ang="0">
                    <a:pos x="968" y="33"/>
                  </a:cxn>
                  <a:cxn ang="0">
                    <a:pos x="857" y="59"/>
                  </a:cxn>
                  <a:cxn ang="0">
                    <a:pos x="747" y="86"/>
                  </a:cxn>
                  <a:cxn ang="0">
                    <a:pos x="637" y="113"/>
                  </a:cxn>
                  <a:cxn ang="0">
                    <a:pos x="527" y="138"/>
                  </a:cxn>
                  <a:cxn ang="0">
                    <a:pos x="416" y="161"/>
                  </a:cxn>
                  <a:cxn ang="0">
                    <a:pos x="305" y="175"/>
                  </a:cxn>
                  <a:cxn ang="0">
                    <a:pos x="194" y="182"/>
                  </a:cxn>
                  <a:cxn ang="0">
                    <a:pos x="82" y="179"/>
                  </a:cxn>
                  <a:cxn ang="0">
                    <a:pos x="7" y="169"/>
                  </a:cxn>
                  <a:cxn ang="0">
                    <a:pos x="1" y="170"/>
                  </a:cxn>
                  <a:cxn ang="0">
                    <a:pos x="0" y="174"/>
                  </a:cxn>
                  <a:cxn ang="0">
                    <a:pos x="2" y="178"/>
                  </a:cxn>
                </a:cxnLst>
                <a:rect l="0" t="0" r="r" b="b"/>
                <a:pathLst>
                  <a:path w="2155" h="296">
                    <a:moveTo>
                      <a:pt x="2" y="178"/>
                    </a:moveTo>
                    <a:lnTo>
                      <a:pt x="20" y="185"/>
                    </a:lnTo>
                    <a:lnTo>
                      <a:pt x="38" y="191"/>
                    </a:lnTo>
                    <a:lnTo>
                      <a:pt x="56" y="197"/>
                    </a:lnTo>
                    <a:lnTo>
                      <a:pt x="74" y="201"/>
                    </a:lnTo>
                    <a:lnTo>
                      <a:pt x="92" y="204"/>
                    </a:lnTo>
                    <a:lnTo>
                      <a:pt x="111" y="207"/>
                    </a:lnTo>
                    <a:lnTo>
                      <a:pt x="130" y="208"/>
                    </a:lnTo>
                    <a:lnTo>
                      <a:pt x="148" y="209"/>
                    </a:lnTo>
                    <a:lnTo>
                      <a:pt x="167" y="210"/>
                    </a:lnTo>
                    <a:lnTo>
                      <a:pt x="186" y="210"/>
                    </a:lnTo>
                    <a:lnTo>
                      <a:pt x="205" y="209"/>
                    </a:lnTo>
                    <a:lnTo>
                      <a:pt x="224" y="209"/>
                    </a:lnTo>
                    <a:lnTo>
                      <a:pt x="243" y="208"/>
                    </a:lnTo>
                    <a:lnTo>
                      <a:pt x="261" y="207"/>
                    </a:lnTo>
                    <a:lnTo>
                      <a:pt x="280" y="204"/>
                    </a:lnTo>
                    <a:lnTo>
                      <a:pt x="299" y="203"/>
                    </a:lnTo>
                    <a:lnTo>
                      <a:pt x="329" y="201"/>
                    </a:lnTo>
                    <a:lnTo>
                      <a:pt x="358" y="199"/>
                    </a:lnTo>
                    <a:lnTo>
                      <a:pt x="388" y="195"/>
                    </a:lnTo>
                    <a:lnTo>
                      <a:pt x="417" y="192"/>
                    </a:lnTo>
                    <a:lnTo>
                      <a:pt x="449" y="189"/>
                    </a:lnTo>
                    <a:lnTo>
                      <a:pt x="479" y="185"/>
                    </a:lnTo>
                    <a:lnTo>
                      <a:pt x="509" y="181"/>
                    </a:lnTo>
                    <a:lnTo>
                      <a:pt x="541" y="176"/>
                    </a:lnTo>
                    <a:lnTo>
                      <a:pt x="571" y="172"/>
                    </a:lnTo>
                    <a:lnTo>
                      <a:pt x="602" y="167"/>
                    </a:lnTo>
                    <a:lnTo>
                      <a:pt x="633" y="162"/>
                    </a:lnTo>
                    <a:lnTo>
                      <a:pt x="663" y="157"/>
                    </a:lnTo>
                    <a:lnTo>
                      <a:pt x="692" y="152"/>
                    </a:lnTo>
                    <a:lnTo>
                      <a:pt x="722" y="147"/>
                    </a:lnTo>
                    <a:lnTo>
                      <a:pt x="750" y="142"/>
                    </a:lnTo>
                    <a:lnTo>
                      <a:pt x="780" y="137"/>
                    </a:lnTo>
                    <a:lnTo>
                      <a:pt x="806" y="132"/>
                    </a:lnTo>
                    <a:lnTo>
                      <a:pt x="834" y="126"/>
                    </a:lnTo>
                    <a:lnTo>
                      <a:pt x="860" y="121"/>
                    </a:lnTo>
                    <a:lnTo>
                      <a:pt x="886" y="117"/>
                    </a:lnTo>
                    <a:lnTo>
                      <a:pt x="910" y="111"/>
                    </a:lnTo>
                    <a:lnTo>
                      <a:pt x="933" y="107"/>
                    </a:lnTo>
                    <a:lnTo>
                      <a:pt x="956" y="102"/>
                    </a:lnTo>
                    <a:lnTo>
                      <a:pt x="977" y="98"/>
                    </a:lnTo>
                    <a:lnTo>
                      <a:pt x="996" y="95"/>
                    </a:lnTo>
                    <a:lnTo>
                      <a:pt x="1015" y="90"/>
                    </a:lnTo>
                    <a:lnTo>
                      <a:pt x="1032" y="87"/>
                    </a:lnTo>
                    <a:lnTo>
                      <a:pt x="1048" y="83"/>
                    </a:lnTo>
                    <a:lnTo>
                      <a:pt x="1061" y="81"/>
                    </a:lnTo>
                    <a:lnTo>
                      <a:pt x="1073" y="78"/>
                    </a:lnTo>
                    <a:lnTo>
                      <a:pt x="1083" y="77"/>
                    </a:lnTo>
                    <a:lnTo>
                      <a:pt x="1092" y="74"/>
                    </a:lnTo>
                    <a:lnTo>
                      <a:pt x="1120" y="69"/>
                    </a:lnTo>
                    <a:lnTo>
                      <a:pt x="1146" y="62"/>
                    </a:lnTo>
                    <a:lnTo>
                      <a:pt x="1170" y="58"/>
                    </a:lnTo>
                    <a:lnTo>
                      <a:pt x="1189" y="54"/>
                    </a:lnTo>
                    <a:lnTo>
                      <a:pt x="1206" y="53"/>
                    </a:lnTo>
                    <a:lnTo>
                      <a:pt x="1218" y="55"/>
                    </a:lnTo>
                    <a:lnTo>
                      <a:pt x="1227" y="61"/>
                    </a:lnTo>
                    <a:lnTo>
                      <a:pt x="1232" y="71"/>
                    </a:lnTo>
                    <a:lnTo>
                      <a:pt x="1235" y="87"/>
                    </a:lnTo>
                    <a:lnTo>
                      <a:pt x="1243" y="110"/>
                    </a:lnTo>
                    <a:lnTo>
                      <a:pt x="1254" y="136"/>
                    </a:lnTo>
                    <a:lnTo>
                      <a:pt x="1270" y="163"/>
                    </a:lnTo>
                    <a:lnTo>
                      <a:pt x="1292" y="190"/>
                    </a:lnTo>
                    <a:lnTo>
                      <a:pt x="1321" y="211"/>
                    </a:lnTo>
                    <a:lnTo>
                      <a:pt x="1358" y="227"/>
                    </a:lnTo>
                    <a:lnTo>
                      <a:pt x="1404" y="232"/>
                    </a:lnTo>
                    <a:lnTo>
                      <a:pt x="1448" y="231"/>
                    </a:lnTo>
                    <a:lnTo>
                      <a:pt x="1488" y="229"/>
                    </a:lnTo>
                    <a:lnTo>
                      <a:pt x="1529" y="226"/>
                    </a:lnTo>
                    <a:lnTo>
                      <a:pt x="1567" y="221"/>
                    </a:lnTo>
                    <a:lnTo>
                      <a:pt x="1605" y="217"/>
                    </a:lnTo>
                    <a:lnTo>
                      <a:pt x="1642" y="212"/>
                    </a:lnTo>
                    <a:lnTo>
                      <a:pt x="1680" y="209"/>
                    </a:lnTo>
                    <a:lnTo>
                      <a:pt x="1718" y="206"/>
                    </a:lnTo>
                    <a:lnTo>
                      <a:pt x="1758" y="206"/>
                    </a:lnTo>
                    <a:lnTo>
                      <a:pt x="1799" y="208"/>
                    </a:lnTo>
                    <a:lnTo>
                      <a:pt x="1842" y="212"/>
                    </a:lnTo>
                    <a:lnTo>
                      <a:pt x="1888" y="220"/>
                    </a:lnTo>
                    <a:lnTo>
                      <a:pt x="1936" y="231"/>
                    </a:lnTo>
                    <a:lnTo>
                      <a:pt x="1988" y="247"/>
                    </a:lnTo>
                    <a:lnTo>
                      <a:pt x="2044" y="268"/>
                    </a:lnTo>
                    <a:lnTo>
                      <a:pt x="2103" y="294"/>
                    </a:lnTo>
                    <a:lnTo>
                      <a:pt x="2111" y="296"/>
                    </a:lnTo>
                    <a:lnTo>
                      <a:pt x="2119" y="296"/>
                    </a:lnTo>
                    <a:lnTo>
                      <a:pt x="2127" y="295"/>
                    </a:lnTo>
                    <a:lnTo>
                      <a:pt x="2133" y="292"/>
                    </a:lnTo>
                    <a:lnTo>
                      <a:pt x="2140" y="286"/>
                    </a:lnTo>
                    <a:lnTo>
                      <a:pt x="2146" y="281"/>
                    </a:lnTo>
                    <a:lnTo>
                      <a:pt x="2150" y="274"/>
                    </a:lnTo>
                    <a:lnTo>
                      <a:pt x="2154" y="266"/>
                    </a:lnTo>
                    <a:lnTo>
                      <a:pt x="2155" y="258"/>
                    </a:lnTo>
                    <a:lnTo>
                      <a:pt x="2155" y="250"/>
                    </a:lnTo>
                    <a:lnTo>
                      <a:pt x="2152" y="243"/>
                    </a:lnTo>
                    <a:lnTo>
                      <a:pt x="2150" y="236"/>
                    </a:lnTo>
                    <a:lnTo>
                      <a:pt x="2146" y="229"/>
                    </a:lnTo>
                    <a:lnTo>
                      <a:pt x="2140" y="224"/>
                    </a:lnTo>
                    <a:lnTo>
                      <a:pt x="2133" y="220"/>
                    </a:lnTo>
                    <a:lnTo>
                      <a:pt x="2126" y="217"/>
                    </a:lnTo>
                    <a:lnTo>
                      <a:pt x="2083" y="199"/>
                    </a:lnTo>
                    <a:lnTo>
                      <a:pt x="2041" y="183"/>
                    </a:lnTo>
                    <a:lnTo>
                      <a:pt x="1999" y="170"/>
                    </a:lnTo>
                    <a:lnTo>
                      <a:pt x="1957" y="157"/>
                    </a:lnTo>
                    <a:lnTo>
                      <a:pt x="1915" y="147"/>
                    </a:lnTo>
                    <a:lnTo>
                      <a:pt x="1872" y="138"/>
                    </a:lnTo>
                    <a:lnTo>
                      <a:pt x="1829" y="132"/>
                    </a:lnTo>
                    <a:lnTo>
                      <a:pt x="1787" y="126"/>
                    </a:lnTo>
                    <a:lnTo>
                      <a:pt x="1743" y="124"/>
                    </a:lnTo>
                    <a:lnTo>
                      <a:pt x="1698" y="123"/>
                    </a:lnTo>
                    <a:lnTo>
                      <a:pt x="1653" y="124"/>
                    </a:lnTo>
                    <a:lnTo>
                      <a:pt x="1608" y="126"/>
                    </a:lnTo>
                    <a:lnTo>
                      <a:pt x="1562" y="130"/>
                    </a:lnTo>
                    <a:lnTo>
                      <a:pt x="1515" y="137"/>
                    </a:lnTo>
                    <a:lnTo>
                      <a:pt x="1467" y="146"/>
                    </a:lnTo>
                    <a:lnTo>
                      <a:pt x="1418" y="157"/>
                    </a:lnTo>
                    <a:lnTo>
                      <a:pt x="1408" y="158"/>
                    </a:lnTo>
                    <a:lnTo>
                      <a:pt x="1398" y="160"/>
                    </a:lnTo>
                    <a:lnTo>
                      <a:pt x="1387" y="160"/>
                    </a:lnTo>
                    <a:lnTo>
                      <a:pt x="1378" y="158"/>
                    </a:lnTo>
                    <a:lnTo>
                      <a:pt x="1368" y="156"/>
                    </a:lnTo>
                    <a:lnTo>
                      <a:pt x="1359" y="153"/>
                    </a:lnTo>
                    <a:lnTo>
                      <a:pt x="1352" y="148"/>
                    </a:lnTo>
                    <a:lnTo>
                      <a:pt x="1344" y="143"/>
                    </a:lnTo>
                    <a:lnTo>
                      <a:pt x="1326" y="123"/>
                    </a:lnTo>
                    <a:lnTo>
                      <a:pt x="1310" y="99"/>
                    </a:lnTo>
                    <a:lnTo>
                      <a:pt x="1298" y="74"/>
                    </a:lnTo>
                    <a:lnTo>
                      <a:pt x="1284" y="51"/>
                    </a:lnTo>
                    <a:lnTo>
                      <a:pt x="1270" y="30"/>
                    </a:lnTo>
                    <a:lnTo>
                      <a:pt x="1251" y="13"/>
                    </a:lnTo>
                    <a:lnTo>
                      <a:pt x="1225" y="3"/>
                    </a:lnTo>
                    <a:lnTo>
                      <a:pt x="1191" y="0"/>
                    </a:lnTo>
                    <a:lnTo>
                      <a:pt x="1154" y="4"/>
                    </a:lnTo>
                    <a:lnTo>
                      <a:pt x="1116" y="8"/>
                    </a:lnTo>
                    <a:lnTo>
                      <a:pt x="1079" y="14"/>
                    </a:lnTo>
                    <a:lnTo>
                      <a:pt x="1042" y="19"/>
                    </a:lnTo>
                    <a:lnTo>
                      <a:pt x="1005" y="26"/>
                    </a:lnTo>
                    <a:lnTo>
                      <a:pt x="968" y="33"/>
                    </a:lnTo>
                    <a:lnTo>
                      <a:pt x="931" y="41"/>
                    </a:lnTo>
                    <a:lnTo>
                      <a:pt x="894" y="50"/>
                    </a:lnTo>
                    <a:lnTo>
                      <a:pt x="857" y="59"/>
                    </a:lnTo>
                    <a:lnTo>
                      <a:pt x="821" y="67"/>
                    </a:lnTo>
                    <a:lnTo>
                      <a:pt x="784" y="77"/>
                    </a:lnTo>
                    <a:lnTo>
                      <a:pt x="747" y="86"/>
                    </a:lnTo>
                    <a:lnTo>
                      <a:pt x="710" y="95"/>
                    </a:lnTo>
                    <a:lnTo>
                      <a:pt x="674" y="104"/>
                    </a:lnTo>
                    <a:lnTo>
                      <a:pt x="637" y="113"/>
                    </a:lnTo>
                    <a:lnTo>
                      <a:pt x="600" y="121"/>
                    </a:lnTo>
                    <a:lnTo>
                      <a:pt x="563" y="130"/>
                    </a:lnTo>
                    <a:lnTo>
                      <a:pt x="527" y="138"/>
                    </a:lnTo>
                    <a:lnTo>
                      <a:pt x="490" y="146"/>
                    </a:lnTo>
                    <a:lnTo>
                      <a:pt x="453" y="154"/>
                    </a:lnTo>
                    <a:lnTo>
                      <a:pt x="416" y="161"/>
                    </a:lnTo>
                    <a:lnTo>
                      <a:pt x="379" y="166"/>
                    </a:lnTo>
                    <a:lnTo>
                      <a:pt x="342" y="171"/>
                    </a:lnTo>
                    <a:lnTo>
                      <a:pt x="305" y="175"/>
                    </a:lnTo>
                    <a:lnTo>
                      <a:pt x="268" y="179"/>
                    </a:lnTo>
                    <a:lnTo>
                      <a:pt x="231" y="181"/>
                    </a:lnTo>
                    <a:lnTo>
                      <a:pt x="194" y="182"/>
                    </a:lnTo>
                    <a:lnTo>
                      <a:pt x="157" y="182"/>
                    </a:lnTo>
                    <a:lnTo>
                      <a:pt x="120" y="181"/>
                    </a:lnTo>
                    <a:lnTo>
                      <a:pt x="82" y="179"/>
                    </a:lnTo>
                    <a:lnTo>
                      <a:pt x="45" y="174"/>
                    </a:lnTo>
                    <a:lnTo>
                      <a:pt x="7" y="169"/>
                    </a:lnTo>
                    <a:lnTo>
                      <a:pt x="7" y="169"/>
                    </a:lnTo>
                    <a:lnTo>
                      <a:pt x="4" y="169"/>
                    </a:lnTo>
                    <a:lnTo>
                      <a:pt x="3" y="169"/>
                    </a:lnTo>
                    <a:lnTo>
                      <a:pt x="1" y="170"/>
                    </a:lnTo>
                    <a:lnTo>
                      <a:pt x="0" y="171"/>
                    </a:lnTo>
                    <a:lnTo>
                      <a:pt x="0" y="173"/>
                    </a:lnTo>
                    <a:lnTo>
                      <a:pt x="0" y="174"/>
                    </a:lnTo>
                    <a:lnTo>
                      <a:pt x="1" y="176"/>
                    </a:lnTo>
                    <a:lnTo>
                      <a:pt x="2" y="178"/>
                    </a:lnTo>
                    <a:lnTo>
                      <a:pt x="2" y="178"/>
                    </a:lnTo>
                    <a:close/>
                  </a:path>
                </a:pathLst>
              </a:custGeom>
              <a:solidFill>
                <a:srgbClr val="000000"/>
              </a:solidFill>
              <a:ln w="9525">
                <a:solidFill>
                  <a:schemeClr val="tx2"/>
                </a:solidFill>
                <a:round/>
                <a:headEnd/>
                <a:tailEnd/>
              </a:ln>
            </p:spPr>
            <p:txBody>
              <a:bodyPr/>
              <a:lstStyle/>
              <a:p>
                <a:endParaRPr lang="zh-CN" altLang="en-US">
                  <a:latin typeface="微软雅黑" pitchFamily="34" charset="-122"/>
                  <a:ea typeface="微软雅黑" pitchFamily="34" charset="-122"/>
                </a:endParaRPr>
              </a:p>
            </p:txBody>
          </p:sp>
          <p:sp>
            <p:nvSpPr>
              <p:cNvPr id="26640" name="Freeform 16"/>
              <p:cNvSpPr>
                <a:spLocks/>
              </p:cNvSpPr>
              <p:nvPr/>
            </p:nvSpPr>
            <p:spPr bwMode="auto">
              <a:xfrm>
                <a:off x="1218" y="1927"/>
                <a:ext cx="168" cy="136"/>
              </a:xfrm>
              <a:custGeom>
                <a:avLst/>
                <a:gdLst/>
                <a:ahLst/>
                <a:cxnLst>
                  <a:cxn ang="0">
                    <a:pos x="661" y="254"/>
                  </a:cxn>
                  <a:cxn ang="0">
                    <a:pos x="639" y="206"/>
                  </a:cxn>
                  <a:cxn ang="0">
                    <a:pos x="614" y="161"/>
                  </a:cxn>
                  <a:cxn ang="0">
                    <a:pos x="583" y="121"/>
                  </a:cxn>
                  <a:cxn ang="0">
                    <a:pos x="546" y="85"/>
                  </a:cxn>
                  <a:cxn ang="0">
                    <a:pos x="502" y="53"/>
                  </a:cxn>
                  <a:cxn ang="0">
                    <a:pos x="451" y="29"/>
                  </a:cxn>
                  <a:cxn ang="0">
                    <a:pos x="389" y="11"/>
                  </a:cxn>
                  <a:cxn ang="0">
                    <a:pos x="319" y="1"/>
                  </a:cxn>
                  <a:cxn ang="0">
                    <a:pos x="250" y="2"/>
                  </a:cxn>
                  <a:cxn ang="0">
                    <a:pos x="187" y="16"/>
                  </a:cxn>
                  <a:cxn ang="0">
                    <a:pos x="131" y="42"/>
                  </a:cxn>
                  <a:cxn ang="0">
                    <a:pos x="83" y="77"/>
                  </a:cxn>
                  <a:cxn ang="0">
                    <a:pos x="44" y="121"/>
                  </a:cxn>
                  <a:cxn ang="0">
                    <a:pos x="17" y="171"/>
                  </a:cxn>
                  <a:cxn ang="0">
                    <a:pos x="2" y="227"/>
                  </a:cxn>
                  <a:cxn ang="0">
                    <a:pos x="1" y="286"/>
                  </a:cxn>
                  <a:cxn ang="0">
                    <a:pos x="11" y="342"/>
                  </a:cxn>
                  <a:cxn ang="0">
                    <a:pos x="30" y="391"/>
                  </a:cxn>
                  <a:cxn ang="0">
                    <a:pos x="57" y="434"/>
                  </a:cxn>
                  <a:cxn ang="0">
                    <a:pos x="90" y="471"/>
                  </a:cxn>
                  <a:cxn ang="0">
                    <a:pos x="126" y="500"/>
                  </a:cxn>
                  <a:cxn ang="0">
                    <a:pos x="165" y="522"/>
                  </a:cxn>
                  <a:cxn ang="0">
                    <a:pos x="204" y="537"/>
                  </a:cxn>
                  <a:cxn ang="0">
                    <a:pos x="243" y="543"/>
                  </a:cxn>
                  <a:cxn ang="0">
                    <a:pos x="284" y="541"/>
                  </a:cxn>
                  <a:cxn ang="0">
                    <a:pos x="324" y="531"/>
                  </a:cxn>
                  <a:cxn ang="0">
                    <a:pos x="362" y="515"/>
                  </a:cxn>
                  <a:cxn ang="0">
                    <a:pos x="395" y="494"/>
                  </a:cxn>
                  <a:cxn ang="0">
                    <a:pos x="418" y="469"/>
                  </a:cxn>
                  <a:cxn ang="0">
                    <a:pos x="432" y="441"/>
                  </a:cxn>
                  <a:cxn ang="0">
                    <a:pos x="431" y="411"/>
                  </a:cxn>
                  <a:cxn ang="0">
                    <a:pos x="410" y="372"/>
                  </a:cxn>
                  <a:cxn ang="0">
                    <a:pos x="394" y="348"/>
                  </a:cxn>
                  <a:cxn ang="0">
                    <a:pos x="385" y="351"/>
                  </a:cxn>
                  <a:cxn ang="0">
                    <a:pos x="370" y="369"/>
                  </a:cxn>
                  <a:cxn ang="0">
                    <a:pos x="352" y="385"/>
                  </a:cxn>
                  <a:cxn ang="0">
                    <a:pos x="335" y="394"/>
                  </a:cxn>
                  <a:cxn ang="0">
                    <a:pos x="316" y="402"/>
                  </a:cxn>
                  <a:cxn ang="0">
                    <a:pos x="295" y="407"/>
                  </a:cxn>
                  <a:cxn ang="0">
                    <a:pos x="271" y="408"/>
                  </a:cxn>
                  <a:cxn ang="0">
                    <a:pos x="247" y="404"/>
                  </a:cxn>
                  <a:cxn ang="0">
                    <a:pos x="221" y="398"/>
                  </a:cxn>
                  <a:cxn ang="0">
                    <a:pos x="193" y="384"/>
                  </a:cxn>
                  <a:cxn ang="0">
                    <a:pos x="150" y="356"/>
                  </a:cxn>
                  <a:cxn ang="0">
                    <a:pos x="108" y="303"/>
                  </a:cxn>
                  <a:cxn ang="0">
                    <a:pos x="101" y="240"/>
                  </a:cxn>
                  <a:cxn ang="0">
                    <a:pos x="151" y="168"/>
                  </a:cxn>
                  <a:cxn ang="0">
                    <a:pos x="236" y="113"/>
                  </a:cxn>
                  <a:cxn ang="0">
                    <a:pos x="301" y="94"/>
                  </a:cxn>
                  <a:cxn ang="0">
                    <a:pos x="367" y="92"/>
                  </a:cxn>
                  <a:cxn ang="0">
                    <a:pos x="430" y="103"/>
                  </a:cxn>
                  <a:cxn ang="0">
                    <a:pos x="491" y="129"/>
                  </a:cxn>
                  <a:cxn ang="0">
                    <a:pos x="546" y="164"/>
                  </a:cxn>
                  <a:cxn ang="0">
                    <a:pos x="596" y="209"/>
                  </a:cxn>
                  <a:cxn ang="0">
                    <a:pos x="637" y="261"/>
                  </a:cxn>
                  <a:cxn ang="0">
                    <a:pos x="657" y="291"/>
                  </a:cxn>
                  <a:cxn ang="0">
                    <a:pos x="664" y="293"/>
                  </a:cxn>
                  <a:cxn ang="0">
                    <a:pos x="670" y="289"/>
                  </a:cxn>
                  <a:cxn ang="0">
                    <a:pos x="672" y="282"/>
                  </a:cxn>
                  <a:cxn ang="0">
                    <a:pos x="671" y="279"/>
                  </a:cxn>
                </a:cxnLst>
                <a:rect l="0" t="0" r="r" b="b"/>
                <a:pathLst>
                  <a:path w="672" h="543">
                    <a:moveTo>
                      <a:pt x="671" y="279"/>
                    </a:moveTo>
                    <a:lnTo>
                      <a:pt x="661" y="254"/>
                    </a:lnTo>
                    <a:lnTo>
                      <a:pt x="651" y="229"/>
                    </a:lnTo>
                    <a:lnTo>
                      <a:pt x="639" y="206"/>
                    </a:lnTo>
                    <a:lnTo>
                      <a:pt x="627" y="182"/>
                    </a:lnTo>
                    <a:lnTo>
                      <a:pt x="614" y="161"/>
                    </a:lnTo>
                    <a:lnTo>
                      <a:pt x="599" y="140"/>
                    </a:lnTo>
                    <a:lnTo>
                      <a:pt x="583" y="121"/>
                    </a:lnTo>
                    <a:lnTo>
                      <a:pt x="565" y="102"/>
                    </a:lnTo>
                    <a:lnTo>
                      <a:pt x="546" y="85"/>
                    </a:lnTo>
                    <a:lnTo>
                      <a:pt x="526" y="68"/>
                    </a:lnTo>
                    <a:lnTo>
                      <a:pt x="502" y="53"/>
                    </a:lnTo>
                    <a:lnTo>
                      <a:pt x="478" y="41"/>
                    </a:lnTo>
                    <a:lnTo>
                      <a:pt x="451" y="29"/>
                    </a:lnTo>
                    <a:lnTo>
                      <a:pt x="422" y="19"/>
                    </a:lnTo>
                    <a:lnTo>
                      <a:pt x="389" y="11"/>
                    </a:lnTo>
                    <a:lnTo>
                      <a:pt x="354" y="4"/>
                    </a:lnTo>
                    <a:lnTo>
                      <a:pt x="319" y="1"/>
                    </a:lnTo>
                    <a:lnTo>
                      <a:pt x="284" y="0"/>
                    </a:lnTo>
                    <a:lnTo>
                      <a:pt x="250" y="2"/>
                    </a:lnTo>
                    <a:lnTo>
                      <a:pt x="219" y="9"/>
                    </a:lnTo>
                    <a:lnTo>
                      <a:pt x="187" y="16"/>
                    </a:lnTo>
                    <a:lnTo>
                      <a:pt x="158" y="29"/>
                    </a:lnTo>
                    <a:lnTo>
                      <a:pt x="131" y="42"/>
                    </a:lnTo>
                    <a:lnTo>
                      <a:pt x="105" y="59"/>
                    </a:lnTo>
                    <a:lnTo>
                      <a:pt x="83" y="77"/>
                    </a:lnTo>
                    <a:lnTo>
                      <a:pt x="62" y="98"/>
                    </a:lnTo>
                    <a:lnTo>
                      <a:pt x="44" y="121"/>
                    </a:lnTo>
                    <a:lnTo>
                      <a:pt x="29" y="145"/>
                    </a:lnTo>
                    <a:lnTo>
                      <a:pt x="17" y="171"/>
                    </a:lnTo>
                    <a:lnTo>
                      <a:pt x="8" y="198"/>
                    </a:lnTo>
                    <a:lnTo>
                      <a:pt x="2" y="227"/>
                    </a:lnTo>
                    <a:lnTo>
                      <a:pt x="0" y="256"/>
                    </a:lnTo>
                    <a:lnTo>
                      <a:pt x="1" y="286"/>
                    </a:lnTo>
                    <a:lnTo>
                      <a:pt x="6" y="315"/>
                    </a:lnTo>
                    <a:lnTo>
                      <a:pt x="11" y="342"/>
                    </a:lnTo>
                    <a:lnTo>
                      <a:pt x="20" y="366"/>
                    </a:lnTo>
                    <a:lnTo>
                      <a:pt x="30" y="391"/>
                    </a:lnTo>
                    <a:lnTo>
                      <a:pt x="44" y="413"/>
                    </a:lnTo>
                    <a:lnTo>
                      <a:pt x="57" y="434"/>
                    </a:lnTo>
                    <a:lnTo>
                      <a:pt x="73" y="453"/>
                    </a:lnTo>
                    <a:lnTo>
                      <a:pt x="90" y="471"/>
                    </a:lnTo>
                    <a:lnTo>
                      <a:pt x="108" y="486"/>
                    </a:lnTo>
                    <a:lnTo>
                      <a:pt x="126" y="500"/>
                    </a:lnTo>
                    <a:lnTo>
                      <a:pt x="145" y="512"/>
                    </a:lnTo>
                    <a:lnTo>
                      <a:pt x="165" y="522"/>
                    </a:lnTo>
                    <a:lnTo>
                      <a:pt x="184" y="531"/>
                    </a:lnTo>
                    <a:lnTo>
                      <a:pt x="204" y="537"/>
                    </a:lnTo>
                    <a:lnTo>
                      <a:pt x="223" y="541"/>
                    </a:lnTo>
                    <a:lnTo>
                      <a:pt x="243" y="543"/>
                    </a:lnTo>
                    <a:lnTo>
                      <a:pt x="264" y="543"/>
                    </a:lnTo>
                    <a:lnTo>
                      <a:pt x="284" y="541"/>
                    </a:lnTo>
                    <a:lnTo>
                      <a:pt x="304" y="537"/>
                    </a:lnTo>
                    <a:lnTo>
                      <a:pt x="324" y="531"/>
                    </a:lnTo>
                    <a:lnTo>
                      <a:pt x="344" y="524"/>
                    </a:lnTo>
                    <a:lnTo>
                      <a:pt x="362" y="515"/>
                    </a:lnTo>
                    <a:lnTo>
                      <a:pt x="379" y="505"/>
                    </a:lnTo>
                    <a:lnTo>
                      <a:pt x="395" y="494"/>
                    </a:lnTo>
                    <a:lnTo>
                      <a:pt x="407" y="482"/>
                    </a:lnTo>
                    <a:lnTo>
                      <a:pt x="418" y="469"/>
                    </a:lnTo>
                    <a:lnTo>
                      <a:pt x="426" y="456"/>
                    </a:lnTo>
                    <a:lnTo>
                      <a:pt x="432" y="441"/>
                    </a:lnTo>
                    <a:lnTo>
                      <a:pt x="433" y="427"/>
                    </a:lnTo>
                    <a:lnTo>
                      <a:pt x="431" y="411"/>
                    </a:lnTo>
                    <a:lnTo>
                      <a:pt x="425" y="397"/>
                    </a:lnTo>
                    <a:lnTo>
                      <a:pt x="410" y="372"/>
                    </a:lnTo>
                    <a:lnTo>
                      <a:pt x="402" y="356"/>
                    </a:lnTo>
                    <a:lnTo>
                      <a:pt x="394" y="348"/>
                    </a:lnTo>
                    <a:lnTo>
                      <a:pt x="389" y="346"/>
                    </a:lnTo>
                    <a:lnTo>
                      <a:pt x="385" y="351"/>
                    </a:lnTo>
                    <a:lnTo>
                      <a:pt x="379" y="358"/>
                    </a:lnTo>
                    <a:lnTo>
                      <a:pt x="370" y="369"/>
                    </a:lnTo>
                    <a:lnTo>
                      <a:pt x="359" y="380"/>
                    </a:lnTo>
                    <a:lnTo>
                      <a:pt x="352" y="385"/>
                    </a:lnTo>
                    <a:lnTo>
                      <a:pt x="343" y="390"/>
                    </a:lnTo>
                    <a:lnTo>
                      <a:pt x="335" y="394"/>
                    </a:lnTo>
                    <a:lnTo>
                      <a:pt x="326" y="399"/>
                    </a:lnTo>
                    <a:lnTo>
                      <a:pt x="316" y="402"/>
                    </a:lnTo>
                    <a:lnTo>
                      <a:pt x="306" y="404"/>
                    </a:lnTo>
                    <a:lnTo>
                      <a:pt x="295" y="407"/>
                    </a:lnTo>
                    <a:lnTo>
                      <a:pt x="284" y="408"/>
                    </a:lnTo>
                    <a:lnTo>
                      <a:pt x="271" y="408"/>
                    </a:lnTo>
                    <a:lnTo>
                      <a:pt x="260" y="407"/>
                    </a:lnTo>
                    <a:lnTo>
                      <a:pt x="247" y="404"/>
                    </a:lnTo>
                    <a:lnTo>
                      <a:pt x="234" y="401"/>
                    </a:lnTo>
                    <a:lnTo>
                      <a:pt x="221" y="398"/>
                    </a:lnTo>
                    <a:lnTo>
                      <a:pt x="206" y="392"/>
                    </a:lnTo>
                    <a:lnTo>
                      <a:pt x="193" y="384"/>
                    </a:lnTo>
                    <a:lnTo>
                      <a:pt x="178" y="376"/>
                    </a:lnTo>
                    <a:lnTo>
                      <a:pt x="150" y="356"/>
                    </a:lnTo>
                    <a:lnTo>
                      <a:pt x="126" y="332"/>
                    </a:lnTo>
                    <a:lnTo>
                      <a:pt x="108" y="303"/>
                    </a:lnTo>
                    <a:lnTo>
                      <a:pt x="99" y="273"/>
                    </a:lnTo>
                    <a:lnTo>
                      <a:pt x="101" y="240"/>
                    </a:lnTo>
                    <a:lnTo>
                      <a:pt x="118" y="204"/>
                    </a:lnTo>
                    <a:lnTo>
                      <a:pt x="151" y="168"/>
                    </a:lnTo>
                    <a:lnTo>
                      <a:pt x="204" y="130"/>
                    </a:lnTo>
                    <a:lnTo>
                      <a:pt x="236" y="113"/>
                    </a:lnTo>
                    <a:lnTo>
                      <a:pt x="268" y="102"/>
                    </a:lnTo>
                    <a:lnTo>
                      <a:pt x="301" y="94"/>
                    </a:lnTo>
                    <a:lnTo>
                      <a:pt x="334" y="90"/>
                    </a:lnTo>
                    <a:lnTo>
                      <a:pt x="367" y="92"/>
                    </a:lnTo>
                    <a:lnTo>
                      <a:pt x="398" y="96"/>
                    </a:lnTo>
                    <a:lnTo>
                      <a:pt x="430" y="103"/>
                    </a:lnTo>
                    <a:lnTo>
                      <a:pt x="461" y="114"/>
                    </a:lnTo>
                    <a:lnTo>
                      <a:pt x="491" y="129"/>
                    </a:lnTo>
                    <a:lnTo>
                      <a:pt x="519" y="145"/>
                    </a:lnTo>
                    <a:lnTo>
                      <a:pt x="546" y="164"/>
                    </a:lnTo>
                    <a:lnTo>
                      <a:pt x="572" y="186"/>
                    </a:lnTo>
                    <a:lnTo>
                      <a:pt x="596" y="209"/>
                    </a:lnTo>
                    <a:lnTo>
                      <a:pt x="618" y="234"/>
                    </a:lnTo>
                    <a:lnTo>
                      <a:pt x="637" y="261"/>
                    </a:lnTo>
                    <a:lnTo>
                      <a:pt x="654" y="289"/>
                    </a:lnTo>
                    <a:lnTo>
                      <a:pt x="657" y="291"/>
                    </a:lnTo>
                    <a:lnTo>
                      <a:pt x="661" y="293"/>
                    </a:lnTo>
                    <a:lnTo>
                      <a:pt x="664" y="293"/>
                    </a:lnTo>
                    <a:lnTo>
                      <a:pt x="667" y="291"/>
                    </a:lnTo>
                    <a:lnTo>
                      <a:pt x="670" y="289"/>
                    </a:lnTo>
                    <a:lnTo>
                      <a:pt x="672" y="286"/>
                    </a:lnTo>
                    <a:lnTo>
                      <a:pt x="672" y="282"/>
                    </a:lnTo>
                    <a:lnTo>
                      <a:pt x="671" y="279"/>
                    </a:lnTo>
                    <a:lnTo>
                      <a:pt x="671" y="279"/>
                    </a:lnTo>
                    <a:close/>
                  </a:path>
                </a:pathLst>
              </a:custGeom>
              <a:solidFill>
                <a:srgbClr val="000000"/>
              </a:solidFill>
              <a:ln w="9525">
                <a:solidFill>
                  <a:schemeClr val="tx2"/>
                </a:solidFill>
                <a:round/>
                <a:headEnd/>
                <a:tailEnd/>
              </a:ln>
            </p:spPr>
            <p:txBody>
              <a:bodyPr/>
              <a:lstStyle/>
              <a:p>
                <a:endParaRPr lang="zh-CN" altLang="en-US">
                  <a:latin typeface="微软雅黑" pitchFamily="34" charset="-122"/>
                  <a:ea typeface="微软雅黑" pitchFamily="34" charset="-122"/>
                </a:endParaRPr>
              </a:p>
            </p:txBody>
          </p:sp>
          <p:sp>
            <p:nvSpPr>
              <p:cNvPr id="26641" name="Freeform 17"/>
              <p:cNvSpPr>
                <a:spLocks/>
              </p:cNvSpPr>
              <p:nvPr/>
            </p:nvSpPr>
            <p:spPr bwMode="auto">
              <a:xfrm>
                <a:off x="1366" y="2005"/>
                <a:ext cx="149" cy="111"/>
              </a:xfrm>
              <a:custGeom>
                <a:avLst/>
                <a:gdLst/>
                <a:ahLst/>
                <a:cxnLst>
                  <a:cxn ang="0">
                    <a:pos x="584" y="217"/>
                  </a:cxn>
                  <a:cxn ang="0">
                    <a:pos x="553" y="165"/>
                  </a:cxn>
                  <a:cxn ang="0">
                    <a:pos x="515" y="119"/>
                  </a:cxn>
                  <a:cxn ang="0">
                    <a:pos x="470" y="79"/>
                  </a:cxn>
                  <a:cxn ang="0">
                    <a:pos x="422" y="45"/>
                  </a:cxn>
                  <a:cxn ang="0">
                    <a:pos x="369" y="20"/>
                  </a:cxn>
                  <a:cxn ang="0">
                    <a:pos x="314" y="5"/>
                  </a:cxn>
                  <a:cxn ang="0">
                    <a:pos x="259" y="0"/>
                  </a:cxn>
                  <a:cxn ang="0">
                    <a:pos x="184" y="8"/>
                  </a:cxn>
                  <a:cxn ang="0">
                    <a:pos x="128" y="18"/>
                  </a:cxn>
                  <a:cxn ang="0">
                    <a:pos x="108" y="27"/>
                  </a:cxn>
                  <a:cxn ang="0">
                    <a:pos x="106" y="32"/>
                  </a:cxn>
                  <a:cxn ang="0">
                    <a:pos x="81" y="51"/>
                  </a:cxn>
                  <a:cxn ang="0">
                    <a:pos x="37" y="93"/>
                  </a:cxn>
                  <a:cxn ang="0">
                    <a:pos x="10" y="146"/>
                  </a:cxn>
                  <a:cxn ang="0">
                    <a:pos x="0" y="208"/>
                  </a:cxn>
                  <a:cxn ang="0">
                    <a:pos x="9" y="267"/>
                  </a:cxn>
                  <a:cxn ang="0">
                    <a:pos x="29" y="314"/>
                  </a:cxn>
                  <a:cxn ang="0">
                    <a:pos x="58" y="357"/>
                  </a:cxn>
                  <a:cxn ang="0">
                    <a:pos x="95" y="394"/>
                  </a:cxn>
                  <a:cxn ang="0">
                    <a:pos x="138" y="423"/>
                  </a:cxn>
                  <a:cxn ang="0">
                    <a:pos x="185" y="440"/>
                  </a:cxn>
                  <a:cxn ang="0">
                    <a:pos x="234" y="444"/>
                  </a:cxn>
                  <a:cxn ang="0">
                    <a:pos x="284" y="434"/>
                  </a:cxn>
                  <a:cxn ang="0">
                    <a:pos x="317" y="418"/>
                  </a:cxn>
                  <a:cxn ang="0">
                    <a:pos x="331" y="408"/>
                  </a:cxn>
                  <a:cxn ang="0">
                    <a:pos x="340" y="394"/>
                  </a:cxn>
                  <a:cxn ang="0">
                    <a:pos x="342" y="377"/>
                  </a:cxn>
                  <a:cxn ang="0">
                    <a:pos x="337" y="360"/>
                  </a:cxn>
                  <a:cxn ang="0">
                    <a:pos x="326" y="346"/>
                  </a:cxn>
                  <a:cxn ang="0">
                    <a:pos x="311" y="338"/>
                  </a:cxn>
                  <a:cxn ang="0">
                    <a:pos x="294" y="335"/>
                  </a:cxn>
                  <a:cxn ang="0">
                    <a:pos x="270" y="341"/>
                  </a:cxn>
                  <a:cxn ang="0">
                    <a:pos x="240" y="341"/>
                  </a:cxn>
                  <a:cxn ang="0">
                    <a:pos x="208" y="337"/>
                  </a:cxn>
                  <a:cxn ang="0">
                    <a:pos x="179" y="325"/>
                  </a:cxn>
                  <a:cxn ang="0">
                    <a:pos x="152" y="310"/>
                  </a:cxn>
                  <a:cxn ang="0">
                    <a:pos x="130" y="289"/>
                  </a:cxn>
                  <a:cxn ang="0">
                    <a:pos x="113" y="266"/>
                  </a:cxn>
                  <a:cxn ang="0">
                    <a:pos x="105" y="239"/>
                  </a:cxn>
                  <a:cxn ang="0">
                    <a:pos x="111" y="196"/>
                  </a:cxn>
                  <a:cxn ang="0">
                    <a:pos x="145" y="152"/>
                  </a:cxn>
                  <a:cxn ang="0">
                    <a:pos x="191" y="120"/>
                  </a:cxn>
                  <a:cxn ang="0">
                    <a:pos x="223" y="103"/>
                  </a:cxn>
                  <a:cxn ang="0">
                    <a:pos x="229" y="100"/>
                  </a:cxn>
                  <a:cxn ang="0">
                    <a:pos x="226" y="99"/>
                  </a:cxn>
                  <a:cxn ang="0">
                    <a:pos x="252" y="96"/>
                  </a:cxn>
                  <a:cxn ang="0">
                    <a:pos x="304" y="97"/>
                  </a:cxn>
                  <a:cxn ang="0">
                    <a:pos x="353" y="104"/>
                  </a:cxn>
                  <a:cxn ang="0">
                    <a:pos x="401" y="119"/>
                  </a:cxn>
                  <a:cxn ang="0">
                    <a:pos x="447" y="140"/>
                  </a:cxn>
                  <a:cxn ang="0">
                    <a:pos x="490" y="167"/>
                  </a:cxn>
                  <a:cxn ang="0">
                    <a:pos x="529" y="199"/>
                  </a:cxn>
                  <a:cxn ang="0">
                    <a:pos x="565" y="235"/>
                  </a:cxn>
                  <a:cxn ang="0">
                    <a:pos x="584" y="257"/>
                  </a:cxn>
                  <a:cxn ang="0">
                    <a:pos x="591" y="258"/>
                  </a:cxn>
                  <a:cxn ang="0">
                    <a:pos x="595" y="255"/>
                  </a:cxn>
                  <a:cxn ang="0">
                    <a:pos x="598" y="247"/>
                  </a:cxn>
                  <a:cxn ang="0">
                    <a:pos x="597" y="243"/>
                  </a:cxn>
                </a:cxnLst>
                <a:rect l="0" t="0" r="r" b="b"/>
                <a:pathLst>
                  <a:path w="598" h="444">
                    <a:moveTo>
                      <a:pt x="597" y="243"/>
                    </a:moveTo>
                    <a:lnTo>
                      <a:pt x="584" y="217"/>
                    </a:lnTo>
                    <a:lnTo>
                      <a:pt x="570" y="190"/>
                    </a:lnTo>
                    <a:lnTo>
                      <a:pt x="553" y="165"/>
                    </a:lnTo>
                    <a:lnTo>
                      <a:pt x="534" y="141"/>
                    </a:lnTo>
                    <a:lnTo>
                      <a:pt x="515" y="119"/>
                    </a:lnTo>
                    <a:lnTo>
                      <a:pt x="492" y="98"/>
                    </a:lnTo>
                    <a:lnTo>
                      <a:pt x="470" y="79"/>
                    </a:lnTo>
                    <a:lnTo>
                      <a:pt x="446" y="61"/>
                    </a:lnTo>
                    <a:lnTo>
                      <a:pt x="422" y="45"/>
                    </a:lnTo>
                    <a:lnTo>
                      <a:pt x="396" y="32"/>
                    </a:lnTo>
                    <a:lnTo>
                      <a:pt x="369" y="20"/>
                    </a:lnTo>
                    <a:lnTo>
                      <a:pt x="342" y="11"/>
                    </a:lnTo>
                    <a:lnTo>
                      <a:pt x="314" y="5"/>
                    </a:lnTo>
                    <a:lnTo>
                      <a:pt x="287" y="1"/>
                    </a:lnTo>
                    <a:lnTo>
                      <a:pt x="259" y="0"/>
                    </a:lnTo>
                    <a:lnTo>
                      <a:pt x="231" y="1"/>
                    </a:lnTo>
                    <a:lnTo>
                      <a:pt x="184" y="8"/>
                    </a:lnTo>
                    <a:lnTo>
                      <a:pt x="150" y="14"/>
                    </a:lnTo>
                    <a:lnTo>
                      <a:pt x="128" y="18"/>
                    </a:lnTo>
                    <a:lnTo>
                      <a:pt x="114" y="24"/>
                    </a:lnTo>
                    <a:lnTo>
                      <a:pt x="108" y="27"/>
                    </a:lnTo>
                    <a:lnTo>
                      <a:pt x="106" y="30"/>
                    </a:lnTo>
                    <a:lnTo>
                      <a:pt x="106" y="32"/>
                    </a:lnTo>
                    <a:lnTo>
                      <a:pt x="108" y="33"/>
                    </a:lnTo>
                    <a:lnTo>
                      <a:pt x="81" y="51"/>
                    </a:lnTo>
                    <a:lnTo>
                      <a:pt x="57" y="71"/>
                    </a:lnTo>
                    <a:lnTo>
                      <a:pt x="37" y="93"/>
                    </a:lnTo>
                    <a:lnTo>
                      <a:pt x="21" y="119"/>
                    </a:lnTo>
                    <a:lnTo>
                      <a:pt x="10" y="146"/>
                    </a:lnTo>
                    <a:lnTo>
                      <a:pt x="2" y="176"/>
                    </a:lnTo>
                    <a:lnTo>
                      <a:pt x="0" y="208"/>
                    </a:lnTo>
                    <a:lnTo>
                      <a:pt x="3" y="242"/>
                    </a:lnTo>
                    <a:lnTo>
                      <a:pt x="9" y="267"/>
                    </a:lnTo>
                    <a:lnTo>
                      <a:pt x="18" y="291"/>
                    </a:lnTo>
                    <a:lnTo>
                      <a:pt x="29" y="314"/>
                    </a:lnTo>
                    <a:lnTo>
                      <a:pt x="42" y="335"/>
                    </a:lnTo>
                    <a:lnTo>
                      <a:pt x="58" y="357"/>
                    </a:lnTo>
                    <a:lnTo>
                      <a:pt x="76" y="377"/>
                    </a:lnTo>
                    <a:lnTo>
                      <a:pt x="95" y="394"/>
                    </a:lnTo>
                    <a:lnTo>
                      <a:pt x="116" y="409"/>
                    </a:lnTo>
                    <a:lnTo>
                      <a:pt x="138" y="423"/>
                    </a:lnTo>
                    <a:lnTo>
                      <a:pt x="161" y="433"/>
                    </a:lnTo>
                    <a:lnTo>
                      <a:pt x="185" y="440"/>
                    </a:lnTo>
                    <a:lnTo>
                      <a:pt x="210" y="444"/>
                    </a:lnTo>
                    <a:lnTo>
                      <a:pt x="234" y="444"/>
                    </a:lnTo>
                    <a:lnTo>
                      <a:pt x="259" y="441"/>
                    </a:lnTo>
                    <a:lnTo>
                      <a:pt x="284" y="434"/>
                    </a:lnTo>
                    <a:lnTo>
                      <a:pt x="308" y="422"/>
                    </a:lnTo>
                    <a:lnTo>
                      <a:pt x="317" y="418"/>
                    </a:lnTo>
                    <a:lnTo>
                      <a:pt x="325" y="414"/>
                    </a:lnTo>
                    <a:lnTo>
                      <a:pt x="331" y="408"/>
                    </a:lnTo>
                    <a:lnTo>
                      <a:pt x="336" y="402"/>
                    </a:lnTo>
                    <a:lnTo>
                      <a:pt x="340" y="394"/>
                    </a:lnTo>
                    <a:lnTo>
                      <a:pt x="342" y="386"/>
                    </a:lnTo>
                    <a:lnTo>
                      <a:pt x="342" y="377"/>
                    </a:lnTo>
                    <a:lnTo>
                      <a:pt x="341" y="368"/>
                    </a:lnTo>
                    <a:lnTo>
                      <a:pt x="337" y="360"/>
                    </a:lnTo>
                    <a:lnTo>
                      <a:pt x="332" y="352"/>
                    </a:lnTo>
                    <a:lnTo>
                      <a:pt x="326" y="346"/>
                    </a:lnTo>
                    <a:lnTo>
                      <a:pt x="318" y="341"/>
                    </a:lnTo>
                    <a:lnTo>
                      <a:pt x="311" y="338"/>
                    </a:lnTo>
                    <a:lnTo>
                      <a:pt x="303" y="335"/>
                    </a:lnTo>
                    <a:lnTo>
                      <a:pt x="294" y="335"/>
                    </a:lnTo>
                    <a:lnTo>
                      <a:pt x="285" y="338"/>
                    </a:lnTo>
                    <a:lnTo>
                      <a:pt x="270" y="341"/>
                    </a:lnTo>
                    <a:lnTo>
                      <a:pt x="256" y="342"/>
                    </a:lnTo>
                    <a:lnTo>
                      <a:pt x="240" y="341"/>
                    </a:lnTo>
                    <a:lnTo>
                      <a:pt x="224" y="340"/>
                    </a:lnTo>
                    <a:lnTo>
                      <a:pt x="208" y="337"/>
                    </a:lnTo>
                    <a:lnTo>
                      <a:pt x="194" y="331"/>
                    </a:lnTo>
                    <a:lnTo>
                      <a:pt x="179" y="325"/>
                    </a:lnTo>
                    <a:lnTo>
                      <a:pt x="165" y="317"/>
                    </a:lnTo>
                    <a:lnTo>
                      <a:pt x="152" y="310"/>
                    </a:lnTo>
                    <a:lnTo>
                      <a:pt x="140" y="300"/>
                    </a:lnTo>
                    <a:lnTo>
                      <a:pt x="130" y="289"/>
                    </a:lnTo>
                    <a:lnTo>
                      <a:pt x="120" y="278"/>
                    </a:lnTo>
                    <a:lnTo>
                      <a:pt x="113" y="266"/>
                    </a:lnTo>
                    <a:lnTo>
                      <a:pt x="108" y="252"/>
                    </a:lnTo>
                    <a:lnTo>
                      <a:pt x="105" y="239"/>
                    </a:lnTo>
                    <a:lnTo>
                      <a:pt x="104" y="224"/>
                    </a:lnTo>
                    <a:lnTo>
                      <a:pt x="111" y="196"/>
                    </a:lnTo>
                    <a:lnTo>
                      <a:pt x="125" y="173"/>
                    </a:lnTo>
                    <a:lnTo>
                      <a:pt x="145" y="152"/>
                    </a:lnTo>
                    <a:lnTo>
                      <a:pt x="168" y="134"/>
                    </a:lnTo>
                    <a:lnTo>
                      <a:pt x="191" y="120"/>
                    </a:lnTo>
                    <a:lnTo>
                      <a:pt x="210" y="109"/>
                    </a:lnTo>
                    <a:lnTo>
                      <a:pt x="223" y="103"/>
                    </a:lnTo>
                    <a:lnTo>
                      <a:pt x="229" y="101"/>
                    </a:lnTo>
                    <a:lnTo>
                      <a:pt x="229" y="100"/>
                    </a:lnTo>
                    <a:lnTo>
                      <a:pt x="228" y="99"/>
                    </a:lnTo>
                    <a:lnTo>
                      <a:pt x="226" y="99"/>
                    </a:lnTo>
                    <a:lnTo>
                      <a:pt x="226" y="98"/>
                    </a:lnTo>
                    <a:lnTo>
                      <a:pt x="252" y="96"/>
                    </a:lnTo>
                    <a:lnTo>
                      <a:pt x="278" y="96"/>
                    </a:lnTo>
                    <a:lnTo>
                      <a:pt x="304" y="97"/>
                    </a:lnTo>
                    <a:lnTo>
                      <a:pt x="328" y="100"/>
                    </a:lnTo>
                    <a:lnTo>
                      <a:pt x="353" y="104"/>
                    </a:lnTo>
                    <a:lnTo>
                      <a:pt x="378" y="111"/>
                    </a:lnTo>
                    <a:lnTo>
                      <a:pt x="401" y="119"/>
                    </a:lnTo>
                    <a:lnTo>
                      <a:pt x="425" y="129"/>
                    </a:lnTo>
                    <a:lnTo>
                      <a:pt x="447" y="140"/>
                    </a:lnTo>
                    <a:lnTo>
                      <a:pt x="469" y="153"/>
                    </a:lnTo>
                    <a:lnTo>
                      <a:pt x="490" y="167"/>
                    </a:lnTo>
                    <a:lnTo>
                      <a:pt x="510" y="182"/>
                    </a:lnTo>
                    <a:lnTo>
                      <a:pt x="529" y="199"/>
                    </a:lnTo>
                    <a:lnTo>
                      <a:pt x="548" y="217"/>
                    </a:lnTo>
                    <a:lnTo>
                      <a:pt x="565" y="235"/>
                    </a:lnTo>
                    <a:lnTo>
                      <a:pt x="582" y="255"/>
                    </a:lnTo>
                    <a:lnTo>
                      <a:pt x="584" y="257"/>
                    </a:lnTo>
                    <a:lnTo>
                      <a:pt x="588" y="258"/>
                    </a:lnTo>
                    <a:lnTo>
                      <a:pt x="591" y="258"/>
                    </a:lnTo>
                    <a:lnTo>
                      <a:pt x="593" y="257"/>
                    </a:lnTo>
                    <a:lnTo>
                      <a:pt x="595" y="255"/>
                    </a:lnTo>
                    <a:lnTo>
                      <a:pt x="598" y="251"/>
                    </a:lnTo>
                    <a:lnTo>
                      <a:pt x="598" y="247"/>
                    </a:lnTo>
                    <a:lnTo>
                      <a:pt x="597" y="243"/>
                    </a:lnTo>
                    <a:lnTo>
                      <a:pt x="597" y="243"/>
                    </a:lnTo>
                    <a:close/>
                  </a:path>
                </a:pathLst>
              </a:custGeom>
              <a:solidFill>
                <a:srgbClr val="000000"/>
              </a:solidFill>
              <a:ln w="9525">
                <a:solidFill>
                  <a:schemeClr val="tx2"/>
                </a:solidFill>
                <a:round/>
                <a:headEnd/>
                <a:tailEnd/>
              </a:ln>
            </p:spPr>
            <p:txBody>
              <a:bodyPr/>
              <a:lstStyle/>
              <a:p>
                <a:endParaRPr lang="zh-CN" altLang="en-US">
                  <a:latin typeface="微软雅黑" pitchFamily="34" charset="-122"/>
                  <a:ea typeface="微软雅黑" pitchFamily="34" charset="-122"/>
                </a:endParaRPr>
              </a:p>
            </p:txBody>
          </p:sp>
          <p:sp>
            <p:nvSpPr>
              <p:cNvPr id="26642" name="Freeform 18"/>
              <p:cNvSpPr>
                <a:spLocks/>
              </p:cNvSpPr>
              <p:nvPr/>
            </p:nvSpPr>
            <p:spPr bwMode="auto">
              <a:xfrm>
                <a:off x="1082" y="1854"/>
                <a:ext cx="169" cy="125"/>
              </a:xfrm>
              <a:custGeom>
                <a:avLst/>
                <a:gdLst/>
                <a:ahLst/>
                <a:cxnLst>
                  <a:cxn ang="0">
                    <a:pos x="610" y="87"/>
                  </a:cxn>
                  <a:cxn ang="0">
                    <a:pos x="496" y="26"/>
                  </a:cxn>
                  <a:cxn ang="0">
                    <a:pos x="367" y="0"/>
                  </a:cxn>
                  <a:cxn ang="0">
                    <a:pos x="238" y="14"/>
                  </a:cxn>
                  <a:cxn ang="0">
                    <a:pos x="121" y="66"/>
                  </a:cxn>
                  <a:cxn ang="0">
                    <a:pos x="39" y="152"/>
                  </a:cxn>
                  <a:cxn ang="0">
                    <a:pos x="4" y="231"/>
                  </a:cxn>
                  <a:cxn ang="0">
                    <a:pos x="6" y="327"/>
                  </a:cxn>
                  <a:cxn ang="0">
                    <a:pos x="31" y="398"/>
                  </a:cxn>
                  <a:cxn ang="0">
                    <a:pos x="68" y="439"/>
                  </a:cxn>
                  <a:cxn ang="0">
                    <a:pos x="117" y="468"/>
                  </a:cxn>
                  <a:cxn ang="0">
                    <a:pos x="172" y="487"/>
                  </a:cxn>
                  <a:cxn ang="0">
                    <a:pos x="228" y="497"/>
                  </a:cxn>
                  <a:cxn ang="0">
                    <a:pos x="284" y="498"/>
                  </a:cxn>
                  <a:cxn ang="0">
                    <a:pos x="340" y="482"/>
                  </a:cxn>
                  <a:cxn ang="0">
                    <a:pos x="391" y="451"/>
                  </a:cxn>
                  <a:cxn ang="0">
                    <a:pos x="431" y="407"/>
                  </a:cxn>
                  <a:cxn ang="0">
                    <a:pos x="452" y="353"/>
                  </a:cxn>
                  <a:cxn ang="0">
                    <a:pos x="447" y="292"/>
                  </a:cxn>
                  <a:cxn ang="0">
                    <a:pos x="439" y="269"/>
                  </a:cxn>
                  <a:cxn ang="0">
                    <a:pos x="426" y="254"/>
                  </a:cxn>
                  <a:cxn ang="0">
                    <a:pos x="408" y="249"/>
                  </a:cxn>
                  <a:cxn ang="0">
                    <a:pos x="389" y="256"/>
                  </a:cxn>
                  <a:cxn ang="0">
                    <a:pos x="373" y="274"/>
                  </a:cxn>
                  <a:cxn ang="0">
                    <a:pos x="354" y="314"/>
                  </a:cxn>
                  <a:cxn ang="0">
                    <a:pos x="312" y="353"/>
                  </a:cxn>
                  <a:cxn ang="0">
                    <a:pos x="255" y="377"/>
                  </a:cxn>
                  <a:cxn ang="0">
                    <a:pos x="194" y="378"/>
                  </a:cxn>
                  <a:cxn ang="0">
                    <a:pos x="141" y="348"/>
                  </a:cxn>
                  <a:cxn ang="0">
                    <a:pos x="108" y="285"/>
                  </a:cxn>
                  <a:cxn ang="0">
                    <a:pos x="123" y="219"/>
                  </a:cxn>
                  <a:cxn ang="0">
                    <a:pos x="178" y="158"/>
                  </a:cxn>
                  <a:cxn ang="0">
                    <a:pos x="259" y="109"/>
                  </a:cxn>
                  <a:cxn ang="0">
                    <a:pos x="349" y="80"/>
                  </a:cxn>
                  <a:cxn ang="0">
                    <a:pos x="433" y="76"/>
                  </a:cxn>
                  <a:cxn ang="0">
                    <a:pos x="478" y="84"/>
                  </a:cxn>
                  <a:cxn ang="0">
                    <a:pos x="523" y="92"/>
                  </a:cxn>
                  <a:cxn ang="0">
                    <a:pos x="566" y="105"/>
                  </a:cxn>
                  <a:cxn ang="0">
                    <a:pos x="609" y="121"/>
                  </a:cxn>
                  <a:cxn ang="0">
                    <a:pos x="648" y="147"/>
                  </a:cxn>
                  <a:cxn ang="0">
                    <a:pos x="667" y="159"/>
                  </a:cxn>
                  <a:cxn ang="0">
                    <a:pos x="675" y="154"/>
                  </a:cxn>
                  <a:cxn ang="0">
                    <a:pos x="673" y="144"/>
                  </a:cxn>
                </a:cxnLst>
                <a:rect l="0" t="0" r="r" b="b"/>
                <a:pathLst>
                  <a:path w="675" h="499">
                    <a:moveTo>
                      <a:pt x="673" y="144"/>
                    </a:moveTo>
                    <a:lnTo>
                      <a:pt x="644" y="113"/>
                    </a:lnTo>
                    <a:lnTo>
                      <a:pt x="610" y="87"/>
                    </a:lnTo>
                    <a:lnTo>
                      <a:pt x="574" y="62"/>
                    </a:lnTo>
                    <a:lnTo>
                      <a:pt x="536" y="43"/>
                    </a:lnTo>
                    <a:lnTo>
                      <a:pt x="496" y="26"/>
                    </a:lnTo>
                    <a:lnTo>
                      <a:pt x="453" y="14"/>
                    </a:lnTo>
                    <a:lnTo>
                      <a:pt x="410" y="5"/>
                    </a:lnTo>
                    <a:lnTo>
                      <a:pt x="367" y="0"/>
                    </a:lnTo>
                    <a:lnTo>
                      <a:pt x="323" y="0"/>
                    </a:lnTo>
                    <a:lnTo>
                      <a:pt x="280" y="5"/>
                    </a:lnTo>
                    <a:lnTo>
                      <a:pt x="238" y="14"/>
                    </a:lnTo>
                    <a:lnTo>
                      <a:pt x="197" y="26"/>
                    </a:lnTo>
                    <a:lnTo>
                      <a:pt x="158" y="44"/>
                    </a:lnTo>
                    <a:lnTo>
                      <a:pt x="121" y="66"/>
                    </a:lnTo>
                    <a:lnTo>
                      <a:pt x="87" y="94"/>
                    </a:lnTo>
                    <a:lnTo>
                      <a:pt x="57" y="127"/>
                    </a:lnTo>
                    <a:lnTo>
                      <a:pt x="39" y="152"/>
                    </a:lnTo>
                    <a:lnTo>
                      <a:pt x="25" y="176"/>
                    </a:lnTo>
                    <a:lnTo>
                      <a:pt x="12" y="203"/>
                    </a:lnTo>
                    <a:lnTo>
                      <a:pt x="4" y="231"/>
                    </a:lnTo>
                    <a:lnTo>
                      <a:pt x="0" y="261"/>
                    </a:lnTo>
                    <a:lnTo>
                      <a:pt x="1" y="293"/>
                    </a:lnTo>
                    <a:lnTo>
                      <a:pt x="6" y="327"/>
                    </a:lnTo>
                    <a:lnTo>
                      <a:pt x="16" y="364"/>
                    </a:lnTo>
                    <a:lnTo>
                      <a:pt x="22" y="381"/>
                    </a:lnTo>
                    <a:lnTo>
                      <a:pt x="31" y="398"/>
                    </a:lnTo>
                    <a:lnTo>
                      <a:pt x="43" y="413"/>
                    </a:lnTo>
                    <a:lnTo>
                      <a:pt x="55" y="426"/>
                    </a:lnTo>
                    <a:lnTo>
                      <a:pt x="68" y="439"/>
                    </a:lnTo>
                    <a:lnTo>
                      <a:pt x="84" y="450"/>
                    </a:lnTo>
                    <a:lnTo>
                      <a:pt x="100" y="460"/>
                    </a:lnTo>
                    <a:lnTo>
                      <a:pt x="117" y="468"/>
                    </a:lnTo>
                    <a:lnTo>
                      <a:pt x="135" y="476"/>
                    </a:lnTo>
                    <a:lnTo>
                      <a:pt x="152" y="482"/>
                    </a:lnTo>
                    <a:lnTo>
                      <a:pt x="172" y="487"/>
                    </a:lnTo>
                    <a:lnTo>
                      <a:pt x="191" y="491"/>
                    </a:lnTo>
                    <a:lnTo>
                      <a:pt x="209" y="495"/>
                    </a:lnTo>
                    <a:lnTo>
                      <a:pt x="228" y="497"/>
                    </a:lnTo>
                    <a:lnTo>
                      <a:pt x="247" y="498"/>
                    </a:lnTo>
                    <a:lnTo>
                      <a:pt x="265" y="499"/>
                    </a:lnTo>
                    <a:lnTo>
                      <a:pt x="284" y="498"/>
                    </a:lnTo>
                    <a:lnTo>
                      <a:pt x="303" y="495"/>
                    </a:lnTo>
                    <a:lnTo>
                      <a:pt x="322" y="490"/>
                    </a:lnTo>
                    <a:lnTo>
                      <a:pt x="340" y="482"/>
                    </a:lnTo>
                    <a:lnTo>
                      <a:pt x="358" y="473"/>
                    </a:lnTo>
                    <a:lnTo>
                      <a:pt x="376" y="463"/>
                    </a:lnTo>
                    <a:lnTo>
                      <a:pt x="391" y="451"/>
                    </a:lnTo>
                    <a:lnTo>
                      <a:pt x="406" y="438"/>
                    </a:lnTo>
                    <a:lnTo>
                      <a:pt x="419" y="423"/>
                    </a:lnTo>
                    <a:lnTo>
                      <a:pt x="431" y="407"/>
                    </a:lnTo>
                    <a:lnTo>
                      <a:pt x="440" y="390"/>
                    </a:lnTo>
                    <a:lnTo>
                      <a:pt x="447" y="372"/>
                    </a:lnTo>
                    <a:lnTo>
                      <a:pt x="452" y="353"/>
                    </a:lnTo>
                    <a:lnTo>
                      <a:pt x="453" y="333"/>
                    </a:lnTo>
                    <a:lnTo>
                      <a:pt x="452" y="313"/>
                    </a:lnTo>
                    <a:lnTo>
                      <a:pt x="447" y="292"/>
                    </a:lnTo>
                    <a:lnTo>
                      <a:pt x="445" y="284"/>
                    </a:lnTo>
                    <a:lnTo>
                      <a:pt x="442" y="276"/>
                    </a:lnTo>
                    <a:lnTo>
                      <a:pt x="439" y="269"/>
                    </a:lnTo>
                    <a:lnTo>
                      <a:pt x="435" y="264"/>
                    </a:lnTo>
                    <a:lnTo>
                      <a:pt x="431" y="258"/>
                    </a:lnTo>
                    <a:lnTo>
                      <a:pt x="426" y="254"/>
                    </a:lnTo>
                    <a:lnTo>
                      <a:pt x="421" y="251"/>
                    </a:lnTo>
                    <a:lnTo>
                      <a:pt x="414" y="249"/>
                    </a:lnTo>
                    <a:lnTo>
                      <a:pt x="408" y="249"/>
                    </a:lnTo>
                    <a:lnTo>
                      <a:pt x="402" y="250"/>
                    </a:lnTo>
                    <a:lnTo>
                      <a:pt x="396" y="253"/>
                    </a:lnTo>
                    <a:lnTo>
                      <a:pt x="389" y="256"/>
                    </a:lnTo>
                    <a:lnTo>
                      <a:pt x="384" y="260"/>
                    </a:lnTo>
                    <a:lnTo>
                      <a:pt x="378" y="266"/>
                    </a:lnTo>
                    <a:lnTo>
                      <a:pt x="373" y="274"/>
                    </a:lnTo>
                    <a:lnTo>
                      <a:pt x="370" y="283"/>
                    </a:lnTo>
                    <a:lnTo>
                      <a:pt x="363" y="298"/>
                    </a:lnTo>
                    <a:lnTo>
                      <a:pt x="354" y="314"/>
                    </a:lnTo>
                    <a:lnTo>
                      <a:pt x="342" y="329"/>
                    </a:lnTo>
                    <a:lnTo>
                      <a:pt x="327" y="342"/>
                    </a:lnTo>
                    <a:lnTo>
                      <a:pt x="312" y="353"/>
                    </a:lnTo>
                    <a:lnTo>
                      <a:pt x="294" y="364"/>
                    </a:lnTo>
                    <a:lnTo>
                      <a:pt x="275" y="371"/>
                    </a:lnTo>
                    <a:lnTo>
                      <a:pt x="255" y="377"/>
                    </a:lnTo>
                    <a:lnTo>
                      <a:pt x="234" y="380"/>
                    </a:lnTo>
                    <a:lnTo>
                      <a:pt x="214" y="380"/>
                    </a:lnTo>
                    <a:lnTo>
                      <a:pt x="194" y="378"/>
                    </a:lnTo>
                    <a:lnTo>
                      <a:pt x="175" y="371"/>
                    </a:lnTo>
                    <a:lnTo>
                      <a:pt x="157" y="361"/>
                    </a:lnTo>
                    <a:lnTo>
                      <a:pt x="141" y="348"/>
                    </a:lnTo>
                    <a:lnTo>
                      <a:pt x="127" y="330"/>
                    </a:lnTo>
                    <a:lnTo>
                      <a:pt x="114" y="307"/>
                    </a:lnTo>
                    <a:lnTo>
                      <a:pt x="108" y="285"/>
                    </a:lnTo>
                    <a:lnTo>
                      <a:pt x="108" y="264"/>
                    </a:lnTo>
                    <a:lnTo>
                      <a:pt x="113" y="241"/>
                    </a:lnTo>
                    <a:lnTo>
                      <a:pt x="123" y="219"/>
                    </a:lnTo>
                    <a:lnTo>
                      <a:pt x="138" y="198"/>
                    </a:lnTo>
                    <a:lnTo>
                      <a:pt x="157" y="177"/>
                    </a:lnTo>
                    <a:lnTo>
                      <a:pt x="178" y="158"/>
                    </a:lnTo>
                    <a:lnTo>
                      <a:pt x="203" y="140"/>
                    </a:lnTo>
                    <a:lnTo>
                      <a:pt x="230" y="124"/>
                    </a:lnTo>
                    <a:lnTo>
                      <a:pt x="259" y="109"/>
                    </a:lnTo>
                    <a:lnTo>
                      <a:pt x="288" y="97"/>
                    </a:lnTo>
                    <a:lnTo>
                      <a:pt x="318" y="88"/>
                    </a:lnTo>
                    <a:lnTo>
                      <a:pt x="349" y="80"/>
                    </a:lnTo>
                    <a:lnTo>
                      <a:pt x="378" y="75"/>
                    </a:lnTo>
                    <a:lnTo>
                      <a:pt x="406" y="74"/>
                    </a:lnTo>
                    <a:lnTo>
                      <a:pt x="433" y="76"/>
                    </a:lnTo>
                    <a:lnTo>
                      <a:pt x="447" y="79"/>
                    </a:lnTo>
                    <a:lnTo>
                      <a:pt x="462" y="81"/>
                    </a:lnTo>
                    <a:lnTo>
                      <a:pt x="478" y="84"/>
                    </a:lnTo>
                    <a:lnTo>
                      <a:pt x="492" y="87"/>
                    </a:lnTo>
                    <a:lnTo>
                      <a:pt x="508" y="89"/>
                    </a:lnTo>
                    <a:lnTo>
                      <a:pt x="523" y="92"/>
                    </a:lnTo>
                    <a:lnTo>
                      <a:pt x="537" y="96"/>
                    </a:lnTo>
                    <a:lnTo>
                      <a:pt x="552" y="100"/>
                    </a:lnTo>
                    <a:lnTo>
                      <a:pt x="566" y="105"/>
                    </a:lnTo>
                    <a:lnTo>
                      <a:pt x="581" y="109"/>
                    </a:lnTo>
                    <a:lnTo>
                      <a:pt x="596" y="115"/>
                    </a:lnTo>
                    <a:lnTo>
                      <a:pt x="609" y="121"/>
                    </a:lnTo>
                    <a:lnTo>
                      <a:pt x="622" y="129"/>
                    </a:lnTo>
                    <a:lnTo>
                      <a:pt x="636" y="137"/>
                    </a:lnTo>
                    <a:lnTo>
                      <a:pt x="648" y="147"/>
                    </a:lnTo>
                    <a:lnTo>
                      <a:pt x="661" y="157"/>
                    </a:lnTo>
                    <a:lnTo>
                      <a:pt x="664" y="159"/>
                    </a:lnTo>
                    <a:lnTo>
                      <a:pt x="667" y="159"/>
                    </a:lnTo>
                    <a:lnTo>
                      <a:pt x="670" y="159"/>
                    </a:lnTo>
                    <a:lnTo>
                      <a:pt x="673" y="157"/>
                    </a:lnTo>
                    <a:lnTo>
                      <a:pt x="675" y="154"/>
                    </a:lnTo>
                    <a:lnTo>
                      <a:pt x="675" y="150"/>
                    </a:lnTo>
                    <a:lnTo>
                      <a:pt x="675" y="147"/>
                    </a:lnTo>
                    <a:lnTo>
                      <a:pt x="673" y="144"/>
                    </a:lnTo>
                    <a:lnTo>
                      <a:pt x="673" y="144"/>
                    </a:lnTo>
                    <a:close/>
                  </a:path>
                </a:pathLst>
              </a:custGeom>
              <a:solidFill>
                <a:srgbClr val="000000"/>
              </a:solidFill>
              <a:ln w="9525">
                <a:solidFill>
                  <a:schemeClr val="tx2"/>
                </a:solidFill>
                <a:round/>
                <a:headEnd/>
                <a:tailEnd/>
              </a:ln>
            </p:spPr>
            <p:txBody>
              <a:bodyPr/>
              <a:lstStyle/>
              <a:p>
                <a:endParaRPr lang="zh-CN" altLang="en-US">
                  <a:latin typeface="微软雅黑" pitchFamily="34" charset="-122"/>
                  <a:ea typeface="微软雅黑" pitchFamily="34" charset="-122"/>
                </a:endParaRPr>
              </a:p>
            </p:txBody>
          </p:sp>
        </p:grpSp>
        <p:sp>
          <p:nvSpPr>
            <p:cNvPr id="26643" name="Freeform 19"/>
            <p:cNvSpPr>
              <a:spLocks/>
            </p:cNvSpPr>
            <p:nvPr/>
          </p:nvSpPr>
          <p:spPr bwMode="auto">
            <a:xfrm>
              <a:off x="288" y="1453"/>
              <a:ext cx="2356" cy="1335"/>
            </a:xfrm>
            <a:custGeom>
              <a:avLst/>
              <a:gdLst/>
              <a:ahLst/>
              <a:cxnLst>
                <a:cxn ang="0">
                  <a:pos x="0" y="157"/>
                </a:cxn>
                <a:cxn ang="0">
                  <a:pos x="65" y="262"/>
                </a:cxn>
                <a:cxn ang="0">
                  <a:pos x="79" y="340"/>
                </a:cxn>
                <a:cxn ang="0">
                  <a:pos x="144" y="484"/>
                </a:cxn>
                <a:cxn ang="0">
                  <a:pos x="170" y="576"/>
                </a:cxn>
                <a:cxn ang="0">
                  <a:pos x="262" y="694"/>
                </a:cxn>
                <a:cxn ang="0">
                  <a:pos x="406" y="1100"/>
                </a:cxn>
                <a:cxn ang="0">
                  <a:pos x="511" y="1244"/>
                </a:cxn>
                <a:cxn ang="0">
                  <a:pos x="655" y="1283"/>
                </a:cxn>
                <a:cxn ang="0">
                  <a:pos x="1322" y="1296"/>
                </a:cxn>
                <a:cxn ang="0">
                  <a:pos x="1401" y="1309"/>
                </a:cxn>
                <a:cxn ang="0">
                  <a:pos x="1505" y="1335"/>
                </a:cxn>
                <a:cxn ang="0">
                  <a:pos x="1623" y="1322"/>
                </a:cxn>
                <a:cxn ang="0">
                  <a:pos x="1663" y="1296"/>
                </a:cxn>
                <a:cxn ang="0">
                  <a:pos x="1741" y="1270"/>
                </a:cxn>
                <a:cxn ang="0">
                  <a:pos x="1898" y="1204"/>
                </a:cxn>
                <a:cxn ang="0">
                  <a:pos x="2003" y="1074"/>
                </a:cxn>
                <a:cxn ang="0">
                  <a:pos x="2016" y="1021"/>
                </a:cxn>
                <a:cxn ang="0">
                  <a:pos x="2042" y="969"/>
                </a:cxn>
                <a:cxn ang="0">
                  <a:pos x="2121" y="759"/>
                </a:cxn>
                <a:cxn ang="0">
                  <a:pos x="2252" y="707"/>
                </a:cxn>
                <a:cxn ang="0">
                  <a:pos x="2330" y="511"/>
                </a:cxn>
                <a:cxn ang="0">
                  <a:pos x="2356" y="183"/>
                </a:cxn>
                <a:cxn ang="0">
                  <a:pos x="2343" y="0"/>
                </a:cxn>
              </a:cxnLst>
              <a:rect l="0" t="0" r="r" b="b"/>
              <a:pathLst>
                <a:path w="2356" h="1335">
                  <a:moveTo>
                    <a:pt x="0" y="157"/>
                  </a:moveTo>
                  <a:cubicBezTo>
                    <a:pt x="22" y="192"/>
                    <a:pt x="49" y="224"/>
                    <a:pt x="65" y="262"/>
                  </a:cubicBezTo>
                  <a:cubicBezTo>
                    <a:pt x="75" y="286"/>
                    <a:pt x="74" y="314"/>
                    <a:pt x="79" y="340"/>
                  </a:cubicBezTo>
                  <a:cubicBezTo>
                    <a:pt x="92" y="403"/>
                    <a:pt x="105" y="432"/>
                    <a:pt x="144" y="484"/>
                  </a:cubicBezTo>
                  <a:cubicBezTo>
                    <a:pt x="154" y="514"/>
                    <a:pt x="156" y="548"/>
                    <a:pt x="170" y="576"/>
                  </a:cubicBezTo>
                  <a:cubicBezTo>
                    <a:pt x="202" y="639"/>
                    <a:pt x="219" y="651"/>
                    <a:pt x="262" y="694"/>
                  </a:cubicBezTo>
                  <a:cubicBezTo>
                    <a:pt x="270" y="812"/>
                    <a:pt x="257" y="1050"/>
                    <a:pt x="406" y="1100"/>
                  </a:cubicBezTo>
                  <a:cubicBezTo>
                    <a:pt x="425" y="1128"/>
                    <a:pt x="468" y="1223"/>
                    <a:pt x="511" y="1244"/>
                  </a:cubicBezTo>
                  <a:cubicBezTo>
                    <a:pt x="556" y="1266"/>
                    <a:pt x="606" y="1273"/>
                    <a:pt x="655" y="1283"/>
                  </a:cubicBezTo>
                  <a:cubicBezTo>
                    <a:pt x="893" y="1271"/>
                    <a:pt x="1082" y="1286"/>
                    <a:pt x="1322" y="1296"/>
                  </a:cubicBezTo>
                  <a:cubicBezTo>
                    <a:pt x="1348" y="1300"/>
                    <a:pt x="1375" y="1303"/>
                    <a:pt x="1401" y="1309"/>
                  </a:cubicBezTo>
                  <a:cubicBezTo>
                    <a:pt x="1436" y="1316"/>
                    <a:pt x="1505" y="1335"/>
                    <a:pt x="1505" y="1335"/>
                  </a:cubicBezTo>
                  <a:cubicBezTo>
                    <a:pt x="1544" y="1331"/>
                    <a:pt x="1585" y="1331"/>
                    <a:pt x="1623" y="1322"/>
                  </a:cubicBezTo>
                  <a:cubicBezTo>
                    <a:pt x="1638" y="1318"/>
                    <a:pt x="1648" y="1302"/>
                    <a:pt x="1663" y="1296"/>
                  </a:cubicBezTo>
                  <a:cubicBezTo>
                    <a:pt x="1688" y="1285"/>
                    <a:pt x="1716" y="1282"/>
                    <a:pt x="1741" y="1270"/>
                  </a:cubicBezTo>
                  <a:cubicBezTo>
                    <a:pt x="1862" y="1210"/>
                    <a:pt x="1808" y="1228"/>
                    <a:pt x="1898" y="1204"/>
                  </a:cubicBezTo>
                  <a:cubicBezTo>
                    <a:pt x="1955" y="1162"/>
                    <a:pt x="1972" y="1137"/>
                    <a:pt x="2003" y="1074"/>
                  </a:cubicBezTo>
                  <a:cubicBezTo>
                    <a:pt x="2007" y="1056"/>
                    <a:pt x="2010" y="1038"/>
                    <a:pt x="2016" y="1021"/>
                  </a:cubicBezTo>
                  <a:cubicBezTo>
                    <a:pt x="2023" y="1003"/>
                    <a:pt x="2036" y="988"/>
                    <a:pt x="2042" y="969"/>
                  </a:cubicBezTo>
                  <a:cubicBezTo>
                    <a:pt x="2062" y="901"/>
                    <a:pt x="2054" y="806"/>
                    <a:pt x="2121" y="759"/>
                  </a:cubicBezTo>
                  <a:cubicBezTo>
                    <a:pt x="2150" y="739"/>
                    <a:pt x="2213" y="720"/>
                    <a:pt x="2252" y="707"/>
                  </a:cubicBezTo>
                  <a:cubicBezTo>
                    <a:pt x="2304" y="628"/>
                    <a:pt x="2312" y="603"/>
                    <a:pt x="2330" y="511"/>
                  </a:cubicBezTo>
                  <a:cubicBezTo>
                    <a:pt x="2336" y="402"/>
                    <a:pt x="2356" y="293"/>
                    <a:pt x="2356" y="183"/>
                  </a:cubicBezTo>
                  <a:cubicBezTo>
                    <a:pt x="2356" y="122"/>
                    <a:pt x="2343" y="61"/>
                    <a:pt x="2343" y="0"/>
                  </a:cubicBezTo>
                </a:path>
              </a:pathLst>
            </a:custGeom>
            <a:noFill/>
            <a:ln w="9525">
              <a:solidFill>
                <a:schemeClr val="tx2"/>
              </a:solidFill>
              <a:round/>
              <a:headEnd/>
              <a:tailEnd/>
            </a:ln>
            <a:effectLst/>
          </p:spPr>
          <p:txBody>
            <a:bodyPr/>
            <a:lstStyle/>
            <a:p>
              <a:endParaRPr lang="zh-CN" altLang="en-US">
                <a:latin typeface="微软雅黑" pitchFamily="34" charset="-122"/>
                <a:ea typeface="微软雅黑" pitchFamily="34" charset="-122"/>
              </a:endParaRPr>
            </a:p>
          </p:txBody>
        </p:sp>
        <p:sp>
          <p:nvSpPr>
            <p:cNvPr id="26644" name="Freeform 20"/>
            <p:cNvSpPr>
              <a:spLocks/>
            </p:cNvSpPr>
            <p:nvPr/>
          </p:nvSpPr>
          <p:spPr bwMode="auto">
            <a:xfrm>
              <a:off x="960" y="2496"/>
              <a:ext cx="269" cy="253"/>
            </a:xfrm>
            <a:custGeom>
              <a:avLst/>
              <a:gdLst/>
              <a:ahLst/>
              <a:cxnLst>
                <a:cxn ang="0">
                  <a:pos x="0" y="354"/>
                </a:cxn>
                <a:cxn ang="0">
                  <a:pos x="13" y="144"/>
                </a:cxn>
                <a:cxn ang="0">
                  <a:pos x="26" y="105"/>
                </a:cxn>
                <a:cxn ang="0">
                  <a:pos x="118" y="92"/>
                </a:cxn>
                <a:cxn ang="0">
                  <a:pos x="275" y="0"/>
                </a:cxn>
                <a:cxn ang="0">
                  <a:pos x="314" y="13"/>
                </a:cxn>
                <a:cxn ang="0">
                  <a:pos x="340" y="92"/>
                </a:cxn>
                <a:cxn ang="0">
                  <a:pos x="340" y="341"/>
                </a:cxn>
                <a:cxn ang="0">
                  <a:pos x="301" y="406"/>
                </a:cxn>
              </a:cxnLst>
              <a:rect l="0" t="0" r="r" b="b"/>
              <a:pathLst>
                <a:path w="365" h="406">
                  <a:moveTo>
                    <a:pt x="0" y="354"/>
                  </a:moveTo>
                  <a:cubicBezTo>
                    <a:pt x="4" y="284"/>
                    <a:pt x="6" y="214"/>
                    <a:pt x="13" y="144"/>
                  </a:cubicBezTo>
                  <a:cubicBezTo>
                    <a:pt x="14" y="130"/>
                    <a:pt x="14" y="111"/>
                    <a:pt x="26" y="105"/>
                  </a:cubicBezTo>
                  <a:cubicBezTo>
                    <a:pt x="54" y="91"/>
                    <a:pt x="87" y="96"/>
                    <a:pt x="118" y="92"/>
                  </a:cubicBezTo>
                  <a:cubicBezTo>
                    <a:pt x="179" y="72"/>
                    <a:pt x="212" y="21"/>
                    <a:pt x="275" y="0"/>
                  </a:cubicBezTo>
                  <a:cubicBezTo>
                    <a:pt x="288" y="4"/>
                    <a:pt x="306" y="2"/>
                    <a:pt x="314" y="13"/>
                  </a:cubicBezTo>
                  <a:cubicBezTo>
                    <a:pt x="330" y="36"/>
                    <a:pt x="340" y="92"/>
                    <a:pt x="340" y="92"/>
                  </a:cubicBezTo>
                  <a:cubicBezTo>
                    <a:pt x="348" y="186"/>
                    <a:pt x="365" y="250"/>
                    <a:pt x="340" y="341"/>
                  </a:cubicBezTo>
                  <a:cubicBezTo>
                    <a:pt x="333" y="365"/>
                    <a:pt x="312" y="383"/>
                    <a:pt x="301" y="406"/>
                  </a:cubicBezTo>
                </a:path>
              </a:pathLst>
            </a:custGeom>
            <a:solidFill>
              <a:schemeClr val="hlink"/>
            </a:solidFill>
            <a:ln w="9525">
              <a:solidFill>
                <a:schemeClr val="tx2"/>
              </a:solidFill>
              <a:round/>
              <a:headEnd/>
              <a:tailEnd/>
            </a:ln>
            <a:effectLst/>
          </p:spPr>
          <p:txBody>
            <a:bodyPr/>
            <a:lstStyle/>
            <a:p>
              <a:endParaRPr lang="zh-CN" altLang="en-US">
                <a:latin typeface="微软雅黑" pitchFamily="34" charset="-122"/>
                <a:ea typeface="微软雅黑" pitchFamily="34" charset="-122"/>
              </a:endParaRPr>
            </a:p>
          </p:txBody>
        </p:sp>
        <p:sp>
          <p:nvSpPr>
            <p:cNvPr id="26645" name="Freeform 21"/>
            <p:cNvSpPr>
              <a:spLocks/>
            </p:cNvSpPr>
            <p:nvPr/>
          </p:nvSpPr>
          <p:spPr bwMode="auto">
            <a:xfrm>
              <a:off x="1392" y="2352"/>
              <a:ext cx="240" cy="406"/>
            </a:xfrm>
            <a:custGeom>
              <a:avLst/>
              <a:gdLst/>
              <a:ahLst/>
              <a:cxnLst>
                <a:cxn ang="0">
                  <a:pos x="0" y="354"/>
                </a:cxn>
                <a:cxn ang="0">
                  <a:pos x="13" y="144"/>
                </a:cxn>
                <a:cxn ang="0">
                  <a:pos x="26" y="105"/>
                </a:cxn>
                <a:cxn ang="0">
                  <a:pos x="118" y="92"/>
                </a:cxn>
                <a:cxn ang="0">
                  <a:pos x="275" y="0"/>
                </a:cxn>
                <a:cxn ang="0">
                  <a:pos x="314" y="13"/>
                </a:cxn>
                <a:cxn ang="0">
                  <a:pos x="340" y="92"/>
                </a:cxn>
                <a:cxn ang="0">
                  <a:pos x="340" y="341"/>
                </a:cxn>
                <a:cxn ang="0">
                  <a:pos x="301" y="406"/>
                </a:cxn>
              </a:cxnLst>
              <a:rect l="0" t="0" r="r" b="b"/>
              <a:pathLst>
                <a:path w="365" h="406">
                  <a:moveTo>
                    <a:pt x="0" y="354"/>
                  </a:moveTo>
                  <a:cubicBezTo>
                    <a:pt x="4" y="284"/>
                    <a:pt x="6" y="214"/>
                    <a:pt x="13" y="144"/>
                  </a:cubicBezTo>
                  <a:cubicBezTo>
                    <a:pt x="14" y="130"/>
                    <a:pt x="14" y="111"/>
                    <a:pt x="26" y="105"/>
                  </a:cubicBezTo>
                  <a:cubicBezTo>
                    <a:pt x="54" y="91"/>
                    <a:pt x="87" y="96"/>
                    <a:pt x="118" y="92"/>
                  </a:cubicBezTo>
                  <a:cubicBezTo>
                    <a:pt x="179" y="72"/>
                    <a:pt x="212" y="21"/>
                    <a:pt x="275" y="0"/>
                  </a:cubicBezTo>
                  <a:cubicBezTo>
                    <a:pt x="288" y="4"/>
                    <a:pt x="306" y="2"/>
                    <a:pt x="314" y="13"/>
                  </a:cubicBezTo>
                  <a:cubicBezTo>
                    <a:pt x="330" y="36"/>
                    <a:pt x="340" y="92"/>
                    <a:pt x="340" y="92"/>
                  </a:cubicBezTo>
                  <a:cubicBezTo>
                    <a:pt x="348" y="186"/>
                    <a:pt x="365" y="250"/>
                    <a:pt x="340" y="341"/>
                  </a:cubicBezTo>
                  <a:cubicBezTo>
                    <a:pt x="333" y="365"/>
                    <a:pt x="312" y="383"/>
                    <a:pt x="301" y="406"/>
                  </a:cubicBezTo>
                </a:path>
              </a:pathLst>
            </a:custGeom>
            <a:solidFill>
              <a:schemeClr val="hlink"/>
            </a:solidFill>
            <a:ln w="9525">
              <a:solidFill>
                <a:schemeClr val="tx2"/>
              </a:solidFill>
              <a:round/>
              <a:headEnd/>
              <a:tailEnd/>
            </a:ln>
            <a:effectLst/>
          </p:spPr>
          <p:txBody>
            <a:bodyPr/>
            <a:lstStyle/>
            <a:p>
              <a:endParaRPr lang="zh-CN" altLang="en-US">
                <a:latin typeface="微软雅黑" pitchFamily="34" charset="-122"/>
                <a:ea typeface="微软雅黑" pitchFamily="34" charset="-122"/>
              </a:endParaRPr>
            </a:p>
          </p:txBody>
        </p:sp>
        <p:sp>
          <p:nvSpPr>
            <p:cNvPr id="26646" name="Freeform 22"/>
            <p:cNvSpPr>
              <a:spLocks/>
            </p:cNvSpPr>
            <p:nvPr/>
          </p:nvSpPr>
          <p:spPr bwMode="auto">
            <a:xfrm>
              <a:off x="1680" y="2304"/>
              <a:ext cx="240" cy="528"/>
            </a:xfrm>
            <a:custGeom>
              <a:avLst/>
              <a:gdLst/>
              <a:ahLst/>
              <a:cxnLst>
                <a:cxn ang="0">
                  <a:pos x="0" y="354"/>
                </a:cxn>
                <a:cxn ang="0">
                  <a:pos x="13" y="144"/>
                </a:cxn>
                <a:cxn ang="0">
                  <a:pos x="26" y="105"/>
                </a:cxn>
                <a:cxn ang="0">
                  <a:pos x="118" y="92"/>
                </a:cxn>
                <a:cxn ang="0">
                  <a:pos x="275" y="0"/>
                </a:cxn>
                <a:cxn ang="0">
                  <a:pos x="314" y="13"/>
                </a:cxn>
                <a:cxn ang="0">
                  <a:pos x="340" y="92"/>
                </a:cxn>
                <a:cxn ang="0">
                  <a:pos x="340" y="341"/>
                </a:cxn>
                <a:cxn ang="0">
                  <a:pos x="301" y="406"/>
                </a:cxn>
              </a:cxnLst>
              <a:rect l="0" t="0" r="r" b="b"/>
              <a:pathLst>
                <a:path w="365" h="406">
                  <a:moveTo>
                    <a:pt x="0" y="354"/>
                  </a:moveTo>
                  <a:cubicBezTo>
                    <a:pt x="4" y="284"/>
                    <a:pt x="6" y="214"/>
                    <a:pt x="13" y="144"/>
                  </a:cubicBezTo>
                  <a:cubicBezTo>
                    <a:pt x="14" y="130"/>
                    <a:pt x="14" y="111"/>
                    <a:pt x="26" y="105"/>
                  </a:cubicBezTo>
                  <a:cubicBezTo>
                    <a:pt x="54" y="91"/>
                    <a:pt x="87" y="96"/>
                    <a:pt x="118" y="92"/>
                  </a:cubicBezTo>
                  <a:cubicBezTo>
                    <a:pt x="179" y="72"/>
                    <a:pt x="212" y="21"/>
                    <a:pt x="275" y="0"/>
                  </a:cubicBezTo>
                  <a:cubicBezTo>
                    <a:pt x="288" y="4"/>
                    <a:pt x="306" y="2"/>
                    <a:pt x="314" y="13"/>
                  </a:cubicBezTo>
                  <a:cubicBezTo>
                    <a:pt x="330" y="36"/>
                    <a:pt x="340" y="92"/>
                    <a:pt x="340" y="92"/>
                  </a:cubicBezTo>
                  <a:cubicBezTo>
                    <a:pt x="348" y="186"/>
                    <a:pt x="365" y="250"/>
                    <a:pt x="340" y="341"/>
                  </a:cubicBezTo>
                  <a:cubicBezTo>
                    <a:pt x="333" y="365"/>
                    <a:pt x="312" y="383"/>
                    <a:pt x="301" y="406"/>
                  </a:cubicBezTo>
                </a:path>
              </a:pathLst>
            </a:custGeom>
            <a:solidFill>
              <a:schemeClr val="hlink"/>
            </a:solidFill>
            <a:ln w="9525">
              <a:solidFill>
                <a:schemeClr val="tx2"/>
              </a:solidFill>
              <a:round/>
              <a:headEnd/>
              <a:tailEnd/>
            </a:ln>
            <a:effectLst/>
          </p:spPr>
          <p:txBody>
            <a:bodyPr/>
            <a:lstStyle/>
            <a:p>
              <a:endParaRPr lang="zh-CN" altLang="en-US">
                <a:latin typeface="微软雅黑" pitchFamily="34" charset="-122"/>
                <a:ea typeface="微软雅黑" pitchFamily="34" charset="-122"/>
              </a:endParaRPr>
            </a:p>
          </p:txBody>
        </p:sp>
        <p:sp>
          <p:nvSpPr>
            <p:cNvPr id="26647" name="Freeform 23"/>
            <p:cNvSpPr>
              <a:spLocks/>
            </p:cNvSpPr>
            <p:nvPr/>
          </p:nvSpPr>
          <p:spPr bwMode="auto">
            <a:xfrm>
              <a:off x="1872" y="2088"/>
              <a:ext cx="707" cy="33"/>
            </a:xfrm>
            <a:custGeom>
              <a:avLst/>
              <a:gdLst/>
              <a:ahLst/>
              <a:cxnLst>
                <a:cxn ang="0">
                  <a:pos x="0" y="33"/>
                </a:cxn>
                <a:cxn ang="0">
                  <a:pos x="367" y="20"/>
                </a:cxn>
                <a:cxn ang="0">
                  <a:pos x="707" y="7"/>
                </a:cxn>
              </a:cxnLst>
              <a:rect l="0" t="0" r="r" b="b"/>
              <a:pathLst>
                <a:path w="707" h="33">
                  <a:moveTo>
                    <a:pt x="0" y="33"/>
                  </a:moveTo>
                  <a:cubicBezTo>
                    <a:pt x="122" y="3"/>
                    <a:pt x="244" y="0"/>
                    <a:pt x="367" y="20"/>
                  </a:cubicBezTo>
                  <a:cubicBezTo>
                    <a:pt x="567" y="0"/>
                    <a:pt x="453" y="7"/>
                    <a:pt x="707" y="7"/>
                  </a:cubicBezTo>
                </a:path>
              </a:pathLst>
            </a:custGeom>
            <a:noFill/>
            <a:ln w="9525">
              <a:solidFill>
                <a:schemeClr val="tx2"/>
              </a:solidFill>
              <a:round/>
              <a:headEnd/>
              <a:tailEnd/>
            </a:ln>
            <a:effectLst/>
          </p:spPr>
          <p:txBody>
            <a:bodyPr/>
            <a:lstStyle/>
            <a:p>
              <a:endParaRPr lang="zh-CN" altLang="en-US">
                <a:latin typeface="微软雅黑" pitchFamily="34" charset="-122"/>
                <a:ea typeface="微软雅黑" pitchFamily="34" charset="-122"/>
              </a:endParaRPr>
            </a:p>
          </p:txBody>
        </p:sp>
        <p:sp>
          <p:nvSpPr>
            <p:cNvPr id="26648" name="Freeform 24"/>
            <p:cNvSpPr>
              <a:spLocks/>
            </p:cNvSpPr>
            <p:nvPr/>
          </p:nvSpPr>
          <p:spPr bwMode="auto">
            <a:xfrm>
              <a:off x="1872" y="2064"/>
              <a:ext cx="707" cy="33"/>
            </a:xfrm>
            <a:custGeom>
              <a:avLst/>
              <a:gdLst/>
              <a:ahLst/>
              <a:cxnLst>
                <a:cxn ang="0">
                  <a:pos x="0" y="33"/>
                </a:cxn>
                <a:cxn ang="0">
                  <a:pos x="367" y="20"/>
                </a:cxn>
                <a:cxn ang="0">
                  <a:pos x="707" y="7"/>
                </a:cxn>
              </a:cxnLst>
              <a:rect l="0" t="0" r="r" b="b"/>
              <a:pathLst>
                <a:path w="707" h="33">
                  <a:moveTo>
                    <a:pt x="0" y="33"/>
                  </a:moveTo>
                  <a:cubicBezTo>
                    <a:pt x="122" y="3"/>
                    <a:pt x="244" y="0"/>
                    <a:pt x="367" y="20"/>
                  </a:cubicBezTo>
                  <a:cubicBezTo>
                    <a:pt x="567" y="0"/>
                    <a:pt x="453" y="7"/>
                    <a:pt x="707" y="7"/>
                  </a:cubicBezTo>
                </a:path>
              </a:pathLst>
            </a:custGeom>
            <a:noFill/>
            <a:ln w="9525">
              <a:solidFill>
                <a:schemeClr val="tx2"/>
              </a:solidFill>
              <a:round/>
              <a:headEnd/>
              <a:tailEnd/>
            </a:ln>
            <a:effectLst/>
          </p:spPr>
          <p:txBody>
            <a:bodyPr/>
            <a:lstStyle/>
            <a:p>
              <a:endParaRPr lang="zh-CN" altLang="en-US">
                <a:latin typeface="微软雅黑" pitchFamily="34" charset="-122"/>
                <a:ea typeface="微软雅黑" pitchFamily="34" charset="-122"/>
              </a:endParaRPr>
            </a:p>
          </p:txBody>
        </p:sp>
        <p:sp>
          <p:nvSpPr>
            <p:cNvPr id="26649" name="Text Box 25"/>
            <p:cNvSpPr txBox="1">
              <a:spLocks noChangeArrowheads="1"/>
            </p:cNvSpPr>
            <p:nvPr/>
          </p:nvSpPr>
          <p:spPr bwMode="auto">
            <a:xfrm>
              <a:off x="710" y="2926"/>
              <a:ext cx="1402" cy="256"/>
            </a:xfrm>
            <a:prstGeom prst="rect">
              <a:avLst/>
            </a:prstGeom>
            <a:noFill/>
            <a:ln w="9525">
              <a:solidFill>
                <a:schemeClr val="tx2"/>
              </a:solidFill>
              <a:miter lim="800000"/>
              <a:headEnd/>
              <a:tailEnd/>
            </a:ln>
            <a:effectLst/>
          </p:spPr>
          <p:txBody>
            <a:bodyPr wrap="none">
              <a:spAutoFit/>
            </a:bodyPr>
            <a:lstStyle/>
            <a:p>
              <a:r>
                <a:rPr kumimoji="1" lang="zh-CN" altLang="en-US" sz="2000" b="1" dirty="0">
                  <a:solidFill>
                    <a:srgbClr val="0000FF"/>
                  </a:solidFill>
                  <a:latin typeface="微软雅黑" pitchFamily="34" charset="-122"/>
                  <a:ea typeface="微软雅黑" pitchFamily="34" charset="-122"/>
                </a:rPr>
                <a:t>隐藏着的管理问题</a:t>
              </a:r>
            </a:p>
          </p:txBody>
        </p:sp>
        <p:sp>
          <p:nvSpPr>
            <p:cNvPr id="26650" name="Text Box 26"/>
            <p:cNvSpPr txBox="1">
              <a:spLocks noChangeArrowheads="1"/>
            </p:cNvSpPr>
            <p:nvPr/>
          </p:nvSpPr>
          <p:spPr bwMode="auto">
            <a:xfrm>
              <a:off x="1632" y="864"/>
              <a:ext cx="762" cy="256"/>
            </a:xfrm>
            <a:prstGeom prst="rect">
              <a:avLst/>
            </a:prstGeom>
            <a:noFill/>
            <a:ln w="9525">
              <a:solidFill>
                <a:schemeClr val="tx2"/>
              </a:solidFill>
              <a:miter lim="800000"/>
              <a:headEnd/>
              <a:tailEnd/>
            </a:ln>
            <a:effectLst/>
          </p:spPr>
          <p:txBody>
            <a:bodyPr wrap="none">
              <a:spAutoFit/>
            </a:bodyPr>
            <a:lstStyle/>
            <a:p>
              <a:r>
                <a:rPr kumimoji="1" lang="zh-CN" altLang="en-US" sz="2000" b="1" dirty="0">
                  <a:solidFill>
                    <a:srgbClr val="0000FF"/>
                  </a:solidFill>
                  <a:latin typeface="微软雅黑" pitchFamily="34" charset="-122"/>
                  <a:ea typeface="微软雅黑" pitchFamily="34" charset="-122"/>
                </a:rPr>
                <a:t>库存水平</a:t>
              </a:r>
            </a:p>
          </p:txBody>
        </p:sp>
        <p:sp>
          <p:nvSpPr>
            <p:cNvPr id="26651" name="Line 27"/>
            <p:cNvSpPr>
              <a:spLocks noChangeShapeType="1"/>
            </p:cNvSpPr>
            <p:nvPr/>
          </p:nvSpPr>
          <p:spPr bwMode="auto">
            <a:xfrm>
              <a:off x="2064" y="1104"/>
              <a:ext cx="240" cy="960"/>
            </a:xfrm>
            <a:prstGeom prst="line">
              <a:avLst/>
            </a:prstGeom>
            <a:noFill/>
            <a:ln w="9525">
              <a:solidFill>
                <a:schemeClr val="tx2"/>
              </a:solidFill>
              <a:round/>
              <a:headEnd/>
              <a:tailEnd type="triangle" w="med" len="med"/>
            </a:ln>
            <a:effectLst/>
          </p:spPr>
          <p:txBody>
            <a:bodyPr/>
            <a:lstStyle/>
            <a:p>
              <a:endParaRPr lang="zh-CN" altLang="en-US">
                <a:latin typeface="微软雅黑" pitchFamily="34" charset="-122"/>
                <a:ea typeface="微软雅黑" pitchFamily="34" charset="-122"/>
              </a:endParaRPr>
            </a:p>
          </p:txBody>
        </p:sp>
        <p:sp>
          <p:nvSpPr>
            <p:cNvPr id="26652" name="Line 28"/>
            <p:cNvSpPr>
              <a:spLocks noChangeShapeType="1"/>
            </p:cNvSpPr>
            <p:nvPr/>
          </p:nvSpPr>
          <p:spPr bwMode="auto">
            <a:xfrm flipV="1">
              <a:off x="1056" y="2784"/>
              <a:ext cx="384" cy="144"/>
            </a:xfrm>
            <a:prstGeom prst="line">
              <a:avLst/>
            </a:prstGeom>
            <a:noFill/>
            <a:ln w="9525">
              <a:solidFill>
                <a:schemeClr val="tx2"/>
              </a:solidFill>
              <a:round/>
              <a:headEnd/>
              <a:tailEnd type="triangle" w="med" len="med"/>
            </a:ln>
            <a:effectLst/>
          </p:spPr>
          <p:txBody>
            <a:bodyPr/>
            <a:lstStyle/>
            <a:p>
              <a:endParaRPr lang="zh-CN" altLang="en-US">
                <a:latin typeface="微软雅黑" pitchFamily="34" charset="-122"/>
                <a:ea typeface="微软雅黑" pitchFamily="34" charset="-122"/>
              </a:endParaRPr>
            </a:p>
          </p:txBody>
        </p:sp>
      </p:grpSp>
      <p:grpSp>
        <p:nvGrpSpPr>
          <p:cNvPr id="4" name="Group 29"/>
          <p:cNvGrpSpPr>
            <a:grpSpLocks/>
          </p:cNvGrpSpPr>
          <p:nvPr/>
        </p:nvGrpSpPr>
        <p:grpSpPr bwMode="auto">
          <a:xfrm>
            <a:off x="4724400" y="1412776"/>
            <a:ext cx="3740150" cy="3567113"/>
            <a:chOff x="2976" y="672"/>
            <a:chExt cx="2356" cy="2247"/>
          </a:xfrm>
        </p:grpSpPr>
        <p:pic>
          <p:nvPicPr>
            <p:cNvPr id="26654" name="Picture 30" descr="PE01605_"/>
            <p:cNvPicPr>
              <a:picLocks noChangeAspect="1" noChangeArrowheads="1"/>
            </p:cNvPicPr>
            <p:nvPr/>
          </p:nvPicPr>
          <p:blipFill>
            <a:blip r:embed="rId3" cstate="print"/>
            <a:srcRect/>
            <a:stretch>
              <a:fillRect/>
            </a:stretch>
          </p:blipFill>
          <p:spPr bwMode="auto">
            <a:xfrm>
              <a:off x="3408" y="1152"/>
              <a:ext cx="1539" cy="994"/>
            </a:xfrm>
            <a:prstGeom prst="rect">
              <a:avLst/>
            </a:prstGeom>
            <a:noFill/>
            <a:ln w="9525">
              <a:solidFill>
                <a:schemeClr val="tx2"/>
              </a:solidFill>
              <a:miter lim="800000"/>
              <a:headEnd/>
              <a:tailEnd/>
            </a:ln>
          </p:spPr>
        </p:pic>
        <p:sp>
          <p:nvSpPr>
            <p:cNvPr id="26655" name="Freeform 31"/>
            <p:cNvSpPr>
              <a:spLocks/>
            </p:cNvSpPr>
            <p:nvPr/>
          </p:nvSpPr>
          <p:spPr bwMode="auto">
            <a:xfrm>
              <a:off x="2976" y="1584"/>
              <a:ext cx="2356" cy="1335"/>
            </a:xfrm>
            <a:custGeom>
              <a:avLst/>
              <a:gdLst/>
              <a:ahLst/>
              <a:cxnLst>
                <a:cxn ang="0">
                  <a:pos x="0" y="157"/>
                </a:cxn>
                <a:cxn ang="0">
                  <a:pos x="65" y="262"/>
                </a:cxn>
                <a:cxn ang="0">
                  <a:pos x="79" y="340"/>
                </a:cxn>
                <a:cxn ang="0">
                  <a:pos x="144" y="484"/>
                </a:cxn>
                <a:cxn ang="0">
                  <a:pos x="170" y="576"/>
                </a:cxn>
                <a:cxn ang="0">
                  <a:pos x="262" y="694"/>
                </a:cxn>
                <a:cxn ang="0">
                  <a:pos x="406" y="1100"/>
                </a:cxn>
                <a:cxn ang="0">
                  <a:pos x="511" y="1244"/>
                </a:cxn>
                <a:cxn ang="0">
                  <a:pos x="655" y="1283"/>
                </a:cxn>
                <a:cxn ang="0">
                  <a:pos x="1322" y="1296"/>
                </a:cxn>
                <a:cxn ang="0">
                  <a:pos x="1401" y="1309"/>
                </a:cxn>
                <a:cxn ang="0">
                  <a:pos x="1505" y="1335"/>
                </a:cxn>
                <a:cxn ang="0">
                  <a:pos x="1623" y="1322"/>
                </a:cxn>
                <a:cxn ang="0">
                  <a:pos x="1663" y="1296"/>
                </a:cxn>
                <a:cxn ang="0">
                  <a:pos x="1741" y="1270"/>
                </a:cxn>
                <a:cxn ang="0">
                  <a:pos x="1898" y="1204"/>
                </a:cxn>
                <a:cxn ang="0">
                  <a:pos x="2003" y="1074"/>
                </a:cxn>
                <a:cxn ang="0">
                  <a:pos x="2016" y="1021"/>
                </a:cxn>
                <a:cxn ang="0">
                  <a:pos x="2042" y="969"/>
                </a:cxn>
                <a:cxn ang="0">
                  <a:pos x="2121" y="759"/>
                </a:cxn>
                <a:cxn ang="0">
                  <a:pos x="2252" y="707"/>
                </a:cxn>
                <a:cxn ang="0">
                  <a:pos x="2330" y="511"/>
                </a:cxn>
                <a:cxn ang="0">
                  <a:pos x="2356" y="183"/>
                </a:cxn>
                <a:cxn ang="0">
                  <a:pos x="2343" y="0"/>
                </a:cxn>
              </a:cxnLst>
              <a:rect l="0" t="0" r="r" b="b"/>
              <a:pathLst>
                <a:path w="2356" h="1335">
                  <a:moveTo>
                    <a:pt x="0" y="157"/>
                  </a:moveTo>
                  <a:cubicBezTo>
                    <a:pt x="22" y="192"/>
                    <a:pt x="49" y="224"/>
                    <a:pt x="65" y="262"/>
                  </a:cubicBezTo>
                  <a:cubicBezTo>
                    <a:pt x="75" y="286"/>
                    <a:pt x="74" y="314"/>
                    <a:pt x="79" y="340"/>
                  </a:cubicBezTo>
                  <a:cubicBezTo>
                    <a:pt x="92" y="403"/>
                    <a:pt x="105" y="432"/>
                    <a:pt x="144" y="484"/>
                  </a:cubicBezTo>
                  <a:cubicBezTo>
                    <a:pt x="154" y="514"/>
                    <a:pt x="156" y="548"/>
                    <a:pt x="170" y="576"/>
                  </a:cubicBezTo>
                  <a:cubicBezTo>
                    <a:pt x="202" y="639"/>
                    <a:pt x="219" y="651"/>
                    <a:pt x="262" y="694"/>
                  </a:cubicBezTo>
                  <a:cubicBezTo>
                    <a:pt x="270" y="812"/>
                    <a:pt x="257" y="1050"/>
                    <a:pt x="406" y="1100"/>
                  </a:cubicBezTo>
                  <a:cubicBezTo>
                    <a:pt x="425" y="1128"/>
                    <a:pt x="468" y="1223"/>
                    <a:pt x="511" y="1244"/>
                  </a:cubicBezTo>
                  <a:cubicBezTo>
                    <a:pt x="556" y="1266"/>
                    <a:pt x="606" y="1273"/>
                    <a:pt x="655" y="1283"/>
                  </a:cubicBezTo>
                  <a:cubicBezTo>
                    <a:pt x="893" y="1271"/>
                    <a:pt x="1082" y="1286"/>
                    <a:pt x="1322" y="1296"/>
                  </a:cubicBezTo>
                  <a:cubicBezTo>
                    <a:pt x="1348" y="1300"/>
                    <a:pt x="1375" y="1303"/>
                    <a:pt x="1401" y="1309"/>
                  </a:cubicBezTo>
                  <a:cubicBezTo>
                    <a:pt x="1436" y="1316"/>
                    <a:pt x="1505" y="1335"/>
                    <a:pt x="1505" y="1335"/>
                  </a:cubicBezTo>
                  <a:cubicBezTo>
                    <a:pt x="1544" y="1331"/>
                    <a:pt x="1585" y="1331"/>
                    <a:pt x="1623" y="1322"/>
                  </a:cubicBezTo>
                  <a:cubicBezTo>
                    <a:pt x="1638" y="1318"/>
                    <a:pt x="1648" y="1302"/>
                    <a:pt x="1663" y="1296"/>
                  </a:cubicBezTo>
                  <a:cubicBezTo>
                    <a:pt x="1688" y="1285"/>
                    <a:pt x="1716" y="1282"/>
                    <a:pt x="1741" y="1270"/>
                  </a:cubicBezTo>
                  <a:cubicBezTo>
                    <a:pt x="1862" y="1210"/>
                    <a:pt x="1808" y="1228"/>
                    <a:pt x="1898" y="1204"/>
                  </a:cubicBezTo>
                  <a:cubicBezTo>
                    <a:pt x="1955" y="1162"/>
                    <a:pt x="1972" y="1137"/>
                    <a:pt x="2003" y="1074"/>
                  </a:cubicBezTo>
                  <a:cubicBezTo>
                    <a:pt x="2007" y="1056"/>
                    <a:pt x="2010" y="1038"/>
                    <a:pt x="2016" y="1021"/>
                  </a:cubicBezTo>
                  <a:cubicBezTo>
                    <a:pt x="2023" y="1003"/>
                    <a:pt x="2036" y="988"/>
                    <a:pt x="2042" y="969"/>
                  </a:cubicBezTo>
                  <a:cubicBezTo>
                    <a:pt x="2062" y="901"/>
                    <a:pt x="2054" y="806"/>
                    <a:pt x="2121" y="759"/>
                  </a:cubicBezTo>
                  <a:cubicBezTo>
                    <a:pt x="2150" y="739"/>
                    <a:pt x="2213" y="720"/>
                    <a:pt x="2252" y="707"/>
                  </a:cubicBezTo>
                  <a:cubicBezTo>
                    <a:pt x="2304" y="628"/>
                    <a:pt x="2312" y="603"/>
                    <a:pt x="2330" y="511"/>
                  </a:cubicBezTo>
                  <a:cubicBezTo>
                    <a:pt x="2336" y="402"/>
                    <a:pt x="2356" y="293"/>
                    <a:pt x="2356" y="183"/>
                  </a:cubicBezTo>
                  <a:cubicBezTo>
                    <a:pt x="2356" y="122"/>
                    <a:pt x="2343" y="61"/>
                    <a:pt x="2343" y="0"/>
                  </a:cubicBezTo>
                </a:path>
              </a:pathLst>
            </a:custGeom>
            <a:noFill/>
            <a:ln w="9525">
              <a:solidFill>
                <a:schemeClr val="tx2"/>
              </a:solidFill>
              <a:round/>
              <a:headEnd/>
              <a:tailEnd/>
            </a:ln>
            <a:effectLst/>
          </p:spPr>
          <p:txBody>
            <a:bodyPr/>
            <a:lstStyle/>
            <a:p>
              <a:endParaRPr lang="zh-CN" altLang="en-US">
                <a:latin typeface="微软雅黑" pitchFamily="34" charset="-122"/>
                <a:ea typeface="微软雅黑" pitchFamily="34" charset="-122"/>
              </a:endParaRPr>
            </a:p>
          </p:txBody>
        </p:sp>
        <p:sp>
          <p:nvSpPr>
            <p:cNvPr id="26656" name="Freeform 32"/>
            <p:cNvSpPr>
              <a:spLocks/>
            </p:cNvSpPr>
            <p:nvPr/>
          </p:nvSpPr>
          <p:spPr bwMode="auto">
            <a:xfrm>
              <a:off x="3103" y="2055"/>
              <a:ext cx="314" cy="13"/>
            </a:xfrm>
            <a:custGeom>
              <a:avLst/>
              <a:gdLst/>
              <a:ahLst/>
              <a:cxnLst>
                <a:cxn ang="0">
                  <a:pos x="314" y="13"/>
                </a:cxn>
                <a:cxn ang="0">
                  <a:pos x="0" y="0"/>
                </a:cxn>
              </a:cxnLst>
              <a:rect l="0" t="0" r="r" b="b"/>
              <a:pathLst>
                <a:path w="314" h="13">
                  <a:moveTo>
                    <a:pt x="314" y="13"/>
                  </a:moveTo>
                  <a:cubicBezTo>
                    <a:pt x="209" y="9"/>
                    <a:pt x="0" y="0"/>
                    <a:pt x="0" y="0"/>
                  </a:cubicBezTo>
                </a:path>
              </a:pathLst>
            </a:custGeom>
            <a:noFill/>
            <a:ln w="9525">
              <a:solidFill>
                <a:schemeClr val="tx2"/>
              </a:solidFill>
              <a:round/>
              <a:headEnd/>
              <a:tailEnd/>
            </a:ln>
            <a:effectLst/>
          </p:spPr>
          <p:txBody>
            <a:bodyPr/>
            <a:lstStyle/>
            <a:p>
              <a:endParaRPr lang="zh-CN" altLang="en-US">
                <a:latin typeface="微软雅黑" pitchFamily="34" charset="-122"/>
                <a:ea typeface="微软雅黑" pitchFamily="34" charset="-122"/>
              </a:endParaRPr>
            </a:p>
          </p:txBody>
        </p:sp>
        <p:sp>
          <p:nvSpPr>
            <p:cNvPr id="26657" name="Freeform 33"/>
            <p:cNvSpPr>
              <a:spLocks/>
            </p:cNvSpPr>
            <p:nvPr/>
          </p:nvSpPr>
          <p:spPr bwMode="auto">
            <a:xfrm>
              <a:off x="3142" y="2051"/>
              <a:ext cx="314" cy="13"/>
            </a:xfrm>
            <a:custGeom>
              <a:avLst/>
              <a:gdLst/>
              <a:ahLst/>
              <a:cxnLst>
                <a:cxn ang="0">
                  <a:pos x="314" y="13"/>
                </a:cxn>
                <a:cxn ang="0">
                  <a:pos x="0" y="0"/>
                </a:cxn>
              </a:cxnLst>
              <a:rect l="0" t="0" r="r" b="b"/>
              <a:pathLst>
                <a:path w="314" h="13">
                  <a:moveTo>
                    <a:pt x="314" y="13"/>
                  </a:moveTo>
                  <a:cubicBezTo>
                    <a:pt x="209" y="9"/>
                    <a:pt x="0" y="0"/>
                    <a:pt x="0" y="0"/>
                  </a:cubicBezTo>
                </a:path>
              </a:pathLst>
            </a:custGeom>
            <a:noFill/>
            <a:ln w="9525">
              <a:solidFill>
                <a:schemeClr val="tx2"/>
              </a:solidFill>
              <a:round/>
              <a:headEnd/>
              <a:tailEnd/>
            </a:ln>
            <a:effectLst/>
          </p:spPr>
          <p:txBody>
            <a:bodyPr/>
            <a:lstStyle/>
            <a:p>
              <a:endParaRPr lang="zh-CN" altLang="en-US">
                <a:latin typeface="微软雅黑" pitchFamily="34" charset="-122"/>
                <a:ea typeface="微软雅黑" pitchFamily="34" charset="-122"/>
              </a:endParaRPr>
            </a:p>
          </p:txBody>
        </p:sp>
        <p:sp>
          <p:nvSpPr>
            <p:cNvPr id="26658" name="Freeform 34"/>
            <p:cNvSpPr>
              <a:spLocks/>
            </p:cNvSpPr>
            <p:nvPr/>
          </p:nvSpPr>
          <p:spPr bwMode="auto">
            <a:xfrm>
              <a:off x="4621" y="2025"/>
              <a:ext cx="711" cy="100"/>
            </a:xfrm>
            <a:custGeom>
              <a:avLst/>
              <a:gdLst/>
              <a:ahLst/>
              <a:cxnLst>
                <a:cxn ang="0">
                  <a:pos x="105" y="43"/>
                </a:cxn>
                <a:cxn ang="0">
                  <a:pos x="327" y="56"/>
                </a:cxn>
                <a:cxn ang="0">
                  <a:pos x="432" y="43"/>
                </a:cxn>
                <a:cxn ang="0">
                  <a:pos x="445" y="4"/>
                </a:cxn>
                <a:cxn ang="0">
                  <a:pos x="484" y="30"/>
                </a:cxn>
                <a:cxn ang="0">
                  <a:pos x="576" y="56"/>
                </a:cxn>
                <a:cxn ang="0">
                  <a:pos x="602" y="83"/>
                </a:cxn>
                <a:cxn ang="0">
                  <a:pos x="642" y="43"/>
                </a:cxn>
                <a:cxn ang="0">
                  <a:pos x="327" y="56"/>
                </a:cxn>
                <a:cxn ang="0">
                  <a:pos x="210" y="96"/>
                </a:cxn>
                <a:cxn ang="0">
                  <a:pos x="0" y="96"/>
                </a:cxn>
              </a:cxnLst>
              <a:rect l="0" t="0" r="r" b="b"/>
              <a:pathLst>
                <a:path w="711" h="100">
                  <a:moveTo>
                    <a:pt x="105" y="43"/>
                  </a:moveTo>
                  <a:cubicBezTo>
                    <a:pt x="182" y="28"/>
                    <a:pt x="251" y="31"/>
                    <a:pt x="327" y="56"/>
                  </a:cubicBezTo>
                  <a:cubicBezTo>
                    <a:pt x="362" y="52"/>
                    <a:pt x="400" y="57"/>
                    <a:pt x="432" y="43"/>
                  </a:cubicBezTo>
                  <a:cubicBezTo>
                    <a:pt x="445" y="37"/>
                    <a:pt x="432" y="7"/>
                    <a:pt x="445" y="4"/>
                  </a:cubicBezTo>
                  <a:cubicBezTo>
                    <a:pt x="460" y="0"/>
                    <a:pt x="470" y="24"/>
                    <a:pt x="484" y="30"/>
                  </a:cubicBezTo>
                  <a:cubicBezTo>
                    <a:pt x="513" y="42"/>
                    <a:pt x="546" y="46"/>
                    <a:pt x="576" y="56"/>
                  </a:cubicBezTo>
                  <a:cubicBezTo>
                    <a:pt x="585" y="65"/>
                    <a:pt x="590" y="81"/>
                    <a:pt x="602" y="83"/>
                  </a:cubicBezTo>
                  <a:cubicBezTo>
                    <a:pt x="711" y="100"/>
                    <a:pt x="666" y="68"/>
                    <a:pt x="642" y="43"/>
                  </a:cubicBezTo>
                  <a:cubicBezTo>
                    <a:pt x="537" y="47"/>
                    <a:pt x="432" y="45"/>
                    <a:pt x="327" y="56"/>
                  </a:cubicBezTo>
                  <a:cubicBezTo>
                    <a:pt x="145" y="75"/>
                    <a:pt x="361" y="88"/>
                    <a:pt x="210" y="96"/>
                  </a:cubicBezTo>
                  <a:cubicBezTo>
                    <a:pt x="140" y="99"/>
                    <a:pt x="70" y="96"/>
                    <a:pt x="0" y="96"/>
                  </a:cubicBezTo>
                </a:path>
              </a:pathLst>
            </a:custGeom>
            <a:noFill/>
            <a:ln w="9525">
              <a:solidFill>
                <a:schemeClr val="tx2"/>
              </a:solidFill>
              <a:round/>
              <a:headEnd/>
              <a:tailEnd/>
            </a:ln>
            <a:effectLst/>
          </p:spPr>
          <p:txBody>
            <a:bodyPr/>
            <a:lstStyle/>
            <a:p>
              <a:endParaRPr lang="zh-CN" altLang="en-US">
                <a:latin typeface="微软雅黑" pitchFamily="34" charset="-122"/>
                <a:ea typeface="微软雅黑" pitchFamily="34" charset="-122"/>
              </a:endParaRPr>
            </a:p>
          </p:txBody>
        </p:sp>
        <p:sp>
          <p:nvSpPr>
            <p:cNvPr id="26659" name="Text Box 35"/>
            <p:cNvSpPr txBox="1">
              <a:spLocks noChangeArrowheads="1"/>
            </p:cNvSpPr>
            <p:nvPr/>
          </p:nvSpPr>
          <p:spPr bwMode="auto">
            <a:xfrm>
              <a:off x="3552" y="672"/>
              <a:ext cx="1442" cy="256"/>
            </a:xfrm>
            <a:prstGeom prst="rect">
              <a:avLst/>
            </a:prstGeom>
            <a:noFill/>
            <a:ln w="9525">
              <a:solidFill>
                <a:schemeClr val="tx2"/>
              </a:solidFill>
              <a:miter lim="800000"/>
              <a:headEnd/>
              <a:tailEnd/>
            </a:ln>
            <a:effectLst/>
          </p:spPr>
          <p:txBody>
            <a:bodyPr wrap="none">
              <a:spAutoFit/>
            </a:bodyPr>
            <a:lstStyle/>
            <a:p>
              <a:r>
                <a:rPr kumimoji="1" lang="zh-CN" altLang="en-US" sz="2000" b="1" dirty="0">
                  <a:solidFill>
                    <a:srgbClr val="0000FF"/>
                  </a:solidFill>
                  <a:latin typeface="微软雅黑" pitchFamily="34" charset="-122"/>
                  <a:ea typeface="微软雅黑" pitchFamily="34" charset="-122"/>
                </a:rPr>
                <a:t>被隐藏的问题</a:t>
              </a:r>
              <a:r>
                <a:rPr kumimoji="1" lang="en-US" altLang="zh-CN" sz="2000" b="1" dirty="0">
                  <a:solidFill>
                    <a:srgbClr val="0000FF"/>
                  </a:solidFill>
                  <a:latin typeface="微软雅黑" pitchFamily="34" charset="-122"/>
                  <a:ea typeface="微软雅黑" pitchFamily="34" charset="-122"/>
                </a:rPr>
                <a:t>…….</a:t>
              </a:r>
            </a:p>
          </p:txBody>
        </p:sp>
        <p:sp>
          <p:nvSpPr>
            <p:cNvPr id="26660" name="Freeform 36"/>
            <p:cNvSpPr>
              <a:spLocks/>
            </p:cNvSpPr>
            <p:nvPr/>
          </p:nvSpPr>
          <p:spPr bwMode="auto">
            <a:xfrm>
              <a:off x="4896" y="768"/>
              <a:ext cx="408" cy="720"/>
            </a:xfrm>
            <a:custGeom>
              <a:avLst/>
              <a:gdLst/>
              <a:ahLst/>
              <a:cxnLst>
                <a:cxn ang="0">
                  <a:pos x="144" y="0"/>
                </a:cxn>
                <a:cxn ang="0">
                  <a:pos x="384" y="288"/>
                </a:cxn>
                <a:cxn ang="0">
                  <a:pos x="0" y="720"/>
                </a:cxn>
              </a:cxnLst>
              <a:rect l="0" t="0" r="r" b="b"/>
              <a:pathLst>
                <a:path w="408" h="720">
                  <a:moveTo>
                    <a:pt x="144" y="0"/>
                  </a:moveTo>
                  <a:cubicBezTo>
                    <a:pt x="276" y="84"/>
                    <a:pt x="408" y="168"/>
                    <a:pt x="384" y="288"/>
                  </a:cubicBezTo>
                  <a:cubicBezTo>
                    <a:pt x="360" y="408"/>
                    <a:pt x="64" y="648"/>
                    <a:pt x="0" y="720"/>
                  </a:cubicBezTo>
                </a:path>
              </a:pathLst>
            </a:custGeom>
            <a:noFill/>
            <a:ln w="9525">
              <a:solidFill>
                <a:schemeClr val="tx2"/>
              </a:solidFill>
              <a:round/>
              <a:headEnd type="none" w="med" len="med"/>
              <a:tailEnd type="triangle" w="med" len="med"/>
            </a:ln>
            <a:effectLst/>
          </p:spPr>
          <p:txBody>
            <a:bodyPr/>
            <a:lstStyle/>
            <a:p>
              <a:endParaRPr lang="zh-CN" altLang="en-US">
                <a:latin typeface="微软雅黑" pitchFamily="34" charset="-122"/>
                <a:ea typeface="微软雅黑" pitchFamily="34" charset="-122"/>
              </a:endParaRPr>
            </a:p>
          </p:txBody>
        </p:sp>
      </p:grpSp>
      <p:sp>
        <p:nvSpPr>
          <p:cNvPr id="26661" name="Text Box 37"/>
          <p:cNvSpPr txBox="1">
            <a:spLocks noChangeArrowheads="1"/>
          </p:cNvSpPr>
          <p:nvPr/>
        </p:nvSpPr>
        <p:spPr bwMode="auto">
          <a:xfrm>
            <a:off x="899592" y="5085184"/>
            <a:ext cx="7571303" cy="1135054"/>
          </a:xfrm>
          <a:prstGeom prst="rect">
            <a:avLst/>
          </a:prstGeom>
          <a:noFill/>
          <a:ln w="9525">
            <a:noFill/>
            <a:miter lim="800000"/>
            <a:headEnd/>
            <a:tailEnd/>
          </a:ln>
          <a:effectLst/>
        </p:spPr>
        <p:txBody>
          <a:bodyPr wrap="none">
            <a:spAutoFit/>
          </a:bodyPr>
          <a:lstStyle/>
          <a:p>
            <a:pPr>
              <a:lnSpc>
                <a:spcPct val="150000"/>
              </a:lnSpc>
            </a:pPr>
            <a:r>
              <a:rPr kumimoji="1" lang="zh-CN" altLang="en-US" sz="2400" b="1" dirty="0">
                <a:latin typeface="微软雅黑" pitchFamily="34" charset="-122"/>
                <a:ea typeface="微软雅黑" pitchFamily="34" charset="-122"/>
              </a:rPr>
              <a:t>通过降低库存暴露问题，然后解决问题，再降低库存、</a:t>
            </a:r>
          </a:p>
          <a:p>
            <a:pPr>
              <a:lnSpc>
                <a:spcPct val="150000"/>
              </a:lnSpc>
            </a:pPr>
            <a:r>
              <a:rPr kumimoji="1" lang="zh-CN" altLang="en-US" sz="2400" b="1" dirty="0">
                <a:latin typeface="微软雅黑" pitchFamily="34" charset="-122"/>
                <a:ea typeface="微软雅黑" pitchFamily="34" charset="-122"/>
              </a:rPr>
              <a:t>暴露问题、解决问题 </a:t>
            </a:r>
            <a:r>
              <a:rPr kumimoji="1" lang="en-US" altLang="zh-CN" sz="2400" b="1" dirty="0">
                <a:latin typeface="微软雅黑" pitchFamily="34" charset="-122"/>
                <a:ea typeface="微软雅黑" pitchFamily="34" charset="-122"/>
              </a:rPr>
              <a:t>……..</a:t>
            </a:r>
          </a:p>
        </p:txBody>
      </p:sp>
      <p:sp>
        <p:nvSpPr>
          <p:cNvPr id="26662" name="Rectangle 38"/>
          <p:cNvSpPr>
            <a:spLocks noGrp="1" noChangeArrowheads="1"/>
          </p:cNvSpPr>
          <p:nvPr>
            <p:ph type="title"/>
          </p:nvPr>
        </p:nvSpPr>
        <p:spPr>
          <a:xfrm>
            <a:off x="568977" y="364804"/>
            <a:ext cx="8232531" cy="576064"/>
          </a:xfrm>
        </p:spPr>
        <p:txBody>
          <a:bodyPr/>
          <a:lstStyle/>
          <a:p>
            <a:pPr algn="ctr"/>
            <a:r>
              <a:rPr lang="zh-CN" altLang="en-US" sz="3200" b="1" dirty="0">
                <a:solidFill>
                  <a:srgbClr val="FF0000"/>
                </a:solidFill>
                <a:latin typeface="微软雅黑" pitchFamily="34" charset="-122"/>
                <a:ea typeface="微软雅黑" pitchFamily="34" charset="-122"/>
              </a:rPr>
              <a:t>库存掩盖的问题</a:t>
            </a:r>
          </a:p>
        </p:txBody>
      </p:sp>
      <p:sp>
        <p:nvSpPr>
          <p:cNvPr id="39" name="灯片编号占位符 14"/>
          <p:cNvSpPr txBox="1">
            <a:spLocks/>
          </p:cNvSpPr>
          <p:nvPr/>
        </p:nvSpPr>
        <p:spPr>
          <a:xfrm>
            <a:off x="3707904" y="6396735"/>
            <a:ext cx="21336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BA16DCC-C50E-4AD5-94C9-747C0058B3E1}" type="slidenum">
              <a:rPr kumimoji="0" lang="zh-CN" alt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46</a:t>
            </a:fld>
            <a:endParaRPr kumimoji="0" lang="zh-CN" altLang="en-US"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1632826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6661"/>
                                        </p:tgtEl>
                                        <p:attrNameLst>
                                          <p:attrName>style.visibility</p:attrName>
                                        </p:attrNameLst>
                                      </p:cBhvr>
                                      <p:to>
                                        <p:strVal val="visible"/>
                                      </p:to>
                                    </p:set>
                                    <p:anim calcmode="lin" valueType="num">
                                      <p:cBhvr additive="base">
                                        <p:cTn id="19" dur="500" fill="hold"/>
                                        <p:tgtEl>
                                          <p:spTgt spid="26661"/>
                                        </p:tgtEl>
                                        <p:attrNameLst>
                                          <p:attrName>ppt_x</p:attrName>
                                        </p:attrNameLst>
                                      </p:cBhvr>
                                      <p:tavLst>
                                        <p:tav tm="0">
                                          <p:val>
                                            <p:strVal val="0-#ppt_w/2"/>
                                          </p:val>
                                        </p:tav>
                                        <p:tav tm="100000">
                                          <p:val>
                                            <p:strVal val="#ppt_x"/>
                                          </p:val>
                                        </p:tav>
                                      </p:tavLst>
                                    </p:anim>
                                    <p:anim calcmode="lin" valueType="num">
                                      <p:cBhvr additive="base">
                                        <p:cTn id="20" dur="500" fill="hold"/>
                                        <p:tgtEl>
                                          <p:spTgt spid="266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61"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noChangeArrowheads="1"/>
          </p:cNvSpPr>
          <p:nvPr>
            <p:ph idx="1"/>
          </p:nvPr>
        </p:nvSpPr>
        <p:spPr bwMode="auto">
          <a:xfrm>
            <a:off x="395537" y="1412776"/>
            <a:ext cx="8352928" cy="122912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150000"/>
              </a:lnSpc>
              <a:buFontTx/>
              <a:buNone/>
            </a:pPr>
            <a:r>
              <a:rPr lang="zh-CN" altLang="en-US" sz="2400" b="1" dirty="0" smtClean="0"/>
              <a:t>材料</a:t>
            </a:r>
            <a:r>
              <a:rPr lang="zh-CN" altLang="en-US" sz="2400" b="1" dirty="0"/>
              <a:t>入库</a:t>
            </a:r>
            <a:r>
              <a:rPr lang="zh-CN" altLang="en-US" sz="2400" b="1" dirty="0" smtClean="0"/>
              <a:t>状态</a:t>
            </a:r>
            <a:endParaRPr lang="zh-CN" altLang="en-US" sz="2400" b="1" dirty="0"/>
          </a:p>
          <a:p>
            <a:pPr>
              <a:lnSpc>
                <a:spcPct val="150000"/>
              </a:lnSpc>
              <a:buFontTx/>
              <a:buNone/>
            </a:pPr>
            <a:r>
              <a:rPr lang="zh-CN" altLang="en-US" sz="2400" dirty="0" smtClean="0"/>
              <a:t>入库</a:t>
            </a:r>
            <a:r>
              <a:rPr lang="zh-CN" altLang="en-US" sz="2400" dirty="0"/>
              <a:t>的</a:t>
            </a:r>
            <a:r>
              <a:rPr lang="en-US" altLang="zh-CN" sz="2400" dirty="0"/>
              <a:t>2</a:t>
            </a:r>
            <a:r>
              <a:rPr lang="zh-CN" altLang="en-US" sz="2400" dirty="0"/>
              <a:t>种方式</a:t>
            </a:r>
            <a:r>
              <a:rPr lang="zh-CN" altLang="en-US" sz="2400" dirty="0" smtClean="0"/>
              <a:t>：</a:t>
            </a:r>
            <a:r>
              <a:rPr lang="zh-CN" altLang="en-US" sz="2400" dirty="0" smtClean="0">
                <a:solidFill>
                  <a:srgbClr val="FF0000"/>
                </a:solidFill>
              </a:rPr>
              <a:t>   </a:t>
            </a:r>
          </a:p>
        </p:txBody>
      </p:sp>
      <p:sp>
        <p:nvSpPr>
          <p:cNvPr id="2" name="矩形 1"/>
          <p:cNvSpPr/>
          <p:nvPr/>
        </p:nvSpPr>
        <p:spPr>
          <a:xfrm>
            <a:off x="2843808" y="2060848"/>
            <a:ext cx="2994731" cy="581057"/>
          </a:xfrm>
          <a:prstGeom prst="rect">
            <a:avLst/>
          </a:prstGeom>
        </p:spPr>
        <p:txBody>
          <a:bodyPr wrap="none">
            <a:spAutoFit/>
          </a:bodyPr>
          <a:lstStyle/>
          <a:p>
            <a:pPr>
              <a:lnSpc>
                <a:spcPct val="150000"/>
              </a:lnSpc>
              <a:buFontTx/>
              <a:buNone/>
            </a:pPr>
            <a:r>
              <a:rPr lang="zh-CN" altLang="en-US" sz="2400" b="1" dirty="0">
                <a:solidFill>
                  <a:srgbClr val="FF0000"/>
                </a:solidFill>
                <a:latin typeface="微软雅黑" panose="020B0503020204020204" pitchFamily="34" charset="-122"/>
                <a:ea typeface="微软雅黑" panose="020B0503020204020204" pitchFamily="34" charset="-122"/>
              </a:rPr>
              <a:t>采购材料到货入库</a:t>
            </a:r>
            <a:r>
              <a:rPr lang="en-US" altLang="zh-CN" sz="2400" b="1" dirty="0">
                <a:solidFill>
                  <a:srgbClr val="FF0000"/>
                </a:solidFill>
                <a:latin typeface="微软雅黑" panose="020B0503020204020204" pitchFamily="34" charset="-122"/>
                <a:ea typeface="微软雅黑" panose="020B0503020204020204" pitchFamily="34" charset="-122"/>
              </a:rPr>
              <a:t>;</a:t>
            </a:r>
            <a:r>
              <a:rPr lang="zh-CN" altLang="en-US" sz="2400" b="1" dirty="0">
                <a:solidFill>
                  <a:srgbClr val="FF0000"/>
                </a:solidFill>
                <a:latin typeface="微软雅黑" panose="020B0503020204020204" pitchFamily="34" charset="-122"/>
                <a:ea typeface="微软雅黑" panose="020B0503020204020204" pitchFamily="34" charset="-122"/>
              </a:rPr>
              <a:t>   </a:t>
            </a:r>
          </a:p>
        </p:txBody>
      </p:sp>
      <p:sp>
        <p:nvSpPr>
          <p:cNvPr id="3" name="矩形 2"/>
          <p:cNvSpPr/>
          <p:nvPr/>
        </p:nvSpPr>
        <p:spPr>
          <a:xfrm>
            <a:off x="5711940" y="2060847"/>
            <a:ext cx="2646878" cy="581057"/>
          </a:xfrm>
          <a:prstGeom prst="rect">
            <a:avLst/>
          </a:prstGeom>
        </p:spPr>
        <p:txBody>
          <a:bodyPr wrap="none">
            <a:spAutoFit/>
          </a:bodyPr>
          <a:lstStyle/>
          <a:p>
            <a:pPr>
              <a:lnSpc>
                <a:spcPct val="150000"/>
              </a:lnSpc>
              <a:buFontTx/>
              <a:buNone/>
            </a:pPr>
            <a:r>
              <a:rPr lang="zh-CN" altLang="en-US" sz="2400" b="1" dirty="0">
                <a:solidFill>
                  <a:srgbClr val="FF0000"/>
                </a:solidFill>
                <a:latin typeface="微软雅黑" panose="020B0503020204020204" pitchFamily="34" charset="-122"/>
                <a:ea typeface="微软雅黑" panose="020B0503020204020204" pitchFamily="34" charset="-122"/>
              </a:rPr>
              <a:t>现场材料退回仓库</a:t>
            </a:r>
          </a:p>
        </p:txBody>
      </p:sp>
      <p:sp>
        <p:nvSpPr>
          <p:cNvPr id="4" name="矩形 3"/>
          <p:cNvSpPr/>
          <p:nvPr/>
        </p:nvSpPr>
        <p:spPr>
          <a:xfrm>
            <a:off x="395537" y="2852936"/>
            <a:ext cx="8190657" cy="2492990"/>
          </a:xfrm>
          <a:prstGeom prst="rect">
            <a:avLst/>
          </a:prstGeom>
        </p:spPr>
        <p:txBody>
          <a:bodyPr wrap="square">
            <a:spAutoFit/>
          </a:bodyPr>
          <a:lstStyle/>
          <a:p>
            <a:pPr>
              <a:lnSpc>
                <a:spcPct val="150000"/>
              </a:lnSpc>
              <a:buFontTx/>
              <a:buNone/>
            </a:pPr>
            <a:r>
              <a:rPr lang="zh-CN" altLang="en-US" sz="2400" b="1" dirty="0">
                <a:latin typeface="微软雅黑" panose="020B0503020204020204" pitchFamily="34" charset="-122"/>
                <a:ea typeface="微软雅黑" panose="020B0503020204020204" pitchFamily="34" charset="-122"/>
              </a:rPr>
              <a:t>材料入库状态的注意点：</a:t>
            </a:r>
          </a:p>
          <a:p>
            <a:pPr marL="342900" indent="-342900">
              <a:lnSpc>
                <a:spcPct val="15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供应</a:t>
            </a:r>
            <a:r>
              <a:rPr lang="zh-CN" altLang="en-US" sz="2000" dirty="0">
                <a:latin typeface="微软雅黑" panose="020B0503020204020204" pitchFamily="34" charset="-122"/>
                <a:ea typeface="微软雅黑" panose="020B0503020204020204" pitchFamily="34" charset="-122"/>
              </a:rPr>
              <a:t>商送货后，及时办理入库、及时登录系统，并按照流程通知采购相关人员</a:t>
            </a:r>
          </a:p>
          <a:p>
            <a:pPr marL="342900" indent="-342900">
              <a:lnSpc>
                <a:spcPct val="15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材料</a:t>
            </a:r>
            <a:r>
              <a:rPr lang="zh-CN" altLang="en-US" sz="2000" dirty="0">
                <a:latin typeface="微软雅黑" panose="020B0503020204020204" pitchFamily="34" charset="-122"/>
                <a:ea typeface="微软雅黑" panose="020B0503020204020204" pitchFamily="34" charset="-122"/>
              </a:rPr>
              <a:t>退回仓库时除及时办理入库、登录系统外，需要重新确认退回原因以及计划状态等</a:t>
            </a:r>
          </a:p>
        </p:txBody>
      </p:sp>
      <p:sp>
        <p:nvSpPr>
          <p:cNvPr id="6" name="TextBox 2"/>
          <p:cNvSpPr txBox="1"/>
          <p:nvPr/>
        </p:nvSpPr>
        <p:spPr>
          <a:xfrm>
            <a:off x="3248562" y="332656"/>
            <a:ext cx="2646878" cy="584775"/>
          </a:xfrm>
          <a:prstGeom prst="rect">
            <a:avLst/>
          </a:prstGeom>
          <a:noFill/>
        </p:spPr>
        <p:txBody>
          <a:bodyPr wrap="none" rtlCol="0">
            <a:spAutoFit/>
          </a:bodyPr>
          <a:lstStyle/>
          <a:p>
            <a:r>
              <a:rPr lang="zh-CN" altLang="en-US" sz="3200" b="1" dirty="0" smtClean="0">
                <a:solidFill>
                  <a:srgbClr val="FF0000"/>
                </a:solidFill>
                <a:latin typeface="微软雅黑" pitchFamily="34" charset="-122"/>
                <a:ea typeface="微软雅黑" pitchFamily="34" charset="-122"/>
              </a:rPr>
              <a:t>库存日常作业</a:t>
            </a:r>
            <a:endParaRPr lang="zh-CN" altLang="en-US" sz="3200" b="1" dirty="0">
              <a:solidFill>
                <a:srgbClr val="FF0000"/>
              </a:solidFill>
              <a:latin typeface="微软雅黑" pitchFamily="34" charset="-122"/>
              <a:ea typeface="微软雅黑" pitchFamily="34" charset="-122"/>
            </a:endParaRPr>
          </a:p>
        </p:txBody>
      </p:sp>
    </p:spTree>
    <p:extLst>
      <p:ext uri="{BB962C8B-B14F-4D97-AF65-F5344CB8AC3E}">
        <p14:creationId xmlns:p14="http://schemas.microsoft.com/office/powerpoint/2010/main" val="36217995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1139">
                                            <p:txEl>
                                              <p:pRg st="1" end="1"/>
                                            </p:txEl>
                                          </p:spTgt>
                                        </p:tgtEl>
                                        <p:attrNameLst>
                                          <p:attrName>style.visibility</p:attrName>
                                        </p:attrNameLst>
                                      </p:cBhvr>
                                      <p:to>
                                        <p:strVal val="visible"/>
                                      </p:to>
                                    </p:set>
                                    <p:animEffect transition="in" filter="wipe(down)">
                                      <p:cBhvr>
                                        <p:cTn id="7" dur="500"/>
                                        <p:tgtEl>
                                          <p:spTgt spid="9113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Grp="1" noChangeArrowheads="1"/>
          </p:cNvSpPr>
          <p:nvPr>
            <p:ph idx="1"/>
          </p:nvPr>
        </p:nvSpPr>
        <p:spPr bwMode="auto">
          <a:xfrm>
            <a:off x="179388" y="1412776"/>
            <a:ext cx="8713787" cy="1349744"/>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150000"/>
              </a:lnSpc>
              <a:buFontTx/>
              <a:buNone/>
            </a:pPr>
            <a:r>
              <a:rPr lang="zh-CN" altLang="en-US" sz="2400" b="1" dirty="0" smtClean="0"/>
              <a:t>材料</a:t>
            </a:r>
            <a:r>
              <a:rPr lang="zh-CN" altLang="en-US" sz="2400" b="1" dirty="0"/>
              <a:t>出库</a:t>
            </a:r>
            <a:r>
              <a:rPr lang="zh-CN" altLang="en-US" sz="2400" b="1" dirty="0" smtClean="0"/>
              <a:t>状态</a:t>
            </a:r>
            <a:endParaRPr lang="zh-CN" altLang="en-US" sz="2400" b="1" dirty="0"/>
          </a:p>
          <a:p>
            <a:pPr>
              <a:lnSpc>
                <a:spcPct val="150000"/>
              </a:lnSpc>
              <a:buFontTx/>
              <a:buNone/>
            </a:pPr>
            <a:r>
              <a:rPr lang="zh-CN" altLang="en-US" sz="2400" dirty="0" smtClean="0"/>
              <a:t>出</a:t>
            </a:r>
            <a:r>
              <a:rPr lang="zh-CN" altLang="en-US" sz="2400" dirty="0"/>
              <a:t>库的</a:t>
            </a:r>
            <a:r>
              <a:rPr lang="en-US" altLang="zh-CN" sz="2400" dirty="0"/>
              <a:t>2</a:t>
            </a:r>
            <a:r>
              <a:rPr lang="zh-CN" altLang="en-US" sz="2400" dirty="0"/>
              <a:t>种方式</a:t>
            </a:r>
            <a:r>
              <a:rPr lang="zh-CN" altLang="en-US" sz="2400" dirty="0" smtClean="0"/>
              <a:t>：</a:t>
            </a:r>
            <a:endParaRPr lang="zh-CN" altLang="en-US" sz="2400" dirty="0"/>
          </a:p>
        </p:txBody>
      </p:sp>
      <p:sp>
        <p:nvSpPr>
          <p:cNvPr id="2" name="矩形 1"/>
          <p:cNvSpPr/>
          <p:nvPr/>
        </p:nvSpPr>
        <p:spPr>
          <a:xfrm>
            <a:off x="2483768" y="2179258"/>
            <a:ext cx="3350597" cy="424732"/>
          </a:xfrm>
          <a:prstGeom prst="rect">
            <a:avLst/>
          </a:prstGeom>
        </p:spPr>
        <p:txBody>
          <a:bodyPr wrap="none">
            <a:spAutoFit/>
          </a:bodyPr>
          <a:lstStyle/>
          <a:p>
            <a:pPr>
              <a:lnSpc>
                <a:spcPct val="90000"/>
              </a:lnSpc>
              <a:buFontTx/>
              <a:buNone/>
            </a:pPr>
            <a:r>
              <a:rPr lang="zh-CN" altLang="en-US" sz="2400" b="1" dirty="0">
                <a:solidFill>
                  <a:srgbClr val="FF0000"/>
                </a:solidFill>
                <a:latin typeface="微软雅黑" panose="020B0503020204020204" pitchFamily="34" charset="-122"/>
                <a:ea typeface="微软雅黑" panose="020B0503020204020204" pitchFamily="34" charset="-122"/>
              </a:rPr>
              <a:t>按照生产计划成套发</a:t>
            </a:r>
            <a:r>
              <a:rPr lang="zh-CN" altLang="en-US" sz="2400" b="1" dirty="0" smtClean="0">
                <a:solidFill>
                  <a:srgbClr val="FF0000"/>
                </a:solidFill>
                <a:latin typeface="微软雅黑" panose="020B0503020204020204" pitchFamily="34" charset="-122"/>
                <a:ea typeface="微软雅黑" panose="020B0503020204020204" pitchFamily="34" charset="-122"/>
              </a:rPr>
              <a:t>料</a:t>
            </a:r>
            <a:r>
              <a:rPr lang="en-US" altLang="zh-CN" sz="2400" b="1" dirty="0" smtClean="0">
                <a:solidFill>
                  <a:srgbClr val="FF0000"/>
                </a:solidFill>
                <a:latin typeface="微软雅黑" panose="020B0503020204020204" pitchFamily="34" charset="-122"/>
                <a:ea typeface="微软雅黑" panose="020B0503020204020204" pitchFamily="34" charset="-122"/>
              </a:rPr>
              <a:t>;</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sp>
        <p:nvSpPr>
          <p:cNvPr id="3" name="矩形 2"/>
          <p:cNvSpPr/>
          <p:nvPr/>
        </p:nvSpPr>
        <p:spPr>
          <a:xfrm>
            <a:off x="5746200" y="2167970"/>
            <a:ext cx="3262432" cy="424732"/>
          </a:xfrm>
          <a:prstGeom prst="rect">
            <a:avLst/>
          </a:prstGeom>
        </p:spPr>
        <p:txBody>
          <a:bodyPr wrap="none">
            <a:spAutoFit/>
          </a:bodyPr>
          <a:lstStyle/>
          <a:p>
            <a:pPr>
              <a:lnSpc>
                <a:spcPct val="90000"/>
              </a:lnSpc>
              <a:buFontTx/>
              <a:buNone/>
            </a:pPr>
            <a:r>
              <a:rPr lang="zh-CN" altLang="en-US" sz="2400" b="1" dirty="0">
                <a:solidFill>
                  <a:srgbClr val="FF0000"/>
                </a:solidFill>
                <a:latin typeface="微软雅黑" panose="020B0503020204020204" pitchFamily="34" charset="-122"/>
                <a:ea typeface="微软雅黑" panose="020B0503020204020204" pitchFamily="34" charset="-122"/>
              </a:rPr>
              <a:t>因各种原因的单品发料</a:t>
            </a:r>
          </a:p>
        </p:txBody>
      </p:sp>
      <p:sp>
        <p:nvSpPr>
          <p:cNvPr id="4" name="矩形 3"/>
          <p:cNvSpPr/>
          <p:nvPr/>
        </p:nvSpPr>
        <p:spPr>
          <a:xfrm>
            <a:off x="395535" y="2773808"/>
            <a:ext cx="8352929" cy="2492990"/>
          </a:xfrm>
          <a:prstGeom prst="rect">
            <a:avLst/>
          </a:prstGeom>
        </p:spPr>
        <p:txBody>
          <a:bodyPr wrap="square">
            <a:spAutoFit/>
          </a:bodyPr>
          <a:lstStyle/>
          <a:p>
            <a:pPr>
              <a:lnSpc>
                <a:spcPct val="150000"/>
              </a:lnSpc>
              <a:buFontTx/>
              <a:buNone/>
            </a:pPr>
            <a:r>
              <a:rPr lang="zh-CN" altLang="en-US" sz="2400" b="1" dirty="0">
                <a:latin typeface="微软雅黑" panose="020B0503020204020204" pitchFamily="34" charset="-122"/>
                <a:ea typeface="微软雅黑" panose="020B0503020204020204" pitchFamily="34" charset="-122"/>
              </a:rPr>
              <a:t>材料出库状态的注意点：</a:t>
            </a:r>
          </a:p>
          <a:p>
            <a:pPr marL="342900" indent="-342900">
              <a:lnSpc>
                <a:spcPct val="15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成套</a:t>
            </a:r>
            <a:r>
              <a:rPr lang="zh-CN" altLang="en-US" sz="2000" dirty="0">
                <a:latin typeface="微软雅黑" panose="020B0503020204020204" pitchFamily="34" charset="-122"/>
                <a:ea typeface="微软雅黑" panose="020B0503020204020204" pitchFamily="34" charset="-122"/>
              </a:rPr>
              <a:t>发料时注意确认生产计划状态，发料后及时办理出库、及时登录系统</a:t>
            </a:r>
          </a:p>
          <a:p>
            <a:pPr marL="342900" indent="-342900">
              <a:lnSpc>
                <a:spcPct val="15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单品发</a:t>
            </a:r>
            <a:r>
              <a:rPr lang="zh-CN" altLang="en-US" sz="2000" dirty="0">
                <a:latin typeface="微软雅黑" panose="020B0503020204020204" pitchFamily="34" charset="-122"/>
                <a:ea typeface="微软雅黑" panose="020B0503020204020204" pitchFamily="34" charset="-122"/>
              </a:rPr>
              <a:t>料时除及时办理出库、登录系统外，需要及时通知采购相关人员</a:t>
            </a:r>
          </a:p>
        </p:txBody>
      </p:sp>
      <p:sp>
        <p:nvSpPr>
          <p:cNvPr id="6" name="TextBox 2"/>
          <p:cNvSpPr txBox="1"/>
          <p:nvPr/>
        </p:nvSpPr>
        <p:spPr>
          <a:xfrm>
            <a:off x="3248560" y="332656"/>
            <a:ext cx="2646878" cy="584775"/>
          </a:xfrm>
          <a:prstGeom prst="rect">
            <a:avLst/>
          </a:prstGeom>
          <a:noFill/>
        </p:spPr>
        <p:txBody>
          <a:bodyPr wrap="none" rtlCol="0">
            <a:spAutoFit/>
          </a:bodyPr>
          <a:lstStyle/>
          <a:p>
            <a:r>
              <a:rPr lang="zh-CN" altLang="en-US" sz="3200" b="1" dirty="0" smtClean="0">
                <a:solidFill>
                  <a:srgbClr val="FF0000"/>
                </a:solidFill>
                <a:latin typeface="微软雅黑" pitchFamily="34" charset="-122"/>
                <a:ea typeface="微软雅黑" pitchFamily="34" charset="-122"/>
              </a:rPr>
              <a:t>库存日常作业</a:t>
            </a:r>
            <a:endParaRPr lang="zh-CN" altLang="en-US" sz="3200" b="1" dirty="0">
              <a:solidFill>
                <a:srgbClr val="FF0000"/>
              </a:solidFill>
              <a:latin typeface="微软雅黑" pitchFamily="34" charset="-122"/>
              <a:ea typeface="微软雅黑" pitchFamily="34" charset="-122"/>
            </a:endParaRPr>
          </a:p>
        </p:txBody>
      </p:sp>
    </p:spTree>
    <p:extLst>
      <p:ext uri="{BB962C8B-B14F-4D97-AF65-F5344CB8AC3E}">
        <p14:creationId xmlns:p14="http://schemas.microsoft.com/office/powerpoint/2010/main" val="2527314951"/>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idx="1"/>
          </p:nvPr>
        </p:nvSpPr>
        <p:spPr bwMode="auto">
          <a:xfrm>
            <a:off x="395537" y="1340768"/>
            <a:ext cx="8280920" cy="475252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150000"/>
              </a:lnSpc>
              <a:buFontTx/>
              <a:buNone/>
            </a:pPr>
            <a:r>
              <a:rPr lang="zh-CN" altLang="en-US" sz="2400" b="1" dirty="0" smtClean="0"/>
              <a:t>库存盘点</a:t>
            </a:r>
            <a:endParaRPr lang="zh-CN" altLang="en-US" sz="2400" b="1" dirty="0"/>
          </a:p>
          <a:p>
            <a:pPr>
              <a:lnSpc>
                <a:spcPct val="150000"/>
              </a:lnSpc>
              <a:buFontTx/>
              <a:buNone/>
            </a:pPr>
            <a:r>
              <a:rPr lang="zh-CN" altLang="en-US" sz="2000" b="0" dirty="0"/>
              <a:t>库存管理中最重要的部分在于库存的准确性，计算机中的</a:t>
            </a:r>
            <a:r>
              <a:rPr lang="zh-CN" altLang="en-US" sz="2000" b="0" dirty="0" smtClean="0"/>
              <a:t>库存数据</a:t>
            </a:r>
            <a:r>
              <a:rPr lang="zh-CN" altLang="en-US" sz="2000" b="0" dirty="0"/>
              <a:t>如果准确率不能达到</a:t>
            </a:r>
            <a:r>
              <a:rPr lang="en-US" altLang="zh-CN" sz="2000" b="0" dirty="0"/>
              <a:t>95%</a:t>
            </a:r>
            <a:r>
              <a:rPr lang="zh-CN" altLang="en-US" sz="2000" b="0" dirty="0"/>
              <a:t>以上，是不可能实现系统所需的</a:t>
            </a:r>
            <a:r>
              <a:rPr lang="zh-CN" altLang="en-US" sz="2000" b="0" dirty="0" smtClean="0"/>
              <a:t>，即使</a:t>
            </a:r>
            <a:r>
              <a:rPr lang="zh-CN" altLang="en-US" sz="2000" b="0" dirty="0"/>
              <a:t>用了也会造成大量的错误信息，使生产处于混乱</a:t>
            </a:r>
            <a:r>
              <a:rPr lang="zh-CN" altLang="en-US" sz="2000" b="0" dirty="0" smtClean="0"/>
              <a:t>状态</a:t>
            </a:r>
            <a:endParaRPr lang="zh-CN" altLang="en-US" sz="2000" b="0" dirty="0"/>
          </a:p>
          <a:p>
            <a:pPr>
              <a:lnSpc>
                <a:spcPct val="150000"/>
              </a:lnSpc>
              <a:buFontTx/>
              <a:buNone/>
            </a:pPr>
            <a:r>
              <a:rPr lang="zh-CN" altLang="en-US" sz="2400" b="1" dirty="0"/>
              <a:t>盘点的作用</a:t>
            </a:r>
            <a:r>
              <a:rPr lang="zh-CN" altLang="en-US" sz="2400" b="1" dirty="0" smtClean="0"/>
              <a:t>：</a:t>
            </a:r>
            <a:endParaRPr lang="zh-CN" altLang="en-US" sz="2400" b="1" dirty="0"/>
          </a:p>
          <a:p>
            <a:pPr>
              <a:lnSpc>
                <a:spcPct val="150000"/>
              </a:lnSpc>
              <a:buFont typeface="Wingdings" panose="05000000000000000000" pitchFamily="2" charset="2"/>
              <a:buChar char="Ø"/>
            </a:pPr>
            <a:r>
              <a:rPr lang="zh-CN" altLang="en-US" sz="2000" b="0" dirty="0" smtClean="0"/>
              <a:t>发现</a:t>
            </a:r>
            <a:r>
              <a:rPr lang="zh-CN" altLang="en-US" sz="2000" b="0" dirty="0"/>
              <a:t>错误并消除</a:t>
            </a:r>
            <a:r>
              <a:rPr lang="zh-CN" altLang="en-US" sz="2000" b="0" dirty="0" smtClean="0"/>
              <a:t>；</a:t>
            </a:r>
            <a:endParaRPr lang="zh-CN" altLang="en-US" sz="2000" b="0" dirty="0"/>
          </a:p>
          <a:p>
            <a:pPr>
              <a:lnSpc>
                <a:spcPct val="150000"/>
              </a:lnSpc>
              <a:buFont typeface="Wingdings" panose="05000000000000000000" pitchFamily="2" charset="2"/>
              <a:buChar char="Ø"/>
            </a:pPr>
            <a:r>
              <a:rPr lang="zh-CN" altLang="en-US" sz="2000" b="0" dirty="0" smtClean="0"/>
              <a:t>检测</a:t>
            </a:r>
            <a:r>
              <a:rPr lang="zh-CN" altLang="en-US" sz="2000" b="0" dirty="0"/>
              <a:t>系统运行的结果</a:t>
            </a:r>
            <a:r>
              <a:rPr lang="zh-CN" altLang="en-US" sz="2000" b="0" dirty="0" smtClean="0"/>
              <a:t>；</a:t>
            </a:r>
            <a:endParaRPr lang="zh-CN" altLang="en-US" sz="2000" b="0" dirty="0"/>
          </a:p>
          <a:p>
            <a:pPr>
              <a:lnSpc>
                <a:spcPct val="150000"/>
              </a:lnSpc>
              <a:buFont typeface="Wingdings" panose="05000000000000000000" pitchFamily="2" charset="2"/>
              <a:buChar char="Ø"/>
            </a:pPr>
            <a:r>
              <a:rPr lang="zh-CN" altLang="en-US" sz="2000" b="0" dirty="0" smtClean="0"/>
              <a:t>校正</a:t>
            </a:r>
            <a:r>
              <a:rPr lang="zh-CN" altLang="en-US" sz="2000" b="0" dirty="0"/>
              <a:t>不准确的记录</a:t>
            </a:r>
            <a:r>
              <a:rPr lang="zh-CN" altLang="en-US" sz="2000" b="0" dirty="0" smtClean="0"/>
              <a:t>；</a:t>
            </a:r>
            <a:endParaRPr lang="zh-CN" altLang="en-US" sz="2000" b="0" dirty="0"/>
          </a:p>
          <a:p>
            <a:pPr>
              <a:lnSpc>
                <a:spcPct val="150000"/>
              </a:lnSpc>
              <a:buFont typeface="Wingdings" panose="05000000000000000000" pitchFamily="2" charset="2"/>
              <a:buChar char="Ø"/>
            </a:pPr>
            <a:r>
              <a:rPr lang="zh-CN" altLang="en-US" sz="2000" b="0" dirty="0" smtClean="0"/>
              <a:t>提高</a:t>
            </a:r>
            <a:r>
              <a:rPr lang="zh-CN" altLang="en-US" sz="2000" b="0" dirty="0"/>
              <a:t>仓库员工的素质等</a:t>
            </a:r>
          </a:p>
        </p:txBody>
      </p:sp>
      <p:sp>
        <p:nvSpPr>
          <p:cNvPr id="3" name="TextBox 2"/>
          <p:cNvSpPr txBox="1"/>
          <p:nvPr/>
        </p:nvSpPr>
        <p:spPr>
          <a:xfrm>
            <a:off x="3212558" y="332656"/>
            <a:ext cx="2646878" cy="584775"/>
          </a:xfrm>
          <a:prstGeom prst="rect">
            <a:avLst/>
          </a:prstGeom>
          <a:noFill/>
        </p:spPr>
        <p:txBody>
          <a:bodyPr wrap="none" rtlCol="0">
            <a:spAutoFit/>
          </a:bodyPr>
          <a:lstStyle/>
          <a:p>
            <a:r>
              <a:rPr lang="zh-CN" altLang="en-US" sz="3200" b="1" dirty="0" smtClean="0">
                <a:solidFill>
                  <a:srgbClr val="FF0000"/>
                </a:solidFill>
                <a:latin typeface="微软雅黑" pitchFamily="34" charset="-122"/>
                <a:ea typeface="微软雅黑" pitchFamily="34" charset="-122"/>
              </a:rPr>
              <a:t>库存日常作业</a:t>
            </a:r>
            <a:endParaRPr lang="zh-CN" altLang="en-US" sz="3200" b="1" dirty="0">
              <a:solidFill>
                <a:srgbClr val="FF0000"/>
              </a:solidFill>
              <a:latin typeface="微软雅黑" pitchFamily="34" charset="-122"/>
              <a:ea typeface="微软雅黑" pitchFamily="34" charset="-122"/>
            </a:endParaRPr>
          </a:p>
        </p:txBody>
      </p:sp>
    </p:spTree>
    <p:extLst>
      <p:ext uri="{BB962C8B-B14F-4D97-AF65-F5344CB8AC3E}">
        <p14:creationId xmlns:p14="http://schemas.microsoft.com/office/powerpoint/2010/main" val="105218243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zh-CN" altLang="en-US" sz="3200" dirty="0">
                <a:latin typeface="+mn-ea"/>
                <a:ea typeface="+mn-ea"/>
              </a:rPr>
              <a:t>课程背景  </a:t>
            </a:r>
            <a:r>
              <a:rPr lang="en-US" altLang="zh-CN" sz="3200" dirty="0">
                <a:latin typeface="+mn-ea"/>
                <a:ea typeface="+mn-ea"/>
              </a:rPr>
              <a:t>Lecturer Instructors</a:t>
            </a:r>
          </a:p>
        </p:txBody>
      </p:sp>
      <p:pic>
        <p:nvPicPr>
          <p:cNvPr id="7171" name="Picture 10" descr="拼图"/>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 y="2133600"/>
            <a:ext cx="3274323" cy="2590800"/>
          </a:xfrm>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灯片编号占位符 1"/>
          <p:cNvSpPr>
            <a:spLocks noGrp="1"/>
          </p:cNvSpPr>
          <p:nvPr>
            <p:ph type="sldNum" sz="quarter" idx="4"/>
          </p:nvPr>
        </p:nvSpPr>
        <p:spPr/>
        <p:txBody>
          <a:bodyPr/>
          <a:lstStyle/>
          <a:p>
            <a:fld id="{D065990C-D54C-4FC3-B4C7-03BEB07D7E46}" type="slidenum">
              <a:rPr lang="zh-CN" altLang="en-US" smtClean="0"/>
              <a:pPr/>
              <a:t>5</a:t>
            </a:fld>
            <a:endParaRPr lang="zh-CN" altLang="en-US"/>
          </a:p>
        </p:txBody>
      </p:sp>
      <p:sp>
        <p:nvSpPr>
          <p:cNvPr id="7172" name="Text Box 4"/>
          <p:cNvSpPr txBox="1">
            <a:spLocks noChangeArrowheads="1"/>
          </p:cNvSpPr>
          <p:nvPr/>
        </p:nvSpPr>
        <p:spPr bwMode="auto">
          <a:xfrm>
            <a:off x="3336925" y="2378077"/>
            <a:ext cx="56276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zh-CN" sz="2400"/>
          </a:p>
        </p:txBody>
      </p:sp>
      <p:sp>
        <p:nvSpPr>
          <p:cNvPr id="7173" name="Text Box 5"/>
          <p:cNvSpPr txBox="1">
            <a:spLocks noChangeArrowheads="1"/>
          </p:cNvSpPr>
          <p:nvPr/>
        </p:nvSpPr>
        <p:spPr bwMode="auto">
          <a:xfrm>
            <a:off x="3417835" y="1573821"/>
            <a:ext cx="5465875" cy="4580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28589" indent="-228589">
              <a:lnSpc>
                <a:spcPts val="3500"/>
              </a:lnSpc>
              <a:buClr>
                <a:srgbClr val="FF0000"/>
              </a:buClr>
              <a:buFont typeface="Wingdings" panose="05000000000000000000" pitchFamily="2" charset="2"/>
              <a:buChar char="n"/>
            </a:pPr>
            <a:r>
              <a:rPr lang="zh-CN" altLang="en-US" dirty="0">
                <a:latin typeface="+mn-ea"/>
              </a:rPr>
              <a:t>在企业推行改善的过程中，不可避免的会遇到因为物料问题导致生产无法顺利进行的情况发生</a:t>
            </a:r>
            <a:r>
              <a:rPr lang="zh-CN" altLang="en-US" dirty="0" smtClean="0">
                <a:latin typeface="+mn-ea"/>
              </a:rPr>
              <a:t>，该生产了才发现物料没到，或者物料数量不足，而且</a:t>
            </a:r>
            <a:r>
              <a:rPr lang="zh-CN" altLang="en-US" dirty="0">
                <a:latin typeface="+mn-ea"/>
              </a:rPr>
              <a:t>这样的情况是经常出现，极大的限制了企业的生产组织和效率提升</a:t>
            </a:r>
            <a:r>
              <a:rPr lang="zh-CN" altLang="en-US" dirty="0" smtClean="0">
                <a:latin typeface="+mn-ea"/>
              </a:rPr>
              <a:t>。</a:t>
            </a:r>
            <a:endParaRPr lang="en-US" altLang="zh-CN" dirty="0" smtClean="0">
              <a:latin typeface="+mn-ea"/>
            </a:endParaRPr>
          </a:p>
          <a:p>
            <a:pPr marL="228589" indent="-228589">
              <a:lnSpc>
                <a:spcPts val="3500"/>
              </a:lnSpc>
              <a:buClr>
                <a:srgbClr val="FF0000"/>
              </a:buClr>
              <a:buFont typeface="Wingdings" panose="05000000000000000000" pitchFamily="2" charset="2"/>
              <a:buChar char="n"/>
            </a:pPr>
            <a:r>
              <a:rPr lang="zh-CN" altLang="en-US" dirty="0" smtClean="0">
                <a:latin typeface="+mn-ea"/>
              </a:rPr>
              <a:t>现场物料</a:t>
            </a:r>
            <a:r>
              <a:rPr lang="zh-CN" altLang="en-US" dirty="0">
                <a:latin typeface="+mn-ea"/>
              </a:rPr>
              <a:t>很多</a:t>
            </a:r>
            <a:r>
              <a:rPr lang="zh-CN" altLang="en-US" dirty="0" smtClean="0">
                <a:latin typeface="+mn-ea"/>
              </a:rPr>
              <a:t>，但是大多数都是不配套的物料，真正配套的、需要</a:t>
            </a:r>
            <a:r>
              <a:rPr lang="zh-CN" altLang="en-US" dirty="0">
                <a:latin typeface="+mn-ea"/>
              </a:rPr>
              <a:t>用的</a:t>
            </a:r>
            <a:r>
              <a:rPr lang="zh-CN" altLang="en-US" dirty="0" smtClean="0">
                <a:latin typeface="+mn-ea"/>
              </a:rPr>
              <a:t>物料却没有</a:t>
            </a:r>
            <a:r>
              <a:rPr lang="zh-CN" altLang="en-US" dirty="0">
                <a:latin typeface="+mn-ea"/>
              </a:rPr>
              <a:t>等情况普遍存在</a:t>
            </a:r>
            <a:r>
              <a:rPr lang="zh-CN" altLang="en-US" dirty="0" smtClean="0">
                <a:latin typeface="+mn-ea"/>
              </a:rPr>
              <a:t>。</a:t>
            </a:r>
            <a:endParaRPr lang="en-US" altLang="zh-CN" dirty="0" smtClean="0">
              <a:latin typeface="+mn-ea"/>
            </a:endParaRPr>
          </a:p>
          <a:p>
            <a:pPr marL="228589" indent="-228589">
              <a:lnSpc>
                <a:spcPts val="3500"/>
              </a:lnSpc>
              <a:buClr>
                <a:srgbClr val="FF0000"/>
              </a:buClr>
              <a:buFont typeface="Wingdings" panose="05000000000000000000" pitchFamily="2" charset="2"/>
              <a:buChar char="n"/>
            </a:pPr>
            <a:r>
              <a:rPr lang="zh-CN" altLang="en-US" dirty="0" smtClean="0">
                <a:latin typeface="+mn-ea"/>
              </a:rPr>
              <a:t>采购人员每天忙于救火式的管理，采购与其他部门之间没有形成反馈机制，不能提前进行调整和预测等这些都显示出采购管理流程改善的重要性。</a:t>
            </a:r>
            <a:endParaRPr lang="zh-CN" altLang="en-US" dirty="0">
              <a:latin typeface="+mn-ea"/>
            </a:endParaRPr>
          </a:p>
        </p:txBody>
      </p:sp>
    </p:spTree>
    <p:extLst>
      <p:ext uri="{BB962C8B-B14F-4D97-AF65-F5344CB8AC3E}">
        <p14:creationId xmlns:p14="http://schemas.microsoft.com/office/powerpoint/2010/main" val="3344372370"/>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Grp="1" noChangeArrowheads="1"/>
          </p:cNvSpPr>
          <p:nvPr>
            <p:ph idx="1"/>
          </p:nvPr>
        </p:nvSpPr>
        <p:spPr bwMode="auto">
          <a:xfrm>
            <a:off x="395536" y="1340768"/>
            <a:ext cx="8352928" cy="4824535"/>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150000"/>
              </a:lnSpc>
              <a:buFont typeface="Wingdings" panose="05000000000000000000" pitchFamily="2" charset="2"/>
              <a:buChar char="Ø"/>
            </a:pPr>
            <a:r>
              <a:rPr lang="zh-CN" altLang="en-US" sz="2400" b="1" dirty="0" smtClean="0"/>
              <a:t>材料</a:t>
            </a:r>
            <a:r>
              <a:rPr lang="zh-CN" altLang="en-US" sz="2400" b="1" dirty="0"/>
              <a:t>编号（材料编码）</a:t>
            </a:r>
          </a:p>
          <a:p>
            <a:pPr marL="0" indent="0">
              <a:lnSpc>
                <a:spcPct val="150000"/>
              </a:lnSpc>
              <a:buNone/>
            </a:pPr>
            <a:r>
              <a:rPr lang="zh-CN" altLang="en-US" sz="2000" b="0" dirty="0"/>
              <a:t>材料的编号设计应力求有系列，易懂、易记，并容易增加内容。</a:t>
            </a:r>
          </a:p>
          <a:p>
            <a:pPr marL="0" indent="0">
              <a:lnSpc>
                <a:spcPct val="150000"/>
              </a:lnSpc>
              <a:buNone/>
            </a:pPr>
            <a:r>
              <a:rPr lang="zh-CN" altLang="en-US" sz="2000" b="0" dirty="0"/>
              <a:t>物料的号码构成方法如下（示例）：</a:t>
            </a:r>
          </a:p>
          <a:p>
            <a:pPr marL="0" indent="0">
              <a:lnSpc>
                <a:spcPct val="150000"/>
              </a:lnSpc>
              <a:buNone/>
            </a:pPr>
            <a:r>
              <a:rPr lang="zh-CN" altLang="en-US" sz="2000" b="0" dirty="0"/>
              <a:t>大分类</a:t>
            </a:r>
            <a:r>
              <a:rPr lang="en-US" altLang="zh-CN" sz="2000" b="0" dirty="0"/>
              <a:t>+</a:t>
            </a:r>
            <a:r>
              <a:rPr lang="zh-CN" altLang="en-US" sz="2000" b="0" dirty="0"/>
              <a:t>中分类</a:t>
            </a:r>
            <a:r>
              <a:rPr lang="en-US" altLang="zh-CN" sz="2000" b="0" dirty="0"/>
              <a:t>+</a:t>
            </a:r>
            <a:r>
              <a:rPr lang="zh-CN" altLang="en-US" sz="2000" b="0" dirty="0"/>
              <a:t>小分类</a:t>
            </a:r>
            <a:r>
              <a:rPr lang="en-US" altLang="zh-CN" sz="2000" b="0" dirty="0"/>
              <a:t>+</a:t>
            </a:r>
            <a:r>
              <a:rPr lang="zh-CN" altLang="en-US" sz="2000" b="0" dirty="0" smtClean="0"/>
              <a:t>序号</a:t>
            </a:r>
            <a:endParaRPr lang="zh-CN" altLang="en-US" sz="2000" b="0" dirty="0"/>
          </a:p>
          <a:p>
            <a:pPr>
              <a:lnSpc>
                <a:spcPct val="150000"/>
              </a:lnSpc>
              <a:buFont typeface="Wingdings" panose="05000000000000000000" pitchFamily="2" charset="2"/>
              <a:buChar char="Ø"/>
            </a:pPr>
            <a:r>
              <a:rPr lang="zh-CN" altLang="en-US" sz="2400" b="1" dirty="0" smtClean="0"/>
              <a:t>材料</a:t>
            </a:r>
            <a:r>
              <a:rPr lang="zh-CN" altLang="en-US" sz="2400" b="1" dirty="0"/>
              <a:t>名称</a:t>
            </a:r>
          </a:p>
          <a:p>
            <a:pPr marL="0" indent="0">
              <a:lnSpc>
                <a:spcPct val="150000"/>
              </a:lnSpc>
              <a:buNone/>
            </a:pPr>
            <a:r>
              <a:rPr lang="zh-CN" altLang="en-US" sz="2000" b="0" dirty="0"/>
              <a:t>材料名称应体现出材料的具体情况，如规格、性能、大小、</a:t>
            </a:r>
            <a:r>
              <a:rPr lang="zh-CN" altLang="en-US" sz="2000" b="0" dirty="0" smtClean="0"/>
              <a:t>颜色</a:t>
            </a:r>
            <a:r>
              <a:rPr lang="zh-CN" altLang="en-US" sz="2000" b="0" dirty="0"/>
              <a:t>等</a:t>
            </a:r>
            <a:r>
              <a:rPr lang="zh-CN" altLang="en-US" sz="2000" b="0" dirty="0" smtClean="0"/>
              <a:t>信息</a:t>
            </a:r>
            <a:endParaRPr lang="zh-CN" altLang="en-US" sz="2000" b="0" dirty="0"/>
          </a:p>
          <a:p>
            <a:pPr>
              <a:lnSpc>
                <a:spcPct val="150000"/>
              </a:lnSpc>
              <a:buFont typeface="Wingdings" panose="05000000000000000000" pitchFamily="2" charset="2"/>
              <a:buChar char="Ø"/>
            </a:pPr>
            <a:r>
              <a:rPr lang="zh-CN" altLang="en-US" sz="2400" b="1" dirty="0" smtClean="0"/>
              <a:t>材料</a:t>
            </a:r>
            <a:r>
              <a:rPr lang="zh-CN" altLang="en-US" sz="2400" b="1" dirty="0"/>
              <a:t>类别</a:t>
            </a:r>
          </a:p>
          <a:p>
            <a:pPr>
              <a:lnSpc>
                <a:spcPct val="150000"/>
              </a:lnSpc>
              <a:buFontTx/>
              <a:buNone/>
            </a:pPr>
            <a:endParaRPr lang="en-US" altLang="zh-CN" sz="2400" dirty="0"/>
          </a:p>
        </p:txBody>
      </p:sp>
      <p:sp>
        <p:nvSpPr>
          <p:cNvPr id="2" name="矩形 1"/>
          <p:cNvSpPr/>
          <p:nvPr/>
        </p:nvSpPr>
        <p:spPr>
          <a:xfrm>
            <a:off x="3043376" y="260648"/>
            <a:ext cx="3057247" cy="743986"/>
          </a:xfrm>
          <a:prstGeom prst="rect">
            <a:avLst/>
          </a:prstGeom>
        </p:spPr>
        <p:txBody>
          <a:bodyPr wrap="none">
            <a:spAutoFit/>
          </a:bodyPr>
          <a:lstStyle/>
          <a:p>
            <a:pPr>
              <a:lnSpc>
                <a:spcPct val="150000"/>
              </a:lnSpc>
              <a:buFontTx/>
              <a:buNone/>
            </a:pPr>
            <a:r>
              <a:rPr lang="zh-CN" altLang="en-US" sz="3200" b="1" dirty="0">
                <a:solidFill>
                  <a:srgbClr val="FF0000"/>
                </a:solidFill>
                <a:latin typeface="微软雅黑" panose="020B0503020204020204" pitchFamily="34" charset="-122"/>
                <a:ea typeface="微软雅黑" panose="020B0503020204020204" pitchFamily="34" charset="-122"/>
              </a:rPr>
              <a:t>物料的基本信息</a:t>
            </a:r>
          </a:p>
        </p:txBody>
      </p:sp>
    </p:spTree>
    <p:extLst>
      <p:ext uri="{BB962C8B-B14F-4D97-AF65-F5344CB8AC3E}">
        <p14:creationId xmlns:p14="http://schemas.microsoft.com/office/powerpoint/2010/main" val="793188459"/>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Grp="1" noChangeArrowheads="1"/>
          </p:cNvSpPr>
          <p:nvPr>
            <p:ph idx="1"/>
          </p:nvPr>
        </p:nvSpPr>
        <p:spPr bwMode="auto">
          <a:xfrm>
            <a:off x="323528" y="1412776"/>
            <a:ext cx="8425631" cy="432048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150000"/>
              </a:lnSpc>
              <a:buFont typeface="Wingdings" panose="05000000000000000000" pitchFamily="2" charset="2"/>
              <a:buChar char="Ø"/>
            </a:pPr>
            <a:r>
              <a:rPr lang="zh-CN" altLang="en-US" sz="2400" b="1" dirty="0" smtClean="0"/>
              <a:t>材料</a:t>
            </a:r>
            <a:r>
              <a:rPr lang="zh-CN" altLang="en-US" sz="2400" b="1" dirty="0"/>
              <a:t>单位</a:t>
            </a:r>
          </a:p>
          <a:p>
            <a:pPr marL="0" indent="0">
              <a:lnSpc>
                <a:spcPct val="150000"/>
              </a:lnSpc>
              <a:buNone/>
            </a:pPr>
            <a:r>
              <a:rPr lang="zh-CN" altLang="en-US" sz="2000" b="0" dirty="0"/>
              <a:t>个、米、毫米、卷、克、公斤、套、罐等在</a:t>
            </a:r>
            <a:r>
              <a:rPr lang="en-US" altLang="zh-CN" sz="2000" b="0" dirty="0"/>
              <a:t>BOM</a:t>
            </a:r>
            <a:r>
              <a:rPr lang="zh-CN" altLang="en-US" sz="2000" b="0" dirty="0"/>
              <a:t>中体现的</a:t>
            </a:r>
            <a:r>
              <a:rPr lang="zh-CN" altLang="en-US" sz="2000" b="0" dirty="0" smtClean="0"/>
              <a:t>单位数据</a:t>
            </a:r>
            <a:endParaRPr lang="zh-CN" altLang="en-US" sz="2000" b="0" dirty="0"/>
          </a:p>
          <a:p>
            <a:pPr>
              <a:lnSpc>
                <a:spcPct val="150000"/>
              </a:lnSpc>
              <a:buFont typeface="Wingdings" panose="05000000000000000000" pitchFamily="2" charset="2"/>
              <a:buChar char="Ø"/>
            </a:pPr>
            <a:r>
              <a:rPr lang="zh-CN" altLang="en-US" sz="2400" b="1" dirty="0" smtClean="0"/>
              <a:t>材料</a:t>
            </a:r>
            <a:r>
              <a:rPr lang="zh-CN" altLang="en-US" sz="2400" b="1" dirty="0"/>
              <a:t>进制</a:t>
            </a:r>
          </a:p>
          <a:p>
            <a:pPr marL="0" indent="0">
              <a:lnSpc>
                <a:spcPct val="150000"/>
              </a:lnSpc>
              <a:buNone/>
            </a:pPr>
            <a:r>
              <a:rPr lang="zh-CN" altLang="en-US" sz="2000" b="0" dirty="0"/>
              <a:t>实际订货与</a:t>
            </a:r>
            <a:r>
              <a:rPr lang="en-US" altLang="zh-CN" sz="2000" b="0" dirty="0"/>
              <a:t>BOM</a:t>
            </a:r>
            <a:r>
              <a:rPr lang="zh-CN" altLang="en-US" sz="2000" b="0" dirty="0"/>
              <a:t>的单位设置有可能是不同的，</a:t>
            </a:r>
          </a:p>
          <a:p>
            <a:pPr marL="0" indent="0">
              <a:lnSpc>
                <a:spcPct val="150000"/>
              </a:lnSpc>
              <a:buNone/>
            </a:pPr>
            <a:r>
              <a:rPr lang="zh-CN" altLang="en-US" sz="2000" b="0" dirty="0"/>
              <a:t>如：米</a:t>
            </a:r>
            <a:r>
              <a:rPr lang="zh-CN" altLang="en-US" sz="2000" b="0" dirty="0">
                <a:sym typeface="Wingdings" panose="05000000000000000000" pitchFamily="2" charset="2"/>
              </a:rPr>
              <a:t>毫米；米卷；克公斤；克</a:t>
            </a:r>
            <a:r>
              <a:rPr lang="zh-CN" altLang="en-US" sz="2000" b="0" dirty="0" smtClean="0">
                <a:sym typeface="Wingdings" panose="05000000000000000000" pitchFamily="2" charset="2"/>
              </a:rPr>
              <a:t>罐等</a:t>
            </a:r>
            <a:r>
              <a:rPr lang="zh-CN" altLang="en-US" sz="2000" b="0" dirty="0">
                <a:sym typeface="Wingdings" panose="05000000000000000000" pitchFamily="2" charset="2"/>
              </a:rPr>
              <a:t>在订货是需要</a:t>
            </a:r>
            <a:r>
              <a:rPr lang="zh-CN" altLang="en-US" sz="2000" b="0" dirty="0" smtClean="0">
                <a:sym typeface="Wingdings" panose="05000000000000000000" pitchFamily="2" charset="2"/>
              </a:rPr>
              <a:t>进行</a:t>
            </a:r>
            <a:r>
              <a:rPr lang="zh-CN" altLang="en-US" sz="2000" b="0" dirty="0">
                <a:sym typeface="Wingdings" panose="05000000000000000000" pitchFamily="2" charset="2"/>
              </a:rPr>
              <a:t>进制</a:t>
            </a:r>
            <a:r>
              <a:rPr lang="zh-CN" altLang="en-US" sz="2000" b="0" dirty="0" smtClean="0">
                <a:sym typeface="Wingdings" panose="05000000000000000000" pitchFamily="2" charset="2"/>
              </a:rPr>
              <a:t>转换</a:t>
            </a:r>
            <a:endParaRPr lang="zh-CN" altLang="en-US" sz="2000" b="0" dirty="0">
              <a:sym typeface="Wingdings" panose="05000000000000000000" pitchFamily="2" charset="2"/>
            </a:endParaRPr>
          </a:p>
          <a:p>
            <a:pPr>
              <a:lnSpc>
                <a:spcPct val="150000"/>
              </a:lnSpc>
              <a:buFont typeface="Wingdings" panose="05000000000000000000" pitchFamily="2" charset="2"/>
              <a:buChar char="Ø"/>
            </a:pPr>
            <a:r>
              <a:rPr lang="zh-CN" altLang="en-US" sz="2400" b="1" dirty="0" smtClean="0"/>
              <a:t>材料单价</a:t>
            </a:r>
            <a:endParaRPr lang="zh-CN" altLang="en-US" sz="2400" b="1" dirty="0"/>
          </a:p>
          <a:p>
            <a:pPr>
              <a:lnSpc>
                <a:spcPct val="150000"/>
              </a:lnSpc>
              <a:buFont typeface="Wingdings" panose="05000000000000000000" pitchFamily="2" charset="2"/>
              <a:buChar char="Ø"/>
            </a:pPr>
            <a:r>
              <a:rPr lang="zh-CN" altLang="en-US" sz="2400" b="1" dirty="0" smtClean="0"/>
              <a:t>材料</a:t>
            </a:r>
            <a:r>
              <a:rPr lang="zh-CN" altLang="en-US" sz="2400" b="1" dirty="0"/>
              <a:t>重量</a:t>
            </a:r>
          </a:p>
        </p:txBody>
      </p:sp>
      <p:sp>
        <p:nvSpPr>
          <p:cNvPr id="3" name="矩形 2"/>
          <p:cNvSpPr/>
          <p:nvPr/>
        </p:nvSpPr>
        <p:spPr>
          <a:xfrm>
            <a:off x="3007719" y="260648"/>
            <a:ext cx="3057247" cy="743986"/>
          </a:xfrm>
          <a:prstGeom prst="rect">
            <a:avLst/>
          </a:prstGeom>
        </p:spPr>
        <p:txBody>
          <a:bodyPr wrap="none">
            <a:spAutoFit/>
          </a:bodyPr>
          <a:lstStyle/>
          <a:p>
            <a:pPr>
              <a:lnSpc>
                <a:spcPct val="150000"/>
              </a:lnSpc>
              <a:buFontTx/>
              <a:buNone/>
            </a:pPr>
            <a:r>
              <a:rPr lang="zh-CN" altLang="en-US" sz="3200" b="1" dirty="0">
                <a:solidFill>
                  <a:srgbClr val="FF0000"/>
                </a:solidFill>
                <a:latin typeface="微软雅黑" panose="020B0503020204020204" pitchFamily="34" charset="-122"/>
                <a:ea typeface="微软雅黑" panose="020B0503020204020204" pitchFamily="34" charset="-122"/>
              </a:rPr>
              <a:t>物料的基本信息</a:t>
            </a:r>
          </a:p>
        </p:txBody>
      </p:sp>
    </p:spTree>
    <p:extLst>
      <p:ext uri="{BB962C8B-B14F-4D97-AF65-F5344CB8AC3E}">
        <p14:creationId xmlns:p14="http://schemas.microsoft.com/office/powerpoint/2010/main" val="4203151903"/>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idx="1"/>
          </p:nvPr>
        </p:nvSpPr>
        <p:spPr bwMode="auto">
          <a:xfrm>
            <a:off x="395536" y="1412777"/>
            <a:ext cx="8353747" cy="3096344"/>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150000"/>
              </a:lnSpc>
              <a:buFont typeface="Wingdings" panose="05000000000000000000" pitchFamily="2" charset="2"/>
              <a:buChar char="Ø"/>
            </a:pPr>
            <a:r>
              <a:rPr lang="zh-CN" altLang="en-US" sz="2400" b="1" dirty="0" smtClean="0"/>
              <a:t>材料</a:t>
            </a:r>
            <a:r>
              <a:rPr lang="zh-CN" altLang="en-US" sz="2400" b="1" dirty="0"/>
              <a:t>的供应商</a:t>
            </a:r>
          </a:p>
          <a:p>
            <a:pPr>
              <a:lnSpc>
                <a:spcPct val="150000"/>
              </a:lnSpc>
              <a:buFontTx/>
              <a:buNone/>
            </a:pPr>
            <a:r>
              <a:rPr lang="zh-CN" altLang="en-US" sz="2000" b="0" dirty="0"/>
              <a:t>生产所使用的材料，向谁订货？应该在材料的供应商设置中</a:t>
            </a:r>
            <a:r>
              <a:rPr lang="zh-CN" altLang="en-US" sz="2000" b="0" dirty="0" smtClean="0"/>
              <a:t>设定</a:t>
            </a:r>
            <a:endParaRPr lang="zh-CN" altLang="en-US" sz="2400" dirty="0"/>
          </a:p>
          <a:p>
            <a:pPr>
              <a:lnSpc>
                <a:spcPct val="150000"/>
              </a:lnSpc>
              <a:buFont typeface="Wingdings" panose="05000000000000000000" pitchFamily="2" charset="2"/>
              <a:buChar char="Ø"/>
            </a:pPr>
            <a:r>
              <a:rPr lang="zh-CN" altLang="en-US" sz="2400" b="1" dirty="0" smtClean="0"/>
              <a:t>材料</a:t>
            </a:r>
            <a:r>
              <a:rPr lang="zh-CN" altLang="en-US" sz="2400" b="1" dirty="0"/>
              <a:t>最小订货量</a:t>
            </a:r>
          </a:p>
          <a:p>
            <a:pPr>
              <a:lnSpc>
                <a:spcPct val="150000"/>
              </a:lnSpc>
              <a:buFontTx/>
              <a:buNone/>
            </a:pPr>
            <a:r>
              <a:rPr lang="zh-CN" altLang="en-US" sz="2000" b="0" dirty="0"/>
              <a:t>供应商在接受订单时，有时会要求按照最小订货量或者最小</a:t>
            </a:r>
            <a:r>
              <a:rPr lang="zh-CN" altLang="en-US" sz="2000" b="0" dirty="0" smtClean="0"/>
              <a:t>订货</a:t>
            </a:r>
            <a:r>
              <a:rPr lang="zh-CN" altLang="en-US" sz="2000" b="0" dirty="0"/>
              <a:t>包装来下订单，便于结算、运输等</a:t>
            </a:r>
          </a:p>
        </p:txBody>
      </p:sp>
      <p:sp>
        <p:nvSpPr>
          <p:cNvPr id="3" name="矩形 2"/>
          <p:cNvSpPr/>
          <p:nvPr/>
        </p:nvSpPr>
        <p:spPr>
          <a:xfrm>
            <a:off x="3043785" y="188640"/>
            <a:ext cx="3057247" cy="743986"/>
          </a:xfrm>
          <a:prstGeom prst="rect">
            <a:avLst/>
          </a:prstGeom>
        </p:spPr>
        <p:txBody>
          <a:bodyPr wrap="none">
            <a:spAutoFit/>
          </a:bodyPr>
          <a:lstStyle/>
          <a:p>
            <a:pPr>
              <a:lnSpc>
                <a:spcPct val="150000"/>
              </a:lnSpc>
              <a:buFontTx/>
              <a:buNone/>
            </a:pPr>
            <a:r>
              <a:rPr lang="zh-CN" altLang="en-US" sz="3200" b="1" dirty="0">
                <a:solidFill>
                  <a:srgbClr val="FF0000"/>
                </a:solidFill>
                <a:latin typeface="微软雅黑" panose="020B0503020204020204" pitchFamily="34" charset="-122"/>
                <a:ea typeface="微软雅黑" panose="020B0503020204020204" pitchFamily="34" charset="-122"/>
              </a:rPr>
              <a:t>物料的基本信息</a:t>
            </a:r>
          </a:p>
        </p:txBody>
      </p:sp>
    </p:spTree>
    <p:extLst>
      <p:ext uri="{BB962C8B-B14F-4D97-AF65-F5344CB8AC3E}">
        <p14:creationId xmlns:p14="http://schemas.microsoft.com/office/powerpoint/2010/main" val="472321180"/>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Grp="1" noChangeArrowheads="1"/>
          </p:cNvSpPr>
          <p:nvPr>
            <p:ph idx="1"/>
          </p:nvPr>
        </p:nvSpPr>
        <p:spPr bwMode="auto">
          <a:xfrm>
            <a:off x="346191" y="1412776"/>
            <a:ext cx="8330265" cy="439248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150000"/>
              </a:lnSpc>
              <a:buFont typeface="Wingdings" panose="05000000000000000000" pitchFamily="2" charset="2"/>
              <a:buChar char="Ø"/>
            </a:pPr>
            <a:r>
              <a:rPr lang="zh-CN" altLang="en-US" sz="2400" b="1" dirty="0" smtClean="0"/>
              <a:t>供应</a:t>
            </a:r>
            <a:r>
              <a:rPr lang="zh-CN" altLang="en-US" sz="2400" b="1" dirty="0"/>
              <a:t>商的名称、地址、联系人、联系</a:t>
            </a:r>
            <a:r>
              <a:rPr lang="zh-CN" altLang="en-US" sz="2400" b="1" dirty="0" smtClean="0"/>
              <a:t>方式</a:t>
            </a:r>
            <a:endParaRPr lang="zh-CN" altLang="en-US" sz="2400" b="1" dirty="0"/>
          </a:p>
          <a:p>
            <a:pPr>
              <a:lnSpc>
                <a:spcPct val="150000"/>
              </a:lnSpc>
              <a:buFont typeface="Wingdings" panose="05000000000000000000" pitchFamily="2" charset="2"/>
              <a:buChar char="Ø"/>
            </a:pPr>
            <a:r>
              <a:rPr lang="zh-CN" altLang="en-US" sz="2400" b="1" dirty="0" smtClean="0"/>
              <a:t>供应</a:t>
            </a:r>
            <a:r>
              <a:rPr lang="zh-CN" altLang="en-US" sz="2400" b="1" dirty="0"/>
              <a:t>商的订货频次</a:t>
            </a:r>
          </a:p>
          <a:p>
            <a:pPr marL="0" indent="0">
              <a:lnSpc>
                <a:spcPct val="150000"/>
              </a:lnSpc>
              <a:buNone/>
            </a:pPr>
            <a:r>
              <a:rPr lang="zh-CN" altLang="en-US" sz="2000" b="0" dirty="0" smtClean="0"/>
              <a:t>     </a:t>
            </a:r>
            <a:r>
              <a:rPr lang="zh-CN" altLang="en-US" sz="2000" b="0" dirty="0"/>
              <a:t>多长时间订一</a:t>
            </a:r>
            <a:r>
              <a:rPr lang="zh-CN" altLang="en-US" sz="2000" b="0" dirty="0" smtClean="0"/>
              <a:t>次货？</a:t>
            </a:r>
            <a:endParaRPr lang="en-US" altLang="zh-CN" sz="2000" b="0" dirty="0" smtClean="0"/>
          </a:p>
          <a:p>
            <a:pPr marL="0" indent="0">
              <a:lnSpc>
                <a:spcPct val="150000"/>
              </a:lnSpc>
              <a:buNone/>
            </a:pPr>
            <a:r>
              <a:rPr lang="zh-CN" altLang="en-US" sz="2000" b="0" dirty="0" smtClean="0"/>
              <a:t>     如</a:t>
            </a:r>
            <a:r>
              <a:rPr lang="zh-CN" altLang="en-US" sz="2000" b="0" dirty="0"/>
              <a:t>每周一次订货、每周二次订货</a:t>
            </a:r>
            <a:r>
              <a:rPr lang="zh-CN" altLang="en-US" sz="2000" b="0" dirty="0" smtClean="0"/>
              <a:t>、每</a:t>
            </a:r>
            <a:r>
              <a:rPr lang="zh-CN" altLang="en-US" sz="2000" b="0" dirty="0"/>
              <a:t>二周一次订货</a:t>
            </a:r>
            <a:r>
              <a:rPr lang="zh-CN" altLang="en-US" sz="2000" b="0" dirty="0" smtClean="0"/>
              <a:t>等等</a:t>
            </a:r>
            <a:endParaRPr lang="zh-CN" altLang="en-US" sz="2000" b="0" dirty="0"/>
          </a:p>
          <a:p>
            <a:pPr>
              <a:lnSpc>
                <a:spcPct val="150000"/>
              </a:lnSpc>
              <a:buFont typeface="Wingdings" panose="05000000000000000000" pitchFamily="2" charset="2"/>
              <a:buChar char="Ø"/>
            </a:pPr>
            <a:r>
              <a:rPr lang="zh-CN" altLang="en-US" sz="2400" b="1" dirty="0" smtClean="0"/>
              <a:t>向供应</a:t>
            </a:r>
            <a:r>
              <a:rPr lang="zh-CN" altLang="en-US" sz="2400" b="1" dirty="0"/>
              <a:t>商的</a:t>
            </a:r>
            <a:r>
              <a:rPr lang="zh-CN" altLang="en-US" sz="2400" b="1" dirty="0" smtClean="0"/>
              <a:t>发订单时间</a:t>
            </a:r>
            <a:endParaRPr lang="zh-CN" altLang="en-US" sz="2400" b="1" dirty="0"/>
          </a:p>
          <a:p>
            <a:pPr marL="0" indent="0">
              <a:lnSpc>
                <a:spcPct val="150000"/>
              </a:lnSpc>
              <a:buNone/>
            </a:pPr>
            <a:r>
              <a:rPr lang="zh-CN" altLang="en-US" sz="2000" b="0" dirty="0" smtClean="0">
                <a:latin typeface="宋体" panose="02010600030101010101" pitchFamily="2" charset="-122"/>
              </a:rPr>
              <a:t> </a:t>
            </a:r>
            <a:r>
              <a:rPr lang="zh-CN" altLang="en-US" sz="2000" b="0" dirty="0">
                <a:latin typeface="宋体" panose="02010600030101010101" pitchFamily="2" charset="-122"/>
              </a:rPr>
              <a:t>什么时候向供应商发订单？在每周一次订货的状态下</a:t>
            </a:r>
            <a:r>
              <a:rPr lang="zh-CN" altLang="en-US" sz="2000" b="0" dirty="0" smtClean="0">
                <a:latin typeface="宋体" panose="02010600030101010101" pitchFamily="2" charset="-122"/>
              </a:rPr>
              <a:t>， </a:t>
            </a:r>
            <a:r>
              <a:rPr lang="zh-CN" altLang="en-US" sz="2000" b="0" dirty="0">
                <a:latin typeface="宋体" panose="02010600030101010101" pitchFamily="2" charset="-122"/>
              </a:rPr>
              <a:t>每周的周几发订单？这是和供应商的生产状态、计划</a:t>
            </a:r>
            <a:r>
              <a:rPr lang="zh-CN" altLang="en-US" sz="2000" b="0" dirty="0" smtClean="0">
                <a:latin typeface="宋体" panose="02010600030101010101" pitchFamily="2" charset="-122"/>
              </a:rPr>
              <a:t>状态</a:t>
            </a:r>
            <a:r>
              <a:rPr lang="zh-CN" altLang="en-US" sz="2000" b="0" dirty="0">
                <a:latin typeface="宋体" panose="02010600030101010101" pitchFamily="2" charset="-122"/>
              </a:rPr>
              <a:t>等息息相关</a:t>
            </a:r>
            <a:endParaRPr lang="zh-CN" altLang="en-US" sz="2000" b="0" dirty="0"/>
          </a:p>
        </p:txBody>
      </p:sp>
      <p:sp>
        <p:nvSpPr>
          <p:cNvPr id="2" name="矩形 1"/>
          <p:cNvSpPr/>
          <p:nvPr/>
        </p:nvSpPr>
        <p:spPr>
          <a:xfrm>
            <a:off x="2777515" y="404664"/>
            <a:ext cx="3467616" cy="535531"/>
          </a:xfrm>
          <a:prstGeom prst="rect">
            <a:avLst/>
          </a:prstGeom>
        </p:spPr>
        <p:txBody>
          <a:bodyPr wrap="none">
            <a:spAutoFit/>
          </a:bodyPr>
          <a:lstStyle/>
          <a:p>
            <a:pPr>
              <a:lnSpc>
                <a:spcPct val="90000"/>
              </a:lnSpc>
              <a:buFontTx/>
              <a:buNone/>
            </a:pPr>
            <a:r>
              <a:rPr lang="zh-CN" altLang="en-US" sz="3200" b="1" dirty="0">
                <a:solidFill>
                  <a:srgbClr val="FF0000"/>
                </a:solidFill>
                <a:latin typeface="微软雅黑" panose="020B0503020204020204" pitchFamily="34" charset="-122"/>
                <a:ea typeface="微软雅黑" panose="020B0503020204020204" pitchFamily="34" charset="-122"/>
              </a:rPr>
              <a:t>供应商的相关信息</a:t>
            </a:r>
            <a:endParaRPr lang="zh-CN" altLang="en-US" sz="11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97063360"/>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ChangeArrowheads="1"/>
          </p:cNvSpPr>
          <p:nvPr>
            <p:ph type="body" sz="half" idx="1"/>
          </p:nvPr>
        </p:nvSpPr>
        <p:spPr bwMode="auto">
          <a:xfrm>
            <a:off x="397675" y="1412776"/>
            <a:ext cx="8350789" cy="3456384"/>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150000"/>
              </a:lnSpc>
              <a:buFont typeface="Wingdings" panose="05000000000000000000" pitchFamily="2" charset="2"/>
              <a:buChar char="Ø"/>
            </a:pPr>
            <a:r>
              <a:rPr lang="zh-CN" altLang="en-US" sz="2400" b="1" dirty="0" smtClean="0">
                <a:latin typeface="微软雅黑" panose="020B0503020204020204" pitchFamily="34" charset="-122"/>
                <a:ea typeface="微软雅黑" panose="020B0503020204020204" pitchFamily="34" charset="-122"/>
              </a:rPr>
              <a:t>向供应商的订货周期</a:t>
            </a:r>
            <a:endParaRPr lang="en-US" altLang="zh-CN" sz="2400" b="1" dirty="0" smtClean="0">
              <a:latin typeface="微软雅黑" panose="020B0503020204020204" pitchFamily="34" charset="-122"/>
              <a:ea typeface="微软雅黑" panose="020B0503020204020204" pitchFamily="34" charset="-122"/>
            </a:endParaRPr>
          </a:p>
          <a:p>
            <a:pPr marL="0" indent="0">
              <a:lnSpc>
                <a:spcPct val="150000"/>
              </a:lnSpc>
              <a:buNone/>
            </a:pPr>
            <a:r>
              <a:rPr lang="zh-CN" altLang="en-US" sz="2000" dirty="0" smtClean="0">
                <a:latin typeface="微软雅黑" panose="020B0503020204020204" pitchFamily="34" charset="-122"/>
                <a:ea typeface="微软雅黑" panose="020B0503020204020204" pitchFamily="34" charset="-122"/>
              </a:rPr>
              <a:t>    订货</a:t>
            </a:r>
            <a:r>
              <a:rPr lang="zh-CN" altLang="en-US" sz="2000" dirty="0">
                <a:latin typeface="微软雅黑" panose="020B0503020204020204" pitchFamily="34" charset="-122"/>
                <a:ea typeface="微软雅黑" panose="020B0503020204020204" pitchFamily="34" charset="-122"/>
              </a:rPr>
              <a:t>周期是指从供应商接收订单开始到生产完成、包装入库</a:t>
            </a:r>
            <a:r>
              <a:rPr lang="zh-CN" altLang="en-US" sz="2000" dirty="0" smtClean="0">
                <a:latin typeface="微软雅黑" panose="020B0503020204020204" pitchFamily="34" charset="-122"/>
                <a:ea typeface="微软雅黑" panose="020B0503020204020204" pitchFamily="34" charset="-122"/>
              </a:rPr>
              <a:t>处于</a:t>
            </a:r>
            <a:r>
              <a:rPr lang="zh-CN" altLang="en-US" sz="2000" dirty="0">
                <a:latin typeface="微软雅黑" panose="020B0503020204020204" pitchFamily="34" charset="-122"/>
                <a:ea typeface="微软雅黑" panose="020B0503020204020204" pitchFamily="34" charset="-122"/>
              </a:rPr>
              <a:t>待运输状态止的时间周期</a:t>
            </a:r>
            <a:r>
              <a:rPr lang="zh-CN" altLang="en-US" sz="2000" dirty="0" smtClean="0">
                <a:latin typeface="微软雅黑" panose="020B0503020204020204" pitchFamily="34" charset="-122"/>
                <a:ea typeface="微软雅黑" panose="020B0503020204020204" pitchFamily="34" charset="-122"/>
              </a:rPr>
              <a:t>。（是否按工作日计算）</a:t>
            </a:r>
            <a:endParaRPr lang="zh-CN" altLang="en-US" sz="2000" dirty="0">
              <a:latin typeface="微软雅黑" panose="020B0503020204020204" pitchFamily="34" charset="-122"/>
              <a:ea typeface="微软雅黑" panose="020B0503020204020204" pitchFamily="34" charset="-122"/>
            </a:endParaRPr>
          </a:p>
          <a:p>
            <a:pPr>
              <a:lnSpc>
                <a:spcPct val="150000"/>
              </a:lnSpc>
              <a:buFont typeface="Wingdings" panose="05000000000000000000" pitchFamily="2" charset="2"/>
              <a:buChar char="Ø"/>
            </a:pPr>
            <a:r>
              <a:rPr lang="zh-CN" altLang="en-US" sz="2400" b="1" dirty="0" smtClean="0">
                <a:latin typeface="微软雅黑" panose="020B0503020204020204" pitchFamily="34" charset="-122"/>
                <a:ea typeface="微软雅黑" panose="020B0503020204020204" pitchFamily="34" charset="-122"/>
              </a:rPr>
              <a:t>供应商的运输周期</a:t>
            </a:r>
            <a:endParaRPr lang="en-US" altLang="zh-CN" sz="2400" b="1" dirty="0" smtClean="0">
              <a:latin typeface="微软雅黑" panose="020B0503020204020204" pitchFamily="34" charset="-122"/>
              <a:ea typeface="微软雅黑" panose="020B0503020204020204" pitchFamily="34" charset="-122"/>
            </a:endParaRPr>
          </a:p>
          <a:p>
            <a:pPr>
              <a:lnSpc>
                <a:spcPct val="150000"/>
              </a:lnSpc>
              <a:buFontTx/>
              <a:buNone/>
            </a:pPr>
            <a:r>
              <a:rPr lang="zh-CN" altLang="en-US" sz="2000" dirty="0" smtClean="0">
                <a:latin typeface="微软雅黑" panose="020B0503020204020204" pitchFamily="34" charset="-122"/>
                <a:ea typeface="微软雅黑" panose="020B0503020204020204" pitchFamily="34" charset="-122"/>
              </a:rPr>
              <a:t>    运输</a:t>
            </a:r>
            <a:r>
              <a:rPr lang="zh-CN" altLang="en-US" sz="2000" dirty="0">
                <a:latin typeface="微软雅黑" panose="020B0503020204020204" pitchFamily="34" charset="-122"/>
                <a:ea typeface="微软雅黑" panose="020B0503020204020204" pitchFamily="34" charset="-122"/>
              </a:rPr>
              <a:t>周期是指材料从装运开始到到达公司止的时间</a:t>
            </a:r>
            <a:r>
              <a:rPr lang="zh-CN" altLang="en-US" sz="2000" dirty="0" smtClean="0">
                <a:latin typeface="微软雅黑" panose="020B0503020204020204" pitchFamily="34" charset="-122"/>
                <a:ea typeface="微软雅黑" panose="020B0503020204020204" pitchFamily="34" charset="-122"/>
              </a:rPr>
              <a:t>周期，包括运输、报关等时间在内。（是否按工作日计算）</a:t>
            </a:r>
            <a:endParaRPr lang="zh-CN" altLang="en-US" sz="2000" dirty="0">
              <a:latin typeface="微软雅黑" panose="020B0503020204020204" pitchFamily="34" charset="-122"/>
              <a:ea typeface="微软雅黑" panose="020B0503020204020204" pitchFamily="34" charset="-122"/>
            </a:endParaRPr>
          </a:p>
        </p:txBody>
      </p:sp>
      <p:sp>
        <p:nvSpPr>
          <p:cNvPr id="5" name="矩形 4"/>
          <p:cNvSpPr/>
          <p:nvPr/>
        </p:nvSpPr>
        <p:spPr>
          <a:xfrm>
            <a:off x="2839261" y="404664"/>
            <a:ext cx="3467616" cy="535531"/>
          </a:xfrm>
          <a:prstGeom prst="rect">
            <a:avLst/>
          </a:prstGeom>
        </p:spPr>
        <p:txBody>
          <a:bodyPr wrap="none">
            <a:spAutoFit/>
          </a:bodyPr>
          <a:lstStyle/>
          <a:p>
            <a:pPr>
              <a:lnSpc>
                <a:spcPct val="90000"/>
              </a:lnSpc>
              <a:buFontTx/>
              <a:buNone/>
            </a:pPr>
            <a:r>
              <a:rPr lang="zh-CN" altLang="en-US" sz="3200" b="1" dirty="0">
                <a:solidFill>
                  <a:srgbClr val="FF0000"/>
                </a:solidFill>
                <a:latin typeface="微软雅黑" panose="020B0503020204020204" pitchFamily="34" charset="-122"/>
                <a:ea typeface="微软雅黑" panose="020B0503020204020204" pitchFamily="34" charset="-122"/>
              </a:rPr>
              <a:t>供应商的相关信息</a:t>
            </a:r>
            <a:endParaRPr lang="zh-CN" altLang="en-US" sz="11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22030878"/>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p:cNvSpPr>
            <a:spLocks noGrp="1" noChangeArrowheads="1"/>
          </p:cNvSpPr>
          <p:nvPr>
            <p:ph idx="1"/>
          </p:nvPr>
        </p:nvSpPr>
        <p:spPr bwMode="auto">
          <a:xfrm>
            <a:off x="323528" y="1412776"/>
            <a:ext cx="8424936" cy="475252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150000"/>
              </a:lnSpc>
              <a:buFontTx/>
              <a:buNone/>
            </a:pPr>
            <a:r>
              <a:rPr lang="zh-CN" altLang="en-US" sz="2400" b="1" dirty="0" smtClean="0"/>
              <a:t>损耗</a:t>
            </a:r>
            <a:endParaRPr lang="en-US" altLang="zh-CN" sz="2400" b="1" dirty="0"/>
          </a:p>
          <a:p>
            <a:pPr>
              <a:lnSpc>
                <a:spcPct val="150000"/>
              </a:lnSpc>
              <a:buFontTx/>
              <a:buNone/>
            </a:pPr>
            <a:r>
              <a:rPr lang="zh-CN" altLang="en-US" sz="2000" b="0" dirty="0" smtClean="0"/>
              <a:t>损耗</a:t>
            </a:r>
            <a:r>
              <a:rPr lang="zh-CN" altLang="en-US" sz="2000" b="0" dirty="0"/>
              <a:t>是指在正常的生产活动中，因质量问题、数量问题、操作问题等造成的材料非正常性</a:t>
            </a:r>
            <a:r>
              <a:rPr lang="zh-CN" altLang="en-US" sz="2000" b="0" dirty="0" smtClean="0"/>
              <a:t>消耗</a:t>
            </a:r>
            <a:endParaRPr lang="en-US" altLang="zh-CN" sz="2000" b="0" dirty="0"/>
          </a:p>
          <a:p>
            <a:pPr>
              <a:lnSpc>
                <a:spcPct val="150000"/>
              </a:lnSpc>
              <a:buFontTx/>
              <a:buNone/>
            </a:pPr>
            <a:r>
              <a:rPr lang="zh-CN" altLang="en-US" sz="2400" b="1" dirty="0"/>
              <a:t>损耗的种类</a:t>
            </a:r>
            <a:endParaRPr lang="en-US" altLang="zh-CN" sz="2400" b="1" dirty="0"/>
          </a:p>
          <a:p>
            <a:pPr>
              <a:lnSpc>
                <a:spcPct val="150000"/>
              </a:lnSpc>
              <a:buFontTx/>
              <a:buNone/>
            </a:pPr>
            <a:r>
              <a:rPr lang="zh-CN" altLang="en-US" sz="2000" b="1" dirty="0" smtClean="0">
                <a:solidFill>
                  <a:srgbClr val="0000FF"/>
                </a:solidFill>
              </a:rPr>
              <a:t>正常生产制造、使用</a:t>
            </a:r>
            <a:r>
              <a:rPr lang="zh-CN" altLang="en-US" sz="2000" b="1" dirty="0">
                <a:solidFill>
                  <a:srgbClr val="0000FF"/>
                </a:solidFill>
              </a:rPr>
              <a:t>过程中的损耗；</a:t>
            </a:r>
            <a:r>
              <a:rPr lang="zh-CN" altLang="en-US" sz="2000" b="0" dirty="0"/>
              <a:t>物料放置过程中的损耗；因质量问题等造成的损耗等</a:t>
            </a:r>
            <a:endParaRPr lang="en-US" altLang="zh-CN" sz="2000" b="0" dirty="0"/>
          </a:p>
          <a:p>
            <a:pPr>
              <a:lnSpc>
                <a:spcPct val="150000"/>
              </a:lnSpc>
              <a:buFontTx/>
              <a:buNone/>
            </a:pPr>
            <a:r>
              <a:rPr lang="zh-CN" altLang="en-US" sz="2400" b="1" dirty="0" smtClean="0"/>
              <a:t>损耗率</a:t>
            </a:r>
            <a:r>
              <a:rPr lang="zh-CN" altLang="en-US" sz="2400" b="1" dirty="0"/>
              <a:t>的确定</a:t>
            </a:r>
          </a:p>
          <a:p>
            <a:pPr>
              <a:lnSpc>
                <a:spcPct val="150000"/>
              </a:lnSpc>
              <a:buFontTx/>
              <a:buNone/>
            </a:pPr>
            <a:r>
              <a:rPr lang="zh-CN" altLang="en-US" sz="2000" b="0" dirty="0"/>
              <a:t>    根据进料检验的数据、日常生产过程中的超领料</a:t>
            </a:r>
            <a:r>
              <a:rPr lang="zh-CN" altLang="en-US" sz="2000" b="0" dirty="0" smtClean="0"/>
              <a:t>数据、盘点差异率分析，</a:t>
            </a:r>
            <a:r>
              <a:rPr lang="zh-CN" altLang="en-US" sz="2000" b="0" dirty="0"/>
              <a:t>确定一个相对合理的损耗率比例，在进行采购计划的计算时进行</a:t>
            </a:r>
            <a:r>
              <a:rPr lang="zh-CN" altLang="en-US" sz="2000" b="0" dirty="0" smtClean="0"/>
              <a:t>加权</a:t>
            </a:r>
            <a:endParaRPr lang="zh-CN" altLang="en-US" sz="2000" b="0" dirty="0"/>
          </a:p>
        </p:txBody>
      </p:sp>
      <p:sp>
        <p:nvSpPr>
          <p:cNvPr id="5" name="文本框 4"/>
          <p:cNvSpPr txBox="1"/>
          <p:nvPr/>
        </p:nvSpPr>
        <p:spPr>
          <a:xfrm>
            <a:off x="3417741" y="404664"/>
            <a:ext cx="2236510" cy="584775"/>
          </a:xfrm>
          <a:prstGeom prst="rect">
            <a:avLst/>
          </a:prstGeom>
          <a:noFill/>
        </p:spPr>
        <p:txBody>
          <a:bodyPr wrap="none" rtlCol="0">
            <a:spAutoFit/>
          </a:bodyPr>
          <a:lstStyle/>
          <a:p>
            <a:r>
              <a:rPr lang="zh-CN" altLang="en-US" sz="3200" b="1" dirty="0" smtClean="0">
                <a:solidFill>
                  <a:srgbClr val="FF0000"/>
                </a:solidFill>
                <a:latin typeface="微软雅黑" panose="020B0503020204020204" pitchFamily="34" charset="-122"/>
                <a:ea typeface="微软雅黑" panose="020B0503020204020204" pitchFamily="34" charset="-122"/>
              </a:rPr>
              <a:t>损耗与采购</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656377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42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342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342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42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34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idx="1"/>
          </p:nvPr>
        </p:nvSpPr>
        <p:spPr bwMode="auto">
          <a:xfrm>
            <a:off x="323529" y="1412776"/>
            <a:ext cx="8424936" cy="468052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150000"/>
              </a:lnSpc>
              <a:buFontTx/>
              <a:buNone/>
            </a:pPr>
            <a:r>
              <a:rPr lang="zh-CN" altLang="en-US" sz="2400" b="1" dirty="0" smtClean="0"/>
              <a:t>安全</a:t>
            </a:r>
            <a:r>
              <a:rPr lang="zh-CN" altLang="en-US" sz="2400" b="1" dirty="0"/>
              <a:t>库存是指对预期需求的附加</a:t>
            </a:r>
            <a:r>
              <a:rPr lang="zh-CN" altLang="en-US" sz="2400" b="1" dirty="0" smtClean="0"/>
              <a:t>库存</a:t>
            </a:r>
            <a:endParaRPr lang="zh-CN" altLang="en-US" sz="2400" b="1" dirty="0"/>
          </a:p>
          <a:p>
            <a:pPr>
              <a:lnSpc>
                <a:spcPct val="150000"/>
              </a:lnSpc>
              <a:buFontTx/>
              <a:buNone/>
            </a:pPr>
            <a:r>
              <a:rPr lang="zh-CN" altLang="en-US" sz="2000" b="0" dirty="0" smtClean="0"/>
              <a:t>安全</a:t>
            </a:r>
            <a:r>
              <a:rPr lang="zh-CN" altLang="en-US" sz="2000" b="0" dirty="0"/>
              <a:t>库存比例是随着对未来计划预期需求的变化而变化的，这需要对计划的预示数量与实际数量进行跟踪与确认，分析预示数量的精度，根据精度数值的大小设定安全库存的</a:t>
            </a:r>
            <a:r>
              <a:rPr lang="zh-CN" altLang="en-US" sz="2000" b="0" dirty="0" smtClean="0"/>
              <a:t>比例</a:t>
            </a:r>
            <a:endParaRPr lang="zh-CN" altLang="en-US" sz="2000" b="0" dirty="0"/>
          </a:p>
          <a:p>
            <a:pPr>
              <a:lnSpc>
                <a:spcPct val="150000"/>
              </a:lnSpc>
              <a:buFontTx/>
              <a:buNone/>
            </a:pPr>
            <a:r>
              <a:rPr lang="zh-CN" altLang="en-US" sz="2400" b="1" dirty="0" smtClean="0"/>
              <a:t>安全</a:t>
            </a:r>
            <a:r>
              <a:rPr lang="zh-CN" altLang="en-US" sz="2400" b="1" dirty="0"/>
              <a:t>库存的设置方式</a:t>
            </a:r>
          </a:p>
          <a:p>
            <a:pPr>
              <a:lnSpc>
                <a:spcPct val="150000"/>
              </a:lnSpc>
              <a:buFontTx/>
              <a:buNone/>
            </a:pPr>
            <a:r>
              <a:rPr lang="zh-CN" altLang="en-US" sz="2000" b="0" dirty="0"/>
              <a:t>   主要</a:t>
            </a:r>
            <a:r>
              <a:rPr lang="zh-CN" altLang="en-US" sz="2000" b="0" dirty="0" smtClean="0"/>
              <a:t>有</a:t>
            </a:r>
            <a:r>
              <a:rPr lang="en-US" altLang="zh-CN" sz="2000" b="0" dirty="0" smtClean="0"/>
              <a:t>2</a:t>
            </a:r>
            <a:r>
              <a:rPr lang="zh-CN" altLang="en-US" sz="2000" b="0" dirty="0"/>
              <a:t>种方式</a:t>
            </a:r>
            <a:r>
              <a:rPr lang="zh-CN" altLang="en-US" sz="2000" b="0" dirty="0" smtClean="0"/>
              <a:t>：计划比例设置</a:t>
            </a:r>
            <a:r>
              <a:rPr lang="zh-CN" altLang="en-US" sz="2000" b="0" dirty="0"/>
              <a:t>法和一定数量设置</a:t>
            </a:r>
            <a:r>
              <a:rPr lang="zh-CN" altLang="en-US" sz="2000" b="0" dirty="0" smtClean="0"/>
              <a:t>法</a:t>
            </a:r>
            <a:endParaRPr lang="en-US" altLang="zh-CN" sz="2000" b="0" dirty="0" smtClean="0"/>
          </a:p>
          <a:p>
            <a:pPr>
              <a:lnSpc>
                <a:spcPct val="150000"/>
              </a:lnSpc>
              <a:buFontTx/>
              <a:buNone/>
            </a:pPr>
            <a:r>
              <a:rPr lang="zh-CN" altLang="en-US" sz="2000" b="0" dirty="0" smtClean="0"/>
              <a:t>   </a:t>
            </a:r>
            <a:r>
              <a:rPr lang="zh-CN" altLang="en-US" sz="2000" b="1" dirty="0" smtClean="0">
                <a:solidFill>
                  <a:srgbClr val="0000FF"/>
                </a:solidFill>
              </a:rPr>
              <a:t>计划比例设置：</a:t>
            </a:r>
            <a:r>
              <a:rPr lang="zh-CN" altLang="en-US" sz="2000" b="0" dirty="0" smtClean="0"/>
              <a:t>是指按照现有计划或者未来计划的一定比例计算出相应数量的计划数作为安全库存</a:t>
            </a:r>
            <a:endParaRPr lang="en-US" altLang="zh-CN" sz="2000" b="0" dirty="0" smtClean="0"/>
          </a:p>
          <a:p>
            <a:pPr>
              <a:lnSpc>
                <a:spcPct val="150000"/>
              </a:lnSpc>
              <a:buFontTx/>
              <a:buNone/>
            </a:pPr>
            <a:r>
              <a:rPr lang="zh-CN" altLang="en-US" sz="2000" b="0" dirty="0" smtClean="0"/>
              <a:t>   </a:t>
            </a:r>
            <a:r>
              <a:rPr lang="zh-CN" altLang="en-US" sz="2000" b="1" dirty="0" smtClean="0">
                <a:solidFill>
                  <a:srgbClr val="0000FF"/>
                </a:solidFill>
              </a:rPr>
              <a:t>一定数量设置：</a:t>
            </a:r>
            <a:r>
              <a:rPr lang="zh-CN" altLang="en-US" sz="2000" b="0" dirty="0" smtClean="0"/>
              <a:t>不考虑计划的多少，设定一个固定的数量作为安全库存</a:t>
            </a:r>
            <a:endParaRPr lang="zh-CN" altLang="en-US" sz="2000" b="0" dirty="0"/>
          </a:p>
        </p:txBody>
      </p:sp>
      <p:sp>
        <p:nvSpPr>
          <p:cNvPr id="2" name="文本框 1"/>
          <p:cNvSpPr txBox="1"/>
          <p:nvPr/>
        </p:nvSpPr>
        <p:spPr>
          <a:xfrm>
            <a:off x="3007373" y="620688"/>
            <a:ext cx="3057247" cy="584775"/>
          </a:xfrm>
          <a:prstGeom prst="rect">
            <a:avLst/>
          </a:prstGeom>
          <a:noFill/>
        </p:spPr>
        <p:txBody>
          <a:bodyPr wrap="none" rtlCol="0">
            <a:spAutoFit/>
          </a:bodyPr>
          <a:lstStyle/>
          <a:p>
            <a:r>
              <a:rPr lang="zh-CN" altLang="en-US" sz="3200" b="1" dirty="0" smtClean="0">
                <a:solidFill>
                  <a:srgbClr val="FF0000"/>
                </a:solidFill>
                <a:latin typeface="微软雅黑" panose="020B0503020204020204" pitchFamily="34" charset="-122"/>
                <a:ea typeface="微软雅黑" panose="020B0503020204020204" pitchFamily="34" charset="-122"/>
              </a:rPr>
              <a:t>安全库存与采购</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641284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059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059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059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0595">
                                            <p:txEl>
                                              <p:pRg st="4" end="4"/>
                                            </p:txEl>
                                          </p:spTgt>
                                        </p:tgtEl>
                                        <p:attrNameLst>
                                          <p:attrName>style.visibility</p:attrName>
                                        </p:attrNameLst>
                                      </p:cBhvr>
                                      <p:to>
                                        <p:strVal val="visible"/>
                                      </p:to>
                                    </p:set>
                                    <p:anim calcmode="lin" valueType="num">
                                      <p:cBhvr additive="base">
                                        <p:cTn id="19" dur="500" fill="hold"/>
                                        <p:tgtEl>
                                          <p:spTgt spid="11059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05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0595">
                                            <p:txEl>
                                              <p:pRg st="5" end="5"/>
                                            </p:txEl>
                                          </p:spTgt>
                                        </p:tgtEl>
                                        <p:attrNameLst>
                                          <p:attrName>style.visibility</p:attrName>
                                        </p:attrNameLst>
                                      </p:cBhvr>
                                      <p:to>
                                        <p:strVal val="visible"/>
                                      </p:to>
                                    </p:set>
                                    <p:anim calcmode="lin" valueType="num">
                                      <p:cBhvr additive="base">
                                        <p:cTn id="25" dur="500" fill="hold"/>
                                        <p:tgtEl>
                                          <p:spTgt spid="11059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059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3"/>
          <p:cNvSpPr>
            <a:spLocks noGrp="1" noChangeArrowheads="1"/>
          </p:cNvSpPr>
          <p:nvPr>
            <p:ph idx="1"/>
          </p:nvPr>
        </p:nvSpPr>
        <p:spPr bwMode="auto">
          <a:xfrm>
            <a:off x="323529" y="1340768"/>
            <a:ext cx="8424936" cy="482495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150000"/>
              </a:lnSpc>
              <a:buFontTx/>
              <a:buNone/>
            </a:pPr>
            <a:r>
              <a:rPr lang="zh-CN" altLang="en-US" sz="2400" b="1" dirty="0" smtClean="0">
                <a:effectLst>
                  <a:outerShdw blurRad="38100" dist="38100" dir="2700000" algn="tl">
                    <a:srgbClr val="FFFFFF"/>
                  </a:outerShdw>
                </a:effectLst>
              </a:rPr>
              <a:t>由</a:t>
            </a:r>
            <a:r>
              <a:rPr lang="zh-CN" altLang="en-US" sz="2400" b="1" dirty="0">
                <a:effectLst>
                  <a:outerShdw blurRad="38100" dist="38100" dir="2700000" algn="tl">
                    <a:srgbClr val="FFFFFF"/>
                  </a:outerShdw>
                </a:effectLst>
              </a:rPr>
              <a:t>采购人员根据各个品种需求量和订货提前期的</a:t>
            </a:r>
            <a:r>
              <a:rPr lang="zh-CN" altLang="en-US" sz="2400" b="1" dirty="0" smtClean="0">
                <a:effectLst>
                  <a:outerShdw blurRad="38100" dist="38100" dir="2700000" algn="tl">
                    <a:srgbClr val="FFFFFF"/>
                  </a:outerShdw>
                </a:effectLst>
              </a:rPr>
              <a:t>大小</a:t>
            </a:r>
            <a:r>
              <a:rPr lang="zh-CN" altLang="en-US" sz="2400" b="1" dirty="0">
                <a:effectLst>
                  <a:outerShdw blurRad="38100" dist="38100" dir="2700000" algn="tl">
                    <a:srgbClr val="FFFFFF"/>
                  </a:outerShdw>
                </a:effectLst>
              </a:rPr>
              <a:t>，确定每个品种的订货点、订货指令或订货</a:t>
            </a:r>
            <a:r>
              <a:rPr lang="zh-CN" altLang="en-US" sz="2400" b="1" dirty="0" smtClean="0">
                <a:effectLst>
                  <a:outerShdw blurRad="38100" dist="38100" dir="2700000" algn="tl">
                    <a:srgbClr val="FFFFFF"/>
                  </a:outerShdw>
                </a:effectLst>
              </a:rPr>
              <a:t>周期最高</a:t>
            </a:r>
            <a:r>
              <a:rPr lang="zh-CN" altLang="en-US" sz="2400" b="1" dirty="0">
                <a:effectLst>
                  <a:outerShdw blurRad="38100" dist="38100" dir="2700000" algn="tl">
                    <a:srgbClr val="FFFFFF"/>
                  </a:outerShdw>
                </a:effectLst>
              </a:rPr>
              <a:t>库存水准等</a:t>
            </a:r>
            <a:r>
              <a:rPr lang="zh-CN" altLang="en-US" sz="2400" b="1" dirty="0" smtClean="0">
                <a:effectLst>
                  <a:outerShdw blurRad="38100" dist="38100" dir="2700000" algn="tl">
                    <a:srgbClr val="FFFFFF"/>
                  </a:outerShdw>
                </a:effectLst>
              </a:rPr>
              <a:t>。</a:t>
            </a:r>
            <a:endParaRPr lang="zh-CN" altLang="en-US" sz="2400" b="1" dirty="0">
              <a:effectLst>
                <a:outerShdw blurRad="38100" dist="38100" dir="2700000" algn="tl">
                  <a:srgbClr val="FFFFFF"/>
                </a:outerShdw>
              </a:effectLst>
            </a:endParaRPr>
          </a:p>
          <a:p>
            <a:pPr>
              <a:lnSpc>
                <a:spcPct val="150000"/>
              </a:lnSpc>
              <a:buFontTx/>
              <a:buNone/>
            </a:pPr>
            <a:r>
              <a:rPr lang="zh-CN" altLang="en-US" sz="2400" b="1" dirty="0"/>
              <a:t>订货点采购模式都是以需求分析为依据，以填充</a:t>
            </a:r>
            <a:r>
              <a:rPr lang="zh-CN" altLang="en-US" sz="2400" b="1" dirty="0" smtClean="0"/>
              <a:t>库存为</a:t>
            </a:r>
            <a:r>
              <a:rPr lang="zh-CN" altLang="en-US" sz="2400" b="1" dirty="0"/>
              <a:t>目的，采用一些科学方法，兼顾满足需求和库存</a:t>
            </a:r>
            <a:r>
              <a:rPr lang="zh-CN" altLang="en-US" sz="2400" b="1" dirty="0" smtClean="0"/>
              <a:t>成本控制</a:t>
            </a:r>
            <a:r>
              <a:rPr lang="zh-CN" altLang="en-US" sz="2400" b="1" dirty="0"/>
              <a:t>，原理比较科学，操作比较简单</a:t>
            </a:r>
            <a:r>
              <a:rPr lang="zh-CN" altLang="en-US" sz="2400" b="1" dirty="0" smtClean="0"/>
              <a:t>。</a:t>
            </a:r>
            <a:endParaRPr lang="zh-CN" altLang="en-US" sz="2400" b="1" dirty="0"/>
          </a:p>
          <a:p>
            <a:pPr>
              <a:lnSpc>
                <a:spcPct val="150000"/>
              </a:lnSpc>
              <a:buFontTx/>
              <a:buNone/>
            </a:pPr>
            <a:r>
              <a:rPr lang="zh-CN" altLang="en-US" sz="2400" b="1" dirty="0"/>
              <a:t>订货点采购主要有两大类：</a:t>
            </a:r>
          </a:p>
          <a:p>
            <a:pPr>
              <a:lnSpc>
                <a:spcPct val="150000"/>
              </a:lnSpc>
              <a:buFontTx/>
              <a:buNone/>
            </a:pPr>
            <a:r>
              <a:rPr lang="zh-CN" altLang="en-US" sz="2400" b="1" dirty="0"/>
              <a:t>定量订货采购和定期订货采购</a:t>
            </a:r>
          </a:p>
        </p:txBody>
      </p:sp>
      <p:sp>
        <p:nvSpPr>
          <p:cNvPr id="2" name="文本框 1"/>
          <p:cNvSpPr txBox="1"/>
          <p:nvPr/>
        </p:nvSpPr>
        <p:spPr>
          <a:xfrm>
            <a:off x="3007373" y="332656"/>
            <a:ext cx="3057247" cy="584775"/>
          </a:xfrm>
          <a:prstGeom prst="rect">
            <a:avLst/>
          </a:prstGeom>
          <a:noFill/>
        </p:spPr>
        <p:txBody>
          <a:bodyPr wrap="none" rtlCol="0">
            <a:spAutoFit/>
          </a:bodyPr>
          <a:lstStyle/>
          <a:p>
            <a:r>
              <a:rPr lang="zh-CN" altLang="en-US" sz="3200" b="1" dirty="0" smtClean="0">
                <a:solidFill>
                  <a:srgbClr val="FF0000"/>
                </a:solidFill>
                <a:latin typeface="微软雅黑" panose="020B0503020204020204" pitchFamily="34" charset="-122"/>
                <a:ea typeface="微软雅黑" panose="020B0503020204020204" pitchFamily="34" charset="-122"/>
              </a:rPr>
              <a:t>订货批量与批次</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89833310"/>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571500" y="368660"/>
            <a:ext cx="8001000" cy="576064"/>
          </a:xfrm>
        </p:spPr>
        <p:txBody>
          <a:bodyPr/>
          <a:lstStyle/>
          <a:p>
            <a:pPr algn="ctr"/>
            <a:r>
              <a:rPr lang="zh-TW" altLang="en-US" sz="3200" dirty="0">
                <a:solidFill>
                  <a:srgbClr val="FF0000"/>
                </a:solidFill>
              </a:rPr>
              <a:t>批量</a:t>
            </a:r>
            <a:r>
              <a:rPr lang="zh-TW" altLang="en-US" sz="3200" dirty="0" smtClean="0">
                <a:solidFill>
                  <a:srgbClr val="FF0000"/>
                </a:solidFill>
              </a:rPr>
              <a:t>订货</a:t>
            </a:r>
            <a:r>
              <a:rPr lang="zh-CN" altLang="en-US" sz="3200" dirty="0" smtClean="0">
                <a:solidFill>
                  <a:srgbClr val="FF0000"/>
                </a:solidFill>
              </a:rPr>
              <a:t>模式</a:t>
            </a:r>
            <a:endParaRPr lang="zh-TW" altLang="en-US" sz="3200" dirty="0">
              <a:solidFill>
                <a:srgbClr val="FF0000"/>
              </a:solidFill>
            </a:endParaRPr>
          </a:p>
        </p:txBody>
      </p:sp>
      <p:sp>
        <p:nvSpPr>
          <p:cNvPr id="178179" name="Rectangle 3"/>
          <p:cNvSpPr>
            <a:spLocks noGrp="1" noChangeArrowheads="1"/>
          </p:cNvSpPr>
          <p:nvPr>
            <p:ph idx="1"/>
          </p:nvPr>
        </p:nvSpPr>
        <p:spPr>
          <a:xfrm>
            <a:off x="219400" y="1358770"/>
            <a:ext cx="8640960" cy="2952328"/>
          </a:xfrm>
        </p:spPr>
        <p:txBody>
          <a:bodyPr/>
          <a:lstStyle/>
          <a:p>
            <a:pPr>
              <a:lnSpc>
                <a:spcPct val="150000"/>
              </a:lnSpc>
              <a:buFont typeface="Wingdings" panose="05000000000000000000" pitchFamily="2" charset="2"/>
              <a:buChar char="Ø"/>
            </a:pPr>
            <a:r>
              <a:rPr lang="zh-TW" altLang="en-US" sz="2400" dirty="0"/>
              <a:t> </a:t>
            </a:r>
            <a:r>
              <a:rPr lang="zh-TW" altLang="en-US" sz="2400" dirty="0" smtClean="0"/>
              <a:t>批量</a:t>
            </a:r>
            <a:r>
              <a:rPr lang="zh-TW" altLang="en-US" sz="2400" dirty="0"/>
              <a:t>订货就是当库存经使用而逐渐减少至一定数量时，就发出</a:t>
            </a:r>
            <a:r>
              <a:rPr lang="zh-TW" altLang="en-US" sz="2400" dirty="0" smtClean="0"/>
              <a:t>订单</a:t>
            </a:r>
            <a:r>
              <a:rPr lang="zh-CN" altLang="en-US" sz="2400" dirty="0" smtClean="0"/>
              <a:t>。</a:t>
            </a:r>
            <a:r>
              <a:rPr lang="zh-TW" altLang="en-US" sz="2400" dirty="0" smtClean="0">
                <a:latin typeface="Arial"/>
              </a:rPr>
              <a:t>“</a:t>
            </a:r>
            <a:r>
              <a:rPr lang="zh-TW" altLang="en-US" sz="2400" dirty="0" smtClean="0"/>
              <a:t>一定数量</a:t>
            </a:r>
            <a:r>
              <a:rPr lang="zh-TW" altLang="en-US" sz="2400" dirty="0" smtClean="0">
                <a:latin typeface="Arial"/>
              </a:rPr>
              <a:t>”</a:t>
            </a:r>
            <a:r>
              <a:rPr lang="zh-TW" altLang="en-US" sz="2400" dirty="0"/>
              <a:t>是指在事前决定的存量基准</a:t>
            </a:r>
            <a:r>
              <a:rPr lang="zh-TW" altLang="en-US" sz="2400" dirty="0" smtClean="0"/>
              <a:t>，即</a:t>
            </a:r>
            <a:r>
              <a:rPr lang="zh-TW" altLang="en-US" sz="2400" dirty="0"/>
              <a:t>订货点，因此又称为订货点法；</a:t>
            </a:r>
          </a:p>
          <a:p>
            <a:pPr>
              <a:lnSpc>
                <a:spcPct val="150000"/>
              </a:lnSpc>
              <a:buFont typeface="Wingdings" panose="05000000000000000000" pitchFamily="2" charset="2"/>
              <a:buChar char="Ø"/>
            </a:pPr>
            <a:r>
              <a:rPr lang="zh-TW" altLang="en-US" sz="2400" dirty="0"/>
              <a:t> </a:t>
            </a:r>
            <a:r>
              <a:rPr lang="zh-TW" altLang="en-US" sz="2400" dirty="0" smtClean="0"/>
              <a:t>批量</a:t>
            </a:r>
            <a:r>
              <a:rPr lang="zh-TW" altLang="en-US" sz="2400" dirty="0"/>
              <a:t>订货，须先决定订货点和订货量，所以管理简便</a:t>
            </a:r>
            <a:r>
              <a:rPr lang="zh-TW" altLang="en-US" sz="2400" dirty="0" smtClean="0"/>
              <a:t>；即</a:t>
            </a:r>
            <a:r>
              <a:rPr lang="zh-TW" altLang="en-US" sz="2400" dirty="0"/>
              <a:t>当库存降低到定货点时，就补足一定数量的货，如此</a:t>
            </a:r>
            <a:r>
              <a:rPr lang="zh-TW" altLang="en-US" sz="2400" dirty="0" smtClean="0"/>
              <a:t>循环。</a:t>
            </a:r>
            <a:endParaRPr lang="zh-TW" altLang="en-US" sz="2400" dirty="0"/>
          </a:p>
        </p:txBody>
      </p:sp>
      <p:sp>
        <p:nvSpPr>
          <p:cNvPr id="6" name="灯片编号占位符 5"/>
          <p:cNvSpPr>
            <a:spLocks noGrp="1"/>
          </p:cNvSpPr>
          <p:nvPr>
            <p:ph type="sldNum" sz="quarter" idx="4"/>
          </p:nvPr>
        </p:nvSpPr>
        <p:spPr/>
        <p:txBody>
          <a:bodyPr/>
          <a:lstStyle/>
          <a:p>
            <a:fld id="{4539F1CC-C074-4C94-9047-5C4E76602C05}" type="slidenum">
              <a:rPr lang="en-US" altLang="zh-CN"/>
              <a:pPr/>
              <a:t>58</a:t>
            </a:fld>
            <a:endParaRPr lang="en-US"/>
          </a:p>
        </p:txBody>
      </p:sp>
      <p:sp>
        <p:nvSpPr>
          <p:cNvPr id="5" name="Rectangle 3"/>
          <p:cNvSpPr txBox="1">
            <a:spLocks noChangeArrowheads="1"/>
          </p:cNvSpPr>
          <p:nvPr/>
        </p:nvSpPr>
        <p:spPr bwMode="auto">
          <a:xfrm>
            <a:off x="261045" y="4756246"/>
            <a:ext cx="8640960" cy="1512168"/>
          </a:xfrm>
          <a:prstGeom prst="rect">
            <a:avLst/>
          </a:prstGeom>
          <a:noFill/>
          <a:ln w="9525">
            <a:noFill/>
            <a:miter lim="800000"/>
            <a:headEnd/>
            <a:tailEnd/>
          </a:ln>
        </p:spPr>
        <p:txBody>
          <a:bodyPr vert="horz" wrap="square" lIns="91427" tIns="45712" rIns="91427" bIns="45712" numCol="1" anchor="t" anchorCtr="0" compatLnSpc="1">
            <a:prstTxWarp prst="textNoShape">
              <a:avLst/>
            </a:prstTxWarp>
          </a:bodyPr>
          <a:lstStyle/>
          <a:p>
            <a:pPr marL="342900" marR="0" lvl="0" indent="-342900" algn="l" defTabSz="914400" rtl="0" eaLnBrk="1" fontAlgn="base" latinLnBrk="0" hangingPunct="1">
              <a:lnSpc>
                <a:spcPct val="150000"/>
              </a:lnSpc>
              <a:spcBef>
                <a:spcPct val="20000"/>
              </a:spcBef>
              <a:spcAft>
                <a:spcPct val="0"/>
              </a:spcAft>
              <a:buClrTx/>
              <a:buSzTx/>
              <a:buFont typeface="Wingdings" pitchFamily="2" charset="2"/>
              <a:buChar char="Ø"/>
              <a:tabLst/>
              <a:defRPr/>
            </a:pPr>
            <a:r>
              <a:rPr kumimoji="0" lang="zh-TW" altLang="en-US" sz="2000" b="1" i="0" u="none" strike="noStrike" kern="0" cap="none" spc="0" normalizeH="0" baseline="0" noProof="0" dirty="0" smtClean="0">
                <a:ln>
                  <a:noFill/>
                </a:ln>
                <a:solidFill>
                  <a:schemeClr val="tx1"/>
                </a:solidFill>
                <a:effectLst/>
                <a:uLnTx/>
                <a:uFillTx/>
                <a:latin typeface="微软雅黑" pitchFamily="34" charset="-122"/>
                <a:ea typeface="微软雅黑" pitchFamily="34" charset="-122"/>
                <a:cs typeface="+mn-cs"/>
              </a:rPr>
              <a:t>消费、使用量基本固定的物料</a:t>
            </a:r>
          </a:p>
          <a:p>
            <a:pPr marL="342900" marR="0" lvl="0" indent="-342900" algn="l" defTabSz="914400" rtl="0" eaLnBrk="1" fontAlgn="base" latinLnBrk="0" hangingPunct="1">
              <a:lnSpc>
                <a:spcPct val="150000"/>
              </a:lnSpc>
              <a:spcBef>
                <a:spcPct val="20000"/>
              </a:spcBef>
              <a:spcAft>
                <a:spcPct val="0"/>
              </a:spcAft>
              <a:buClrTx/>
              <a:buSzTx/>
              <a:buFont typeface="Wingdings" pitchFamily="2" charset="2"/>
              <a:buChar char="Ø"/>
              <a:tabLst/>
              <a:defRPr/>
            </a:pPr>
            <a:r>
              <a:rPr kumimoji="0" lang="zh-TW" altLang="en-US" sz="2000" b="1" i="0" u="none" strike="noStrike" kern="0" cap="none" spc="0" normalizeH="0" baseline="0" noProof="0" dirty="0" smtClean="0">
                <a:ln>
                  <a:noFill/>
                </a:ln>
                <a:solidFill>
                  <a:schemeClr val="tx1"/>
                </a:solidFill>
                <a:effectLst/>
                <a:uLnTx/>
                <a:uFillTx/>
                <a:latin typeface="微软雅黑" pitchFamily="34" charset="-122"/>
                <a:ea typeface="微软雅黑" pitchFamily="34" charset="-122"/>
                <a:cs typeface="+mn-cs"/>
              </a:rPr>
              <a:t>容易获得和保管的物料</a:t>
            </a:r>
          </a:p>
          <a:p>
            <a:pPr marL="342900" marR="0" lvl="0" indent="-342900" algn="l" defTabSz="914400" rtl="0" eaLnBrk="1" fontAlgn="base" latinLnBrk="0" hangingPunct="1">
              <a:lnSpc>
                <a:spcPct val="150000"/>
              </a:lnSpc>
              <a:spcBef>
                <a:spcPct val="20000"/>
              </a:spcBef>
              <a:spcAft>
                <a:spcPct val="0"/>
              </a:spcAft>
              <a:buClrTx/>
              <a:buSzTx/>
              <a:buFont typeface="Wingdings" pitchFamily="2" charset="2"/>
              <a:buChar char="Ø"/>
              <a:tabLst/>
              <a:defRPr/>
            </a:pPr>
            <a:r>
              <a:rPr kumimoji="0" lang="zh-TW" altLang="en-US" sz="2000" b="1" i="0" u="none" strike="noStrike" kern="0" cap="none" spc="0" normalizeH="0" baseline="0" noProof="0" dirty="0" smtClean="0">
                <a:ln>
                  <a:noFill/>
                </a:ln>
                <a:solidFill>
                  <a:schemeClr val="tx1"/>
                </a:solidFill>
                <a:effectLst/>
                <a:uLnTx/>
                <a:uFillTx/>
                <a:latin typeface="微软雅黑" pitchFamily="34" charset="-122"/>
                <a:ea typeface="微软雅黑" pitchFamily="34" charset="-122"/>
                <a:cs typeface="+mn-cs"/>
              </a:rPr>
              <a:t>价格较便宜的物料</a:t>
            </a:r>
            <a:endParaRPr kumimoji="0" lang="zh-TW" altLang="en-US" sz="2000" b="1" i="0" u="none" strike="noStrike" kern="0" cap="none" spc="0" normalizeH="0" baseline="0" noProof="0" dirty="0">
              <a:ln>
                <a:noFill/>
              </a:ln>
              <a:solidFill>
                <a:schemeClr val="tx1"/>
              </a:solidFill>
              <a:effectLst/>
              <a:uLnTx/>
              <a:uFillTx/>
              <a:latin typeface="微软雅黑" pitchFamily="34" charset="-122"/>
              <a:ea typeface="微软雅黑" pitchFamily="34" charset="-122"/>
              <a:cs typeface="+mn-cs"/>
            </a:endParaRPr>
          </a:p>
        </p:txBody>
      </p:sp>
      <p:sp>
        <p:nvSpPr>
          <p:cNvPr id="7" name="Rectangle 2"/>
          <p:cNvSpPr txBox="1">
            <a:spLocks noChangeArrowheads="1"/>
          </p:cNvSpPr>
          <p:nvPr/>
        </p:nvSpPr>
        <p:spPr bwMode="auto">
          <a:xfrm>
            <a:off x="284893" y="4279996"/>
            <a:ext cx="7129462" cy="476250"/>
          </a:xfrm>
          <a:prstGeom prst="rect">
            <a:avLst/>
          </a:prstGeom>
          <a:noFill/>
          <a:ln w="9525">
            <a:noFill/>
            <a:miter lim="800000"/>
            <a:headEnd/>
            <a:tailEnd/>
          </a:ln>
        </p:spPr>
        <p:txBody>
          <a:bodyPr vert="horz" wrap="square" lIns="91427" tIns="45712" rIns="91427" bIns="45712"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zh-TW" altLang="en-US" sz="2400" b="1" i="0" u="none" strike="noStrike" kern="0" cap="none" spc="0" normalizeH="0" baseline="0" noProof="0" dirty="0" smtClean="0">
                <a:ln>
                  <a:noFill/>
                </a:ln>
                <a:solidFill>
                  <a:srgbClr val="FF0000"/>
                </a:solidFill>
                <a:effectLst/>
                <a:uLnTx/>
                <a:uFillTx/>
                <a:latin typeface="微软雅黑" pitchFamily="34" charset="-122"/>
                <a:ea typeface="微软雅黑" pitchFamily="34" charset="-122"/>
                <a:cs typeface="+mj-cs"/>
              </a:rPr>
              <a:t>批量订货的适合对象</a:t>
            </a:r>
            <a:endParaRPr kumimoji="0" lang="zh-TW" altLang="en-US" sz="2400" b="1" i="0" u="none" strike="noStrike" kern="0" cap="none" spc="0" normalizeH="0" baseline="0" noProof="0" dirty="0">
              <a:ln>
                <a:noFill/>
              </a:ln>
              <a:solidFill>
                <a:srgbClr val="FF0000"/>
              </a:solidFill>
              <a:effectLst/>
              <a:uLnTx/>
              <a:uFillTx/>
              <a:latin typeface="微软雅黑" pitchFamily="34" charset="-122"/>
              <a:ea typeface="微软雅黑" pitchFamily="34" charset="-122"/>
              <a:cs typeface="+mj-cs"/>
            </a:endParaRPr>
          </a:p>
        </p:txBody>
      </p:sp>
    </p:spTree>
    <p:extLst>
      <p:ext uri="{BB962C8B-B14F-4D97-AF65-F5344CB8AC3E}">
        <p14:creationId xmlns:p14="http://schemas.microsoft.com/office/powerpoint/2010/main" val="3650649839"/>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770" y="1917706"/>
            <a:ext cx="3273425" cy="3816351"/>
          </a:xfrm>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6" name="AutoShape 4"/>
          <p:cNvSpPr>
            <a:spLocks noChangeArrowheads="1"/>
          </p:cNvSpPr>
          <p:nvPr/>
        </p:nvSpPr>
        <p:spPr bwMode="auto">
          <a:xfrm>
            <a:off x="3595690" y="2060578"/>
            <a:ext cx="4895851" cy="433388"/>
          </a:xfrm>
          <a:prstGeom prst="flowChartAlternateProcess">
            <a:avLst/>
          </a:prstGeom>
          <a:gradFill rotWithShape="0">
            <a:gsLst>
              <a:gs pos="0">
                <a:srgbClr val="6A8B25"/>
              </a:gs>
              <a:gs pos="100000">
                <a:srgbClr val="83B02F"/>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8197" name="Rectangle 5"/>
          <p:cNvSpPr>
            <a:spLocks noChangeArrowheads="1"/>
          </p:cNvSpPr>
          <p:nvPr/>
        </p:nvSpPr>
        <p:spPr bwMode="auto">
          <a:xfrm>
            <a:off x="3595690" y="2420944"/>
            <a:ext cx="4895851" cy="3240087"/>
          </a:xfrm>
          <a:prstGeom prst="rect">
            <a:avLst/>
          </a:prstGeom>
          <a:gradFill rotWithShape="0">
            <a:gsLst>
              <a:gs pos="0">
                <a:schemeClr val="bg1"/>
              </a:gs>
              <a:gs pos="100000">
                <a:srgbClr val="CBCBC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pPr algn="ctr">
              <a:lnSpc>
                <a:spcPct val="250000"/>
              </a:lnSpc>
              <a:buNone/>
            </a:pPr>
            <a:r>
              <a:rPr lang="zh-CN" altLang="en-US" sz="2800" b="1" dirty="0"/>
              <a:t>第四单元</a:t>
            </a:r>
            <a:endParaRPr lang="en-US" altLang="zh-CN" sz="2800" b="1" dirty="0"/>
          </a:p>
          <a:p>
            <a:pPr algn="ctr">
              <a:lnSpc>
                <a:spcPct val="250000"/>
              </a:lnSpc>
              <a:buNone/>
            </a:pPr>
            <a:r>
              <a:rPr lang="zh-CN" altLang="en-US" sz="2800" b="1" dirty="0"/>
              <a:t>采购管理的实施与控制</a:t>
            </a:r>
          </a:p>
        </p:txBody>
      </p:sp>
      <p:sp>
        <p:nvSpPr>
          <p:cNvPr id="2" name="灯片编号占位符 1"/>
          <p:cNvSpPr>
            <a:spLocks noGrp="1"/>
          </p:cNvSpPr>
          <p:nvPr>
            <p:ph type="sldNum" sz="quarter" idx="4"/>
          </p:nvPr>
        </p:nvSpPr>
        <p:spPr/>
        <p:txBody>
          <a:bodyPr/>
          <a:lstStyle/>
          <a:p>
            <a:fld id="{D065990C-D54C-4FC3-B4C7-03BEB07D7E46}" type="slidenum">
              <a:rPr lang="zh-CN" altLang="en-US" smtClean="0">
                <a:solidFill>
                  <a:srgbClr val="000000">
                    <a:tint val="75000"/>
                  </a:srgbClr>
                </a:solidFill>
              </a:rPr>
              <a:pPr/>
              <a:t>59</a:t>
            </a:fld>
            <a:endParaRPr lang="zh-CN" altLang="en-US" dirty="0">
              <a:solidFill>
                <a:srgbClr val="000000">
                  <a:tint val="75000"/>
                </a:srgbClr>
              </a:solidFill>
            </a:endParaRPr>
          </a:p>
        </p:txBody>
      </p:sp>
      <p:sp>
        <p:nvSpPr>
          <p:cNvPr id="6" name="标题 1"/>
          <p:cNvSpPr>
            <a:spLocks noGrp="1"/>
          </p:cNvSpPr>
          <p:nvPr>
            <p:ph type="title"/>
          </p:nvPr>
        </p:nvSpPr>
        <p:spPr>
          <a:xfrm>
            <a:off x="1043608" y="333577"/>
            <a:ext cx="7615575" cy="648072"/>
          </a:xfrm>
        </p:spPr>
        <p:txBody>
          <a:bodyPr/>
          <a:lstStyle/>
          <a:p>
            <a:pPr algn="l"/>
            <a:r>
              <a:rPr lang="zh-CN" altLang="en-US" dirty="0" smtClean="0"/>
              <a:t>精益供应链课程</a:t>
            </a:r>
            <a:r>
              <a:rPr lang="en-US" altLang="zh-CN" dirty="0" smtClean="0"/>
              <a:t>—</a:t>
            </a:r>
            <a:r>
              <a:rPr lang="zh-CN" altLang="en-US" dirty="0" smtClean="0"/>
              <a:t>采购管理与供应商管理</a:t>
            </a:r>
            <a:endParaRPr lang="zh-CN" altLang="en-US" dirty="0"/>
          </a:p>
        </p:txBody>
      </p:sp>
    </p:spTree>
    <p:extLst>
      <p:ext uri="{BB962C8B-B14F-4D97-AF65-F5344CB8AC3E}">
        <p14:creationId xmlns:p14="http://schemas.microsoft.com/office/powerpoint/2010/main" val="42759549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zh-CN" altLang="en-US" sz="3200" dirty="0">
                <a:latin typeface="微软雅黑" panose="020B0503020204020204" pitchFamily="34" charset="-122"/>
              </a:rPr>
              <a:t>课程结构  </a:t>
            </a:r>
            <a:r>
              <a:rPr lang="en-US" altLang="zh-CN" sz="3200" dirty="0">
                <a:ea typeface="黑体" panose="02010609060101010101" pitchFamily="49" charset="-122"/>
              </a:rPr>
              <a:t>Lecturer Instructors</a:t>
            </a:r>
          </a:p>
        </p:txBody>
      </p:sp>
      <p:sp>
        <p:nvSpPr>
          <p:cNvPr id="6147" name="椭圆 42"/>
          <p:cNvSpPr>
            <a:spLocks noChangeArrowheads="1"/>
          </p:cNvSpPr>
          <p:nvPr/>
        </p:nvSpPr>
        <p:spPr bwMode="auto">
          <a:xfrm>
            <a:off x="109543" y="2278068"/>
            <a:ext cx="3116263" cy="3116263"/>
          </a:xfrm>
          <a:prstGeom prst="ellipse">
            <a:avLst/>
          </a:prstGeom>
          <a:solidFill>
            <a:srgbClr val="83B02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1" tIns="46991" rIns="90171" bIns="46991"/>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algn="ctr" fontAlgn="base">
              <a:spcBef>
                <a:spcPct val="0"/>
              </a:spcBef>
              <a:spcAft>
                <a:spcPct val="0"/>
              </a:spcAft>
              <a:buFont typeface="Arial" panose="020B0604020202020204" pitchFamily="34" charset="0"/>
              <a:buNone/>
            </a:pPr>
            <a:endParaRPr lang="zh-CN" altLang="en-US">
              <a:solidFill>
                <a:srgbClr val="000000"/>
              </a:solidFill>
              <a:latin typeface="Calibri" panose="020F0502020204030204" pitchFamily="34" charset="0"/>
              <a:ea typeface="方正姚体" panose="02010601030101010101" pitchFamily="2" charset="-122"/>
            </a:endParaRPr>
          </a:p>
        </p:txBody>
      </p:sp>
      <p:sp>
        <p:nvSpPr>
          <p:cNvPr id="6148" name="椭圆 43"/>
          <p:cNvSpPr>
            <a:spLocks noChangeArrowheads="1"/>
          </p:cNvSpPr>
          <p:nvPr/>
        </p:nvSpPr>
        <p:spPr bwMode="auto">
          <a:xfrm>
            <a:off x="352425" y="2533653"/>
            <a:ext cx="2641600" cy="2640013"/>
          </a:xfrm>
          <a:prstGeom prst="ellipse">
            <a:avLst/>
          </a:prstGeom>
          <a:solidFill>
            <a:srgbClr val="FF99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1" tIns="46991" rIns="90171" bIns="46991"/>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algn="ctr" fontAlgn="base">
              <a:spcBef>
                <a:spcPct val="0"/>
              </a:spcBef>
              <a:spcAft>
                <a:spcPct val="0"/>
              </a:spcAft>
              <a:buFont typeface="Arial" panose="020B0604020202020204" pitchFamily="34" charset="0"/>
              <a:buNone/>
            </a:pPr>
            <a:endParaRPr lang="zh-CN" altLang="en-US">
              <a:solidFill>
                <a:srgbClr val="000000"/>
              </a:solidFill>
              <a:latin typeface="Calibri" panose="020F0502020204030204" pitchFamily="34" charset="0"/>
              <a:ea typeface="方正姚体" panose="02010601030101010101" pitchFamily="2" charset="-122"/>
            </a:endParaRPr>
          </a:p>
        </p:txBody>
      </p:sp>
      <p:sp>
        <p:nvSpPr>
          <p:cNvPr id="6149" name="矩形 30"/>
          <p:cNvSpPr>
            <a:spLocks noChangeArrowheads="1"/>
          </p:cNvSpPr>
          <p:nvPr/>
        </p:nvSpPr>
        <p:spPr bwMode="auto">
          <a:xfrm>
            <a:off x="3594102" y="4438652"/>
            <a:ext cx="490539" cy="877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fontAlgn="base">
              <a:lnSpc>
                <a:spcPct val="150000"/>
              </a:lnSpc>
              <a:spcBef>
                <a:spcPct val="0"/>
              </a:spcBef>
              <a:spcAft>
                <a:spcPct val="0"/>
              </a:spcAft>
              <a:buFont typeface="Arial" panose="020B0604020202020204" pitchFamily="34" charset="0"/>
              <a:buNone/>
            </a:pPr>
            <a:r>
              <a:rPr lang="en-US" altLang="zh-CN" sz="3400" b="1">
                <a:solidFill>
                  <a:srgbClr val="FFFFFF"/>
                </a:solidFill>
                <a:latin typeface="Calibri" panose="020F0502020204030204" pitchFamily="34" charset="0"/>
                <a:ea typeface="微软雅黑" panose="020B0503020204020204" pitchFamily="34" charset="-122"/>
              </a:rPr>
              <a:t>5</a:t>
            </a:r>
          </a:p>
        </p:txBody>
      </p:sp>
      <p:sp>
        <p:nvSpPr>
          <p:cNvPr id="6150" name="椭圆 105"/>
          <p:cNvSpPr>
            <a:spLocks noChangeArrowheads="1"/>
          </p:cNvSpPr>
          <p:nvPr/>
        </p:nvSpPr>
        <p:spPr bwMode="auto">
          <a:xfrm>
            <a:off x="461970" y="2638431"/>
            <a:ext cx="2416175" cy="2416175"/>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algn="ctr" fontAlgn="base">
              <a:spcBef>
                <a:spcPct val="0"/>
              </a:spcBef>
              <a:spcAft>
                <a:spcPct val="0"/>
              </a:spcAft>
              <a:buFont typeface="Arial" panose="020B0604020202020204" pitchFamily="34" charset="0"/>
              <a:buNone/>
            </a:pPr>
            <a:endParaRPr lang="zh-CN" altLang="en-US">
              <a:solidFill>
                <a:srgbClr val="000000"/>
              </a:solidFill>
              <a:latin typeface="Calibri" panose="020F0502020204030204" pitchFamily="34" charset="0"/>
              <a:ea typeface="方正姚体" panose="02010601030101010101" pitchFamily="2" charset="-122"/>
            </a:endParaRPr>
          </a:p>
        </p:txBody>
      </p:sp>
      <p:pic>
        <p:nvPicPr>
          <p:cNvPr id="6151" name="图片 92" descr="bji0140_0045.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034" t="3751" r="5373" b="7603"/>
          <a:stretch>
            <a:fillRect/>
          </a:stretch>
        </p:blipFill>
        <p:spPr bwMode="auto">
          <a:xfrm>
            <a:off x="965205" y="2782888"/>
            <a:ext cx="1358900" cy="1941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52" name="Rectangle 8"/>
          <p:cNvSpPr>
            <a:spLocks noChangeArrowheads="1"/>
          </p:cNvSpPr>
          <p:nvPr/>
        </p:nvSpPr>
        <p:spPr bwMode="auto">
          <a:xfrm>
            <a:off x="2156507" y="2034426"/>
            <a:ext cx="6407151" cy="360363"/>
          </a:xfrm>
          <a:prstGeom prst="rect">
            <a:avLst/>
          </a:prstGeom>
          <a:solidFill>
            <a:srgbClr val="E2DEE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ea typeface="宋体" panose="02010600030101010101" pitchFamily="2" charset="-122"/>
            </a:endParaRPr>
          </a:p>
        </p:txBody>
      </p:sp>
      <p:sp>
        <p:nvSpPr>
          <p:cNvPr id="6153" name="Oval 9"/>
          <p:cNvSpPr>
            <a:spLocks noChangeArrowheads="1"/>
          </p:cNvSpPr>
          <p:nvPr/>
        </p:nvSpPr>
        <p:spPr bwMode="auto">
          <a:xfrm>
            <a:off x="2085065" y="1959813"/>
            <a:ext cx="503237" cy="503237"/>
          </a:xfrm>
          <a:prstGeom prst="ellipse">
            <a:avLst/>
          </a:prstGeom>
          <a:solidFill>
            <a:srgbClr val="FF9900"/>
          </a:solidFill>
          <a:ln w="63500" cap="flat" cmpd="sng">
            <a:solidFill>
              <a:srgbClr val="83B02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ea typeface="宋体" panose="02010600030101010101" pitchFamily="2" charset="-122"/>
            </a:endParaRPr>
          </a:p>
        </p:txBody>
      </p:sp>
      <p:sp>
        <p:nvSpPr>
          <p:cNvPr id="6154" name="Text Box 10"/>
          <p:cNvSpPr txBox="1">
            <a:spLocks noChangeArrowheads="1"/>
          </p:cNvSpPr>
          <p:nvPr/>
        </p:nvSpPr>
        <p:spPr bwMode="auto">
          <a:xfrm>
            <a:off x="2137454" y="1904254"/>
            <a:ext cx="3095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buFont typeface="Arial" panose="020B0604020202020204" pitchFamily="34" charset="0"/>
              <a:buNone/>
            </a:pPr>
            <a:r>
              <a:rPr lang="zh-CN" altLang="en-US" sz="3200" b="1">
                <a:solidFill>
                  <a:srgbClr val="FFFFFF"/>
                </a:solidFill>
                <a:latin typeface="Calibri" panose="020F0502020204030204" pitchFamily="34" charset="0"/>
                <a:ea typeface="方正综艺简体" charset="-122"/>
              </a:rPr>
              <a:t>1</a:t>
            </a:r>
          </a:p>
        </p:txBody>
      </p:sp>
      <p:sp>
        <p:nvSpPr>
          <p:cNvPr id="6155" name="Text Box 11"/>
          <p:cNvSpPr txBox="1">
            <a:spLocks noChangeArrowheads="1"/>
          </p:cNvSpPr>
          <p:nvPr/>
        </p:nvSpPr>
        <p:spPr bwMode="auto">
          <a:xfrm>
            <a:off x="2605584" y="1995596"/>
            <a:ext cx="59753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buFont typeface="Arial" panose="020B0604020202020204" pitchFamily="34" charset="0"/>
              <a:buNone/>
            </a:pPr>
            <a:r>
              <a:rPr lang="zh-CN" altLang="en-US" sz="2000" b="1" dirty="0">
                <a:solidFill>
                  <a:srgbClr val="000000"/>
                </a:solidFill>
                <a:latin typeface="微软雅黑" pitchFamily="34" charset="-122"/>
              </a:rPr>
              <a:t>企业转型的契机</a:t>
            </a:r>
            <a:r>
              <a:rPr lang="en-US" altLang="zh-CN" sz="2000" b="1" dirty="0">
                <a:solidFill>
                  <a:srgbClr val="000000"/>
                </a:solidFill>
                <a:latin typeface="微软雅黑" pitchFamily="34" charset="-122"/>
              </a:rPr>
              <a:t>---</a:t>
            </a:r>
            <a:r>
              <a:rPr lang="zh-CN" altLang="en-US" sz="2000" b="1" dirty="0">
                <a:solidFill>
                  <a:srgbClr val="000000"/>
                </a:solidFill>
                <a:latin typeface="微软雅黑" pitchFamily="34" charset="-122"/>
              </a:rPr>
              <a:t>认识精益生产</a:t>
            </a:r>
          </a:p>
        </p:txBody>
      </p:sp>
      <p:sp>
        <p:nvSpPr>
          <p:cNvPr id="6156" name="Rectangle 12"/>
          <p:cNvSpPr>
            <a:spLocks noChangeArrowheads="1"/>
          </p:cNvSpPr>
          <p:nvPr/>
        </p:nvSpPr>
        <p:spPr bwMode="auto">
          <a:xfrm>
            <a:off x="2867666" y="2572931"/>
            <a:ext cx="5723431" cy="358775"/>
          </a:xfrm>
          <a:prstGeom prst="rect">
            <a:avLst/>
          </a:prstGeom>
          <a:solidFill>
            <a:srgbClr val="E2DEE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ea typeface="宋体" panose="02010600030101010101" pitchFamily="2" charset="-122"/>
            </a:endParaRPr>
          </a:p>
        </p:txBody>
      </p:sp>
      <p:sp>
        <p:nvSpPr>
          <p:cNvPr id="6157" name="Oval 13"/>
          <p:cNvSpPr>
            <a:spLocks noChangeArrowheads="1"/>
          </p:cNvSpPr>
          <p:nvPr/>
        </p:nvSpPr>
        <p:spPr bwMode="auto">
          <a:xfrm>
            <a:off x="2794642" y="2496731"/>
            <a:ext cx="504825" cy="504825"/>
          </a:xfrm>
          <a:prstGeom prst="ellipse">
            <a:avLst/>
          </a:prstGeom>
          <a:solidFill>
            <a:srgbClr val="FF9900"/>
          </a:solidFill>
          <a:ln w="63500" cap="flat" cmpd="sng">
            <a:solidFill>
              <a:srgbClr val="83B02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ea typeface="宋体" panose="02010600030101010101" pitchFamily="2" charset="-122"/>
            </a:endParaRPr>
          </a:p>
        </p:txBody>
      </p:sp>
      <p:sp>
        <p:nvSpPr>
          <p:cNvPr id="6158" name="Text Box 14"/>
          <p:cNvSpPr txBox="1">
            <a:spLocks noChangeArrowheads="1"/>
          </p:cNvSpPr>
          <p:nvPr/>
        </p:nvSpPr>
        <p:spPr bwMode="auto">
          <a:xfrm>
            <a:off x="2853374" y="2442756"/>
            <a:ext cx="309563"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fontAlgn="base" hangingPunct="0">
              <a:spcBef>
                <a:spcPct val="0"/>
              </a:spcBef>
              <a:spcAft>
                <a:spcPct val="0"/>
              </a:spcAft>
              <a:buFont typeface="Arial" panose="020B0604020202020204" pitchFamily="34" charset="0"/>
              <a:buNone/>
            </a:pPr>
            <a:r>
              <a:rPr lang="zh-CN" altLang="en-US" sz="3200" b="1">
                <a:solidFill>
                  <a:srgbClr val="FFFFFF"/>
                </a:solidFill>
                <a:latin typeface="Calibri" panose="020F0502020204030204" pitchFamily="34" charset="0"/>
                <a:ea typeface="方正综艺简体" charset="-122"/>
              </a:rPr>
              <a:t>2</a:t>
            </a:r>
          </a:p>
        </p:txBody>
      </p:sp>
      <p:sp>
        <p:nvSpPr>
          <p:cNvPr id="6159" name="Text Box 15"/>
          <p:cNvSpPr txBox="1">
            <a:spLocks noChangeArrowheads="1"/>
          </p:cNvSpPr>
          <p:nvPr/>
        </p:nvSpPr>
        <p:spPr bwMode="auto">
          <a:xfrm>
            <a:off x="3391538" y="2547528"/>
            <a:ext cx="51822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eaLnBrk="0" fontAlgn="base" hangingPunct="0">
              <a:spcBef>
                <a:spcPct val="0"/>
              </a:spcBef>
              <a:spcAft>
                <a:spcPct val="0"/>
              </a:spcAft>
              <a:buFont typeface="Arial" panose="020B0604020202020204" pitchFamily="34" charset="0"/>
              <a:buNone/>
              <a:defRPr sz="2000" b="1">
                <a:solidFill>
                  <a:srgbClr val="000000"/>
                </a:solidFill>
                <a:latin typeface="微软雅黑" pitchFamily="34" charset="-122"/>
              </a:defRPr>
            </a:lvl1pPr>
          </a:lstStyle>
          <a:p>
            <a:r>
              <a:rPr lang="zh-CN" altLang="en-US" dirty="0"/>
              <a:t>采购管理概述</a:t>
            </a:r>
            <a:endParaRPr lang="en-US" altLang="zh-CN" dirty="0"/>
          </a:p>
        </p:txBody>
      </p:sp>
      <p:sp>
        <p:nvSpPr>
          <p:cNvPr id="6160" name="Rectangle 16"/>
          <p:cNvSpPr>
            <a:spLocks noChangeArrowheads="1"/>
          </p:cNvSpPr>
          <p:nvPr/>
        </p:nvSpPr>
        <p:spPr bwMode="auto">
          <a:xfrm>
            <a:off x="3186429" y="3105022"/>
            <a:ext cx="5394501" cy="358775"/>
          </a:xfrm>
          <a:prstGeom prst="rect">
            <a:avLst/>
          </a:prstGeom>
          <a:solidFill>
            <a:srgbClr val="E2DEE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ea typeface="宋体" panose="02010600030101010101" pitchFamily="2" charset="-122"/>
            </a:endParaRPr>
          </a:p>
        </p:txBody>
      </p:sp>
      <p:sp>
        <p:nvSpPr>
          <p:cNvPr id="6161" name="Oval 17"/>
          <p:cNvSpPr>
            <a:spLocks noChangeArrowheads="1"/>
          </p:cNvSpPr>
          <p:nvPr/>
        </p:nvSpPr>
        <p:spPr bwMode="auto">
          <a:xfrm>
            <a:off x="3113410" y="3028820"/>
            <a:ext cx="503239" cy="503239"/>
          </a:xfrm>
          <a:prstGeom prst="ellipse">
            <a:avLst/>
          </a:prstGeom>
          <a:solidFill>
            <a:srgbClr val="FF9900"/>
          </a:solidFill>
          <a:ln w="63500" cap="flat" cmpd="sng">
            <a:solidFill>
              <a:srgbClr val="83B02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ea typeface="宋体" panose="02010600030101010101" pitchFamily="2" charset="-122"/>
            </a:endParaRPr>
          </a:p>
        </p:txBody>
      </p:sp>
      <p:sp>
        <p:nvSpPr>
          <p:cNvPr id="6162" name="Text Box 18"/>
          <p:cNvSpPr txBox="1">
            <a:spLocks noChangeArrowheads="1"/>
          </p:cNvSpPr>
          <p:nvPr/>
        </p:nvSpPr>
        <p:spPr bwMode="auto">
          <a:xfrm>
            <a:off x="3172142" y="2974846"/>
            <a:ext cx="309563"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fontAlgn="base" hangingPunct="0">
              <a:spcBef>
                <a:spcPct val="0"/>
              </a:spcBef>
              <a:spcAft>
                <a:spcPct val="0"/>
              </a:spcAft>
              <a:buFont typeface="Arial" panose="020B0604020202020204" pitchFamily="34" charset="0"/>
              <a:buNone/>
            </a:pPr>
            <a:r>
              <a:rPr lang="zh-CN" altLang="en-US" sz="3200" b="1">
                <a:solidFill>
                  <a:srgbClr val="FFFFFF"/>
                </a:solidFill>
                <a:latin typeface="Calibri" panose="020F0502020204030204" pitchFamily="34" charset="0"/>
                <a:ea typeface="方正综艺简体" charset="-122"/>
              </a:rPr>
              <a:t>3</a:t>
            </a:r>
            <a:endParaRPr lang="zh-CN" altLang="en-US">
              <a:solidFill>
                <a:srgbClr val="000000"/>
              </a:solidFill>
              <a:ea typeface="黑体" panose="02010609060101010101" pitchFamily="49" charset="-122"/>
            </a:endParaRPr>
          </a:p>
        </p:txBody>
      </p:sp>
      <p:sp>
        <p:nvSpPr>
          <p:cNvPr id="6163" name="Text Box 19"/>
          <p:cNvSpPr txBox="1">
            <a:spLocks noChangeArrowheads="1"/>
          </p:cNvSpPr>
          <p:nvPr/>
        </p:nvSpPr>
        <p:spPr bwMode="auto">
          <a:xfrm>
            <a:off x="3659218" y="3087619"/>
            <a:ext cx="49044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eaLnBrk="0" fontAlgn="base" hangingPunct="0">
              <a:spcBef>
                <a:spcPct val="0"/>
              </a:spcBef>
              <a:spcAft>
                <a:spcPct val="0"/>
              </a:spcAft>
              <a:buFont typeface="Arial" panose="020B0604020202020204" pitchFamily="34" charset="0"/>
              <a:buNone/>
              <a:defRPr sz="2000" b="1">
                <a:solidFill>
                  <a:srgbClr val="000000"/>
                </a:solidFill>
                <a:latin typeface="微软雅黑" pitchFamily="34" charset="-122"/>
              </a:defRPr>
            </a:lvl1pPr>
          </a:lstStyle>
          <a:p>
            <a:r>
              <a:rPr lang="zh-CN" altLang="en-US" dirty="0"/>
              <a:t>采购活动前期的基础准备</a:t>
            </a:r>
          </a:p>
        </p:txBody>
      </p:sp>
      <p:sp>
        <p:nvSpPr>
          <p:cNvPr id="6164" name="Rectangle 20"/>
          <p:cNvSpPr>
            <a:spLocks noChangeArrowheads="1"/>
          </p:cNvSpPr>
          <p:nvPr/>
        </p:nvSpPr>
        <p:spPr bwMode="auto">
          <a:xfrm>
            <a:off x="3264427" y="3673652"/>
            <a:ext cx="5299231" cy="358775"/>
          </a:xfrm>
          <a:prstGeom prst="rect">
            <a:avLst/>
          </a:prstGeom>
          <a:solidFill>
            <a:srgbClr val="E2DEE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ea typeface="宋体" panose="02010600030101010101" pitchFamily="2" charset="-122"/>
            </a:endParaRPr>
          </a:p>
        </p:txBody>
      </p:sp>
      <p:sp>
        <p:nvSpPr>
          <p:cNvPr id="6165" name="Oval 21"/>
          <p:cNvSpPr>
            <a:spLocks noChangeArrowheads="1"/>
          </p:cNvSpPr>
          <p:nvPr/>
        </p:nvSpPr>
        <p:spPr bwMode="auto">
          <a:xfrm>
            <a:off x="3188227" y="3597451"/>
            <a:ext cx="504825" cy="503239"/>
          </a:xfrm>
          <a:prstGeom prst="ellipse">
            <a:avLst/>
          </a:prstGeom>
          <a:solidFill>
            <a:srgbClr val="FF9900"/>
          </a:solidFill>
          <a:ln w="63500" cap="flat" cmpd="sng">
            <a:solidFill>
              <a:srgbClr val="83B02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ea typeface="宋体" panose="02010600030101010101" pitchFamily="2" charset="-122"/>
            </a:endParaRPr>
          </a:p>
        </p:txBody>
      </p:sp>
      <p:sp>
        <p:nvSpPr>
          <p:cNvPr id="6166" name="Text Box 22"/>
          <p:cNvSpPr txBox="1">
            <a:spLocks noChangeArrowheads="1"/>
          </p:cNvSpPr>
          <p:nvPr/>
        </p:nvSpPr>
        <p:spPr bwMode="auto">
          <a:xfrm>
            <a:off x="3248549" y="3543478"/>
            <a:ext cx="309563"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fontAlgn="base" hangingPunct="0">
              <a:spcBef>
                <a:spcPct val="0"/>
              </a:spcBef>
              <a:spcAft>
                <a:spcPct val="0"/>
              </a:spcAft>
              <a:buFont typeface="Arial" panose="020B0604020202020204" pitchFamily="34" charset="0"/>
              <a:buNone/>
            </a:pPr>
            <a:r>
              <a:rPr lang="zh-CN" altLang="en-US" sz="3200" b="1">
                <a:solidFill>
                  <a:srgbClr val="FFFFFF"/>
                </a:solidFill>
                <a:latin typeface="Calibri" panose="020F0502020204030204" pitchFamily="34" charset="0"/>
                <a:ea typeface="方正综艺简体" charset="-122"/>
              </a:rPr>
              <a:t>4</a:t>
            </a:r>
            <a:endParaRPr lang="zh-CN" altLang="en-US">
              <a:solidFill>
                <a:srgbClr val="000000"/>
              </a:solidFill>
              <a:ea typeface="黑体" panose="02010609060101010101" pitchFamily="49" charset="-122"/>
            </a:endParaRPr>
          </a:p>
        </p:txBody>
      </p:sp>
      <p:sp>
        <p:nvSpPr>
          <p:cNvPr id="6167" name="Text Box 23"/>
          <p:cNvSpPr txBox="1">
            <a:spLocks noChangeArrowheads="1"/>
          </p:cNvSpPr>
          <p:nvPr/>
        </p:nvSpPr>
        <p:spPr bwMode="auto">
          <a:xfrm>
            <a:off x="3785127" y="3646663"/>
            <a:ext cx="47785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eaLnBrk="0" fontAlgn="base" hangingPunct="0">
              <a:spcBef>
                <a:spcPct val="0"/>
              </a:spcBef>
              <a:spcAft>
                <a:spcPct val="0"/>
              </a:spcAft>
              <a:buFont typeface="Arial" panose="020B0604020202020204" pitchFamily="34" charset="0"/>
              <a:buNone/>
              <a:defRPr sz="2000" b="1">
                <a:solidFill>
                  <a:srgbClr val="000000"/>
                </a:solidFill>
                <a:latin typeface="微软雅黑" pitchFamily="34" charset="-122"/>
              </a:defRPr>
            </a:lvl1pPr>
          </a:lstStyle>
          <a:p>
            <a:r>
              <a:rPr lang="zh-CN" altLang="en-US" dirty="0"/>
              <a:t>采购活动的实施与控制</a:t>
            </a:r>
            <a:endParaRPr lang="en-US" altLang="zh-CN" dirty="0"/>
          </a:p>
        </p:txBody>
      </p:sp>
      <p:sp>
        <p:nvSpPr>
          <p:cNvPr id="6168" name="Rectangle 24"/>
          <p:cNvSpPr>
            <a:spLocks noChangeArrowheads="1"/>
          </p:cNvSpPr>
          <p:nvPr/>
        </p:nvSpPr>
        <p:spPr bwMode="auto">
          <a:xfrm>
            <a:off x="3476970" y="4238274"/>
            <a:ext cx="5096847" cy="358775"/>
          </a:xfrm>
          <a:prstGeom prst="rect">
            <a:avLst/>
          </a:prstGeom>
          <a:solidFill>
            <a:srgbClr val="E2DEE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ea typeface="宋体" panose="02010600030101010101" pitchFamily="2" charset="-122"/>
            </a:endParaRPr>
          </a:p>
        </p:txBody>
      </p:sp>
      <p:sp>
        <p:nvSpPr>
          <p:cNvPr id="6169" name="Oval 25"/>
          <p:cNvSpPr>
            <a:spLocks noChangeArrowheads="1"/>
          </p:cNvSpPr>
          <p:nvPr/>
        </p:nvSpPr>
        <p:spPr bwMode="auto">
          <a:xfrm>
            <a:off x="3083270" y="4182708"/>
            <a:ext cx="504825" cy="503237"/>
          </a:xfrm>
          <a:prstGeom prst="ellipse">
            <a:avLst/>
          </a:prstGeom>
          <a:solidFill>
            <a:srgbClr val="FF9900"/>
          </a:solidFill>
          <a:ln w="63500" cap="flat" cmpd="sng">
            <a:solidFill>
              <a:srgbClr val="83B02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ea typeface="宋体" panose="02010600030101010101" pitchFamily="2" charset="-122"/>
            </a:endParaRPr>
          </a:p>
        </p:txBody>
      </p:sp>
      <p:sp>
        <p:nvSpPr>
          <p:cNvPr id="6170" name="Text Box 26"/>
          <p:cNvSpPr txBox="1">
            <a:spLocks noChangeArrowheads="1"/>
          </p:cNvSpPr>
          <p:nvPr/>
        </p:nvSpPr>
        <p:spPr bwMode="auto">
          <a:xfrm>
            <a:off x="3143590" y="4127851"/>
            <a:ext cx="309563"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fontAlgn="base" hangingPunct="0">
              <a:spcBef>
                <a:spcPct val="0"/>
              </a:spcBef>
              <a:spcAft>
                <a:spcPct val="0"/>
              </a:spcAft>
              <a:buFont typeface="Arial" panose="020B0604020202020204" pitchFamily="34" charset="0"/>
              <a:buNone/>
            </a:pPr>
            <a:r>
              <a:rPr lang="zh-CN" altLang="en-US" sz="3200" b="1" dirty="0">
                <a:solidFill>
                  <a:srgbClr val="FFFFFF"/>
                </a:solidFill>
                <a:latin typeface="Calibri" panose="020F0502020204030204" pitchFamily="34" charset="0"/>
                <a:ea typeface="方正综艺简体" charset="-122"/>
              </a:rPr>
              <a:t>5</a:t>
            </a:r>
            <a:endParaRPr lang="zh-CN" altLang="en-US" dirty="0">
              <a:solidFill>
                <a:srgbClr val="000000"/>
              </a:solidFill>
              <a:ea typeface="黑体" panose="02010609060101010101" pitchFamily="49" charset="-122"/>
            </a:endParaRPr>
          </a:p>
        </p:txBody>
      </p:sp>
      <p:sp>
        <p:nvSpPr>
          <p:cNvPr id="6171" name="Text Box 27"/>
          <p:cNvSpPr txBox="1">
            <a:spLocks noChangeArrowheads="1"/>
          </p:cNvSpPr>
          <p:nvPr/>
        </p:nvSpPr>
        <p:spPr bwMode="auto">
          <a:xfrm>
            <a:off x="3680170" y="4231920"/>
            <a:ext cx="48936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eaLnBrk="0" fontAlgn="base" hangingPunct="0">
              <a:spcBef>
                <a:spcPct val="0"/>
              </a:spcBef>
              <a:spcAft>
                <a:spcPct val="0"/>
              </a:spcAft>
              <a:buFont typeface="Arial" panose="020B0604020202020204" pitchFamily="34" charset="0"/>
              <a:buNone/>
              <a:defRPr sz="2000" b="1">
                <a:solidFill>
                  <a:srgbClr val="000000"/>
                </a:solidFill>
                <a:latin typeface="微软雅黑" pitchFamily="34" charset="-122"/>
              </a:defRPr>
            </a:lvl1pPr>
          </a:lstStyle>
          <a:p>
            <a:r>
              <a:rPr lang="zh-CN" altLang="en-US" dirty="0"/>
              <a:t>供应商管理概述</a:t>
            </a:r>
            <a:endParaRPr lang="en-US" altLang="zh-CN" dirty="0"/>
          </a:p>
        </p:txBody>
      </p:sp>
      <p:sp>
        <p:nvSpPr>
          <p:cNvPr id="6172" name="Rectangle 28"/>
          <p:cNvSpPr>
            <a:spLocks noChangeArrowheads="1"/>
          </p:cNvSpPr>
          <p:nvPr/>
        </p:nvSpPr>
        <p:spPr bwMode="auto">
          <a:xfrm>
            <a:off x="2818090" y="4771514"/>
            <a:ext cx="5745567" cy="360363"/>
          </a:xfrm>
          <a:prstGeom prst="rect">
            <a:avLst/>
          </a:prstGeom>
          <a:solidFill>
            <a:srgbClr val="E2DEE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ea typeface="宋体" panose="02010600030101010101" pitchFamily="2" charset="-122"/>
            </a:endParaRPr>
          </a:p>
        </p:txBody>
      </p:sp>
      <p:sp>
        <p:nvSpPr>
          <p:cNvPr id="6173" name="Oval 29"/>
          <p:cNvSpPr>
            <a:spLocks noChangeArrowheads="1"/>
          </p:cNvSpPr>
          <p:nvPr/>
        </p:nvSpPr>
        <p:spPr bwMode="auto">
          <a:xfrm>
            <a:off x="2745063" y="4696901"/>
            <a:ext cx="503239" cy="503237"/>
          </a:xfrm>
          <a:prstGeom prst="ellipse">
            <a:avLst/>
          </a:prstGeom>
          <a:solidFill>
            <a:srgbClr val="FF9900"/>
          </a:solidFill>
          <a:ln w="63500" cap="flat" cmpd="sng">
            <a:solidFill>
              <a:srgbClr val="83B02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ea typeface="宋体" panose="02010600030101010101" pitchFamily="2" charset="-122"/>
            </a:endParaRPr>
          </a:p>
        </p:txBody>
      </p:sp>
      <p:sp>
        <p:nvSpPr>
          <p:cNvPr id="6174" name="Text Box 30"/>
          <p:cNvSpPr txBox="1">
            <a:spLocks noChangeArrowheads="1"/>
          </p:cNvSpPr>
          <p:nvPr/>
        </p:nvSpPr>
        <p:spPr bwMode="auto">
          <a:xfrm>
            <a:off x="2793638" y="4653091"/>
            <a:ext cx="309563"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fontAlgn="base" hangingPunct="0">
              <a:spcBef>
                <a:spcPct val="0"/>
              </a:spcBef>
              <a:spcAft>
                <a:spcPct val="0"/>
              </a:spcAft>
              <a:buFont typeface="Arial" panose="020B0604020202020204" pitchFamily="34" charset="0"/>
              <a:buNone/>
            </a:pPr>
            <a:r>
              <a:rPr lang="zh-CN" altLang="en-US" sz="3200" b="1">
                <a:solidFill>
                  <a:srgbClr val="FFFFFF"/>
                </a:solidFill>
                <a:latin typeface="Calibri" panose="020F0502020204030204" pitchFamily="34" charset="0"/>
                <a:ea typeface="方正综艺简体" charset="-122"/>
              </a:rPr>
              <a:t>6</a:t>
            </a:r>
            <a:endParaRPr lang="zh-CN" altLang="en-US">
              <a:solidFill>
                <a:srgbClr val="000000"/>
              </a:solidFill>
              <a:ea typeface="黑体" panose="02010609060101010101" pitchFamily="49" charset="-122"/>
            </a:endParaRPr>
          </a:p>
        </p:txBody>
      </p:sp>
      <p:sp>
        <p:nvSpPr>
          <p:cNvPr id="6175" name="Text Box 31"/>
          <p:cNvSpPr txBox="1">
            <a:spLocks noChangeArrowheads="1"/>
          </p:cNvSpPr>
          <p:nvPr/>
        </p:nvSpPr>
        <p:spPr bwMode="auto">
          <a:xfrm>
            <a:off x="3340378" y="4746115"/>
            <a:ext cx="52232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eaLnBrk="0" fontAlgn="base" hangingPunct="0">
              <a:spcBef>
                <a:spcPct val="0"/>
              </a:spcBef>
              <a:spcAft>
                <a:spcPct val="0"/>
              </a:spcAft>
              <a:buFont typeface="Arial" panose="020B0604020202020204" pitchFamily="34" charset="0"/>
              <a:buNone/>
              <a:defRPr sz="2000" b="1">
                <a:solidFill>
                  <a:srgbClr val="000000"/>
                </a:solidFill>
                <a:latin typeface="微软雅黑" pitchFamily="34" charset="-122"/>
              </a:defRPr>
            </a:lvl1pPr>
          </a:lstStyle>
          <a:p>
            <a:r>
              <a:rPr lang="zh-CN" altLang="en-US" dirty="0"/>
              <a:t>供应商的评估与选择</a:t>
            </a:r>
            <a:endParaRPr lang="en-US" altLang="zh-CN" dirty="0"/>
          </a:p>
        </p:txBody>
      </p:sp>
      <p:sp>
        <p:nvSpPr>
          <p:cNvPr id="32" name="Rectangle 28"/>
          <p:cNvSpPr>
            <a:spLocks noChangeArrowheads="1"/>
          </p:cNvSpPr>
          <p:nvPr/>
        </p:nvSpPr>
        <p:spPr bwMode="auto">
          <a:xfrm>
            <a:off x="2132810" y="5285710"/>
            <a:ext cx="6430847" cy="360363"/>
          </a:xfrm>
          <a:prstGeom prst="rect">
            <a:avLst/>
          </a:prstGeom>
          <a:solidFill>
            <a:srgbClr val="E2DEE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ea typeface="宋体" panose="02010600030101010101" pitchFamily="2" charset="-122"/>
            </a:endParaRPr>
          </a:p>
        </p:txBody>
      </p:sp>
      <p:sp>
        <p:nvSpPr>
          <p:cNvPr id="33" name="Oval 29"/>
          <p:cNvSpPr>
            <a:spLocks noChangeArrowheads="1"/>
          </p:cNvSpPr>
          <p:nvPr/>
        </p:nvSpPr>
        <p:spPr bwMode="auto">
          <a:xfrm>
            <a:off x="2059783" y="5211097"/>
            <a:ext cx="503239" cy="503237"/>
          </a:xfrm>
          <a:prstGeom prst="ellipse">
            <a:avLst/>
          </a:prstGeom>
          <a:solidFill>
            <a:srgbClr val="FF9900"/>
          </a:solidFill>
          <a:ln w="63500" cap="flat" cmpd="sng">
            <a:solidFill>
              <a:srgbClr val="83B02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buFont typeface="Arial" panose="020B0604020202020204" pitchFamily="34" charset="0"/>
              <a:buNone/>
            </a:pPr>
            <a:endParaRPr lang="zh-CN" altLang="en-US">
              <a:solidFill>
                <a:srgbClr val="000000"/>
              </a:solidFill>
              <a:ea typeface="宋体" panose="02010600030101010101" pitchFamily="2" charset="-122"/>
            </a:endParaRPr>
          </a:p>
        </p:txBody>
      </p:sp>
      <p:sp>
        <p:nvSpPr>
          <p:cNvPr id="34" name="Text Box 30"/>
          <p:cNvSpPr txBox="1">
            <a:spLocks noChangeArrowheads="1"/>
          </p:cNvSpPr>
          <p:nvPr/>
        </p:nvSpPr>
        <p:spPr bwMode="auto">
          <a:xfrm>
            <a:off x="2118518" y="5157126"/>
            <a:ext cx="309563"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fontAlgn="base" hangingPunct="0">
              <a:spcBef>
                <a:spcPct val="0"/>
              </a:spcBef>
              <a:spcAft>
                <a:spcPct val="0"/>
              </a:spcAft>
              <a:buFont typeface="Arial" panose="020B0604020202020204" pitchFamily="34" charset="0"/>
              <a:buNone/>
            </a:pPr>
            <a:r>
              <a:rPr lang="en-US" altLang="zh-CN" sz="3200" b="1" dirty="0">
                <a:solidFill>
                  <a:srgbClr val="FFFFFF"/>
                </a:solidFill>
                <a:latin typeface="Calibri" panose="020F0502020204030204" pitchFamily="34" charset="0"/>
                <a:ea typeface="方正综艺简体" charset="-122"/>
              </a:rPr>
              <a:t>7</a:t>
            </a:r>
            <a:endParaRPr lang="zh-CN" altLang="en-US" dirty="0">
              <a:solidFill>
                <a:srgbClr val="000000"/>
              </a:solidFill>
              <a:ea typeface="黑体" panose="02010609060101010101" pitchFamily="49" charset="-122"/>
            </a:endParaRPr>
          </a:p>
        </p:txBody>
      </p:sp>
      <p:sp>
        <p:nvSpPr>
          <p:cNvPr id="35" name="Text Box 31"/>
          <p:cNvSpPr txBox="1">
            <a:spLocks noChangeArrowheads="1"/>
          </p:cNvSpPr>
          <p:nvPr/>
        </p:nvSpPr>
        <p:spPr bwMode="auto">
          <a:xfrm>
            <a:off x="2655098" y="5260311"/>
            <a:ext cx="59187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eaLnBrk="0" fontAlgn="base" hangingPunct="0">
              <a:spcBef>
                <a:spcPct val="0"/>
              </a:spcBef>
              <a:spcAft>
                <a:spcPct val="0"/>
              </a:spcAft>
              <a:buFont typeface="Arial" panose="020B0604020202020204" pitchFamily="34" charset="0"/>
              <a:buNone/>
              <a:defRPr sz="2000" b="1">
                <a:solidFill>
                  <a:srgbClr val="000000"/>
                </a:solidFill>
                <a:latin typeface="微软雅黑" pitchFamily="34" charset="-122"/>
              </a:defRPr>
            </a:lvl1pPr>
          </a:lstStyle>
          <a:p>
            <a:r>
              <a:rPr lang="zh-CN" altLang="en-US" dirty="0"/>
              <a:t>供应商管理的实施</a:t>
            </a:r>
            <a:endParaRPr lang="en-US" altLang="zh-CN" dirty="0"/>
          </a:p>
        </p:txBody>
      </p:sp>
      <p:sp>
        <p:nvSpPr>
          <p:cNvPr id="2" name="灯片编号占位符 1"/>
          <p:cNvSpPr>
            <a:spLocks noGrp="1"/>
          </p:cNvSpPr>
          <p:nvPr>
            <p:ph type="sldNum" sz="quarter" idx="4"/>
          </p:nvPr>
        </p:nvSpPr>
        <p:spPr/>
        <p:txBody>
          <a:bodyPr/>
          <a:lstStyle/>
          <a:p>
            <a:fld id="{D065990C-D54C-4FC3-B4C7-03BEB07D7E46}" type="slidenum">
              <a:rPr lang="zh-CN" altLang="en-US" smtClean="0">
                <a:solidFill>
                  <a:srgbClr val="000000">
                    <a:tint val="75000"/>
                  </a:srgbClr>
                </a:solidFill>
              </a:rPr>
              <a:pPr/>
              <a:t>6</a:t>
            </a:fld>
            <a:endParaRPr lang="zh-CN" altLang="en-US">
              <a:solidFill>
                <a:srgbClr val="000000">
                  <a:tint val="75000"/>
                </a:srgbClr>
              </a:solidFill>
            </a:endParaRPr>
          </a:p>
        </p:txBody>
      </p:sp>
    </p:spTree>
    <p:extLst>
      <p:ext uri="{BB962C8B-B14F-4D97-AF65-F5344CB8AC3E}">
        <p14:creationId xmlns:p14="http://schemas.microsoft.com/office/powerpoint/2010/main" val="2714601119"/>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half" idx="1"/>
          </p:nvPr>
        </p:nvSpPr>
        <p:spPr>
          <a:xfrm>
            <a:off x="323528" y="1412776"/>
            <a:ext cx="8451825" cy="4680520"/>
          </a:xfrm>
        </p:spPr>
        <p:txBody>
          <a:bodyPr/>
          <a:lstStyle/>
          <a:p>
            <a:pPr marL="0" indent="0">
              <a:lnSpc>
                <a:spcPct val="150000"/>
              </a:lnSpc>
              <a:buNone/>
            </a:pPr>
            <a:r>
              <a:rPr lang="zh-CN" altLang="en-US" sz="2400" b="1" dirty="0" smtClean="0">
                <a:latin typeface="+mn-ea"/>
              </a:rPr>
              <a:t>订货计算前的重点关注（</a:t>
            </a:r>
            <a:r>
              <a:rPr lang="en-US" altLang="zh-CN" sz="2400" b="1" dirty="0" smtClean="0">
                <a:latin typeface="+mn-ea"/>
              </a:rPr>
              <a:t>ERP</a:t>
            </a:r>
            <a:r>
              <a:rPr lang="zh-CN" altLang="en-US" sz="2400" b="1" dirty="0" smtClean="0">
                <a:latin typeface="+mn-ea"/>
              </a:rPr>
              <a:t>系统）：</a:t>
            </a:r>
            <a:endParaRPr lang="en-US" altLang="zh-CN" sz="2400" b="1" dirty="0" smtClean="0">
              <a:latin typeface="+mn-ea"/>
            </a:endParaRPr>
          </a:p>
          <a:p>
            <a:pPr>
              <a:lnSpc>
                <a:spcPct val="150000"/>
              </a:lnSpc>
              <a:buFont typeface="Wingdings" panose="05000000000000000000" pitchFamily="2" charset="2"/>
              <a:buChar char="Ø"/>
            </a:pPr>
            <a:r>
              <a:rPr lang="zh-CN" altLang="en-US" sz="2400" b="1" dirty="0" smtClean="0">
                <a:latin typeface="+mn-ea"/>
              </a:rPr>
              <a:t>生产计划是否整备，状态是否清晰</a:t>
            </a:r>
            <a:endParaRPr lang="en-US" altLang="zh-CN" sz="2400" b="1" dirty="0" smtClean="0">
              <a:latin typeface="+mn-ea"/>
            </a:endParaRPr>
          </a:p>
          <a:p>
            <a:pPr>
              <a:lnSpc>
                <a:spcPct val="150000"/>
              </a:lnSpc>
              <a:buFont typeface="Wingdings" panose="05000000000000000000" pitchFamily="2" charset="2"/>
              <a:buChar char="Ø"/>
            </a:pPr>
            <a:r>
              <a:rPr lang="zh-CN" altLang="en-US" sz="2400" b="1" dirty="0" smtClean="0">
                <a:latin typeface="+mn-ea"/>
              </a:rPr>
              <a:t>库存状态、物料出库、入库状态时候确定，库存数是否与状态一致</a:t>
            </a:r>
            <a:endParaRPr lang="en-US" altLang="zh-CN" sz="2400" b="1" dirty="0" smtClean="0">
              <a:latin typeface="+mn-ea"/>
            </a:endParaRPr>
          </a:p>
          <a:p>
            <a:pPr>
              <a:lnSpc>
                <a:spcPct val="150000"/>
              </a:lnSpc>
              <a:buFont typeface="Wingdings" panose="05000000000000000000" pitchFamily="2" charset="2"/>
              <a:buChar char="Ø"/>
            </a:pPr>
            <a:r>
              <a:rPr lang="zh-CN" altLang="en-US" sz="2400" b="1" dirty="0" smtClean="0">
                <a:latin typeface="+mn-ea"/>
              </a:rPr>
              <a:t>物料的供应商是否已经设置，订货比例等相关设置是否完成</a:t>
            </a:r>
            <a:endParaRPr lang="en-US" altLang="zh-CN" sz="2400" b="1" dirty="0" smtClean="0">
              <a:latin typeface="+mn-ea"/>
            </a:endParaRPr>
          </a:p>
          <a:p>
            <a:pPr>
              <a:lnSpc>
                <a:spcPct val="150000"/>
              </a:lnSpc>
              <a:buFont typeface="Wingdings" panose="05000000000000000000" pitchFamily="2" charset="2"/>
              <a:buChar char="Ø"/>
            </a:pPr>
            <a:r>
              <a:rPr lang="zh-CN" altLang="en-US" sz="2400" b="1" dirty="0" smtClean="0">
                <a:latin typeface="+mn-ea"/>
              </a:rPr>
              <a:t>安全库存、损耗等信息是否设置完成</a:t>
            </a:r>
            <a:endParaRPr lang="en-US" altLang="zh-CN" sz="2400" b="1" dirty="0" smtClean="0">
              <a:latin typeface="+mn-ea"/>
            </a:endParaRPr>
          </a:p>
          <a:p>
            <a:pPr>
              <a:lnSpc>
                <a:spcPct val="150000"/>
              </a:lnSpc>
              <a:buFont typeface="Wingdings" panose="05000000000000000000" pitchFamily="2" charset="2"/>
              <a:buChar char="Ø"/>
            </a:pPr>
            <a:r>
              <a:rPr lang="zh-CN" altLang="en-US" sz="2400" b="1" dirty="0" smtClean="0">
                <a:latin typeface="+mn-ea"/>
              </a:rPr>
              <a:t>物料信息、供应商信息等是否设置完成</a:t>
            </a:r>
            <a:endParaRPr lang="zh-CN" altLang="en-US" sz="2400" b="1" dirty="0">
              <a:latin typeface="+mn-ea"/>
            </a:endParaRPr>
          </a:p>
        </p:txBody>
      </p:sp>
      <p:sp>
        <p:nvSpPr>
          <p:cNvPr id="5" name="灯片编号占位符 4"/>
          <p:cNvSpPr>
            <a:spLocks noGrp="1"/>
          </p:cNvSpPr>
          <p:nvPr>
            <p:ph type="sldNum" sz="quarter" idx="4"/>
          </p:nvPr>
        </p:nvSpPr>
        <p:spPr/>
        <p:txBody>
          <a:bodyPr/>
          <a:lstStyle/>
          <a:p>
            <a:fld id="{D065990C-D54C-4FC3-B4C7-03BEB07D7E46}" type="slidenum">
              <a:rPr lang="zh-CN" altLang="en-US" smtClean="0"/>
              <a:pPr/>
              <a:t>60</a:t>
            </a:fld>
            <a:endParaRPr lang="zh-CN" altLang="en-US"/>
          </a:p>
        </p:txBody>
      </p:sp>
      <p:sp>
        <p:nvSpPr>
          <p:cNvPr id="6" name="标题 5"/>
          <p:cNvSpPr txBox="1">
            <a:spLocks noGrp="1"/>
          </p:cNvSpPr>
          <p:nvPr>
            <p:ph type="title"/>
          </p:nvPr>
        </p:nvSpPr>
        <p:spPr>
          <a:xfrm>
            <a:off x="3020816" y="357895"/>
            <a:ext cx="3057247" cy="584775"/>
          </a:xfrm>
          <a:prstGeom prst="rect">
            <a:avLst/>
          </a:prstGeom>
          <a:noFill/>
        </p:spPr>
        <p:txBody>
          <a:bodyPr wrap="none" rtlCol="0">
            <a:spAutoFit/>
          </a:bodyPr>
          <a:lstStyle/>
          <a:p>
            <a:pPr algn="ctr"/>
            <a:r>
              <a:rPr lang="zh-CN" altLang="en-US" sz="3200" b="1" dirty="0" smtClean="0">
                <a:solidFill>
                  <a:srgbClr val="FF0000"/>
                </a:solidFill>
                <a:latin typeface="微软雅黑" panose="020B0503020204020204" pitchFamily="34" charset="-122"/>
                <a:ea typeface="微软雅黑" panose="020B0503020204020204" pitchFamily="34" charset="-122"/>
              </a:rPr>
              <a:t>订货程序与逻辑</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97478366"/>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9" name="Rectangle 3"/>
          <p:cNvSpPr>
            <a:spLocks noGrp="1" noChangeArrowheads="1"/>
          </p:cNvSpPr>
          <p:nvPr>
            <p:ph idx="1"/>
          </p:nvPr>
        </p:nvSpPr>
        <p:spPr bwMode="auto">
          <a:xfrm>
            <a:off x="395536" y="1916832"/>
            <a:ext cx="8208912" cy="324036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150000"/>
              </a:lnSpc>
              <a:buFontTx/>
              <a:buNone/>
            </a:pPr>
            <a:r>
              <a:rPr lang="zh-CN" altLang="en-US" sz="2400" b="1" dirty="0" smtClean="0"/>
              <a:t>订货</a:t>
            </a:r>
            <a:r>
              <a:rPr lang="zh-CN" altLang="en-US" sz="2400" b="1" dirty="0"/>
              <a:t>可分为</a:t>
            </a:r>
            <a:r>
              <a:rPr lang="zh-CN" altLang="en-US" sz="2400" b="1" dirty="0">
                <a:solidFill>
                  <a:srgbClr val="FF0000"/>
                </a:solidFill>
              </a:rPr>
              <a:t>按订单分散采购</a:t>
            </a:r>
            <a:r>
              <a:rPr lang="zh-CN" altLang="en-US" sz="2400" b="1" dirty="0"/>
              <a:t>和</a:t>
            </a:r>
            <a:r>
              <a:rPr lang="zh-CN" altLang="en-US" sz="2400" b="1" dirty="0">
                <a:solidFill>
                  <a:srgbClr val="FF0000"/>
                </a:solidFill>
              </a:rPr>
              <a:t>按材料集合采购</a:t>
            </a:r>
            <a:r>
              <a:rPr lang="en-US" altLang="zh-CN" sz="2400" b="1" dirty="0"/>
              <a:t>2</a:t>
            </a:r>
            <a:r>
              <a:rPr lang="zh-CN" altLang="en-US" sz="2400" b="1" dirty="0"/>
              <a:t>种</a:t>
            </a:r>
            <a:r>
              <a:rPr lang="zh-CN" altLang="en-US" sz="2400" b="1" dirty="0" smtClean="0"/>
              <a:t>方式</a:t>
            </a:r>
            <a:endParaRPr lang="zh-CN" altLang="en-US" sz="2400" b="1" dirty="0"/>
          </a:p>
          <a:p>
            <a:pPr>
              <a:lnSpc>
                <a:spcPct val="150000"/>
              </a:lnSpc>
              <a:buFont typeface="Wingdings" panose="05000000000000000000" pitchFamily="2" charset="2"/>
              <a:buChar char="Ø"/>
            </a:pPr>
            <a:r>
              <a:rPr lang="zh-CN" altLang="en-US" sz="2000" b="1" dirty="0"/>
              <a:t>订单分散采购是指把收到的客户订单进行编号，使用这个编号进行生产生产制造相关的所有活动，材料采购也是以此编号作为订单识别号进行订货，每个客户订单编号都会对应和若干个材料</a:t>
            </a:r>
            <a:r>
              <a:rPr lang="zh-CN" altLang="en-US" sz="2000" b="1" dirty="0" smtClean="0"/>
              <a:t>订单</a:t>
            </a:r>
            <a:endParaRPr lang="zh-CN" altLang="en-US" sz="2000" b="1" dirty="0"/>
          </a:p>
          <a:p>
            <a:pPr>
              <a:lnSpc>
                <a:spcPct val="150000"/>
              </a:lnSpc>
              <a:buFont typeface="Wingdings" panose="05000000000000000000" pitchFamily="2" charset="2"/>
              <a:buChar char="Ø"/>
            </a:pPr>
            <a:r>
              <a:rPr lang="zh-CN" altLang="en-US" sz="2000" b="1" dirty="0"/>
              <a:t>材料集合采购是指根据所有订单，分别计算出材料的使用数量，然后合并使用量，再参考库存和在途的情况进行集合</a:t>
            </a:r>
            <a:r>
              <a:rPr lang="zh-CN" altLang="en-US" sz="2000" b="1" dirty="0" smtClean="0"/>
              <a:t>订货</a:t>
            </a:r>
            <a:endParaRPr lang="zh-CN" altLang="en-US" sz="2000" b="1" dirty="0"/>
          </a:p>
        </p:txBody>
      </p:sp>
      <p:sp>
        <p:nvSpPr>
          <p:cNvPr id="2" name="文本框 1"/>
          <p:cNvSpPr txBox="1"/>
          <p:nvPr/>
        </p:nvSpPr>
        <p:spPr>
          <a:xfrm>
            <a:off x="323528" y="1340768"/>
            <a:ext cx="2646878" cy="461665"/>
          </a:xfrm>
          <a:prstGeom prst="rect">
            <a:avLst/>
          </a:prstGeom>
          <a:noFill/>
        </p:spPr>
        <p:txBody>
          <a:bodyPr wrap="none" rtlCol="0">
            <a:spAutoFit/>
          </a:bodyPr>
          <a:lstStyle/>
          <a:p>
            <a:r>
              <a:rPr lang="zh-CN" altLang="en-US" sz="2400" b="1" dirty="0" smtClean="0">
                <a:latin typeface="微软雅黑" panose="020B0503020204020204" pitchFamily="34" charset="-122"/>
                <a:ea typeface="微软雅黑" panose="020B0503020204020204" pitchFamily="34" charset="-122"/>
              </a:rPr>
              <a:t>采购订单做成方式</a:t>
            </a:r>
            <a:endParaRPr lang="zh-CN" altLang="en-US" sz="2400" b="1" dirty="0">
              <a:latin typeface="微软雅黑" panose="020B0503020204020204" pitchFamily="34" charset="-122"/>
              <a:ea typeface="微软雅黑" panose="020B0503020204020204" pitchFamily="34" charset="-122"/>
            </a:endParaRPr>
          </a:p>
        </p:txBody>
      </p:sp>
      <p:sp>
        <p:nvSpPr>
          <p:cNvPr id="4" name="文本框 3"/>
          <p:cNvSpPr txBox="1"/>
          <p:nvPr/>
        </p:nvSpPr>
        <p:spPr>
          <a:xfrm>
            <a:off x="2766184" y="406406"/>
            <a:ext cx="3467616" cy="584775"/>
          </a:xfrm>
          <a:prstGeom prst="rect">
            <a:avLst/>
          </a:prstGeom>
          <a:noFill/>
        </p:spPr>
        <p:txBody>
          <a:bodyPr wrap="none" rtlCol="0">
            <a:spAutoFit/>
          </a:bodyPr>
          <a:lstStyle/>
          <a:p>
            <a:r>
              <a:rPr lang="zh-CN" altLang="en-US" sz="3200" b="1" dirty="0" smtClean="0">
                <a:solidFill>
                  <a:srgbClr val="FF0000"/>
                </a:solidFill>
                <a:latin typeface="微软雅黑" panose="020B0503020204020204" pitchFamily="34" charset="-122"/>
                <a:ea typeface="微软雅黑" panose="020B0503020204020204" pitchFamily="34" charset="-122"/>
              </a:rPr>
              <a:t>订单的计算与做成</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17887925"/>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3" name="Rectangle 3"/>
          <p:cNvSpPr>
            <a:spLocks noGrp="1" noChangeArrowheads="1"/>
          </p:cNvSpPr>
          <p:nvPr>
            <p:ph type="body" sz="half" idx="1"/>
          </p:nvPr>
        </p:nvSpPr>
        <p:spPr bwMode="auto">
          <a:xfrm>
            <a:off x="388671" y="1484784"/>
            <a:ext cx="7711721" cy="4425355"/>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150000"/>
              </a:lnSpc>
              <a:buFontTx/>
              <a:buNone/>
            </a:pPr>
            <a:r>
              <a:rPr lang="zh-CN" altLang="en-US" sz="2400" b="1" dirty="0" smtClean="0">
                <a:latin typeface="微软雅黑" panose="020B0503020204020204" pitchFamily="34" charset="-122"/>
                <a:ea typeface="微软雅黑" panose="020B0503020204020204" pitchFamily="34" charset="-122"/>
              </a:rPr>
              <a:t>采购订单的样式：</a:t>
            </a:r>
            <a:endParaRPr lang="en-US" altLang="zh-CN" sz="2400" b="1" dirty="0" smtClean="0">
              <a:latin typeface="微软雅黑" panose="020B0503020204020204" pitchFamily="34" charset="-122"/>
              <a:ea typeface="微软雅黑" panose="020B0503020204020204" pitchFamily="34" charset="-122"/>
            </a:endParaRPr>
          </a:p>
          <a:p>
            <a:pPr>
              <a:lnSpc>
                <a:spcPct val="150000"/>
              </a:lnSpc>
              <a:buFontTx/>
              <a:buNone/>
            </a:pPr>
            <a:r>
              <a:rPr lang="zh-CN" altLang="en-US" sz="2400" b="1" dirty="0" smtClean="0">
                <a:latin typeface="微软雅黑" panose="020B0503020204020204" pitchFamily="34" charset="-122"/>
                <a:ea typeface="微软雅黑" panose="020B0503020204020204" pitchFamily="34" charset="-122"/>
              </a:rPr>
              <a:t>生成</a:t>
            </a:r>
            <a:r>
              <a:rPr lang="zh-CN" altLang="en-US" sz="2400" b="1" dirty="0">
                <a:latin typeface="微软雅黑" panose="020B0503020204020204" pitchFamily="34" charset="-122"/>
                <a:ea typeface="微软雅黑" panose="020B0503020204020204" pitchFamily="34" charset="-122"/>
              </a:rPr>
              <a:t>订单一般必须</a:t>
            </a:r>
            <a:r>
              <a:rPr lang="zh-CN" altLang="en-US" sz="2400" b="1" dirty="0" smtClean="0">
                <a:latin typeface="微软雅黑" panose="020B0503020204020204" pitchFamily="34" charset="-122"/>
                <a:ea typeface="微软雅黑" panose="020B0503020204020204" pitchFamily="34" charset="-122"/>
              </a:rPr>
              <a:t>包括以下</a:t>
            </a:r>
            <a:r>
              <a:rPr lang="zh-CN" altLang="en-US" sz="2400" b="1" dirty="0">
                <a:latin typeface="微软雅黑" panose="020B0503020204020204" pitchFamily="34" charset="-122"/>
                <a:ea typeface="微软雅黑" panose="020B0503020204020204" pitchFamily="34" charset="-122"/>
              </a:rPr>
              <a:t>内容</a:t>
            </a:r>
            <a:r>
              <a:rPr lang="zh-CN" altLang="en-US" sz="2400" b="1" dirty="0" smtClean="0">
                <a:latin typeface="微软雅黑" panose="020B0503020204020204" pitchFamily="34" charset="-122"/>
                <a:ea typeface="微软雅黑" panose="020B0503020204020204" pitchFamily="34" charset="-122"/>
              </a:rPr>
              <a:t>：</a:t>
            </a:r>
            <a:endParaRPr lang="en-US" altLang="zh-CN" sz="2400" b="1" dirty="0" smtClean="0">
              <a:latin typeface="微软雅黑" panose="020B0503020204020204" pitchFamily="34" charset="-122"/>
              <a:ea typeface="微软雅黑" panose="020B0503020204020204" pitchFamily="34" charset="-122"/>
            </a:endParaRPr>
          </a:p>
          <a:p>
            <a:pPr>
              <a:lnSpc>
                <a:spcPct val="150000"/>
              </a:lnSpc>
              <a:buFontTx/>
              <a:buNone/>
            </a:pPr>
            <a:r>
              <a:rPr lang="zh-CN" altLang="en-US" sz="2400" b="1" dirty="0" smtClean="0">
                <a:latin typeface="微软雅黑" panose="020B0503020204020204" pitchFamily="34" charset="-122"/>
                <a:ea typeface="微软雅黑" panose="020B0503020204020204" pitchFamily="34" charset="-122"/>
              </a:rPr>
              <a:t>供应</a:t>
            </a:r>
            <a:r>
              <a:rPr lang="zh-CN" altLang="en-US" sz="2400" b="1" dirty="0">
                <a:latin typeface="微软雅黑" panose="020B0503020204020204" pitchFamily="34" charset="-122"/>
                <a:ea typeface="微软雅黑" panose="020B0503020204020204" pitchFamily="34" charset="-122"/>
              </a:rPr>
              <a:t>商信息、</a:t>
            </a:r>
          </a:p>
          <a:p>
            <a:pPr>
              <a:lnSpc>
                <a:spcPct val="150000"/>
              </a:lnSpc>
              <a:buFontTx/>
              <a:buNone/>
            </a:pPr>
            <a:r>
              <a:rPr lang="zh-CN" altLang="en-US" sz="2400" b="1" dirty="0">
                <a:latin typeface="微软雅黑" panose="020B0503020204020204" pitchFamily="34" charset="-122"/>
                <a:ea typeface="微软雅黑" panose="020B0503020204020204" pitchFamily="34" charset="-122"/>
              </a:rPr>
              <a:t>订单号、</a:t>
            </a:r>
            <a:r>
              <a:rPr lang="zh-CN" altLang="en-US" sz="2400" b="1" dirty="0" smtClean="0">
                <a:latin typeface="微软雅黑" panose="020B0503020204020204" pitchFamily="34" charset="-122"/>
                <a:ea typeface="微软雅黑" panose="020B0503020204020204" pitchFamily="34" charset="-122"/>
              </a:rPr>
              <a:t>订货日期、交货</a:t>
            </a:r>
            <a:r>
              <a:rPr lang="zh-CN" altLang="en-US" sz="2400" b="1" dirty="0">
                <a:latin typeface="微软雅黑" panose="020B0503020204020204" pitchFamily="34" charset="-122"/>
                <a:ea typeface="微软雅黑" panose="020B0503020204020204" pitchFamily="34" charset="-122"/>
              </a:rPr>
              <a:t>日期</a:t>
            </a:r>
            <a:endParaRPr lang="en-US" altLang="zh-CN" sz="2400" b="1" dirty="0" smtClean="0">
              <a:latin typeface="微软雅黑" panose="020B0503020204020204" pitchFamily="34" charset="-122"/>
              <a:ea typeface="微软雅黑" panose="020B0503020204020204" pitchFamily="34" charset="-122"/>
            </a:endParaRPr>
          </a:p>
          <a:p>
            <a:pPr>
              <a:lnSpc>
                <a:spcPct val="150000"/>
              </a:lnSpc>
              <a:buFontTx/>
              <a:buNone/>
            </a:pPr>
            <a:r>
              <a:rPr lang="zh-CN" altLang="en-US" sz="2400" b="1" dirty="0" smtClean="0">
                <a:latin typeface="微软雅黑" panose="020B0503020204020204" pitchFamily="34" charset="-122"/>
                <a:ea typeface="微软雅黑" panose="020B0503020204020204" pitchFamily="34" charset="-122"/>
              </a:rPr>
              <a:t>材料</a:t>
            </a:r>
            <a:r>
              <a:rPr lang="zh-CN" altLang="en-US" sz="2400" b="1" dirty="0">
                <a:latin typeface="微软雅黑" panose="020B0503020204020204" pitchFamily="34" charset="-122"/>
                <a:ea typeface="微软雅黑" panose="020B0503020204020204" pitchFamily="34" charset="-122"/>
              </a:rPr>
              <a:t>编号、</a:t>
            </a:r>
            <a:r>
              <a:rPr lang="zh-CN" altLang="en-US" sz="2400" b="1" dirty="0" smtClean="0">
                <a:latin typeface="微软雅黑" panose="020B0503020204020204" pitchFamily="34" charset="-122"/>
                <a:ea typeface="微软雅黑" panose="020B0503020204020204" pitchFamily="34" charset="-122"/>
              </a:rPr>
              <a:t>材料</a:t>
            </a:r>
            <a:r>
              <a:rPr lang="zh-CN" altLang="en-US" sz="2400" b="1" dirty="0">
                <a:latin typeface="微软雅黑" panose="020B0503020204020204" pitchFamily="34" charset="-122"/>
                <a:ea typeface="微软雅黑" panose="020B0503020204020204" pitchFamily="34" charset="-122"/>
              </a:rPr>
              <a:t>名称、订货数量、</a:t>
            </a:r>
            <a:r>
              <a:rPr lang="zh-CN" altLang="en-US" sz="2400" b="1" dirty="0" smtClean="0">
                <a:latin typeface="微软雅黑" panose="020B0503020204020204" pitchFamily="34" charset="-122"/>
                <a:ea typeface="微软雅黑" panose="020B0503020204020204" pitchFamily="34" charset="-122"/>
              </a:rPr>
              <a:t>材料</a:t>
            </a:r>
            <a:r>
              <a:rPr lang="zh-CN" altLang="en-US" sz="2400" b="1" dirty="0">
                <a:latin typeface="微软雅黑" panose="020B0503020204020204" pitchFamily="34" charset="-122"/>
                <a:ea typeface="微软雅黑" panose="020B0503020204020204" pitchFamily="34" charset="-122"/>
              </a:rPr>
              <a:t>单价、材料</a:t>
            </a:r>
            <a:r>
              <a:rPr lang="zh-CN" altLang="en-US" sz="2400" b="1" dirty="0" smtClean="0">
                <a:latin typeface="微软雅黑" panose="020B0503020204020204" pitchFamily="34" charset="-122"/>
                <a:ea typeface="微软雅黑" panose="020B0503020204020204" pitchFamily="34" charset="-122"/>
              </a:rPr>
              <a:t>金额</a:t>
            </a:r>
            <a:endParaRPr lang="en-US" altLang="zh-CN" sz="2400" b="1" dirty="0" smtClean="0">
              <a:latin typeface="微软雅黑" panose="020B0503020204020204" pitchFamily="34" charset="-122"/>
              <a:ea typeface="微软雅黑" panose="020B0503020204020204" pitchFamily="34" charset="-122"/>
            </a:endParaRPr>
          </a:p>
          <a:p>
            <a:pPr>
              <a:lnSpc>
                <a:spcPct val="150000"/>
              </a:lnSpc>
              <a:buFontTx/>
              <a:buNone/>
            </a:pPr>
            <a:r>
              <a:rPr lang="zh-CN" altLang="en-US" sz="2400" b="1" dirty="0" smtClean="0">
                <a:latin typeface="微软雅黑" panose="020B0503020204020204" pitchFamily="34" charset="-122"/>
                <a:ea typeface="微软雅黑" panose="020B0503020204020204" pitchFamily="34" charset="-122"/>
              </a:rPr>
              <a:t>运输</a:t>
            </a:r>
            <a:r>
              <a:rPr lang="zh-CN" altLang="en-US" sz="2400" b="1" dirty="0">
                <a:latin typeface="微软雅黑" panose="020B0503020204020204" pitchFamily="34" charset="-122"/>
                <a:ea typeface="微软雅黑" panose="020B0503020204020204" pitchFamily="34" charset="-122"/>
              </a:rPr>
              <a:t>方式、包装要求等</a:t>
            </a:r>
          </a:p>
        </p:txBody>
      </p:sp>
      <p:sp>
        <p:nvSpPr>
          <p:cNvPr id="3" name="文本框 2"/>
          <p:cNvSpPr txBox="1"/>
          <p:nvPr/>
        </p:nvSpPr>
        <p:spPr>
          <a:xfrm>
            <a:off x="2766184" y="406406"/>
            <a:ext cx="3467616" cy="584775"/>
          </a:xfrm>
          <a:prstGeom prst="rect">
            <a:avLst/>
          </a:prstGeom>
          <a:noFill/>
        </p:spPr>
        <p:txBody>
          <a:bodyPr wrap="none" rtlCol="0">
            <a:spAutoFit/>
          </a:bodyPr>
          <a:lstStyle/>
          <a:p>
            <a:r>
              <a:rPr lang="zh-CN" altLang="en-US" sz="3200" b="1" dirty="0" smtClean="0">
                <a:solidFill>
                  <a:srgbClr val="FF0000"/>
                </a:solidFill>
                <a:latin typeface="微软雅黑" panose="020B0503020204020204" pitchFamily="34" charset="-122"/>
                <a:ea typeface="微软雅黑" panose="020B0503020204020204" pitchFamily="34" charset="-122"/>
              </a:rPr>
              <a:t>订单的计算与做成</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60438535"/>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485106" y="367581"/>
            <a:ext cx="6192837" cy="563033"/>
          </a:xfrm>
        </p:spPr>
        <p:txBody>
          <a:bodyPr/>
          <a:lstStyle/>
          <a:p>
            <a:pPr algn="ctr"/>
            <a:r>
              <a:rPr lang="zh-CN" altLang="en-US" sz="3200" dirty="0" smtClean="0">
                <a:solidFill>
                  <a:srgbClr val="FF0000"/>
                </a:solidFill>
              </a:rPr>
              <a:t>采购管理的控制原则</a:t>
            </a:r>
            <a:endParaRPr lang="zh-CN" altLang="en-US" sz="3200" dirty="0">
              <a:solidFill>
                <a:srgbClr val="FF0000"/>
              </a:solidFill>
            </a:endParaRPr>
          </a:p>
        </p:txBody>
      </p:sp>
      <p:sp>
        <p:nvSpPr>
          <p:cNvPr id="2" name="内容占位符 1"/>
          <p:cNvSpPr>
            <a:spLocks noGrp="1"/>
          </p:cNvSpPr>
          <p:nvPr>
            <p:ph idx="1"/>
          </p:nvPr>
        </p:nvSpPr>
        <p:spPr>
          <a:xfrm>
            <a:off x="395536" y="1542806"/>
            <a:ext cx="4320480" cy="4838521"/>
          </a:xfrm>
        </p:spPr>
        <p:txBody>
          <a:bodyPr/>
          <a:lstStyle/>
          <a:p>
            <a:pPr>
              <a:lnSpc>
                <a:spcPct val="200000"/>
              </a:lnSpc>
              <a:buFont typeface="Wingdings" panose="05000000000000000000" pitchFamily="2" charset="2"/>
              <a:buChar char="Ø"/>
            </a:pPr>
            <a:r>
              <a:rPr lang="en-US" altLang="zh-CN" sz="2400" b="1" dirty="0" smtClean="0"/>
              <a:t> </a:t>
            </a:r>
          </a:p>
          <a:p>
            <a:pPr>
              <a:lnSpc>
                <a:spcPct val="200000"/>
              </a:lnSpc>
              <a:buFont typeface="Wingdings" panose="05000000000000000000" pitchFamily="2" charset="2"/>
              <a:buChar char="Ø"/>
            </a:pPr>
            <a:r>
              <a:rPr lang="en-US" altLang="zh-CN" sz="2400" b="1" dirty="0"/>
              <a:t> </a:t>
            </a:r>
            <a:endParaRPr lang="en-US" altLang="zh-CN" sz="2400" b="1" dirty="0" smtClean="0"/>
          </a:p>
          <a:p>
            <a:pPr>
              <a:lnSpc>
                <a:spcPct val="200000"/>
              </a:lnSpc>
              <a:buFont typeface="Wingdings" panose="05000000000000000000" pitchFamily="2" charset="2"/>
              <a:buChar char="Ø"/>
            </a:pPr>
            <a:r>
              <a:rPr lang="en-US" altLang="zh-CN" sz="2400" b="1" dirty="0"/>
              <a:t> </a:t>
            </a:r>
            <a:endParaRPr lang="en-US" altLang="zh-CN" sz="2400" b="1" dirty="0" smtClean="0"/>
          </a:p>
          <a:p>
            <a:pPr>
              <a:lnSpc>
                <a:spcPct val="200000"/>
              </a:lnSpc>
              <a:buFont typeface="Wingdings" panose="05000000000000000000" pitchFamily="2" charset="2"/>
              <a:buChar char="Ø"/>
            </a:pPr>
            <a:r>
              <a:rPr lang="en-US" altLang="zh-CN" sz="2400" b="1" dirty="0"/>
              <a:t> </a:t>
            </a:r>
            <a:endParaRPr lang="en-US" altLang="zh-CN" sz="2400" b="1" dirty="0" smtClean="0"/>
          </a:p>
          <a:p>
            <a:pPr>
              <a:lnSpc>
                <a:spcPct val="200000"/>
              </a:lnSpc>
              <a:buFont typeface="Wingdings" panose="05000000000000000000" pitchFamily="2" charset="2"/>
              <a:buChar char="Ø"/>
            </a:pPr>
            <a:r>
              <a:rPr lang="en-US" altLang="zh-CN" sz="2400" b="1" dirty="0"/>
              <a:t> </a:t>
            </a:r>
            <a:endParaRPr lang="en-US" altLang="zh-CN" sz="2400" b="1" dirty="0" smtClean="0"/>
          </a:p>
          <a:p>
            <a:pPr>
              <a:lnSpc>
                <a:spcPct val="200000"/>
              </a:lnSpc>
              <a:buFont typeface="Wingdings" panose="05000000000000000000" pitchFamily="2" charset="2"/>
              <a:buChar char="Ø"/>
            </a:pPr>
            <a:r>
              <a:rPr lang="en-US" altLang="zh-CN" sz="2400" b="1" dirty="0"/>
              <a:t> </a:t>
            </a:r>
            <a:endParaRPr lang="en-US" altLang="zh-CN" sz="2000" b="1" dirty="0" smtClean="0"/>
          </a:p>
        </p:txBody>
      </p:sp>
      <p:sp>
        <p:nvSpPr>
          <p:cNvPr id="4" name="灯片编号占位符 3"/>
          <p:cNvSpPr>
            <a:spLocks noGrp="1"/>
          </p:cNvSpPr>
          <p:nvPr>
            <p:ph type="sldNum" sz="quarter" idx="4"/>
          </p:nvPr>
        </p:nvSpPr>
        <p:spPr/>
        <p:txBody>
          <a:bodyPr/>
          <a:lstStyle/>
          <a:p>
            <a:fld id="{8BA16DCC-C50E-4AD5-94C9-747C0058B3E1}" type="slidenum">
              <a:rPr lang="zh-CN" altLang="en-US" smtClean="0"/>
              <a:pPr/>
              <a:t>63</a:t>
            </a:fld>
            <a:endParaRPr lang="zh-CN" altLang="en-US" dirty="0"/>
          </a:p>
        </p:txBody>
      </p:sp>
    </p:spTree>
    <p:extLst>
      <p:ext uri="{BB962C8B-B14F-4D97-AF65-F5344CB8AC3E}">
        <p14:creationId xmlns:p14="http://schemas.microsoft.com/office/powerpoint/2010/main" val="10905607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linds(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linds(horizont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linds(horizont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linds(horizontal)">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8BA16DCC-C50E-4AD5-94C9-747C0058B3E1}" type="slidenum">
              <a:rPr lang="zh-CN" altLang="en-US" smtClean="0"/>
              <a:pPr/>
              <a:t>64</a:t>
            </a:fld>
            <a:endParaRPr lang="zh-CN" altLang="en-US" dirty="0"/>
          </a:p>
        </p:txBody>
      </p:sp>
      <p:sp>
        <p:nvSpPr>
          <p:cNvPr id="3" name="文本框 2"/>
          <p:cNvSpPr txBox="1"/>
          <p:nvPr/>
        </p:nvSpPr>
        <p:spPr>
          <a:xfrm>
            <a:off x="899592" y="1556792"/>
            <a:ext cx="7632847" cy="1135054"/>
          </a:xfrm>
          <a:prstGeom prst="rect">
            <a:avLst/>
          </a:prstGeom>
          <a:noFill/>
        </p:spPr>
        <p:txBody>
          <a:bodyPr wrap="square" rtlCol="0">
            <a:spAutoFit/>
          </a:bodyPr>
          <a:lstStyle/>
          <a:p>
            <a:pPr algn="ctr">
              <a:lnSpc>
                <a:spcPct val="150000"/>
              </a:lnSpc>
            </a:pPr>
            <a:r>
              <a:rPr lang="zh-CN" altLang="en-US" sz="2400" b="1" dirty="0" smtClean="0">
                <a:latin typeface="微软雅黑" panose="020B0503020204020204" pitchFamily="34" charset="-122"/>
                <a:ea typeface="微软雅黑" panose="020B0503020204020204" pitchFamily="34" charset="-122"/>
              </a:rPr>
              <a:t>采购部门</a:t>
            </a:r>
            <a:r>
              <a:rPr lang="en-US" altLang="zh-CN" sz="2400" b="1" dirty="0" smtClean="0">
                <a:latin typeface="微软雅黑" panose="020B0503020204020204" pitchFamily="34" charset="-122"/>
                <a:ea typeface="微软雅黑" panose="020B0503020204020204" pitchFamily="34" charset="-122"/>
              </a:rPr>
              <a:t>/</a:t>
            </a:r>
            <a:r>
              <a:rPr lang="zh-CN" altLang="en-US" sz="2400" b="1" dirty="0" smtClean="0">
                <a:latin typeface="微软雅黑" panose="020B0503020204020204" pitchFamily="34" charset="-122"/>
                <a:ea typeface="微软雅黑" panose="020B0503020204020204" pitchFamily="34" charset="-122"/>
              </a:rPr>
              <a:t>物控部门除了对订货单进行管理和控制之外，还有一项更重要的工作</a:t>
            </a:r>
            <a:endParaRPr lang="zh-CN" altLang="en-US" sz="2400" b="1" dirty="0">
              <a:latin typeface="微软雅黑" panose="020B0503020204020204" pitchFamily="34" charset="-122"/>
              <a:ea typeface="微软雅黑" panose="020B0503020204020204" pitchFamily="34" charset="-122"/>
            </a:endParaRPr>
          </a:p>
        </p:txBody>
      </p:sp>
      <p:sp>
        <p:nvSpPr>
          <p:cNvPr id="4" name="文本框 3"/>
          <p:cNvSpPr txBox="1"/>
          <p:nvPr/>
        </p:nvSpPr>
        <p:spPr>
          <a:xfrm>
            <a:off x="649450" y="3337791"/>
            <a:ext cx="7970452" cy="646331"/>
          </a:xfrm>
          <a:prstGeom prst="rect">
            <a:avLst/>
          </a:prstGeom>
          <a:solidFill>
            <a:srgbClr val="FFFF99"/>
          </a:solidFill>
        </p:spPr>
        <p:txBody>
          <a:bodyPr wrap="none" rtlCol="0">
            <a:spAutoFit/>
          </a:bodyPr>
          <a:lstStyle/>
          <a:p>
            <a:r>
              <a:rPr lang="zh-CN" altLang="en-US" sz="3600" b="1" dirty="0" smtClean="0">
                <a:solidFill>
                  <a:srgbClr val="002060"/>
                </a:solidFill>
                <a:latin typeface="微软雅黑" panose="020B0503020204020204" pitchFamily="34" charset="-122"/>
                <a:ea typeface="微软雅黑" panose="020B0503020204020204" pitchFamily="34" charset="-122"/>
              </a:rPr>
              <a:t> </a:t>
            </a:r>
            <a:r>
              <a:rPr lang="zh-CN" altLang="en-US" sz="2800" b="1" dirty="0" smtClean="0">
                <a:solidFill>
                  <a:srgbClr val="002060"/>
                </a:solidFill>
                <a:latin typeface="微软雅黑" panose="020B0503020204020204" pitchFamily="34" charset="-122"/>
                <a:ea typeface="微软雅黑" panose="020B0503020204020204" pitchFamily="34" charset="-122"/>
              </a:rPr>
              <a:t>保证</a:t>
            </a:r>
            <a:r>
              <a:rPr lang="zh-CN" altLang="en-US" sz="2800" b="1" dirty="0">
                <a:solidFill>
                  <a:srgbClr val="002060"/>
                </a:solidFill>
                <a:latin typeface="微软雅黑" panose="020B0503020204020204" pitchFamily="34" charset="-122"/>
                <a:ea typeface="微软雅黑" panose="020B0503020204020204" pitchFamily="34" charset="-122"/>
              </a:rPr>
              <a:t>物料的正常</a:t>
            </a:r>
            <a:r>
              <a:rPr lang="zh-CN" altLang="en-US" sz="2800" b="1" dirty="0" smtClean="0">
                <a:solidFill>
                  <a:srgbClr val="002060"/>
                </a:solidFill>
                <a:latin typeface="微软雅黑" panose="020B0503020204020204" pitchFamily="34" charset="-122"/>
                <a:ea typeface="微软雅黑" panose="020B0503020204020204" pitchFamily="34" charset="-122"/>
              </a:rPr>
              <a:t>供应，确保生产计划的顺利执行</a:t>
            </a:r>
            <a:r>
              <a:rPr lang="zh-CN" altLang="en-US" sz="3600" b="1" dirty="0" smtClean="0">
                <a:solidFill>
                  <a:srgbClr val="002060"/>
                </a:solidFill>
                <a:latin typeface="微软雅黑" panose="020B0503020204020204" pitchFamily="34" charset="-122"/>
                <a:ea typeface="微软雅黑" panose="020B0503020204020204" pitchFamily="34" charset="-122"/>
              </a:rPr>
              <a:t> </a:t>
            </a:r>
            <a:endParaRPr lang="zh-CN" altLang="en-US" sz="3600" b="1" dirty="0">
              <a:solidFill>
                <a:srgbClr val="002060"/>
              </a:solidFill>
              <a:latin typeface="微软雅黑" panose="020B0503020204020204" pitchFamily="34" charset="-122"/>
              <a:ea typeface="微软雅黑" panose="020B0503020204020204" pitchFamily="34" charset="-122"/>
            </a:endParaRPr>
          </a:p>
        </p:txBody>
      </p:sp>
      <p:sp>
        <p:nvSpPr>
          <p:cNvPr id="5" name="下箭头 4"/>
          <p:cNvSpPr/>
          <p:nvPr/>
        </p:nvSpPr>
        <p:spPr bwMode="auto">
          <a:xfrm>
            <a:off x="4349418" y="2763854"/>
            <a:ext cx="562744" cy="521130"/>
          </a:xfrm>
          <a:prstGeom prst="downArrow">
            <a:avLst/>
          </a:prstGeom>
          <a:solidFill>
            <a:srgbClr val="FFC000"/>
          </a:solidFill>
          <a:ln w="38100" cap="flat" cmpd="sng" algn="ctr">
            <a:solidFill>
              <a:schemeClr val="tx1"/>
            </a:solidFill>
            <a:prstDash val="solid"/>
            <a:round/>
            <a:headEnd type="none" w="med" len="med"/>
            <a:tailEnd type="stealth" w="lg" len="lg"/>
          </a:ln>
          <a:effectLst>
            <a:outerShdw dist="20000" dir="5400000" algn="ctr" rotWithShape="0">
              <a:srgbClr val="000000">
                <a:alpha val="34000"/>
              </a:srgbClr>
            </a:outerShdw>
          </a:effectLst>
        </p:spPr>
        <p:txBody>
          <a:bodyPr vert="horz" wrap="none" lIns="90000" tIns="46800" rIns="90000" bIns="46800" numCol="1" rtlCol="0" anchor="ctr" anchorCtr="0" compatLnSpc="1">
            <a:prstTxWarp prst="textNoShape">
              <a:avLst/>
            </a:prstTxWarp>
          </a:bodyPr>
          <a:lstStyle/>
          <a:p>
            <a:pPr marL="455613" marR="0" indent="-455613" algn="ctr" defTabSz="914400" rtl="0" eaLnBrk="1" fontAlgn="base" latinLnBrk="0" hangingPunct="1">
              <a:lnSpc>
                <a:spcPct val="100000"/>
              </a:lnSpc>
              <a:spcBef>
                <a:spcPct val="50000"/>
              </a:spcBef>
              <a:spcAft>
                <a:spcPct val="0"/>
              </a:spcAft>
              <a:buClrTx/>
              <a:buSzPct val="120000"/>
              <a:buFont typeface="Wingdings" pitchFamily="2" charset="2"/>
              <a:buNone/>
              <a:tabLst/>
            </a:pPr>
            <a:endParaRPr kumimoji="0" lang="zh-CN" altLang="en-US" sz="1800" b="1" i="1" u="none" strike="noStrike" cap="none" normalizeH="0" baseline="0" smtClean="0">
              <a:ln>
                <a:noFill/>
              </a:ln>
              <a:solidFill>
                <a:schemeClr val="tx1"/>
              </a:solidFill>
              <a:effectLst/>
              <a:latin typeface="Arial" pitchFamily="34" charset="0"/>
              <a:ea typeface="宋体" pitchFamily="2" charset="-122"/>
            </a:endParaRPr>
          </a:p>
        </p:txBody>
      </p:sp>
      <p:sp>
        <p:nvSpPr>
          <p:cNvPr id="6" name="文本框 5"/>
          <p:cNvSpPr txBox="1"/>
          <p:nvPr/>
        </p:nvSpPr>
        <p:spPr>
          <a:xfrm>
            <a:off x="723129" y="3974030"/>
            <a:ext cx="4104456" cy="2031325"/>
          </a:xfrm>
          <a:prstGeom prst="rect">
            <a:avLst/>
          </a:prstGeom>
          <a:noFill/>
        </p:spPr>
        <p:txBody>
          <a:bodyPr wrap="square" rtlCol="0">
            <a:spAutoFit/>
          </a:bodyPr>
          <a:lstStyle/>
          <a:p>
            <a:pPr>
              <a:lnSpc>
                <a:spcPct val="150000"/>
              </a:lnSpc>
            </a:pPr>
            <a:r>
              <a:rPr lang="zh-CN" altLang="en-US" sz="2400" b="1" dirty="0" smtClean="0">
                <a:latin typeface="微软雅黑" panose="020B0503020204020204" pitchFamily="34" charset="-122"/>
                <a:ea typeface="微软雅黑" panose="020B0503020204020204" pitchFamily="34" charset="-122"/>
              </a:rPr>
              <a:t>如何保证？</a:t>
            </a:r>
            <a:endParaRPr lang="en-US" altLang="zh-CN" sz="2400" b="1" dirty="0" smtClean="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Ø"/>
            </a:pPr>
            <a:r>
              <a:rPr lang="zh-CN" altLang="en-US" sz="2000" dirty="0" smtClean="0">
                <a:latin typeface="微软雅黑" panose="020B0503020204020204" pitchFamily="34" charset="-122"/>
                <a:ea typeface="微软雅黑" panose="020B0503020204020204" pitchFamily="34" charset="-122"/>
              </a:rPr>
              <a:t>物料没有问题时能够正常供应，自然可以保证生产进行</a:t>
            </a:r>
            <a:endParaRPr lang="en-US" altLang="zh-CN" sz="2000" dirty="0" smtClean="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Ø"/>
            </a:pPr>
            <a:r>
              <a:rPr lang="zh-CN" altLang="en-US" sz="2000" dirty="0" smtClean="0">
                <a:latin typeface="微软雅黑" panose="020B0503020204020204" pitchFamily="34" charset="-122"/>
                <a:ea typeface="微软雅黑" panose="020B0503020204020204" pitchFamily="34" charset="-122"/>
              </a:rPr>
              <a:t>更多的情况下，物料是有问题的</a:t>
            </a:r>
            <a:endParaRPr lang="zh-CN" altLang="en-US" sz="2000" dirty="0">
              <a:latin typeface="微软雅黑" panose="020B0503020204020204" pitchFamily="34" charset="-122"/>
              <a:ea typeface="微软雅黑" panose="020B0503020204020204" pitchFamily="34" charset="-122"/>
            </a:endParaRPr>
          </a:p>
        </p:txBody>
      </p:sp>
      <p:sp>
        <p:nvSpPr>
          <p:cNvPr id="7" name="右箭头 6"/>
          <p:cNvSpPr/>
          <p:nvPr/>
        </p:nvSpPr>
        <p:spPr bwMode="auto">
          <a:xfrm>
            <a:off x="4912162" y="5544126"/>
            <a:ext cx="805408" cy="344107"/>
          </a:xfrm>
          <a:prstGeom prst="rightArrow">
            <a:avLst/>
          </a:prstGeom>
          <a:solidFill>
            <a:srgbClr val="FF0000"/>
          </a:solidFill>
          <a:ln w="38100" cap="flat" cmpd="sng" algn="ctr">
            <a:solidFill>
              <a:schemeClr val="tx1"/>
            </a:solidFill>
            <a:prstDash val="solid"/>
            <a:round/>
            <a:headEnd type="none" w="med" len="med"/>
            <a:tailEnd type="stealth" w="lg" len="lg"/>
          </a:ln>
          <a:effectLst>
            <a:outerShdw dist="20000" dir="5400000" algn="ctr" rotWithShape="0">
              <a:srgbClr val="000000">
                <a:alpha val="34000"/>
              </a:srgbClr>
            </a:outerShdw>
          </a:effectLst>
        </p:spPr>
        <p:txBody>
          <a:bodyPr vert="horz" wrap="none" lIns="90000" tIns="46800" rIns="90000" bIns="46800" numCol="1" rtlCol="0" anchor="ctr" anchorCtr="0" compatLnSpc="1">
            <a:prstTxWarp prst="textNoShape">
              <a:avLst/>
            </a:prstTxWarp>
          </a:bodyPr>
          <a:lstStyle/>
          <a:p>
            <a:pPr marL="455613" marR="0" indent="-455613" algn="ctr" defTabSz="914400" rtl="0" eaLnBrk="1" fontAlgn="base" latinLnBrk="0" hangingPunct="1">
              <a:lnSpc>
                <a:spcPct val="100000"/>
              </a:lnSpc>
              <a:spcBef>
                <a:spcPct val="50000"/>
              </a:spcBef>
              <a:spcAft>
                <a:spcPct val="0"/>
              </a:spcAft>
              <a:buClrTx/>
              <a:buSzPct val="120000"/>
              <a:buFont typeface="Wingdings" pitchFamily="2" charset="2"/>
              <a:buNone/>
              <a:tabLst/>
            </a:pPr>
            <a:endParaRPr kumimoji="0" lang="zh-CN" altLang="en-US" sz="1800" b="1" i="1" u="none" strike="noStrike" cap="none" normalizeH="0" baseline="0" smtClean="0">
              <a:ln>
                <a:noFill/>
              </a:ln>
              <a:solidFill>
                <a:schemeClr val="tx1"/>
              </a:solidFill>
              <a:effectLst/>
              <a:latin typeface="Arial" pitchFamily="34" charset="0"/>
              <a:ea typeface="宋体" pitchFamily="2" charset="-122"/>
            </a:endParaRPr>
          </a:p>
        </p:txBody>
      </p:sp>
      <p:sp>
        <p:nvSpPr>
          <p:cNvPr id="8" name="文本框 7"/>
          <p:cNvSpPr txBox="1"/>
          <p:nvPr/>
        </p:nvSpPr>
        <p:spPr>
          <a:xfrm>
            <a:off x="5917450" y="4716014"/>
            <a:ext cx="2236510" cy="1477328"/>
          </a:xfrm>
          <a:prstGeom prst="rect">
            <a:avLst/>
          </a:prstGeom>
          <a:solidFill>
            <a:srgbClr val="00B0F0"/>
          </a:solidFill>
        </p:spPr>
        <p:txBody>
          <a:bodyPr wrap="none" rtlCol="0">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对物料需求的确认</a:t>
            </a:r>
          </a:p>
          <a:p>
            <a:pPr>
              <a:lnSpc>
                <a:spcPct val="150000"/>
              </a:lnSpc>
            </a:pPr>
            <a:r>
              <a:rPr lang="zh-CN" altLang="en-US" sz="2000" b="1" dirty="0" smtClean="0">
                <a:latin typeface="微软雅黑" panose="020B0503020204020204" pitchFamily="34" charset="-122"/>
                <a:ea typeface="微软雅黑" panose="020B0503020204020204" pitchFamily="34" charset="-122"/>
              </a:rPr>
              <a:t>对生产计划的反馈</a:t>
            </a:r>
            <a:endParaRPr lang="en-US" altLang="zh-CN" sz="2000" b="1" dirty="0" smtClean="0">
              <a:latin typeface="微软雅黑" panose="020B0503020204020204" pitchFamily="34" charset="-122"/>
              <a:ea typeface="微软雅黑" panose="020B0503020204020204" pitchFamily="34" charset="-122"/>
            </a:endParaRPr>
          </a:p>
          <a:p>
            <a:pPr>
              <a:lnSpc>
                <a:spcPct val="150000"/>
              </a:lnSpc>
            </a:pPr>
            <a:r>
              <a:rPr lang="zh-CN" altLang="en-US" sz="2000" b="1" dirty="0" smtClean="0">
                <a:latin typeface="微软雅黑" panose="020B0503020204020204" pitchFamily="34" charset="-122"/>
                <a:ea typeface="微软雅黑" panose="020B0503020204020204" pitchFamily="34" charset="-122"/>
              </a:rPr>
              <a:t>对缺料原因的分析</a:t>
            </a:r>
            <a:endParaRPr lang="en-US" altLang="zh-CN" sz="2000" b="1" dirty="0" smtClean="0">
              <a:latin typeface="微软雅黑" panose="020B0503020204020204" pitchFamily="34" charset="-122"/>
              <a:ea typeface="微软雅黑" panose="020B0503020204020204" pitchFamily="34" charset="-122"/>
            </a:endParaRPr>
          </a:p>
        </p:txBody>
      </p:sp>
      <p:sp>
        <p:nvSpPr>
          <p:cNvPr id="9" name="文本框 8"/>
          <p:cNvSpPr txBox="1"/>
          <p:nvPr/>
        </p:nvSpPr>
        <p:spPr>
          <a:xfrm>
            <a:off x="3102166" y="596044"/>
            <a:ext cx="3057247" cy="584775"/>
          </a:xfrm>
          <a:prstGeom prst="rect">
            <a:avLst/>
          </a:prstGeom>
          <a:noFill/>
        </p:spPr>
        <p:txBody>
          <a:bodyPr wrap="none" rtlCol="0">
            <a:spAutoFit/>
          </a:bodyPr>
          <a:lstStyle/>
          <a:p>
            <a:r>
              <a:rPr lang="zh-CN" altLang="en-US" sz="3200" b="1" dirty="0" smtClean="0">
                <a:solidFill>
                  <a:srgbClr val="FF0000"/>
                </a:solidFill>
                <a:latin typeface="微软雅黑" panose="020B0503020204020204" pitchFamily="34" charset="-122"/>
                <a:ea typeface="微软雅黑" panose="020B0503020204020204" pitchFamily="34" charset="-122"/>
              </a:rPr>
              <a:t>采购管理的反馈</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388758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animBg="1"/>
      <p:bldP spid="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2"/>
          <p:cNvSpPr>
            <a:spLocks noGrp="1"/>
          </p:cNvSpPr>
          <p:nvPr>
            <p:ph type="title"/>
          </p:nvPr>
        </p:nvSpPr>
        <p:spPr>
          <a:xfrm>
            <a:off x="1475581" y="337192"/>
            <a:ext cx="6192837" cy="563033"/>
          </a:xfrm>
        </p:spPr>
        <p:txBody>
          <a:bodyPr/>
          <a:lstStyle/>
          <a:p>
            <a:pPr algn="ctr"/>
            <a:r>
              <a:rPr lang="zh-CN" altLang="en-US" sz="3200" dirty="0" smtClean="0">
                <a:solidFill>
                  <a:srgbClr val="FF0000"/>
                </a:solidFill>
              </a:rPr>
              <a:t>对生产计划的反馈</a:t>
            </a:r>
            <a:endParaRPr lang="zh-CN" altLang="en-US" sz="3200" dirty="0">
              <a:solidFill>
                <a:srgbClr val="FF0000"/>
              </a:solidFill>
            </a:endParaRPr>
          </a:p>
        </p:txBody>
      </p:sp>
      <p:sp>
        <p:nvSpPr>
          <p:cNvPr id="2" name="内容占位符 1"/>
          <p:cNvSpPr>
            <a:spLocks noGrp="1"/>
          </p:cNvSpPr>
          <p:nvPr>
            <p:ph idx="1"/>
          </p:nvPr>
        </p:nvSpPr>
        <p:spPr>
          <a:xfrm>
            <a:off x="323528" y="1340768"/>
            <a:ext cx="8496944" cy="4968552"/>
          </a:xfrm>
        </p:spPr>
        <p:txBody>
          <a:bodyPr/>
          <a:lstStyle/>
          <a:p>
            <a:pPr marL="0" indent="0">
              <a:lnSpc>
                <a:spcPct val="150000"/>
              </a:lnSpc>
              <a:buNone/>
            </a:pPr>
            <a:r>
              <a:rPr lang="zh-CN" altLang="en-US" sz="2400" b="1" dirty="0" smtClean="0"/>
              <a:t>当物料因为某种原因不能按时到货，而且无法进行调整，影响生产时，采购部门</a:t>
            </a:r>
            <a:r>
              <a:rPr lang="en-US" altLang="zh-CN" sz="2400" b="1" dirty="0" smtClean="0"/>
              <a:t>/</a:t>
            </a:r>
            <a:r>
              <a:rPr lang="zh-CN" altLang="en-US" sz="2400" b="1" dirty="0" smtClean="0"/>
              <a:t>物控部门应及时作出判断，同时通知相关部门尤其是生产管理部门进行生产计划的调整，以保证生产现场不停产或者少停产，</a:t>
            </a:r>
            <a:r>
              <a:rPr lang="zh-CN" altLang="en-US" sz="2400" b="1" dirty="0" smtClean="0">
                <a:solidFill>
                  <a:srgbClr val="FF0000"/>
                </a:solidFill>
              </a:rPr>
              <a:t>这样的调整制定标准规定时间节点进行。</a:t>
            </a:r>
            <a:endParaRPr lang="en-US" altLang="zh-CN" sz="2400" b="1" dirty="0" smtClean="0">
              <a:solidFill>
                <a:srgbClr val="FF0000"/>
              </a:solidFill>
            </a:endParaRPr>
          </a:p>
          <a:p>
            <a:pPr marL="0" indent="0">
              <a:lnSpc>
                <a:spcPct val="150000"/>
              </a:lnSpc>
              <a:buNone/>
            </a:pPr>
            <a:r>
              <a:rPr lang="zh-CN" altLang="en-US" sz="2400" b="1" dirty="0" smtClean="0"/>
              <a:t>步骤：</a:t>
            </a:r>
            <a:endParaRPr lang="en-US" altLang="zh-CN" sz="2400" b="1" dirty="0" smtClean="0"/>
          </a:p>
          <a:p>
            <a:pPr>
              <a:lnSpc>
                <a:spcPct val="150000"/>
              </a:lnSpc>
              <a:buFont typeface="Wingdings" panose="05000000000000000000" pitchFamily="2" charset="2"/>
              <a:buChar char="Ø"/>
            </a:pPr>
            <a:r>
              <a:rPr lang="zh-CN" altLang="en-US" sz="2000" b="1" dirty="0" smtClean="0"/>
              <a:t>确定缺料的准确数量</a:t>
            </a:r>
            <a:endParaRPr lang="en-US" altLang="zh-CN" sz="2000" b="1" dirty="0" smtClean="0"/>
          </a:p>
          <a:p>
            <a:pPr>
              <a:lnSpc>
                <a:spcPct val="150000"/>
              </a:lnSpc>
              <a:buFont typeface="Wingdings" panose="05000000000000000000" pitchFamily="2" charset="2"/>
              <a:buChar char="Ø"/>
            </a:pPr>
            <a:r>
              <a:rPr lang="zh-CN" altLang="en-US" sz="2000" b="1" dirty="0" smtClean="0"/>
              <a:t>按照</a:t>
            </a:r>
            <a:r>
              <a:rPr lang="en-US" altLang="zh-CN" sz="2000" b="1" dirty="0" smtClean="0"/>
              <a:t>BOM</a:t>
            </a:r>
            <a:r>
              <a:rPr lang="zh-CN" altLang="en-US" sz="2000" b="1" dirty="0"/>
              <a:t>计算</a:t>
            </a:r>
            <a:r>
              <a:rPr lang="zh-CN" altLang="en-US" sz="2000" b="1" dirty="0" smtClean="0"/>
              <a:t>出影响的成品数量</a:t>
            </a:r>
            <a:endParaRPr lang="en-US" altLang="zh-CN" sz="2000" b="1" dirty="0" smtClean="0"/>
          </a:p>
          <a:p>
            <a:pPr>
              <a:lnSpc>
                <a:spcPct val="150000"/>
              </a:lnSpc>
              <a:buFont typeface="Wingdings" panose="05000000000000000000" pitchFamily="2" charset="2"/>
              <a:buChar char="Ø"/>
            </a:pPr>
            <a:r>
              <a:rPr lang="zh-CN" altLang="en-US" sz="2000" b="1" dirty="0" smtClean="0"/>
              <a:t>向生管部门提出计划变更</a:t>
            </a:r>
            <a:r>
              <a:rPr lang="en-US" altLang="zh-CN" sz="2000" b="1" dirty="0" smtClean="0"/>
              <a:t>/</a:t>
            </a:r>
            <a:r>
              <a:rPr lang="zh-CN" altLang="en-US" sz="2000" b="1" dirty="0" smtClean="0"/>
              <a:t>调整申请</a:t>
            </a:r>
            <a:endParaRPr lang="en-US" altLang="zh-CN" sz="2000" b="1" dirty="0" smtClean="0"/>
          </a:p>
          <a:p>
            <a:pPr>
              <a:lnSpc>
                <a:spcPct val="150000"/>
              </a:lnSpc>
              <a:buFont typeface="Wingdings" panose="05000000000000000000" pitchFamily="2" charset="2"/>
              <a:buChar char="Ø"/>
            </a:pPr>
            <a:r>
              <a:rPr lang="zh-CN" altLang="en-US" sz="2000" b="1" dirty="0" smtClean="0"/>
              <a:t>追踪缺料的准确到达时间，制定相应的挽回计划</a:t>
            </a:r>
            <a:endParaRPr lang="en-US" altLang="zh-CN" sz="2000" b="1" dirty="0" smtClean="0"/>
          </a:p>
        </p:txBody>
      </p:sp>
      <p:sp>
        <p:nvSpPr>
          <p:cNvPr id="4" name="灯片编号占位符 3"/>
          <p:cNvSpPr>
            <a:spLocks noGrp="1"/>
          </p:cNvSpPr>
          <p:nvPr>
            <p:ph type="sldNum" sz="quarter" idx="4"/>
          </p:nvPr>
        </p:nvSpPr>
        <p:spPr/>
        <p:txBody>
          <a:bodyPr/>
          <a:lstStyle/>
          <a:p>
            <a:fld id="{8BA16DCC-C50E-4AD5-94C9-747C0058B3E1}" type="slidenum">
              <a:rPr lang="zh-CN" altLang="en-US" smtClean="0"/>
              <a:pPr/>
              <a:t>65</a:t>
            </a:fld>
            <a:endParaRPr lang="zh-CN" alt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1000"/>
                                        <p:tgtEl>
                                          <p:spTgt spid="2">
                                            <p:txEl>
                                              <p:pRg st="3" end="3"/>
                                            </p:txEl>
                                          </p:spTgt>
                                        </p:tgtEl>
                                      </p:cBhvr>
                                    </p:animEffect>
                                    <p:anim calcmode="lin" valueType="num">
                                      <p:cBhvr>
                                        <p:cTn id="1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1000"/>
                                        <p:tgtEl>
                                          <p:spTgt spid="2">
                                            <p:txEl>
                                              <p:pRg st="5" end="5"/>
                                            </p:txEl>
                                          </p:spTgt>
                                        </p:tgtEl>
                                      </p:cBhvr>
                                    </p:animEffect>
                                    <p:anim calcmode="lin" valueType="num">
                                      <p:cBhvr>
                                        <p:cTn id="2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2"/>
          <p:cNvSpPr>
            <a:spLocks noGrp="1" noChangeArrowheads="1"/>
          </p:cNvSpPr>
          <p:nvPr>
            <p:ph type="title"/>
          </p:nvPr>
        </p:nvSpPr>
        <p:spPr>
          <a:xfrm>
            <a:off x="251520" y="1340732"/>
            <a:ext cx="8232531" cy="576100"/>
          </a:xfrm>
        </p:spPr>
        <p:txBody>
          <a:bodyPr/>
          <a:lstStyle/>
          <a:p>
            <a:pPr algn="l"/>
            <a:r>
              <a:rPr lang="zh-CN" altLang="en-US" sz="2400" b="1" dirty="0" smtClean="0">
                <a:solidFill>
                  <a:schemeClr val="tx1"/>
                </a:solidFill>
              </a:rPr>
              <a:t>在生产过程中</a:t>
            </a:r>
            <a:r>
              <a:rPr lang="zh-CN" altLang="en-US" sz="2400" dirty="0" smtClean="0">
                <a:solidFill>
                  <a:schemeClr val="tx1"/>
                </a:solidFill>
              </a:rPr>
              <a:t>常见的采购</a:t>
            </a:r>
            <a:r>
              <a:rPr lang="zh-CN" altLang="en-US" sz="2400" b="1" dirty="0" smtClean="0">
                <a:solidFill>
                  <a:schemeClr val="tx1"/>
                </a:solidFill>
              </a:rPr>
              <a:t>问题</a:t>
            </a:r>
            <a:endParaRPr lang="zh-CN" altLang="en-US" sz="2400" b="1" dirty="0">
              <a:solidFill>
                <a:schemeClr val="tx1"/>
              </a:solidFill>
            </a:endParaRPr>
          </a:p>
        </p:txBody>
      </p:sp>
      <p:sp>
        <p:nvSpPr>
          <p:cNvPr id="534531" name="Rectangle 3"/>
          <p:cNvSpPr>
            <a:spLocks noGrp="1" noChangeArrowheads="1"/>
          </p:cNvSpPr>
          <p:nvPr>
            <p:ph idx="1"/>
          </p:nvPr>
        </p:nvSpPr>
        <p:spPr>
          <a:xfrm>
            <a:off x="395536" y="1938500"/>
            <a:ext cx="8352928" cy="4032448"/>
          </a:xfrm>
          <a:noFill/>
          <a:ln w="9525">
            <a:noFill/>
            <a:miter lim="800000"/>
            <a:headEnd/>
            <a:tailEnd/>
          </a:ln>
        </p:spPr>
        <p:txBody>
          <a:bodyPr vert="horz" wrap="square" lIns="91440" tIns="45720" rIns="91440" bIns="45720" numCol="1" anchor="t" anchorCtr="0" compatLnSpc="1">
            <a:prstTxWarp prst="textNoShape">
              <a:avLst/>
            </a:prstTxWarp>
          </a:bodyPr>
          <a:lstStyle/>
          <a:p>
            <a:pPr>
              <a:lnSpc>
                <a:spcPct val="150000"/>
              </a:lnSpc>
              <a:buNone/>
            </a:pPr>
            <a:r>
              <a:rPr lang="zh-CN" altLang="en-US" sz="2000" b="0" dirty="0" smtClean="0"/>
              <a:t>在实际的生产活动中，在生产的进行过程中，在管理</a:t>
            </a:r>
            <a:r>
              <a:rPr lang="zh-CN" altLang="en-US" sz="2000" b="0" dirty="0"/>
              <a:t>工作中存在着</a:t>
            </a:r>
            <a:r>
              <a:rPr lang="zh-CN" altLang="en-US" sz="2000" b="0" dirty="0" smtClean="0"/>
              <a:t>诸多问题，</a:t>
            </a:r>
            <a:r>
              <a:rPr lang="zh-CN" altLang="en-US" sz="2000" b="0" dirty="0"/>
              <a:t>这包括：</a:t>
            </a:r>
          </a:p>
          <a:p>
            <a:pPr>
              <a:lnSpc>
                <a:spcPct val="150000"/>
              </a:lnSpc>
              <a:buNone/>
            </a:pPr>
            <a:r>
              <a:rPr lang="zh-CN" altLang="en-US" sz="2000" b="0" dirty="0"/>
              <a:t>（</a:t>
            </a:r>
            <a:r>
              <a:rPr lang="en-US" altLang="zh-CN" sz="2000" b="0" dirty="0"/>
              <a:t>1</a:t>
            </a:r>
            <a:r>
              <a:rPr lang="zh-CN" altLang="en-US" sz="2000" b="0" dirty="0" smtClean="0"/>
              <a:t>）物料来不了，生产停产</a:t>
            </a:r>
            <a:endParaRPr lang="zh-CN" altLang="en-US" sz="2000" b="0" dirty="0"/>
          </a:p>
          <a:p>
            <a:pPr>
              <a:lnSpc>
                <a:spcPct val="150000"/>
              </a:lnSpc>
              <a:buNone/>
            </a:pPr>
            <a:r>
              <a:rPr lang="zh-CN" altLang="en-US" sz="2000" b="0" dirty="0"/>
              <a:t>（</a:t>
            </a:r>
            <a:r>
              <a:rPr lang="en-US" altLang="zh-CN" sz="2000" b="0" dirty="0"/>
              <a:t>2</a:t>
            </a:r>
            <a:r>
              <a:rPr lang="zh-CN" altLang="en-US" sz="2000" b="0" dirty="0" smtClean="0"/>
              <a:t>）物料质量有问题，不能使用，生产停产</a:t>
            </a:r>
            <a:endParaRPr lang="zh-CN" altLang="en-US" sz="2000" b="0" dirty="0"/>
          </a:p>
          <a:p>
            <a:pPr>
              <a:lnSpc>
                <a:spcPct val="150000"/>
              </a:lnSpc>
              <a:buNone/>
            </a:pPr>
            <a:r>
              <a:rPr lang="zh-CN" altLang="en-US" sz="2000" b="0" dirty="0"/>
              <a:t>（</a:t>
            </a:r>
            <a:r>
              <a:rPr lang="en-US" altLang="zh-CN" sz="2000" b="0" dirty="0"/>
              <a:t>3</a:t>
            </a:r>
            <a:r>
              <a:rPr lang="zh-CN" altLang="en-US" sz="2000" b="0" dirty="0" smtClean="0"/>
              <a:t>）物料刚到，还要进行验收，需要时间，生产停产</a:t>
            </a:r>
            <a:endParaRPr lang="zh-CN" altLang="en-US" sz="2000" b="0" dirty="0"/>
          </a:p>
          <a:p>
            <a:pPr>
              <a:lnSpc>
                <a:spcPct val="150000"/>
              </a:lnSpc>
              <a:buNone/>
            </a:pPr>
            <a:r>
              <a:rPr lang="zh-CN" altLang="en-US" sz="2000" b="0" dirty="0"/>
              <a:t>（</a:t>
            </a:r>
            <a:r>
              <a:rPr lang="en-US" altLang="zh-CN" sz="2000" b="0" dirty="0"/>
              <a:t>4</a:t>
            </a:r>
            <a:r>
              <a:rPr lang="zh-CN" altLang="en-US" sz="2000" b="0" dirty="0" smtClean="0"/>
              <a:t>）物料来料数量不足，经常要调整生产顺序和进度</a:t>
            </a:r>
            <a:endParaRPr lang="zh-CN" altLang="en-US" sz="2000" b="0" dirty="0"/>
          </a:p>
          <a:p>
            <a:pPr>
              <a:lnSpc>
                <a:spcPct val="150000"/>
              </a:lnSpc>
              <a:buNone/>
            </a:pPr>
            <a:r>
              <a:rPr lang="zh-CN" altLang="en-US" sz="2000" b="0" dirty="0"/>
              <a:t>处理好了上述</a:t>
            </a:r>
            <a:r>
              <a:rPr lang="zh-CN" altLang="en-US" sz="2000" b="0" dirty="0" smtClean="0"/>
              <a:t>四类问题，</a:t>
            </a:r>
            <a:r>
              <a:rPr lang="zh-CN" altLang="en-US" sz="2000" b="0" dirty="0"/>
              <a:t>才能保证物料管理工作正常进行，</a:t>
            </a:r>
            <a:r>
              <a:rPr lang="zh-CN" altLang="en-US" sz="2000" b="0" dirty="0" smtClean="0"/>
              <a:t>保证生产不断</a:t>
            </a:r>
            <a:r>
              <a:rPr lang="zh-CN" altLang="en-US" sz="2000" b="0" dirty="0"/>
              <a:t>料、不欠</a:t>
            </a:r>
            <a:r>
              <a:rPr lang="zh-CN" altLang="en-US" sz="2000" b="0" dirty="0" smtClean="0"/>
              <a:t>料，能够顺利进行。</a:t>
            </a:r>
            <a:endParaRPr lang="zh-CN" altLang="en-US" sz="2000" b="0" dirty="0"/>
          </a:p>
        </p:txBody>
      </p:sp>
      <p:sp>
        <p:nvSpPr>
          <p:cNvPr id="4" name="灯片编号占位符 5"/>
          <p:cNvSpPr>
            <a:spLocks noGrp="1"/>
          </p:cNvSpPr>
          <p:nvPr>
            <p:ph type="sldNum" sz="quarter" idx="4"/>
          </p:nvPr>
        </p:nvSpPr>
        <p:spPr/>
        <p:txBody>
          <a:bodyPr/>
          <a:lstStyle/>
          <a:p>
            <a:fld id="{3A99ABDF-0673-469B-A541-C1F89428C3D9}" type="slidenum">
              <a:rPr lang="en-US" altLang="zh-CN"/>
              <a:pPr/>
              <a:t>66</a:t>
            </a:fld>
            <a:endParaRPr lang="en-US"/>
          </a:p>
        </p:txBody>
      </p:sp>
      <p:sp>
        <p:nvSpPr>
          <p:cNvPr id="5" name="标题 2"/>
          <p:cNvSpPr txBox="1">
            <a:spLocks/>
          </p:cNvSpPr>
          <p:nvPr/>
        </p:nvSpPr>
        <p:spPr bwMode="auto">
          <a:xfrm>
            <a:off x="455734" y="357754"/>
            <a:ext cx="8232531" cy="648072"/>
          </a:xfrm>
          <a:prstGeom prst="rect">
            <a:avLst/>
          </a:prstGeom>
          <a:noFill/>
          <a:ln w="9525">
            <a:noFill/>
            <a:miter lim="800000"/>
            <a:headEnd/>
            <a:tailEnd/>
          </a:ln>
        </p:spPr>
        <p:txBody>
          <a:bodyPr vert="horz" wrap="square" lIns="91427" tIns="45712" rIns="91427" bIns="45712" numCol="1" anchor="ctr" anchorCtr="0" compatLnSpc="1">
            <a:prstTxWarp prst="textNoShape">
              <a:avLst/>
            </a:prstTxWarp>
          </a:bodyPr>
          <a:lstStyle>
            <a:lvl1pPr algn="ctr" rtl="0" eaLnBrk="1" fontAlgn="base" hangingPunct="1">
              <a:spcBef>
                <a:spcPct val="0"/>
              </a:spcBef>
              <a:spcAft>
                <a:spcPct val="0"/>
              </a:spcAft>
              <a:defRPr sz="3200" b="1">
                <a:solidFill>
                  <a:srgbClr val="FF0000"/>
                </a:solidFill>
                <a:latin typeface="微软雅黑" pitchFamily="34" charset="-122"/>
                <a:ea typeface="微软雅黑" pitchFamily="34" charset="-122"/>
                <a:cs typeface="+mj-cs"/>
              </a:defRPr>
            </a:lvl1pPr>
            <a:lvl2pPr algn="ctr" rtl="0" eaLnBrk="1" fontAlgn="base" hangingPunct="1">
              <a:spcBef>
                <a:spcPct val="0"/>
              </a:spcBef>
              <a:spcAft>
                <a:spcPct val="0"/>
              </a:spcAft>
              <a:defRPr sz="4500">
                <a:solidFill>
                  <a:schemeClr val="tx2"/>
                </a:solidFill>
                <a:latin typeface="Arial" pitchFamily="34" charset="0"/>
                <a:ea typeface="宋体" pitchFamily="2" charset="-122"/>
              </a:defRPr>
            </a:lvl2pPr>
            <a:lvl3pPr algn="ctr" rtl="0" eaLnBrk="1" fontAlgn="base" hangingPunct="1">
              <a:spcBef>
                <a:spcPct val="0"/>
              </a:spcBef>
              <a:spcAft>
                <a:spcPct val="0"/>
              </a:spcAft>
              <a:defRPr sz="4500">
                <a:solidFill>
                  <a:schemeClr val="tx2"/>
                </a:solidFill>
                <a:latin typeface="Arial" pitchFamily="34" charset="0"/>
                <a:ea typeface="宋体" pitchFamily="2" charset="-122"/>
              </a:defRPr>
            </a:lvl3pPr>
            <a:lvl4pPr algn="ctr" rtl="0" eaLnBrk="1" fontAlgn="base" hangingPunct="1">
              <a:spcBef>
                <a:spcPct val="0"/>
              </a:spcBef>
              <a:spcAft>
                <a:spcPct val="0"/>
              </a:spcAft>
              <a:defRPr sz="4500">
                <a:solidFill>
                  <a:schemeClr val="tx2"/>
                </a:solidFill>
                <a:latin typeface="Arial" pitchFamily="34" charset="0"/>
                <a:ea typeface="宋体" pitchFamily="2" charset="-122"/>
              </a:defRPr>
            </a:lvl4pPr>
            <a:lvl5pPr algn="ctr" rtl="0" eaLnBrk="1" fontAlgn="base" hangingPunct="1">
              <a:spcBef>
                <a:spcPct val="0"/>
              </a:spcBef>
              <a:spcAft>
                <a:spcPct val="0"/>
              </a:spcAft>
              <a:defRPr sz="4500">
                <a:solidFill>
                  <a:schemeClr val="tx2"/>
                </a:solidFill>
                <a:latin typeface="Arial" pitchFamily="34" charset="0"/>
                <a:ea typeface="宋体" pitchFamily="2" charset="-122"/>
              </a:defRPr>
            </a:lvl5pPr>
            <a:lvl6pPr marL="457200" algn="ctr" rtl="0" eaLnBrk="1" fontAlgn="base" hangingPunct="1">
              <a:spcBef>
                <a:spcPct val="0"/>
              </a:spcBef>
              <a:spcAft>
                <a:spcPct val="0"/>
              </a:spcAft>
              <a:defRPr sz="4500">
                <a:solidFill>
                  <a:schemeClr val="tx2"/>
                </a:solidFill>
                <a:latin typeface="Arial" pitchFamily="34" charset="0"/>
                <a:ea typeface="宋体" pitchFamily="2" charset="-122"/>
              </a:defRPr>
            </a:lvl6pPr>
            <a:lvl7pPr marL="914400" algn="ctr" rtl="0" eaLnBrk="1" fontAlgn="base" hangingPunct="1">
              <a:spcBef>
                <a:spcPct val="0"/>
              </a:spcBef>
              <a:spcAft>
                <a:spcPct val="0"/>
              </a:spcAft>
              <a:defRPr sz="4500">
                <a:solidFill>
                  <a:schemeClr val="tx2"/>
                </a:solidFill>
                <a:latin typeface="Arial" pitchFamily="34" charset="0"/>
                <a:ea typeface="宋体" pitchFamily="2" charset="-122"/>
              </a:defRPr>
            </a:lvl7pPr>
            <a:lvl8pPr marL="1371600" algn="ctr" rtl="0" eaLnBrk="1" fontAlgn="base" hangingPunct="1">
              <a:spcBef>
                <a:spcPct val="0"/>
              </a:spcBef>
              <a:spcAft>
                <a:spcPct val="0"/>
              </a:spcAft>
              <a:defRPr sz="4500">
                <a:solidFill>
                  <a:schemeClr val="tx2"/>
                </a:solidFill>
                <a:latin typeface="Arial" pitchFamily="34" charset="0"/>
                <a:ea typeface="宋体" pitchFamily="2" charset="-122"/>
              </a:defRPr>
            </a:lvl8pPr>
            <a:lvl9pPr marL="1828800" algn="ctr" rtl="0" eaLnBrk="1" fontAlgn="base" hangingPunct="1">
              <a:spcBef>
                <a:spcPct val="0"/>
              </a:spcBef>
              <a:spcAft>
                <a:spcPct val="0"/>
              </a:spcAft>
              <a:defRPr sz="4500">
                <a:solidFill>
                  <a:schemeClr val="tx2"/>
                </a:solidFill>
                <a:latin typeface="Arial" pitchFamily="34" charset="0"/>
                <a:ea typeface="宋体" pitchFamily="2" charset="-122"/>
              </a:defRPr>
            </a:lvl9pPr>
          </a:lstStyle>
          <a:p>
            <a:r>
              <a:rPr lang="zh-CN" altLang="en-US" kern="0" dirty="0" smtClean="0"/>
              <a:t>对缺料原因的分析</a:t>
            </a:r>
            <a:endParaRPr lang="zh-CN" altLang="en-US" kern="0" dirty="0"/>
          </a:p>
        </p:txBody>
      </p:sp>
    </p:spTree>
    <p:extLst>
      <p:ext uri="{BB962C8B-B14F-4D97-AF65-F5344CB8AC3E}">
        <p14:creationId xmlns:p14="http://schemas.microsoft.com/office/powerpoint/2010/main" val="4045055282"/>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770" y="1917706"/>
            <a:ext cx="3273425" cy="3816351"/>
          </a:xfrm>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6" name="AutoShape 4"/>
          <p:cNvSpPr>
            <a:spLocks noChangeArrowheads="1"/>
          </p:cNvSpPr>
          <p:nvPr/>
        </p:nvSpPr>
        <p:spPr bwMode="auto">
          <a:xfrm>
            <a:off x="3595690" y="2060578"/>
            <a:ext cx="4895851" cy="433388"/>
          </a:xfrm>
          <a:prstGeom prst="flowChartAlternateProcess">
            <a:avLst/>
          </a:prstGeom>
          <a:gradFill rotWithShape="0">
            <a:gsLst>
              <a:gs pos="0">
                <a:srgbClr val="6A8B25"/>
              </a:gs>
              <a:gs pos="100000">
                <a:srgbClr val="83B02F"/>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8197" name="Rectangle 5"/>
          <p:cNvSpPr>
            <a:spLocks noChangeArrowheads="1"/>
          </p:cNvSpPr>
          <p:nvPr/>
        </p:nvSpPr>
        <p:spPr bwMode="auto">
          <a:xfrm>
            <a:off x="3595690" y="2420944"/>
            <a:ext cx="4895851" cy="3240087"/>
          </a:xfrm>
          <a:prstGeom prst="rect">
            <a:avLst/>
          </a:prstGeom>
          <a:gradFill rotWithShape="0">
            <a:gsLst>
              <a:gs pos="0">
                <a:schemeClr val="bg1"/>
              </a:gs>
              <a:gs pos="100000">
                <a:srgbClr val="CBCBC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pPr algn="ctr">
              <a:lnSpc>
                <a:spcPct val="250000"/>
              </a:lnSpc>
              <a:buNone/>
            </a:pPr>
            <a:r>
              <a:rPr lang="zh-CN" altLang="en-US" sz="2800" b="1" dirty="0" smtClean="0"/>
              <a:t>第五单元</a:t>
            </a:r>
            <a:endParaRPr lang="en-US" altLang="zh-CN" sz="2800" b="1" dirty="0"/>
          </a:p>
          <a:p>
            <a:pPr algn="ctr">
              <a:lnSpc>
                <a:spcPct val="250000"/>
              </a:lnSpc>
              <a:buNone/>
            </a:pPr>
            <a:r>
              <a:rPr lang="zh-CN" altLang="en-US" sz="2800" b="1" dirty="0"/>
              <a:t>供应商管理概述</a:t>
            </a:r>
          </a:p>
        </p:txBody>
      </p:sp>
      <p:sp>
        <p:nvSpPr>
          <p:cNvPr id="2" name="灯片编号占位符 1"/>
          <p:cNvSpPr>
            <a:spLocks noGrp="1"/>
          </p:cNvSpPr>
          <p:nvPr>
            <p:ph type="sldNum" sz="quarter" idx="4"/>
          </p:nvPr>
        </p:nvSpPr>
        <p:spPr/>
        <p:txBody>
          <a:bodyPr/>
          <a:lstStyle/>
          <a:p>
            <a:fld id="{D065990C-D54C-4FC3-B4C7-03BEB07D7E46}" type="slidenum">
              <a:rPr lang="zh-CN" altLang="en-US" smtClean="0">
                <a:solidFill>
                  <a:srgbClr val="000000">
                    <a:tint val="75000"/>
                  </a:srgbClr>
                </a:solidFill>
              </a:rPr>
              <a:pPr/>
              <a:t>67</a:t>
            </a:fld>
            <a:endParaRPr lang="zh-CN" altLang="en-US" dirty="0">
              <a:solidFill>
                <a:srgbClr val="000000">
                  <a:tint val="75000"/>
                </a:srgbClr>
              </a:solidFill>
            </a:endParaRPr>
          </a:p>
        </p:txBody>
      </p:sp>
      <p:sp>
        <p:nvSpPr>
          <p:cNvPr id="6" name="标题 1"/>
          <p:cNvSpPr>
            <a:spLocks noGrp="1"/>
          </p:cNvSpPr>
          <p:nvPr>
            <p:ph type="title"/>
          </p:nvPr>
        </p:nvSpPr>
        <p:spPr>
          <a:xfrm>
            <a:off x="1043608" y="333577"/>
            <a:ext cx="7615575" cy="648072"/>
          </a:xfrm>
        </p:spPr>
        <p:txBody>
          <a:bodyPr/>
          <a:lstStyle/>
          <a:p>
            <a:pPr algn="l"/>
            <a:r>
              <a:rPr lang="zh-CN" altLang="en-US" dirty="0" smtClean="0"/>
              <a:t>精益供应链课程</a:t>
            </a:r>
            <a:r>
              <a:rPr lang="en-US" altLang="zh-CN" dirty="0" smtClean="0"/>
              <a:t>—</a:t>
            </a:r>
            <a:r>
              <a:rPr lang="zh-CN" altLang="en-US" dirty="0" smtClean="0"/>
              <a:t>采购管理与供应商管理</a:t>
            </a:r>
            <a:endParaRPr lang="zh-CN" altLang="en-US" dirty="0"/>
          </a:p>
        </p:txBody>
      </p:sp>
    </p:spTree>
    <p:extLst>
      <p:ext uri="{BB962C8B-B14F-4D97-AF65-F5344CB8AC3E}">
        <p14:creationId xmlns:p14="http://schemas.microsoft.com/office/powerpoint/2010/main" val="1744599223"/>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AutoShape 12"/>
          <p:cNvSpPr>
            <a:spLocks noChangeArrowheads="1"/>
          </p:cNvSpPr>
          <p:nvPr/>
        </p:nvSpPr>
        <p:spPr bwMode="auto">
          <a:xfrm>
            <a:off x="5872506" y="3717032"/>
            <a:ext cx="1981200" cy="1752600"/>
          </a:xfrm>
          <a:prstGeom prst="hexagon">
            <a:avLst>
              <a:gd name="adj" fmla="val 28261"/>
              <a:gd name="vf" fmla="val 115470"/>
            </a:avLst>
          </a:prstGeom>
          <a:solidFill>
            <a:srgbClr val="00FF00"/>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27" name="AutoShape 11"/>
          <p:cNvSpPr>
            <a:spLocks noChangeArrowheads="1"/>
          </p:cNvSpPr>
          <p:nvPr/>
        </p:nvSpPr>
        <p:spPr bwMode="auto">
          <a:xfrm>
            <a:off x="4087384" y="4097471"/>
            <a:ext cx="1981200" cy="1752600"/>
          </a:xfrm>
          <a:prstGeom prst="hexagon">
            <a:avLst>
              <a:gd name="adj" fmla="val 28261"/>
              <a:gd name="vf" fmla="val 115470"/>
            </a:avLst>
          </a:prstGeom>
          <a:solidFill>
            <a:srgbClr val="00FF00"/>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9226" name="AutoShape 10"/>
          <p:cNvSpPr>
            <a:spLocks noChangeArrowheads="1"/>
          </p:cNvSpPr>
          <p:nvPr/>
        </p:nvSpPr>
        <p:spPr bwMode="auto">
          <a:xfrm>
            <a:off x="2307214" y="4485195"/>
            <a:ext cx="1981200" cy="1752600"/>
          </a:xfrm>
          <a:prstGeom prst="hexagon">
            <a:avLst>
              <a:gd name="adj" fmla="val 28261"/>
              <a:gd name="vf" fmla="val 115470"/>
            </a:avLst>
          </a:prstGeom>
          <a:solidFill>
            <a:srgbClr val="00FF00"/>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9225" name="AutoShape 9"/>
          <p:cNvSpPr>
            <a:spLocks noChangeArrowheads="1"/>
          </p:cNvSpPr>
          <p:nvPr/>
        </p:nvSpPr>
        <p:spPr bwMode="auto">
          <a:xfrm>
            <a:off x="500826" y="4820811"/>
            <a:ext cx="1981200" cy="1752600"/>
          </a:xfrm>
          <a:prstGeom prst="hexagon">
            <a:avLst>
              <a:gd name="adj" fmla="val 28261"/>
              <a:gd name="vf" fmla="val 115470"/>
            </a:avLst>
          </a:prstGeom>
          <a:solidFill>
            <a:srgbClr val="00FF00"/>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9220" name="Text Box 4"/>
          <p:cNvSpPr txBox="1">
            <a:spLocks noChangeArrowheads="1"/>
          </p:cNvSpPr>
          <p:nvPr/>
        </p:nvSpPr>
        <p:spPr bwMode="auto">
          <a:xfrm>
            <a:off x="302559" y="3835896"/>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marL="342900" indent="-342900">
              <a:buClr>
                <a:schemeClr val="tx1"/>
              </a:buClr>
              <a:buFont typeface="Wingdings" panose="05000000000000000000" pitchFamily="2" charset="2"/>
              <a:buChar char="Ø"/>
              <a:defRPr sz="2400" b="1">
                <a:latin typeface="微软雅黑" panose="020B0503020204020204" pitchFamily="34" charset="-122"/>
                <a:ea typeface="微软雅黑" panose="020B0503020204020204" pitchFamily="34" charset="-122"/>
              </a:defRPr>
            </a:lvl1pPr>
          </a:lstStyle>
          <a:p>
            <a:r>
              <a:rPr lang="zh-CN" altLang="en-US" dirty="0"/>
              <a:t>战略眼光的转移</a:t>
            </a:r>
          </a:p>
        </p:txBody>
      </p:sp>
      <p:sp>
        <p:nvSpPr>
          <p:cNvPr id="9221" name="Text Box 5"/>
          <p:cNvSpPr txBox="1">
            <a:spLocks noChangeArrowheads="1"/>
          </p:cNvSpPr>
          <p:nvPr/>
        </p:nvSpPr>
        <p:spPr bwMode="auto">
          <a:xfrm>
            <a:off x="779113" y="5080845"/>
            <a:ext cx="149158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zh-CN" altLang="en-US" sz="2000" dirty="0">
                <a:effectLst/>
                <a:latin typeface="微软雅黑" panose="020B0503020204020204" pitchFamily="34" charset="-122"/>
                <a:ea typeface="微软雅黑" panose="020B0503020204020204" pitchFamily="34" charset="-122"/>
              </a:rPr>
              <a:t>实施供应链管理，克服自身造血机能的不足。</a:t>
            </a:r>
          </a:p>
        </p:txBody>
      </p:sp>
      <p:sp>
        <p:nvSpPr>
          <p:cNvPr id="9222" name="Rectangle 6"/>
          <p:cNvSpPr>
            <a:spLocks noChangeArrowheads="1"/>
          </p:cNvSpPr>
          <p:nvPr/>
        </p:nvSpPr>
        <p:spPr bwMode="auto">
          <a:xfrm>
            <a:off x="2547601" y="4694440"/>
            <a:ext cx="1561057"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Clr>
                <a:srgbClr val="FF0000"/>
              </a:buClr>
              <a:buFont typeface="Wingdings" panose="05000000000000000000" pitchFamily="2" charset="2"/>
              <a:buNone/>
            </a:pPr>
            <a:r>
              <a:rPr lang="zh-CN" altLang="en-US" sz="2000" dirty="0">
                <a:effectLst/>
                <a:latin typeface="微软雅黑" panose="020B0503020204020204" pitchFamily="34" charset="-122"/>
                <a:ea typeface="微软雅黑" panose="020B0503020204020204" pitchFamily="34" charset="-122"/>
              </a:rPr>
              <a:t>达成供应链战略伙伴关系，进行协作运营管理。</a:t>
            </a:r>
          </a:p>
        </p:txBody>
      </p:sp>
      <p:sp>
        <p:nvSpPr>
          <p:cNvPr id="9223" name="Text Box 7"/>
          <p:cNvSpPr txBox="1">
            <a:spLocks noChangeArrowheads="1"/>
          </p:cNvSpPr>
          <p:nvPr/>
        </p:nvSpPr>
        <p:spPr bwMode="auto">
          <a:xfrm>
            <a:off x="4428615" y="4185029"/>
            <a:ext cx="1616514"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rgbClr val="FF0000"/>
              </a:buClr>
              <a:buFont typeface="Wingdings" panose="05000000000000000000" pitchFamily="2" charset="2"/>
              <a:buNone/>
            </a:pPr>
            <a:r>
              <a:rPr lang="zh-CN" altLang="en-US" sz="2000" dirty="0">
                <a:effectLst/>
                <a:latin typeface="微软雅黑" panose="020B0503020204020204" pitchFamily="34" charset="-122"/>
                <a:ea typeface="微软雅黑" panose="020B0503020204020204" pitchFamily="34" charset="-122"/>
              </a:rPr>
              <a:t>努力实现“双赢”战略，寻求降低运营成本的途径。</a:t>
            </a:r>
            <a:endParaRPr lang="zh-CN" altLang="en-US" sz="2000" b="0" dirty="0">
              <a:effectLst/>
              <a:latin typeface="微软雅黑" panose="020B0503020204020204" pitchFamily="34" charset="-122"/>
              <a:ea typeface="微软雅黑" panose="020B0503020204020204" pitchFamily="34" charset="-122"/>
            </a:endParaRPr>
          </a:p>
        </p:txBody>
      </p:sp>
      <p:sp>
        <p:nvSpPr>
          <p:cNvPr id="9224" name="Rectangle 8"/>
          <p:cNvSpPr>
            <a:spLocks noChangeArrowheads="1"/>
          </p:cNvSpPr>
          <p:nvPr/>
        </p:nvSpPr>
        <p:spPr bwMode="auto">
          <a:xfrm>
            <a:off x="6134159" y="4065182"/>
            <a:ext cx="1600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000" dirty="0">
                <a:effectLst/>
                <a:latin typeface="微软雅黑" panose="020B0503020204020204" pitchFamily="34" charset="-122"/>
                <a:ea typeface="微软雅黑" panose="020B0503020204020204" pitchFamily="34" charset="-122"/>
              </a:rPr>
              <a:t>核心环节管理</a:t>
            </a:r>
            <a:r>
              <a:rPr lang="en-US" altLang="zh-CN" sz="2000" dirty="0">
                <a:effectLst/>
                <a:latin typeface="微软雅黑" panose="020B0503020204020204" pitchFamily="34" charset="-122"/>
                <a:ea typeface="微软雅黑" panose="020B0503020204020204" pitchFamily="34" charset="-122"/>
              </a:rPr>
              <a:t>——</a:t>
            </a:r>
            <a:r>
              <a:rPr lang="zh-CN" altLang="en-US" sz="2000" dirty="0">
                <a:effectLst/>
                <a:latin typeface="微软雅黑" panose="020B0503020204020204" pitchFamily="34" charset="-122"/>
                <a:ea typeface="微软雅黑" panose="020B0503020204020204" pitchFamily="34" charset="-122"/>
              </a:rPr>
              <a:t>供应商管理。</a:t>
            </a:r>
          </a:p>
        </p:txBody>
      </p:sp>
      <p:sp>
        <p:nvSpPr>
          <p:cNvPr id="13" name="Text Box 5"/>
          <p:cNvSpPr txBox="1">
            <a:spLocks noChangeArrowheads="1"/>
          </p:cNvSpPr>
          <p:nvPr/>
        </p:nvSpPr>
        <p:spPr bwMode="auto">
          <a:xfrm>
            <a:off x="2048644" y="367129"/>
            <a:ext cx="5069160" cy="584775"/>
          </a:xfrm>
          <a:prstGeom prst="rect">
            <a:avLst/>
          </a:prstGeom>
          <a:noFill/>
          <a:ln w="19050">
            <a:noFill/>
            <a:miter lim="800000"/>
            <a:headEnd/>
            <a:tailEnd/>
          </a:ln>
          <a:effectLst/>
          <a:extLst>
            <a:ext uri="{909E8E84-426E-40DD-AFC4-6F175D3DCCD1}">
              <a14:hiddenFill xmlns:a14="http://schemas.microsoft.com/office/drawing/2010/main">
                <a:solidFill>
                  <a:srgbClr val="FF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zh-CN" altLang="en-US" sz="3200" b="1" dirty="0">
                <a:solidFill>
                  <a:srgbClr val="FF0000"/>
                </a:solidFill>
                <a:effectLst/>
                <a:latin typeface="微软雅黑" panose="020B0503020204020204" pitchFamily="34" charset="-122"/>
                <a:ea typeface="微软雅黑" panose="020B0503020204020204" pitchFamily="34" charset="-122"/>
              </a:rPr>
              <a:t>新环境下的战略观念转移</a:t>
            </a:r>
          </a:p>
        </p:txBody>
      </p:sp>
      <p:sp>
        <p:nvSpPr>
          <p:cNvPr id="14" name="Text Box 8"/>
          <p:cNvSpPr txBox="1">
            <a:spLocks noChangeArrowheads="1"/>
          </p:cNvSpPr>
          <p:nvPr/>
        </p:nvSpPr>
        <p:spPr bwMode="auto">
          <a:xfrm>
            <a:off x="311615" y="1387798"/>
            <a:ext cx="36362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buClr>
                <a:schemeClr val="tx1"/>
              </a:buClr>
              <a:buFont typeface="Wingdings" panose="05000000000000000000" pitchFamily="2" charset="2"/>
              <a:buChar char="Ø"/>
            </a:pPr>
            <a:r>
              <a:rPr lang="en-US" altLang="zh-CN" sz="2400" b="1" dirty="0">
                <a:latin typeface="微软雅黑" panose="020B0503020204020204" pitchFamily="34" charset="-122"/>
                <a:ea typeface="微软雅黑" panose="020B0503020204020204" pitchFamily="34" charset="-122"/>
              </a:rPr>
              <a:t> </a:t>
            </a:r>
            <a:r>
              <a:rPr lang="zh-CN" altLang="en-US" sz="2400" b="1" dirty="0">
                <a:latin typeface="微软雅黑" panose="020B0503020204020204" pitchFamily="34" charset="-122"/>
                <a:ea typeface="微软雅黑" panose="020B0503020204020204" pitchFamily="34" charset="-122"/>
              </a:rPr>
              <a:t>新竞争观念的产生</a:t>
            </a:r>
          </a:p>
        </p:txBody>
      </p:sp>
      <p:sp>
        <p:nvSpPr>
          <p:cNvPr id="15" name="Rectangle 15"/>
          <p:cNvSpPr>
            <a:spLocks noChangeArrowheads="1"/>
          </p:cNvSpPr>
          <p:nvPr/>
        </p:nvSpPr>
        <p:spPr bwMode="auto">
          <a:xfrm>
            <a:off x="450980" y="1765518"/>
            <a:ext cx="7272808" cy="1884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nSpc>
                <a:spcPct val="150000"/>
              </a:lnSpc>
              <a:buClr>
                <a:schemeClr val="tx1"/>
              </a:buClr>
              <a:buFont typeface="微软雅黑" panose="020B0503020204020204" pitchFamily="34" charset="-122"/>
              <a:buChar char="−"/>
            </a:pPr>
            <a:r>
              <a:rPr lang="zh-CN" altLang="en-US" sz="2000" dirty="0" smtClean="0">
                <a:effectLst/>
                <a:latin typeface="微软雅黑" panose="020B0503020204020204" pitchFamily="34" charset="-122"/>
                <a:ea typeface="微软雅黑" panose="020B0503020204020204" pitchFamily="34" charset="-122"/>
              </a:rPr>
              <a:t>  个性化</a:t>
            </a:r>
            <a:r>
              <a:rPr lang="zh-CN" altLang="en-US" sz="2000" dirty="0">
                <a:effectLst/>
                <a:latin typeface="微软雅黑" panose="020B0503020204020204" pitchFamily="34" charset="-122"/>
                <a:ea typeface="微软雅黑" panose="020B0503020204020204" pitchFamily="34" charset="-122"/>
              </a:rPr>
              <a:t>定制生产：高质量低成本快速满足需求；</a:t>
            </a:r>
          </a:p>
          <a:p>
            <a:pPr marL="342900" indent="-342900">
              <a:lnSpc>
                <a:spcPct val="150000"/>
              </a:lnSpc>
              <a:buClr>
                <a:schemeClr val="tx1"/>
              </a:buClr>
              <a:buFont typeface="微软雅黑" panose="020B0503020204020204" pitchFamily="34" charset="-122"/>
              <a:buChar char="−"/>
            </a:pPr>
            <a:r>
              <a:rPr lang="zh-CN" altLang="en-US" sz="2000" dirty="0">
                <a:effectLst/>
                <a:latin typeface="微软雅黑" panose="020B0503020204020204" pitchFamily="34" charset="-122"/>
                <a:ea typeface="微软雅黑" panose="020B0503020204020204" pitchFamily="34" charset="-122"/>
              </a:rPr>
              <a:t>  运作模式的再造：供应链管理；</a:t>
            </a:r>
          </a:p>
          <a:p>
            <a:pPr marL="342900" indent="-342900">
              <a:lnSpc>
                <a:spcPct val="150000"/>
              </a:lnSpc>
              <a:buClr>
                <a:schemeClr val="tx1"/>
              </a:buClr>
              <a:buFont typeface="微软雅黑" panose="020B0503020204020204" pitchFamily="34" charset="-122"/>
              <a:buChar char="−"/>
            </a:pPr>
            <a:r>
              <a:rPr lang="zh-CN" altLang="en-US" sz="2000" dirty="0">
                <a:effectLst/>
                <a:latin typeface="微软雅黑" panose="020B0503020204020204" pitchFamily="34" charset="-122"/>
                <a:ea typeface="微软雅黑" panose="020B0503020204020204" pitchFamily="34" charset="-122"/>
              </a:rPr>
              <a:t>  市场竞争的变化：企业之间的竞争变为供应链</a:t>
            </a:r>
            <a:r>
              <a:rPr lang="zh-CN" altLang="en-US" sz="2000" dirty="0" smtClean="0">
                <a:effectLst/>
                <a:latin typeface="微软雅黑" panose="020B0503020204020204" pitchFamily="34" charset="-122"/>
                <a:ea typeface="微软雅黑" panose="020B0503020204020204" pitchFamily="34" charset="-122"/>
              </a:rPr>
              <a:t>之间</a:t>
            </a:r>
            <a:r>
              <a:rPr lang="zh-CN" altLang="en-US" sz="2000" dirty="0">
                <a:effectLst/>
                <a:latin typeface="微软雅黑" panose="020B0503020204020204" pitchFamily="34" charset="-122"/>
                <a:ea typeface="微软雅黑" panose="020B0503020204020204" pitchFamily="34" charset="-122"/>
              </a:rPr>
              <a:t>的竞争；</a:t>
            </a:r>
          </a:p>
          <a:p>
            <a:pPr marL="342900" indent="-342900">
              <a:lnSpc>
                <a:spcPct val="150000"/>
              </a:lnSpc>
              <a:buClr>
                <a:schemeClr val="tx1"/>
              </a:buClr>
              <a:buFont typeface="微软雅黑" panose="020B0503020204020204" pitchFamily="34" charset="-122"/>
              <a:buChar char="−"/>
            </a:pPr>
            <a:r>
              <a:rPr lang="zh-CN" altLang="en-US" sz="2000" dirty="0">
                <a:effectLst/>
                <a:latin typeface="微软雅黑" panose="020B0503020204020204" pitchFamily="34" charset="-122"/>
                <a:ea typeface="微软雅黑" panose="020B0503020204020204" pitchFamily="34" charset="-122"/>
              </a:rPr>
              <a:t>  供应链设计：散布性国际资源转向集中性全球资源</a:t>
            </a:r>
            <a:r>
              <a:rPr lang="zh-CN" altLang="en-US" sz="2000" dirty="0" smtClean="0">
                <a:effectLst/>
                <a:latin typeface="微软雅黑" panose="020B0503020204020204" pitchFamily="34" charset="-122"/>
                <a:ea typeface="微软雅黑" panose="020B0503020204020204" pitchFamily="34" charset="-122"/>
              </a:rPr>
              <a:t>。</a:t>
            </a:r>
            <a:endParaRPr lang="zh-CN" altLang="en-US" sz="2000" dirty="0">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608863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220"/>
                                        </p:tgtEl>
                                        <p:attrNameLst>
                                          <p:attrName>style.visibility</p:attrName>
                                        </p:attrNameLst>
                                      </p:cBhvr>
                                      <p:to>
                                        <p:strVal val="visible"/>
                                      </p:to>
                                    </p:set>
                                    <p:animEffect transition="in" filter="fade">
                                      <p:cBhvr>
                                        <p:cTn id="17" dur="1000"/>
                                        <p:tgtEl>
                                          <p:spTgt spid="9220"/>
                                        </p:tgtEl>
                                      </p:cBhvr>
                                    </p:animEffect>
                                    <p:anim calcmode="lin" valueType="num">
                                      <p:cBhvr>
                                        <p:cTn id="18" dur="1000" fill="hold"/>
                                        <p:tgtEl>
                                          <p:spTgt spid="9220"/>
                                        </p:tgtEl>
                                        <p:attrNameLst>
                                          <p:attrName>ppt_x</p:attrName>
                                        </p:attrNameLst>
                                      </p:cBhvr>
                                      <p:tavLst>
                                        <p:tav tm="0">
                                          <p:val>
                                            <p:strVal val="#ppt_x"/>
                                          </p:val>
                                        </p:tav>
                                        <p:tav tm="100000">
                                          <p:val>
                                            <p:strVal val="#ppt_x"/>
                                          </p:val>
                                        </p:tav>
                                      </p:tavLst>
                                    </p:anim>
                                    <p:anim calcmode="lin" valueType="num">
                                      <p:cBhvr>
                                        <p:cTn id="19" dur="1000" fill="hold"/>
                                        <p:tgtEl>
                                          <p:spTgt spid="922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225"/>
                                        </p:tgtEl>
                                        <p:attrNameLst>
                                          <p:attrName>style.visibility</p:attrName>
                                        </p:attrNameLst>
                                      </p:cBhvr>
                                      <p:to>
                                        <p:strVal val="visible"/>
                                      </p:to>
                                    </p:set>
                                    <p:animEffect transition="in" filter="fade">
                                      <p:cBhvr>
                                        <p:cTn id="24" dur="1000"/>
                                        <p:tgtEl>
                                          <p:spTgt spid="9225"/>
                                        </p:tgtEl>
                                      </p:cBhvr>
                                    </p:animEffect>
                                    <p:anim calcmode="lin" valueType="num">
                                      <p:cBhvr>
                                        <p:cTn id="25" dur="1000" fill="hold"/>
                                        <p:tgtEl>
                                          <p:spTgt spid="9225"/>
                                        </p:tgtEl>
                                        <p:attrNameLst>
                                          <p:attrName>ppt_x</p:attrName>
                                        </p:attrNameLst>
                                      </p:cBhvr>
                                      <p:tavLst>
                                        <p:tav tm="0">
                                          <p:val>
                                            <p:strVal val="#ppt_x"/>
                                          </p:val>
                                        </p:tav>
                                        <p:tav tm="100000">
                                          <p:val>
                                            <p:strVal val="#ppt_x"/>
                                          </p:val>
                                        </p:tav>
                                      </p:tavLst>
                                    </p:anim>
                                    <p:anim calcmode="lin" valueType="num">
                                      <p:cBhvr>
                                        <p:cTn id="26" dur="1000" fill="hold"/>
                                        <p:tgtEl>
                                          <p:spTgt spid="922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221"/>
                                        </p:tgtEl>
                                        <p:attrNameLst>
                                          <p:attrName>style.visibility</p:attrName>
                                        </p:attrNameLst>
                                      </p:cBhvr>
                                      <p:to>
                                        <p:strVal val="visible"/>
                                      </p:to>
                                    </p:set>
                                    <p:animEffect transition="in" filter="fade">
                                      <p:cBhvr>
                                        <p:cTn id="29" dur="1000"/>
                                        <p:tgtEl>
                                          <p:spTgt spid="9221"/>
                                        </p:tgtEl>
                                      </p:cBhvr>
                                    </p:animEffect>
                                    <p:anim calcmode="lin" valueType="num">
                                      <p:cBhvr>
                                        <p:cTn id="30" dur="1000" fill="hold"/>
                                        <p:tgtEl>
                                          <p:spTgt spid="9221"/>
                                        </p:tgtEl>
                                        <p:attrNameLst>
                                          <p:attrName>ppt_x</p:attrName>
                                        </p:attrNameLst>
                                      </p:cBhvr>
                                      <p:tavLst>
                                        <p:tav tm="0">
                                          <p:val>
                                            <p:strVal val="#ppt_x"/>
                                          </p:val>
                                        </p:tav>
                                        <p:tav tm="100000">
                                          <p:val>
                                            <p:strVal val="#ppt_x"/>
                                          </p:val>
                                        </p:tav>
                                      </p:tavLst>
                                    </p:anim>
                                    <p:anim calcmode="lin" valueType="num">
                                      <p:cBhvr>
                                        <p:cTn id="31" dur="1000" fill="hold"/>
                                        <p:tgtEl>
                                          <p:spTgt spid="922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9226"/>
                                        </p:tgtEl>
                                        <p:attrNameLst>
                                          <p:attrName>style.visibility</p:attrName>
                                        </p:attrNameLst>
                                      </p:cBhvr>
                                      <p:to>
                                        <p:strVal val="visible"/>
                                      </p:to>
                                    </p:set>
                                    <p:animEffect transition="in" filter="fade">
                                      <p:cBhvr>
                                        <p:cTn id="36" dur="1000"/>
                                        <p:tgtEl>
                                          <p:spTgt spid="9226"/>
                                        </p:tgtEl>
                                      </p:cBhvr>
                                    </p:animEffect>
                                    <p:anim calcmode="lin" valueType="num">
                                      <p:cBhvr>
                                        <p:cTn id="37" dur="1000" fill="hold"/>
                                        <p:tgtEl>
                                          <p:spTgt spid="9226"/>
                                        </p:tgtEl>
                                        <p:attrNameLst>
                                          <p:attrName>ppt_x</p:attrName>
                                        </p:attrNameLst>
                                      </p:cBhvr>
                                      <p:tavLst>
                                        <p:tav tm="0">
                                          <p:val>
                                            <p:strVal val="#ppt_x"/>
                                          </p:val>
                                        </p:tav>
                                        <p:tav tm="100000">
                                          <p:val>
                                            <p:strVal val="#ppt_x"/>
                                          </p:val>
                                        </p:tav>
                                      </p:tavLst>
                                    </p:anim>
                                    <p:anim calcmode="lin" valueType="num">
                                      <p:cBhvr>
                                        <p:cTn id="38" dur="1000" fill="hold"/>
                                        <p:tgtEl>
                                          <p:spTgt spid="922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9222"/>
                                        </p:tgtEl>
                                        <p:attrNameLst>
                                          <p:attrName>style.visibility</p:attrName>
                                        </p:attrNameLst>
                                      </p:cBhvr>
                                      <p:to>
                                        <p:strVal val="visible"/>
                                      </p:to>
                                    </p:set>
                                    <p:animEffect transition="in" filter="fade">
                                      <p:cBhvr>
                                        <p:cTn id="41" dur="1000"/>
                                        <p:tgtEl>
                                          <p:spTgt spid="9222"/>
                                        </p:tgtEl>
                                      </p:cBhvr>
                                    </p:animEffect>
                                    <p:anim calcmode="lin" valueType="num">
                                      <p:cBhvr>
                                        <p:cTn id="42" dur="1000" fill="hold"/>
                                        <p:tgtEl>
                                          <p:spTgt spid="9222"/>
                                        </p:tgtEl>
                                        <p:attrNameLst>
                                          <p:attrName>ppt_x</p:attrName>
                                        </p:attrNameLst>
                                      </p:cBhvr>
                                      <p:tavLst>
                                        <p:tav tm="0">
                                          <p:val>
                                            <p:strVal val="#ppt_x"/>
                                          </p:val>
                                        </p:tav>
                                        <p:tav tm="100000">
                                          <p:val>
                                            <p:strVal val="#ppt_x"/>
                                          </p:val>
                                        </p:tav>
                                      </p:tavLst>
                                    </p:anim>
                                    <p:anim calcmode="lin" valueType="num">
                                      <p:cBhvr>
                                        <p:cTn id="43" dur="1000" fill="hold"/>
                                        <p:tgtEl>
                                          <p:spTgt spid="922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9227"/>
                                        </p:tgtEl>
                                        <p:attrNameLst>
                                          <p:attrName>style.visibility</p:attrName>
                                        </p:attrNameLst>
                                      </p:cBhvr>
                                      <p:to>
                                        <p:strVal val="visible"/>
                                      </p:to>
                                    </p:set>
                                    <p:animEffect transition="in" filter="fade">
                                      <p:cBhvr>
                                        <p:cTn id="48" dur="1000"/>
                                        <p:tgtEl>
                                          <p:spTgt spid="9227"/>
                                        </p:tgtEl>
                                      </p:cBhvr>
                                    </p:animEffect>
                                    <p:anim calcmode="lin" valueType="num">
                                      <p:cBhvr>
                                        <p:cTn id="49" dur="1000" fill="hold"/>
                                        <p:tgtEl>
                                          <p:spTgt spid="9227"/>
                                        </p:tgtEl>
                                        <p:attrNameLst>
                                          <p:attrName>ppt_x</p:attrName>
                                        </p:attrNameLst>
                                      </p:cBhvr>
                                      <p:tavLst>
                                        <p:tav tm="0">
                                          <p:val>
                                            <p:strVal val="#ppt_x"/>
                                          </p:val>
                                        </p:tav>
                                        <p:tav tm="100000">
                                          <p:val>
                                            <p:strVal val="#ppt_x"/>
                                          </p:val>
                                        </p:tav>
                                      </p:tavLst>
                                    </p:anim>
                                    <p:anim calcmode="lin" valueType="num">
                                      <p:cBhvr>
                                        <p:cTn id="50" dur="1000" fill="hold"/>
                                        <p:tgtEl>
                                          <p:spTgt spid="922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9223"/>
                                        </p:tgtEl>
                                        <p:attrNameLst>
                                          <p:attrName>style.visibility</p:attrName>
                                        </p:attrNameLst>
                                      </p:cBhvr>
                                      <p:to>
                                        <p:strVal val="visible"/>
                                      </p:to>
                                    </p:set>
                                    <p:animEffect transition="in" filter="fade">
                                      <p:cBhvr>
                                        <p:cTn id="53" dur="1000"/>
                                        <p:tgtEl>
                                          <p:spTgt spid="9223"/>
                                        </p:tgtEl>
                                      </p:cBhvr>
                                    </p:animEffect>
                                    <p:anim calcmode="lin" valueType="num">
                                      <p:cBhvr>
                                        <p:cTn id="54" dur="1000" fill="hold"/>
                                        <p:tgtEl>
                                          <p:spTgt spid="9223"/>
                                        </p:tgtEl>
                                        <p:attrNameLst>
                                          <p:attrName>ppt_x</p:attrName>
                                        </p:attrNameLst>
                                      </p:cBhvr>
                                      <p:tavLst>
                                        <p:tav tm="0">
                                          <p:val>
                                            <p:strVal val="#ppt_x"/>
                                          </p:val>
                                        </p:tav>
                                        <p:tav tm="100000">
                                          <p:val>
                                            <p:strVal val="#ppt_x"/>
                                          </p:val>
                                        </p:tav>
                                      </p:tavLst>
                                    </p:anim>
                                    <p:anim calcmode="lin" valueType="num">
                                      <p:cBhvr>
                                        <p:cTn id="55" dur="1000" fill="hold"/>
                                        <p:tgtEl>
                                          <p:spTgt spid="9223"/>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9228"/>
                                        </p:tgtEl>
                                        <p:attrNameLst>
                                          <p:attrName>style.visibility</p:attrName>
                                        </p:attrNameLst>
                                      </p:cBhvr>
                                      <p:to>
                                        <p:strVal val="visible"/>
                                      </p:to>
                                    </p:set>
                                    <p:animEffect transition="in" filter="fade">
                                      <p:cBhvr>
                                        <p:cTn id="60" dur="1000"/>
                                        <p:tgtEl>
                                          <p:spTgt spid="9228"/>
                                        </p:tgtEl>
                                      </p:cBhvr>
                                    </p:animEffect>
                                    <p:anim calcmode="lin" valueType="num">
                                      <p:cBhvr>
                                        <p:cTn id="61" dur="1000" fill="hold"/>
                                        <p:tgtEl>
                                          <p:spTgt spid="9228"/>
                                        </p:tgtEl>
                                        <p:attrNameLst>
                                          <p:attrName>ppt_x</p:attrName>
                                        </p:attrNameLst>
                                      </p:cBhvr>
                                      <p:tavLst>
                                        <p:tav tm="0">
                                          <p:val>
                                            <p:strVal val="#ppt_x"/>
                                          </p:val>
                                        </p:tav>
                                        <p:tav tm="100000">
                                          <p:val>
                                            <p:strVal val="#ppt_x"/>
                                          </p:val>
                                        </p:tav>
                                      </p:tavLst>
                                    </p:anim>
                                    <p:anim calcmode="lin" valueType="num">
                                      <p:cBhvr>
                                        <p:cTn id="62" dur="1000" fill="hold"/>
                                        <p:tgtEl>
                                          <p:spTgt spid="9228"/>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9224"/>
                                        </p:tgtEl>
                                        <p:attrNameLst>
                                          <p:attrName>style.visibility</p:attrName>
                                        </p:attrNameLst>
                                      </p:cBhvr>
                                      <p:to>
                                        <p:strVal val="visible"/>
                                      </p:to>
                                    </p:set>
                                    <p:animEffect transition="in" filter="fade">
                                      <p:cBhvr>
                                        <p:cTn id="65" dur="1000"/>
                                        <p:tgtEl>
                                          <p:spTgt spid="9224"/>
                                        </p:tgtEl>
                                      </p:cBhvr>
                                    </p:animEffect>
                                    <p:anim calcmode="lin" valueType="num">
                                      <p:cBhvr>
                                        <p:cTn id="66" dur="1000" fill="hold"/>
                                        <p:tgtEl>
                                          <p:spTgt spid="9224"/>
                                        </p:tgtEl>
                                        <p:attrNameLst>
                                          <p:attrName>ppt_x</p:attrName>
                                        </p:attrNameLst>
                                      </p:cBhvr>
                                      <p:tavLst>
                                        <p:tav tm="0">
                                          <p:val>
                                            <p:strVal val="#ppt_x"/>
                                          </p:val>
                                        </p:tav>
                                        <p:tav tm="100000">
                                          <p:val>
                                            <p:strVal val="#ppt_x"/>
                                          </p:val>
                                        </p:tav>
                                      </p:tavLst>
                                    </p:anim>
                                    <p:anim calcmode="lin" valueType="num">
                                      <p:cBhvr>
                                        <p:cTn id="67" dur="1000" fill="hold"/>
                                        <p:tgtEl>
                                          <p:spTgt spid="92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8" grpId="0" animBg="1"/>
      <p:bldP spid="9227" grpId="0" animBg="1"/>
      <p:bldP spid="9226" grpId="0" animBg="1"/>
      <p:bldP spid="9225" grpId="0" animBg="1"/>
      <p:bldP spid="9220" grpId="0"/>
      <p:bldP spid="9221" grpId="0"/>
      <p:bldP spid="9222" grpId="0"/>
      <p:bldP spid="9223" grpId="0"/>
      <p:bldP spid="9224" grpId="0"/>
      <p:bldP spid="14" grpId="0"/>
      <p:bldP spid="15" grpId="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标题 1"/>
          <p:cNvSpPr>
            <a:spLocks noGrp="1"/>
          </p:cNvSpPr>
          <p:nvPr>
            <p:ph type="title"/>
          </p:nvPr>
        </p:nvSpPr>
        <p:spPr>
          <a:xfrm>
            <a:off x="1428115" y="453166"/>
            <a:ext cx="6192837" cy="563033"/>
          </a:xfrm>
        </p:spPr>
        <p:txBody>
          <a:bodyPr/>
          <a:lstStyle/>
          <a:p>
            <a:pPr algn="ctr"/>
            <a:r>
              <a:rPr lang="zh-CN" altLang="en-US" sz="3200" dirty="0">
                <a:solidFill>
                  <a:srgbClr val="FF0000"/>
                </a:solidFill>
              </a:rPr>
              <a:t>供应</a:t>
            </a:r>
            <a:r>
              <a:rPr lang="zh-CN" altLang="en-US" sz="3200" dirty="0" smtClean="0">
                <a:solidFill>
                  <a:srgbClr val="FF0000"/>
                </a:solidFill>
              </a:rPr>
              <a:t>商管理</a:t>
            </a:r>
            <a:r>
              <a:rPr lang="zh-CN" altLang="en-US" sz="3200" dirty="0">
                <a:solidFill>
                  <a:srgbClr val="FF0000"/>
                </a:solidFill>
              </a:rPr>
              <a:t>的</a:t>
            </a:r>
            <a:r>
              <a:rPr lang="zh-CN" altLang="en-US" sz="3200" dirty="0" smtClean="0">
                <a:solidFill>
                  <a:srgbClr val="FF0000"/>
                </a:solidFill>
              </a:rPr>
              <a:t>涵义</a:t>
            </a:r>
            <a:endParaRPr lang="zh-CN" altLang="en-US" sz="3200" dirty="0">
              <a:solidFill>
                <a:srgbClr val="FF0000"/>
              </a:solidFill>
            </a:endParaRPr>
          </a:p>
        </p:txBody>
      </p:sp>
      <p:sp>
        <p:nvSpPr>
          <p:cNvPr id="1821698" name="Rectangle 2"/>
          <p:cNvSpPr>
            <a:spLocks noGrp="1" noChangeArrowheads="1"/>
          </p:cNvSpPr>
          <p:nvPr>
            <p:ph idx="1"/>
          </p:nvPr>
        </p:nvSpPr>
        <p:spPr>
          <a:xfrm>
            <a:off x="342164" y="1298781"/>
            <a:ext cx="8364738" cy="5184576"/>
          </a:xfrm>
        </p:spPr>
        <p:txBody>
          <a:bodyPr/>
          <a:lstStyle/>
          <a:p>
            <a:pPr marL="0" indent="0">
              <a:lnSpc>
                <a:spcPct val="200000"/>
              </a:lnSpc>
              <a:buNone/>
            </a:pPr>
            <a:r>
              <a:rPr lang="zh-CN" altLang="en-US" sz="2400" b="1" dirty="0" smtClean="0">
                <a:latin typeface="黑体" panose="02010609060101010101" pitchFamily="49" charset="-122"/>
              </a:rPr>
              <a:t>定义：对</a:t>
            </a:r>
            <a:r>
              <a:rPr lang="zh-CN" altLang="en-US" sz="2400" b="1" dirty="0">
                <a:latin typeface="黑体" panose="02010609060101010101" pitchFamily="49" charset="-122"/>
              </a:rPr>
              <a:t>供应商的识别、选择、合作、考核、发展及淘汰等管理工作的总称。</a:t>
            </a:r>
          </a:p>
          <a:p>
            <a:pPr marL="0" lvl="1" indent="0">
              <a:lnSpc>
                <a:spcPct val="200000"/>
              </a:lnSpc>
              <a:spcBef>
                <a:spcPts val="0"/>
              </a:spcBef>
              <a:buFont typeface="Wingdings" panose="05000000000000000000" pitchFamily="2" charset="2"/>
              <a:buChar char="Ø"/>
            </a:pPr>
            <a:r>
              <a:rPr lang="zh-CN" altLang="en-US" sz="2000" b="0" dirty="0"/>
              <a:t>原料与零部件供应商、生产与物流设备供应商、物流市场服务商等；</a:t>
            </a:r>
          </a:p>
          <a:p>
            <a:pPr marL="0" lvl="1" indent="0">
              <a:lnSpc>
                <a:spcPct val="200000"/>
              </a:lnSpc>
              <a:spcBef>
                <a:spcPts val="0"/>
              </a:spcBef>
              <a:buFont typeface="Wingdings" panose="05000000000000000000" pitchFamily="2" charset="2"/>
              <a:buChar char="Ø"/>
            </a:pPr>
            <a:r>
              <a:rPr lang="zh-CN" altLang="zh-CN" sz="2000" b="0" dirty="0"/>
              <a:t>与供应商进行信息交流，收集、储存、分析关于供应商生产能力、技术实力和合约履行的现状与历史数据信息；</a:t>
            </a:r>
            <a:endParaRPr lang="zh-CN" altLang="en-US" sz="2000" b="0" dirty="0"/>
          </a:p>
          <a:p>
            <a:pPr marL="0" lvl="1" indent="0">
              <a:lnSpc>
                <a:spcPct val="200000"/>
              </a:lnSpc>
              <a:spcBef>
                <a:spcPts val="0"/>
              </a:spcBef>
              <a:buFont typeface="Wingdings" panose="05000000000000000000" pitchFamily="2" charset="2"/>
              <a:buChar char="Ø"/>
            </a:pPr>
            <a:r>
              <a:rPr lang="zh-CN" altLang="zh-CN" sz="2000" b="0" dirty="0"/>
              <a:t>与供应商的关系是合作关系而不是纯竞争关系，提倡双赢</a:t>
            </a:r>
            <a:r>
              <a:rPr lang="en-US" altLang="zh-CN" sz="2000" b="0" dirty="0"/>
              <a:t>(</a:t>
            </a:r>
            <a:r>
              <a:rPr lang="zh-CN" altLang="zh-CN" sz="2000" b="0" dirty="0"/>
              <a:t>win-win</a:t>
            </a:r>
            <a:r>
              <a:rPr lang="en-US" altLang="zh-CN" sz="2000" b="0" dirty="0"/>
              <a:t>)</a:t>
            </a:r>
            <a:r>
              <a:rPr lang="zh-CN" altLang="zh-CN" sz="2000" b="0" dirty="0"/>
              <a:t>；</a:t>
            </a:r>
            <a:endParaRPr lang="zh-CN" altLang="en-US" sz="2000" b="0" dirty="0"/>
          </a:p>
          <a:p>
            <a:pPr marL="0" lvl="1" indent="0">
              <a:lnSpc>
                <a:spcPct val="200000"/>
              </a:lnSpc>
              <a:spcBef>
                <a:spcPts val="0"/>
              </a:spcBef>
              <a:buFont typeface="Wingdings" panose="05000000000000000000" pitchFamily="2" charset="2"/>
              <a:buChar char="Ø"/>
            </a:pPr>
            <a:r>
              <a:rPr lang="zh-CN" altLang="en-US" sz="2000" b="0" dirty="0"/>
              <a:t>分类依据：</a:t>
            </a:r>
            <a:r>
              <a:rPr lang="zh-CN" altLang="en-US" sz="2000" b="0" dirty="0">
                <a:solidFill>
                  <a:schemeClr val="tx1"/>
                </a:solidFill>
              </a:rPr>
              <a:t>企业物料的重要性</a:t>
            </a:r>
            <a:r>
              <a:rPr lang="en-US" altLang="zh-CN" sz="2000" b="0" dirty="0">
                <a:solidFill>
                  <a:schemeClr val="tx1"/>
                </a:solidFill>
              </a:rPr>
              <a:t>(</a:t>
            </a:r>
            <a:r>
              <a:rPr lang="zh-CN" altLang="en-US" sz="2000" b="0" dirty="0">
                <a:solidFill>
                  <a:schemeClr val="tx1"/>
                </a:solidFill>
              </a:rPr>
              <a:t>质量和库存资金</a:t>
            </a:r>
            <a:r>
              <a:rPr lang="en-US" altLang="zh-CN" sz="2000" b="0" dirty="0">
                <a:solidFill>
                  <a:schemeClr val="tx1"/>
                </a:solidFill>
              </a:rPr>
              <a:t>)</a:t>
            </a:r>
            <a:r>
              <a:rPr lang="zh-CN" altLang="en-US" sz="2000" b="0" dirty="0">
                <a:solidFill>
                  <a:schemeClr val="tx1"/>
                </a:solidFill>
              </a:rPr>
              <a:t>、供应市场的可获得性， </a:t>
            </a:r>
          </a:p>
          <a:p>
            <a:pPr marL="0" lvl="1" indent="0">
              <a:lnSpc>
                <a:spcPct val="200000"/>
              </a:lnSpc>
              <a:spcBef>
                <a:spcPts val="0"/>
              </a:spcBef>
              <a:buFont typeface="Wingdings" panose="05000000000000000000" pitchFamily="2" charset="2"/>
              <a:buChar char="Ø"/>
            </a:pPr>
            <a:r>
              <a:rPr lang="zh-CN" altLang="en-US" sz="2000" b="0" dirty="0"/>
              <a:t>有效界定：</a:t>
            </a:r>
            <a:r>
              <a:rPr lang="zh-CN" altLang="en-US" sz="2000" b="0" dirty="0">
                <a:solidFill>
                  <a:schemeClr val="tx1"/>
                </a:solidFill>
              </a:rPr>
              <a:t>战略性合作、紧密性合作、一般性合作、交易性非合作</a:t>
            </a:r>
            <a:r>
              <a:rPr lang="zh-CN" altLang="en-US" sz="2000" b="0" dirty="0" smtClean="0">
                <a:solidFill>
                  <a:schemeClr val="tx1"/>
                </a:solidFill>
              </a:rPr>
              <a:t>关系</a:t>
            </a:r>
            <a:endParaRPr lang="zh-CN" altLang="en-US" sz="2000" b="0" dirty="0">
              <a:solidFill>
                <a:schemeClr val="tx1"/>
              </a:solidFill>
            </a:endParaRPr>
          </a:p>
        </p:txBody>
      </p:sp>
      <p:sp>
        <p:nvSpPr>
          <p:cNvPr id="6" name="灯片编号占位符 5"/>
          <p:cNvSpPr>
            <a:spLocks noGrp="1"/>
          </p:cNvSpPr>
          <p:nvPr>
            <p:ph type="sldNum" sz="quarter" idx="4"/>
          </p:nvPr>
        </p:nvSpPr>
        <p:spPr/>
        <p:txBody>
          <a:bodyPr/>
          <a:lstStyle/>
          <a:p>
            <a:fld id="{85884C3D-A78D-4493-AD1E-5C168438ADD5}" type="slidenum">
              <a:rPr lang="en-US" altLang="zh-CN"/>
              <a:pPr/>
              <a:t>69</a:t>
            </a:fld>
            <a:endParaRPr lang="en-US" altLang="zh-CN"/>
          </a:p>
        </p:txBody>
      </p:sp>
    </p:spTree>
    <p:extLst>
      <p:ext uri="{BB962C8B-B14F-4D97-AF65-F5344CB8AC3E}">
        <p14:creationId xmlns:p14="http://schemas.microsoft.com/office/powerpoint/2010/main" val="2407694796"/>
      </p:ext>
    </p:extLst>
  </p:cSld>
  <p:clrMapOvr>
    <a:masterClrMapping/>
  </p:clrMapOvr>
  <p:transition>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770" y="1917706"/>
            <a:ext cx="3273425" cy="3816351"/>
          </a:xfrm>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6" name="AutoShape 4"/>
          <p:cNvSpPr>
            <a:spLocks noChangeArrowheads="1"/>
          </p:cNvSpPr>
          <p:nvPr/>
        </p:nvSpPr>
        <p:spPr bwMode="auto">
          <a:xfrm>
            <a:off x="3595690" y="2060578"/>
            <a:ext cx="4895851" cy="433388"/>
          </a:xfrm>
          <a:prstGeom prst="flowChartAlternateProcess">
            <a:avLst/>
          </a:prstGeom>
          <a:gradFill rotWithShape="0">
            <a:gsLst>
              <a:gs pos="0">
                <a:srgbClr val="6A8B25"/>
              </a:gs>
              <a:gs pos="100000">
                <a:srgbClr val="83B02F"/>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8197" name="Rectangle 5"/>
          <p:cNvSpPr>
            <a:spLocks noChangeArrowheads="1"/>
          </p:cNvSpPr>
          <p:nvPr/>
        </p:nvSpPr>
        <p:spPr bwMode="auto">
          <a:xfrm>
            <a:off x="3595690" y="2420944"/>
            <a:ext cx="4895851" cy="3240087"/>
          </a:xfrm>
          <a:prstGeom prst="rect">
            <a:avLst/>
          </a:prstGeom>
          <a:gradFill rotWithShape="0">
            <a:gsLst>
              <a:gs pos="0">
                <a:schemeClr val="bg1"/>
              </a:gs>
              <a:gs pos="100000">
                <a:srgbClr val="CBCBC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pPr algn="ctr" eaLnBrk="1" hangingPunct="1">
              <a:lnSpc>
                <a:spcPct val="200000"/>
              </a:lnSpc>
              <a:buFontTx/>
              <a:buNone/>
            </a:pPr>
            <a:r>
              <a:rPr lang="zh-CN" altLang="en-US" sz="2800" b="1" dirty="0">
                <a:latin typeface="+mj-ea"/>
                <a:ea typeface="+mj-ea"/>
              </a:rPr>
              <a:t>第一单元</a:t>
            </a:r>
            <a:endParaRPr lang="en-US" altLang="zh-CN" sz="2800" b="1" dirty="0">
              <a:latin typeface="+mj-ea"/>
              <a:ea typeface="+mj-ea"/>
            </a:endParaRPr>
          </a:p>
          <a:p>
            <a:pPr algn="ctr">
              <a:lnSpc>
                <a:spcPct val="250000"/>
              </a:lnSpc>
              <a:buNone/>
            </a:pPr>
            <a:r>
              <a:rPr lang="zh-CN" altLang="en-US" sz="2800" b="1" dirty="0" smtClean="0"/>
              <a:t>转型</a:t>
            </a:r>
            <a:r>
              <a:rPr lang="zh-CN" altLang="en-US" sz="2800" b="1" dirty="0"/>
              <a:t>的</a:t>
            </a:r>
            <a:r>
              <a:rPr lang="zh-CN" altLang="en-US" sz="2800" b="1" dirty="0" smtClean="0"/>
              <a:t>契机：认识</a:t>
            </a:r>
            <a:r>
              <a:rPr lang="zh-CN" altLang="en-US" sz="2800" b="1" dirty="0"/>
              <a:t>精益生产</a:t>
            </a:r>
          </a:p>
        </p:txBody>
      </p:sp>
      <p:sp>
        <p:nvSpPr>
          <p:cNvPr id="2" name="灯片编号占位符 1"/>
          <p:cNvSpPr>
            <a:spLocks noGrp="1"/>
          </p:cNvSpPr>
          <p:nvPr>
            <p:ph type="sldNum" sz="quarter" idx="4"/>
          </p:nvPr>
        </p:nvSpPr>
        <p:spPr/>
        <p:txBody>
          <a:bodyPr/>
          <a:lstStyle/>
          <a:p>
            <a:fld id="{D065990C-D54C-4FC3-B4C7-03BEB07D7E46}" type="slidenum">
              <a:rPr lang="zh-CN" altLang="en-US" smtClean="0">
                <a:solidFill>
                  <a:srgbClr val="000000">
                    <a:tint val="75000"/>
                  </a:srgbClr>
                </a:solidFill>
              </a:rPr>
              <a:pPr/>
              <a:t>7</a:t>
            </a:fld>
            <a:endParaRPr lang="zh-CN" altLang="en-US" dirty="0">
              <a:solidFill>
                <a:srgbClr val="000000">
                  <a:tint val="75000"/>
                </a:srgbClr>
              </a:solidFill>
            </a:endParaRPr>
          </a:p>
        </p:txBody>
      </p:sp>
      <p:sp>
        <p:nvSpPr>
          <p:cNvPr id="6" name="标题 1"/>
          <p:cNvSpPr>
            <a:spLocks noGrp="1"/>
          </p:cNvSpPr>
          <p:nvPr>
            <p:ph type="title"/>
          </p:nvPr>
        </p:nvSpPr>
        <p:spPr>
          <a:xfrm>
            <a:off x="1043608" y="333577"/>
            <a:ext cx="7615575" cy="648072"/>
          </a:xfrm>
        </p:spPr>
        <p:txBody>
          <a:bodyPr/>
          <a:lstStyle/>
          <a:p>
            <a:pPr algn="l"/>
            <a:r>
              <a:rPr lang="zh-CN" altLang="en-US" dirty="0" smtClean="0"/>
              <a:t>精益供应链课程</a:t>
            </a:r>
            <a:r>
              <a:rPr lang="en-US" altLang="zh-CN" dirty="0" smtClean="0"/>
              <a:t>—</a:t>
            </a:r>
            <a:r>
              <a:rPr lang="zh-CN" altLang="en-US" dirty="0" smtClean="0"/>
              <a:t>采购管理与供应商管理</a:t>
            </a:r>
            <a:endParaRPr lang="zh-CN" altLang="en-US" dirty="0"/>
          </a:p>
        </p:txBody>
      </p:sp>
    </p:spTree>
    <p:extLst>
      <p:ext uri="{BB962C8B-B14F-4D97-AF65-F5344CB8AC3E}">
        <p14:creationId xmlns:p14="http://schemas.microsoft.com/office/powerpoint/2010/main" val="2778592886"/>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Rectangle 6"/>
          <p:cNvSpPr>
            <a:spLocks noChangeArrowheads="1"/>
          </p:cNvSpPr>
          <p:nvPr/>
        </p:nvSpPr>
        <p:spPr bwMode="auto">
          <a:xfrm>
            <a:off x="611560" y="1340768"/>
            <a:ext cx="7920880"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t"/>
          <a:lstStyle/>
          <a:p>
            <a:pPr marL="342900" indent="-342900">
              <a:lnSpc>
                <a:spcPct val="200000"/>
              </a:lnSpc>
              <a:buFont typeface="Wingdings" panose="05000000000000000000" pitchFamily="2" charset="2"/>
              <a:buChar char="Ø"/>
            </a:pPr>
            <a:r>
              <a:rPr lang="zh-CN" altLang="en-US" sz="2400" b="1" dirty="0" smtClean="0">
                <a:latin typeface="微软雅黑" panose="020B0503020204020204" pitchFamily="34" charset="-122"/>
                <a:ea typeface="微软雅黑" panose="020B0503020204020204" pitchFamily="34" charset="-122"/>
              </a:rPr>
              <a:t>利润</a:t>
            </a:r>
            <a:r>
              <a:rPr lang="zh-CN" altLang="en-US" sz="2400" b="1" dirty="0">
                <a:latin typeface="微软雅黑" panose="020B0503020204020204" pitchFamily="34" charset="-122"/>
                <a:ea typeface="微软雅黑" panose="020B0503020204020204" pitchFamily="34" charset="-122"/>
              </a:rPr>
              <a:t>杠杆效应</a:t>
            </a:r>
            <a:r>
              <a:rPr lang="en-US" altLang="zh-CN" sz="2400" b="1" dirty="0">
                <a:latin typeface="微软雅黑" panose="020B0503020204020204" pitchFamily="34" charset="-122"/>
                <a:ea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rPr>
              <a:t>改进采购方法或许增加利润 。      </a:t>
            </a:r>
          </a:p>
          <a:p>
            <a:pPr marL="342900" indent="-342900">
              <a:lnSpc>
                <a:spcPct val="200000"/>
              </a:lnSpc>
              <a:buFont typeface="Wingdings" panose="05000000000000000000" pitchFamily="2" charset="2"/>
              <a:buChar char="Ø"/>
            </a:pPr>
            <a:r>
              <a:rPr lang="zh-CN" altLang="en-US" sz="2400" b="1" dirty="0" smtClean="0">
                <a:latin typeface="微软雅黑" panose="020B0503020204020204" pitchFamily="34" charset="-122"/>
                <a:ea typeface="微软雅黑" panose="020B0503020204020204" pitchFamily="34" charset="-122"/>
              </a:rPr>
              <a:t>资产</a:t>
            </a:r>
            <a:r>
              <a:rPr lang="zh-CN" altLang="en-US" sz="2400" b="1" dirty="0">
                <a:latin typeface="微软雅黑" panose="020B0503020204020204" pitchFamily="34" charset="-122"/>
                <a:ea typeface="微软雅黑" panose="020B0503020204020204" pitchFamily="34" charset="-122"/>
              </a:rPr>
              <a:t>收益率效应</a:t>
            </a:r>
            <a:r>
              <a:rPr lang="en-US" altLang="zh-CN" sz="2400" b="1" dirty="0">
                <a:latin typeface="微软雅黑" panose="020B0503020204020204" pitchFamily="34" charset="-122"/>
                <a:ea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rPr>
              <a:t>采购成本减少体现资产效益。 </a:t>
            </a:r>
          </a:p>
          <a:p>
            <a:pPr marL="342900" indent="-342900">
              <a:lnSpc>
                <a:spcPct val="200000"/>
              </a:lnSpc>
              <a:buFont typeface="Wingdings" panose="05000000000000000000" pitchFamily="2" charset="2"/>
              <a:buChar char="Ø"/>
            </a:pPr>
            <a:r>
              <a:rPr lang="zh-CN" altLang="en-US" sz="2400" b="1" dirty="0" smtClean="0">
                <a:latin typeface="微软雅黑" panose="020B0503020204020204" pitchFamily="34" charset="-122"/>
                <a:ea typeface="微软雅黑" panose="020B0503020204020204" pitchFamily="34" charset="-122"/>
              </a:rPr>
              <a:t>信息源</a:t>
            </a:r>
            <a:r>
              <a:rPr lang="zh-CN" altLang="en-US" sz="2400" b="1" dirty="0">
                <a:latin typeface="微软雅黑" panose="020B0503020204020204" pitchFamily="34" charset="-122"/>
                <a:ea typeface="微软雅黑" panose="020B0503020204020204" pitchFamily="34" charset="-122"/>
              </a:rPr>
              <a:t>的作用</a:t>
            </a:r>
            <a:r>
              <a:rPr lang="en-US" altLang="zh-CN" sz="2400" b="1" dirty="0">
                <a:latin typeface="微软雅黑" panose="020B0503020204020204" pitchFamily="34" charset="-122"/>
                <a:ea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rPr>
              <a:t>信息资源共享。  </a:t>
            </a:r>
          </a:p>
          <a:p>
            <a:pPr marL="342900" indent="-342900">
              <a:lnSpc>
                <a:spcPct val="200000"/>
              </a:lnSpc>
              <a:buFont typeface="Wingdings" panose="05000000000000000000" pitchFamily="2" charset="2"/>
              <a:buChar char="Ø"/>
            </a:pPr>
            <a:r>
              <a:rPr lang="zh-CN" altLang="en-US" sz="2400" b="1" dirty="0" smtClean="0">
                <a:latin typeface="微软雅黑" panose="020B0503020204020204" pitchFamily="34" charset="-122"/>
                <a:ea typeface="微软雅黑" panose="020B0503020204020204" pitchFamily="34" charset="-122"/>
              </a:rPr>
              <a:t>对</a:t>
            </a:r>
            <a:r>
              <a:rPr lang="zh-CN" altLang="en-US" sz="2400" b="1" dirty="0">
                <a:latin typeface="微软雅黑" panose="020B0503020204020204" pitchFamily="34" charset="-122"/>
                <a:ea typeface="微软雅黑" panose="020B0503020204020204" pitchFamily="34" charset="-122"/>
              </a:rPr>
              <a:t>效率的影响</a:t>
            </a:r>
            <a:r>
              <a:rPr lang="en-US" altLang="zh-CN" sz="2400" b="1" dirty="0">
                <a:latin typeface="微软雅黑" panose="020B0503020204020204" pitchFamily="34" charset="-122"/>
                <a:ea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rPr>
              <a:t>制造效率的体现。</a:t>
            </a:r>
          </a:p>
          <a:p>
            <a:pPr marL="342900" indent="-342900">
              <a:lnSpc>
                <a:spcPct val="200000"/>
              </a:lnSpc>
              <a:buFont typeface="Wingdings" panose="05000000000000000000" pitchFamily="2" charset="2"/>
              <a:buChar char="Ø"/>
            </a:pPr>
            <a:r>
              <a:rPr lang="zh-CN" altLang="en-US" sz="2400" b="1" dirty="0" smtClean="0">
                <a:latin typeface="微软雅黑" panose="020B0503020204020204" pitchFamily="34" charset="-122"/>
                <a:ea typeface="微软雅黑" panose="020B0503020204020204" pitchFamily="34" charset="-122"/>
              </a:rPr>
              <a:t>支持</a:t>
            </a:r>
            <a:r>
              <a:rPr lang="zh-CN" altLang="en-US" sz="2400" b="1" dirty="0">
                <a:latin typeface="微软雅黑" panose="020B0503020204020204" pitchFamily="34" charset="-122"/>
                <a:ea typeface="微软雅黑" panose="020B0503020204020204" pitchFamily="34" charset="-122"/>
              </a:rPr>
              <a:t>战略</a:t>
            </a:r>
            <a:r>
              <a:rPr lang="en-US" altLang="zh-CN" sz="2400" b="1" dirty="0">
                <a:latin typeface="微软雅黑" panose="020B0503020204020204" pitchFamily="34" charset="-122"/>
                <a:ea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rPr>
              <a:t>企业整体经营战略的贡献。      </a:t>
            </a:r>
          </a:p>
        </p:txBody>
      </p:sp>
      <p:sp>
        <p:nvSpPr>
          <p:cNvPr id="4" name="Rectangle 3"/>
          <p:cNvSpPr>
            <a:spLocks noChangeArrowheads="1"/>
          </p:cNvSpPr>
          <p:nvPr/>
        </p:nvSpPr>
        <p:spPr bwMode="auto">
          <a:xfrm>
            <a:off x="2987824" y="476672"/>
            <a:ext cx="3168352" cy="452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Clr>
                <a:srgbClr val="FF0000"/>
              </a:buClr>
            </a:pPr>
            <a:r>
              <a:rPr lang="zh-CN" altLang="en-US" sz="3200" b="1" dirty="0">
                <a:solidFill>
                  <a:srgbClr val="FF0000"/>
                </a:solidFill>
                <a:latin typeface="微软雅黑" panose="020B0503020204020204" pitchFamily="34" charset="-122"/>
                <a:ea typeface="微软雅黑" panose="020B0503020204020204" pitchFamily="34" charset="-122"/>
              </a:rPr>
              <a:t>供应商</a:t>
            </a:r>
            <a:r>
              <a:rPr lang="zh-CN" altLang="en-US" sz="3200" b="1" dirty="0" smtClean="0">
                <a:solidFill>
                  <a:srgbClr val="FF0000"/>
                </a:solidFill>
                <a:latin typeface="微软雅黑" panose="020B0503020204020204" pitchFamily="34" charset="-122"/>
                <a:ea typeface="微软雅黑" panose="020B0503020204020204" pitchFamily="34" charset="-122"/>
              </a:rPr>
              <a:t>管理意义</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11417099"/>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标题 1"/>
          <p:cNvSpPr>
            <a:spLocks noGrp="1"/>
          </p:cNvSpPr>
          <p:nvPr>
            <p:ph type="title"/>
          </p:nvPr>
        </p:nvSpPr>
        <p:spPr>
          <a:xfrm>
            <a:off x="1485106" y="389563"/>
            <a:ext cx="6192837" cy="56303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r>
              <a:rPr lang="zh-CN" altLang="en-US" sz="3200" dirty="0">
                <a:solidFill>
                  <a:srgbClr val="FF0000"/>
                </a:solidFill>
              </a:rPr>
              <a:t>供应商管理的目标</a:t>
            </a:r>
          </a:p>
        </p:txBody>
      </p:sp>
      <p:sp>
        <p:nvSpPr>
          <p:cNvPr id="1825794" name="Rectangle 2"/>
          <p:cNvSpPr>
            <a:spLocks noGrp="1" noChangeArrowheads="1"/>
          </p:cNvSpPr>
          <p:nvPr>
            <p:ph idx="1"/>
          </p:nvPr>
        </p:nvSpPr>
        <p:spPr>
          <a:xfrm>
            <a:off x="3560665" y="4293096"/>
            <a:ext cx="3033985" cy="2019136"/>
          </a:xfrm>
        </p:spPr>
        <p:txBody>
          <a:bodyPr/>
          <a:lstStyle/>
          <a:p>
            <a:pPr marL="0" indent="0">
              <a:lnSpc>
                <a:spcPct val="150000"/>
              </a:lnSpc>
              <a:spcBef>
                <a:spcPts val="0"/>
              </a:spcBef>
              <a:buNone/>
            </a:pPr>
            <a:r>
              <a:rPr lang="zh-CN" altLang="en-US" sz="2400" b="1" dirty="0" smtClean="0"/>
              <a:t>技术</a:t>
            </a:r>
            <a:r>
              <a:rPr lang="zh-CN" altLang="en-US" sz="2400" b="1" dirty="0"/>
              <a:t>层面</a:t>
            </a:r>
          </a:p>
          <a:p>
            <a:pPr marL="36000" lvl="1" indent="-457200">
              <a:lnSpc>
                <a:spcPct val="150000"/>
              </a:lnSpc>
              <a:spcBef>
                <a:spcPts val="0"/>
              </a:spcBef>
            </a:pPr>
            <a:r>
              <a:rPr lang="zh-CN" altLang="en-US" sz="2000" b="0" dirty="0"/>
              <a:t>降低成本</a:t>
            </a:r>
          </a:p>
          <a:p>
            <a:pPr marL="36000" lvl="1" indent="-457200">
              <a:lnSpc>
                <a:spcPct val="150000"/>
              </a:lnSpc>
              <a:spcBef>
                <a:spcPts val="0"/>
              </a:spcBef>
            </a:pPr>
            <a:r>
              <a:rPr lang="zh-CN" altLang="en-US" sz="2000" b="0" dirty="0"/>
              <a:t>提高产品质量</a:t>
            </a:r>
          </a:p>
          <a:p>
            <a:pPr marL="36000" lvl="1" indent="-457200">
              <a:lnSpc>
                <a:spcPct val="150000"/>
              </a:lnSpc>
              <a:spcBef>
                <a:spcPts val="0"/>
              </a:spcBef>
            </a:pPr>
            <a:r>
              <a:rPr lang="zh-CN" altLang="en-US" sz="2000" b="0" dirty="0"/>
              <a:t>降低</a:t>
            </a:r>
            <a:r>
              <a:rPr lang="zh-CN" altLang="en-US" sz="2000" b="0" dirty="0" smtClean="0"/>
              <a:t>库存</a:t>
            </a:r>
            <a:endParaRPr lang="zh-CN" altLang="en-US" sz="2000" b="0" dirty="0"/>
          </a:p>
        </p:txBody>
      </p:sp>
      <p:sp>
        <p:nvSpPr>
          <p:cNvPr id="6" name="灯片编号占位符 5"/>
          <p:cNvSpPr>
            <a:spLocks noGrp="1"/>
          </p:cNvSpPr>
          <p:nvPr>
            <p:ph type="sldNum" sz="quarter" idx="4"/>
          </p:nvPr>
        </p:nvSpPr>
        <p:spPr/>
        <p:txBody>
          <a:bodyPr/>
          <a:lstStyle/>
          <a:p>
            <a:fld id="{E499302F-7C9D-4D99-B7F1-CD9AA72DC0D4}" type="slidenum">
              <a:rPr lang="en-US" altLang="zh-CN"/>
              <a:pPr/>
              <a:t>71</a:t>
            </a:fld>
            <a:endParaRPr lang="en-US" altLang="zh-CN"/>
          </a:p>
        </p:txBody>
      </p:sp>
      <p:sp>
        <p:nvSpPr>
          <p:cNvPr id="7" name="Rectangle 5"/>
          <p:cNvSpPr>
            <a:spLocks noChangeArrowheads="1"/>
          </p:cNvSpPr>
          <p:nvPr/>
        </p:nvSpPr>
        <p:spPr bwMode="auto">
          <a:xfrm>
            <a:off x="323526" y="1338441"/>
            <a:ext cx="8542091"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buClr>
                <a:schemeClr val="tx1"/>
              </a:buClr>
            </a:pPr>
            <a:r>
              <a:rPr lang="en-US" altLang="zh-CN" sz="2400" b="1" dirty="0">
                <a:latin typeface="微软雅黑" panose="020B0503020204020204" pitchFamily="34" charset="-122"/>
                <a:ea typeface="微软雅黑" panose="020B0503020204020204" pitchFamily="34" charset="-122"/>
              </a:rPr>
              <a:t> </a:t>
            </a:r>
            <a:r>
              <a:rPr lang="zh-CN" altLang="en-US" sz="2400" b="1" dirty="0">
                <a:latin typeface="微软雅黑" panose="020B0503020204020204" pitchFamily="34" charset="-122"/>
                <a:ea typeface="微软雅黑" panose="020B0503020204020204" pitchFamily="34" charset="-122"/>
              </a:rPr>
              <a:t>供应商管理的目标</a:t>
            </a:r>
            <a:r>
              <a:rPr lang="en-US" altLang="zh-CN" sz="2400" b="1" dirty="0" smtClean="0">
                <a:latin typeface="微软雅黑" panose="020B0503020204020204" pitchFamily="34" charset="-122"/>
                <a:ea typeface="微软雅黑" panose="020B0503020204020204" pitchFamily="34" charset="-122"/>
              </a:rPr>
              <a:t>——</a:t>
            </a:r>
            <a:r>
              <a:rPr lang="zh-CN" altLang="en-US" sz="2400" b="1" dirty="0" smtClean="0">
                <a:latin typeface="微软雅黑" panose="020B0503020204020204" pitchFamily="34" charset="-122"/>
                <a:ea typeface="微软雅黑" panose="020B0503020204020204" pitchFamily="34" charset="-122"/>
              </a:rPr>
              <a:t>产供销一体化</a:t>
            </a:r>
            <a:endParaRPr lang="zh-CN" altLang="en-US" sz="2400" b="1" dirty="0">
              <a:latin typeface="微软雅黑" panose="020B0503020204020204" pitchFamily="34" charset="-122"/>
              <a:ea typeface="微软雅黑" panose="020B0503020204020204" pitchFamily="34" charset="-122"/>
            </a:endParaRPr>
          </a:p>
          <a:p>
            <a:pPr marL="342900" indent="-342900">
              <a:lnSpc>
                <a:spcPct val="150000"/>
              </a:lnSpc>
              <a:buClr>
                <a:schemeClr val="tx1"/>
              </a:buClr>
              <a:buFont typeface="微软雅黑" panose="020B0503020204020204" pitchFamily="34" charset="-122"/>
              <a:buChar char="−"/>
            </a:pPr>
            <a:r>
              <a:rPr lang="zh-CN" altLang="en-US" sz="2000" dirty="0" smtClean="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产供销整合特点</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最小的库存实现有效生产销售     </a:t>
            </a:r>
          </a:p>
          <a:p>
            <a:pPr marL="342900" indent="-342900">
              <a:lnSpc>
                <a:spcPct val="150000"/>
              </a:lnSpc>
              <a:buClr>
                <a:schemeClr val="tx1"/>
              </a:buClr>
              <a:buFont typeface="微软雅黑" panose="020B0503020204020204" pitchFamily="34" charset="-122"/>
              <a:buChar char="−"/>
            </a:pPr>
            <a:r>
              <a:rPr lang="zh-CN" altLang="en-US" sz="2000" dirty="0">
                <a:latin typeface="微软雅黑" panose="020B0503020204020204" pitchFamily="34" charset="-122"/>
                <a:ea typeface="微软雅黑" panose="020B0503020204020204" pitchFamily="34" charset="-122"/>
              </a:rPr>
              <a:t>    密切配合生产</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销售和物流。   </a:t>
            </a:r>
          </a:p>
          <a:p>
            <a:pPr marL="342900" indent="-342900">
              <a:lnSpc>
                <a:spcPct val="150000"/>
              </a:lnSpc>
              <a:buClr>
                <a:schemeClr val="tx1"/>
              </a:buClr>
              <a:buFont typeface="微软雅黑" panose="020B0503020204020204" pitchFamily="34" charset="-122"/>
              <a:buChar char="−"/>
            </a:pPr>
            <a:r>
              <a:rPr lang="zh-CN" altLang="en-US" sz="2000" dirty="0">
                <a:latin typeface="微软雅黑" panose="020B0503020204020204" pitchFamily="34" charset="-122"/>
                <a:ea typeface="微软雅黑" panose="020B0503020204020204" pitchFamily="34" charset="-122"/>
              </a:rPr>
              <a:t>    再造的供应作业流程。   </a:t>
            </a:r>
          </a:p>
          <a:p>
            <a:pPr marL="342900" indent="-342900">
              <a:lnSpc>
                <a:spcPct val="150000"/>
              </a:lnSpc>
              <a:buClr>
                <a:schemeClr val="tx1"/>
              </a:buClr>
              <a:buFont typeface="微软雅黑" panose="020B0503020204020204" pitchFamily="34" charset="-122"/>
              <a:buChar char="−"/>
            </a:pPr>
            <a:r>
              <a:rPr lang="zh-CN" altLang="en-US" sz="2000" dirty="0">
                <a:latin typeface="微软雅黑" panose="020B0503020204020204" pitchFamily="34" charset="-122"/>
                <a:ea typeface="微软雅黑" panose="020B0503020204020204" pitchFamily="34" charset="-122"/>
              </a:rPr>
              <a:t>    消减不必要的商品种类。</a:t>
            </a:r>
          </a:p>
          <a:p>
            <a:pPr marL="342900" indent="-342900">
              <a:lnSpc>
                <a:spcPct val="150000"/>
              </a:lnSpc>
              <a:buClr>
                <a:schemeClr val="tx1"/>
              </a:buClr>
              <a:buFont typeface="微软雅黑" panose="020B0503020204020204" pitchFamily="34" charset="-122"/>
              <a:buChar char="−"/>
            </a:pPr>
            <a:r>
              <a:rPr lang="zh-CN" altLang="en-US" sz="2000" dirty="0">
                <a:latin typeface="微软雅黑" panose="020B0503020204020204" pitchFamily="34" charset="-122"/>
                <a:ea typeface="微软雅黑" panose="020B0503020204020204" pitchFamily="34" charset="-122"/>
              </a:rPr>
              <a:t>    改善采购计划流程</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缩短信息流。 </a:t>
            </a:r>
            <a:endParaRPr lang="en-US" altLang="zh-CN" sz="2000" dirty="0">
              <a:latin typeface="微软雅黑" panose="020B0503020204020204" pitchFamily="34" charset="-122"/>
              <a:ea typeface="微软雅黑" panose="020B0503020204020204" pitchFamily="34" charset="-122"/>
            </a:endParaRPr>
          </a:p>
        </p:txBody>
      </p:sp>
      <p:sp>
        <p:nvSpPr>
          <p:cNvPr id="8" name="Rectangle 2"/>
          <p:cNvSpPr txBox="1">
            <a:spLocks noChangeArrowheads="1"/>
          </p:cNvSpPr>
          <p:nvPr/>
        </p:nvSpPr>
        <p:spPr bwMode="auto">
          <a:xfrm>
            <a:off x="344740" y="4215898"/>
            <a:ext cx="3717553" cy="1979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882" indent="-342882" algn="l" defTabSz="0" rtl="0" eaLnBrk="1" fontAlgn="base" hangingPunct="1">
              <a:spcBef>
                <a:spcPct val="20000"/>
              </a:spcBef>
              <a:spcAft>
                <a:spcPct val="0"/>
              </a:spcAft>
              <a:buChar char="•"/>
              <a:defRPr sz="1600" kern="1200">
                <a:solidFill>
                  <a:schemeClr val="tx1"/>
                </a:solidFill>
                <a:latin typeface="+mn-lt"/>
                <a:ea typeface="+mn-ea"/>
                <a:cs typeface="+mn-cs"/>
                <a:sym typeface="Arial" panose="020B0604020202020204" pitchFamily="34" charset="0"/>
              </a:defRPr>
            </a:lvl1pPr>
            <a:lvl2pPr marL="742913" indent="-285737" algn="l" defTabSz="0" rtl="0" eaLnBrk="1" fontAlgn="base" hangingPunct="1">
              <a:spcBef>
                <a:spcPct val="20000"/>
              </a:spcBef>
              <a:spcAft>
                <a:spcPct val="0"/>
              </a:spcAft>
              <a:buChar char="–"/>
              <a:defRPr sz="1600" kern="1200">
                <a:solidFill>
                  <a:schemeClr val="tx1"/>
                </a:solidFill>
                <a:latin typeface="+mn-lt"/>
                <a:ea typeface="+mn-ea"/>
                <a:cs typeface="+mn-cs"/>
                <a:sym typeface="Arial" panose="020B0604020202020204" pitchFamily="34" charset="0"/>
              </a:defRPr>
            </a:lvl2pPr>
            <a:lvl3pPr marL="1142942" indent="-228589" algn="l" defTabSz="0" rtl="0" eaLnBrk="1" fontAlgn="base" hangingPunct="1">
              <a:spcBef>
                <a:spcPct val="20000"/>
              </a:spcBef>
              <a:spcAft>
                <a:spcPct val="0"/>
              </a:spcAft>
              <a:buChar char="•"/>
              <a:defRPr sz="1600" kern="1200">
                <a:solidFill>
                  <a:schemeClr val="tx1"/>
                </a:solidFill>
                <a:latin typeface="+mn-lt"/>
                <a:ea typeface="+mn-ea"/>
                <a:cs typeface="+mn-cs"/>
                <a:sym typeface="Arial" panose="020B0604020202020204" pitchFamily="34" charset="0"/>
              </a:defRPr>
            </a:lvl3pPr>
            <a:lvl4pPr marL="1600120" indent="-228589" algn="l" defTabSz="0" rtl="0" eaLnBrk="1" fontAlgn="base" hangingPunct="1">
              <a:spcBef>
                <a:spcPct val="20000"/>
              </a:spcBef>
              <a:spcAft>
                <a:spcPct val="0"/>
              </a:spcAft>
              <a:buChar char="–"/>
              <a:defRPr sz="1600" kern="1200">
                <a:solidFill>
                  <a:schemeClr val="tx1"/>
                </a:solidFill>
                <a:latin typeface="+mn-lt"/>
                <a:ea typeface="+mn-ea"/>
                <a:cs typeface="+mn-cs"/>
                <a:sym typeface="Arial" panose="020B0604020202020204" pitchFamily="34" charset="0"/>
              </a:defRPr>
            </a:lvl4pPr>
            <a:lvl5pPr marL="2057298" indent="-228589" algn="l" defTabSz="0" rtl="0" eaLnBrk="1" fontAlgn="base" hangingPunct="1">
              <a:spcBef>
                <a:spcPct val="20000"/>
              </a:spcBef>
              <a:spcAft>
                <a:spcPct val="0"/>
              </a:spcAft>
              <a:buChar char="»"/>
              <a:defRPr sz="1600" kern="1200">
                <a:solidFill>
                  <a:schemeClr val="tx1"/>
                </a:solidFill>
                <a:latin typeface="+mn-lt"/>
                <a:ea typeface="+mn-ea"/>
                <a:cs typeface="+mn-cs"/>
                <a:sym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FontTx/>
              <a:buNone/>
            </a:pPr>
            <a:r>
              <a:rPr lang="zh-CN" altLang="en-US" sz="2400" b="1" dirty="0" smtClean="0"/>
              <a:t>战略层面</a:t>
            </a:r>
          </a:p>
          <a:p>
            <a:pPr marL="36000" lvl="1" indent="-457200">
              <a:lnSpc>
                <a:spcPct val="150000"/>
              </a:lnSpc>
              <a:spcBef>
                <a:spcPts val="0"/>
              </a:spcBef>
            </a:pPr>
            <a:r>
              <a:rPr lang="zh-CN" altLang="en-US" sz="2000" dirty="0" smtClean="0"/>
              <a:t>集成供应链</a:t>
            </a:r>
          </a:p>
          <a:p>
            <a:pPr marL="36000" lvl="1" indent="-457200">
              <a:lnSpc>
                <a:spcPct val="150000"/>
              </a:lnSpc>
              <a:spcBef>
                <a:spcPts val="0"/>
              </a:spcBef>
            </a:pPr>
            <a:r>
              <a:rPr lang="zh-CN" altLang="en-US" sz="2000" dirty="0" smtClean="0"/>
              <a:t>提升核心竞争能力</a:t>
            </a:r>
          </a:p>
          <a:p>
            <a:pPr marL="36000" lvl="1" indent="-457200">
              <a:lnSpc>
                <a:spcPct val="150000"/>
              </a:lnSpc>
              <a:spcBef>
                <a:spcPts val="0"/>
              </a:spcBef>
            </a:pPr>
            <a:r>
              <a:rPr lang="zh-CN" altLang="en-US" sz="2000" dirty="0" smtClean="0"/>
              <a:t>有助于新产品的开发</a:t>
            </a:r>
            <a:endParaRPr lang="zh-CN" altLang="en-US" sz="2000" dirty="0"/>
          </a:p>
        </p:txBody>
      </p:sp>
      <p:sp>
        <p:nvSpPr>
          <p:cNvPr id="3" name="矩形 2"/>
          <p:cNvSpPr/>
          <p:nvPr/>
        </p:nvSpPr>
        <p:spPr>
          <a:xfrm>
            <a:off x="6156176" y="4794832"/>
            <a:ext cx="2448272" cy="1015663"/>
          </a:xfrm>
          <a:prstGeom prst="rect">
            <a:avLst/>
          </a:prstGeom>
        </p:spPr>
        <p:txBody>
          <a:bodyPr wrap="square">
            <a:spAutoFit/>
          </a:bodyPr>
          <a:lstStyle/>
          <a:p>
            <a:pPr marL="36000" lvl="1" indent="-457200">
              <a:lnSpc>
                <a:spcPct val="150000"/>
              </a:lnSpc>
              <a:spcBef>
                <a:spcPts val="0"/>
              </a:spcBef>
              <a:buFont typeface="Arial" panose="020B0604020202020204" pitchFamily="34" charset="0"/>
              <a:buChar char="−"/>
            </a:pPr>
            <a:r>
              <a:rPr lang="zh-CN" altLang="en-US" sz="2000" dirty="0"/>
              <a:t>缩短交货期</a:t>
            </a:r>
          </a:p>
          <a:p>
            <a:pPr marL="36000" lvl="1" indent="-457200">
              <a:lnSpc>
                <a:spcPct val="150000"/>
              </a:lnSpc>
              <a:spcBef>
                <a:spcPts val="0"/>
              </a:spcBef>
              <a:buFont typeface="Arial" panose="020B0604020202020204" pitchFamily="34" charset="0"/>
              <a:buChar char="−"/>
            </a:pPr>
            <a:r>
              <a:rPr lang="zh-CN" altLang="en-US" sz="2000" dirty="0"/>
              <a:t>集成制造资源</a:t>
            </a:r>
            <a:endParaRPr lang="zh-CN" altLang="en-US" sz="1700" dirty="0">
              <a:latin typeface="黑体" panose="02010609060101010101" pitchFamily="49" charset="-122"/>
            </a:endParaRPr>
          </a:p>
        </p:txBody>
      </p:sp>
    </p:spTree>
    <p:extLst>
      <p:ext uri="{BB962C8B-B14F-4D97-AF65-F5344CB8AC3E}">
        <p14:creationId xmlns:p14="http://schemas.microsoft.com/office/powerpoint/2010/main" val="3235479818"/>
      </p:ext>
    </p:ext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825794">
                                            <p:txEl>
                                              <p:pRg st="0" end="0"/>
                                            </p:txEl>
                                          </p:spTgt>
                                        </p:tgtEl>
                                        <p:attrNameLst>
                                          <p:attrName>style.visibility</p:attrName>
                                        </p:attrNameLst>
                                      </p:cBhvr>
                                      <p:to>
                                        <p:strVal val="visible"/>
                                      </p:to>
                                    </p:set>
                                    <p:animEffect transition="in" filter="fade">
                                      <p:cBhvr>
                                        <p:cTn id="16" dur="500"/>
                                        <p:tgtEl>
                                          <p:spTgt spid="1825794">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825794">
                                            <p:txEl>
                                              <p:pRg st="1" end="1"/>
                                            </p:txEl>
                                          </p:spTgt>
                                        </p:tgtEl>
                                        <p:attrNameLst>
                                          <p:attrName>style.visibility</p:attrName>
                                        </p:attrNameLst>
                                      </p:cBhvr>
                                      <p:to>
                                        <p:strVal val="visible"/>
                                      </p:to>
                                    </p:set>
                                    <p:animEffect transition="in" filter="fade">
                                      <p:cBhvr>
                                        <p:cTn id="19" dur="500"/>
                                        <p:tgtEl>
                                          <p:spTgt spid="1825794">
                                            <p:txEl>
                                              <p:pRg st="1" end="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825794">
                                            <p:txEl>
                                              <p:pRg st="2" end="2"/>
                                            </p:txEl>
                                          </p:spTgt>
                                        </p:tgtEl>
                                        <p:attrNameLst>
                                          <p:attrName>style.visibility</p:attrName>
                                        </p:attrNameLst>
                                      </p:cBhvr>
                                      <p:to>
                                        <p:strVal val="visible"/>
                                      </p:to>
                                    </p:set>
                                    <p:animEffect transition="in" filter="fade">
                                      <p:cBhvr>
                                        <p:cTn id="22" dur="500"/>
                                        <p:tgtEl>
                                          <p:spTgt spid="1825794">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825794">
                                            <p:txEl>
                                              <p:pRg st="3" end="3"/>
                                            </p:txEl>
                                          </p:spTgt>
                                        </p:tgtEl>
                                        <p:attrNameLst>
                                          <p:attrName>style.visibility</p:attrName>
                                        </p:attrNameLst>
                                      </p:cBhvr>
                                      <p:to>
                                        <p:strVal val="visible"/>
                                      </p:to>
                                    </p:set>
                                    <p:animEffect transition="in" filter="fade">
                                      <p:cBhvr>
                                        <p:cTn id="25" dur="500"/>
                                        <p:tgtEl>
                                          <p:spTgt spid="1825794">
                                            <p:txEl>
                                              <p:pRg st="3" end="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fade">
                                      <p:cBhvr>
                                        <p:cTn id="28" dur="500"/>
                                        <p:tgtEl>
                                          <p:spTgt spid="8">
                                            <p:txEl>
                                              <p:pRg st="1" end="1"/>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Effect transition="in" filter="fade">
                                      <p:cBhvr>
                                        <p:cTn id="31" dur="500"/>
                                        <p:tgtEl>
                                          <p:spTgt spid="8">
                                            <p:txEl>
                                              <p:pRg st="2" end="2"/>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8">
                                            <p:txEl>
                                              <p:pRg st="3" end="3"/>
                                            </p:txEl>
                                          </p:spTgt>
                                        </p:tgtEl>
                                        <p:attrNameLst>
                                          <p:attrName>style.visibility</p:attrName>
                                        </p:attrNameLst>
                                      </p:cBhvr>
                                      <p:to>
                                        <p:strVal val="visible"/>
                                      </p:to>
                                    </p:set>
                                    <p:animEffect transition="in" filter="fade">
                                      <p:cBhvr>
                                        <p:cTn id="34" dur="500"/>
                                        <p:tgtEl>
                                          <p:spTgt spid="8">
                                            <p:txEl>
                                              <p:pRg st="3" end="3"/>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4" name="Picture 8" descr="D:\picture\新建文件夹\Office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856534"/>
            <a:ext cx="1189038" cy="2438400"/>
          </a:xfrm>
          <a:prstGeom prst="rect">
            <a:avLst/>
          </a:prstGeom>
          <a:noFill/>
          <a:extLst>
            <a:ext uri="{909E8E84-426E-40DD-AFC4-6F175D3DCCD1}">
              <a14:hiddenFill xmlns:a14="http://schemas.microsoft.com/office/drawing/2010/main">
                <a:solidFill>
                  <a:srgbClr val="FFFFFF"/>
                </a:solidFill>
              </a14:hiddenFill>
            </a:ext>
          </a:extLst>
        </p:spPr>
      </p:pic>
      <p:sp>
        <p:nvSpPr>
          <p:cNvPr id="29698" name="Rectangle 2"/>
          <p:cNvSpPr>
            <a:spLocks noChangeArrowheads="1"/>
          </p:cNvSpPr>
          <p:nvPr/>
        </p:nvSpPr>
        <p:spPr bwMode="auto">
          <a:xfrm>
            <a:off x="251520" y="1266410"/>
            <a:ext cx="4648200" cy="2596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t"/>
          <a:lstStyle/>
          <a:p>
            <a:pPr marL="36000" indent="-457200">
              <a:lnSpc>
                <a:spcPct val="150000"/>
              </a:lnSpc>
              <a:buClr>
                <a:srgbClr val="FF0000"/>
              </a:buClr>
              <a:buFont typeface="Wingdings" panose="05000000000000000000" pitchFamily="2" charset="2"/>
              <a:buChar char="Ø"/>
            </a:pPr>
            <a:r>
              <a:rPr lang="zh-CN" altLang="en-US" sz="2000" b="1" dirty="0" smtClean="0">
                <a:latin typeface="微软雅黑" panose="020B0503020204020204" pitchFamily="34" charset="-122"/>
                <a:ea typeface="微软雅黑" panose="020B0503020204020204" pitchFamily="34" charset="-122"/>
              </a:rPr>
              <a:t>  </a:t>
            </a:r>
            <a:r>
              <a:rPr lang="zh-CN" altLang="en-US" sz="2400" b="1" dirty="0">
                <a:latin typeface="微软雅黑" panose="020B0503020204020204" pitchFamily="34" charset="-122"/>
                <a:ea typeface="微软雅黑" panose="020B0503020204020204" pitchFamily="34" charset="-122"/>
              </a:rPr>
              <a:t>新型供应商管理</a:t>
            </a:r>
          </a:p>
          <a:p>
            <a:pPr marL="36000" indent="-457200">
              <a:lnSpc>
                <a:spcPct val="150000"/>
              </a:lnSpc>
            </a:pPr>
            <a:r>
              <a:rPr lang="zh-CN" altLang="en-US" sz="2000" dirty="0">
                <a:latin typeface="微软雅黑" panose="020B0503020204020204" pitchFamily="34" charset="-122"/>
                <a:ea typeface="微软雅黑" panose="020B0503020204020204" pitchFamily="34" charset="-122"/>
              </a:rPr>
              <a:t>     管理数量有限的关键供应商。</a:t>
            </a:r>
          </a:p>
          <a:p>
            <a:pPr marL="36000" indent="-457200">
              <a:lnSpc>
                <a:spcPct val="150000"/>
              </a:lnSpc>
            </a:pPr>
            <a:r>
              <a:rPr lang="zh-CN" altLang="en-US" sz="2000" dirty="0">
                <a:latin typeface="微软雅黑" panose="020B0503020204020204" pitchFamily="34" charset="-122"/>
                <a:ea typeface="微软雅黑" panose="020B0503020204020204" pitchFamily="34" charset="-122"/>
              </a:rPr>
              <a:t>     供应商评估与双向沟通。</a:t>
            </a:r>
          </a:p>
          <a:p>
            <a:pPr marL="36000" indent="-457200">
              <a:lnSpc>
                <a:spcPct val="150000"/>
              </a:lnSpc>
            </a:pPr>
            <a:r>
              <a:rPr lang="zh-CN" altLang="en-US" sz="2000" dirty="0">
                <a:latin typeface="微软雅黑" panose="020B0503020204020204" pitchFamily="34" charset="-122"/>
                <a:ea typeface="微软雅黑" panose="020B0503020204020204" pitchFamily="34" charset="-122"/>
              </a:rPr>
              <a:t>     突出供应质量。</a:t>
            </a:r>
          </a:p>
          <a:p>
            <a:pPr marL="36000" indent="-457200">
              <a:lnSpc>
                <a:spcPct val="150000"/>
              </a:lnSpc>
            </a:pPr>
            <a:r>
              <a:rPr lang="zh-CN" altLang="en-US" sz="2000" dirty="0">
                <a:latin typeface="微软雅黑" panose="020B0503020204020204" pitchFamily="34" charset="-122"/>
                <a:ea typeface="微软雅黑" panose="020B0503020204020204" pitchFamily="34" charset="-122"/>
              </a:rPr>
              <a:t>     巡视现场，调查供应商，有限的合作</a:t>
            </a:r>
            <a:r>
              <a:rPr lang="zh-CN" altLang="en-US" sz="2000" dirty="0" smtClean="0">
                <a:latin typeface="微软雅黑" panose="020B0503020204020204" pitchFamily="34" charset="-122"/>
                <a:ea typeface="微软雅黑" panose="020B0503020204020204" pitchFamily="34" charset="-122"/>
              </a:rPr>
              <a:t>。</a:t>
            </a:r>
            <a:endParaRPr lang="zh-CN" altLang="en-US" sz="2000" dirty="0">
              <a:latin typeface="微软雅黑" panose="020B0503020204020204" pitchFamily="34" charset="-122"/>
              <a:ea typeface="微软雅黑" panose="020B0503020204020204" pitchFamily="34" charset="-122"/>
            </a:endParaRPr>
          </a:p>
        </p:txBody>
      </p:sp>
      <p:sp>
        <p:nvSpPr>
          <p:cNvPr id="29699" name="Rectangle 3"/>
          <p:cNvSpPr>
            <a:spLocks noChangeArrowheads="1"/>
          </p:cNvSpPr>
          <p:nvPr/>
        </p:nvSpPr>
        <p:spPr bwMode="auto">
          <a:xfrm>
            <a:off x="3201343" y="476672"/>
            <a:ext cx="3168352" cy="452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Clr>
                <a:srgbClr val="FF0000"/>
              </a:buClr>
            </a:pPr>
            <a:r>
              <a:rPr lang="zh-CN" altLang="en-US" sz="3200" b="1" dirty="0">
                <a:solidFill>
                  <a:srgbClr val="FF0000"/>
                </a:solidFill>
                <a:latin typeface="微软雅黑" panose="020B0503020204020204" pitchFamily="34" charset="-122"/>
                <a:ea typeface="微软雅黑" panose="020B0503020204020204" pitchFamily="34" charset="-122"/>
              </a:rPr>
              <a:t>供应商管理行为</a:t>
            </a:r>
          </a:p>
        </p:txBody>
      </p:sp>
      <p:sp>
        <p:nvSpPr>
          <p:cNvPr id="29702" name="Rectangle 6"/>
          <p:cNvSpPr>
            <a:spLocks noChangeArrowheads="1"/>
          </p:cNvSpPr>
          <p:nvPr/>
        </p:nvSpPr>
        <p:spPr bwMode="auto">
          <a:xfrm>
            <a:off x="251520" y="3753181"/>
            <a:ext cx="3858345" cy="2535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t"/>
          <a:lstStyle/>
          <a:p>
            <a:pPr marL="36000" indent="-457200">
              <a:lnSpc>
                <a:spcPct val="150000"/>
              </a:lnSpc>
              <a:buClr>
                <a:srgbClr val="FF0000"/>
              </a:buClr>
              <a:buFont typeface="Wingdings" panose="05000000000000000000" pitchFamily="2" charset="2"/>
              <a:buChar char="Ø"/>
            </a:pPr>
            <a:r>
              <a:rPr lang="en-US" altLang="zh-CN" sz="2400" b="1" dirty="0">
                <a:latin typeface="微软雅黑" panose="020B0503020204020204" pitchFamily="34" charset="-122"/>
                <a:ea typeface="微软雅黑" panose="020B0503020204020204" pitchFamily="34" charset="-122"/>
              </a:rPr>
              <a:t>  </a:t>
            </a:r>
            <a:r>
              <a:rPr lang="zh-CN" altLang="en-US" sz="2400" b="1" dirty="0">
                <a:latin typeface="微软雅黑" panose="020B0503020204020204" pitchFamily="34" charset="-122"/>
                <a:ea typeface="微软雅黑" panose="020B0503020204020204" pitchFamily="34" charset="-122"/>
              </a:rPr>
              <a:t>先进的供应商管理</a:t>
            </a:r>
          </a:p>
          <a:p>
            <a:pPr marL="36000" indent="-457200">
              <a:lnSpc>
                <a:spcPct val="150000"/>
              </a:lnSpc>
              <a:buClr>
                <a:srgbClr val="FF0000"/>
              </a:buClr>
            </a:pPr>
            <a:r>
              <a:rPr lang="zh-CN" altLang="en-US" sz="2000" dirty="0">
                <a:latin typeface="微软雅黑" panose="020B0503020204020204" pitchFamily="34" charset="-122"/>
                <a:ea typeface="微软雅黑" panose="020B0503020204020204" pitchFamily="34" charset="-122"/>
              </a:rPr>
              <a:t>     正式的供应商认证。</a:t>
            </a:r>
          </a:p>
          <a:p>
            <a:pPr marL="36000" indent="-457200">
              <a:lnSpc>
                <a:spcPct val="150000"/>
              </a:lnSpc>
              <a:buClr>
                <a:srgbClr val="FF0000"/>
              </a:buClr>
            </a:pPr>
            <a:r>
              <a:rPr lang="zh-CN" altLang="en-US" sz="2000" dirty="0">
                <a:latin typeface="微软雅黑" panose="020B0503020204020204" pitchFamily="34" charset="-122"/>
                <a:ea typeface="微软雅黑" panose="020B0503020204020204" pitchFamily="34" charset="-122"/>
              </a:rPr>
              <a:t>     制定供应商服务协议。</a:t>
            </a:r>
          </a:p>
          <a:p>
            <a:pPr marL="36000" indent="-457200">
              <a:lnSpc>
                <a:spcPct val="150000"/>
              </a:lnSpc>
              <a:buClr>
                <a:srgbClr val="FF0000"/>
              </a:buClr>
            </a:pPr>
            <a:r>
              <a:rPr lang="zh-CN" altLang="en-US" sz="2000" dirty="0">
                <a:latin typeface="微软雅黑" panose="020B0503020204020204" pitchFamily="34" charset="-122"/>
                <a:ea typeface="微软雅黑" panose="020B0503020204020204" pitchFamily="34" charset="-122"/>
              </a:rPr>
              <a:t>     包括行为规范和正式评估。</a:t>
            </a:r>
          </a:p>
          <a:p>
            <a:pPr marL="36000" indent="-457200">
              <a:lnSpc>
                <a:spcPct val="150000"/>
              </a:lnSpc>
              <a:buClr>
                <a:srgbClr val="FF0000"/>
              </a:buClr>
            </a:pPr>
            <a:r>
              <a:rPr lang="zh-CN" altLang="en-US" sz="2000" dirty="0">
                <a:latin typeface="微软雅黑" panose="020B0503020204020204" pitchFamily="34" charset="-122"/>
                <a:ea typeface="微软雅黑" panose="020B0503020204020204" pitchFamily="34" charset="-122"/>
              </a:rPr>
              <a:t>     理解供应商成本构成</a:t>
            </a:r>
            <a:r>
              <a:rPr lang="zh-CN" altLang="en-US" sz="2000" dirty="0" smtClean="0">
                <a:latin typeface="微软雅黑" panose="020B0503020204020204" pitchFamily="34" charset="-122"/>
                <a:ea typeface="微软雅黑" panose="020B0503020204020204" pitchFamily="34" charset="-122"/>
              </a:rPr>
              <a:t>。</a:t>
            </a:r>
            <a:endParaRPr lang="en-US" altLang="zh-CN" sz="2000" b="1" dirty="0">
              <a:latin typeface="微软雅黑" panose="020B0503020204020204" pitchFamily="34" charset="-122"/>
              <a:ea typeface="微软雅黑" panose="020B0503020204020204" pitchFamily="34" charset="-122"/>
            </a:endParaRPr>
          </a:p>
        </p:txBody>
      </p:sp>
      <p:sp>
        <p:nvSpPr>
          <p:cNvPr id="29703" name="Rectangle 7"/>
          <p:cNvSpPr>
            <a:spLocks noChangeArrowheads="1"/>
          </p:cNvSpPr>
          <p:nvPr/>
        </p:nvSpPr>
        <p:spPr bwMode="auto">
          <a:xfrm>
            <a:off x="5220072" y="1266410"/>
            <a:ext cx="3653953" cy="2793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t"/>
          <a:lstStyle/>
          <a:p>
            <a:pPr marL="36000" indent="-457200">
              <a:lnSpc>
                <a:spcPct val="150000"/>
              </a:lnSpc>
              <a:buClr>
                <a:srgbClr val="FF0000"/>
              </a:buClr>
              <a:buFont typeface="Wingdings" panose="05000000000000000000" pitchFamily="2" charset="2"/>
              <a:buChar char="Ø"/>
            </a:pPr>
            <a:r>
              <a:rPr lang="en-US" altLang="zh-CN" sz="2400" b="1" dirty="0">
                <a:latin typeface="微软雅黑" panose="020B0503020204020204" pitchFamily="34" charset="-122"/>
                <a:ea typeface="微软雅黑" panose="020B0503020204020204" pitchFamily="34" charset="-122"/>
              </a:rPr>
              <a:t>  </a:t>
            </a:r>
            <a:r>
              <a:rPr lang="zh-CN" altLang="en-US" sz="2400" b="1" dirty="0">
                <a:latin typeface="微软雅黑" panose="020B0503020204020204" pitchFamily="34" charset="-122"/>
                <a:ea typeface="微软雅黑" panose="020B0503020204020204" pitchFamily="34" charset="-122"/>
              </a:rPr>
              <a:t>世界级供应商管理</a:t>
            </a:r>
          </a:p>
          <a:p>
            <a:pPr>
              <a:lnSpc>
                <a:spcPct val="150000"/>
              </a:lnSpc>
              <a:buClr>
                <a:srgbClr val="FF0000"/>
              </a:buClr>
            </a:pPr>
            <a:r>
              <a:rPr lang="zh-CN" altLang="en-US" sz="2000" dirty="0">
                <a:latin typeface="微软雅黑" panose="020B0503020204020204" pitchFamily="34" charset="-122"/>
                <a:ea typeface="微软雅黑" panose="020B0503020204020204" pitchFamily="34" charset="-122"/>
              </a:rPr>
              <a:t>     供应商自我认证。</a:t>
            </a:r>
          </a:p>
          <a:p>
            <a:pPr>
              <a:lnSpc>
                <a:spcPct val="150000"/>
              </a:lnSpc>
              <a:buClr>
                <a:srgbClr val="FF0000"/>
              </a:buClr>
            </a:pPr>
            <a:r>
              <a:rPr lang="zh-CN" altLang="en-US" sz="2000" dirty="0">
                <a:latin typeface="微软雅黑" panose="020B0503020204020204" pitchFamily="34" charset="-122"/>
                <a:ea typeface="微软雅黑" panose="020B0503020204020204" pitchFamily="34" charset="-122"/>
              </a:rPr>
              <a:t>     关键供应商帐户管理。</a:t>
            </a:r>
          </a:p>
          <a:p>
            <a:pPr>
              <a:lnSpc>
                <a:spcPct val="150000"/>
              </a:lnSpc>
              <a:buClr>
                <a:srgbClr val="FF0000"/>
              </a:buClr>
            </a:pPr>
            <a:r>
              <a:rPr lang="zh-CN" altLang="en-US" sz="2000" dirty="0">
                <a:latin typeface="微软雅黑" panose="020B0503020204020204" pitchFamily="34" charset="-122"/>
                <a:ea typeface="微软雅黑" panose="020B0503020204020204" pitchFamily="34" charset="-122"/>
              </a:rPr>
              <a:t>     战略性配合。</a:t>
            </a:r>
          </a:p>
          <a:p>
            <a:pPr>
              <a:lnSpc>
                <a:spcPct val="150000"/>
              </a:lnSpc>
              <a:buClr>
                <a:srgbClr val="FF0000"/>
              </a:buClr>
            </a:pPr>
            <a:r>
              <a:rPr lang="zh-CN" altLang="en-US" sz="2000" dirty="0">
                <a:latin typeface="微软雅黑" panose="020B0503020204020204" pitchFamily="34" charset="-122"/>
                <a:ea typeface="微软雅黑" panose="020B0503020204020204" pitchFamily="34" charset="-122"/>
              </a:rPr>
              <a:t>     系统化的评估反馈。 </a:t>
            </a:r>
          </a:p>
          <a:p>
            <a:pPr>
              <a:lnSpc>
                <a:spcPct val="150000"/>
              </a:lnSpc>
              <a:buClr>
                <a:srgbClr val="FF0000"/>
              </a:buClr>
            </a:pPr>
            <a:r>
              <a:rPr lang="zh-CN" altLang="en-US" sz="2000" dirty="0">
                <a:latin typeface="微软雅黑" panose="020B0503020204020204" pitchFamily="34" charset="-122"/>
                <a:ea typeface="微软雅黑" panose="020B0503020204020204" pitchFamily="34" charset="-122"/>
              </a:rPr>
              <a:t>     同步双向沟通，优化供应链。</a:t>
            </a:r>
          </a:p>
          <a:p>
            <a:pPr marL="36000" indent="-457200">
              <a:lnSpc>
                <a:spcPct val="150000"/>
              </a:lnSpc>
              <a:buClr>
                <a:srgbClr val="FF0000"/>
              </a:buClr>
              <a:buFont typeface="Wingdings" panose="05000000000000000000" pitchFamily="2" charset="2"/>
              <a:buChar char="Ø"/>
            </a:pPr>
            <a:endParaRPr lang="en-US" altLang="zh-CN"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898915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fade">
                                      <p:cBhvr>
                                        <p:cTn id="7" dur="500"/>
                                        <p:tgtEl>
                                          <p:spTgt spid="296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702"/>
                                        </p:tgtEl>
                                        <p:attrNameLst>
                                          <p:attrName>style.visibility</p:attrName>
                                        </p:attrNameLst>
                                      </p:cBhvr>
                                      <p:to>
                                        <p:strVal val="visible"/>
                                      </p:to>
                                    </p:set>
                                    <p:animEffect transition="in" filter="fade">
                                      <p:cBhvr>
                                        <p:cTn id="12" dur="500"/>
                                        <p:tgtEl>
                                          <p:spTgt spid="2970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9703"/>
                                        </p:tgtEl>
                                        <p:attrNameLst>
                                          <p:attrName>style.visibility</p:attrName>
                                        </p:attrNameLst>
                                      </p:cBhvr>
                                      <p:to>
                                        <p:strVal val="visible"/>
                                      </p:to>
                                    </p:set>
                                    <p:anim calcmode="lin" valueType="num">
                                      <p:cBhvr additive="base">
                                        <p:cTn id="17" dur="500" fill="hold"/>
                                        <p:tgtEl>
                                          <p:spTgt spid="29703"/>
                                        </p:tgtEl>
                                        <p:attrNameLst>
                                          <p:attrName>ppt_x</p:attrName>
                                        </p:attrNameLst>
                                      </p:cBhvr>
                                      <p:tavLst>
                                        <p:tav tm="0">
                                          <p:val>
                                            <p:strVal val="#ppt_x"/>
                                          </p:val>
                                        </p:tav>
                                        <p:tav tm="100000">
                                          <p:val>
                                            <p:strVal val="#ppt_x"/>
                                          </p:val>
                                        </p:tav>
                                      </p:tavLst>
                                    </p:anim>
                                    <p:anim calcmode="lin" valueType="num">
                                      <p:cBhvr additive="base">
                                        <p:cTn id="18" dur="500" fill="hold"/>
                                        <p:tgtEl>
                                          <p:spTgt spid="29703"/>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 presetClass="entr" presetSubtype="4" fill="hold" nodeType="afterEffect">
                                  <p:stCondLst>
                                    <p:cond delay="500"/>
                                  </p:stCondLst>
                                  <p:childTnLst>
                                    <p:set>
                                      <p:cBhvr>
                                        <p:cTn id="21" dur="1" fill="hold">
                                          <p:stCondLst>
                                            <p:cond delay="0"/>
                                          </p:stCondLst>
                                        </p:cTn>
                                        <p:tgtEl>
                                          <p:spTgt spid="29704"/>
                                        </p:tgtEl>
                                        <p:attrNameLst>
                                          <p:attrName>style.visibility</p:attrName>
                                        </p:attrNameLst>
                                      </p:cBhvr>
                                      <p:to>
                                        <p:strVal val="visible"/>
                                      </p:to>
                                    </p:set>
                                    <p:anim calcmode="lin" valueType="num">
                                      <p:cBhvr additive="base">
                                        <p:cTn id="22" dur="500" fill="hold"/>
                                        <p:tgtEl>
                                          <p:spTgt spid="29704"/>
                                        </p:tgtEl>
                                        <p:attrNameLst>
                                          <p:attrName>ppt_x</p:attrName>
                                        </p:attrNameLst>
                                      </p:cBhvr>
                                      <p:tavLst>
                                        <p:tav tm="0">
                                          <p:val>
                                            <p:strVal val="#ppt_x"/>
                                          </p:val>
                                        </p:tav>
                                        <p:tav tm="100000">
                                          <p:val>
                                            <p:strVal val="#ppt_x"/>
                                          </p:val>
                                        </p:tav>
                                      </p:tavLst>
                                    </p:anim>
                                    <p:anim calcmode="lin" valueType="num">
                                      <p:cBhvr additive="base">
                                        <p:cTn id="23" dur="500" fill="hold"/>
                                        <p:tgtEl>
                                          <p:spTgt spid="297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702" grpId="0"/>
      <p:bldP spid="29703" grpId="0"/>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26819" name="Rectangle 3"/>
          <p:cNvSpPr>
            <a:spLocks noGrp="1" noChangeArrowheads="1"/>
          </p:cNvSpPr>
          <p:nvPr>
            <p:ph type="title"/>
          </p:nvPr>
        </p:nvSpPr>
        <p:spPr>
          <a:xfrm>
            <a:off x="1485106" y="345687"/>
            <a:ext cx="6192837" cy="56303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r>
              <a:rPr lang="zh-CN" altLang="en-US" sz="3200" dirty="0">
                <a:solidFill>
                  <a:srgbClr val="FF0000"/>
                </a:solidFill>
              </a:rPr>
              <a:t>供应商关系管理的发展</a:t>
            </a:r>
          </a:p>
        </p:txBody>
      </p:sp>
      <p:sp>
        <p:nvSpPr>
          <p:cNvPr id="1826818" name="Rectangle 2"/>
          <p:cNvSpPr>
            <a:spLocks noGrp="1" noChangeArrowheads="1"/>
          </p:cNvSpPr>
          <p:nvPr>
            <p:ph idx="1"/>
          </p:nvPr>
        </p:nvSpPr>
        <p:spPr>
          <a:xfrm>
            <a:off x="250825" y="1484783"/>
            <a:ext cx="8686800" cy="5046191"/>
          </a:xfrm>
        </p:spPr>
        <p:txBody>
          <a:bodyPr/>
          <a:lstStyle/>
          <a:p>
            <a:pPr marL="457200" indent="-457200">
              <a:lnSpc>
                <a:spcPct val="150000"/>
              </a:lnSpc>
              <a:buFontTx/>
              <a:buAutoNum type="arabicPeriod"/>
            </a:pPr>
            <a:r>
              <a:rPr lang="zh-CN" altLang="en-US" sz="2400" b="1" dirty="0" smtClean="0"/>
              <a:t>传统</a:t>
            </a:r>
            <a:r>
              <a:rPr lang="zh-CN" altLang="en-US" sz="2400" b="1" dirty="0"/>
              <a:t>交易型供应商</a:t>
            </a:r>
            <a:r>
              <a:rPr lang="zh-CN" altLang="en-US" sz="2400" b="1" dirty="0" smtClean="0"/>
              <a:t>管理</a:t>
            </a:r>
            <a:endParaRPr lang="en-US" altLang="zh-CN" sz="2400" b="1" dirty="0" smtClean="0"/>
          </a:p>
          <a:p>
            <a:pPr marL="0" indent="0">
              <a:lnSpc>
                <a:spcPct val="150000"/>
              </a:lnSpc>
              <a:buNone/>
            </a:pPr>
            <a:r>
              <a:rPr lang="en-US" altLang="zh-CN" sz="2400" b="0" dirty="0"/>
              <a:t> </a:t>
            </a:r>
            <a:r>
              <a:rPr lang="en-US" altLang="zh-CN" sz="2400" b="0" dirty="0" smtClean="0"/>
              <a:t>    </a:t>
            </a:r>
            <a:r>
              <a:rPr lang="zh-CN" altLang="en-US" sz="2000" b="0" dirty="0" smtClean="0"/>
              <a:t>重视</a:t>
            </a:r>
            <a:r>
              <a:rPr lang="zh-CN" altLang="en-US" sz="2000" b="0" dirty="0"/>
              <a:t>交易过程中供应商的价格比较</a:t>
            </a:r>
            <a:r>
              <a:rPr lang="zh-CN" altLang="en-US" sz="2000" dirty="0"/>
              <a:t>  </a:t>
            </a:r>
          </a:p>
        </p:txBody>
      </p:sp>
      <p:sp>
        <p:nvSpPr>
          <p:cNvPr id="8" name="灯片编号占位符 5"/>
          <p:cNvSpPr>
            <a:spLocks noGrp="1"/>
          </p:cNvSpPr>
          <p:nvPr>
            <p:ph type="sldNum" sz="quarter" idx="4"/>
          </p:nvPr>
        </p:nvSpPr>
        <p:spPr/>
        <p:txBody>
          <a:bodyPr/>
          <a:lstStyle/>
          <a:p>
            <a:fld id="{D446D3E9-9D33-4408-9F32-C71365E782CF}" type="slidenum">
              <a:rPr lang="en-US" altLang="zh-CN"/>
              <a:pPr/>
              <a:t>73</a:t>
            </a:fld>
            <a:endParaRPr lang="en-US" altLang="zh-CN"/>
          </a:p>
        </p:txBody>
      </p:sp>
      <p:sp>
        <p:nvSpPr>
          <p:cNvPr id="1826820" name="Rectangle 4"/>
          <p:cNvSpPr>
            <a:spLocks noChangeArrowheads="1"/>
          </p:cNvSpPr>
          <p:nvPr/>
        </p:nvSpPr>
        <p:spPr bwMode="auto">
          <a:xfrm>
            <a:off x="250825" y="2992812"/>
            <a:ext cx="3972249" cy="2592388"/>
          </a:xfrm>
          <a:prstGeom prst="rect">
            <a:avLst/>
          </a:prstGeom>
          <a:solidFill>
            <a:srgbClr val="FF9999"/>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marL="342900" indent="-342900" algn="l">
              <a:spcBef>
                <a:spcPct val="0"/>
              </a:spcBef>
              <a:defRPr kumimoji="1" sz="2400">
                <a:solidFill>
                  <a:schemeClr val="tx1"/>
                </a:solidFill>
                <a:latin typeface="Times New Roman" panose="02020603050405020304" pitchFamily="18" charset="0"/>
                <a:ea typeface="宋体" panose="02010600030101010101" pitchFamily="2" charset="-122"/>
              </a:defRPr>
            </a:lvl1pPr>
            <a:lvl2pPr algn="l">
              <a:spcBef>
                <a:spcPct val="0"/>
              </a:spcBef>
              <a:defRPr kumimoji="1" sz="2400">
                <a:solidFill>
                  <a:schemeClr val="tx1"/>
                </a:solidFill>
                <a:latin typeface="Times New Roman" panose="02020603050405020304" pitchFamily="18" charset="0"/>
                <a:ea typeface="宋体" panose="02010600030101010101" pitchFamily="2" charset="-122"/>
              </a:defRPr>
            </a:lvl2pPr>
            <a:lvl3pPr algn="l">
              <a:spcBef>
                <a:spcPct val="0"/>
              </a:spcBef>
              <a:defRPr kumimoji="1" sz="2400">
                <a:solidFill>
                  <a:schemeClr val="tx1"/>
                </a:solidFill>
                <a:latin typeface="Times New Roman" panose="02020603050405020304" pitchFamily="18" charset="0"/>
                <a:ea typeface="宋体" panose="02010600030101010101" pitchFamily="2" charset="-122"/>
              </a:defRPr>
            </a:lvl3pPr>
            <a:lvl4pPr algn="l">
              <a:spcBef>
                <a:spcPct val="0"/>
              </a:spcBef>
              <a:defRPr kumimoji="1" sz="2400">
                <a:solidFill>
                  <a:schemeClr val="tx1"/>
                </a:solidFill>
                <a:latin typeface="Times New Roman" panose="02020603050405020304" pitchFamily="18" charset="0"/>
                <a:ea typeface="宋体" panose="02010600030101010101" pitchFamily="2" charset="-122"/>
              </a:defRPr>
            </a:lvl4pPr>
            <a:lvl5pPr algn="l">
              <a:spcBef>
                <a:spcPct val="0"/>
              </a:spcBef>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a:lnSpc>
                <a:spcPct val="150000"/>
              </a:lnSpc>
              <a:spcBef>
                <a:spcPct val="20000"/>
              </a:spcBef>
            </a:pPr>
            <a:r>
              <a:rPr lang="zh-CN" altLang="en-US" sz="1800" b="1" dirty="0" smtClean="0">
                <a:latin typeface="微软雅黑" panose="020B0503020204020204" pitchFamily="34" charset="-122"/>
                <a:ea typeface="微软雅黑" panose="020B0503020204020204" pitchFamily="34" charset="-122"/>
              </a:rPr>
              <a:t>传统</a:t>
            </a:r>
            <a:r>
              <a:rPr lang="zh-CN" altLang="en-US" sz="1800" b="1" dirty="0">
                <a:latin typeface="微软雅黑" panose="020B0503020204020204" pitchFamily="34" charset="-122"/>
                <a:ea typeface="微软雅黑" panose="020B0503020204020204" pitchFamily="34" charset="-122"/>
              </a:rPr>
              <a:t>的供应商管理行为</a:t>
            </a:r>
            <a:r>
              <a:rPr lang="zh-CN" altLang="en-US" sz="1800" b="1" dirty="0" smtClean="0">
                <a:latin typeface="微软雅黑" panose="020B0503020204020204" pitchFamily="34" charset="-122"/>
                <a:ea typeface="微软雅黑" panose="020B0503020204020204" pitchFamily="34" charset="-122"/>
              </a:rPr>
              <a:t>：</a:t>
            </a:r>
            <a:endParaRPr lang="zh-CN" altLang="en-US" sz="1800" dirty="0">
              <a:latin typeface="微软雅黑" panose="020B0503020204020204" pitchFamily="34" charset="-122"/>
              <a:ea typeface="微软雅黑" panose="020B0503020204020204" pitchFamily="34" charset="-122"/>
            </a:endParaRPr>
          </a:p>
          <a:p>
            <a:pPr>
              <a:lnSpc>
                <a:spcPct val="150000"/>
              </a:lnSpc>
              <a:spcBef>
                <a:spcPct val="20000"/>
              </a:spcBef>
            </a:pPr>
            <a:r>
              <a:rPr lang="zh-CN" altLang="en-US" sz="1800" dirty="0" smtClean="0">
                <a:latin typeface="微软雅黑" panose="020B0503020204020204" pitchFamily="34" charset="-122"/>
                <a:ea typeface="微软雅黑" panose="020B0503020204020204" pitchFamily="34" charset="-122"/>
              </a:rPr>
              <a:t>（</a:t>
            </a:r>
            <a:r>
              <a:rPr lang="en-US" altLang="zh-CN" sz="1800" dirty="0">
                <a:latin typeface="微软雅黑" panose="020B0503020204020204" pitchFamily="34" charset="-122"/>
                <a:ea typeface="微软雅黑" panose="020B0503020204020204" pitchFamily="34" charset="-122"/>
              </a:rPr>
              <a:t>1</a:t>
            </a:r>
            <a:r>
              <a:rPr lang="zh-CN" altLang="en-US" sz="1800" dirty="0">
                <a:latin typeface="微软雅黑" panose="020B0503020204020204" pitchFamily="34" charset="-122"/>
                <a:ea typeface="微软雅黑" panose="020B0503020204020204" pitchFamily="34" charset="-122"/>
              </a:rPr>
              <a:t>）拥有大量的、分散的供应商</a:t>
            </a:r>
            <a:r>
              <a:rPr lang="zh-CN" altLang="en-US" sz="1800" dirty="0" smtClean="0">
                <a:latin typeface="微软雅黑" panose="020B0503020204020204" pitchFamily="34" charset="-122"/>
                <a:ea typeface="微软雅黑" panose="020B0503020204020204" pitchFamily="34" charset="-122"/>
              </a:rPr>
              <a:t>；</a:t>
            </a:r>
            <a:endParaRPr lang="zh-CN" altLang="en-US" sz="1800" dirty="0">
              <a:latin typeface="微软雅黑" panose="020B0503020204020204" pitchFamily="34" charset="-122"/>
              <a:ea typeface="微软雅黑" panose="020B0503020204020204" pitchFamily="34" charset="-122"/>
            </a:endParaRPr>
          </a:p>
          <a:p>
            <a:pPr>
              <a:lnSpc>
                <a:spcPct val="150000"/>
              </a:lnSpc>
              <a:spcBef>
                <a:spcPct val="20000"/>
              </a:spcBef>
            </a:pPr>
            <a:r>
              <a:rPr lang="zh-CN" altLang="en-US" sz="1800" dirty="0" smtClean="0">
                <a:latin typeface="微软雅黑" panose="020B0503020204020204" pitchFamily="34" charset="-122"/>
                <a:ea typeface="微软雅黑" panose="020B0503020204020204" pitchFamily="34" charset="-122"/>
              </a:rPr>
              <a:t>（</a:t>
            </a:r>
            <a:r>
              <a:rPr lang="en-US" altLang="zh-CN" sz="1800" dirty="0">
                <a:latin typeface="微软雅黑" panose="020B0503020204020204" pitchFamily="34" charset="-122"/>
                <a:ea typeface="微软雅黑" panose="020B0503020204020204" pitchFamily="34" charset="-122"/>
              </a:rPr>
              <a:t>2</a:t>
            </a:r>
            <a:r>
              <a:rPr lang="zh-CN" altLang="en-US" sz="1800" dirty="0">
                <a:latin typeface="微软雅黑" panose="020B0503020204020204" pitchFamily="34" charset="-122"/>
                <a:ea typeface="微软雅黑" panose="020B0503020204020204" pitchFamily="34" charset="-122"/>
              </a:rPr>
              <a:t>）没有与供应商建立特定关系</a:t>
            </a:r>
            <a:r>
              <a:rPr lang="zh-CN" altLang="en-US" sz="1800" dirty="0" smtClean="0">
                <a:latin typeface="微软雅黑" panose="020B0503020204020204" pitchFamily="34" charset="-122"/>
                <a:ea typeface="微软雅黑" panose="020B0503020204020204" pitchFamily="34" charset="-122"/>
              </a:rPr>
              <a:t>；</a:t>
            </a:r>
            <a:endParaRPr lang="zh-CN" altLang="en-US" sz="1800" dirty="0">
              <a:latin typeface="微软雅黑" panose="020B0503020204020204" pitchFamily="34" charset="-122"/>
              <a:ea typeface="微软雅黑" panose="020B0503020204020204" pitchFamily="34" charset="-122"/>
            </a:endParaRPr>
          </a:p>
          <a:p>
            <a:pPr>
              <a:lnSpc>
                <a:spcPct val="150000"/>
              </a:lnSpc>
              <a:spcBef>
                <a:spcPct val="20000"/>
              </a:spcBef>
            </a:pPr>
            <a:r>
              <a:rPr lang="zh-CN" altLang="en-US" sz="1800" dirty="0" smtClean="0">
                <a:latin typeface="微软雅黑" panose="020B0503020204020204" pitchFamily="34" charset="-122"/>
                <a:ea typeface="微软雅黑" panose="020B0503020204020204" pitchFamily="34" charset="-122"/>
              </a:rPr>
              <a:t>（</a:t>
            </a:r>
            <a:r>
              <a:rPr lang="en-US" altLang="zh-CN" sz="1800" dirty="0">
                <a:latin typeface="微软雅黑" panose="020B0503020204020204" pitchFamily="34" charset="-122"/>
                <a:ea typeface="微软雅黑" panose="020B0503020204020204" pitchFamily="34" charset="-122"/>
              </a:rPr>
              <a:t>3</a:t>
            </a:r>
            <a:r>
              <a:rPr lang="zh-CN" altLang="en-US" sz="1800" dirty="0">
                <a:latin typeface="微软雅黑" panose="020B0503020204020204" pitchFamily="34" charset="-122"/>
                <a:ea typeface="微软雅黑" panose="020B0503020204020204" pitchFamily="34" charset="-122"/>
              </a:rPr>
              <a:t>）没有正式的供应商行为评估</a:t>
            </a:r>
            <a:r>
              <a:rPr lang="zh-CN" altLang="en-US" sz="1800" dirty="0" smtClean="0">
                <a:latin typeface="微软雅黑" panose="020B0503020204020204" pitchFamily="34" charset="-122"/>
                <a:ea typeface="微软雅黑" panose="020B0503020204020204" pitchFamily="34" charset="-122"/>
              </a:rPr>
              <a:t>；</a:t>
            </a:r>
            <a:endParaRPr lang="zh-CN" altLang="en-US" sz="1800" dirty="0">
              <a:latin typeface="微软雅黑" panose="020B0503020204020204" pitchFamily="34" charset="-122"/>
              <a:ea typeface="微软雅黑" panose="020B0503020204020204" pitchFamily="34" charset="-122"/>
            </a:endParaRPr>
          </a:p>
          <a:p>
            <a:pPr>
              <a:lnSpc>
                <a:spcPct val="150000"/>
              </a:lnSpc>
              <a:spcBef>
                <a:spcPct val="20000"/>
              </a:spcBef>
            </a:pPr>
            <a:r>
              <a:rPr lang="zh-CN" altLang="en-US" sz="1800" dirty="0" smtClean="0">
                <a:latin typeface="微软雅黑" panose="020B0503020204020204" pitchFamily="34" charset="-122"/>
                <a:ea typeface="微软雅黑" panose="020B0503020204020204" pitchFamily="34" charset="-122"/>
              </a:rPr>
              <a:t>（</a:t>
            </a:r>
            <a:r>
              <a:rPr lang="en-US" altLang="zh-CN" sz="1800" dirty="0">
                <a:latin typeface="微软雅黑" panose="020B0503020204020204" pitchFamily="34" charset="-122"/>
                <a:ea typeface="微软雅黑" panose="020B0503020204020204" pitchFamily="34" charset="-122"/>
              </a:rPr>
              <a:t>4</a:t>
            </a:r>
            <a:r>
              <a:rPr lang="zh-CN" altLang="en-US" sz="1800" dirty="0">
                <a:latin typeface="微软雅黑" panose="020B0503020204020204" pitchFamily="34" charset="-122"/>
                <a:ea typeface="微软雅黑" panose="020B0503020204020204" pitchFamily="34" charset="-122"/>
              </a:rPr>
              <a:t>）以价格和质量为主要选择标准。</a:t>
            </a:r>
          </a:p>
        </p:txBody>
      </p:sp>
      <p:sp>
        <p:nvSpPr>
          <p:cNvPr id="1826821" name="Rectangle 5"/>
          <p:cNvSpPr>
            <a:spLocks noChangeArrowheads="1"/>
          </p:cNvSpPr>
          <p:nvPr/>
        </p:nvSpPr>
        <p:spPr bwMode="auto">
          <a:xfrm>
            <a:off x="4434009" y="2992812"/>
            <a:ext cx="4503616" cy="2592388"/>
          </a:xfrm>
          <a:prstGeom prst="rect">
            <a:avLst/>
          </a:prstGeom>
          <a:solidFill>
            <a:srgbClr val="99CC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marL="342900" indent="-342900" algn="l">
              <a:spcBef>
                <a:spcPct val="0"/>
              </a:spcBef>
              <a:defRPr kumimoji="1" sz="2400">
                <a:solidFill>
                  <a:schemeClr val="tx1"/>
                </a:solidFill>
                <a:latin typeface="Times New Roman" panose="02020603050405020304" pitchFamily="18" charset="0"/>
                <a:ea typeface="宋体" panose="02010600030101010101" pitchFamily="2" charset="-122"/>
              </a:defRPr>
            </a:lvl1pPr>
            <a:lvl2pPr algn="l">
              <a:spcBef>
                <a:spcPct val="0"/>
              </a:spcBef>
              <a:defRPr kumimoji="1" sz="2400">
                <a:solidFill>
                  <a:schemeClr val="tx1"/>
                </a:solidFill>
                <a:latin typeface="Times New Roman" panose="02020603050405020304" pitchFamily="18" charset="0"/>
                <a:ea typeface="宋体" panose="02010600030101010101" pitchFamily="2" charset="-122"/>
              </a:defRPr>
            </a:lvl2pPr>
            <a:lvl3pPr algn="l">
              <a:spcBef>
                <a:spcPct val="0"/>
              </a:spcBef>
              <a:defRPr kumimoji="1" sz="2400">
                <a:solidFill>
                  <a:schemeClr val="tx1"/>
                </a:solidFill>
                <a:latin typeface="Times New Roman" panose="02020603050405020304" pitchFamily="18" charset="0"/>
                <a:ea typeface="宋体" panose="02010600030101010101" pitchFamily="2" charset="-122"/>
              </a:defRPr>
            </a:lvl3pPr>
            <a:lvl4pPr algn="l">
              <a:spcBef>
                <a:spcPct val="0"/>
              </a:spcBef>
              <a:defRPr kumimoji="1" sz="2400">
                <a:solidFill>
                  <a:schemeClr val="tx1"/>
                </a:solidFill>
                <a:latin typeface="Times New Roman" panose="02020603050405020304" pitchFamily="18" charset="0"/>
                <a:ea typeface="宋体" panose="02010600030101010101" pitchFamily="2" charset="-122"/>
              </a:defRPr>
            </a:lvl4pPr>
            <a:lvl5pPr algn="l">
              <a:spcBef>
                <a:spcPct val="0"/>
              </a:spcBef>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a:lnSpc>
                <a:spcPct val="150000"/>
              </a:lnSpc>
              <a:spcBef>
                <a:spcPct val="20000"/>
              </a:spcBef>
            </a:pPr>
            <a:r>
              <a:rPr lang="zh-CN" altLang="en-US" sz="1800" b="1" dirty="0" smtClean="0">
                <a:latin typeface="微软雅黑" panose="020B0503020204020204" pitchFamily="34" charset="-122"/>
                <a:ea typeface="微软雅黑" panose="020B0503020204020204" pitchFamily="34" charset="-122"/>
              </a:rPr>
              <a:t>传统</a:t>
            </a:r>
            <a:r>
              <a:rPr lang="zh-CN" altLang="en-US" sz="1800" b="1" dirty="0">
                <a:latin typeface="微软雅黑" panose="020B0503020204020204" pitchFamily="34" charset="-122"/>
                <a:ea typeface="微软雅黑" panose="020B0503020204020204" pitchFamily="34" charset="-122"/>
              </a:rPr>
              <a:t>的供应商管理不足</a:t>
            </a:r>
            <a:r>
              <a:rPr lang="zh-CN" altLang="en-US" sz="1800" b="1" dirty="0" smtClean="0">
                <a:latin typeface="微软雅黑" panose="020B0503020204020204" pitchFamily="34" charset="-122"/>
                <a:ea typeface="微软雅黑" panose="020B0503020204020204" pitchFamily="34" charset="-122"/>
              </a:rPr>
              <a:t>：</a:t>
            </a:r>
            <a:endParaRPr lang="zh-CN" altLang="en-US" sz="1800" dirty="0">
              <a:latin typeface="微软雅黑" panose="020B0503020204020204" pitchFamily="34" charset="-122"/>
              <a:ea typeface="微软雅黑" panose="020B0503020204020204" pitchFamily="34" charset="-122"/>
            </a:endParaRPr>
          </a:p>
          <a:p>
            <a:pPr>
              <a:lnSpc>
                <a:spcPct val="150000"/>
              </a:lnSpc>
              <a:spcBef>
                <a:spcPct val="20000"/>
              </a:spcBef>
            </a:pPr>
            <a:r>
              <a:rPr lang="zh-CN" altLang="en-US" sz="1800" dirty="0" smtClean="0">
                <a:latin typeface="微软雅黑" panose="020B0503020204020204" pitchFamily="34" charset="-122"/>
                <a:ea typeface="微软雅黑" panose="020B0503020204020204" pitchFamily="34" charset="-122"/>
              </a:rPr>
              <a:t>（</a:t>
            </a:r>
            <a:r>
              <a:rPr lang="en-US" altLang="zh-CN" sz="1800" dirty="0">
                <a:latin typeface="微软雅黑" panose="020B0503020204020204" pitchFamily="34" charset="-122"/>
                <a:ea typeface="微软雅黑" panose="020B0503020204020204" pitchFamily="34" charset="-122"/>
              </a:rPr>
              <a:t>1</a:t>
            </a:r>
            <a:r>
              <a:rPr lang="zh-CN" altLang="en-US" sz="1800" dirty="0">
                <a:latin typeface="微软雅黑" panose="020B0503020204020204" pitchFamily="34" charset="-122"/>
                <a:ea typeface="微软雅黑" panose="020B0503020204020204" pitchFamily="34" charset="-122"/>
              </a:rPr>
              <a:t>）企业与供应商只是短期的买卖关系</a:t>
            </a:r>
            <a:r>
              <a:rPr lang="zh-CN" altLang="en-US" sz="1800" dirty="0" smtClean="0">
                <a:latin typeface="微软雅黑" panose="020B0503020204020204" pitchFamily="34" charset="-122"/>
                <a:ea typeface="微软雅黑" panose="020B0503020204020204" pitchFamily="34" charset="-122"/>
              </a:rPr>
              <a:t>；</a:t>
            </a:r>
            <a:endParaRPr lang="zh-CN" altLang="en-US" sz="1800" dirty="0">
              <a:latin typeface="微软雅黑" panose="020B0503020204020204" pitchFamily="34" charset="-122"/>
              <a:ea typeface="微软雅黑" panose="020B0503020204020204" pitchFamily="34" charset="-122"/>
            </a:endParaRPr>
          </a:p>
          <a:p>
            <a:pPr>
              <a:lnSpc>
                <a:spcPct val="150000"/>
              </a:lnSpc>
              <a:spcBef>
                <a:spcPct val="20000"/>
              </a:spcBef>
            </a:pPr>
            <a:r>
              <a:rPr lang="zh-CN" altLang="en-US" sz="1800" dirty="0" smtClean="0">
                <a:latin typeface="微软雅黑" panose="020B0503020204020204" pitchFamily="34" charset="-122"/>
                <a:ea typeface="微软雅黑" panose="020B0503020204020204" pitchFamily="34" charset="-122"/>
              </a:rPr>
              <a:t>（</a:t>
            </a:r>
            <a:r>
              <a:rPr lang="en-US" altLang="zh-CN" sz="1800" dirty="0">
                <a:latin typeface="微软雅黑" panose="020B0503020204020204" pitchFamily="34" charset="-122"/>
                <a:ea typeface="微软雅黑" panose="020B0503020204020204" pitchFamily="34" charset="-122"/>
              </a:rPr>
              <a:t>2</a:t>
            </a:r>
            <a:r>
              <a:rPr lang="zh-CN" altLang="en-US" sz="1800" dirty="0">
                <a:latin typeface="微软雅黑" panose="020B0503020204020204" pitchFamily="34" charset="-122"/>
                <a:ea typeface="微软雅黑" panose="020B0503020204020204" pitchFamily="34" charset="-122"/>
              </a:rPr>
              <a:t>）信息沟通不畅，仅限订货与收货信息</a:t>
            </a:r>
            <a:r>
              <a:rPr lang="zh-CN" altLang="en-US" sz="1800" dirty="0" smtClean="0">
                <a:latin typeface="微软雅黑" panose="020B0503020204020204" pitchFamily="34" charset="-122"/>
                <a:ea typeface="微软雅黑" panose="020B0503020204020204" pitchFamily="34" charset="-122"/>
              </a:rPr>
              <a:t>；</a:t>
            </a:r>
            <a:endParaRPr lang="zh-CN" altLang="en-US" sz="1800" dirty="0">
              <a:latin typeface="微软雅黑" panose="020B0503020204020204" pitchFamily="34" charset="-122"/>
              <a:ea typeface="微软雅黑" panose="020B0503020204020204" pitchFamily="34" charset="-122"/>
            </a:endParaRPr>
          </a:p>
          <a:p>
            <a:pPr>
              <a:lnSpc>
                <a:spcPct val="150000"/>
              </a:lnSpc>
              <a:spcBef>
                <a:spcPct val="20000"/>
              </a:spcBef>
            </a:pPr>
            <a:r>
              <a:rPr lang="zh-CN" altLang="en-US" sz="1800" dirty="0" smtClean="0">
                <a:latin typeface="微软雅黑" panose="020B0503020204020204" pitchFamily="34" charset="-122"/>
                <a:ea typeface="微软雅黑" panose="020B0503020204020204" pitchFamily="34" charset="-122"/>
              </a:rPr>
              <a:t>（</a:t>
            </a:r>
            <a:r>
              <a:rPr lang="en-US" altLang="zh-CN" sz="1800" dirty="0">
                <a:latin typeface="微软雅黑" panose="020B0503020204020204" pitchFamily="34" charset="-122"/>
                <a:ea typeface="微软雅黑" panose="020B0503020204020204" pitchFamily="34" charset="-122"/>
              </a:rPr>
              <a:t>3</a:t>
            </a:r>
            <a:r>
              <a:rPr lang="zh-CN" altLang="en-US" sz="1800" dirty="0">
                <a:latin typeface="微软雅黑" panose="020B0503020204020204" pitchFamily="34" charset="-122"/>
                <a:ea typeface="微软雅黑" panose="020B0503020204020204" pitchFamily="34" charset="-122"/>
              </a:rPr>
              <a:t>）供应商的要求不能得到实时的响应</a:t>
            </a:r>
            <a:r>
              <a:rPr lang="zh-CN" altLang="en-US" sz="1800" dirty="0" smtClean="0">
                <a:latin typeface="微软雅黑" panose="020B0503020204020204" pitchFamily="34" charset="-122"/>
                <a:ea typeface="微软雅黑" panose="020B0503020204020204" pitchFamily="34" charset="-122"/>
              </a:rPr>
              <a:t>；</a:t>
            </a:r>
            <a:endParaRPr lang="zh-CN" altLang="en-US" sz="1800" dirty="0">
              <a:latin typeface="微软雅黑" panose="020B0503020204020204" pitchFamily="34" charset="-122"/>
              <a:ea typeface="微软雅黑" panose="020B0503020204020204" pitchFamily="34" charset="-122"/>
            </a:endParaRPr>
          </a:p>
          <a:p>
            <a:pPr>
              <a:lnSpc>
                <a:spcPct val="150000"/>
              </a:lnSpc>
              <a:spcBef>
                <a:spcPct val="20000"/>
              </a:spcBef>
            </a:pPr>
            <a:r>
              <a:rPr lang="zh-CN" altLang="en-US" sz="1800" dirty="0" smtClean="0">
                <a:latin typeface="微软雅黑" panose="020B0503020204020204" pitchFamily="34" charset="-122"/>
                <a:ea typeface="微软雅黑" panose="020B0503020204020204" pitchFamily="34" charset="-122"/>
              </a:rPr>
              <a:t>（</a:t>
            </a:r>
            <a:r>
              <a:rPr lang="en-US" altLang="zh-CN" sz="1800" dirty="0">
                <a:latin typeface="微软雅黑" panose="020B0503020204020204" pitchFamily="34" charset="-122"/>
                <a:ea typeface="微软雅黑" panose="020B0503020204020204" pitchFamily="34" charset="-122"/>
              </a:rPr>
              <a:t>4</a:t>
            </a:r>
            <a:r>
              <a:rPr lang="zh-CN" altLang="en-US" sz="1800" dirty="0">
                <a:latin typeface="微软雅黑" panose="020B0503020204020204" pitchFamily="34" charset="-122"/>
                <a:ea typeface="微软雅黑" panose="020B0503020204020204" pitchFamily="34" charset="-122"/>
              </a:rPr>
              <a:t>）产品质量的控制只能进行事后把关。</a:t>
            </a:r>
          </a:p>
        </p:txBody>
      </p:sp>
    </p:spTree>
    <p:extLst>
      <p:ext uri="{BB962C8B-B14F-4D97-AF65-F5344CB8AC3E}">
        <p14:creationId xmlns:p14="http://schemas.microsoft.com/office/powerpoint/2010/main" val="2815219277"/>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1826820"/>
                                        </p:tgtEl>
                                        <p:attrNameLst>
                                          <p:attrName>style.visibility</p:attrName>
                                        </p:attrNameLst>
                                      </p:cBhvr>
                                      <p:to>
                                        <p:strVal val="visible"/>
                                      </p:to>
                                    </p:set>
                                    <p:animEffect transition="in" filter="blinds(vertical)">
                                      <p:cBhvr>
                                        <p:cTn id="7" dur="500"/>
                                        <p:tgtEl>
                                          <p:spTgt spid="18268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1826821"/>
                                        </p:tgtEl>
                                        <p:attrNameLst>
                                          <p:attrName>style.visibility</p:attrName>
                                        </p:attrNameLst>
                                      </p:cBhvr>
                                      <p:to>
                                        <p:strVal val="visible"/>
                                      </p:to>
                                    </p:set>
                                    <p:animEffect transition="in" filter="blinds(vertical)">
                                      <p:cBhvr>
                                        <p:cTn id="12" dur="500"/>
                                        <p:tgtEl>
                                          <p:spTgt spid="1826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6820" grpId="0" animBg="1"/>
      <p:bldP spid="1826821" grpId="0" animBg="1"/>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27843" name="Rectangle 3"/>
          <p:cNvSpPr>
            <a:spLocks noGrp="1" noChangeArrowheads="1"/>
          </p:cNvSpPr>
          <p:nvPr>
            <p:ph type="title"/>
          </p:nvPr>
        </p:nvSpPr>
        <p:spPr>
          <a:xfrm>
            <a:off x="1485106" y="402907"/>
            <a:ext cx="6192837" cy="56303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r>
              <a:rPr lang="zh-CN" altLang="en-US" sz="3200" dirty="0">
                <a:solidFill>
                  <a:srgbClr val="FF0000"/>
                </a:solidFill>
              </a:rPr>
              <a:t>供应商关系管理的发展</a:t>
            </a:r>
          </a:p>
        </p:txBody>
      </p:sp>
      <p:sp>
        <p:nvSpPr>
          <p:cNvPr id="1827842" name="Rectangle 2"/>
          <p:cNvSpPr>
            <a:spLocks noGrp="1" noChangeArrowheads="1"/>
          </p:cNvSpPr>
          <p:nvPr>
            <p:ph idx="1"/>
          </p:nvPr>
        </p:nvSpPr>
        <p:spPr>
          <a:xfrm>
            <a:off x="238124" y="1423200"/>
            <a:ext cx="8686800" cy="5334000"/>
          </a:xfrm>
        </p:spPr>
        <p:txBody>
          <a:bodyPr/>
          <a:lstStyle/>
          <a:p>
            <a:pPr>
              <a:lnSpc>
                <a:spcPct val="150000"/>
              </a:lnSpc>
              <a:buFontTx/>
              <a:buNone/>
            </a:pPr>
            <a:r>
              <a:rPr lang="en-US" altLang="en-US" sz="2400" b="1" dirty="0" smtClean="0"/>
              <a:t>2</a:t>
            </a:r>
            <a:r>
              <a:rPr lang="en-US" altLang="en-US" sz="2400" b="1" dirty="0"/>
              <a:t>.</a:t>
            </a:r>
            <a:r>
              <a:rPr lang="en-US" altLang="en-US" sz="2400" b="1" dirty="0" smtClean="0"/>
              <a:t>供应链合作供应商管理</a:t>
            </a:r>
            <a:endParaRPr lang="en-US" altLang="en-US" sz="2400" b="1" dirty="0"/>
          </a:p>
          <a:p>
            <a:pPr>
              <a:lnSpc>
                <a:spcPct val="150000"/>
              </a:lnSpc>
              <a:buFontTx/>
              <a:buNone/>
            </a:pPr>
            <a:r>
              <a:rPr lang="zh-CN" altLang="en-US" sz="2400" b="0" dirty="0"/>
              <a:t> </a:t>
            </a:r>
            <a:r>
              <a:rPr lang="zh-CN" altLang="en-US" sz="2400" b="0" dirty="0" smtClean="0"/>
              <a:t>   </a:t>
            </a:r>
            <a:r>
              <a:rPr lang="zh-CN" altLang="en-US" sz="2000" b="0" dirty="0" smtClean="0"/>
              <a:t>既</a:t>
            </a:r>
            <a:r>
              <a:rPr lang="zh-CN" altLang="en-US" sz="2000" b="0" dirty="0"/>
              <a:t>考虑价格，更注重优质服务、技术革新、产品设计等的良好合作</a:t>
            </a:r>
            <a:r>
              <a:rPr lang="zh-CN" altLang="en-US" sz="2000" b="0" dirty="0" smtClean="0"/>
              <a:t>。</a:t>
            </a:r>
            <a:endParaRPr lang="en-US" altLang="zh-CN" sz="2000" b="0" dirty="0" smtClean="0"/>
          </a:p>
          <a:p>
            <a:pPr>
              <a:lnSpc>
                <a:spcPct val="150000"/>
              </a:lnSpc>
              <a:buFontTx/>
              <a:buNone/>
            </a:pPr>
            <a:r>
              <a:rPr lang="en-US" altLang="zh-CN" sz="2000" b="0" dirty="0"/>
              <a:t> </a:t>
            </a:r>
            <a:r>
              <a:rPr lang="en-US" altLang="zh-CN" sz="2000" b="0" dirty="0" smtClean="0"/>
              <a:t>    </a:t>
            </a:r>
            <a:r>
              <a:rPr lang="zh-CN" altLang="en-US" sz="2000" b="0" dirty="0" smtClean="0"/>
              <a:t>目的</a:t>
            </a:r>
            <a:r>
              <a:rPr lang="zh-CN" altLang="en-US" sz="2000" b="0" dirty="0"/>
              <a:t>是有效地解决供求矛盾</a:t>
            </a:r>
            <a:r>
              <a:rPr lang="en-US" altLang="zh-CN" sz="2000" b="0" dirty="0"/>
              <a:t>(</a:t>
            </a:r>
            <a:r>
              <a:rPr lang="zh-CN" altLang="en-US" sz="2000" b="0" dirty="0"/>
              <a:t>供求总量、结构、空间、时间、信息等矛盾</a:t>
            </a:r>
            <a:r>
              <a:rPr lang="en-US" altLang="zh-CN" sz="2000" b="0" dirty="0"/>
              <a:t>) </a:t>
            </a:r>
            <a:endParaRPr lang="en-US" altLang="zh-CN" sz="2000" dirty="0"/>
          </a:p>
        </p:txBody>
      </p:sp>
      <p:sp>
        <p:nvSpPr>
          <p:cNvPr id="7" name="灯片编号占位符 5"/>
          <p:cNvSpPr>
            <a:spLocks noGrp="1"/>
          </p:cNvSpPr>
          <p:nvPr>
            <p:ph type="sldNum" sz="quarter" idx="4"/>
          </p:nvPr>
        </p:nvSpPr>
        <p:spPr/>
        <p:txBody>
          <a:bodyPr/>
          <a:lstStyle/>
          <a:p>
            <a:fld id="{D14D1650-1F4F-4163-8F92-901712DF64C8}" type="slidenum">
              <a:rPr lang="en-US" altLang="zh-CN"/>
              <a:pPr/>
              <a:t>74</a:t>
            </a:fld>
            <a:endParaRPr lang="en-US" altLang="zh-CN"/>
          </a:p>
        </p:txBody>
      </p:sp>
      <p:sp>
        <p:nvSpPr>
          <p:cNvPr id="1827844" name="Rectangle 4"/>
          <p:cNvSpPr>
            <a:spLocks noChangeArrowheads="1"/>
          </p:cNvSpPr>
          <p:nvPr/>
        </p:nvSpPr>
        <p:spPr bwMode="auto">
          <a:xfrm>
            <a:off x="328640" y="3401784"/>
            <a:ext cx="4171352" cy="2592610"/>
          </a:xfrm>
          <a:prstGeom prst="rect">
            <a:avLst/>
          </a:prstGeom>
          <a:solidFill>
            <a:srgbClr val="FFCC99"/>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t"/>
          <a:lstStyle>
            <a:lvl1pPr marL="342900" indent="-342900" algn="l">
              <a:spcBef>
                <a:spcPct val="0"/>
              </a:spcBef>
              <a:defRPr kumimoji="1" sz="2400">
                <a:solidFill>
                  <a:schemeClr val="tx1"/>
                </a:solidFill>
                <a:latin typeface="Times New Roman" panose="02020603050405020304" pitchFamily="18" charset="0"/>
                <a:ea typeface="宋体" panose="02010600030101010101" pitchFamily="2" charset="-122"/>
              </a:defRPr>
            </a:lvl1pPr>
            <a:lvl2pPr algn="l">
              <a:spcBef>
                <a:spcPct val="0"/>
              </a:spcBef>
              <a:defRPr kumimoji="1" sz="2400">
                <a:solidFill>
                  <a:schemeClr val="tx1"/>
                </a:solidFill>
                <a:latin typeface="Times New Roman" panose="02020603050405020304" pitchFamily="18" charset="0"/>
                <a:ea typeface="宋体" panose="02010600030101010101" pitchFamily="2" charset="-122"/>
              </a:defRPr>
            </a:lvl2pPr>
            <a:lvl3pPr algn="l">
              <a:spcBef>
                <a:spcPct val="0"/>
              </a:spcBef>
              <a:defRPr kumimoji="1" sz="2400">
                <a:solidFill>
                  <a:schemeClr val="tx1"/>
                </a:solidFill>
                <a:latin typeface="Times New Roman" panose="02020603050405020304" pitchFamily="18" charset="0"/>
                <a:ea typeface="宋体" panose="02010600030101010101" pitchFamily="2" charset="-122"/>
              </a:defRPr>
            </a:lvl3pPr>
            <a:lvl4pPr algn="l">
              <a:spcBef>
                <a:spcPct val="0"/>
              </a:spcBef>
              <a:defRPr kumimoji="1" sz="2400">
                <a:solidFill>
                  <a:schemeClr val="tx1"/>
                </a:solidFill>
                <a:latin typeface="Times New Roman" panose="02020603050405020304" pitchFamily="18" charset="0"/>
                <a:ea typeface="宋体" panose="02010600030101010101" pitchFamily="2" charset="-122"/>
              </a:defRPr>
            </a:lvl4pPr>
            <a:lvl5pPr algn="l">
              <a:spcBef>
                <a:spcPct val="0"/>
              </a:spcBef>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50000"/>
              </a:lnSpc>
              <a:spcBef>
                <a:spcPct val="20000"/>
              </a:spcBef>
            </a:pPr>
            <a:r>
              <a:rPr lang="en-US" altLang="zh-CN" sz="2000" b="1" dirty="0">
                <a:latin typeface="微软雅黑" panose="020B0503020204020204" pitchFamily="34" charset="-122"/>
                <a:ea typeface="微软雅黑" panose="020B0503020204020204" pitchFamily="34" charset="-122"/>
              </a:rPr>
              <a:t>              </a:t>
            </a:r>
            <a:r>
              <a:rPr lang="zh-CN" altLang="en-US" sz="2000" b="1" dirty="0">
                <a:latin typeface="微软雅黑" panose="020B0503020204020204" pitchFamily="34" charset="-122"/>
                <a:ea typeface="微软雅黑" panose="020B0503020204020204" pitchFamily="34" charset="-122"/>
              </a:rPr>
              <a:t>供应商管理的内容</a:t>
            </a:r>
          </a:p>
          <a:p>
            <a:pPr>
              <a:lnSpc>
                <a:spcPct val="150000"/>
              </a:lnSpc>
              <a:spcBef>
                <a:spcPct val="20000"/>
              </a:spcBef>
            </a:pPr>
            <a:r>
              <a:rPr lang="zh-CN" altLang="en-US" sz="1800" dirty="0">
                <a:latin typeface="微软雅黑" panose="020B0503020204020204" pitchFamily="34" charset="-122"/>
                <a:ea typeface="微软雅黑" panose="020B0503020204020204" pitchFamily="34" charset="-122"/>
              </a:rPr>
              <a:t>（</a:t>
            </a:r>
            <a:r>
              <a:rPr lang="en-US" altLang="zh-CN" sz="1800" dirty="0">
                <a:latin typeface="微软雅黑" panose="020B0503020204020204" pitchFamily="34" charset="-122"/>
                <a:ea typeface="微软雅黑" panose="020B0503020204020204" pitchFamily="34" charset="-122"/>
              </a:rPr>
              <a:t>1</a:t>
            </a:r>
            <a:r>
              <a:rPr lang="zh-CN" altLang="en-US" sz="1800" dirty="0">
                <a:latin typeface="微软雅黑" panose="020B0503020204020204" pitchFamily="34" charset="-122"/>
                <a:ea typeface="微软雅黑" panose="020B0503020204020204" pitchFamily="34" charset="-122"/>
              </a:rPr>
              <a:t>）与供应商建立战略合作伙伴关系；</a:t>
            </a:r>
          </a:p>
          <a:p>
            <a:pPr>
              <a:lnSpc>
                <a:spcPct val="150000"/>
              </a:lnSpc>
              <a:spcBef>
                <a:spcPct val="20000"/>
              </a:spcBef>
            </a:pPr>
            <a:r>
              <a:rPr lang="zh-CN" altLang="en-US" sz="1800" dirty="0">
                <a:latin typeface="微软雅黑" panose="020B0503020204020204" pitchFamily="34" charset="-122"/>
                <a:ea typeface="微软雅黑" panose="020B0503020204020204" pitchFamily="34" charset="-122"/>
              </a:rPr>
              <a:t>（</a:t>
            </a:r>
            <a:r>
              <a:rPr lang="en-US" altLang="zh-CN" sz="1800" dirty="0">
                <a:latin typeface="微软雅黑" panose="020B0503020204020204" pitchFamily="34" charset="-122"/>
                <a:ea typeface="微软雅黑" panose="020B0503020204020204" pitchFamily="34" charset="-122"/>
              </a:rPr>
              <a:t>2</a:t>
            </a:r>
            <a:r>
              <a:rPr lang="zh-CN" altLang="en-US" sz="1800" dirty="0">
                <a:latin typeface="微软雅黑" panose="020B0503020204020204" pitchFamily="34" charset="-122"/>
                <a:ea typeface="微软雅黑" panose="020B0503020204020204" pitchFamily="34" charset="-122"/>
              </a:rPr>
              <a:t>）正式的供应商认证；</a:t>
            </a:r>
          </a:p>
          <a:p>
            <a:pPr>
              <a:lnSpc>
                <a:spcPct val="150000"/>
              </a:lnSpc>
              <a:spcBef>
                <a:spcPct val="20000"/>
              </a:spcBef>
            </a:pPr>
            <a:r>
              <a:rPr lang="zh-CN" altLang="en-US" sz="1800" dirty="0">
                <a:latin typeface="微软雅黑" panose="020B0503020204020204" pitchFamily="34" charset="-122"/>
                <a:ea typeface="微软雅黑" panose="020B0503020204020204" pitchFamily="34" charset="-122"/>
              </a:rPr>
              <a:t>（</a:t>
            </a:r>
            <a:r>
              <a:rPr lang="en-US" altLang="zh-CN" sz="1800" dirty="0">
                <a:latin typeface="微软雅黑" panose="020B0503020204020204" pitchFamily="34" charset="-122"/>
                <a:ea typeface="微软雅黑" panose="020B0503020204020204" pitchFamily="34" charset="-122"/>
              </a:rPr>
              <a:t>3</a:t>
            </a:r>
            <a:r>
              <a:rPr lang="zh-CN" altLang="en-US" sz="1800" dirty="0">
                <a:latin typeface="微软雅黑" panose="020B0503020204020204" pitchFamily="34" charset="-122"/>
                <a:ea typeface="微软雅黑" panose="020B0503020204020204" pitchFamily="34" charset="-122"/>
              </a:rPr>
              <a:t>）关键供应商账户管理；</a:t>
            </a:r>
          </a:p>
          <a:p>
            <a:pPr>
              <a:lnSpc>
                <a:spcPct val="150000"/>
              </a:lnSpc>
              <a:spcBef>
                <a:spcPct val="20000"/>
              </a:spcBef>
            </a:pPr>
            <a:r>
              <a:rPr lang="zh-CN" altLang="en-US" sz="1800" dirty="0">
                <a:latin typeface="微软雅黑" panose="020B0503020204020204" pitchFamily="34" charset="-122"/>
                <a:ea typeface="微软雅黑" panose="020B0503020204020204" pitchFamily="34" charset="-122"/>
              </a:rPr>
              <a:t>（</a:t>
            </a:r>
            <a:r>
              <a:rPr lang="en-US" altLang="zh-CN" sz="1800" dirty="0">
                <a:latin typeface="微软雅黑" panose="020B0503020204020204" pitchFamily="34" charset="-122"/>
                <a:ea typeface="微软雅黑" panose="020B0503020204020204" pitchFamily="34" charset="-122"/>
              </a:rPr>
              <a:t>4</a:t>
            </a:r>
            <a:r>
              <a:rPr lang="zh-CN" altLang="en-US" sz="1800" dirty="0">
                <a:latin typeface="微软雅黑" panose="020B0503020204020204" pitchFamily="34" charset="-122"/>
                <a:ea typeface="微软雅黑" panose="020B0503020204020204" pitchFamily="34" charset="-122"/>
              </a:rPr>
              <a:t>）制定正式的服务协议和行为规范</a:t>
            </a:r>
            <a:r>
              <a:rPr lang="zh-CN" altLang="en-US" sz="1800" dirty="0" smtClean="0">
                <a:latin typeface="微软雅黑" panose="020B0503020204020204" pitchFamily="34" charset="-122"/>
                <a:ea typeface="微软雅黑" panose="020B0503020204020204" pitchFamily="34" charset="-122"/>
              </a:rPr>
              <a:t>；</a:t>
            </a:r>
            <a:endParaRPr lang="zh-CN" altLang="en-US" sz="1800" dirty="0">
              <a:latin typeface="微软雅黑" panose="020B0503020204020204" pitchFamily="34" charset="-122"/>
              <a:ea typeface="微软雅黑" panose="020B0503020204020204" pitchFamily="34" charset="-122"/>
            </a:endParaRPr>
          </a:p>
        </p:txBody>
      </p:sp>
      <p:sp>
        <p:nvSpPr>
          <p:cNvPr id="6" name="Rectangle 4"/>
          <p:cNvSpPr>
            <a:spLocks noChangeArrowheads="1"/>
          </p:cNvSpPr>
          <p:nvPr/>
        </p:nvSpPr>
        <p:spPr bwMode="auto">
          <a:xfrm>
            <a:off x="4644008" y="3401784"/>
            <a:ext cx="4171352" cy="2619504"/>
          </a:xfrm>
          <a:prstGeom prst="rect">
            <a:avLst/>
          </a:prstGeom>
          <a:solidFill>
            <a:srgbClr val="FFCC99"/>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t"/>
          <a:lstStyle>
            <a:lvl1pPr marL="342900" indent="-342900" algn="l">
              <a:spcBef>
                <a:spcPct val="0"/>
              </a:spcBef>
              <a:defRPr kumimoji="1" sz="2400">
                <a:solidFill>
                  <a:schemeClr val="tx1"/>
                </a:solidFill>
                <a:latin typeface="Times New Roman" panose="02020603050405020304" pitchFamily="18" charset="0"/>
                <a:ea typeface="宋体" panose="02010600030101010101" pitchFamily="2" charset="-122"/>
              </a:defRPr>
            </a:lvl1pPr>
            <a:lvl2pPr algn="l">
              <a:spcBef>
                <a:spcPct val="0"/>
              </a:spcBef>
              <a:defRPr kumimoji="1" sz="2400">
                <a:solidFill>
                  <a:schemeClr val="tx1"/>
                </a:solidFill>
                <a:latin typeface="Times New Roman" panose="02020603050405020304" pitchFamily="18" charset="0"/>
                <a:ea typeface="宋体" panose="02010600030101010101" pitchFamily="2" charset="-122"/>
              </a:defRPr>
            </a:lvl2pPr>
            <a:lvl3pPr algn="l">
              <a:spcBef>
                <a:spcPct val="0"/>
              </a:spcBef>
              <a:defRPr kumimoji="1" sz="2400">
                <a:solidFill>
                  <a:schemeClr val="tx1"/>
                </a:solidFill>
                <a:latin typeface="Times New Roman" panose="02020603050405020304" pitchFamily="18" charset="0"/>
                <a:ea typeface="宋体" panose="02010600030101010101" pitchFamily="2" charset="-122"/>
              </a:defRPr>
            </a:lvl3pPr>
            <a:lvl4pPr algn="l">
              <a:spcBef>
                <a:spcPct val="0"/>
              </a:spcBef>
              <a:defRPr kumimoji="1" sz="2400">
                <a:solidFill>
                  <a:schemeClr val="tx1"/>
                </a:solidFill>
                <a:latin typeface="Times New Roman" panose="02020603050405020304" pitchFamily="18" charset="0"/>
                <a:ea typeface="宋体" panose="02010600030101010101" pitchFamily="2" charset="-122"/>
              </a:defRPr>
            </a:lvl4pPr>
            <a:lvl5pPr algn="l">
              <a:spcBef>
                <a:spcPct val="0"/>
              </a:spcBef>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ct val="150000"/>
              </a:lnSpc>
              <a:spcBef>
                <a:spcPct val="20000"/>
              </a:spcBef>
            </a:pPr>
            <a:r>
              <a:rPr lang="en-US" altLang="zh-CN" sz="2000" b="1" dirty="0">
                <a:latin typeface="微软雅黑" panose="020B0503020204020204" pitchFamily="34" charset="-122"/>
                <a:ea typeface="微软雅黑" panose="020B0503020204020204" pitchFamily="34" charset="-122"/>
              </a:rPr>
              <a:t>              </a:t>
            </a:r>
            <a:r>
              <a:rPr lang="zh-CN" altLang="en-US" sz="2000" b="1" dirty="0">
                <a:latin typeface="微软雅黑" panose="020B0503020204020204" pitchFamily="34" charset="-122"/>
                <a:ea typeface="微软雅黑" panose="020B0503020204020204" pitchFamily="34" charset="-122"/>
              </a:rPr>
              <a:t>供应商管理的内容</a:t>
            </a:r>
          </a:p>
          <a:p>
            <a:pPr>
              <a:lnSpc>
                <a:spcPct val="150000"/>
              </a:lnSpc>
              <a:spcBef>
                <a:spcPct val="20000"/>
              </a:spcBef>
            </a:pPr>
            <a:r>
              <a:rPr lang="zh-CN" altLang="en-US" sz="1800" dirty="0" smtClean="0">
                <a:latin typeface="微软雅黑" panose="020B0503020204020204" pitchFamily="34" charset="-122"/>
                <a:ea typeface="微软雅黑" panose="020B0503020204020204" pitchFamily="34" charset="-122"/>
              </a:rPr>
              <a:t>（</a:t>
            </a:r>
            <a:r>
              <a:rPr lang="en-US" altLang="zh-CN" sz="1800" dirty="0">
                <a:latin typeface="微软雅黑" panose="020B0503020204020204" pitchFamily="34" charset="-122"/>
                <a:ea typeface="微软雅黑" panose="020B0503020204020204" pitchFamily="34" charset="-122"/>
              </a:rPr>
              <a:t>5</a:t>
            </a:r>
            <a:r>
              <a:rPr lang="zh-CN" altLang="en-US" sz="1800" dirty="0">
                <a:latin typeface="微软雅黑" panose="020B0503020204020204" pitchFamily="34" charset="-122"/>
                <a:ea typeface="微软雅黑" panose="020B0503020204020204" pitchFamily="34" charset="-122"/>
              </a:rPr>
              <a:t>）系统评估和反馈供应商履约情况；</a:t>
            </a:r>
          </a:p>
          <a:p>
            <a:pPr>
              <a:lnSpc>
                <a:spcPct val="150000"/>
              </a:lnSpc>
              <a:spcBef>
                <a:spcPct val="20000"/>
              </a:spcBef>
            </a:pPr>
            <a:r>
              <a:rPr lang="zh-CN" altLang="en-US" sz="1800" dirty="0">
                <a:latin typeface="微软雅黑" panose="020B0503020204020204" pitchFamily="34" charset="-122"/>
                <a:ea typeface="微软雅黑" panose="020B0503020204020204" pitchFamily="34" charset="-122"/>
              </a:rPr>
              <a:t>（</a:t>
            </a:r>
            <a:r>
              <a:rPr lang="en-US" altLang="zh-CN" sz="1800" dirty="0">
                <a:latin typeface="微软雅黑" panose="020B0503020204020204" pitchFamily="34" charset="-122"/>
                <a:ea typeface="微软雅黑" panose="020B0503020204020204" pitchFamily="34" charset="-122"/>
              </a:rPr>
              <a:t>6</a:t>
            </a:r>
            <a:r>
              <a:rPr lang="zh-CN" altLang="en-US" sz="1800" dirty="0">
                <a:latin typeface="微软雅黑" panose="020B0503020204020204" pitchFamily="34" charset="-122"/>
                <a:ea typeface="微软雅黑" panose="020B0503020204020204" pitchFamily="34" charset="-122"/>
              </a:rPr>
              <a:t>）与供应商同步双向沟通；</a:t>
            </a:r>
          </a:p>
          <a:p>
            <a:pPr>
              <a:lnSpc>
                <a:spcPct val="150000"/>
              </a:lnSpc>
              <a:spcBef>
                <a:spcPct val="20000"/>
              </a:spcBef>
            </a:pPr>
            <a:r>
              <a:rPr lang="zh-CN" altLang="en-US" sz="1800" dirty="0">
                <a:latin typeface="微软雅黑" panose="020B0503020204020204" pitchFamily="34" charset="-122"/>
                <a:ea typeface="微软雅黑" panose="020B0503020204020204" pitchFamily="34" charset="-122"/>
              </a:rPr>
              <a:t>（</a:t>
            </a:r>
            <a:r>
              <a:rPr lang="en-US" altLang="zh-CN" sz="1800" dirty="0">
                <a:latin typeface="微软雅黑" panose="020B0503020204020204" pitchFamily="34" charset="-122"/>
                <a:ea typeface="微软雅黑" panose="020B0503020204020204" pitchFamily="34" charset="-122"/>
              </a:rPr>
              <a:t>7</a:t>
            </a:r>
            <a:r>
              <a:rPr lang="zh-CN" altLang="en-US" sz="1800" dirty="0">
                <a:latin typeface="微软雅黑" panose="020B0503020204020204" pitchFamily="34" charset="-122"/>
                <a:ea typeface="微软雅黑" panose="020B0503020204020204" pitchFamily="34" charset="-122"/>
              </a:rPr>
              <a:t>）理解供应商成本构成；</a:t>
            </a:r>
          </a:p>
          <a:p>
            <a:pPr>
              <a:lnSpc>
                <a:spcPct val="150000"/>
              </a:lnSpc>
              <a:spcBef>
                <a:spcPct val="20000"/>
              </a:spcBef>
            </a:pPr>
            <a:r>
              <a:rPr lang="zh-CN" altLang="en-US" sz="1800" dirty="0">
                <a:latin typeface="微软雅黑" panose="020B0503020204020204" pitchFamily="34" charset="-122"/>
                <a:ea typeface="微软雅黑" panose="020B0503020204020204" pitchFamily="34" charset="-122"/>
              </a:rPr>
              <a:t>（</a:t>
            </a:r>
            <a:r>
              <a:rPr lang="en-US" altLang="zh-CN" sz="1800" dirty="0">
                <a:latin typeface="微软雅黑" panose="020B0503020204020204" pitchFamily="34" charset="-122"/>
                <a:ea typeface="微软雅黑" panose="020B0503020204020204" pitchFamily="34" charset="-122"/>
              </a:rPr>
              <a:t>8</a:t>
            </a:r>
            <a:r>
              <a:rPr lang="zh-CN" altLang="en-US" sz="1800" dirty="0">
                <a:latin typeface="微软雅黑" panose="020B0503020204020204" pitchFamily="34" charset="-122"/>
                <a:ea typeface="微软雅黑" panose="020B0503020204020204" pitchFamily="34" charset="-122"/>
              </a:rPr>
              <a:t>）和供应商一起优化供应链。</a:t>
            </a:r>
          </a:p>
        </p:txBody>
      </p:sp>
    </p:spTree>
    <p:extLst>
      <p:ext uri="{BB962C8B-B14F-4D97-AF65-F5344CB8AC3E}">
        <p14:creationId xmlns:p14="http://schemas.microsoft.com/office/powerpoint/2010/main" val="3406000878"/>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27844"/>
                                        </p:tgtEl>
                                        <p:attrNameLst>
                                          <p:attrName>style.visibility</p:attrName>
                                        </p:attrNameLst>
                                      </p:cBhvr>
                                      <p:to>
                                        <p:strVal val="visible"/>
                                      </p:to>
                                    </p:set>
                                    <p:animEffect transition="in" filter="box(in)">
                                      <p:cBhvr>
                                        <p:cTn id="7" dur="500"/>
                                        <p:tgtEl>
                                          <p:spTgt spid="182784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7844" grpId="0" animBg="1"/>
      <p:bldP spid="6" grpId="0" animBg="1"/>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828899" name="Group 35"/>
          <p:cNvGrpSpPr>
            <a:grpSpLocks/>
          </p:cNvGrpSpPr>
          <p:nvPr/>
        </p:nvGrpSpPr>
        <p:grpSpPr bwMode="auto">
          <a:xfrm>
            <a:off x="3700594" y="1412776"/>
            <a:ext cx="5237031" cy="4819085"/>
            <a:chOff x="249" y="1706"/>
            <a:chExt cx="2268" cy="2087"/>
          </a:xfrm>
        </p:grpSpPr>
        <p:sp>
          <p:nvSpPr>
            <p:cNvPr id="1828869" name="Rectangle 5"/>
            <p:cNvSpPr>
              <a:spLocks noChangeArrowheads="1"/>
            </p:cNvSpPr>
            <p:nvPr/>
          </p:nvSpPr>
          <p:spPr bwMode="auto">
            <a:xfrm>
              <a:off x="249" y="1706"/>
              <a:ext cx="2223" cy="2087"/>
            </a:xfrm>
            <a:prstGeom prst="rect">
              <a:avLst/>
            </a:prstGeom>
            <a:solidFill>
              <a:srgbClr val="FFFF99"/>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dirty="0">
                <a:latin typeface="微软雅黑" panose="020B0503020204020204" pitchFamily="34" charset="-122"/>
                <a:ea typeface="微软雅黑" panose="020B0503020204020204" pitchFamily="34" charset="-122"/>
              </a:endParaRPr>
            </a:p>
          </p:txBody>
        </p:sp>
        <p:sp>
          <p:nvSpPr>
            <p:cNvPr id="1828872" name="AutoShape 8"/>
            <p:cNvSpPr>
              <a:spLocks noChangeArrowheads="1"/>
            </p:cNvSpPr>
            <p:nvPr/>
          </p:nvSpPr>
          <p:spPr bwMode="auto">
            <a:xfrm>
              <a:off x="748" y="1751"/>
              <a:ext cx="1567" cy="1610"/>
            </a:xfrm>
            <a:custGeom>
              <a:avLst/>
              <a:gdLst>
                <a:gd name="G0" fmla="+- 3059 0 0"/>
                <a:gd name="G1" fmla="+- 21600 0 3059"/>
                <a:gd name="G2" fmla="+- 21600 0 3059"/>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59" y="10800"/>
                  </a:moveTo>
                  <a:cubicBezTo>
                    <a:pt x="3059" y="15075"/>
                    <a:pt x="6525" y="18541"/>
                    <a:pt x="10800" y="18541"/>
                  </a:cubicBezTo>
                  <a:cubicBezTo>
                    <a:pt x="15075" y="18541"/>
                    <a:pt x="18541" y="15075"/>
                    <a:pt x="18541" y="10800"/>
                  </a:cubicBezTo>
                  <a:cubicBezTo>
                    <a:pt x="18541" y="6525"/>
                    <a:pt x="15075" y="3059"/>
                    <a:pt x="10800" y="3059"/>
                  </a:cubicBezTo>
                  <a:cubicBezTo>
                    <a:pt x="6525" y="3059"/>
                    <a:pt x="3059" y="6525"/>
                    <a:pt x="3059" y="10800"/>
                  </a:cubicBez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1828873" name="WordArt 9"/>
            <p:cNvSpPr>
              <a:spLocks noChangeArrowheads="1" noChangeShapeType="1" noTextEdit="1"/>
            </p:cNvSpPr>
            <p:nvPr/>
          </p:nvSpPr>
          <p:spPr bwMode="auto">
            <a:xfrm rot="15154647">
              <a:off x="661" y="2192"/>
              <a:ext cx="1358" cy="865"/>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3867751"/>
                </a:avLst>
              </a:prstTxWarp>
            </a:bodyPr>
            <a:lstStyle/>
            <a:p>
              <a:r>
                <a:rPr lang="zh-CN" altLang="en-US" sz="1400" kern="10" dirty="0">
                  <a:ln w="9525">
                    <a:solidFill>
                      <a:srgbClr val="000000"/>
                    </a:solidFill>
                    <a:round/>
                    <a:headEnd/>
                    <a:tailEnd/>
                  </a:ln>
                  <a:solidFill>
                    <a:srgbClr val="000000"/>
                  </a:solidFill>
                  <a:latin typeface="微软雅黑" panose="020B0503020204020204" pitchFamily="34" charset="-122"/>
                  <a:ea typeface="微软雅黑" panose="020B0503020204020204" pitchFamily="34" charset="-122"/>
                </a:rPr>
                <a:t>供应商发展  </a:t>
              </a:r>
            </a:p>
          </p:txBody>
        </p:sp>
        <p:sp>
          <p:nvSpPr>
            <p:cNvPr id="1828874" name="AutoShape 10"/>
            <p:cNvSpPr>
              <a:spLocks noChangeArrowheads="1"/>
            </p:cNvSpPr>
            <p:nvPr/>
          </p:nvSpPr>
          <p:spPr bwMode="auto">
            <a:xfrm rot="304598">
              <a:off x="1016" y="2023"/>
              <a:ext cx="1034" cy="1063"/>
            </a:xfrm>
            <a:custGeom>
              <a:avLst/>
              <a:gdLst>
                <a:gd name="G0" fmla="+- 5315 0 0"/>
                <a:gd name="G1" fmla="+- -8784418 0 0"/>
                <a:gd name="G2" fmla="+- 0 0 -8784418"/>
                <a:gd name="T0" fmla="*/ 0 256 1"/>
                <a:gd name="T1" fmla="*/ 180 256 1"/>
                <a:gd name="G3" fmla="+- -8784418 T0 T1"/>
                <a:gd name="T2" fmla="*/ 0 256 1"/>
                <a:gd name="T3" fmla="*/ 90 256 1"/>
                <a:gd name="G4" fmla="+- -8784418 T2 T3"/>
                <a:gd name="G5" fmla="*/ G4 2 1"/>
                <a:gd name="T4" fmla="*/ 90 256 1"/>
                <a:gd name="T5" fmla="*/ 0 256 1"/>
                <a:gd name="G6" fmla="+- -8784418 T4 T5"/>
                <a:gd name="G7" fmla="*/ G6 2 1"/>
                <a:gd name="G8" fmla="abs -878441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315"/>
                <a:gd name="G18" fmla="*/ 5315 1 2"/>
                <a:gd name="G19" fmla="+- G18 5400 0"/>
                <a:gd name="G20" fmla="cos G19 -8784418"/>
                <a:gd name="G21" fmla="sin G19 -8784418"/>
                <a:gd name="G22" fmla="+- G20 10800 0"/>
                <a:gd name="G23" fmla="+- G21 10800 0"/>
                <a:gd name="G24" fmla="+- 10800 0 G20"/>
                <a:gd name="G25" fmla="+- 5315 10800 0"/>
                <a:gd name="G26" fmla="?: G9 G17 G25"/>
                <a:gd name="G27" fmla="?: G9 0 21600"/>
                <a:gd name="G28" fmla="cos 10800 -8784418"/>
                <a:gd name="G29" fmla="sin 10800 -8784418"/>
                <a:gd name="G30" fmla="sin 5315 -8784418"/>
                <a:gd name="G31" fmla="+- G28 10800 0"/>
                <a:gd name="G32" fmla="+- G29 10800 0"/>
                <a:gd name="G33" fmla="+- G30 10800 0"/>
                <a:gd name="G34" fmla="?: G4 0 G31"/>
                <a:gd name="G35" fmla="?: -8784418 G34 0"/>
                <a:gd name="G36" fmla="?: G6 G35 G31"/>
                <a:gd name="G37" fmla="+- 21600 0 G36"/>
                <a:gd name="G38" fmla="?: G4 0 G33"/>
                <a:gd name="G39" fmla="?: -8784418 G38 G32"/>
                <a:gd name="G40" fmla="?: G6 G39 0"/>
                <a:gd name="G41" fmla="?: G4 G32 21600"/>
                <a:gd name="G42" fmla="?: G6 G41 G33"/>
                <a:gd name="T12" fmla="*/ 10800 w 21600"/>
                <a:gd name="T13" fmla="*/ 0 h 21600"/>
                <a:gd name="T14" fmla="*/ 5198 w 21600"/>
                <a:gd name="T15" fmla="*/ 5007 h 21600"/>
                <a:gd name="T16" fmla="*/ 10800 w 21600"/>
                <a:gd name="T17" fmla="*/ 5485 h 21600"/>
                <a:gd name="T18" fmla="*/ 16402 w 21600"/>
                <a:gd name="T19" fmla="*/ 500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7105" y="6979"/>
                  </a:moveTo>
                  <a:cubicBezTo>
                    <a:pt x="8096" y="6020"/>
                    <a:pt x="9421" y="5485"/>
                    <a:pt x="10800" y="5485"/>
                  </a:cubicBezTo>
                  <a:cubicBezTo>
                    <a:pt x="12178" y="5485"/>
                    <a:pt x="13503" y="6020"/>
                    <a:pt x="14494" y="6979"/>
                  </a:cubicBezTo>
                  <a:lnTo>
                    <a:pt x="18307" y="3036"/>
                  </a:lnTo>
                  <a:cubicBezTo>
                    <a:pt x="16293" y="1088"/>
                    <a:pt x="13601" y="0"/>
                    <a:pt x="10799" y="0"/>
                  </a:cubicBezTo>
                  <a:cubicBezTo>
                    <a:pt x="7998" y="0"/>
                    <a:pt x="5306" y="1088"/>
                    <a:pt x="3292" y="3036"/>
                  </a:cubicBezTo>
                  <a:close/>
                </a:path>
              </a:pathLst>
            </a:cu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1828875" name="AutoShape 11"/>
            <p:cNvSpPr>
              <a:spLocks noChangeArrowheads="1"/>
            </p:cNvSpPr>
            <p:nvPr/>
          </p:nvSpPr>
          <p:spPr bwMode="auto">
            <a:xfrm rot="5166651">
              <a:off x="1000" y="2036"/>
              <a:ext cx="1062" cy="1034"/>
            </a:xfrm>
            <a:custGeom>
              <a:avLst/>
              <a:gdLst>
                <a:gd name="G0" fmla="+- 5058 0 0"/>
                <a:gd name="G1" fmla="+- -7726863 0 0"/>
                <a:gd name="G2" fmla="+- 0 0 -7726863"/>
                <a:gd name="T0" fmla="*/ 0 256 1"/>
                <a:gd name="T1" fmla="*/ 180 256 1"/>
                <a:gd name="G3" fmla="+- -7726863 T0 T1"/>
                <a:gd name="T2" fmla="*/ 0 256 1"/>
                <a:gd name="T3" fmla="*/ 90 256 1"/>
                <a:gd name="G4" fmla="+- -7726863 T2 T3"/>
                <a:gd name="G5" fmla="*/ G4 2 1"/>
                <a:gd name="T4" fmla="*/ 90 256 1"/>
                <a:gd name="T5" fmla="*/ 0 256 1"/>
                <a:gd name="G6" fmla="+- -7726863 T4 T5"/>
                <a:gd name="G7" fmla="*/ G6 2 1"/>
                <a:gd name="G8" fmla="abs -772686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058"/>
                <a:gd name="G18" fmla="*/ 5058 1 2"/>
                <a:gd name="G19" fmla="+- G18 5400 0"/>
                <a:gd name="G20" fmla="cos G19 -7726863"/>
                <a:gd name="G21" fmla="sin G19 -7726863"/>
                <a:gd name="G22" fmla="+- G20 10800 0"/>
                <a:gd name="G23" fmla="+- G21 10800 0"/>
                <a:gd name="G24" fmla="+- 10800 0 G20"/>
                <a:gd name="G25" fmla="+- 5058 10800 0"/>
                <a:gd name="G26" fmla="?: G9 G17 G25"/>
                <a:gd name="G27" fmla="?: G9 0 21600"/>
                <a:gd name="G28" fmla="cos 10800 -7726863"/>
                <a:gd name="G29" fmla="sin 10800 -7726863"/>
                <a:gd name="G30" fmla="sin 5058 -7726863"/>
                <a:gd name="G31" fmla="+- G28 10800 0"/>
                <a:gd name="G32" fmla="+- G29 10800 0"/>
                <a:gd name="G33" fmla="+- G30 10800 0"/>
                <a:gd name="G34" fmla="?: G4 0 G31"/>
                <a:gd name="G35" fmla="?: -7726863 G34 0"/>
                <a:gd name="G36" fmla="?: G6 G35 G31"/>
                <a:gd name="G37" fmla="+- 21600 0 G36"/>
                <a:gd name="G38" fmla="?: G4 0 G33"/>
                <a:gd name="G39" fmla="?: -7726863 G38 G32"/>
                <a:gd name="G40" fmla="?: G6 G39 0"/>
                <a:gd name="G41" fmla="?: G4 G32 21600"/>
                <a:gd name="G42" fmla="?: G6 G41 G33"/>
                <a:gd name="T12" fmla="*/ 10800 w 21600"/>
                <a:gd name="T13" fmla="*/ 0 h 21600"/>
                <a:gd name="T14" fmla="*/ 7089 w 21600"/>
                <a:gd name="T15" fmla="*/ 3792 h 21600"/>
                <a:gd name="T16" fmla="*/ 10800 w 21600"/>
                <a:gd name="T17" fmla="*/ 5742 h 21600"/>
                <a:gd name="T18" fmla="*/ 14511 w 21600"/>
                <a:gd name="T19" fmla="*/ 3792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433" y="6330"/>
                  </a:moveTo>
                  <a:cubicBezTo>
                    <a:pt x="9162" y="5943"/>
                    <a:pt x="9974" y="5742"/>
                    <a:pt x="10800" y="5742"/>
                  </a:cubicBezTo>
                  <a:cubicBezTo>
                    <a:pt x="11625" y="5742"/>
                    <a:pt x="12437" y="5943"/>
                    <a:pt x="13166" y="6330"/>
                  </a:cubicBezTo>
                  <a:lnTo>
                    <a:pt x="15854" y="1255"/>
                  </a:lnTo>
                  <a:cubicBezTo>
                    <a:pt x="14297" y="431"/>
                    <a:pt x="12561" y="0"/>
                    <a:pt x="10799" y="0"/>
                  </a:cubicBezTo>
                  <a:cubicBezTo>
                    <a:pt x="9038" y="0"/>
                    <a:pt x="7302" y="431"/>
                    <a:pt x="5745" y="1255"/>
                  </a:cubicBezTo>
                  <a:close/>
                </a:path>
              </a:pathLst>
            </a:cu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1828876" name="AutoShape 12"/>
            <p:cNvSpPr>
              <a:spLocks noChangeArrowheads="1"/>
            </p:cNvSpPr>
            <p:nvPr/>
          </p:nvSpPr>
          <p:spPr bwMode="auto">
            <a:xfrm rot="9592955">
              <a:off x="1014" y="2022"/>
              <a:ext cx="1034" cy="1062"/>
            </a:xfrm>
            <a:custGeom>
              <a:avLst/>
              <a:gdLst>
                <a:gd name="G0" fmla="+- 5277 0 0"/>
                <a:gd name="G1" fmla="+- -8250646 0 0"/>
                <a:gd name="G2" fmla="+- 0 0 -8250646"/>
                <a:gd name="T0" fmla="*/ 0 256 1"/>
                <a:gd name="T1" fmla="*/ 180 256 1"/>
                <a:gd name="G3" fmla="+- -8250646 T0 T1"/>
                <a:gd name="T2" fmla="*/ 0 256 1"/>
                <a:gd name="T3" fmla="*/ 90 256 1"/>
                <a:gd name="G4" fmla="+- -8250646 T2 T3"/>
                <a:gd name="G5" fmla="*/ G4 2 1"/>
                <a:gd name="T4" fmla="*/ 90 256 1"/>
                <a:gd name="T5" fmla="*/ 0 256 1"/>
                <a:gd name="G6" fmla="+- -8250646 T4 T5"/>
                <a:gd name="G7" fmla="*/ G6 2 1"/>
                <a:gd name="G8" fmla="abs -8250646"/>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277"/>
                <a:gd name="G18" fmla="*/ 5277 1 2"/>
                <a:gd name="G19" fmla="+- G18 5400 0"/>
                <a:gd name="G20" fmla="cos G19 -8250646"/>
                <a:gd name="G21" fmla="sin G19 -8250646"/>
                <a:gd name="G22" fmla="+- G20 10800 0"/>
                <a:gd name="G23" fmla="+- G21 10800 0"/>
                <a:gd name="G24" fmla="+- 10800 0 G20"/>
                <a:gd name="G25" fmla="+- 5277 10800 0"/>
                <a:gd name="G26" fmla="?: G9 G17 G25"/>
                <a:gd name="G27" fmla="?: G9 0 21600"/>
                <a:gd name="G28" fmla="cos 10800 -8250646"/>
                <a:gd name="G29" fmla="sin 10800 -8250646"/>
                <a:gd name="G30" fmla="sin 5277 -8250646"/>
                <a:gd name="G31" fmla="+- G28 10800 0"/>
                <a:gd name="G32" fmla="+- G29 10800 0"/>
                <a:gd name="G33" fmla="+- G30 10800 0"/>
                <a:gd name="G34" fmla="?: G4 0 G31"/>
                <a:gd name="G35" fmla="?: -8250646 G34 0"/>
                <a:gd name="G36" fmla="?: G6 G35 G31"/>
                <a:gd name="G37" fmla="+- 21600 0 G36"/>
                <a:gd name="G38" fmla="?: G4 0 G33"/>
                <a:gd name="G39" fmla="?: -8250646 G38 G32"/>
                <a:gd name="G40" fmla="?: G6 G39 0"/>
                <a:gd name="G41" fmla="?: G4 G32 21600"/>
                <a:gd name="G42" fmla="?: G6 G41 G33"/>
                <a:gd name="T12" fmla="*/ 10800 w 21600"/>
                <a:gd name="T13" fmla="*/ 0 h 21600"/>
                <a:gd name="T14" fmla="*/ 6086 w 21600"/>
                <a:gd name="T15" fmla="*/ 4287 h 21600"/>
                <a:gd name="T16" fmla="*/ 10800 w 21600"/>
                <a:gd name="T17" fmla="*/ 5523 h 21600"/>
                <a:gd name="T18" fmla="*/ 15514 w 21600"/>
                <a:gd name="T19" fmla="*/ 428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7706" y="6525"/>
                  </a:moveTo>
                  <a:cubicBezTo>
                    <a:pt x="8606" y="5873"/>
                    <a:pt x="9688" y="5523"/>
                    <a:pt x="10800" y="5523"/>
                  </a:cubicBezTo>
                  <a:cubicBezTo>
                    <a:pt x="11911" y="5523"/>
                    <a:pt x="12993" y="5873"/>
                    <a:pt x="13893" y="6525"/>
                  </a:cubicBezTo>
                  <a:lnTo>
                    <a:pt x="17132" y="2050"/>
                  </a:lnTo>
                  <a:cubicBezTo>
                    <a:pt x="15289" y="717"/>
                    <a:pt x="13073" y="0"/>
                    <a:pt x="10799" y="0"/>
                  </a:cubicBezTo>
                  <a:cubicBezTo>
                    <a:pt x="8526" y="0"/>
                    <a:pt x="6310" y="717"/>
                    <a:pt x="4467" y="2050"/>
                  </a:cubicBezTo>
                  <a:close/>
                </a:path>
              </a:pathLst>
            </a:cu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1828877" name="AutoShape 13"/>
            <p:cNvSpPr>
              <a:spLocks noChangeArrowheads="1"/>
            </p:cNvSpPr>
            <p:nvPr/>
          </p:nvSpPr>
          <p:spPr bwMode="auto">
            <a:xfrm rot="13681119">
              <a:off x="995" y="2036"/>
              <a:ext cx="1062" cy="1034"/>
            </a:xfrm>
            <a:custGeom>
              <a:avLst/>
              <a:gdLst>
                <a:gd name="G0" fmla="+- 5223 0 0"/>
                <a:gd name="G1" fmla="+- -7367330 0 0"/>
                <a:gd name="G2" fmla="+- 0 0 -7367330"/>
                <a:gd name="T0" fmla="*/ 0 256 1"/>
                <a:gd name="T1" fmla="*/ 180 256 1"/>
                <a:gd name="G3" fmla="+- -7367330 T0 T1"/>
                <a:gd name="T2" fmla="*/ 0 256 1"/>
                <a:gd name="T3" fmla="*/ 90 256 1"/>
                <a:gd name="G4" fmla="+- -7367330 T2 T3"/>
                <a:gd name="G5" fmla="*/ G4 2 1"/>
                <a:gd name="T4" fmla="*/ 90 256 1"/>
                <a:gd name="T5" fmla="*/ 0 256 1"/>
                <a:gd name="G6" fmla="+- -7367330 T4 T5"/>
                <a:gd name="G7" fmla="*/ G6 2 1"/>
                <a:gd name="G8" fmla="abs -736733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223"/>
                <a:gd name="G18" fmla="*/ 5223 1 2"/>
                <a:gd name="G19" fmla="+- G18 5400 0"/>
                <a:gd name="G20" fmla="cos G19 -7367330"/>
                <a:gd name="G21" fmla="sin G19 -7367330"/>
                <a:gd name="G22" fmla="+- G20 10800 0"/>
                <a:gd name="G23" fmla="+- G21 10800 0"/>
                <a:gd name="G24" fmla="+- 10800 0 G20"/>
                <a:gd name="G25" fmla="+- 5223 10800 0"/>
                <a:gd name="G26" fmla="?: G9 G17 G25"/>
                <a:gd name="G27" fmla="?: G9 0 21600"/>
                <a:gd name="G28" fmla="cos 10800 -7367330"/>
                <a:gd name="G29" fmla="sin 10800 -7367330"/>
                <a:gd name="G30" fmla="sin 5223 -7367330"/>
                <a:gd name="G31" fmla="+- G28 10800 0"/>
                <a:gd name="G32" fmla="+- G29 10800 0"/>
                <a:gd name="G33" fmla="+- G30 10800 0"/>
                <a:gd name="G34" fmla="?: G4 0 G31"/>
                <a:gd name="G35" fmla="?: -7367330 G34 0"/>
                <a:gd name="G36" fmla="?: G6 G35 G31"/>
                <a:gd name="G37" fmla="+- 21600 0 G36"/>
                <a:gd name="G38" fmla="?: G4 0 G33"/>
                <a:gd name="G39" fmla="?: -7367330 G38 G32"/>
                <a:gd name="G40" fmla="?: G6 G39 0"/>
                <a:gd name="G41" fmla="?: G4 G32 21600"/>
                <a:gd name="G42" fmla="?: G6 G41 G33"/>
                <a:gd name="T12" fmla="*/ 10800 w 21600"/>
                <a:gd name="T13" fmla="*/ 0 h 21600"/>
                <a:gd name="T14" fmla="*/ 7744 w 21600"/>
                <a:gd name="T15" fmla="*/ 3393 h 21600"/>
                <a:gd name="T16" fmla="*/ 10800 w 21600"/>
                <a:gd name="T17" fmla="*/ 5577 h 21600"/>
                <a:gd name="T18" fmla="*/ 13856 w 21600"/>
                <a:gd name="T19" fmla="*/ 3393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808" y="5971"/>
                  </a:moveTo>
                  <a:cubicBezTo>
                    <a:pt x="9439" y="5711"/>
                    <a:pt x="10116" y="5577"/>
                    <a:pt x="10800" y="5577"/>
                  </a:cubicBezTo>
                  <a:cubicBezTo>
                    <a:pt x="11483" y="5577"/>
                    <a:pt x="12160" y="5711"/>
                    <a:pt x="12791" y="5971"/>
                  </a:cubicBezTo>
                  <a:lnTo>
                    <a:pt x="14918" y="816"/>
                  </a:lnTo>
                  <a:cubicBezTo>
                    <a:pt x="13612" y="277"/>
                    <a:pt x="12212" y="0"/>
                    <a:pt x="10799" y="0"/>
                  </a:cubicBezTo>
                  <a:cubicBezTo>
                    <a:pt x="9387" y="0"/>
                    <a:pt x="7987" y="277"/>
                    <a:pt x="6681" y="816"/>
                  </a:cubicBezTo>
                  <a:close/>
                </a:path>
              </a:pathLst>
            </a:cu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1828878" name="AutoShape 14"/>
            <p:cNvSpPr>
              <a:spLocks noChangeArrowheads="1"/>
            </p:cNvSpPr>
            <p:nvPr/>
          </p:nvSpPr>
          <p:spPr bwMode="auto">
            <a:xfrm rot="17198318">
              <a:off x="995" y="2036"/>
              <a:ext cx="1062" cy="1034"/>
            </a:xfrm>
            <a:custGeom>
              <a:avLst/>
              <a:gdLst>
                <a:gd name="G0" fmla="+- 5150 0 0"/>
                <a:gd name="G1" fmla="+- -7590297 0 0"/>
                <a:gd name="G2" fmla="+- 0 0 -7590297"/>
                <a:gd name="T0" fmla="*/ 0 256 1"/>
                <a:gd name="T1" fmla="*/ 180 256 1"/>
                <a:gd name="G3" fmla="+- -7590297 T0 T1"/>
                <a:gd name="T2" fmla="*/ 0 256 1"/>
                <a:gd name="T3" fmla="*/ 90 256 1"/>
                <a:gd name="G4" fmla="+- -7590297 T2 T3"/>
                <a:gd name="G5" fmla="*/ G4 2 1"/>
                <a:gd name="T4" fmla="*/ 90 256 1"/>
                <a:gd name="T5" fmla="*/ 0 256 1"/>
                <a:gd name="G6" fmla="+- -7590297 T4 T5"/>
                <a:gd name="G7" fmla="*/ G6 2 1"/>
                <a:gd name="G8" fmla="abs -759029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150"/>
                <a:gd name="G18" fmla="*/ 5150 1 2"/>
                <a:gd name="G19" fmla="+- G18 5400 0"/>
                <a:gd name="G20" fmla="cos G19 -7590297"/>
                <a:gd name="G21" fmla="sin G19 -7590297"/>
                <a:gd name="G22" fmla="+- G20 10800 0"/>
                <a:gd name="G23" fmla="+- G21 10800 0"/>
                <a:gd name="G24" fmla="+- 10800 0 G20"/>
                <a:gd name="G25" fmla="+- 5150 10800 0"/>
                <a:gd name="G26" fmla="?: G9 G17 G25"/>
                <a:gd name="G27" fmla="?: G9 0 21600"/>
                <a:gd name="G28" fmla="cos 10800 -7590297"/>
                <a:gd name="G29" fmla="sin 10800 -7590297"/>
                <a:gd name="G30" fmla="sin 5150 -7590297"/>
                <a:gd name="G31" fmla="+- G28 10800 0"/>
                <a:gd name="G32" fmla="+- G29 10800 0"/>
                <a:gd name="G33" fmla="+- G30 10800 0"/>
                <a:gd name="G34" fmla="?: G4 0 G31"/>
                <a:gd name="G35" fmla="?: -7590297 G34 0"/>
                <a:gd name="G36" fmla="?: G6 G35 G31"/>
                <a:gd name="G37" fmla="+- 21600 0 G36"/>
                <a:gd name="G38" fmla="?: G4 0 G33"/>
                <a:gd name="G39" fmla="?: -7590297 G38 G32"/>
                <a:gd name="G40" fmla="?: G6 G39 0"/>
                <a:gd name="G41" fmla="?: G4 G32 21600"/>
                <a:gd name="G42" fmla="?: G6 G41 G33"/>
                <a:gd name="T12" fmla="*/ 10800 w 21600"/>
                <a:gd name="T13" fmla="*/ 0 h 21600"/>
                <a:gd name="T14" fmla="*/ 7326 w 21600"/>
                <a:gd name="T15" fmla="*/ 3621 h 21600"/>
                <a:gd name="T16" fmla="*/ 10800 w 21600"/>
                <a:gd name="T17" fmla="*/ 5650 h 21600"/>
                <a:gd name="T18" fmla="*/ 14274 w 21600"/>
                <a:gd name="T19" fmla="*/ 362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557" y="6164"/>
                  </a:moveTo>
                  <a:cubicBezTo>
                    <a:pt x="9256" y="5825"/>
                    <a:pt x="10023" y="5650"/>
                    <a:pt x="10800" y="5650"/>
                  </a:cubicBezTo>
                  <a:cubicBezTo>
                    <a:pt x="11576" y="5650"/>
                    <a:pt x="12343" y="5825"/>
                    <a:pt x="13042" y="6164"/>
                  </a:cubicBezTo>
                  <a:lnTo>
                    <a:pt x="15503" y="1078"/>
                  </a:lnTo>
                  <a:cubicBezTo>
                    <a:pt x="14037" y="368"/>
                    <a:pt x="12429" y="0"/>
                    <a:pt x="10799" y="0"/>
                  </a:cubicBezTo>
                  <a:cubicBezTo>
                    <a:pt x="9170" y="0"/>
                    <a:pt x="7562" y="368"/>
                    <a:pt x="6096" y="1078"/>
                  </a:cubicBezTo>
                  <a:close/>
                </a:path>
              </a:pathLst>
            </a:cu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1828879" name="WordArt 15"/>
            <p:cNvSpPr>
              <a:spLocks noChangeArrowheads="1" noChangeShapeType="1" noTextEdit="1"/>
            </p:cNvSpPr>
            <p:nvPr/>
          </p:nvSpPr>
          <p:spPr bwMode="auto">
            <a:xfrm rot="5689825">
              <a:off x="1815" y="2482"/>
              <a:ext cx="161" cy="78"/>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r>
                <a:rPr lang="zh-CN" altLang="en-US" sz="1400" kern="10">
                  <a:ln w="9525">
                    <a:solidFill>
                      <a:srgbClr val="000000"/>
                    </a:solidFill>
                    <a:round/>
                    <a:headEnd/>
                    <a:tailEnd/>
                  </a:ln>
                  <a:solidFill>
                    <a:srgbClr val="000000"/>
                  </a:solidFill>
                  <a:latin typeface="微软雅黑" panose="020B0503020204020204" pitchFamily="34" charset="-122"/>
                  <a:ea typeface="微软雅黑" panose="020B0503020204020204" pitchFamily="34" charset="-122"/>
                </a:rPr>
                <a:t>价格</a:t>
              </a:r>
            </a:p>
          </p:txBody>
        </p:sp>
        <p:sp>
          <p:nvSpPr>
            <p:cNvPr id="1828881" name="WordArt 17"/>
            <p:cNvSpPr>
              <a:spLocks noChangeArrowheads="1" noChangeShapeType="1" noTextEdit="1"/>
            </p:cNvSpPr>
            <p:nvPr/>
          </p:nvSpPr>
          <p:spPr bwMode="auto">
            <a:xfrm rot="-26146639">
              <a:off x="1100" y="2414"/>
              <a:ext cx="162" cy="78"/>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r>
                <a:rPr lang="zh-CN" altLang="en-US" sz="1400" kern="10" dirty="0">
                  <a:ln w="9525">
                    <a:solidFill>
                      <a:srgbClr val="000000"/>
                    </a:solidFill>
                    <a:round/>
                    <a:headEnd/>
                    <a:tailEnd/>
                  </a:ln>
                  <a:solidFill>
                    <a:srgbClr val="000000"/>
                  </a:solidFill>
                  <a:latin typeface="微软雅黑" panose="020B0503020204020204" pitchFamily="34" charset="-122"/>
                  <a:ea typeface="微软雅黑" panose="020B0503020204020204" pitchFamily="34" charset="-122"/>
                </a:rPr>
                <a:t>研发</a:t>
              </a:r>
            </a:p>
          </p:txBody>
        </p:sp>
        <p:sp>
          <p:nvSpPr>
            <p:cNvPr id="1828882" name="WordArt 18"/>
            <p:cNvSpPr>
              <a:spLocks noChangeArrowheads="1" noChangeShapeType="1" noTextEdit="1"/>
            </p:cNvSpPr>
            <p:nvPr/>
          </p:nvSpPr>
          <p:spPr bwMode="auto">
            <a:xfrm rot="-60795300">
              <a:off x="1264" y="2080"/>
              <a:ext cx="1017" cy="728"/>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3531313"/>
                </a:avLst>
              </a:prstTxWarp>
            </a:bodyPr>
            <a:lstStyle/>
            <a:p>
              <a:r>
                <a:rPr lang="zh-CN" altLang="en-US" sz="1600" kern="10">
                  <a:ln w="9525">
                    <a:solidFill>
                      <a:srgbClr val="000000"/>
                    </a:solidFill>
                    <a:round/>
                    <a:headEnd/>
                    <a:tailEnd/>
                  </a:ln>
                  <a:solidFill>
                    <a:srgbClr val="000000"/>
                  </a:solidFill>
                  <a:latin typeface="微软雅黑" panose="020B0503020204020204" pitchFamily="34" charset="-122"/>
                  <a:ea typeface="微软雅黑" panose="020B0503020204020204" pitchFamily="34" charset="-122"/>
                </a:rPr>
                <a:t>供应</a:t>
              </a:r>
              <a:r>
                <a:rPr lang="zh-CN" altLang="en-US" sz="1600" kern="10" smtClean="0">
                  <a:ln w="9525">
                    <a:solidFill>
                      <a:srgbClr val="000000"/>
                    </a:solidFill>
                    <a:round/>
                    <a:headEnd/>
                    <a:tailEnd/>
                  </a:ln>
                  <a:solidFill>
                    <a:srgbClr val="000000"/>
                  </a:solidFill>
                  <a:latin typeface="微软雅黑" panose="020B0503020204020204" pitchFamily="34" charset="-122"/>
                  <a:ea typeface="微软雅黑" panose="020B0503020204020204" pitchFamily="34" charset="-122"/>
                </a:rPr>
                <a:t>商考评 </a:t>
              </a:r>
              <a:endParaRPr lang="zh-CN" altLang="en-US" sz="1600" kern="10" dirty="0">
                <a:ln w="9525">
                  <a:solidFill>
                    <a:srgbClr val="000000"/>
                  </a:solidFill>
                  <a:round/>
                  <a:headEnd/>
                  <a:tailEnd/>
                </a:ln>
                <a:solidFill>
                  <a:srgbClr val="000000"/>
                </a:solidFill>
                <a:latin typeface="微软雅黑" panose="020B0503020204020204" pitchFamily="34" charset="-122"/>
                <a:ea typeface="微软雅黑" panose="020B0503020204020204" pitchFamily="34" charset="-122"/>
              </a:endParaRPr>
            </a:p>
          </p:txBody>
        </p:sp>
        <p:sp>
          <p:nvSpPr>
            <p:cNvPr id="1828883" name="WordArt 19"/>
            <p:cNvSpPr>
              <a:spLocks noChangeArrowheads="1" noChangeShapeType="1" noTextEdit="1"/>
            </p:cNvSpPr>
            <p:nvPr/>
          </p:nvSpPr>
          <p:spPr bwMode="auto">
            <a:xfrm rot="-51002347">
              <a:off x="1166" y="2767"/>
              <a:ext cx="161" cy="8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r>
                <a:rPr lang="zh-CN" altLang="en-US" sz="1400" kern="10">
                  <a:ln w="9525">
                    <a:solidFill>
                      <a:srgbClr val="000000"/>
                    </a:solidFill>
                    <a:round/>
                    <a:headEnd/>
                    <a:tailEnd/>
                  </a:ln>
                  <a:solidFill>
                    <a:srgbClr val="000000"/>
                  </a:solidFill>
                  <a:latin typeface="微软雅黑" panose="020B0503020204020204" pitchFamily="34" charset="-122"/>
                  <a:ea typeface="微软雅黑" panose="020B0503020204020204" pitchFamily="34" charset="-122"/>
                </a:rPr>
                <a:t>服务</a:t>
              </a:r>
            </a:p>
          </p:txBody>
        </p:sp>
        <p:sp>
          <p:nvSpPr>
            <p:cNvPr id="1828884" name="WordArt 20"/>
            <p:cNvSpPr>
              <a:spLocks noChangeArrowheads="1" noChangeShapeType="1" noTextEdit="1"/>
            </p:cNvSpPr>
            <p:nvPr/>
          </p:nvSpPr>
          <p:spPr bwMode="auto">
            <a:xfrm rot="-54915839">
              <a:off x="1565" y="2878"/>
              <a:ext cx="220" cy="49"/>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r>
                <a:rPr lang="zh-CN" altLang="en-US" sz="1400" kern="10">
                  <a:ln w="9525">
                    <a:solidFill>
                      <a:srgbClr val="000000"/>
                    </a:solidFill>
                    <a:round/>
                    <a:headEnd/>
                    <a:tailEnd/>
                  </a:ln>
                  <a:solidFill>
                    <a:srgbClr val="000000"/>
                  </a:solidFill>
                  <a:latin typeface="微软雅黑" panose="020B0503020204020204" pitchFamily="34" charset="-122"/>
                  <a:ea typeface="微软雅黑" panose="020B0503020204020204" pitchFamily="34" charset="-122"/>
                </a:rPr>
                <a:t>交 付</a:t>
              </a:r>
            </a:p>
          </p:txBody>
        </p:sp>
        <p:sp>
          <p:nvSpPr>
            <p:cNvPr id="1828885" name="Oval 21"/>
            <p:cNvSpPr>
              <a:spLocks noChangeArrowheads="1"/>
            </p:cNvSpPr>
            <p:nvPr/>
          </p:nvSpPr>
          <p:spPr bwMode="auto">
            <a:xfrm>
              <a:off x="1328" y="2350"/>
              <a:ext cx="398" cy="409"/>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1828886" name="Text Box 22"/>
            <p:cNvSpPr txBox="1">
              <a:spLocks noChangeArrowheads="1"/>
            </p:cNvSpPr>
            <p:nvPr/>
          </p:nvSpPr>
          <p:spPr bwMode="auto">
            <a:xfrm>
              <a:off x="1383" y="2407"/>
              <a:ext cx="299" cy="286"/>
            </a:xfrm>
            <a:prstGeom prst="rect">
              <a:avLst/>
            </a:prstGeom>
            <a:noFill/>
            <a:ln>
              <a:noFill/>
            </a:ln>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marL="342900" indent="-342900" algn="l">
                <a:spcBef>
                  <a:spcPct val="0"/>
                </a:spcBef>
                <a:defRPr kumimoji="1" sz="2400">
                  <a:solidFill>
                    <a:schemeClr val="tx1"/>
                  </a:solidFill>
                  <a:latin typeface="Times New Roman" panose="02020603050405020304" pitchFamily="18" charset="0"/>
                  <a:ea typeface="宋体" panose="02010600030101010101" pitchFamily="2" charset="-122"/>
                </a:defRPr>
              </a:lvl1pPr>
              <a:lvl2pPr algn="l">
                <a:spcBef>
                  <a:spcPct val="0"/>
                </a:spcBef>
                <a:defRPr kumimoji="1" sz="2400">
                  <a:solidFill>
                    <a:schemeClr val="tx1"/>
                  </a:solidFill>
                  <a:latin typeface="Times New Roman" panose="02020603050405020304" pitchFamily="18" charset="0"/>
                  <a:ea typeface="宋体" panose="02010600030101010101" pitchFamily="2" charset="-122"/>
                </a:defRPr>
              </a:lvl2pPr>
              <a:lvl3pPr algn="l">
                <a:spcBef>
                  <a:spcPct val="0"/>
                </a:spcBef>
                <a:defRPr kumimoji="1" sz="2400">
                  <a:solidFill>
                    <a:schemeClr val="tx1"/>
                  </a:solidFill>
                  <a:latin typeface="Times New Roman" panose="02020603050405020304" pitchFamily="18" charset="0"/>
                  <a:ea typeface="宋体" panose="02010600030101010101" pitchFamily="2" charset="-122"/>
                </a:defRPr>
              </a:lvl3pPr>
              <a:lvl4pPr algn="l">
                <a:spcBef>
                  <a:spcPct val="0"/>
                </a:spcBef>
                <a:defRPr kumimoji="1" sz="2400">
                  <a:solidFill>
                    <a:schemeClr val="tx1"/>
                  </a:solidFill>
                  <a:latin typeface="Times New Roman" panose="02020603050405020304" pitchFamily="18" charset="0"/>
                  <a:ea typeface="宋体" panose="02010600030101010101" pitchFamily="2" charset="-122"/>
                </a:defRPr>
              </a:lvl4pPr>
              <a:lvl5pPr algn="l">
                <a:spcBef>
                  <a:spcPct val="0"/>
                </a:spcBef>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a:spcBef>
                  <a:spcPct val="20000"/>
                </a:spcBef>
              </a:pPr>
              <a:r>
                <a:rPr lang="zh-CN" altLang="en-US" sz="2000" b="1" dirty="0">
                  <a:latin typeface="微软雅黑" panose="020B0503020204020204" pitchFamily="34" charset="-122"/>
                  <a:ea typeface="微软雅黑" panose="020B0503020204020204" pitchFamily="34" charset="-122"/>
                </a:rPr>
                <a:t>轴心</a:t>
              </a:r>
              <a:endParaRPr lang="zh-CN" altLang="en-US" sz="3600" b="1" dirty="0">
                <a:latin typeface="微软雅黑" panose="020B0503020204020204" pitchFamily="34" charset="-122"/>
                <a:ea typeface="微软雅黑" panose="020B0503020204020204" pitchFamily="34" charset="-122"/>
              </a:endParaRPr>
            </a:p>
          </p:txBody>
        </p:sp>
        <p:sp>
          <p:nvSpPr>
            <p:cNvPr id="1828887" name="AutoShape 23"/>
            <p:cNvSpPr>
              <a:spLocks noChangeArrowheads="1"/>
            </p:cNvSpPr>
            <p:nvPr/>
          </p:nvSpPr>
          <p:spPr bwMode="auto">
            <a:xfrm rot="19489805">
              <a:off x="839" y="1933"/>
              <a:ext cx="714" cy="155"/>
            </a:xfrm>
            <a:prstGeom prst="chevron">
              <a:avLst>
                <a:gd name="adj" fmla="val 72804"/>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1828888" name="WordArt 24"/>
            <p:cNvSpPr>
              <a:spLocks noChangeArrowheads="1" noChangeShapeType="1" noTextEdit="1"/>
            </p:cNvSpPr>
            <p:nvPr/>
          </p:nvSpPr>
          <p:spPr bwMode="auto">
            <a:xfrm rot="20991464">
              <a:off x="949" y="1833"/>
              <a:ext cx="515" cy="332"/>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71431"/>
                </a:avLst>
              </a:prstTxWarp>
            </a:bodyPr>
            <a:lstStyle/>
            <a:p>
              <a:r>
                <a:rPr lang="zh-CN" altLang="en-US" sz="1800" kern="10" dirty="0">
                  <a:ln w="9525">
                    <a:solidFill>
                      <a:srgbClr val="000000"/>
                    </a:solidFill>
                    <a:round/>
                    <a:headEnd/>
                    <a:tailEnd/>
                  </a:ln>
                  <a:solidFill>
                    <a:srgbClr val="000000"/>
                  </a:solidFill>
                  <a:latin typeface="微软雅黑" panose="020B0503020204020204" pitchFamily="34" charset="-122"/>
                  <a:ea typeface="微软雅黑" panose="020B0503020204020204" pitchFamily="34" charset="-122"/>
                </a:rPr>
                <a:t>供应商选择</a:t>
              </a:r>
            </a:p>
          </p:txBody>
        </p:sp>
        <p:sp>
          <p:nvSpPr>
            <p:cNvPr id="1828889" name="AutoShape 25"/>
            <p:cNvSpPr>
              <a:spLocks noChangeArrowheads="1"/>
            </p:cNvSpPr>
            <p:nvPr/>
          </p:nvSpPr>
          <p:spPr bwMode="auto">
            <a:xfrm rot="8979130">
              <a:off x="1479" y="3037"/>
              <a:ext cx="710" cy="182"/>
            </a:xfrm>
            <a:prstGeom prst="chevron">
              <a:avLst>
                <a:gd name="adj" fmla="val 72479"/>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1828890" name="WordArt 26"/>
            <p:cNvSpPr>
              <a:spLocks noChangeArrowheads="1" noChangeShapeType="1" noTextEdit="1"/>
            </p:cNvSpPr>
            <p:nvPr/>
          </p:nvSpPr>
          <p:spPr bwMode="auto">
            <a:xfrm rot="21318756">
              <a:off x="1559" y="2953"/>
              <a:ext cx="497" cy="355"/>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71431"/>
                </a:avLst>
              </a:prstTxWarp>
            </a:bodyPr>
            <a:lstStyle/>
            <a:p>
              <a:r>
                <a:rPr lang="zh-CN" altLang="en-US" sz="1800" kern="10" dirty="0">
                  <a:ln w="9525">
                    <a:solidFill>
                      <a:srgbClr val="000000"/>
                    </a:solidFill>
                    <a:round/>
                    <a:headEnd/>
                    <a:tailEnd/>
                  </a:ln>
                  <a:solidFill>
                    <a:srgbClr val="000000"/>
                  </a:solidFill>
                  <a:latin typeface="微软雅黑" panose="020B0503020204020204" pitchFamily="34" charset="-122"/>
                  <a:ea typeface="微软雅黑" panose="020B0503020204020204" pitchFamily="34" charset="-122"/>
                </a:rPr>
                <a:t>供应商淘汰</a:t>
              </a:r>
            </a:p>
          </p:txBody>
        </p:sp>
        <p:sp>
          <p:nvSpPr>
            <p:cNvPr id="1828891" name="WordArt 27"/>
            <p:cNvSpPr>
              <a:spLocks noChangeArrowheads="1" noChangeShapeType="1" noTextEdit="1"/>
            </p:cNvSpPr>
            <p:nvPr/>
          </p:nvSpPr>
          <p:spPr bwMode="auto">
            <a:xfrm rot="-281244">
              <a:off x="612" y="3270"/>
              <a:ext cx="395" cy="296"/>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71431"/>
                </a:avLst>
              </a:prstTxWarp>
            </a:bodyPr>
            <a:lstStyle/>
            <a:p>
              <a:r>
                <a:rPr lang="zh-CN" altLang="en-US" sz="1800" kern="10">
                  <a:ln w="9525">
                    <a:solidFill>
                      <a:srgbClr val="000000"/>
                    </a:solidFill>
                    <a:round/>
                    <a:headEnd/>
                    <a:tailEnd/>
                  </a:ln>
                  <a:solidFill>
                    <a:srgbClr val="000000"/>
                  </a:solidFill>
                  <a:latin typeface="微软雅黑" panose="020B0503020204020204" pitchFamily="34" charset="-122"/>
                  <a:ea typeface="微软雅黑" panose="020B0503020204020204" pitchFamily="34" charset="-122"/>
                </a:rPr>
                <a:t>驱动力</a:t>
              </a:r>
            </a:p>
          </p:txBody>
        </p:sp>
        <p:sp>
          <p:nvSpPr>
            <p:cNvPr id="1828892" name="AutoShape 28"/>
            <p:cNvSpPr>
              <a:spLocks noChangeArrowheads="1"/>
            </p:cNvSpPr>
            <p:nvPr/>
          </p:nvSpPr>
          <p:spPr bwMode="auto">
            <a:xfrm rot="19800000">
              <a:off x="481" y="3289"/>
              <a:ext cx="635" cy="29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FF">
                <a:alpha val="0"/>
              </a:srgbClr>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a:lstStyle/>
            <a:p>
              <a:endParaRPr lang="zh-CN" altLang="en-US">
                <a:latin typeface="微软雅黑" panose="020B0503020204020204" pitchFamily="34" charset="-122"/>
                <a:ea typeface="微软雅黑" panose="020B0503020204020204" pitchFamily="34" charset="-122"/>
              </a:endParaRPr>
            </a:p>
          </p:txBody>
        </p:sp>
        <p:sp>
          <p:nvSpPr>
            <p:cNvPr id="1828893" name="Line 29"/>
            <p:cNvSpPr>
              <a:spLocks noChangeShapeType="1"/>
            </p:cNvSpPr>
            <p:nvPr/>
          </p:nvSpPr>
          <p:spPr bwMode="auto">
            <a:xfrm>
              <a:off x="469" y="1815"/>
              <a:ext cx="1" cy="1912"/>
            </a:xfrm>
            <a:prstGeom prst="line">
              <a:avLst/>
            </a:prstGeom>
            <a:noFill/>
            <a:ln w="19050">
              <a:solidFill>
                <a:srgbClr val="000000"/>
              </a:solidFill>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a:lstStyle/>
            <a:p>
              <a:endParaRPr lang="zh-CN" altLang="en-US">
                <a:latin typeface="微软雅黑" panose="020B0503020204020204" pitchFamily="34" charset="-122"/>
                <a:ea typeface="微软雅黑" panose="020B0503020204020204" pitchFamily="34" charset="-122"/>
              </a:endParaRPr>
            </a:p>
          </p:txBody>
        </p:sp>
        <p:sp>
          <p:nvSpPr>
            <p:cNvPr id="1828894" name="Line 30"/>
            <p:cNvSpPr>
              <a:spLocks noChangeShapeType="1"/>
            </p:cNvSpPr>
            <p:nvPr/>
          </p:nvSpPr>
          <p:spPr bwMode="auto">
            <a:xfrm>
              <a:off x="476" y="3748"/>
              <a:ext cx="2041" cy="0"/>
            </a:xfrm>
            <a:prstGeom prst="line">
              <a:avLst/>
            </a:prstGeom>
            <a:noFill/>
            <a:ln w="19050">
              <a:solidFill>
                <a:srgbClr val="00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a:lstStyle/>
            <a:p>
              <a:endParaRPr lang="zh-CN" altLang="en-US">
                <a:latin typeface="微软雅黑" panose="020B0503020204020204" pitchFamily="34" charset="-122"/>
                <a:ea typeface="微软雅黑" panose="020B0503020204020204" pitchFamily="34" charset="-122"/>
              </a:endParaRPr>
            </a:p>
          </p:txBody>
        </p:sp>
        <p:sp>
          <p:nvSpPr>
            <p:cNvPr id="1828895" name="Text Box 31"/>
            <p:cNvSpPr txBox="1">
              <a:spLocks noChangeArrowheads="1"/>
            </p:cNvSpPr>
            <p:nvPr/>
          </p:nvSpPr>
          <p:spPr bwMode="auto">
            <a:xfrm>
              <a:off x="2087" y="3602"/>
              <a:ext cx="390" cy="169"/>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18000" bIns="0"/>
            <a:lstStyle>
              <a:lvl1pPr marL="342900" indent="-342900" algn="l">
                <a:spcBef>
                  <a:spcPct val="0"/>
                </a:spcBef>
                <a:defRPr kumimoji="1" sz="2400">
                  <a:solidFill>
                    <a:schemeClr val="tx1"/>
                  </a:solidFill>
                  <a:latin typeface="Times New Roman" panose="02020603050405020304" pitchFamily="18" charset="0"/>
                  <a:ea typeface="宋体" panose="02010600030101010101" pitchFamily="2" charset="-122"/>
                </a:defRPr>
              </a:lvl1pPr>
              <a:lvl2pPr algn="l">
                <a:spcBef>
                  <a:spcPct val="0"/>
                </a:spcBef>
                <a:defRPr kumimoji="1" sz="2400">
                  <a:solidFill>
                    <a:schemeClr val="tx1"/>
                  </a:solidFill>
                  <a:latin typeface="Times New Roman" panose="02020603050405020304" pitchFamily="18" charset="0"/>
                  <a:ea typeface="宋体" panose="02010600030101010101" pitchFamily="2" charset="-122"/>
                </a:defRPr>
              </a:lvl2pPr>
              <a:lvl3pPr algn="l">
                <a:spcBef>
                  <a:spcPct val="0"/>
                </a:spcBef>
                <a:defRPr kumimoji="1" sz="2400">
                  <a:solidFill>
                    <a:schemeClr val="tx1"/>
                  </a:solidFill>
                  <a:latin typeface="Times New Roman" panose="02020603050405020304" pitchFamily="18" charset="0"/>
                  <a:ea typeface="宋体" panose="02010600030101010101" pitchFamily="2" charset="-122"/>
                </a:defRPr>
              </a:lvl3pPr>
              <a:lvl4pPr algn="l">
                <a:spcBef>
                  <a:spcPct val="0"/>
                </a:spcBef>
                <a:defRPr kumimoji="1" sz="2400">
                  <a:solidFill>
                    <a:schemeClr val="tx1"/>
                  </a:solidFill>
                  <a:latin typeface="Times New Roman" panose="02020603050405020304" pitchFamily="18" charset="0"/>
                  <a:ea typeface="宋体" panose="02010600030101010101" pitchFamily="2" charset="-122"/>
                </a:defRPr>
              </a:lvl4pPr>
              <a:lvl5pPr algn="l">
                <a:spcBef>
                  <a:spcPct val="0"/>
                </a:spcBef>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a:spcBef>
                  <a:spcPct val="20000"/>
                </a:spcBef>
              </a:pPr>
              <a:r>
                <a:rPr lang="zh-CN" altLang="en-US" sz="1600" b="1" dirty="0">
                  <a:latin typeface="微软雅黑" panose="020B0503020204020204" pitchFamily="34" charset="-122"/>
                  <a:ea typeface="微软雅黑" panose="020B0503020204020204" pitchFamily="34" charset="-122"/>
                </a:rPr>
                <a:t>企业发展</a:t>
              </a:r>
              <a:endParaRPr lang="zh-CN" altLang="en-US" sz="3200" b="1" dirty="0">
                <a:latin typeface="微软雅黑" panose="020B0503020204020204" pitchFamily="34" charset="-122"/>
                <a:ea typeface="微软雅黑" panose="020B0503020204020204" pitchFamily="34" charset="-122"/>
              </a:endParaRPr>
            </a:p>
          </p:txBody>
        </p:sp>
        <p:sp>
          <p:nvSpPr>
            <p:cNvPr id="1828896" name="Text Box 32"/>
            <p:cNvSpPr txBox="1">
              <a:spLocks noChangeArrowheads="1"/>
            </p:cNvSpPr>
            <p:nvPr/>
          </p:nvSpPr>
          <p:spPr bwMode="auto">
            <a:xfrm>
              <a:off x="269" y="1721"/>
              <a:ext cx="163" cy="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lstStyle>
              <a:lvl1pPr marL="342900" indent="-342900" algn="l">
                <a:spcBef>
                  <a:spcPct val="0"/>
                </a:spcBef>
                <a:defRPr kumimoji="1" sz="2400">
                  <a:solidFill>
                    <a:schemeClr val="tx1"/>
                  </a:solidFill>
                  <a:latin typeface="Times New Roman" panose="02020603050405020304" pitchFamily="18" charset="0"/>
                  <a:ea typeface="宋体" panose="02010600030101010101" pitchFamily="2" charset="-122"/>
                </a:defRPr>
              </a:lvl1pPr>
              <a:lvl2pPr algn="l">
                <a:spcBef>
                  <a:spcPct val="0"/>
                </a:spcBef>
                <a:defRPr kumimoji="1" sz="2400">
                  <a:solidFill>
                    <a:schemeClr val="tx1"/>
                  </a:solidFill>
                  <a:latin typeface="Times New Roman" panose="02020603050405020304" pitchFamily="18" charset="0"/>
                  <a:ea typeface="宋体" panose="02010600030101010101" pitchFamily="2" charset="-122"/>
                </a:defRPr>
              </a:lvl2pPr>
              <a:lvl3pPr algn="l">
                <a:spcBef>
                  <a:spcPct val="0"/>
                </a:spcBef>
                <a:defRPr kumimoji="1" sz="2400">
                  <a:solidFill>
                    <a:schemeClr val="tx1"/>
                  </a:solidFill>
                  <a:latin typeface="Times New Roman" panose="02020603050405020304" pitchFamily="18" charset="0"/>
                  <a:ea typeface="宋体" panose="02010600030101010101" pitchFamily="2" charset="-122"/>
                </a:defRPr>
              </a:lvl3pPr>
              <a:lvl4pPr algn="l">
                <a:spcBef>
                  <a:spcPct val="0"/>
                </a:spcBef>
                <a:defRPr kumimoji="1" sz="2400">
                  <a:solidFill>
                    <a:schemeClr val="tx1"/>
                  </a:solidFill>
                  <a:latin typeface="Times New Roman" panose="02020603050405020304" pitchFamily="18" charset="0"/>
                  <a:ea typeface="宋体" panose="02010600030101010101" pitchFamily="2" charset="-122"/>
                </a:defRPr>
              </a:lvl4pPr>
              <a:lvl5pPr algn="l">
                <a:spcBef>
                  <a:spcPct val="0"/>
                </a:spcBef>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a:spcBef>
                  <a:spcPct val="20000"/>
                </a:spcBef>
              </a:pPr>
              <a:r>
                <a:rPr lang="zh-CN" altLang="en-US" sz="1600" b="1" dirty="0">
                  <a:latin typeface="微软雅黑" panose="020B0503020204020204" pitchFamily="34" charset="-122"/>
                  <a:ea typeface="微软雅黑" panose="020B0503020204020204" pitchFamily="34" charset="-122"/>
                </a:rPr>
                <a:t>企业与供应商合作水平</a:t>
              </a:r>
            </a:p>
          </p:txBody>
        </p:sp>
      </p:grpSp>
      <p:sp>
        <p:nvSpPr>
          <p:cNvPr id="1828866" name="Rectangle 2"/>
          <p:cNvSpPr>
            <a:spLocks noGrp="1" noChangeArrowheads="1"/>
          </p:cNvSpPr>
          <p:nvPr>
            <p:ph idx="1"/>
          </p:nvPr>
        </p:nvSpPr>
        <p:spPr>
          <a:xfrm>
            <a:off x="168994" y="1399242"/>
            <a:ext cx="8686800" cy="488926"/>
          </a:xfrm>
        </p:spPr>
        <p:txBody>
          <a:bodyPr/>
          <a:lstStyle/>
          <a:p>
            <a:pPr>
              <a:buFontTx/>
              <a:buNone/>
            </a:pPr>
            <a:r>
              <a:rPr lang="en-US" altLang="en-US" sz="2400" dirty="0" err="1" smtClean="0"/>
              <a:t>供应商关系的轮式模型</a:t>
            </a:r>
            <a:endParaRPr lang="zh-CN" altLang="en-US" sz="2800" dirty="0"/>
          </a:p>
        </p:txBody>
      </p:sp>
      <p:sp>
        <p:nvSpPr>
          <p:cNvPr id="34" name="灯片编号占位符 5"/>
          <p:cNvSpPr>
            <a:spLocks noGrp="1"/>
          </p:cNvSpPr>
          <p:nvPr>
            <p:ph type="sldNum" sz="quarter" idx="4"/>
          </p:nvPr>
        </p:nvSpPr>
        <p:spPr/>
        <p:txBody>
          <a:bodyPr/>
          <a:lstStyle/>
          <a:p>
            <a:fld id="{C4B6A1EE-E8F0-4885-B7BB-E7BE32CE72FD}" type="slidenum">
              <a:rPr lang="en-US" altLang="zh-CN"/>
              <a:pPr/>
              <a:t>75</a:t>
            </a:fld>
            <a:endParaRPr lang="en-US" altLang="zh-CN"/>
          </a:p>
        </p:txBody>
      </p:sp>
      <p:sp>
        <p:nvSpPr>
          <p:cNvPr id="35" name="Rectangle 3"/>
          <p:cNvSpPr txBox="1">
            <a:spLocks noChangeArrowheads="1"/>
          </p:cNvSpPr>
          <p:nvPr/>
        </p:nvSpPr>
        <p:spPr bwMode="auto">
          <a:xfrm>
            <a:off x="465259" y="326595"/>
            <a:ext cx="8232531" cy="648072"/>
          </a:xfrm>
          <a:prstGeom prst="rect">
            <a:avLst/>
          </a:prstGeom>
          <a:noFill/>
          <a:ln w="9525">
            <a:noFill/>
            <a:miter lim="800000"/>
            <a:headEnd/>
            <a:tailEnd/>
          </a:ln>
        </p:spPr>
        <p:txBody>
          <a:bodyPr vert="horz" wrap="square" lIns="91427" tIns="45712" rIns="91427" bIns="45712" numCol="1" anchor="ctr" anchorCtr="0" compatLnSpc="1">
            <a:prstTxWarp prst="textNoShape">
              <a:avLst/>
            </a:prstTxWarp>
          </a:bodyPr>
          <a:lstStyle>
            <a:lvl1pPr algn="ctr" rtl="0" eaLnBrk="1" fontAlgn="base" hangingPunct="1">
              <a:spcBef>
                <a:spcPct val="0"/>
              </a:spcBef>
              <a:spcAft>
                <a:spcPct val="0"/>
              </a:spcAft>
              <a:defRPr sz="3200" b="1">
                <a:solidFill>
                  <a:srgbClr val="FF0000"/>
                </a:solidFill>
                <a:latin typeface="微软雅黑" pitchFamily="34" charset="-122"/>
                <a:ea typeface="微软雅黑" pitchFamily="34" charset="-122"/>
                <a:cs typeface="+mj-cs"/>
              </a:defRPr>
            </a:lvl1pPr>
            <a:lvl2pPr algn="ctr" rtl="0" eaLnBrk="1" fontAlgn="base" hangingPunct="1">
              <a:spcBef>
                <a:spcPct val="0"/>
              </a:spcBef>
              <a:spcAft>
                <a:spcPct val="0"/>
              </a:spcAft>
              <a:defRPr sz="4500">
                <a:solidFill>
                  <a:schemeClr val="tx2"/>
                </a:solidFill>
                <a:latin typeface="Arial" pitchFamily="34" charset="0"/>
                <a:ea typeface="宋体" pitchFamily="2" charset="-122"/>
              </a:defRPr>
            </a:lvl2pPr>
            <a:lvl3pPr algn="ctr" rtl="0" eaLnBrk="1" fontAlgn="base" hangingPunct="1">
              <a:spcBef>
                <a:spcPct val="0"/>
              </a:spcBef>
              <a:spcAft>
                <a:spcPct val="0"/>
              </a:spcAft>
              <a:defRPr sz="4500">
                <a:solidFill>
                  <a:schemeClr val="tx2"/>
                </a:solidFill>
                <a:latin typeface="Arial" pitchFamily="34" charset="0"/>
                <a:ea typeface="宋体" pitchFamily="2" charset="-122"/>
              </a:defRPr>
            </a:lvl3pPr>
            <a:lvl4pPr algn="ctr" rtl="0" eaLnBrk="1" fontAlgn="base" hangingPunct="1">
              <a:spcBef>
                <a:spcPct val="0"/>
              </a:spcBef>
              <a:spcAft>
                <a:spcPct val="0"/>
              </a:spcAft>
              <a:defRPr sz="4500">
                <a:solidFill>
                  <a:schemeClr val="tx2"/>
                </a:solidFill>
                <a:latin typeface="Arial" pitchFamily="34" charset="0"/>
                <a:ea typeface="宋体" pitchFamily="2" charset="-122"/>
              </a:defRPr>
            </a:lvl4pPr>
            <a:lvl5pPr algn="ctr" rtl="0" eaLnBrk="1" fontAlgn="base" hangingPunct="1">
              <a:spcBef>
                <a:spcPct val="0"/>
              </a:spcBef>
              <a:spcAft>
                <a:spcPct val="0"/>
              </a:spcAft>
              <a:defRPr sz="4500">
                <a:solidFill>
                  <a:schemeClr val="tx2"/>
                </a:solidFill>
                <a:latin typeface="Arial" pitchFamily="34" charset="0"/>
                <a:ea typeface="宋体" pitchFamily="2" charset="-122"/>
              </a:defRPr>
            </a:lvl5pPr>
            <a:lvl6pPr marL="457200" algn="ctr" rtl="0" eaLnBrk="1" fontAlgn="base" hangingPunct="1">
              <a:spcBef>
                <a:spcPct val="0"/>
              </a:spcBef>
              <a:spcAft>
                <a:spcPct val="0"/>
              </a:spcAft>
              <a:defRPr sz="4500">
                <a:solidFill>
                  <a:schemeClr val="tx2"/>
                </a:solidFill>
                <a:latin typeface="Arial" pitchFamily="34" charset="0"/>
                <a:ea typeface="宋体" pitchFamily="2" charset="-122"/>
              </a:defRPr>
            </a:lvl6pPr>
            <a:lvl7pPr marL="914400" algn="ctr" rtl="0" eaLnBrk="1" fontAlgn="base" hangingPunct="1">
              <a:spcBef>
                <a:spcPct val="0"/>
              </a:spcBef>
              <a:spcAft>
                <a:spcPct val="0"/>
              </a:spcAft>
              <a:defRPr sz="4500">
                <a:solidFill>
                  <a:schemeClr val="tx2"/>
                </a:solidFill>
                <a:latin typeface="Arial" pitchFamily="34" charset="0"/>
                <a:ea typeface="宋体" pitchFamily="2" charset="-122"/>
              </a:defRPr>
            </a:lvl7pPr>
            <a:lvl8pPr marL="1371600" algn="ctr" rtl="0" eaLnBrk="1" fontAlgn="base" hangingPunct="1">
              <a:spcBef>
                <a:spcPct val="0"/>
              </a:spcBef>
              <a:spcAft>
                <a:spcPct val="0"/>
              </a:spcAft>
              <a:defRPr sz="4500">
                <a:solidFill>
                  <a:schemeClr val="tx2"/>
                </a:solidFill>
                <a:latin typeface="Arial" pitchFamily="34" charset="0"/>
                <a:ea typeface="宋体" pitchFamily="2" charset="-122"/>
              </a:defRPr>
            </a:lvl8pPr>
            <a:lvl9pPr marL="1828800" algn="ctr" rtl="0" eaLnBrk="1" fontAlgn="base" hangingPunct="1">
              <a:spcBef>
                <a:spcPct val="0"/>
              </a:spcBef>
              <a:spcAft>
                <a:spcPct val="0"/>
              </a:spcAft>
              <a:defRPr sz="4500">
                <a:solidFill>
                  <a:schemeClr val="tx2"/>
                </a:solidFill>
                <a:latin typeface="Arial" pitchFamily="34" charset="0"/>
                <a:ea typeface="宋体" pitchFamily="2" charset="-122"/>
              </a:defRPr>
            </a:lvl9pPr>
          </a:lstStyle>
          <a:p>
            <a:r>
              <a:rPr lang="zh-CN" altLang="en-US" kern="0" dirty="0" smtClean="0"/>
              <a:t>供应商</a:t>
            </a:r>
            <a:r>
              <a:rPr lang="zh-CN" altLang="en-US" dirty="0"/>
              <a:t>关系</a:t>
            </a:r>
            <a:r>
              <a:rPr lang="zh-CN" altLang="en-US" kern="0" dirty="0" smtClean="0"/>
              <a:t>管理的内容</a:t>
            </a:r>
            <a:endParaRPr lang="zh-CN" altLang="en-US" kern="0" dirty="0"/>
          </a:p>
        </p:txBody>
      </p:sp>
      <p:sp>
        <p:nvSpPr>
          <p:cNvPr id="36" name="WordArt 17"/>
          <p:cNvSpPr>
            <a:spLocks noChangeArrowheads="1" noChangeShapeType="1" noTextEdit="1"/>
          </p:cNvSpPr>
          <p:nvPr/>
        </p:nvSpPr>
        <p:spPr bwMode="auto">
          <a:xfrm>
            <a:off x="6546394" y="2488572"/>
            <a:ext cx="374074" cy="18011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r>
              <a:rPr lang="zh-CN" altLang="en-US" sz="1400" kern="10" dirty="0" smtClean="0">
                <a:ln w="9525">
                  <a:solidFill>
                    <a:srgbClr val="000000"/>
                  </a:solidFill>
                  <a:round/>
                  <a:headEnd/>
                  <a:tailEnd/>
                </a:ln>
                <a:solidFill>
                  <a:srgbClr val="000000"/>
                </a:solidFill>
                <a:latin typeface="微软雅黑" panose="020B0503020204020204" pitchFamily="34" charset="-122"/>
                <a:ea typeface="微软雅黑" panose="020B0503020204020204" pitchFamily="34" charset="-122"/>
              </a:rPr>
              <a:t>质量</a:t>
            </a:r>
            <a:endParaRPr lang="zh-CN" altLang="en-US" sz="1400" kern="10" dirty="0">
              <a:ln w="9525">
                <a:solidFill>
                  <a:srgbClr val="000000"/>
                </a:solidFill>
                <a:round/>
                <a:headEnd/>
                <a:tailEnd/>
              </a:ln>
              <a:solidFill>
                <a:srgbClr val="000000"/>
              </a:solidFill>
              <a:latin typeface="微软雅黑" panose="020B0503020204020204" pitchFamily="34" charset="-122"/>
              <a:ea typeface="微软雅黑" panose="020B0503020204020204" pitchFamily="34" charset="-122"/>
            </a:endParaRPr>
          </a:p>
        </p:txBody>
      </p:sp>
      <p:sp>
        <p:nvSpPr>
          <p:cNvPr id="37" name="AutoShape 34"/>
          <p:cNvSpPr>
            <a:spLocks noChangeArrowheads="1"/>
          </p:cNvSpPr>
          <p:nvPr/>
        </p:nvSpPr>
        <p:spPr bwMode="auto">
          <a:xfrm>
            <a:off x="168994" y="1844823"/>
            <a:ext cx="3492346" cy="4387037"/>
          </a:xfrm>
          <a:prstGeom prst="verticalScroll">
            <a:avLst>
              <a:gd name="adj" fmla="val 3699"/>
            </a:avLst>
          </a:prstGeom>
          <a:solidFill>
            <a:srgbClr val="CCFF66"/>
          </a:solidFill>
          <a:ln w="9525">
            <a:solidFill>
              <a:srgbClr val="CC0099"/>
            </a:solidFill>
            <a:round/>
            <a:headEnd/>
            <a:tailEnd/>
          </a:ln>
          <a:effectLst/>
          <a:extLst/>
        </p:spPr>
        <p:txBody>
          <a:bodyPr lIns="18000" rIns="18000" bIns="0" anchor="t"/>
          <a:lstStyle>
            <a:lvl1pPr marL="342900" indent="-342900" algn="l">
              <a:spcBef>
                <a:spcPct val="0"/>
              </a:spcBef>
              <a:defRPr kumimoji="1" sz="2400">
                <a:solidFill>
                  <a:schemeClr val="tx1"/>
                </a:solidFill>
                <a:latin typeface="Times New Roman" panose="02020603050405020304" pitchFamily="18" charset="0"/>
                <a:ea typeface="宋体" panose="02010600030101010101" pitchFamily="2" charset="-122"/>
              </a:defRPr>
            </a:lvl1pPr>
            <a:lvl2pPr algn="l">
              <a:spcBef>
                <a:spcPct val="0"/>
              </a:spcBef>
              <a:defRPr kumimoji="1" sz="2400">
                <a:solidFill>
                  <a:schemeClr val="tx1"/>
                </a:solidFill>
                <a:latin typeface="Times New Roman" panose="02020603050405020304" pitchFamily="18" charset="0"/>
                <a:ea typeface="宋体" panose="02010600030101010101" pitchFamily="2" charset="-122"/>
              </a:defRPr>
            </a:lvl2pPr>
            <a:lvl3pPr algn="l">
              <a:spcBef>
                <a:spcPct val="0"/>
              </a:spcBef>
              <a:defRPr kumimoji="1" sz="2400">
                <a:solidFill>
                  <a:schemeClr val="tx1"/>
                </a:solidFill>
                <a:latin typeface="Times New Roman" panose="02020603050405020304" pitchFamily="18" charset="0"/>
                <a:ea typeface="宋体" panose="02010600030101010101" pitchFamily="2" charset="-122"/>
              </a:defRPr>
            </a:lvl3pPr>
            <a:lvl4pPr algn="l">
              <a:spcBef>
                <a:spcPct val="0"/>
              </a:spcBef>
              <a:defRPr kumimoji="1" sz="2400">
                <a:solidFill>
                  <a:schemeClr val="tx1"/>
                </a:solidFill>
                <a:latin typeface="Times New Roman" panose="02020603050405020304" pitchFamily="18" charset="0"/>
                <a:ea typeface="宋体" panose="02010600030101010101" pitchFamily="2" charset="-122"/>
              </a:defRPr>
            </a:lvl4pPr>
            <a:lvl5pPr algn="l">
              <a:spcBef>
                <a:spcPct val="0"/>
              </a:spcBef>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indent="0">
              <a:lnSpc>
                <a:spcPct val="150000"/>
              </a:lnSpc>
              <a:spcBef>
                <a:spcPts val="0"/>
              </a:spcBef>
              <a:buFont typeface="Wingdings" panose="05000000000000000000" pitchFamily="2" charset="2"/>
              <a:buChar char="Ø"/>
            </a:pPr>
            <a:r>
              <a:rPr lang="zh-CN" altLang="en-US" sz="1800" b="1" dirty="0">
                <a:latin typeface="微软雅黑" panose="020B0503020204020204" pitchFamily="34" charset="-122"/>
                <a:ea typeface="微软雅黑" panose="020B0503020204020204" pitchFamily="34" charset="-122"/>
              </a:rPr>
              <a:t>供应商的“评估选择、</a:t>
            </a:r>
            <a:r>
              <a:rPr lang="zh-CN" altLang="en-US" sz="1800" b="1" dirty="0" smtClean="0">
                <a:latin typeface="微软雅黑" panose="020B0503020204020204" pitchFamily="34" charset="-122"/>
                <a:ea typeface="微软雅黑" panose="020B0503020204020204" pitchFamily="34" charset="-122"/>
              </a:rPr>
              <a:t>绩效考评、</a:t>
            </a:r>
            <a:r>
              <a:rPr lang="zh-CN" altLang="en-US" sz="1800" b="1" dirty="0">
                <a:latin typeface="微软雅黑" panose="020B0503020204020204" pitchFamily="34" charset="-122"/>
                <a:ea typeface="微软雅黑" panose="020B0503020204020204" pitchFamily="34" charset="-122"/>
              </a:rPr>
              <a:t>拆伙淘汰和合作发展”的动态管理</a:t>
            </a:r>
            <a:r>
              <a:rPr lang="zh-CN" altLang="en-US" sz="1800" b="1" dirty="0" smtClean="0">
                <a:latin typeface="微软雅黑" panose="020B0503020204020204" pitchFamily="34" charset="-122"/>
                <a:ea typeface="微软雅黑" panose="020B0503020204020204" pitchFamily="34" charset="-122"/>
              </a:rPr>
              <a:t>过程如同不断</a:t>
            </a:r>
            <a:r>
              <a:rPr lang="zh-CN" altLang="en-US" sz="1800" b="1" dirty="0">
                <a:latin typeface="微软雅黑" panose="020B0503020204020204" pitchFamily="34" charset="-122"/>
                <a:ea typeface="微软雅黑" panose="020B0503020204020204" pitchFamily="34" charset="-122"/>
              </a:rPr>
              <a:t>滚动的</a:t>
            </a:r>
            <a:r>
              <a:rPr lang="zh-CN" altLang="en-US" sz="1800" b="1" dirty="0">
                <a:solidFill>
                  <a:srgbClr val="0000FF"/>
                </a:solidFill>
                <a:latin typeface="微软雅黑" panose="020B0503020204020204" pitchFamily="34" charset="-122"/>
                <a:ea typeface="微软雅黑" panose="020B0503020204020204" pitchFamily="34" charset="-122"/>
              </a:rPr>
              <a:t>车轮</a:t>
            </a:r>
            <a:r>
              <a:rPr lang="zh-CN" altLang="en-US" sz="1800" b="1" dirty="0">
                <a:latin typeface="微软雅黑" panose="020B0503020204020204" pitchFamily="34" charset="-122"/>
                <a:ea typeface="微软雅黑" panose="020B0503020204020204" pitchFamily="34" charset="-122"/>
              </a:rPr>
              <a:t>。</a:t>
            </a:r>
          </a:p>
          <a:p>
            <a:pPr marL="0" indent="0">
              <a:lnSpc>
                <a:spcPct val="150000"/>
              </a:lnSpc>
              <a:spcBef>
                <a:spcPts val="0"/>
              </a:spcBef>
              <a:buFont typeface="Wingdings" panose="05000000000000000000" pitchFamily="2" charset="2"/>
              <a:buChar char="Ø"/>
            </a:pPr>
            <a:r>
              <a:rPr lang="zh-CN" altLang="en-US" sz="1800" b="1" dirty="0">
                <a:latin typeface="微软雅黑" panose="020B0503020204020204" pitchFamily="34" charset="-122"/>
                <a:ea typeface="微软雅黑" panose="020B0503020204020204" pitchFamily="34" charset="-122"/>
              </a:rPr>
              <a:t>供应商的“研发、价格、质量、服务和交付”</a:t>
            </a:r>
            <a:r>
              <a:rPr lang="zh-CN" altLang="en-US" sz="1800" b="1" dirty="0" smtClean="0">
                <a:latin typeface="微软雅黑" panose="020B0503020204020204" pitchFamily="34" charset="-122"/>
                <a:ea typeface="微软雅黑" panose="020B0503020204020204" pitchFamily="34" charset="-122"/>
              </a:rPr>
              <a:t>属性是车轮</a:t>
            </a:r>
            <a:r>
              <a:rPr lang="zh-CN" altLang="en-US" sz="1800" b="1" dirty="0">
                <a:latin typeface="微软雅黑" panose="020B0503020204020204" pitchFamily="34" charset="-122"/>
                <a:ea typeface="微软雅黑" panose="020B0503020204020204" pitchFamily="34" charset="-122"/>
              </a:rPr>
              <a:t>的</a:t>
            </a:r>
            <a:r>
              <a:rPr lang="zh-CN" altLang="en-US" sz="1800" b="1" dirty="0">
                <a:solidFill>
                  <a:srgbClr val="0000FF"/>
                </a:solidFill>
                <a:latin typeface="微软雅黑" panose="020B0503020204020204" pitchFamily="34" charset="-122"/>
                <a:ea typeface="微软雅黑" panose="020B0503020204020204" pitchFamily="34" charset="-122"/>
              </a:rPr>
              <a:t>主辐条</a:t>
            </a:r>
            <a:r>
              <a:rPr lang="zh-CN" altLang="en-US" sz="1800" b="1" dirty="0">
                <a:latin typeface="微软雅黑" panose="020B0503020204020204" pitchFamily="34" charset="-122"/>
                <a:ea typeface="微软雅黑" panose="020B0503020204020204" pitchFamily="34" charset="-122"/>
              </a:rPr>
              <a:t>。</a:t>
            </a:r>
          </a:p>
          <a:p>
            <a:pPr marL="0" indent="0">
              <a:lnSpc>
                <a:spcPct val="150000"/>
              </a:lnSpc>
              <a:spcBef>
                <a:spcPts val="0"/>
              </a:spcBef>
              <a:buFont typeface="Wingdings" panose="05000000000000000000" pitchFamily="2" charset="2"/>
              <a:buChar char="Ø"/>
            </a:pPr>
            <a:r>
              <a:rPr lang="zh-CN" altLang="en-US" sz="1800" b="1" dirty="0">
                <a:latin typeface="微软雅黑" panose="020B0503020204020204" pitchFamily="34" charset="-122"/>
                <a:ea typeface="微软雅黑" panose="020B0503020204020204" pitchFamily="34" charset="-122"/>
              </a:rPr>
              <a:t>企业根据物料的类别和性质对不同种物料对应的供应商属性赋予不同的</a:t>
            </a:r>
            <a:r>
              <a:rPr lang="zh-CN" altLang="en-US" sz="1800" b="1" dirty="0">
                <a:solidFill>
                  <a:srgbClr val="0000FF"/>
                </a:solidFill>
                <a:latin typeface="微软雅黑" panose="020B0503020204020204" pitchFamily="34" charset="-122"/>
                <a:ea typeface="微软雅黑" panose="020B0503020204020204" pitchFamily="34" charset="-122"/>
              </a:rPr>
              <a:t>权重系数</a:t>
            </a:r>
            <a:r>
              <a:rPr lang="zh-CN" altLang="en-US" sz="1800" b="1" dirty="0" smtClean="0">
                <a:latin typeface="微软雅黑" panose="020B0503020204020204" pitchFamily="34" charset="-122"/>
                <a:ea typeface="微软雅黑" panose="020B0503020204020204" pitchFamily="34" charset="-122"/>
              </a:rPr>
              <a:t>。</a:t>
            </a:r>
            <a:endParaRPr lang="zh-CN" altLang="en-US" sz="18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95495691"/>
      </p:ext>
    </p:ext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linds(horizontal)">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31939" name="Rectangle 3"/>
          <p:cNvSpPr>
            <a:spLocks noGrp="1" noChangeArrowheads="1"/>
          </p:cNvSpPr>
          <p:nvPr>
            <p:ph type="body" sz="half" idx="1"/>
          </p:nvPr>
        </p:nvSpPr>
        <p:spPr>
          <a:xfrm>
            <a:off x="437801" y="1344864"/>
            <a:ext cx="8375650" cy="2514710"/>
          </a:xfrm>
        </p:spPr>
        <p:txBody>
          <a:bodyPr/>
          <a:lstStyle/>
          <a:p>
            <a:pPr>
              <a:lnSpc>
                <a:spcPct val="150000"/>
              </a:lnSpc>
              <a:buFontTx/>
              <a:buNone/>
            </a:pPr>
            <a:r>
              <a:rPr lang="en-US" altLang="zh-CN" sz="2400" b="1" dirty="0" smtClean="0">
                <a:latin typeface="微软雅黑" panose="020B0503020204020204" pitchFamily="34" charset="-122"/>
                <a:ea typeface="微软雅黑" panose="020B0503020204020204" pitchFamily="34" charset="-122"/>
              </a:rPr>
              <a:t>1. </a:t>
            </a:r>
            <a:r>
              <a:rPr lang="zh-CN" altLang="en-US" sz="2400" b="1" dirty="0" smtClean="0">
                <a:latin typeface="微软雅黑" panose="020B0503020204020204" pitchFamily="34" charset="-122"/>
                <a:ea typeface="微软雅黑" panose="020B0503020204020204" pitchFamily="34" charset="-122"/>
              </a:rPr>
              <a:t>潜在</a:t>
            </a:r>
            <a:r>
              <a:rPr lang="zh-CN" altLang="en-US" sz="2400" b="1" dirty="0">
                <a:latin typeface="微软雅黑" panose="020B0503020204020204" pitchFamily="34" charset="-122"/>
                <a:ea typeface="微软雅黑" panose="020B0503020204020204" pitchFamily="34" charset="-122"/>
              </a:rPr>
              <a:t>供应商</a:t>
            </a:r>
            <a:r>
              <a:rPr lang="zh-CN" altLang="en-US" sz="2400" b="1" dirty="0" smtClean="0">
                <a:latin typeface="微软雅黑" panose="020B0503020204020204" pitchFamily="34" charset="-122"/>
                <a:ea typeface="微软雅黑" panose="020B0503020204020204" pitchFamily="34" charset="-122"/>
              </a:rPr>
              <a:t>评选</a:t>
            </a:r>
            <a:endParaRPr lang="zh-CN" altLang="en-US" sz="2400" b="1" dirty="0">
              <a:latin typeface="微软雅黑" panose="020B0503020204020204" pitchFamily="34" charset="-122"/>
              <a:ea typeface="微软雅黑" panose="020B0503020204020204" pitchFamily="34" charset="-122"/>
            </a:endParaRPr>
          </a:p>
          <a:p>
            <a:pPr marL="0" lvl="1">
              <a:lnSpc>
                <a:spcPct val="150000"/>
              </a:lnSpc>
              <a:spcBef>
                <a:spcPts val="0"/>
              </a:spcBef>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寻找潜在供应商：</a:t>
            </a:r>
            <a:r>
              <a:rPr lang="zh-CN" altLang="en-US" sz="2000" b="0" dirty="0">
                <a:latin typeface="微软雅黑" panose="020B0503020204020204" pitchFamily="34" charset="-122"/>
                <a:ea typeface="微软雅黑" panose="020B0503020204020204" pitchFamily="34" charset="-122"/>
              </a:rPr>
              <a:t>采购人员向潜在供应商发放</a:t>
            </a:r>
            <a:r>
              <a:rPr lang="en-US" altLang="zh-CN" sz="2000" b="0" dirty="0">
                <a:latin typeface="微软雅黑" panose="020B0503020204020204" pitchFamily="34" charset="-122"/>
                <a:ea typeface="微软雅黑" panose="020B0503020204020204" pitchFamily="34" charset="-122"/>
              </a:rPr>
              <a:t>《</a:t>
            </a:r>
            <a:r>
              <a:rPr lang="zh-CN" altLang="en-US" sz="2000" b="0" dirty="0">
                <a:latin typeface="微软雅黑" panose="020B0503020204020204" pitchFamily="34" charset="-122"/>
                <a:ea typeface="微软雅黑" panose="020B0503020204020204" pitchFamily="34" charset="-122"/>
              </a:rPr>
              <a:t>供应商基本信息表</a:t>
            </a:r>
            <a:r>
              <a:rPr lang="en-US" altLang="zh-CN" sz="2000" b="0" dirty="0">
                <a:latin typeface="微软雅黑" panose="020B0503020204020204" pitchFamily="34" charset="-122"/>
                <a:ea typeface="微软雅黑" panose="020B0503020204020204" pitchFamily="34" charset="-122"/>
              </a:rPr>
              <a:t>》</a:t>
            </a:r>
            <a:r>
              <a:rPr lang="zh-CN" altLang="en-US" sz="2000" b="0" dirty="0">
                <a:latin typeface="微软雅黑" panose="020B0503020204020204" pitchFamily="34" charset="-122"/>
                <a:ea typeface="微软雅黑" panose="020B0503020204020204" pitchFamily="34" charset="-122"/>
              </a:rPr>
              <a:t>；录入潜在供应商资料库。</a:t>
            </a:r>
          </a:p>
          <a:p>
            <a:pPr marL="0" lvl="1">
              <a:lnSpc>
                <a:spcPct val="150000"/>
              </a:lnSpc>
              <a:spcBef>
                <a:spcPts val="0"/>
              </a:spcBef>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评估潜在供应商：</a:t>
            </a:r>
            <a:r>
              <a:rPr lang="zh-CN" altLang="en-US" sz="2000" b="0" dirty="0">
                <a:latin typeface="微软雅黑" panose="020B0503020204020204" pitchFamily="34" charset="-122"/>
                <a:ea typeface="微软雅黑" panose="020B0503020204020204" pitchFamily="34" charset="-122"/>
              </a:rPr>
              <a:t>供应商先进行自我评估；再对有合作可能的供应商，派考察小组</a:t>
            </a:r>
            <a:r>
              <a:rPr lang="en-US" altLang="zh-CN" sz="2000" b="0" dirty="0">
                <a:latin typeface="微软雅黑" panose="020B0503020204020204" pitchFamily="34" charset="-122"/>
                <a:ea typeface="微软雅黑" panose="020B0503020204020204" pitchFamily="34" charset="-122"/>
              </a:rPr>
              <a:t>(</a:t>
            </a:r>
            <a:r>
              <a:rPr lang="zh-CN" altLang="en-US" sz="2000" b="0" dirty="0">
                <a:latin typeface="微软雅黑" panose="020B0503020204020204" pitchFamily="34" charset="-122"/>
                <a:ea typeface="微软雅黑" panose="020B0503020204020204" pitchFamily="34" charset="-122"/>
              </a:rPr>
              <a:t>多部门</a:t>
            </a:r>
            <a:r>
              <a:rPr lang="en-US" altLang="zh-CN" sz="2000" b="0" dirty="0">
                <a:latin typeface="微软雅黑" panose="020B0503020204020204" pitchFamily="34" charset="-122"/>
                <a:ea typeface="微软雅黑" panose="020B0503020204020204" pitchFamily="34" charset="-122"/>
              </a:rPr>
              <a:t>)</a:t>
            </a:r>
            <a:r>
              <a:rPr lang="zh-CN" altLang="en-US" sz="2000" b="0" dirty="0">
                <a:latin typeface="微软雅黑" panose="020B0503020204020204" pitchFamily="34" charset="-122"/>
                <a:ea typeface="微软雅黑" panose="020B0503020204020204" pitchFamily="34" charset="-122"/>
              </a:rPr>
              <a:t>对供应商实地考察</a:t>
            </a:r>
            <a:r>
              <a:rPr lang="zh-CN" altLang="en-US" sz="2000" b="0" dirty="0" smtClean="0">
                <a:latin typeface="微软雅黑" panose="020B0503020204020204" pitchFamily="34" charset="-122"/>
                <a:ea typeface="微软雅黑" panose="020B0503020204020204" pitchFamily="34" charset="-122"/>
              </a:rPr>
              <a:t>。</a:t>
            </a:r>
            <a:endParaRPr lang="zh-CN" altLang="en-US" sz="2000" b="0" dirty="0">
              <a:latin typeface="微软雅黑" panose="020B0503020204020204" pitchFamily="34" charset="-122"/>
              <a:ea typeface="微软雅黑" panose="020B0503020204020204" pitchFamily="34" charset="-122"/>
            </a:endParaRPr>
          </a:p>
        </p:txBody>
      </p:sp>
      <p:grpSp>
        <p:nvGrpSpPr>
          <p:cNvPr id="1831997" name="Group 61"/>
          <p:cNvGrpSpPr>
            <a:grpSpLocks/>
          </p:cNvGrpSpPr>
          <p:nvPr/>
        </p:nvGrpSpPr>
        <p:grpSpPr bwMode="auto">
          <a:xfrm>
            <a:off x="803648" y="3717032"/>
            <a:ext cx="8160839" cy="2520280"/>
            <a:chOff x="884" y="1389"/>
            <a:chExt cx="3584" cy="1361"/>
          </a:xfrm>
        </p:grpSpPr>
        <p:sp>
          <p:nvSpPr>
            <p:cNvPr id="1831979" name="Rectangle 43"/>
            <p:cNvSpPr>
              <a:spLocks noChangeArrowheads="1"/>
            </p:cNvSpPr>
            <p:nvPr/>
          </p:nvSpPr>
          <p:spPr bwMode="auto">
            <a:xfrm>
              <a:off x="930" y="1434"/>
              <a:ext cx="3265" cy="1316"/>
            </a:xfrm>
            <a:prstGeom prst="rect">
              <a:avLst/>
            </a:prstGeom>
            <a:solidFill>
              <a:srgbClr val="FFFF99"/>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z="2800">
                <a:latin typeface="微软雅黑" panose="020B0503020204020204" pitchFamily="34" charset="-122"/>
                <a:ea typeface="微软雅黑" panose="020B0503020204020204" pitchFamily="34" charset="-122"/>
              </a:endParaRPr>
            </a:p>
          </p:txBody>
        </p:sp>
        <p:grpSp>
          <p:nvGrpSpPr>
            <p:cNvPr id="1831980" name="Group 44"/>
            <p:cNvGrpSpPr>
              <a:grpSpLocks noChangeAspect="1"/>
            </p:cNvGrpSpPr>
            <p:nvPr/>
          </p:nvGrpSpPr>
          <p:grpSpPr bwMode="auto">
            <a:xfrm>
              <a:off x="884" y="1389"/>
              <a:ext cx="3584" cy="1315"/>
              <a:chOff x="4500" y="462"/>
              <a:chExt cx="6480" cy="3432"/>
            </a:xfrm>
          </p:grpSpPr>
          <p:sp>
            <p:nvSpPr>
              <p:cNvPr id="1831981" name="AutoShape 45"/>
              <p:cNvSpPr>
                <a:spLocks noChangeAspect="1" noChangeArrowheads="1"/>
              </p:cNvSpPr>
              <p:nvPr/>
            </p:nvSpPr>
            <p:spPr bwMode="auto">
              <a:xfrm>
                <a:off x="4500" y="462"/>
                <a:ext cx="6480" cy="3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1831982" name="Text Box 46"/>
              <p:cNvSpPr txBox="1">
                <a:spLocks noChangeArrowheads="1"/>
              </p:cNvSpPr>
              <p:nvPr/>
            </p:nvSpPr>
            <p:spPr bwMode="auto">
              <a:xfrm>
                <a:off x="8460" y="774"/>
                <a:ext cx="2041" cy="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lstStyle>
                <a:lvl1pPr marL="342900" indent="-342900" algn="l">
                  <a:spcBef>
                    <a:spcPct val="0"/>
                  </a:spcBef>
                  <a:defRPr kumimoji="1" sz="2400">
                    <a:solidFill>
                      <a:schemeClr val="tx1"/>
                    </a:solidFill>
                    <a:latin typeface="Times New Roman" panose="02020603050405020304" pitchFamily="18" charset="0"/>
                    <a:ea typeface="宋体" panose="02010600030101010101" pitchFamily="2" charset="-122"/>
                  </a:defRPr>
                </a:lvl1pPr>
                <a:lvl2pPr algn="l">
                  <a:spcBef>
                    <a:spcPct val="0"/>
                  </a:spcBef>
                  <a:defRPr kumimoji="1" sz="2400">
                    <a:solidFill>
                      <a:schemeClr val="tx1"/>
                    </a:solidFill>
                    <a:latin typeface="Times New Roman" panose="02020603050405020304" pitchFamily="18" charset="0"/>
                    <a:ea typeface="宋体" panose="02010600030101010101" pitchFamily="2" charset="-122"/>
                  </a:defRPr>
                </a:lvl2pPr>
                <a:lvl3pPr algn="l">
                  <a:spcBef>
                    <a:spcPct val="0"/>
                  </a:spcBef>
                  <a:defRPr kumimoji="1" sz="2400">
                    <a:solidFill>
                      <a:schemeClr val="tx1"/>
                    </a:solidFill>
                    <a:latin typeface="Times New Roman" panose="02020603050405020304" pitchFamily="18" charset="0"/>
                    <a:ea typeface="宋体" panose="02010600030101010101" pitchFamily="2" charset="-122"/>
                  </a:defRPr>
                </a:lvl3pPr>
                <a:lvl4pPr algn="l">
                  <a:spcBef>
                    <a:spcPct val="0"/>
                  </a:spcBef>
                  <a:defRPr kumimoji="1" sz="2400">
                    <a:solidFill>
                      <a:schemeClr val="tx1"/>
                    </a:solidFill>
                    <a:latin typeface="Times New Roman" panose="02020603050405020304" pitchFamily="18" charset="0"/>
                    <a:ea typeface="宋体" panose="02010600030101010101" pitchFamily="2" charset="-122"/>
                  </a:defRPr>
                </a:lvl4pPr>
                <a:lvl5pPr algn="l">
                  <a:spcBef>
                    <a:spcPct val="0"/>
                  </a:spcBef>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a:spcBef>
                    <a:spcPct val="20000"/>
                  </a:spcBef>
                </a:pPr>
                <a:r>
                  <a:rPr lang="zh-CN" altLang="en-US" sz="2000" b="1" dirty="0">
                    <a:latin typeface="微软雅黑" panose="020B0503020204020204" pitchFamily="34" charset="-122"/>
                    <a:ea typeface="微软雅黑" panose="020B0503020204020204" pitchFamily="34" charset="-122"/>
                  </a:rPr>
                  <a:t>供应商排名确定</a:t>
                </a:r>
                <a:endParaRPr lang="zh-CN" altLang="en-US" sz="5400" b="1" dirty="0">
                  <a:latin typeface="微软雅黑" panose="020B0503020204020204" pitchFamily="34" charset="-122"/>
                  <a:ea typeface="微软雅黑" panose="020B0503020204020204" pitchFamily="34" charset="-122"/>
                </a:endParaRPr>
              </a:p>
            </p:txBody>
          </p:sp>
          <p:sp>
            <p:nvSpPr>
              <p:cNvPr id="1831983" name="Text Box 47"/>
              <p:cNvSpPr txBox="1">
                <a:spLocks noChangeArrowheads="1"/>
              </p:cNvSpPr>
              <p:nvPr/>
            </p:nvSpPr>
            <p:spPr bwMode="auto">
              <a:xfrm>
                <a:off x="8457" y="1578"/>
                <a:ext cx="2041" cy="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lstStyle>
                <a:lvl1pPr marL="342900" indent="-342900" algn="l">
                  <a:spcBef>
                    <a:spcPct val="0"/>
                  </a:spcBef>
                  <a:defRPr kumimoji="1" sz="2400">
                    <a:solidFill>
                      <a:schemeClr val="tx1"/>
                    </a:solidFill>
                    <a:latin typeface="Times New Roman" panose="02020603050405020304" pitchFamily="18" charset="0"/>
                    <a:ea typeface="宋体" panose="02010600030101010101" pitchFamily="2" charset="-122"/>
                  </a:defRPr>
                </a:lvl1pPr>
                <a:lvl2pPr algn="l">
                  <a:spcBef>
                    <a:spcPct val="0"/>
                  </a:spcBef>
                  <a:defRPr kumimoji="1" sz="2400">
                    <a:solidFill>
                      <a:schemeClr val="tx1"/>
                    </a:solidFill>
                    <a:latin typeface="Times New Roman" panose="02020603050405020304" pitchFamily="18" charset="0"/>
                    <a:ea typeface="宋体" panose="02010600030101010101" pitchFamily="2" charset="-122"/>
                  </a:defRPr>
                </a:lvl2pPr>
                <a:lvl3pPr algn="l">
                  <a:spcBef>
                    <a:spcPct val="0"/>
                  </a:spcBef>
                  <a:defRPr kumimoji="1" sz="2400">
                    <a:solidFill>
                      <a:schemeClr val="tx1"/>
                    </a:solidFill>
                    <a:latin typeface="Times New Roman" panose="02020603050405020304" pitchFamily="18" charset="0"/>
                    <a:ea typeface="宋体" panose="02010600030101010101" pitchFamily="2" charset="-122"/>
                  </a:defRPr>
                </a:lvl3pPr>
                <a:lvl4pPr algn="l">
                  <a:spcBef>
                    <a:spcPct val="0"/>
                  </a:spcBef>
                  <a:defRPr kumimoji="1" sz="2400">
                    <a:solidFill>
                      <a:schemeClr val="tx1"/>
                    </a:solidFill>
                    <a:latin typeface="Times New Roman" panose="02020603050405020304" pitchFamily="18" charset="0"/>
                    <a:ea typeface="宋体" panose="02010600030101010101" pitchFamily="2" charset="-122"/>
                  </a:defRPr>
                </a:lvl4pPr>
                <a:lvl5pPr algn="l">
                  <a:spcBef>
                    <a:spcPct val="0"/>
                  </a:spcBef>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a:spcBef>
                    <a:spcPct val="20000"/>
                  </a:spcBef>
                </a:pPr>
                <a:r>
                  <a:rPr lang="zh-CN" altLang="en-US" sz="2000" b="1" dirty="0">
                    <a:latin typeface="微软雅黑" panose="020B0503020204020204" pitchFamily="34" charset="-122"/>
                    <a:ea typeface="微软雅黑" panose="020B0503020204020204" pitchFamily="34" charset="-122"/>
                  </a:rPr>
                  <a:t>二次审查后要求打样</a:t>
                </a:r>
                <a:endParaRPr lang="zh-CN" altLang="en-US" sz="4400" b="1" dirty="0">
                  <a:latin typeface="微软雅黑" panose="020B0503020204020204" pitchFamily="34" charset="-122"/>
                  <a:ea typeface="微软雅黑" panose="020B0503020204020204" pitchFamily="34" charset="-122"/>
                </a:endParaRPr>
              </a:p>
            </p:txBody>
          </p:sp>
          <p:sp>
            <p:nvSpPr>
              <p:cNvPr id="1831984" name="Text Box 48"/>
              <p:cNvSpPr txBox="1">
                <a:spLocks noChangeArrowheads="1"/>
              </p:cNvSpPr>
              <p:nvPr/>
            </p:nvSpPr>
            <p:spPr bwMode="auto">
              <a:xfrm>
                <a:off x="8457" y="2418"/>
                <a:ext cx="2041" cy="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lstStyle>
                <a:lvl1pPr marL="342900" indent="-342900" algn="l">
                  <a:spcBef>
                    <a:spcPct val="0"/>
                  </a:spcBef>
                  <a:defRPr kumimoji="1" sz="2400">
                    <a:solidFill>
                      <a:schemeClr val="tx1"/>
                    </a:solidFill>
                    <a:latin typeface="Times New Roman" panose="02020603050405020304" pitchFamily="18" charset="0"/>
                    <a:ea typeface="宋体" panose="02010600030101010101" pitchFamily="2" charset="-122"/>
                  </a:defRPr>
                </a:lvl1pPr>
                <a:lvl2pPr algn="l">
                  <a:spcBef>
                    <a:spcPct val="0"/>
                  </a:spcBef>
                  <a:defRPr kumimoji="1" sz="2400">
                    <a:solidFill>
                      <a:schemeClr val="tx1"/>
                    </a:solidFill>
                    <a:latin typeface="Times New Roman" panose="02020603050405020304" pitchFamily="18" charset="0"/>
                    <a:ea typeface="宋体" panose="02010600030101010101" pitchFamily="2" charset="-122"/>
                  </a:defRPr>
                </a:lvl2pPr>
                <a:lvl3pPr algn="l">
                  <a:spcBef>
                    <a:spcPct val="0"/>
                  </a:spcBef>
                  <a:defRPr kumimoji="1" sz="2400">
                    <a:solidFill>
                      <a:schemeClr val="tx1"/>
                    </a:solidFill>
                    <a:latin typeface="Times New Roman" panose="02020603050405020304" pitchFamily="18" charset="0"/>
                    <a:ea typeface="宋体" panose="02010600030101010101" pitchFamily="2" charset="-122"/>
                  </a:defRPr>
                </a:lvl3pPr>
                <a:lvl4pPr algn="l">
                  <a:spcBef>
                    <a:spcPct val="0"/>
                  </a:spcBef>
                  <a:defRPr kumimoji="1" sz="2400">
                    <a:solidFill>
                      <a:schemeClr val="tx1"/>
                    </a:solidFill>
                    <a:latin typeface="Times New Roman" panose="02020603050405020304" pitchFamily="18" charset="0"/>
                    <a:ea typeface="宋体" panose="02010600030101010101" pitchFamily="2" charset="-122"/>
                  </a:defRPr>
                </a:lvl4pPr>
                <a:lvl5pPr algn="l">
                  <a:spcBef>
                    <a:spcPct val="0"/>
                  </a:spcBef>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a:spcBef>
                    <a:spcPct val="20000"/>
                  </a:spcBef>
                </a:pPr>
                <a:r>
                  <a:rPr lang="zh-CN" altLang="en-US" sz="2000" b="1">
                    <a:latin typeface="微软雅黑" panose="020B0503020204020204" pitchFamily="34" charset="-122"/>
                    <a:ea typeface="微软雅黑" panose="020B0503020204020204" pitchFamily="34" charset="-122"/>
                  </a:rPr>
                  <a:t>实地考察与综合评估</a:t>
                </a:r>
                <a:endParaRPr lang="zh-CN" altLang="en-US" sz="4400" b="1">
                  <a:latin typeface="微软雅黑" panose="020B0503020204020204" pitchFamily="34" charset="-122"/>
                  <a:ea typeface="微软雅黑" panose="020B0503020204020204" pitchFamily="34" charset="-122"/>
                </a:endParaRPr>
              </a:p>
            </p:txBody>
          </p:sp>
          <p:sp>
            <p:nvSpPr>
              <p:cNvPr id="1831985" name="Text Box 49"/>
              <p:cNvSpPr txBox="1">
                <a:spLocks noChangeArrowheads="1"/>
              </p:cNvSpPr>
              <p:nvPr/>
            </p:nvSpPr>
            <p:spPr bwMode="auto">
              <a:xfrm>
                <a:off x="8457" y="3270"/>
                <a:ext cx="2041" cy="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lstStyle>
                <a:lvl1pPr marL="342900" indent="-342900" algn="l">
                  <a:spcBef>
                    <a:spcPct val="0"/>
                  </a:spcBef>
                  <a:defRPr kumimoji="1" sz="2400">
                    <a:solidFill>
                      <a:schemeClr val="tx1"/>
                    </a:solidFill>
                    <a:latin typeface="Times New Roman" panose="02020603050405020304" pitchFamily="18" charset="0"/>
                    <a:ea typeface="宋体" panose="02010600030101010101" pitchFamily="2" charset="-122"/>
                  </a:defRPr>
                </a:lvl1pPr>
                <a:lvl2pPr algn="l">
                  <a:spcBef>
                    <a:spcPct val="0"/>
                  </a:spcBef>
                  <a:defRPr kumimoji="1" sz="2400">
                    <a:solidFill>
                      <a:schemeClr val="tx1"/>
                    </a:solidFill>
                    <a:latin typeface="Times New Roman" panose="02020603050405020304" pitchFamily="18" charset="0"/>
                    <a:ea typeface="宋体" panose="02010600030101010101" pitchFamily="2" charset="-122"/>
                  </a:defRPr>
                </a:lvl2pPr>
                <a:lvl3pPr algn="l">
                  <a:spcBef>
                    <a:spcPct val="0"/>
                  </a:spcBef>
                  <a:defRPr kumimoji="1" sz="2400">
                    <a:solidFill>
                      <a:schemeClr val="tx1"/>
                    </a:solidFill>
                    <a:latin typeface="Times New Roman" panose="02020603050405020304" pitchFamily="18" charset="0"/>
                    <a:ea typeface="宋体" panose="02010600030101010101" pitchFamily="2" charset="-122"/>
                  </a:defRPr>
                </a:lvl3pPr>
                <a:lvl4pPr algn="l">
                  <a:spcBef>
                    <a:spcPct val="0"/>
                  </a:spcBef>
                  <a:defRPr kumimoji="1" sz="2400">
                    <a:solidFill>
                      <a:schemeClr val="tx1"/>
                    </a:solidFill>
                    <a:latin typeface="Times New Roman" panose="02020603050405020304" pitchFamily="18" charset="0"/>
                    <a:ea typeface="宋体" panose="02010600030101010101" pitchFamily="2" charset="-122"/>
                  </a:defRPr>
                </a:lvl4pPr>
                <a:lvl5pPr algn="l">
                  <a:spcBef>
                    <a:spcPct val="0"/>
                  </a:spcBef>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a:spcBef>
                    <a:spcPct val="20000"/>
                  </a:spcBef>
                </a:pPr>
                <a:r>
                  <a:rPr lang="zh-CN" altLang="en-US" sz="2000" b="1">
                    <a:latin typeface="微软雅黑" panose="020B0503020204020204" pitchFamily="34" charset="-122"/>
                    <a:ea typeface="微软雅黑" panose="020B0503020204020204" pitchFamily="34" charset="-122"/>
                  </a:rPr>
                  <a:t>利用各种途径寻找</a:t>
                </a:r>
                <a:endParaRPr lang="zh-CN" altLang="en-US" sz="4400" b="1">
                  <a:latin typeface="微软雅黑" panose="020B0503020204020204" pitchFamily="34" charset="-122"/>
                  <a:ea typeface="微软雅黑" panose="020B0503020204020204" pitchFamily="34" charset="-122"/>
                </a:endParaRPr>
              </a:p>
            </p:txBody>
          </p:sp>
          <p:sp>
            <p:nvSpPr>
              <p:cNvPr id="1831986" name="AutoShape 50"/>
              <p:cNvSpPr>
                <a:spLocks noChangeArrowheads="1"/>
              </p:cNvSpPr>
              <p:nvPr/>
            </p:nvSpPr>
            <p:spPr bwMode="auto">
              <a:xfrm>
                <a:off x="4680" y="570"/>
                <a:ext cx="3780" cy="3276"/>
              </a:xfrm>
              <a:prstGeom prst="triangle">
                <a:avLst>
                  <a:gd name="adj" fmla="val 50000"/>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1831987" name="Line 51"/>
              <p:cNvSpPr>
                <a:spLocks noChangeShapeType="1"/>
              </p:cNvSpPr>
              <p:nvPr/>
            </p:nvSpPr>
            <p:spPr bwMode="auto">
              <a:xfrm>
                <a:off x="5100" y="3113"/>
                <a:ext cx="292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1831988" name="Line 52"/>
              <p:cNvSpPr>
                <a:spLocks noChangeShapeType="1"/>
              </p:cNvSpPr>
              <p:nvPr/>
            </p:nvSpPr>
            <p:spPr bwMode="auto">
              <a:xfrm>
                <a:off x="5567" y="2333"/>
                <a:ext cx="2018"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1831989" name="Line 53"/>
              <p:cNvSpPr>
                <a:spLocks noChangeShapeType="1"/>
              </p:cNvSpPr>
              <p:nvPr/>
            </p:nvSpPr>
            <p:spPr bwMode="auto">
              <a:xfrm>
                <a:off x="6019" y="1553"/>
                <a:ext cx="113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1831990" name="Text Box 54"/>
              <p:cNvSpPr txBox="1">
                <a:spLocks noChangeArrowheads="1"/>
              </p:cNvSpPr>
              <p:nvPr/>
            </p:nvSpPr>
            <p:spPr bwMode="auto">
              <a:xfrm>
                <a:off x="6251" y="810"/>
                <a:ext cx="651" cy="694"/>
              </a:xfrm>
              <a:prstGeom prst="rect">
                <a:avLst/>
              </a:prstGeom>
              <a:noFill/>
              <a:ln>
                <a:noFill/>
              </a:ln>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gn="l">
                  <a:spcBef>
                    <a:spcPct val="0"/>
                  </a:spcBef>
                  <a:defRPr kumimoji="1" sz="2400">
                    <a:solidFill>
                      <a:schemeClr val="tx1"/>
                    </a:solidFill>
                    <a:latin typeface="Times New Roman" panose="02020603050405020304" pitchFamily="18" charset="0"/>
                    <a:ea typeface="宋体" panose="02010600030101010101" pitchFamily="2" charset="-122"/>
                  </a:defRPr>
                </a:lvl1pPr>
                <a:lvl2pPr algn="l">
                  <a:spcBef>
                    <a:spcPct val="0"/>
                  </a:spcBef>
                  <a:defRPr kumimoji="1" sz="2400">
                    <a:solidFill>
                      <a:schemeClr val="tx1"/>
                    </a:solidFill>
                    <a:latin typeface="Times New Roman" panose="02020603050405020304" pitchFamily="18" charset="0"/>
                    <a:ea typeface="宋体" panose="02010600030101010101" pitchFamily="2" charset="-122"/>
                  </a:defRPr>
                </a:lvl2pPr>
                <a:lvl3pPr algn="l">
                  <a:spcBef>
                    <a:spcPct val="0"/>
                  </a:spcBef>
                  <a:defRPr kumimoji="1" sz="2400">
                    <a:solidFill>
                      <a:schemeClr val="tx1"/>
                    </a:solidFill>
                    <a:latin typeface="Times New Roman" panose="02020603050405020304" pitchFamily="18" charset="0"/>
                    <a:ea typeface="宋体" panose="02010600030101010101" pitchFamily="2" charset="-122"/>
                  </a:defRPr>
                </a:lvl3pPr>
                <a:lvl4pPr algn="l">
                  <a:spcBef>
                    <a:spcPct val="0"/>
                  </a:spcBef>
                  <a:defRPr kumimoji="1" sz="2400">
                    <a:solidFill>
                      <a:schemeClr val="tx1"/>
                    </a:solidFill>
                    <a:latin typeface="Times New Roman" panose="02020603050405020304" pitchFamily="18" charset="0"/>
                    <a:ea typeface="宋体" panose="02010600030101010101" pitchFamily="2" charset="-122"/>
                  </a:defRPr>
                </a:lvl4pPr>
                <a:lvl5pPr algn="l">
                  <a:spcBef>
                    <a:spcPct val="0"/>
                  </a:spcBef>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a:spcBef>
                    <a:spcPct val="20000"/>
                  </a:spcBef>
                </a:pPr>
                <a:r>
                  <a:rPr lang="zh-CN" altLang="en-US" sz="1600" b="1" dirty="0">
                    <a:latin typeface="微软雅黑" panose="020B0503020204020204" pitchFamily="34" charset="-122"/>
                    <a:ea typeface="微软雅黑" panose="020B0503020204020204" pitchFamily="34" charset="-122"/>
                  </a:rPr>
                  <a:t>日常</a:t>
                </a:r>
              </a:p>
              <a:p>
                <a:pPr algn="ctr">
                  <a:spcBef>
                    <a:spcPct val="20000"/>
                  </a:spcBef>
                </a:pPr>
                <a:r>
                  <a:rPr lang="zh-CN" altLang="en-US" sz="1600" b="1" dirty="0">
                    <a:latin typeface="微软雅黑" panose="020B0503020204020204" pitchFamily="34" charset="-122"/>
                    <a:ea typeface="微软雅黑" panose="020B0503020204020204" pitchFamily="34" charset="-122"/>
                  </a:rPr>
                  <a:t>供货商</a:t>
                </a:r>
                <a:endParaRPr lang="zh-CN" altLang="en-US" sz="4400" b="1" dirty="0">
                  <a:latin typeface="微软雅黑" panose="020B0503020204020204" pitchFamily="34" charset="-122"/>
                  <a:ea typeface="微软雅黑" panose="020B0503020204020204" pitchFamily="34" charset="-122"/>
                </a:endParaRPr>
              </a:p>
            </p:txBody>
          </p:sp>
          <p:sp>
            <p:nvSpPr>
              <p:cNvPr id="1831991" name="Text Box 55"/>
              <p:cNvSpPr txBox="1">
                <a:spLocks noChangeArrowheads="1"/>
              </p:cNvSpPr>
              <p:nvPr/>
            </p:nvSpPr>
            <p:spPr bwMode="auto">
              <a:xfrm>
                <a:off x="5953" y="1827"/>
                <a:ext cx="1260" cy="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gn="l">
                  <a:spcBef>
                    <a:spcPct val="0"/>
                  </a:spcBef>
                  <a:defRPr kumimoji="1" sz="2400">
                    <a:solidFill>
                      <a:schemeClr val="tx1"/>
                    </a:solidFill>
                    <a:latin typeface="Times New Roman" panose="02020603050405020304" pitchFamily="18" charset="0"/>
                    <a:ea typeface="宋体" panose="02010600030101010101" pitchFamily="2" charset="-122"/>
                  </a:defRPr>
                </a:lvl1pPr>
                <a:lvl2pPr algn="l">
                  <a:spcBef>
                    <a:spcPct val="0"/>
                  </a:spcBef>
                  <a:defRPr kumimoji="1" sz="2400">
                    <a:solidFill>
                      <a:schemeClr val="tx1"/>
                    </a:solidFill>
                    <a:latin typeface="Times New Roman" panose="02020603050405020304" pitchFamily="18" charset="0"/>
                    <a:ea typeface="宋体" panose="02010600030101010101" pitchFamily="2" charset="-122"/>
                  </a:defRPr>
                </a:lvl2pPr>
                <a:lvl3pPr algn="l">
                  <a:spcBef>
                    <a:spcPct val="0"/>
                  </a:spcBef>
                  <a:defRPr kumimoji="1" sz="2400">
                    <a:solidFill>
                      <a:schemeClr val="tx1"/>
                    </a:solidFill>
                    <a:latin typeface="Times New Roman" panose="02020603050405020304" pitchFamily="18" charset="0"/>
                    <a:ea typeface="宋体" panose="02010600030101010101" pitchFamily="2" charset="-122"/>
                  </a:defRPr>
                </a:lvl3pPr>
                <a:lvl4pPr algn="l">
                  <a:spcBef>
                    <a:spcPct val="0"/>
                  </a:spcBef>
                  <a:defRPr kumimoji="1" sz="2400">
                    <a:solidFill>
                      <a:schemeClr val="tx1"/>
                    </a:solidFill>
                    <a:latin typeface="Times New Roman" panose="02020603050405020304" pitchFamily="18" charset="0"/>
                    <a:ea typeface="宋体" panose="02010600030101010101" pitchFamily="2" charset="-122"/>
                  </a:defRPr>
                </a:lvl4pPr>
                <a:lvl5pPr algn="l">
                  <a:spcBef>
                    <a:spcPct val="0"/>
                  </a:spcBef>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a:spcBef>
                    <a:spcPct val="20000"/>
                  </a:spcBef>
                </a:pPr>
                <a:r>
                  <a:rPr lang="zh-CN" altLang="en-US" sz="2000" b="1" dirty="0">
                    <a:solidFill>
                      <a:srgbClr val="FF0000"/>
                    </a:solidFill>
                    <a:latin typeface="微软雅黑" panose="020B0503020204020204" pitchFamily="34" charset="-122"/>
                    <a:ea typeface="微软雅黑" panose="020B0503020204020204" pitchFamily="34" charset="-122"/>
                  </a:rPr>
                  <a:t>合格供应商</a:t>
                </a:r>
                <a:endParaRPr lang="zh-CN" altLang="en-US" sz="4400" b="1" dirty="0">
                  <a:solidFill>
                    <a:srgbClr val="FF0000"/>
                  </a:solidFill>
                  <a:latin typeface="微软雅黑" panose="020B0503020204020204" pitchFamily="34" charset="-122"/>
                  <a:ea typeface="微软雅黑" panose="020B0503020204020204" pitchFamily="34" charset="-122"/>
                </a:endParaRPr>
              </a:p>
            </p:txBody>
          </p:sp>
          <p:sp>
            <p:nvSpPr>
              <p:cNvPr id="1831992" name="Text Box 56"/>
              <p:cNvSpPr txBox="1">
                <a:spLocks noChangeArrowheads="1"/>
              </p:cNvSpPr>
              <p:nvPr/>
            </p:nvSpPr>
            <p:spPr bwMode="auto">
              <a:xfrm>
                <a:off x="5940" y="2547"/>
                <a:ext cx="1260" cy="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gn="l">
                  <a:spcBef>
                    <a:spcPct val="0"/>
                  </a:spcBef>
                  <a:defRPr kumimoji="1" sz="2400">
                    <a:solidFill>
                      <a:schemeClr val="tx1"/>
                    </a:solidFill>
                    <a:latin typeface="Times New Roman" panose="02020603050405020304" pitchFamily="18" charset="0"/>
                    <a:ea typeface="宋体" panose="02010600030101010101" pitchFamily="2" charset="-122"/>
                  </a:defRPr>
                </a:lvl1pPr>
                <a:lvl2pPr algn="l">
                  <a:spcBef>
                    <a:spcPct val="0"/>
                  </a:spcBef>
                  <a:defRPr kumimoji="1" sz="2400">
                    <a:solidFill>
                      <a:schemeClr val="tx1"/>
                    </a:solidFill>
                    <a:latin typeface="Times New Roman" panose="02020603050405020304" pitchFamily="18" charset="0"/>
                    <a:ea typeface="宋体" panose="02010600030101010101" pitchFamily="2" charset="-122"/>
                  </a:defRPr>
                </a:lvl2pPr>
                <a:lvl3pPr algn="l">
                  <a:spcBef>
                    <a:spcPct val="0"/>
                  </a:spcBef>
                  <a:defRPr kumimoji="1" sz="2400">
                    <a:solidFill>
                      <a:schemeClr val="tx1"/>
                    </a:solidFill>
                    <a:latin typeface="Times New Roman" panose="02020603050405020304" pitchFamily="18" charset="0"/>
                    <a:ea typeface="宋体" panose="02010600030101010101" pitchFamily="2" charset="-122"/>
                  </a:defRPr>
                </a:lvl3pPr>
                <a:lvl4pPr algn="l">
                  <a:spcBef>
                    <a:spcPct val="0"/>
                  </a:spcBef>
                  <a:defRPr kumimoji="1" sz="2400">
                    <a:solidFill>
                      <a:schemeClr val="tx1"/>
                    </a:solidFill>
                    <a:latin typeface="Times New Roman" panose="02020603050405020304" pitchFamily="18" charset="0"/>
                    <a:ea typeface="宋体" panose="02010600030101010101" pitchFamily="2" charset="-122"/>
                  </a:defRPr>
                </a:lvl4pPr>
                <a:lvl5pPr algn="l">
                  <a:spcBef>
                    <a:spcPct val="0"/>
                  </a:spcBef>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a:spcBef>
                    <a:spcPct val="20000"/>
                  </a:spcBef>
                </a:pPr>
                <a:r>
                  <a:rPr lang="zh-CN" altLang="en-US" sz="2000" b="1" dirty="0">
                    <a:solidFill>
                      <a:srgbClr val="FF0000"/>
                    </a:solidFill>
                    <a:latin typeface="微软雅黑" panose="020B0503020204020204" pitchFamily="34" charset="-122"/>
                    <a:ea typeface="微软雅黑" panose="020B0503020204020204" pitchFamily="34" charset="-122"/>
                  </a:rPr>
                  <a:t>准合格供应商</a:t>
                </a:r>
                <a:endParaRPr lang="zh-CN" altLang="en-US" sz="4400" b="1" dirty="0">
                  <a:solidFill>
                    <a:srgbClr val="FF0000"/>
                  </a:solidFill>
                  <a:latin typeface="微软雅黑" panose="020B0503020204020204" pitchFamily="34" charset="-122"/>
                  <a:ea typeface="微软雅黑" panose="020B0503020204020204" pitchFamily="34" charset="-122"/>
                </a:endParaRPr>
              </a:p>
            </p:txBody>
          </p:sp>
          <p:sp>
            <p:nvSpPr>
              <p:cNvPr id="1831993" name="Text Box 57"/>
              <p:cNvSpPr txBox="1">
                <a:spLocks noChangeArrowheads="1"/>
              </p:cNvSpPr>
              <p:nvPr/>
            </p:nvSpPr>
            <p:spPr bwMode="auto">
              <a:xfrm>
                <a:off x="5940" y="3351"/>
                <a:ext cx="1260" cy="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gn="l">
                  <a:spcBef>
                    <a:spcPct val="0"/>
                  </a:spcBef>
                  <a:defRPr kumimoji="1" sz="2400">
                    <a:solidFill>
                      <a:schemeClr val="tx1"/>
                    </a:solidFill>
                    <a:latin typeface="Times New Roman" panose="02020603050405020304" pitchFamily="18" charset="0"/>
                    <a:ea typeface="宋体" panose="02010600030101010101" pitchFamily="2" charset="-122"/>
                  </a:defRPr>
                </a:lvl1pPr>
                <a:lvl2pPr algn="l">
                  <a:spcBef>
                    <a:spcPct val="0"/>
                  </a:spcBef>
                  <a:defRPr kumimoji="1" sz="2400">
                    <a:solidFill>
                      <a:schemeClr val="tx1"/>
                    </a:solidFill>
                    <a:latin typeface="Times New Roman" panose="02020603050405020304" pitchFamily="18" charset="0"/>
                    <a:ea typeface="宋体" panose="02010600030101010101" pitchFamily="2" charset="-122"/>
                  </a:defRPr>
                </a:lvl2pPr>
                <a:lvl3pPr algn="l">
                  <a:spcBef>
                    <a:spcPct val="0"/>
                  </a:spcBef>
                  <a:defRPr kumimoji="1" sz="2400">
                    <a:solidFill>
                      <a:schemeClr val="tx1"/>
                    </a:solidFill>
                    <a:latin typeface="Times New Roman" panose="02020603050405020304" pitchFamily="18" charset="0"/>
                    <a:ea typeface="宋体" panose="02010600030101010101" pitchFamily="2" charset="-122"/>
                  </a:defRPr>
                </a:lvl3pPr>
                <a:lvl4pPr algn="l">
                  <a:spcBef>
                    <a:spcPct val="0"/>
                  </a:spcBef>
                  <a:defRPr kumimoji="1" sz="2400">
                    <a:solidFill>
                      <a:schemeClr val="tx1"/>
                    </a:solidFill>
                    <a:latin typeface="Times New Roman" panose="02020603050405020304" pitchFamily="18" charset="0"/>
                    <a:ea typeface="宋体" panose="02010600030101010101" pitchFamily="2" charset="-122"/>
                  </a:defRPr>
                </a:lvl4pPr>
                <a:lvl5pPr algn="l">
                  <a:spcBef>
                    <a:spcPct val="0"/>
                  </a:spcBef>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a:spcBef>
                    <a:spcPct val="20000"/>
                  </a:spcBef>
                </a:pPr>
                <a:r>
                  <a:rPr lang="zh-CN" altLang="en-US" sz="2000" b="1" dirty="0">
                    <a:solidFill>
                      <a:srgbClr val="FF0000"/>
                    </a:solidFill>
                    <a:latin typeface="微软雅黑" panose="020B0503020204020204" pitchFamily="34" charset="-122"/>
                    <a:ea typeface="微软雅黑" panose="020B0503020204020204" pitchFamily="34" charset="-122"/>
                  </a:rPr>
                  <a:t>潜在供应商</a:t>
                </a:r>
                <a:endParaRPr lang="zh-CN" altLang="en-US" sz="4400" b="1" dirty="0">
                  <a:solidFill>
                    <a:srgbClr val="FF0000"/>
                  </a:solidFill>
                  <a:latin typeface="微软雅黑" panose="020B0503020204020204" pitchFamily="34" charset="-122"/>
                  <a:ea typeface="微软雅黑" panose="020B0503020204020204" pitchFamily="34" charset="-122"/>
                </a:endParaRPr>
              </a:p>
            </p:txBody>
          </p:sp>
          <p:sp>
            <p:nvSpPr>
              <p:cNvPr id="1831994" name="Line 58"/>
              <p:cNvSpPr>
                <a:spLocks noChangeShapeType="1"/>
              </p:cNvSpPr>
              <p:nvPr/>
            </p:nvSpPr>
            <p:spPr bwMode="auto">
              <a:xfrm flipV="1">
                <a:off x="9479" y="2861"/>
                <a:ext cx="1" cy="39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1831995" name="Line 59"/>
              <p:cNvSpPr>
                <a:spLocks noChangeShapeType="1"/>
              </p:cNvSpPr>
              <p:nvPr/>
            </p:nvSpPr>
            <p:spPr bwMode="auto">
              <a:xfrm flipV="1">
                <a:off x="9479" y="2025"/>
                <a:ext cx="1" cy="39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1831996" name="Line 60"/>
              <p:cNvSpPr>
                <a:spLocks noChangeShapeType="1"/>
              </p:cNvSpPr>
              <p:nvPr/>
            </p:nvSpPr>
            <p:spPr bwMode="auto">
              <a:xfrm flipV="1">
                <a:off x="9479" y="1229"/>
                <a:ext cx="1" cy="39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sz="2800">
                  <a:latin typeface="微软雅黑" panose="020B0503020204020204" pitchFamily="34" charset="-122"/>
                  <a:ea typeface="微软雅黑" panose="020B0503020204020204" pitchFamily="34" charset="-122"/>
                </a:endParaRPr>
              </a:p>
            </p:txBody>
          </p:sp>
        </p:grpSp>
      </p:grpSp>
      <p:sp>
        <p:nvSpPr>
          <p:cNvPr id="27" name="Rectangle 3"/>
          <p:cNvSpPr txBox="1">
            <a:spLocks noChangeArrowheads="1"/>
          </p:cNvSpPr>
          <p:nvPr/>
        </p:nvSpPr>
        <p:spPr bwMode="auto">
          <a:xfrm>
            <a:off x="508148" y="343631"/>
            <a:ext cx="8232531" cy="648072"/>
          </a:xfrm>
          <a:prstGeom prst="rect">
            <a:avLst/>
          </a:prstGeom>
          <a:noFill/>
          <a:ln w="9525">
            <a:noFill/>
            <a:miter lim="800000"/>
            <a:headEnd/>
            <a:tailEnd/>
          </a:ln>
        </p:spPr>
        <p:txBody>
          <a:bodyPr vert="horz" wrap="square" lIns="91427" tIns="45712" rIns="91427" bIns="45712" numCol="1" anchor="ctr" anchorCtr="0" compatLnSpc="1">
            <a:prstTxWarp prst="textNoShape">
              <a:avLst/>
            </a:prstTxWarp>
          </a:bodyPr>
          <a:lstStyle>
            <a:lvl1pPr algn="ctr" rtl="0" eaLnBrk="1" fontAlgn="base" hangingPunct="1">
              <a:spcBef>
                <a:spcPct val="0"/>
              </a:spcBef>
              <a:spcAft>
                <a:spcPct val="0"/>
              </a:spcAft>
              <a:defRPr sz="3200" b="1">
                <a:solidFill>
                  <a:srgbClr val="FF0000"/>
                </a:solidFill>
                <a:latin typeface="微软雅黑" pitchFamily="34" charset="-122"/>
                <a:ea typeface="微软雅黑" pitchFamily="34" charset="-122"/>
                <a:cs typeface="+mj-cs"/>
              </a:defRPr>
            </a:lvl1pPr>
            <a:lvl2pPr algn="ctr" rtl="0" eaLnBrk="1" fontAlgn="base" hangingPunct="1">
              <a:spcBef>
                <a:spcPct val="0"/>
              </a:spcBef>
              <a:spcAft>
                <a:spcPct val="0"/>
              </a:spcAft>
              <a:defRPr sz="4500">
                <a:solidFill>
                  <a:schemeClr val="tx2"/>
                </a:solidFill>
                <a:latin typeface="Arial" pitchFamily="34" charset="0"/>
                <a:ea typeface="宋体" pitchFamily="2" charset="-122"/>
              </a:defRPr>
            </a:lvl2pPr>
            <a:lvl3pPr algn="ctr" rtl="0" eaLnBrk="1" fontAlgn="base" hangingPunct="1">
              <a:spcBef>
                <a:spcPct val="0"/>
              </a:spcBef>
              <a:spcAft>
                <a:spcPct val="0"/>
              </a:spcAft>
              <a:defRPr sz="4500">
                <a:solidFill>
                  <a:schemeClr val="tx2"/>
                </a:solidFill>
                <a:latin typeface="Arial" pitchFamily="34" charset="0"/>
                <a:ea typeface="宋体" pitchFamily="2" charset="-122"/>
              </a:defRPr>
            </a:lvl3pPr>
            <a:lvl4pPr algn="ctr" rtl="0" eaLnBrk="1" fontAlgn="base" hangingPunct="1">
              <a:spcBef>
                <a:spcPct val="0"/>
              </a:spcBef>
              <a:spcAft>
                <a:spcPct val="0"/>
              </a:spcAft>
              <a:defRPr sz="4500">
                <a:solidFill>
                  <a:schemeClr val="tx2"/>
                </a:solidFill>
                <a:latin typeface="Arial" pitchFamily="34" charset="0"/>
                <a:ea typeface="宋体" pitchFamily="2" charset="-122"/>
              </a:defRPr>
            </a:lvl4pPr>
            <a:lvl5pPr algn="ctr" rtl="0" eaLnBrk="1" fontAlgn="base" hangingPunct="1">
              <a:spcBef>
                <a:spcPct val="0"/>
              </a:spcBef>
              <a:spcAft>
                <a:spcPct val="0"/>
              </a:spcAft>
              <a:defRPr sz="4500">
                <a:solidFill>
                  <a:schemeClr val="tx2"/>
                </a:solidFill>
                <a:latin typeface="Arial" pitchFamily="34" charset="0"/>
                <a:ea typeface="宋体" pitchFamily="2" charset="-122"/>
              </a:defRPr>
            </a:lvl5pPr>
            <a:lvl6pPr marL="457200" algn="ctr" rtl="0" eaLnBrk="1" fontAlgn="base" hangingPunct="1">
              <a:spcBef>
                <a:spcPct val="0"/>
              </a:spcBef>
              <a:spcAft>
                <a:spcPct val="0"/>
              </a:spcAft>
              <a:defRPr sz="4500">
                <a:solidFill>
                  <a:schemeClr val="tx2"/>
                </a:solidFill>
                <a:latin typeface="Arial" pitchFamily="34" charset="0"/>
                <a:ea typeface="宋体" pitchFamily="2" charset="-122"/>
              </a:defRPr>
            </a:lvl6pPr>
            <a:lvl7pPr marL="914400" algn="ctr" rtl="0" eaLnBrk="1" fontAlgn="base" hangingPunct="1">
              <a:spcBef>
                <a:spcPct val="0"/>
              </a:spcBef>
              <a:spcAft>
                <a:spcPct val="0"/>
              </a:spcAft>
              <a:defRPr sz="4500">
                <a:solidFill>
                  <a:schemeClr val="tx2"/>
                </a:solidFill>
                <a:latin typeface="Arial" pitchFamily="34" charset="0"/>
                <a:ea typeface="宋体" pitchFamily="2" charset="-122"/>
              </a:defRPr>
            </a:lvl7pPr>
            <a:lvl8pPr marL="1371600" algn="ctr" rtl="0" eaLnBrk="1" fontAlgn="base" hangingPunct="1">
              <a:spcBef>
                <a:spcPct val="0"/>
              </a:spcBef>
              <a:spcAft>
                <a:spcPct val="0"/>
              </a:spcAft>
              <a:defRPr sz="4500">
                <a:solidFill>
                  <a:schemeClr val="tx2"/>
                </a:solidFill>
                <a:latin typeface="Arial" pitchFamily="34" charset="0"/>
                <a:ea typeface="宋体" pitchFamily="2" charset="-122"/>
              </a:defRPr>
            </a:lvl8pPr>
            <a:lvl9pPr marL="1828800" algn="ctr" rtl="0" eaLnBrk="1" fontAlgn="base" hangingPunct="1">
              <a:spcBef>
                <a:spcPct val="0"/>
              </a:spcBef>
              <a:spcAft>
                <a:spcPct val="0"/>
              </a:spcAft>
              <a:defRPr sz="4500">
                <a:solidFill>
                  <a:schemeClr val="tx2"/>
                </a:solidFill>
                <a:latin typeface="Arial" pitchFamily="34" charset="0"/>
                <a:ea typeface="宋体" pitchFamily="2" charset="-122"/>
              </a:defRPr>
            </a:lvl9pPr>
          </a:lstStyle>
          <a:p>
            <a:r>
              <a:rPr lang="zh-CN" altLang="en-US" kern="0" dirty="0" smtClean="0"/>
              <a:t>供应商</a:t>
            </a:r>
            <a:r>
              <a:rPr lang="zh-CN" altLang="en-US" dirty="0"/>
              <a:t>关系</a:t>
            </a:r>
            <a:r>
              <a:rPr lang="zh-CN" altLang="en-US" kern="0" dirty="0" smtClean="0"/>
              <a:t>管理的内容</a:t>
            </a:r>
            <a:endParaRPr lang="zh-CN" altLang="en-US" kern="0" dirty="0"/>
          </a:p>
        </p:txBody>
      </p:sp>
    </p:spTree>
    <p:extLst>
      <p:ext uri="{BB962C8B-B14F-4D97-AF65-F5344CB8AC3E}">
        <p14:creationId xmlns:p14="http://schemas.microsoft.com/office/powerpoint/2010/main" val="2426032317"/>
      </p:ext>
    </p:extLst>
  </p:cSld>
  <p:clrMapOvr>
    <a:masterClrMapping/>
  </p:clrMapOvr>
  <p:transition>
    <p:comb/>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23528" y="1340768"/>
            <a:ext cx="8364737" cy="3361946"/>
          </a:xfrm>
          <a:prstGeom prst="rect">
            <a:avLst/>
          </a:prstGeom>
        </p:spPr>
        <p:txBody>
          <a:bodyPr wrap="square">
            <a:spAutoFit/>
          </a:bodyPr>
          <a:lstStyle/>
          <a:p>
            <a:pPr>
              <a:lnSpc>
                <a:spcPct val="150000"/>
              </a:lnSpc>
              <a:buFontTx/>
              <a:buNone/>
            </a:pPr>
            <a:r>
              <a:rPr lang="en-US" altLang="en-US" sz="2400" b="1" dirty="0">
                <a:latin typeface="微软雅黑" panose="020B0503020204020204" pitchFamily="34" charset="-122"/>
                <a:ea typeface="微软雅黑" panose="020B0503020204020204" pitchFamily="34" charset="-122"/>
              </a:rPr>
              <a:t>2.日常供货商确定</a:t>
            </a:r>
            <a:endParaRPr lang="zh-CN" altLang="en-US" sz="2400" b="1" dirty="0">
              <a:latin typeface="微软雅黑" panose="020B0503020204020204" pitchFamily="34" charset="-122"/>
              <a:ea typeface="微软雅黑" panose="020B0503020204020204" pitchFamily="34" charset="-122"/>
            </a:endParaRPr>
          </a:p>
          <a:p>
            <a:pPr lvl="1" indent="-457200">
              <a:lnSpc>
                <a:spcPct val="15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询价与报价：要求供应商按统一格式</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如门到门送货</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报价；</a:t>
            </a:r>
          </a:p>
          <a:p>
            <a:pPr lvl="1" indent="-457200">
              <a:lnSpc>
                <a:spcPct val="15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沟通与谈判：沟通交流澄清报价条款疑问；</a:t>
            </a:r>
          </a:p>
          <a:p>
            <a:pPr lvl="1" indent="-457200">
              <a:lnSpc>
                <a:spcPct val="15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供应商排名：根据物料性质对供应商综合排序；</a:t>
            </a:r>
          </a:p>
          <a:p>
            <a:pPr lvl="1" indent="-457200">
              <a:lnSpc>
                <a:spcPct val="15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签供货协议：签订框架性质的供货协议</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时间、地点、供需当事人、协议标的物、价格及有效期或有效数量、交货条款、双方的责任与权利、违约责任、担保条款、保密条款等。</a:t>
            </a:r>
          </a:p>
        </p:txBody>
      </p:sp>
      <p:sp>
        <p:nvSpPr>
          <p:cNvPr id="8" name="Rectangle 3"/>
          <p:cNvSpPr txBox="1">
            <a:spLocks noChangeArrowheads="1"/>
          </p:cNvSpPr>
          <p:nvPr/>
        </p:nvSpPr>
        <p:spPr bwMode="auto">
          <a:xfrm>
            <a:off x="389630" y="332656"/>
            <a:ext cx="8232531" cy="648072"/>
          </a:xfrm>
          <a:prstGeom prst="rect">
            <a:avLst/>
          </a:prstGeom>
          <a:noFill/>
          <a:ln w="9525">
            <a:noFill/>
            <a:miter lim="800000"/>
            <a:headEnd/>
            <a:tailEnd/>
          </a:ln>
        </p:spPr>
        <p:txBody>
          <a:bodyPr vert="horz" wrap="square" lIns="91427" tIns="45712" rIns="91427" bIns="45712" numCol="1" anchor="ctr" anchorCtr="0" compatLnSpc="1">
            <a:prstTxWarp prst="textNoShape">
              <a:avLst/>
            </a:prstTxWarp>
          </a:bodyPr>
          <a:lstStyle>
            <a:lvl1pPr algn="ctr" rtl="0" eaLnBrk="1" fontAlgn="base" hangingPunct="1">
              <a:spcBef>
                <a:spcPct val="0"/>
              </a:spcBef>
              <a:spcAft>
                <a:spcPct val="0"/>
              </a:spcAft>
              <a:defRPr sz="3200" b="1">
                <a:solidFill>
                  <a:srgbClr val="FF0000"/>
                </a:solidFill>
                <a:latin typeface="微软雅黑" pitchFamily="34" charset="-122"/>
                <a:ea typeface="微软雅黑" pitchFamily="34" charset="-122"/>
                <a:cs typeface="+mj-cs"/>
              </a:defRPr>
            </a:lvl1pPr>
            <a:lvl2pPr algn="ctr" rtl="0" eaLnBrk="1" fontAlgn="base" hangingPunct="1">
              <a:spcBef>
                <a:spcPct val="0"/>
              </a:spcBef>
              <a:spcAft>
                <a:spcPct val="0"/>
              </a:spcAft>
              <a:defRPr sz="4500">
                <a:solidFill>
                  <a:schemeClr val="tx2"/>
                </a:solidFill>
                <a:latin typeface="Arial" pitchFamily="34" charset="0"/>
                <a:ea typeface="宋体" pitchFamily="2" charset="-122"/>
              </a:defRPr>
            </a:lvl2pPr>
            <a:lvl3pPr algn="ctr" rtl="0" eaLnBrk="1" fontAlgn="base" hangingPunct="1">
              <a:spcBef>
                <a:spcPct val="0"/>
              </a:spcBef>
              <a:spcAft>
                <a:spcPct val="0"/>
              </a:spcAft>
              <a:defRPr sz="4500">
                <a:solidFill>
                  <a:schemeClr val="tx2"/>
                </a:solidFill>
                <a:latin typeface="Arial" pitchFamily="34" charset="0"/>
                <a:ea typeface="宋体" pitchFamily="2" charset="-122"/>
              </a:defRPr>
            </a:lvl3pPr>
            <a:lvl4pPr algn="ctr" rtl="0" eaLnBrk="1" fontAlgn="base" hangingPunct="1">
              <a:spcBef>
                <a:spcPct val="0"/>
              </a:spcBef>
              <a:spcAft>
                <a:spcPct val="0"/>
              </a:spcAft>
              <a:defRPr sz="4500">
                <a:solidFill>
                  <a:schemeClr val="tx2"/>
                </a:solidFill>
                <a:latin typeface="Arial" pitchFamily="34" charset="0"/>
                <a:ea typeface="宋体" pitchFamily="2" charset="-122"/>
              </a:defRPr>
            </a:lvl4pPr>
            <a:lvl5pPr algn="ctr" rtl="0" eaLnBrk="1" fontAlgn="base" hangingPunct="1">
              <a:spcBef>
                <a:spcPct val="0"/>
              </a:spcBef>
              <a:spcAft>
                <a:spcPct val="0"/>
              </a:spcAft>
              <a:defRPr sz="4500">
                <a:solidFill>
                  <a:schemeClr val="tx2"/>
                </a:solidFill>
                <a:latin typeface="Arial" pitchFamily="34" charset="0"/>
                <a:ea typeface="宋体" pitchFamily="2" charset="-122"/>
              </a:defRPr>
            </a:lvl5pPr>
            <a:lvl6pPr marL="457200" algn="ctr" rtl="0" eaLnBrk="1" fontAlgn="base" hangingPunct="1">
              <a:spcBef>
                <a:spcPct val="0"/>
              </a:spcBef>
              <a:spcAft>
                <a:spcPct val="0"/>
              </a:spcAft>
              <a:defRPr sz="4500">
                <a:solidFill>
                  <a:schemeClr val="tx2"/>
                </a:solidFill>
                <a:latin typeface="Arial" pitchFamily="34" charset="0"/>
                <a:ea typeface="宋体" pitchFamily="2" charset="-122"/>
              </a:defRPr>
            </a:lvl6pPr>
            <a:lvl7pPr marL="914400" algn="ctr" rtl="0" eaLnBrk="1" fontAlgn="base" hangingPunct="1">
              <a:spcBef>
                <a:spcPct val="0"/>
              </a:spcBef>
              <a:spcAft>
                <a:spcPct val="0"/>
              </a:spcAft>
              <a:defRPr sz="4500">
                <a:solidFill>
                  <a:schemeClr val="tx2"/>
                </a:solidFill>
                <a:latin typeface="Arial" pitchFamily="34" charset="0"/>
                <a:ea typeface="宋体" pitchFamily="2" charset="-122"/>
              </a:defRPr>
            </a:lvl7pPr>
            <a:lvl8pPr marL="1371600" algn="ctr" rtl="0" eaLnBrk="1" fontAlgn="base" hangingPunct="1">
              <a:spcBef>
                <a:spcPct val="0"/>
              </a:spcBef>
              <a:spcAft>
                <a:spcPct val="0"/>
              </a:spcAft>
              <a:defRPr sz="4500">
                <a:solidFill>
                  <a:schemeClr val="tx2"/>
                </a:solidFill>
                <a:latin typeface="Arial" pitchFamily="34" charset="0"/>
                <a:ea typeface="宋体" pitchFamily="2" charset="-122"/>
              </a:defRPr>
            </a:lvl8pPr>
            <a:lvl9pPr marL="1828800" algn="ctr" rtl="0" eaLnBrk="1" fontAlgn="base" hangingPunct="1">
              <a:spcBef>
                <a:spcPct val="0"/>
              </a:spcBef>
              <a:spcAft>
                <a:spcPct val="0"/>
              </a:spcAft>
              <a:defRPr sz="4500">
                <a:solidFill>
                  <a:schemeClr val="tx2"/>
                </a:solidFill>
                <a:latin typeface="Arial" pitchFamily="34" charset="0"/>
                <a:ea typeface="宋体" pitchFamily="2" charset="-122"/>
              </a:defRPr>
            </a:lvl9pPr>
          </a:lstStyle>
          <a:p>
            <a:r>
              <a:rPr lang="zh-CN" altLang="en-US" kern="0" dirty="0" smtClean="0"/>
              <a:t>供应商</a:t>
            </a:r>
            <a:r>
              <a:rPr lang="zh-CN" altLang="en-US" dirty="0"/>
              <a:t>关系</a:t>
            </a:r>
            <a:r>
              <a:rPr lang="zh-CN" altLang="en-US" kern="0" dirty="0" smtClean="0"/>
              <a:t>管理的内容</a:t>
            </a:r>
            <a:endParaRPr lang="zh-CN" altLang="en-US" kern="0" dirty="0"/>
          </a:p>
        </p:txBody>
      </p:sp>
    </p:spTree>
    <p:extLst>
      <p:ext uri="{BB962C8B-B14F-4D97-AF65-F5344CB8AC3E}">
        <p14:creationId xmlns:p14="http://schemas.microsoft.com/office/powerpoint/2010/main" val="3992104751"/>
      </p:ext>
    </p:extLst>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35011" name="Rectangle 3"/>
          <p:cNvSpPr>
            <a:spLocks noGrp="1" noChangeArrowheads="1"/>
          </p:cNvSpPr>
          <p:nvPr>
            <p:ph type="body" sz="half" idx="1"/>
          </p:nvPr>
        </p:nvSpPr>
        <p:spPr>
          <a:xfrm>
            <a:off x="342900" y="1345744"/>
            <a:ext cx="8375650" cy="1638518"/>
          </a:xfrm>
        </p:spPr>
        <p:txBody>
          <a:bodyPr/>
          <a:lstStyle/>
          <a:p>
            <a:pPr>
              <a:lnSpc>
                <a:spcPct val="150000"/>
              </a:lnSpc>
              <a:buFontTx/>
              <a:buNone/>
            </a:pPr>
            <a:r>
              <a:rPr lang="en-US" altLang="en-US" sz="2400" b="1" dirty="0">
                <a:latin typeface="微软雅黑" panose="020B0503020204020204" pitchFamily="34" charset="-122"/>
                <a:ea typeface="微软雅黑" panose="020B0503020204020204" pitchFamily="34" charset="-122"/>
              </a:rPr>
              <a:t>3.供应商绩效考核</a:t>
            </a:r>
            <a:r>
              <a:rPr lang="zh-CN" altLang="en-US" sz="2400" b="1" dirty="0" smtClean="0">
                <a:latin typeface="微软雅黑" panose="020B0503020204020204" pitchFamily="34" charset="-122"/>
                <a:ea typeface="微软雅黑" panose="020B0503020204020204" pitchFamily="34" charset="-122"/>
              </a:rPr>
              <a:t>：</a:t>
            </a:r>
            <a:endParaRPr lang="en-US" altLang="zh-CN" sz="2400" b="1" dirty="0" smtClean="0">
              <a:latin typeface="微软雅黑" panose="020B0503020204020204" pitchFamily="34" charset="-122"/>
              <a:ea typeface="微软雅黑" panose="020B0503020204020204" pitchFamily="34" charset="-122"/>
            </a:endParaRPr>
          </a:p>
          <a:p>
            <a:pPr>
              <a:lnSpc>
                <a:spcPct val="150000"/>
              </a:lnSpc>
              <a:buFontTx/>
              <a:buNone/>
            </a:pPr>
            <a:r>
              <a:rPr lang="zh-CN" altLang="en-US" sz="2000" b="0" dirty="0" smtClean="0">
                <a:latin typeface="微软雅黑" panose="020B0503020204020204" pitchFamily="34" charset="-122"/>
                <a:ea typeface="微软雅黑" panose="020B0503020204020204" pitchFamily="34" charset="-122"/>
              </a:rPr>
              <a:t>价格</a:t>
            </a:r>
            <a:r>
              <a:rPr lang="zh-CN" altLang="en-US" sz="2000" b="0" dirty="0">
                <a:latin typeface="微软雅黑" panose="020B0503020204020204" pitchFamily="34" charset="-122"/>
                <a:ea typeface="微软雅黑" panose="020B0503020204020204" pitchFamily="34" charset="-122"/>
              </a:rPr>
              <a:t>、质量、交付、服务和研发的各方面表现情况</a:t>
            </a:r>
            <a:r>
              <a:rPr lang="zh-CN" altLang="en-US" sz="2000" b="0" dirty="0" smtClean="0">
                <a:latin typeface="微软雅黑" panose="020B0503020204020204" pitchFamily="34" charset="-122"/>
                <a:ea typeface="微软雅黑" panose="020B0503020204020204" pitchFamily="34" charset="-122"/>
              </a:rPr>
              <a:t>。</a:t>
            </a:r>
            <a:endParaRPr lang="en-US" altLang="zh-CN" sz="2000" b="0" dirty="0" smtClean="0">
              <a:latin typeface="微软雅黑" panose="020B0503020204020204" pitchFamily="34" charset="-122"/>
              <a:ea typeface="微软雅黑" panose="020B0503020204020204" pitchFamily="34" charset="-122"/>
            </a:endParaRPr>
          </a:p>
          <a:p>
            <a:pPr>
              <a:lnSpc>
                <a:spcPct val="150000"/>
              </a:lnSpc>
              <a:buFontTx/>
              <a:buNone/>
            </a:pPr>
            <a:r>
              <a:rPr lang="zh-CN" altLang="en-US" sz="2400" dirty="0" smtClean="0">
                <a:solidFill>
                  <a:srgbClr val="FF0000"/>
                </a:solidFill>
                <a:latin typeface="微软雅黑" panose="020B0503020204020204" pitchFamily="34" charset="-122"/>
                <a:ea typeface="微软雅黑" panose="020B0503020204020204" pitchFamily="34" charset="-122"/>
              </a:rPr>
              <a:t>具体</a:t>
            </a:r>
            <a:r>
              <a:rPr lang="zh-CN" altLang="en-US" sz="2400" dirty="0">
                <a:solidFill>
                  <a:srgbClr val="FF0000"/>
                </a:solidFill>
                <a:latin typeface="微软雅黑" panose="020B0503020204020204" pitchFamily="34" charset="-122"/>
                <a:ea typeface="微软雅黑" panose="020B0503020204020204" pitchFamily="34" charset="-122"/>
              </a:rPr>
              <a:t>步骤</a:t>
            </a:r>
            <a:r>
              <a:rPr lang="zh-CN" altLang="en-US" sz="2400" dirty="0" smtClean="0">
                <a:solidFill>
                  <a:srgbClr val="FF0000"/>
                </a:solidFill>
                <a:latin typeface="微软雅黑" panose="020B0503020204020204" pitchFamily="34" charset="-122"/>
                <a:ea typeface="微软雅黑" panose="020B0503020204020204" pitchFamily="34" charset="-122"/>
              </a:rPr>
              <a:t>：</a:t>
            </a:r>
            <a:endParaRPr lang="zh-CN" altLang="en-US" sz="2400" dirty="0">
              <a:solidFill>
                <a:srgbClr val="FF0000"/>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406576" y="3056855"/>
            <a:ext cx="8458438" cy="2789009"/>
            <a:chOff x="406576" y="3056855"/>
            <a:chExt cx="8458438" cy="2789009"/>
          </a:xfrm>
        </p:grpSpPr>
        <p:sp>
          <p:nvSpPr>
            <p:cNvPr id="1835046" name="AutoShape 38"/>
            <p:cNvSpPr>
              <a:spLocks noChangeAspect="1" noChangeArrowheads="1"/>
            </p:cNvSpPr>
            <p:nvPr/>
          </p:nvSpPr>
          <p:spPr bwMode="auto">
            <a:xfrm>
              <a:off x="797998" y="3068960"/>
              <a:ext cx="7281304" cy="2745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4400">
                <a:latin typeface="微软雅黑" panose="020B0503020204020204" pitchFamily="34" charset="-122"/>
                <a:ea typeface="微软雅黑" panose="020B0503020204020204" pitchFamily="34" charset="-122"/>
              </a:endParaRPr>
            </a:p>
          </p:txBody>
        </p:sp>
        <p:sp>
          <p:nvSpPr>
            <p:cNvPr id="1835047" name="laptop"/>
            <p:cNvSpPr>
              <a:spLocks noEditPoints="1" noChangeArrowheads="1"/>
            </p:cNvSpPr>
            <p:nvPr/>
          </p:nvSpPr>
          <p:spPr bwMode="auto">
            <a:xfrm>
              <a:off x="1926482" y="3258243"/>
              <a:ext cx="1086959" cy="912923"/>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lstStyle/>
            <a:p>
              <a:endParaRPr lang="zh-CN" altLang="en-US" sz="4400">
                <a:latin typeface="微软雅黑" panose="020B0503020204020204" pitchFamily="34" charset="-122"/>
                <a:ea typeface="微软雅黑" panose="020B0503020204020204" pitchFamily="34" charset="-122"/>
              </a:endParaRPr>
            </a:p>
          </p:txBody>
        </p:sp>
        <p:sp>
          <p:nvSpPr>
            <p:cNvPr id="1835048" name="AutoShape 40"/>
            <p:cNvSpPr>
              <a:spLocks noChangeArrowheads="1"/>
            </p:cNvSpPr>
            <p:nvPr/>
          </p:nvSpPr>
          <p:spPr bwMode="auto">
            <a:xfrm>
              <a:off x="3101551" y="3332060"/>
              <a:ext cx="1463462" cy="700878"/>
            </a:xfrm>
            <a:custGeom>
              <a:avLst/>
              <a:gdLst>
                <a:gd name="G0" fmla="+- 16050 0 0"/>
                <a:gd name="G1" fmla="+- 4938 0 0"/>
                <a:gd name="G2" fmla="+- 21600 0 4938"/>
                <a:gd name="G3" fmla="+- 10800 0 4938"/>
                <a:gd name="G4" fmla="+- 21600 0 16050"/>
                <a:gd name="G5" fmla="*/ G4 G3 10800"/>
                <a:gd name="G6" fmla="+- 21600 0 G5"/>
                <a:gd name="T0" fmla="*/ 16050 w 21600"/>
                <a:gd name="T1" fmla="*/ 0 h 21600"/>
                <a:gd name="T2" fmla="*/ 0 w 21600"/>
                <a:gd name="T3" fmla="*/ 10800 h 21600"/>
                <a:gd name="T4" fmla="*/ 1605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050" y="0"/>
                  </a:moveTo>
                  <a:lnTo>
                    <a:pt x="16050" y="4938"/>
                  </a:lnTo>
                  <a:lnTo>
                    <a:pt x="3375" y="4938"/>
                  </a:lnTo>
                  <a:lnTo>
                    <a:pt x="3375" y="16662"/>
                  </a:lnTo>
                  <a:lnTo>
                    <a:pt x="16050" y="16662"/>
                  </a:lnTo>
                  <a:lnTo>
                    <a:pt x="16050" y="21600"/>
                  </a:lnTo>
                  <a:lnTo>
                    <a:pt x="21600" y="10800"/>
                  </a:lnTo>
                  <a:close/>
                </a:path>
                <a:path w="21600" h="21600">
                  <a:moveTo>
                    <a:pt x="1350" y="4938"/>
                  </a:moveTo>
                  <a:lnTo>
                    <a:pt x="1350" y="16662"/>
                  </a:lnTo>
                  <a:lnTo>
                    <a:pt x="2700" y="16662"/>
                  </a:lnTo>
                  <a:lnTo>
                    <a:pt x="2700" y="4938"/>
                  </a:lnTo>
                  <a:close/>
                </a:path>
                <a:path w="21600" h="21600">
                  <a:moveTo>
                    <a:pt x="0" y="4938"/>
                  </a:moveTo>
                  <a:lnTo>
                    <a:pt x="0" y="16662"/>
                  </a:lnTo>
                  <a:lnTo>
                    <a:pt x="675" y="16662"/>
                  </a:lnTo>
                  <a:lnTo>
                    <a:pt x="675" y="4938"/>
                  </a:lnTo>
                  <a:close/>
                </a:path>
              </a:pathLst>
            </a:custGeom>
            <a:solidFill>
              <a:srgbClr val="FFFFFF"/>
            </a:solidFill>
            <a:ln w="9525">
              <a:solidFill>
                <a:srgbClr val="000000"/>
              </a:solidFill>
              <a:miter lim="800000"/>
              <a:headEnd/>
              <a:tailEnd/>
            </a:ln>
          </p:spPr>
          <p:txBody>
            <a:bodyPr/>
            <a:lstStyle/>
            <a:p>
              <a:endParaRPr lang="zh-CN" altLang="en-US" sz="4400">
                <a:latin typeface="微软雅黑" panose="020B0503020204020204" pitchFamily="34" charset="-122"/>
                <a:ea typeface="微软雅黑" panose="020B0503020204020204" pitchFamily="34" charset="-122"/>
              </a:endParaRPr>
            </a:p>
          </p:txBody>
        </p:sp>
        <p:sp>
          <p:nvSpPr>
            <p:cNvPr id="1835049" name="Text Box 41"/>
            <p:cNvSpPr txBox="1">
              <a:spLocks noChangeArrowheads="1"/>
            </p:cNvSpPr>
            <p:nvPr/>
          </p:nvSpPr>
          <p:spPr bwMode="auto">
            <a:xfrm>
              <a:off x="3224923" y="3495950"/>
              <a:ext cx="1317973" cy="3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a:spcBef>
                  <a:spcPct val="0"/>
                </a:spcBef>
                <a:defRPr kumimoji="1" sz="2400">
                  <a:solidFill>
                    <a:schemeClr val="tx1"/>
                  </a:solidFill>
                  <a:latin typeface="Times New Roman" panose="02020603050405020304" pitchFamily="18" charset="0"/>
                  <a:ea typeface="宋体" panose="02010600030101010101" pitchFamily="2" charset="-122"/>
                </a:defRPr>
              </a:lvl1pPr>
              <a:lvl2pPr algn="l">
                <a:spcBef>
                  <a:spcPct val="0"/>
                </a:spcBef>
                <a:defRPr kumimoji="1" sz="2400">
                  <a:solidFill>
                    <a:schemeClr val="tx1"/>
                  </a:solidFill>
                  <a:latin typeface="Times New Roman" panose="02020603050405020304" pitchFamily="18" charset="0"/>
                  <a:ea typeface="宋体" panose="02010600030101010101" pitchFamily="2" charset="-122"/>
                </a:defRPr>
              </a:lvl2pPr>
              <a:lvl3pPr algn="l">
                <a:spcBef>
                  <a:spcPct val="0"/>
                </a:spcBef>
                <a:defRPr kumimoji="1" sz="2400">
                  <a:solidFill>
                    <a:schemeClr val="tx1"/>
                  </a:solidFill>
                  <a:latin typeface="Times New Roman" panose="02020603050405020304" pitchFamily="18" charset="0"/>
                  <a:ea typeface="宋体" panose="02010600030101010101" pitchFamily="2" charset="-122"/>
                </a:defRPr>
              </a:lvl3pPr>
              <a:lvl4pPr algn="l">
                <a:spcBef>
                  <a:spcPct val="0"/>
                </a:spcBef>
                <a:defRPr kumimoji="1" sz="2400">
                  <a:solidFill>
                    <a:schemeClr val="tx1"/>
                  </a:solidFill>
                  <a:latin typeface="Times New Roman" panose="02020603050405020304" pitchFamily="18" charset="0"/>
                  <a:ea typeface="宋体" panose="02010600030101010101" pitchFamily="2" charset="-122"/>
                </a:defRPr>
              </a:lvl4pPr>
              <a:lvl5pPr algn="l">
                <a:spcBef>
                  <a:spcPct val="0"/>
                </a:spcBef>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a:spcBef>
                  <a:spcPct val="20000"/>
                </a:spcBef>
              </a:pPr>
              <a:r>
                <a:rPr lang="zh-CN" altLang="en-US" sz="2000" dirty="0">
                  <a:latin typeface="微软雅黑" panose="020B0503020204020204" pitchFamily="34" charset="-122"/>
                  <a:ea typeface="微软雅黑" panose="020B0503020204020204" pitchFamily="34" charset="-122"/>
                </a:rPr>
                <a:t>定单履行</a:t>
              </a:r>
              <a:endParaRPr lang="zh-CN" altLang="en-US" sz="3200" dirty="0">
                <a:latin typeface="微软雅黑" panose="020B0503020204020204" pitchFamily="34" charset="-122"/>
                <a:ea typeface="微软雅黑" panose="020B0503020204020204" pitchFamily="34" charset="-122"/>
              </a:endParaRPr>
            </a:p>
          </p:txBody>
        </p:sp>
        <p:sp>
          <p:nvSpPr>
            <p:cNvPr id="1835050" name="AutoShape 42"/>
            <p:cNvSpPr>
              <a:spLocks noChangeArrowheads="1"/>
            </p:cNvSpPr>
            <p:nvPr/>
          </p:nvSpPr>
          <p:spPr bwMode="auto">
            <a:xfrm>
              <a:off x="6026869" y="3336654"/>
              <a:ext cx="1491447" cy="711925"/>
            </a:xfrm>
            <a:custGeom>
              <a:avLst/>
              <a:gdLst>
                <a:gd name="G0" fmla="+- 16050 0 0"/>
                <a:gd name="G1" fmla="+- 4938 0 0"/>
                <a:gd name="G2" fmla="+- 21600 0 4938"/>
                <a:gd name="G3" fmla="+- 10800 0 4938"/>
                <a:gd name="G4" fmla="+- 21600 0 16050"/>
                <a:gd name="G5" fmla="*/ G4 G3 10800"/>
                <a:gd name="G6" fmla="+- 21600 0 G5"/>
                <a:gd name="T0" fmla="*/ 16050 w 21600"/>
                <a:gd name="T1" fmla="*/ 0 h 21600"/>
                <a:gd name="T2" fmla="*/ 0 w 21600"/>
                <a:gd name="T3" fmla="*/ 10800 h 21600"/>
                <a:gd name="T4" fmla="*/ 1605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050" y="0"/>
                  </a:moveTo>
                  <a:lnTo>
                    <a:pt x="16050" y="4938"/>
                  </a:lnTo>
                  <a:lnTo>
                    <a:pt x="3375" y="4938"/>
                  </a:lnTo>
                  <a:lnTo>
                    <a:pt x="3375" y="16662"/>
                  </a:lnTo>
                  <a:lnTo>
                    <a:pt x="16050" y="16662"/>
                  </a:lnTo>
                  <a:lnTo>
                    <a:pt x="16050" y="21600"/>
                  </a:lnTo>
                  <a:lnTo>
                    <a:pt x="21600" y="10800"/>
                  </a:lnTo>
                  <a:close/>
                </a:path>
                <a:path w="21600" h="21600">
                  <a:moveTo>
                    <a:pt x="1350" y="4938"/>
                  </a:moveTo>
                  <a:lnTo>
                    <a:pt x="1350" y="16662"/>
                  </a:lnTo>
                  <a:lnTo>
                    <a:pt x="2700" y="16662"/>
                  </a:lnTo>
                  <a:lnTo>
                    <a:pt x="2700" y="4938"/>
                  </a:lnTo>
                  <a:close/>
                </a:path>
                <a:path w="21600" h="21600">
                  <a:moveTo>
                    <a:pt x="0" y="4938"/>
                  </a:moveTo>
                  <a:lnTo>
                    <a:pt x="0" y="16662"/>
                  </a:lnTo>
                  <a:lnTo>
                    <a:pt x="675" y="16662"/>
                  </a:lnTo>
                  <a:lnTo>
                    <a:pt x="675" y="4938"/>
                  </a:lnTo>
                  <a:close/>
                </a:path>
              </a:pathLst>
            </a:custGeom>
            <a:solidFill>
              <a:srgbClr val="FFFFFF"/>
            </a:solidFill>
            <a:ln w="9525">
              <a:solidFill>
                <a:srgbClr val="000000"/>
              </a:solidFill>
              <a:miter lim="800000"/>
              <a:headEnd/>
              <a:tailEnd/>
            </a:ln>
          </p:spPr>
          <p:txBody>
            <a:bodyPr/>
            <a:lstStyle/>
            <a:p>
              <a:endParaRPr lang="zh-CN" altLang="en-US" sz="4400">
                <a:latin typeface="微软雅黑" panose="020B0503020204020204" pitchFamily="34" charset="-122"/>
                <a:ea typeface="微软雅黑" panose="020B0503020204020204" pitchFamily="34" charset="-122"/>
              </a:endParaRPr>
            </a:p>
          </p:txBody>
        </p:sp>
        <p:sp>
          <p:nvSpPr>
            <p:cNvPr id="1835051" name="Text Box 43"/>
            <p:cNvSpPr txBox="1">
              <a:spLocks noChangeArrowheads="1"/>
            </p:cNvSpPr>
            <p:nvPr/>
          </p:nvSpPr>
          <p:spPr bwMode="auto">
            <a:xfrm>
              <a:off x="6063377" y="3506118"/>
              <a:ext cx="1473892" cy="427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a:spcBef>
                  <a:spcPct val="0"/>
                </a:spcBef>
                <a:defRPr kumimoji="1" sz="2400">
                  <a:solidFill>
                    <a:schemeClr val="tx1"/>
                  </a:solidFill>
                  <a:latin typeface="Times New Roman" panose="02020603050405020304" pitchFamily="18" charset="0"/>
                  <a:ea typeface="宋体" panose="02010600030101010101" pitchFamily="2" charset="-122"/>
                </a:defRPr>
              </a:lvl1pPr>
              <a:lvl2pPr algn="l">
                <a:spcBef>
                  <a:spcPct val="0"/>
                </a:spcBef>
                <a:defRPr kumimoji="1" sz="2400">
                  <a:solidFill>
                    <a:schemeClr val="tx1"/>
                  </a:solidFill>
                  <a:latin typeface="Times New Roman" panose="02020603050405020304" pitchFamily="18" charset="0"/>
                  <a:ea typeface="宋体" panose="02010600030101010101" pitchFamily="2" charset="-122"/>
                </a:defRPr>
              </a:lvl2pPr>
              <a:lvl3pPr algn="l">
                <a:spcBef>
                  <a:spcPct val="0"/>
                </a:spcBef>
                <a:defRPr kumimoji="1" sz="2400">
                  <a:solidFill>
                    <a:schemeClr val="tx1"/>
                  </a:solidFill>
                  <a:latin typeface="Times New Roman" panose="02020603050405020304" pitchFamily="18" charset="0"/>
                  <a:ea typeface="宋体" panose="02010600030101010101" pitchFamily="2" charset="-122"/>
                </a:defRPr>
              </a:lvl3pPr>
              <a:lvl4pPr algn="l">
                <a:spcBef>
                  <a:spcPct val="0"/>
                </a:spcBef>
                <a:defRPr kumimoji="1" sz="2400">
                  <a:solidFill>
                    <a:schemeClr val="tx1"/>
                  </a:solidFill>
                  <a:latin typeface="Times New Roman" panose="02020603050405020304" pitchFamily="18" charset="0"/>
                  <a:ea typeface="宋体" panose="02010600030101010101" pitchFamily="2" charset="-122"/>
                </a:defRPr>
              </a:lvl4pPr>
              <a:lvl5pPr algn="l">
                <a:spcBef>
                  <a:spcPct val="0"/>
                </a:spcBef>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a:spcBef>
                  <a:spcPct val="20000"/>
                </a:spcBef>
              </a:pPr>
              <a:r>
                <a:rPr lang="zh-CN" altLang="en-US" sz="2000" dirty="0">
                  <a:latin typeface="微软雅黑" panose="020B0503020204020204" pitchFamily="34" charset="-122"/>
                  <a:ea typeface="微软雅黑" panose="020B0503020204020204" pitchFamily="34" charset="-122"/>
                </a:rPr>
                <a:t>分项考核</a:t>
              </a:r>
              <a:endParaRPr lang="zh-CN" altLang="en-US" sz="3200" dirty="0">
                <a:latin typeface="微软雅黑" panose="020B0503020204020204" pitchFamily="34" charset="-122"/>
                <a:ea typeface="微软雅黑" panose="020B0503020204020204" pitchFamily="34" charset="-122"/>
              </a:endParaRPr>
            </a:p>
          </p:txBody>
        </p:sp>
        <p:sp>
          <p:nvSpPr>
            <p:cNvPr id="1835052" name="Text Box 44"/>
            <p:cNvSpPr txBox="1">
              <a:spLocks noChangeArrowheads="1"/>
            </p:cNvSpPr>
            <p:nvPr/>
          </p:nvSpPr>
          <p:spPr bwMode="auto">
            <a:xfrm>
              <a:off x="7129487" y="5162483"/>
              <a:ext cx="1319290" cy="35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gn="l">
                <a:spcBef>
                  <a:spcPct val="0"/>
                </a:spcBef>
                <a:defRPr kumimoji="1" sz="2400">
                  <a:solidFill>
                    <a:schemeClr val="tx1"/>
                  </a:solidFill>
                  <a:latin typeface="Times New Roman" panose="02020603050405020304" pitchFamily="18" charset="0"/>
                  <a:ea typeface="宋体" panose="02010600030101010101" pitchFamily="2" charset="-122"/>
                </a:defRPr>
              </a:lvl1pPr>
              <a:lvl2pPr algn="l">
                <a:spcBef>
                  <a:spcPct val="0"/>
                </a:spcBef>
                <a:defRPr kumimoji="1" sz="2400">
                  <a:solidFill>
                    <a:schemeClr val="tx1"/>
                  </a:solidFill>
                  <a:latin typeface="Times New Roman" panose="02020603050405020304" pitchFamily="18" charset="0"/>
                  <a:ea typeface="宋体" panose="02010600030101010101" pitchFamily="2" charset="-122"/>
                </a:defRPr>
              </a:lvl2pPr>
              <a:lvl3pPr algn="l">
                <a:spcBef>
                  <a:spcPct val="0"/>
                </a:spcBef>
                <a:defRPr kumimoji="1" sz="2400">
                  <a:solidFill>
                    <a:schemeClr val="tx1"/>
                  </a:solidFill>
                  <a:latin typeface="Times New Roman" panose="02020603050405020304" pitchFamily="18" charset="0"/>
                  <a:ea typeface="宋体" panose="02010600030101010101" pitchFamily="2" charset="-122"/>
                </a:defRPr>
              </a:lvl3pPr>
              <a:lvl4pPr algn="l">
                <a:spcBef>
                  <a:spcPct val="0"/>
                </a:spcBef>
                <a:defRPr kumimoji="1" sz="2400">
                  <a:solidFill>
                    <a:schemeClr val="tx1"/>
                  </a:solidFill>
                  <a:latin typeface="Times New Roman" panose="02020603050405020304" pitchFamily="18" charset="0"/>
                  <a:ea typeface="宋体" panose="02010600030101010101" pitchFamily="2" charset="-122"/>
                </a:defRPr>
              </a:lvl4pPr>
              <a:lvl5pPr algn="l">
                <a:spcBef>
                  <a:spcPct val="0"/>
                </a:spcBef>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a:spcBef>
                  <a:spcPct val="20000"/>
                </a:spcBef>
              </a:pPr>
              <a:r>
                <a:rPr lang="zh-CN" altLang="en-US" sz="2000" dirty="0">
                  <a:latin typeface="微软雅黑" panose="020B0503020204020204" pitchFamily="34" charset="-122"/>
                  <a:ea typeface="微软雅黑" panose="020B0503020204020204" pitchFamily="34" charset="-122"/>
                </a:rPr>
                <a:t>输出报告</a:t>
              </a:r>
              <a:endParaRPr lang="zh-CN" altLang="en-US" sz="3200" dirty="0">
                <a:latin typeface="微软雅黑" panose="020B0503020204020204" pitchFamily="34" charset="-122"/>
                <a:ea typeface="微软雅黑" panose="020B0503020204020204" pitchFamily="34" charset="-122"/>
              </a:endParaRPr>
            </a:p>
          </p:txBody>
        </p:sp>
        <p:sp>
          <p:nvSpPr>
            <p:cNvPr id="1835053" name="AutoShape 45"/>
            <p:cNvSpPr>
              <a:spLocks noChangeArrowheads="1"/>
            </p:cNvSpPr>
            <p:nvPr/>
          </p:nvSpPr>
          <p:spPr bwMode="auto">
            <a:xfrm rot="10800000">
              <a:off x="7146529" y="4388102"/>
              <a:ext cx="1520272" cy="1304753"/>
            </a:xfrm>
            <a:custGeom>
              <a:avLst/>
              <a:gdLst>
                <a:gd name="G0" fmla="+- 17361 0 0"/>
                <a:gd name="G1" fmla="+- 2913 0 0"/>
                <a:gd name="G2" fmla="+- 12158 0 2913"/>
                <a:gd name="G3" fmla="+- G2 0 2913"/>
                <a:gd name="G4" fmla="*/ G3 32768 32059"/>
                <a:gd name="G5" fmla="*/ G4 1 2"/>
                <a:gd name="G6" fmla="+- 21600 0 17361"/>
                <a:gd name="G7" fmla="*/ G6 2913 6079"/>
                <a:gd name="G8" fmla="+- G7 17361 0"/>
                <a:gd name="T0" fmla="*/ 17361 w 21600"/>
                <a:gd name="T1" fmla="*/ 0 h 21600"/>
                <a:gd name="T2" fmla="*/ 17361 w 21600"/>
                <a:gd name="T3" fmla="*/ 12158 h 21600"/>
                <a:gd name="T4" fmla="*/ 3236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7361" y="0"/>
                  </a:lnTo>
                  <a:lnTo>
                    <a:pt x="17361" y="2913"/>
                  </a:lnTo>
                  <a:lnTo>
                    <a:pt x="12427" y="2913"/>
                  </a:lnTo>
                  <a:cubicBezTo>
                    <a:pt x="5564" y="2913"/>
                    <a:pt x="0" y="7052"/>
                    <a:pt x="0" y="12158"/>
                  </a:cubicBezTo>
                  <a:lnTo>
                    <a:pt x="0" y="21600"/>
                  </a:lnTo>
                  <a:lnTo>
                    <a:pt x="6472" y="21600"/>
                  </a:lnTo>
                  <a:lnTo>
                    <a:pt x="6472" y="12158"/>
                  </a:lnTo>
                  <a:cubicBezTo>
                    <a:pt x="6472" y="10549"/>
                    <a:pt x="9138" y="9245"/>
                    <a:pt x="12427" y="9245"/>
                  </a:cubicBezTo>
                  <a:lnTo>
                    <a:pt x="17361" y="9245"/>
                  </a:lnTo>
                  <a:lnTo>
                    <a:pt x="17361" y="12158"/>
                  </a:lnTo>
                  <a:close/>
                </a:path>
              </a:pathLst>
            </a:cu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sz="4400">
                <a:latin typeface="微软雅黑" panose="020B0503020204020204" pitchFamily="34" charset="-122"/>
                <a:ea typeface="微软雅黑" panose="020B0503020204020204" pitchFamily="34" charset="-122"/>
              </a:endParaRPr>
            </a:p>
          </p:txBody>
        </p:sp>
        <p:sp>
          <p:nvSpPr>
            <p:cNvPr id="1835054" name="Form"/>
            <p:cNvSpPr>
              <a:spLocks noEditPoints="1" noChangeArrowheads="1"/>
            </p:cNvSpPr>
            <p:nvPr/>
          </p:nvSpPr>
          <p:spPr bwMode="auto">
            <a:xfrm>
              <a:off x="6040161" y="4784382"/>
              <a:ext cx="964819" cy="1061482"/>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10800 h 21600"/>
                <a:gd name="T14" fmla="*/ 4740 w 21600"/>
                <a:gd name="T15" fmla="*/ 1309 h 21600"/>
                <a:gd name="T16" fmla="*/ 19410 w 21600"/>
                <a:gd name="T17" fmla="*/ 16331 h 21600"/>
              </a:gdLst>
              <a:ahLst/>
              <a:cxnLst>
                <a:cxn ang="0">
                  <a:pos x="T0" y="T1"/>
                </a:cxn>
                <a:cxn ang="0">
                  <a:pos x="T2" y="T3"/>
                </a:cxn>
                <a:cxn ang="0">
                  <a:pos x="T4" y="T5"/>
                </a:cxn>
                <a:cxn ang="0">
                  <a:pos x="T6" y="T7"/>
                </a:cxn>
                <a:cxn ang="0">
                  <a:pos x="T8" y="T9"/>
                </a:cxn>
                <a:cxn ang="0">
                  <a:pos x="T10" y="T11"/>
                </a:cxn>
                <a:cxn ang="0">
                  <a:pos x="T12" y="T13"/>
                </a:cxn>
              </a:cxnLst>
              <a:rect l="T14" t="T15" r="T16" b="T17"/>
              <a:pathLst>
                <a:path w="21600" h="21600" extrusionOk="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12840" y="18507"/>
                  </a:moveTo>
                  <a:lnTo>
                    <a:pt x="16051" y="18507"/>
                  </a:lnTo>
                  <a:lnTo>
                    <a:pt x="16051" y="19260"/>
                  </a:lnTo>
                  <a:lnTo>
                    <a:pt x="12840" y="19260"/>
                  </a:lnTo>
                  <a:lnTo>
                    <a:pt x="12840" y="18507"/>
                  </a:lnTo>
                  <a:close/>
                </a:path>
                <a:path w="21600" h="21600" extrusionOk="0">
                  <a:moveTo>
                    <a:pt x="16731" y="18507"/>
                  </a:moveTo>
                  <a:lnTo>
                    <a:pt x="19941" y="18507"/>
                  </a:lnTo>
                  <a:lnTo>
                    <a:pt x="19941" y="19260"/>
                  </a:lnTo>
                  <a:lnTo>
                    <a:pt x="16731" y="19260"/>
                  </a:lnTo>
                  <a:lnTo>
                    <a:pt x="16731" y="18507"/>
                  </a:lnTo>
                  <a:close/>
                </a:path>
                <a:path w="21600" h="21600" extrusionOk="0">
                  <a:moveTo>
                    <a:pt x="1913" y="1194"/>
                  </a:moveTo>
                  <a:lnTo>
                    <a:pt x="3699" y="1194"/>
                  </a:lnTo>
                  <a:lnTo>
                    <a:pt x="2678" y="1832"/>
                  </a:lnTo>
                  <a:lnTo>
                    <a:pt x="2296" y="1538"/>
                  </a:lnTo>
                  <a:lnTo>
                    <a:pt x="2125" y="1636"/>
                  </a:lnTo>
                  <a:lnTo>
                    <a:pt x="2700" y="2078"/>
                  </a:lnTo>
                  <a:lnTo>
                    <a:pt x="3699" y="1440"/>
                  </a:lnTo>
                  <a:lnTo>
                    <a:pt x="3699" y="2176"/>
                  </a:lnTo>
                  <a:lnTo>
                    <a:pt x="1913" y="2176"/>
                  </a:lnTo>
                  <a:lnTo>
                    <a:pt x="1913" y="1194"/>
                  </a:lnTo>
                  <a:close/>
                </a:path>
                <a:path w="21600" h="21600" extrusionOk="0">
                  <a:moveTo>
                    <a:pt x="1913" y="2765"/>
                  </a:moveTo>
                  <a:lnTo>
                    <a:pt x="3699" y="2765"/>
                  </a:lnTo>
                  <a:lnTo>
                    <a:pt x="2678" y="3403"/>
                  </a:lnTo>
                  <a:lnTo>
                    <a:pt x="2296" y="3109"/>
                  </a:lnTo>
                  <a:lnTo>
                    <a:pt x="2125" y="3207"/>
                  </a:lnTo>
                  <a:lnTo>
                    <a:pt x="2700" y="3649"/>
                  </a:lnTo>
                  <a:lnTo>
                    <a:pt x="3699" y="3010"/>
                  </a:lnTo>
                  <a:lnTo>
                    <a:pt x="3699" y="3747"/>
                  </a:lnTo>
                  <a:lnTo>
                    <a:pt x="1913" y="3747"/>
                  </a:lnTo>
                  <a:lnTo>
                    <a:pt x="1913" y="2765"/>
                  </a:lnTo>
                  <a:close/>
                </a:path>
                <a:path w="21600" h="21600" extrusionOk="0">
                  <a:moveTo>
                    <a:pt x="1913" y="4336"/>
                  </a:moveTo>
                  <a:lnTo>
                    <a:pt x="3699" y="4336"/>
                  </a:lnTo>
                  <a:lnTo>
                    <a:pt x="2678" y="4974"/>
                  </a:lnTo>
                  <a:lnTo>
                    <a:pt x="2296" y="4680"/>
                  </a:lnTo>
                  <a:lnTo>
                    <a:pt x="2125" y="4778"/>
                  </a:lnTo>
                  <a:lnTo>
                    <a:pt x="2700" y="5220"/>
                  </a:lnTo>
                  <a:lnTo>
                    <a:pt x="3699" y="4581"/>
                  </a:lnTo>
                  <a:lnTo>
                    <a:pt x="3699" y="5318"/>
                  </a:lnTo>
                  <a:lnTo>
                    <a:pt x="1913" y="5318"/>
                  </a:lnTo>
                  <a:lnTo>
                    <a:pt x="1913" y="4336"/>
                  </a:lnTo>
                  <a:close/>
                </a:path>
                <a:path w="21600" h="21600" extrusionOk="0">
                  <a:moveTo>
                    <a:pt x="1913" y="5907"/>
                  </a:moveTo>
                  <a:lnTo>
                    <a:pt x="3699" y="5907"/>
                  </a:lnTo>
                  <a:lnTo>
                    <a:pt x="2678" y="6545"/>
                  </a:lnTo>
                  <a:lnTo>
                    <a:pt x="2296" y="6250"/>
                  </a:lnTo>
                  <a:lnTo>
                    <a:pt x="2125" y="6349"/>
                  </a:lnTo>
                  <a:lnTo>
                    <a:pt x="2700" y="6790"/>
                  </a:lnTo>
                  <a:lnTo>
                    <a:pt x="3699" y="6152"/>
                  </a:lnTo>
                  <a:lnTo>
                    <a:pt x="3699" y="6889"/>
                  </a:lnTo>
                  <a:lnTo>
                    <a:pt x="1913" y="6889"/>
                  </a:lnTo>
                  <a:lnTo>
                    <a:pt x="1913" y="5907"/>
                  </a:lnTo>
                  <a:close/>
                </a:path>
                <a:path w="21600" h="21600" extrusionOk="0">
                  <a:moveTo>
                    <a:pt x="1913" y="7478"/>
                  </a:moveTo>
                  <a:lnTo>
                    <a:pt x="3699" y="7478"/>
                  </a:lnTo>
                  <a:lnTo>
                    <a:pt x="2678" y="8116"/>
                  </a:lnTo>
                  <a:lnTo>
                    <a:pt x="2296" y="7821"/>
                  </a:lnTo>
                  <a:lnTo>
                    <a:pt x="2125" y="7919"/>
                  </a:lnTo>
                  <a:lnTo>
                    <a:pt x="2700" y="8361"/>
                  </a:lnTo>
                  <a:lnTo>
                    <a:pt x="3699" y="7723"/>
                  </a:lnTo>
                  <a:lnTo>
                    <a:pt x="3699" y="8460"/>
                  </a:lnTo>
                  <a:lnTo>
                    <a:pt x="1913" y="8460"/>
                  </a:lnTo>
                  <a:lnTo>
                    <a:pt x="1913" y="7478"/>
                  </a:lnTo>
                  <a:close/>
                </a:path>
                <a:path w="21600" h="21600" extrusionOk="0">
                  <a:moveTo>
                    <a:pt x="1913" y="9049"/>
                  </a:moveTo>
                  <a:lnTo>
                    <a:pt x="3699" y="9049"/>
                  </a:lnTo>
                  <a:lnTo>
                    <a:pt x="2678" y="9687"/>
                  </a:lnTo>
                  <a:lnTo>
                    <a:pt x="2296" y="9392"/>
                  </a:lnTo>
                  <a:lnTo>
                    <a:pt x="2125" y="9490"/>
                  </a:lnTo>
                  <a:lnTo>
                    <a:pt x="2700" y="9932"/>
                  </a:lnTo>
                  <a:lnTo>
                    <a:pt x="3699" y="9294"/>
                  </a:lnTo>
                  <a:lnTo>
                    <a:pt x="3699" y="10030"/>
                  </a:lnTo>
                  <a:lnTo>
                    <a:pt x="1913" y="10030"/>
                  </a:lnTo>
                  <a:lnTo>
                    <a:pt x="1913" y="9049"/>
                  </a:lnTo>
                  <a:close/>
                </a:path>
                <a:path w="21600" h="21600" extrusionOk="0">
                  <a:moveTo>
                    <a:pt x="1913" y="10620"/>
                  </a:moveTo>
                  <a:lnTo>
                    <a:pt x="3699" y="10620"/>
                  </a:lnTo>
                  <a:lnTo>
                    <a:pt x="2678" y="11258"/>
                  </a:lnTo>
                  <a:lnTo>
                    <a:pt x="2296" y="10963"/>
                  </a:lnTo>
                  <a:lnTo>
                    <a:pt x="2125" y="11061"/>
                  </a:lnTo>
                  <a:lnTo>
                    <a:pt x="2700" y="11503"/>
                  </a:lnTo>
                  <a:lnTo>
                    <a:pt x="3699" y="10865"/>
                  </a:lnTo>
                  <a:lnTo>
                    <a:pt x="3699" y="11601"/>
                  </a:lnTo>
                  <a:lnTo>
                    <a:pt x="1913" y="11601"/>
                  </a:lnTo>
                  <a:lnTo>
                    <a:pt x="1913" y="10620"/>
                  </a:lnTo>
                  <a:close/>
                </a:path>
                <a:path w="21600" h="21600" extrusionOk="0">
                  <a:moveTo>
                    <a:pt x="1913" y="12190"/>
                  </a:moveTo>
                  <a:lnTo>
                    <a:pt x="3699" y="12190"/>
                  </a:lnTo>
                  <a:lnTo>
                    <a:pt x="2678" y="12829"/>
                  </a:lnTo>
                  <a:lnTo>
                    <a:pt x="2296" y="12534"/>
                  </a:lnTo>
                  <a:lnTo>
                    <a:pt x="2125" y="12632"/>
                  </a:lnTo>
                  <a:lnTo>
                    <a:pt x="2700" y="13074"/>
                  </a:lnTo>
                  <a:lnTo>
                    <a:pt x="3699" y="12436"/>
                  </a:lnTo>
                  <a:lnTo>
                    <a:pt x="3699" y="13172"/>
                  </a:lnTo>
                  <a:lnTo>
                    <a:pt x="1913" y="13172"/>
                  </a:lnTo>
                  <a:lnTo>
                    <a:pt x="1913" y="12190"/>
                  </a:lnTo>
                  <a:close/>
                </a:path>
                <a:path w="21600" h="21600" extrusionOk="0">
                  <a:moveTo>
                    <a:pt x="1913" y="13761"/>
                  </a:moveTo>
                  <a:lnTo>
                    <a:pt x="3699" y="13761"/>
                  </a:lnTo>
                  <a:lnTo>
                    <a:pt x="2678" y="14400"/>
                  </a:lnTo>
                  <a:lnTo>
                    <a:pt x="2296" y="14105"/>
                  </a:lnTo>
                  <a:lnTo>
                    <a:pt x="2125" y="14203"/>
                  </a:lnTo>
                  <a:lnTo>
                    <a:pt x="2700" y="14645"/>
                  </a:lnTo>
                  <a:lnTo>
                    <a:pt x="3699" y="14007"/>
                  </a:lnTo>
                  <a:lnTo>
                    <a:pt x="3699" y="14743"/>
                  </a:lnTo>
                  <a:lnTo>
                    <a:pt x="1913" y="14743"/>
                  </a:lnTo>
                  <a:lnTo>
                    <a:pt x="1913" y="13761"/>
                  </a:lnTo>
                  <a:close/>
                </a:path>
                <a:path w="21600" h="21600" extrusionOk="0">
                  <a:moveTo>
                    <a:pt x="1913" y="15332"/>
                  </a:moveTo>
                  <a:lnTo>
                    <a:pt x="3699" y="15332"/>
                  </a:lnTo>
                  <a:lnTo>
                    <a:pt x="2678" y="15970"/>
                  </a:lnTo>
                  <a:lnTo>
                    <a:pt x="2296" y="15676"/>
                  </a:lnTo>
                  <a:lnTo>
                    <a:pt x="2125" y="15774"/>
                  </a:lnTo>
                  <a:lnTo>
                    <a:pt x="2700" y="16216"/>
                  </a:lnTo>
                  <a:lnTo>
                    <a:pt x="3699" y="15578"/>
                  </a:lnTo>
                  <a:lnTo>
                    <a:pt x="3699" y="16314"/>
                  </a:lnTo>
                  <a:lnTo>
                    <a:pt x="1913" y="16314"/>
                  </a:lnTo>
                  <a:lnTo>
                    <a:pt x="1913" y="15332"/>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zh-CN" altLang="en-US" sz="4400">
                <a:latin typeface="微软雅黑" panose="020B0503020204020204" pitchFamily="34" charset="-122"/>
                <a:ea typeface="微软雅黑" panose="020B0503020204020204" pitchFamily="34" charset="-122"/>
              </a:endParaRPr>
            </a:p>
          </p:txBody>
        </p:sp>
        <p:sp>
          <p:nvSpPr>
            <p:cNvPr id="1835055" name="AutoShape 47"/>
            <p:cNvSpPr>
              <a:spLocks noChangeArrowheads="1"/>
            </p:cNvSpPr>
            <p:nvPr/>
          </p:nvSpPr>
          <p:spPr bwMode="auto">
            <a:xfrm rot="10800000">
              <a:off x="4439792" y="4937762"/>
              <a:ext cx="1520231" cy="692022"/>
            </a:xfrm>
            <a:custGeom>
              <a:avLst/>
              <a:gdLst>
                <a:gd name="G0" fmla="+- 16050 0 0"/>
                <a:gd name="G1" fmla="+- 4938 0 0"/>
                <a:gd name="G2" fmla="+- 21600 0 4938"/>
                <a:gd name="G3" fmla="+- 10800 0 4938"/>
                <a:gd name="G4" fmla="+- 21600 0 16050"/>
                <a:gd name="G5" fmla="*/ G4 G3 10800"/>
                <a:gd name="G6" fmla="+- 21600 0 G5"/>
                <a:gd name="T0" fmla="*/ 16050 w 21600"/>
                <a:gd name="T1" fmla="*/ 0 h 21600"/>
                <a:gd name="T2" fmla="*/ 0 w 21600"/>
                <a:gd name="T3" fmla="*/ 10800 h 21600"/>
                <a:gd name="T4" fmla="*/ 1605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050" y="0"/>
                  </a:moveTo>
                  <a:lnTo>
                    <a:pt x="16050" y="4938"/>
                  </a:lnTo>
                  <a:lnTo>
                    <a:pt x="3375" y="4938"/>
                  </a:lnTo>
                  <a:lnTo>
                    <a:pt x="3375" y="16662"/>
                  </a:lnTo>
                  <a:lnTo>
                    <a:pt x="16050" y="16662"/>
                  </a:lnTo>
                  <a:lnTo>
                    <a:pt x="16050" y="21600"/>
                  </a:lnTo>
                  <a:lnTo>
                    <a:pt x="21600" y="10800"/>
                  </a:lnTo>
                  <a:close/>
                </a:path>
                <a:path w="21600" h="21600">
                  <a:moveTo>
                    <a:pt x="1350" y="4938"/>
                  </a:moveTo>
                  <a:lnTo>
                    <a:pt x="1350" y="16662"/>
                  </a:lnTo>
                  <a:lnTo>
                    <a:pt x="2700" y="16662"/>
                  </a:lnTo>
                  <a:lnTo>
                    <a:pt x="2700" y="4938"/>
                  </a:lnTo>
                  <a:close/>
                </a:path>
                <a:path w="21600" h="21600">
                  <a:moveTo>
                    <a:pt x="0" y="4938"/>
                  </a:moveTo>
                  <a:lnTo>
                    <a:pt x="0" y="16662"/>
                  </a:lnTo>
                  <a:lnTo>
                    <a:pt x="675" y="16662"/>
                  </a:lnTo>
                  <a:lnTo>
                    <a:pt x="675" y="4938"/>
                  </a:lnTo>
                  <a:close/>
                </a:path>
              </a:pathLst>
            </a:custGeom>
            <a:solidFill>
              <a:srgbClr val="FFFFFF"/>
            </a:solidFill>
            <a:ln w="9525">
              <a:solidFill>
                <a:srgbClr val="000000"/>
              </a:solidFill>
              <a:miter lim="800000"/>
              <a:headEnd/>
              <a:tailEnd/>
            </a:ln>
          </p:spPr>
          <p:txBody>
            <a:bodyPr/>
            <a:lstStyle/>
            <a:p>
              <a:endParaRPr lang="zh-CN" altLang="en-US" sz="4400">
                <a:latin typeface="微软雅黑" panose="020B0503020204020204" pitchFamily="34" charset="-122"/>
                <a:ea typeface="微软雅黑" panose="020B0503020204020204" pitchFamily="34" charset="-122"/>
              </a:endParaRPr>
            </a:p>
          </p:txBody>
        </p:sp>
        <p:sp>
          <p:nvSpPr>
            <p:cNvPr id="1835056" name="Text Box 48"/>
            <p:cNvSpPr txBox="1">
              <a:spLocks noChangeArrowheads="1"/>
            </p:cNvSpPr>
            <p:nvPr/>
          </p:nvSpPr>
          <p:spPr bwMode="auto">
            <a:xfrm>
              <a:off x="4379759" y="5107776"/>
              <a:ext cx="1549396" cy="423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a:spcBef>
                  <a:spcPct val="0"/>
                </a:spcBef>
                <a:defRPr kumimoji="1" sz="2400">
                  <a:solidFill>
                    <a:schemeClr val="tx1"/>
                  </a:solidFill>
                  <a:latin typeface="Times New Roman" panose="02020603050405020304" pitchFamily="18" charset="0"/>
                  <a:ea typeface="宋体" panose="02010600030101010101" pitchFamily="2" charset="-122"/>
                </a:defRPr>
              </a:lvl1pPr>
              <a:lvl2pPr algn="l">
                <a:spcBef>
                  <a:spcPct val="0"/>
                </a:spcBef>
                <a:defRPr kumimoji="1" sz="2400">
                  <a:solidFill>
                    <a:schemeClr val="tx1"/>
                  </a:solidFill>
                  <a:latin typeface="Times New Roman" panose="02020603050405020304" pitchFamily="18" charset="0"/>
                  <a:ea typeface="宋体" panose="02010600030101010101" pitchFamily="2" charset="-122"/>
                </a:defRPr>
              </a:lvl2pPr>
              <a:lvl3pPr algn="l">
                <a:spcBef>
                  <a:spcPct val="0"/>
                </a:spcBef>
                <a:defRPr kumimoji="1" sz="2400">
                  <a:solidFill>
                    <a:schemeClr val="tx1"/>
                  </a:solidFill>
                  <a:latin typeface="Times New Roman" panose="02020603050405020304" pitchFamily="18" charset="0"/>
                  <a:ea typeface="宋体" panose="02010600030101010101" pitchFamily="2" charset="-122"/>
                </a:defRPr>
              </a:lvl3pPr>
              <a:lvl4pPr algn="l">
                <a:spcBef>
                  <a:spcPct val="0"/>
                </a:spcBef>
                <a:defRPr kumimoji="1" sz="2400">
                  <a:solidFill>
                    <a:schemeClr val="tx1"/>
                  </a:solidFill>
                  <a:latin typeface="Times New Roman" panose="02020603050405020304" pitchFamily="18" charset="0"/>
                  <a:ea typeface="宋体" panose="02010600030101010101" pitchFamily="2" charset="-122"/>
                </a:defRPr>
              </a:lvl4pPr>
              <a:lvl5pPr algn="l">
                <a:spcBef>
                  <a:spcPct val="0"/>
                </a:spcBef>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a:spcBef>
                  <a:spcPct val="20000"/>
                </a:spcBef>
              </a:pPr>
              <a:r>
                <a:rPr lang="zh-CN" altLang="en-US" sz="2000" dirty="0">
                  <a:latin typeface="微软雅黑" panose="020B0503020204020204" pitchFamily="34" charset="-122"/>
                  <a:ea typeface="微软雅黑" panose="020B0503020204020204" pitchFamily="34" charset="-122"/>
                </a:rPr>
                <a:t>供应商排名</a:t>
              </a:r>
              <a:endParaRPr lang="zh-CN" altLang="en-US" sz="3200" dirty="0">
                <a:latin typeface="微软雅黑" panose="020B0503020204020204" pitchFamily="34" charset="-122"/>
                <a:ea typeface="微软雅黑" panose="020B0503020204020204" pitchFamily="34" charset="-122"/>
              </a:endParaRPr>
            </a:p>
          </p:txBody>
        </p:sp>
        <p:grpSp>
          <p:nvGrpSpPr>
            <p:cNvPr id="1835057" name="Group 49"/>
            <p:cNvGrpSpPr>
              <a:grpSpLocks/>
            </p:cNvGrpSpPr>
            <p:nvPr/>
          </p:nvGrpSpPr>
          <p:grpSpPr bwMode="auto">
            <a:xfrm>
              <a:off x="3073405" y="4584068"/>
              <a:ext cx="1313546" cy="883356"/>
              <a:chOff x="4610" y="9124"/>
              <a:chExt cx="900" cy="546"/>
            </a:xfrm>
          </p:grpSpPr>
          <p:grpSp>
            <p:nvGrpSpPr>
              <p:cNvPr id="1835058" name="Group 50"/>
              <p:cNvGrpSpPr>
                <a:grpSpLocks/>
              </p:cNvGrpSpPr>
              <p:nvPr/>
            </p:nvGrpSpPr>
            <p:grpSpPr bwMode="auto">
              <a:xfrm>
                <a:off x="4610" y="9124"/>
                <a:ext cx="900" cy="546"/>
                <a:chOff x="4680" y="9006"/>
                <a:chExt cx="900" cy="546"/>
              </a:xfrm>
            </p:grpSpPr>
            <p:grpSp>
              <p:nvGrpSpPr>
                <p:cNvPr id="1835059" name="Group 51"/>
                <p:cNvGrpSpPr>
                  <a:grpSpLocks/>
                </p:cNvGrpSpPr>
                <p:nvPr/>
              </p:nvGrpSpPr>
              <p:grpSpPr bwMode="auto">
                <a:xfrm>
                  <a:off x="4680" y="9006"/>
                  <a:ext cx="900" cy="546"/>
                  <a:chOff x="4680" y="9006"/>
                  <a:chExt cx="900" cy="546"/>
                </a:xfrm>
              </p:grpSpPr>
              <p:grpSp>
                <p:nvGrpSpPr>
                  <p:cNvPr id="1835060" name="Group 52"/>
                  <p:cNvGrpSpPr>
                    <a:grpSpLocks/>
                  </p:cNvGrpSpPr>
                  <p:nvPr/>
                </p:nvGrpSpPr>
                <p:grpSpPr bwMode="auto">
                  <a:xfrm>
                    <a:off x="4680" y="9006"/>
                    <a:ext cx="900" cy="546"/>
                    <a:chOff x="4680" y="9006"/>
                    <a:chExt cx="900" cy="546"/>
                  </a:xfrm>
                </p:grpSpPr>
                <p:sp>
                  <p:nvSpPr>
                    <p:cNvPr id="1835061" name="Rectangle 53"/>
                    <p:cNvSpPr>
                      <a:spLocks noChangeArrowheads="1"/>
                    </p:cNvSpPr>
                    <p:nvPr/>
                  </p:nvSpPr>
                  <p:spPr bwMode="auto">
                    <a:xfrm>
                      <a:off x="5040" y="9006"/>
                      <a:ext cx="180" cy="156"/>
                    </a:xfrm>
                    <a:prstGeom prst="rect">
                      <a:avLst/>
                    </a:prstGeom>
                    <a:solidFill>
                      <a:srgbClr val="FFFFFF"/>
                    </a:solidFill>
                    <a:ln w="19050">
                      <a:solidFill>
                        <a:srgbClr val="000000"/>
                      </a:solidFill>
                      <a:miter lim="800000"/>
                      <a:headEnd/>
                      <a:tailEnd/>
                    </a:ln>
                  </p:spPr>
                  <p:txBody>
                    <a:bodyPr/>
                    <a:lstStyle/>
                    <a:p>
                      <a:endParaRPr lang="zh-CN" altLang="en-US" sz="4400">
                        <a:latin typeface="微软雅黑" panose="020B0503020204020204" pitchFamily="34" charset="-122"/>
                        <a:ea typeface="微软雅黑" panose="020B0503020204020204" pitchFamily="34" charset="-122"/>
                      </a:endParaRPr>
                    </a:p>
                  </p:txBody>
                </p:sp>
                <p:sp>
                  <p:nvSpPr>
                    <p:cNvPr id="1835062" name="Rectangle 54"/>
                    <p:cNvSpPr>
                      <a:spLocks noChangeArrowheads="1"/>
                    </p:cNvSpPr>
                    <p:nvPr/>
                  </p:nvSpPr>
                  <p:spPr bwMode="auto">
                    <a:xfrm>
                      <a:off x="4680" y="9396"/>
                      <a:ext cx="180" cy="156"/>
                    </a:xfrm>
                    <a:prstGeom prst="rect">
                      <a:avLst/>
                    </a:prstGeom>
                    <a:solidFill>
                      <a:srgbClr val="FFFFFF"/>
                    </a:solidFill>
                    <a:ln w="19050">
                      <a:solidFill>
                        <a:srgbClr val="000000"/>
                      </a:solidFill>
                      <a:miter lim="800000"/>
                      <a:headEnd/>
                      <a:tailEnd/>
                    </a:ln>
                  </p:spPr>
                  <p:txBody>
                    <a:bodyPr/>
                    <a:lstStyle/>
                    <a:p>
                      <a:endParaRPr lang="zh-CN" altLang="en-US" sz="4400">
                        <a:latin typeface="微软雅黑" panose="020B0503020204020204" pitchFamily="34" charset="-122"/>
                        <a:ea typeface="微软雅黑" panose="020B0503020204020204" pitchFamily="34" charset="-122"/>
                      </a:endParaRPr>
                    </a:p>
                  </p:txBody>
                </p:sp>
                <p:sp>
                  <p:nvSpPr>
                    <p:cNvPr id="1835063" name="Rectangle 55"/>
                    <p:cNvSpPr>
                      <a:spLocks noChangeArrowheads="1"/>
                    </p:cNvSpPr>
                    <p:nvPr/>
                  </p:nvSpPr>
                  <p:spPr bwMode="auto">
                    <a:xfrm>
                      <a:off x="5040" y="9396"/>
                      <a:ext cx="180" cy="156"/>
                    </a:xfrm>
                    <a:prstGeom prst="rect">
                      <a:avLst/>
                    </a:prstGeom>
                    <a:solidFill>
                      <a:srgbClr val="FFFFFF"/>
                    </a:solidFill>
                    <a:ln w="19050">
                      <a:solidFill>
                        <a:srgbClr val="000000"/>
                      </a:solidFill>
                      <a:miter lim="800000"/>
                      <a:headEnd/>
                      <a:tailEnd/>
                    </a:ln>
                  </p:spPr>
                  <p:txBody>
                    <a:bodyPr/>
                    <a:lstStyle/>
                    <a:p>
                      <a:endParaRPr lang="zh-CN" altLang="en-US" sz="4400">
                        <a:latin typeface="微软雅黑" panose="020B0503020204020204" pitchFamily="34" charset="-122"/>
                        <a:ea typeface="微软雅黑" panose="020B0503020204020204" pitchFamily="34" charset="-122"/>
                      </a:endParaRPr>
                    </a:p>
                  </p:txBody>
                </p:sp>
                <p:sp>
                  <p:nvSpPr>
                    <p:cNvPr id="1835064" name="Rectangle 56"/>
                    <p:cNvSpPr>
                      <a:spLocks noChangeArrowheads="1"/>
                    </p:cNvSpPr>
                    <p:nvPr/>
                  </p:nvSpPr>
                  <p:spPr bwMode="auto">
                    <a:xfrm>
                      <a:off x="5400" y="9396"/>
                      <a:ext cx="180" cy="156"/>
                    </a:xfrm>
                    <a:prstGeom prst="rect">
                      <a:avLst/>
                    </a:prstGeom>
                    <a:solidFill>
                      <a:srgbClr val="FFFFFF"/>
                    </a:solidFill>
                    <a:ln w="19050">
                      <a:solidFill>
                        <a:srgbClr val="000000"/>
                      </a:solidFill>
                      <a:miter lim="800000"/>
                      <a:headEnd/>
                      <a:tailEnd/>
                    </a:ln>
                  </p:spPr>
                  <p:txBody>
                    <a:bodyPr/>
                    <a:lstStyle/>
                    <a:p>
                      <a:endParaRPr lang="zh-CN" altLang="en-US" sz="4400">
                        <a:latin typeface="微软雅黑" panose="020B0503020204020204" pitchFamily="34" charset="-122"/>
                        <a:ea typeface="微软雅黑" panose="020B0503020204020204" pitchFamily="34" charset="-122"/>
                      </a:endParaRPr>
                    </a:p>
                  </p:txBody>
                </p:sp>
              </p:grpSp>
              <p:sp>
                <p:nvSpPr>
                  <p:cNvPr id="1835065" name="Line 57"/>
                  <p:cNvSpPr>
                    <a:spLocks noChangeShapeType="1"/>
                  </p:cNvSpPr>
                  <p:nvPr/>
                </p:nvSpPr>
                <p:spPr bwMode="auto">
                  <a:xfrm>
                    <a:off x="5130" y="9162"/>
                    <a:ext cx="0" cy="23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4400">
                      <a:latin typeface="微软雅黑" panose="020B0503020204020204" pitchFamily="34" charset="-122"/>
                      <a:ea typeface="微软雅黑" panose="020B0503020204020204" pitchFamily="34" charset="-122"/>
                    </a:endParaRPr>
                  </a:p>
                </p:txBody>
              </p:sp>
            </p:grpSp>
            <p:sp>
              <p:nvSpPr>
                <p:cNvPr id="1835066" name="Line 58"/>
                <p:cNvSpPr>
                  <a:spLocks noChangeShapeType="1"/>
                </p:cNvSpPr>
                <p:nvPr/>
              </p:nvSpPr>
              <p:spPr bwMode="auto">
                <a:xfrm>
                  <a:off x="4770" y="9278"/>
                  <a:ext cx="72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4400">
                    <a:latin typeface="微软雅黑" panose="020B0503020204020204" pitchFamily="34" charset="-122"/>
                    <a:ea typeface="微软雅黑" panose="020B0503020204020204" pitchFamily="34" charset="-122"/>
                  </a:endParaRPr>
                </a:p>
              </p:txBody>
            </p:sp>
          </p:grpSp>
          <p:sp>
            <p:nvSpPr>
              <p:cNvPr id="1835067" name="Line 59"/>
              <p:cNvSpPr>
                <a:spLocks noChangeShapeType="1"/>
              </p:cNvSpPr>
              <p:nvPr/>
            </p:nvSpPr>
            <p:spPr bwMode="auto">
              <a:xfrm>
                <a:off x="4700" y="9374"/>
                <a:ext cx="0" cy="15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4400">
                  <a:latin typeface="微软雅黑" panose="020B0503020204020204" pitchFamily="34" charset="-122"/>
                  <a:ea typeface="微软雅黑" panose="020B0503020204020204" pitchFamily="34" charset="-122"/>
                </a:endParaRPr>
              </a:p>
            </p:txBody>
          </p:sp>
          <p:sp>
            <p:nvSpPr>
              <p:cNvPr id="1835068" name="Line 60"/>
              <p:cNvSpPr>
                <a:spLocks noChangeShapeType="1"/>
              </p:cNvSpPr>
              <p:nvPr/>
            </p:nvSpPr>
            <p:spPr bwMode="auto">
              <a:xfrm flipH="1">
                <a:off x="5400" y="9358"/>
                <a:ext cx="10" cy="3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4400">
                  <a:latin typeface="微软雅黑" panose="020B0503020204020204" pitchFamily="34" charset="-122"/>
                  <a:ea typeface="微软雅黑" panose="020B0503020204020204" pitchFamily="34" charset="-122"/>
                </a:endParaRPr>
              </a:p>
            </p:txBody>
          </p:sp>
        </p:grpSp>
        <p:sp>
          <p:nvSpPr>
            <p:cNvPr id="1835069" name="AutoShape 61"/>
            <p:cNvSpPr>
              <a:spLocks noChangeArrowheads="1"/>
            </p:cNvSpPr>
            <p:nvPr/>
          </p:nvSpPr>
          <p:spPr bwMode="auto">
            <a:xfrm rot="10800000">
              <a:off x="1487703" y="4977216"/>
              <a:ext cx="1530798" cy="709011"/>
            </a:xfrm>
            <a:custGeom>
              <a:avLst/>
              <a:gdLst>
                <a:gd name="G0" fmla="+- 16050 0 0"/>
                <a:gd name="G1" fmla="+- 4938 0 0"/>
                <a:gd name="G2" fmla="+- 21600 0 4938"/>
                <a:gd name="G3" fmla="+- 10800 0 4938"/>
                <a:gd name="G4" fmla="+- 21600 0 16050"/>
                <a:gd name="G5" fmla="*/ G4 G3 10800"/>
                <a:gd name="G6" fmla="+- 21600 0 G5"/>
                <a:gd name="T0" fmla="*/ 16050 w 21600"/>
                <a:gd name="T1" fmla="*/ 0 h 21600"/>
                <a:gd name="T2" fmla="*/ 0 w 21600"/>
                <a:gd name="T3" fmla="*/ 10800 h 21600"/>
                <a:gd name="T4" fmla="*/ 1605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050" y="0"/>
                  </a:moveTo>
                  <a:lnTo>
                    <a:pt x="16050" y="4938"/>
                  </a:lnTo>
                  <a:lnTo>
                    <a:pt x="3375" y="4938"/>
                  </a:lnTo>
                  <a:lnTo>
                    <a:pt x="3375" y="16662"/>
                  </a:lnTo>
                  <a:lnTo>
                    <a:pt x="16050" y="16662"/>
                  </a:lnTo>
                  <a:lnTo>
                    <a:pt x="16050" y="21600"/>
                  </a:lnTo>
                  <a:lnTo>
                    <a:pt x="21600" y="10800"/>
                  </a:lnTo>
                  <a:close/>
                </a:path>
                <a:path w="21600" h="21600">
                  <a:moveTo>
                    <a:pt x="1350" y="4938"/>
                  </a:moveTo>
                  <a:lnTo>
                    <a:pt x="1350" y="16662"/>
                  </a:lnTo>
                  <a:lnTo>
                    <a:pt x="2700" y="16662"/>
                  </a:lnTo>
                  <a:lnTo>
                    <a:pt x="2700" y="4938"/>
                  </a:lnTo>
                  <a:close/>
                </a:path>
                <a:path w="21600" h="21600">
                  <a:moveTo>
                    <a:pt x="0" y="4938"/>
                  </a:moveTo>
                  <a:lnTo>
                    <a:pt x="0" y="16662"/>
                  </a:lnTo>
                  <a:lnTo>
                    <a:pt x="675" y="16662"/>
                  </a:lnTo>
                  <a:lnTo>
                    <a:pt x="675" y="4938"/>
                  </a:lnTo>
                  <a:close/>
                </a:path>
              </a:pathLst>
            </a:custGeom>
            <a:solidFill>
              <a:srgbClr val="FFFFFF"/>
            </a:solidFill>
            <a:ln w="9525">
              <a:solidFill>
                <a:srgbClr val="000000"/>
              </a:solidFill>
              <a:miter lim="800000"/>
              <a:headEnd/>
              <a:tailEnd/>
            </a:ln>
          </p:spPr>
          <p:txBody>
            <a:bodyPr/>
            <a:lstStyle/>
            <a:p>
              <a:endParaRPr lang="zh-CN" altLang="en-US" sz="4400">
                <a:latin typeface="微软雅黑" panose="020B0503020204020204" pitchFamily="34" charset="-122"/>
                <a:ea typeface="微软雅黑" panose="020B0503020204020204" pitchFamily="34" charset="-122"/>
              </a:endParaRPr>
            </a:p>
          </p:txBody>
        </p:sp>
        <p:sp>
          <p:nvSpPr>
            <p:cNvPr id="1835070" name="Text Box 62"/>
            <p:cNvSpPr txBox="1">
              <a:spLocks noChangeArrowheads="1"/>
            </p:cNvSpPr>
            <p:nvPr/>
          </p:nvSpPr>
          <p:spPr bwMode="auto">
            <a:xfrm>
              <a:off x="1601324" y="5188075"/>
              <a:ext cx="1158988" cy="343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gn="l">
                <a:spcBef>
                  <a:spcPct val="0"/>
                </a:spcBef>
                <a:defRPr kumimoji="1" sz="2400">
                  <a:solidFill>
                    <a:schemeClr val="tx1"/>
                  </a:solidFill>
                  <a:latin typeface="Times New Roman" panose="02020603050405020304" pitchFamily="18" charset="0"/>
                  <a:ea typeface="宋体" panose="02010600030101010101" pitchFamily="2" charset="-122"/>
                </a:defRPr>
              </a:lvl1pPr>
              <a:lvl2pPr algn="l">
                <a:spcBef>
                  <a:spcPct val="0"/>
                </a:spcBef>
                <a:defRPr kumimoji="1" sz="2400">
                  <a:solidFill>
                    <a:schemeClr val="tx1"/>
                  </a:solidFill>
                  <a:latin typeface="Times New Roman" panose="02020603050405020304" pitchFamily="18" charset="0"/>
                  <a:ea typeface="宋体" panose="02010600030101010101" pitchFamily="2" charset="-122"/>
                </a:defRPr>
              </a:lvl2pPr>
              <a:lvl3pPr algn="l">
                <a:spcBef>
                  <a:spcPct val="0"/>
                </a:spcBef>
                <a:defRPr kumimoji="1" sz="2400">
                  <a:solidFill>
                    <a:schemeClr val="tx1"/>
                  </a:solidFill>
                  <a:latin typeface="Times New Roman" panose="02020603050405020304" pitchFamily="18" charset="0"/>
                  <a:ea typeface="宋体" panose="02010600030101010101" pitchFamily="2" charset="-122"/>
                </a:defRPr>
              </a:lvl3pPr>
              <a:lvl4pPr algn="l">
                <a:spcBef>
                  <a:spcPct val="0"/>
                </a:spcBef>
                <a:defRPr kumimoji="1" sz="2400">
                  <a:solidFill>
                    <a:schemeClr val="tx1"/>
                  </a:solidFill>
                  <a:latin typeface="Times New Roman" panose="02020603050405020304" pitchFamily="18" charset="0"/>
                  <a:ea typeface="宋体" panose="02010600030101010101" pitchFamily="2" charset="-122"/>
                </a:defRPr>
              </a:lvl4pPr>
              <a:lvl5pPr algn="l">
                <a:spcBef>
                  <a:spcPct val="0"/>
                </a:spcBef>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a:spcBef>
                  <a:spcPct val="20000"/>
                </a:spcBef>
              </a:pPr>
              <a:r>
                <a:rPr lang="zh-CN" altLang="en-US" sz="2000" dirty="0">
                  <a:latin typeface="微软雅黑" panose="020B0503020204020204" pitchFamily="34" charset="-122"/>
                  <a:ea typeface="微软雅黑" panose="020B0503020204020204" pitchFamily="34" charset="-122"/>
                </a:rPr>
                <a:t>持续评估</a:t>
              </a:r>
              <a:endParaRPr lang="zh-CN" altLang="en-US" sz="3200" dirty="0">
                <a:latin typeface="微软雅黑" panose="020B0503020204020204" pitchFamily="34" charset="-122"/>
                <a:ea typeface="微软雅黑" panose="020B0503020204020204" pitchFamily="34" charset="-122"/>
              </a:endParaRPr>
            </a:p>
          </p:txBody>
        </p:sp>
        <p:sp>
          <p:nvSpPr>
            <p:cNvPr id="1835071" name="Line 63"/>
            <p:cNvSpPr>
              <a:spLocks noChangeShapeType="1"/>
            </p:cNvSpPr>
            <p:nvPr/>
          </p:nvSpPr>
          <p:spPr bwMode="auto">
            <a:xfrm>
              <a:off x="4220480" y="5028929"/>
              <a:ext cx="941" cy="17159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4400">
                <a:latin typeface="微软雅黑" panose="020B0503020204020204" pitchFamily="34" charset="-122"/>
                <a:ea typeface="微软雅黑" panose="020B0503020204020204" pitchFamily="34" charset="-122"/>
              </a:endParaRPr>
            </a:p>
          </p:txBody>
        </p:sp>
        <p:pic>
          <p:nvPicPr>
            <p:cNvPr id="1835072" name="Picture 64" descr="j019538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576" y="4643590"/>
              <a:ext cx="1086802" cy="1164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5073" name="Picture 65" descr="tru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656568" y="3182550"/>
              <a:ext cx="1276264" cy="1064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5074" name="Picture 66" descr="j02330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35760" y="3056855"/>
              <a:ext cx="1229254" cy="1233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5075" name="AutoShape 67"/>
            <p:cNvSpPr>
              <a:spLocks noChangeArrowheads="1"/>
            </p:cNvSpPr>
            <p:nvPr/>
          </p:nvSpPr>
          <p:spPr bwMode="auto">
            <a:xfrm>
              <a:off x="576219" y="3347964"/>
              <a:ext cx="1350263" cy="1109563"/>
            </a:xfrm>
            <a:custGeom>
              <a:avLst/>
              <a:gdLst>
                <a:gd name="G0" fmla="+- 15120 0 0"/>
                <a:gd name="G1" fmla="+- 2314 0 0"/>
                <a:gd name="G2" fmla="+- 12158 0 2314"/>
                <a:gd name="G3" fmla="+- G2 0 2314"/>
                <a:gd name="G4" fmla="*/ G3 32768 32059"/>
                <a:gd name="G5" fmla="*/ G4 1 2"/>
                <a:gd name="G6" fmla="+- 21600 0 15120"/>
                <a:gd name="G7" fmla="*/ G6 2314 6079"/>
                <a:gd name="G8" fmla="+- G7 15120 0"/>
                <a:gd name="T0" fmla="*/ 15120 w 21600"/>
                <a:gd name="T1" fmla="*/ 0 h 21600"/>
                <a:gd name="T2" fmla="*/ 15120 w 21600"/>
                <a:gd name="T3" fmla="*/ 12158 h 21600"/>
                <a:gd name="T4" fmla="*/ 3849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0" y="0"/>
                  </a:lnTo>
                  <a:lnTo>
                    <a:pt x="15120" y="2314"/>
                  </a:lnTo>
                  <a:lnTo>
                    <a:pt x="12427" y="2314"/>
                  </a:lnTo>
                  <a:cubicBezTo>
                    <a:pt x="5564" y="2314"/>
                    <a:pt x="0" y="6721"/>
                    <a:pt x="0" y="12158"/>
                  </a:cubicBezTo>
                  <a:lnTo>
                    <a:pt x="0" y="21600"/>
                  </a:lnTo>
                  <a:lnTo>
                    <a:pt x="7697" y="21600"/>
                  </a:lnTo>
                  <a:lnTo>
                    <a:pt x="7697" y="12158"/>
                  </a:lnTo>
                  <a:cubicBezTo>
                    <a:pt x="7697" y="10880"/>
                    <a:pt x="9815" y="9844"/>
                    <a:pt x="12427" y="9844"/>
                  </a:cubicBezTo>
                  <a:lnTo>
                    <a:pt x="15120" y="9844"/>
                  </a:lnTo>
                  <a:lnTo>
                    <a:pt x="15120" y="12158"/>
                  </a:lnTo>
                  <a:close/>
                </a:path>
              </a:pathLst>
            </a:custGeom>
            <a:solidFill>
              <a:srgbClr val="FFFFFF"/>
            </a:solidFill>
            <a:ln w="9525">
              <a:solidFill>
                <a:srgbClr val="000000"/>
              </a:solidFill>
              <a:miter lim="800000"/>
              <a:headEnd/>
              <a:tailEnd/>
            </a:ln>
          </p:spPr>
          <p:txBody>
            <a:bodyPr/>
            <a:lstStyle/>
            <a:p>
              <a:endParaRPr lang="zh-CN" altLang="en-US" sz="4400">
                <a:latin typeface="微软雅黑" panose="020B0503020204020204" pitchFamily="34" charset="-122"/>
                <a:ea typeface="微软雅黑" panose="020B0503020204020204" pitchFamily="34" charset="-122"/>
              </a:endParaRPr>
            </a:p>
          </p:txBody>
        </p:sp>
        <p:sp>
          <p:nvSpPr>
            <p:cNvPr id="1835076" name="Text Box 68"/>
            <p:cNvSpPr txBox="1">
              <a:spLocks noChangeArrowheads="1"/>
            </p:cNvSpPr>
            <p:nvPr/>
          </p:nvSpPr>
          <p:spPr bwMode="auto">
            <a:xfrm>
              <a:off x="577461" y="3513101"/>
              <a:ext cx="1336144" cy="723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a:spcBef>
                  <a:spcPct val="0"/>
                </a:spcBef>
                <a:defRPr kumimoji="1" sz="2400">
                  <a:solidFill>
                    <a:schemeClr val="tx1"/>
                  </a:solidFill>
                  <a:latin typeface="Times New Roman" panose="02020603050405020304" pitchFamily="18" charset="0"/>
                  <a:ea typeface="宋体" panose="02010600030101010101" pitchFamily="2" charset="-122"/>
                </a:defRPr>
              </a:lvl1pPr>
              <a:lvl2pPr algn="l">
                <a:spcBef>
                  <a:spcPct val="0"/>
                </a:spcBef>
                <a:defRPr kumimoji="1" sz="2400">
                  <a:solidFill>
                    <a:schemeClr val="tx1"/>
                  </a:solidFill>
                  <a:latin typeface="Times New Roman" panose="02020603050405020304" pitchFamily="18" charset="0"/>
                  <a:ea typeface="宋体" panose="02010600030101010101" pitchFamily="2" charset="-122"/>
                </a:defRPr>
              </a:lvl2pPr>
              <a:lvl3pPr algn="l">
                <a:spcBef>
                  <a:spcPct val="0"/>
                </a:spcBef>
                <a:defRPr kumimoji="1" sz="2400">
                  <a:solidFill>
                    <a:schemeClr val="tx1"/>
                  </a:solidFill>
                  <a:latin typeface="Times New Roman" panose="02020603050405020304" pitchFamily="18" charset="0"/>
                  <a:ea typeface="宋体" panose="02010600030101010101" pitchFamily="2" charset="-122"/>
                </a:defRPr>
              </a:lvl3pPr>
              <a:lvl4pPr algn="l">
                <a:spcBef>
                  <a:spcPct val="0"/>
                </a:spcBef>
                <a:defRPr kumimoji="1" sz="2400">
                  <a:solidFill>
                    <a:schemeClr val="tx1"/>
                  </a:solidFill>
                  <a:latin typeface="Times New Roman" panose="02020603050405020304" pitchFamily="18" charset="0"/>
                  <a:ea typeface="宋体" panose="02010600030101010101" pitchFamily="2" charset="-122"/>
                </a:defRPr>
              </a:lvl4pPr>
              <a:lvl5pPr algn="l">
                <a:spcBef>
                  <a:spcPct val="0"/>
                </a:spcBef>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a:spcBef>
                  <a:spcPct val="20000"/>
                </a:spcBef>
              </a:pPr>
              <a:r>
                <a:rPr lang="zh-CN" altLang="en-US" sz="2000" dirty="0">
                  <a:latin typeface="微软雅黑" panose="020B0503020204020204" pitchFamily="34" charset="-122"/>
                  <a:ea typeface="微软雅黑" panose="020B0503020204020204" pitchFamily="34" charset="-122"/>
                </a:rPr>
                <a:t>历史数据</a:t>
              </a:r>
            </a:p>
            <a:p>
              <a:pPr algn="ctr">
                <a:spcBef>
                  <a:spcPct val="20000"/>
                </a:spcBef>
              </a:pPr>
              <a:r>
                <a:rPr lang="zh-CN" altLang="en-US" sz="2000" dirty="0">
                  <a:latin typeface="微软雅黑" panose="020B0503020204020204" pitchFamily="34" charset="-122"/>
                  <a:ea typeface="微软雅黑" panose="020B0503020204020204" pitchFamily="34" charset="-122"/>
                </a:rPr>
                <a:t>准备</a:t>
              </a:r>
              <a:endParaRPr lang="zh-CN" altLang="en-US" sz="3200" dirty="0">
                <a:latin typeface="微软雅黑" panose="020B0503020204020204" pitchFamily="34" charset="-122"/>
                <a:ea typeface="微软雅黑" panose="020B0503020204020204" pitchFamily="34" charset="-122"/>
              </a:endParaRPr>
            </a:p>
          </p:txBody>
        </p:sp>
      </p:grpSp>
      <p:sp>
        <p:nvSpPr>
          <p:cNvPr id="40" name="Rectangle 3"/>
          <p:cNvSpPr txBox="1">
            <a:spLocks noChangeArrowheads="1"/>
          </p:cNvSpPr>
          <p:nvPr/>
        </p:nvSpPr>
        <p:spPr bwMode="auto">
          <a:xfrm>
            <a:off x="318165" y="310482"/>
            <a:ext cx="8232531" cy="648072"/>
          </a:xfrm>
          <a:prstGeom prst="rect">
            <a:avLst/>
          </a:prstGeom>
          <a:noFill/>
          <a:ln w="9525">
            <a:noFill/>
            <a:miter lim="800000"/>
            <a:headEnd/>
            <a:tailEnd/>
          </a:ln>
        </p:spPr>
        <p:txBody>
          <a:bodyPr vert="horz" wrap="square" lIns="91427" tIns="45712" rIns="91427" bIns="45712" numCol="1" anchor="ctr" anchorCtr="0" compatLnSpc="1">
            <a:prstTxWarp prst="textNoShape">
              <a:avLst/>
            </a:prstTxWarp>
          </a:bodyPr>
          <a:lstStyle>
            <a:lvl1pPr algn="ctr" rtl="0" eaLnBrk="1" fontAlgn="base" hangingPunct="1">
              <a:spcBef>
                <a:spcPct val="0"/>
              </a:spcBef>
              <a:spcAft>
                <a:spcPct val="0"/>
              </a:spcAft>
              <a:defRPr sz="3200" b="1">
                <a:solidFill>
                  <a:srgbClr val="FF0000"/>
                </a:solidFill>
                <a:latin typeface="微软雅黑" pitchFamily="34" charset="-122"/>
                <a:ea typeface="微软雅黑" pitchFamily="34" charset="-122"/>
                <a:cs typeface="+mj-cs"/>
              </a:defRPr>
            </a:lvl1pPr>
            <a:lvl2pPr algn="ctr" rtl="0" eaLnBrk="1" fontAlgn="base" hangingPunct="1">
              <a:spcBef>
                <a:spcPct val="0"/>
              </a:spcBef>
              <a:spcAft>
                <a:spcPct val="0"/>
              </a:spcAft>
              <a:defRPr sz="4500">
                <a:solidFill>
                  <a:schemeClr val="tx2"/>
                </a:solidFill>
                <a:latin typeface="Arial" pitchFamily="34" charset="0"/>
                <a:ea typeface="宋体" pitchFamily="2" charset="-122"/>
              </a:defRPr>
            </a:lvl2pPr>
            <a:lvl3pPr algn="ctr" rtl="0" eaLnBrk="1" fontAlgn="base" hangingPunct="1">
              <a:spcBef>
                <a:spcPct val="0"/>
              </a:spcBef>
              <a:spcAft>
                <a:spcPct val="0"/>
              </a:spcAft>
              <a:defRPr sz="4500">
                <a:solidFill>
                  <a:schemeClr val="tx2"/>
                </a:solidFill>
                <a:latin typeface="Arial" pitchFamily="34" charset="0"/>
                <a:ea typeface="宋体" pitchFamily="2" charset="-122"/>
              </a:defRPr>
            </a:lvl3pPr>
            <a:lvl4pPr algn="ctr" rtl="0" eaLnBrk="1" fontAlgn="base" hangingPunct="1">
              <a:spcBef>
                <a:spcPct val="0"/>
              </a:spcBef>
              <a:spcAft>
                <a:spcPct val="0"/>
              </a:spcAft>
              <a:defRPr sz="4500">
                <a:solidFill>
                  <a:schemeClr val="tx2"/>
                </a:solidFill>
                <a:latin typeface="Arial" pitchFamily="34" charset="0"/>
                <a:ea typeface="宋体" pitchFamily="2" charset="-122"/>
              </a:defRPr>
            </a:lvl4pPr>
            <a:lvl5pPr algn="ctr" rtl="0" eaLnBrk="1" fontAlgn="base" hangingPunct="1">
              <a:spcBef>
                <a:spcPct val="0"/>
              </a:spcBef>
              <a:spcAft>
                <a:spcPct val="0"/>
              </a:spcAft>
              <a:defRPr sz="4500">
                <a:solidFill>
                  <a:schemeClr val="tx2"/>
                </a:solidFill>
                <a:latin typeface="Arial" pitchFamily="34" charset="0"/>
                <a:ea typeface="宋体" pitchFamily="2" charset="-122"/>
              </a:defRPr>
            </a:lvl5pPr>
            <a:lvl6pPr marL="457200" algn="ctr" rtl="0" eaLnBrk="1" fontAlgn="base" hangingPunct="1">
              <a:spcBef>
                <a:spcPct val="0"/>
              </a:spcBef>
              <a:spcAft>
                <a:spcPct val="0"/>
              </a:spcAft>
              <a:defRPr sz="4500">
                <a:solidFill>
                  <a:schemeClr val="tx2"/>
                </a:solidFill>
                <a:latin typeface="Arial" pitchFamily="34" charset="0"/>
                <a:ea typeface="宋体" pitchFamily="2" charset="-122"/>
              </a:defRPr>
            </a:lvl6pPr>
            <a:lvl7pPr marL="914400" algn="ctr" rtl="0" eaLnBrk="1" fontAlgn="base" hangingPunct="1">
              <a:spcBef>
                <a:spcPct val="0"/>
              </a:spcBef>
              <a:spcAft>
                <a:spcPct val="0"/>
              </a:spcAft>
              <a:defRPr sz="4500">
                <a:solidFill>
                  <a:schemeClr val="tx2"/>
                </a:solidFill>
                <a:latin typeface="Arial" pitchFamily="34" charset="0"/>
                <a:ea typeface="宋体" pitchFamily="2" charset="-122"/>
              </a:defRPr>
            </a:lvl7pPr>
            <a:lvl8pPr marL="1371600" algn="ctr" rtl="0" eaLnBrk="1" fontAlgn="base" hangingPunct="1">
              <a:spcBef>
                <a:spcPct val="0"/>
              </a:spcBef>
              <a:spcAft>
                <a:spcPct val="0"/>
              </a:spcAft>
              <a:defRPr sz="4500">
                <a:solidFill>
                  <a:schemeClr val="tx2"/>
                </a:solidFill>
                <a:latin typeface="Arial" pitchFamily="34" charset="0"/>
                <a:ea typeface="宋体" pitchFamily="2" charset="-122"/>
              </a:defRPr>
            </a:lvl8pPr>
            <a:lvl9pPr marL="1828800" algn="ctr" rtl="0" eaLnBrk="1" fontAlgn="base" hangingPunct="1">
              <a:spcBef>
                <a:spcPct val="0"/>
              </a:spcBef>
              <a:spcAft>
                <a:spcPct val="0"/>
              </a:spcAft>
              <a:defRPr sz="4500">
                <a:solidFill>
                  <a:schemeClr val="tx2"/>
                </a:solidFill>
                <a:latin typeface="Arial" pitchFamily="34" charset="0"/>
                <a:ea typeface="宋体" pitchFamily="2" charset="-122"/>
              </a:defRPr>
            </a:lvl9pPr>
          </a:lstStyle>
          <a:p>
            <a:r>
              <a:rPr lang="zh-CN" altLang="en-US" kern="0" dirty="0" smtClean="0"/>
              <a:t>供应商</a:t>
            </a:r>
            <a:r>
              <a:rPr lang="zh-CN" altLang="en-US" dirty="0"/>
              <a:t>关系</a:t>
            </a:r>
            <a:r>
              <a:rPr lang="zh-CN" altLang="en-US" kern="0" dirty="0" smtClean="0"/>
              <a:t>管理的内容</a:t>
            </a:r>
            <a:endParaRPr lang="zh-CN" altLang="en-US" kern="0" dirty="0"/>
          </a:p>
        </p:txBody>
      </p:sp>
    </p:spTree>
    <p:extLst>
      <p:ext uri="{BB962C8B-B14F-4D97-AF65-F5344CB8AC3E}">
        <p14:creationId xmlns:p14="http://schemas.microsoft.com/office/powerpoint/2010/main" val="3090479504"/>
      </p:ext>
    </p:extLst>
  </p:cSld>
  <p:clrMapOvr>
    <a:masterClrMapping/>
  </p:clrMapOvr>
  <p:transition>
    <p:comb/>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51520" y="1268760"/>
            <a:ext cx="8568952" cy="5477910"/>
          </a:xfrm>
          <a:prstGeom prst="rect">
            <a:avLst/>
          </a:prstGeom>
        </p:spPr>
        <p:txBody>
          <a:bodyPr wrap="square">
            <a:spAutoFit/>
          </a:bodyPr>
          <a:lstStyle/>
          <a:p>
            <a:pPr marL="0" lvl="1">
              <a:lnSpc>
                <a:spcPct val="150000"/>
              </a:lnSpc>
            </a:pPr>
            <a:r>
              <a:rPr lang="zh-CN" altLang="en-US" sz="2400" b="1" dirty="0">
                <a:solidFill>
                  <a:srgbClr val="0000FF"/>
                </a:solidFill>
                <a:latin typeface="微软雅黑" panose="020B0503020204020204" pitchFamily="34" charset="-122"/>
                <a:ea typeface="微软雅黑" panose="020B0503020204020204" pitchFamily="34" charset="-122"/>
              </a:rPr>
              <a:t>考核内容：</a:t>
            </a:r>
          </a:p>
          <a:p>
            <a:pPr marL="0" lvl="2">
              <a:lnSpc>
                <a:spcPct val="200000"/>
              </a:lnSpc>
            </a:pPr>
            <a:r>
              <a:rPr lang="zh-CN" altLang="en-US" sz="2000" b="1" dirty="0">
                <a:latin typeface="微软雅黑" panose="020B0503020204020204" pitchFamily="34" charset="-122"/>
                <a:ea typeface="微软雅黑" panose="020B0503020204020204" pitchFamily="34" charset="-122"/>
              </a:rPr>
              <a:t>货品符合要求：</a:t>
            </a:r>
            <a:r>
              <a:rPr lang="zh-CN" altLang="en-US" sz="2000" dirty="0">
                <a:latin typeface="微软雅黑" panose="020B0503020204020204" pitchFamily="34" charset="-122"/>
                <a:ea typeface="微软雅黑" panose="020B0503020204020204" pitchFamily="34" charset="-122"/>
              </a:rPr>
              <a:t>合同交货期内交货的数量和质量符合约定；</a:t>
            </a:r>
          </a:p>
          <a:p>
            <a:pPr marL="0" lvl="2">
              <a:lnSpc>
                <a:spcPct val="200000"/>
              </a:lnSpc>
            </a:pPr>
            <a:r>
              <a:rPr lang="zh-CN" altLang="en-US" sz="2000" b="1" dirty="0">
                <a:latin typeface="微软雅黑" panose="020B0503020204020204" pitchFamily="34" charset="-122"/>
                <a:ea typeface="微软雅黑" panose="020B0503020204020204" pitchFamily="34" charset="-122"/>
              </a:rPr>
              <a:t>遵守供货准则</a:t>
            </a:r>
            <a:r>
              <a:rPr lang="zh-CN" altLang="en-US" sz="2000" dirty="0">
                <a:latin typeface="微软雅黑" panose="020B0503020204020204" pitchFamily="34" charset="-122"/>
                <a:ea typeface="微软雅黑" panose="020B0503020204020204" pitchFamily="34" charset="-122"/>
              </a:rPr>
              <a:t>：有无主观欺诈行为，协议价与平均价差异；</a:t>
            </a:r>
          </a:p>
          <a:p>
            <a:pPr marL="0" lvl="2">
              <a:lnSpc>
                <a:spcPct val="200000"/>
              </a:lnSpc>
            </a:pPr>
            <a:r>
              <a:rPr lang="zh-CN" altLang="en-US" sz="2000" b="1" dirty="0">
                <a:latin typeface="微软雅黑" panose="020B0503020204020204" pitchFamily="34" charset="-122"/>
                <a:ea typeface="微软雅黑" panose="020B0503020204020204" pitchFamily="34" charset="-122"/>
              </a:rPr>
              <a:t>职业道德规范</a:t>
            </a:r>
            <a:r>
              <a:rPr lang="zh-CN" altLang="en-US" sz="2000" dirty="0">
                <a:latin typeface="微软雅黑" panose="020B0503020204020204" pitchFamily="34" charset="-122"/>
                <a:ea typeface="微软雅黑" panose="020B0503020204020204" pitchFamily="34" charset="-122"/>
              </a:rPr>
              <a:t>：社会责任与诚信，如保密、抬价、品质、贿赂</a:t>
            </a:r>
            <a:r>
              <a:rPr lang="en-US" altLang="zh-CN" sz="2000" dirty="0">
                <a:latin typeface="微软雅黑" panose="020B0503020204020204" pitchFamily="34" charset="-122"/>
                <a:ea typeface="微软雅黑" panose="020B0503020204020204" pitchFamily="34" charset="-122"/>
              </a:rPr>
              <a:t>;</a:t>
            </a:r>
          </a:p>
          <a:p>
            <a:pPr marL="0" lvl="2">
              <a:lnSpc>
                <a:spcPct val="200000"/>
              </a:lnSpc>
            </a:pPr>
            <a:r>
              <a:rPr lang="zh-CN" altLang="en-US" sz="2000" b="1" dirty="0">
                <a:latin typeface="微软雅黑" panose="020B0503020204020204" pitchFamily="34" charset="-122"/>
                <a:ea typeface="微软雅黑" panose="020B0503020204020204" pitchFamily="34" charset="-122"/>
              </a:rPr>
              <a:t>售后服务支持</a:t>
            </a:r>
            <a:r>
              <a:rPr lang="zh-CN" altLang="en-US" sz="2000" dirty="0">
                <a:latin typeface="微软雅黑" panose="020B0503020204020204" pitchFamily="34" charset="-122"/>
                <a:ea typeface="微软雅黑" panose="020B0503020204020204" pitchFamily="34" charset="-122"/>
              </a:rPr>
              <a:t>：电话畅通率、电邮回复率与速度，紧急技术支持效果等</a:t>
            </a:r>
            <a:r>
              <a:rPr lang="en-US" altLang="zh-CN" sz="2000" dirty="0">
                <a:latin typeface="微软雅黑" panose="020B0503020204020204" pitchFamily="34" charset="-122"/>
                <a:ea typeface="微软雅黑" panose="020B0503020204020204" pitchFamily="34" charset="-122"/>
              </a:rPr>
              <a:t>;</a:t>
            </a:r>
          </a:p>
          <a:p>
            <a:pPr marL="0" lvl="2">
              <a:lnSpc>
                <a:spcPct val="200000"/>
              </a:lnSpc>
            </a:pPr>
            <a:r>
              <a:rPr lang="zh-CN" altLang="en-US" sz="2000" b="1" dirty="0">
                <a:latin typeface="微软雅黑" panose="020B0503020204020204" pitchFamily="34" charset="-122"/>
                <a:ea typeface="微软雅黑" panose="020B0503020204020204" pitchFamily="34" charset="-122"/>
              </a:rPr>
              <a:t>改进开创意识：</a:t>
            </a:r>
            <a:r>
              <a:rPr lang="zh-CN" altLang="en-US" sz="2000" dirty="0">
                <a:latin typeface="微软雅黑" panose="020B0503020204020204" pitchFamily="34" charset="-122"/>
                <a:ea typeface="微软雅黑" panose="020B0503020204020204" pitchFamily="34" charset="-122"/>
              </a:rPr>
              <a:t>技术人员素质、技术的先进性、技术合作的可能性等。</a:t>
            </a:r>
          </a:p>
          <a:p>
            <a:pPr marL="0" lvl="2">
              <a:lnSpc>
                <a:spcPct val="200000"/>
              </a:lnSpc>
            </a:pPr>
            <a:r>
              <a:rPr lang="zh-CN" altLang="en-US" sz="2000" b="1" dirty="0">
                <a:latin typeface="微软雅黑" panose="020B0503020204020204" pitchFamily="34" charset="-122"/>
                <a:ea typeface="微软雅黑" panose="020B0503020204020204" pitchFamily="34" charset="-122"/>
              </a:rPr>
              <a:t>运作管理制度：</a:t>
            </a:r>
            <a:r>
              <a:rPr lang="zh-CN" altLang="en-US" sz="2000" dirty="0">
                <a:latin typeface="微软雅黑" panose="020B0503020204020204" pitchFamily="34" charset="-122"/>
                <a:ea typeface="微软雅黑" panose="020B0503020204020204" pitchFamily="34" charset="-122"/>
              </a:rPr>
              <a:t>流程控制能力，如进出货检验、投诉反馈程序、质量措施等</a:t>
            </a:r>
            <a:r>
              <a:rPr lang="en-US" altLang="zh-CN" sz="2000" dirty="0">
                <a:latin typeface="微软雅黑" panose="020B0503020204020204" pitchFamily="34" charset="-122"/>
                <a:ea typeface="微软雅黑" panose="020B0503020204020204" pitchFamily="34" charset="-122"/>
              </a:rPr>
              <a:t>;</a:t>
            </a:r>
          </a:p>
          <a:p>
            <a:pPr marL="0" lvl="2">
              <a:lnSpc>
                <a:spcPct val="200000"/>
              </a:lnSpc>
            </a:pPr>
            <a:r>
              <a:rPr lang="zh-CN" altLang="en-US" sz="2000" b="1" dirty="0">
                <a:latin typeface="微软雅黑" panose="020B0503020204020204" pitchFamily="34" charset="-122"/>
                <a:ea typeface="微软雅黑" panose="020B0503020204020204" pitchFamily="34" charset="-122"/>
              </a:rPr>
              <a:t>沟通协调能力</a:t>
            </a:r>
            <a:r>
              <a:rPr lang="zh-CN" altLang="en-US" sz="2000" dirty="0">
                <a:latin typeface="微软雅黑" panose="020B0503020204020204" pitchFamily="34" charset="-122"/>
                <a:ea typeface="微软雅黑" panose="020B0503020204020204" pitchFamily="34" charset="-122"/>
              </a:rPr>
              <a:t>：信息化程度、沟通机制、沟通渠道、冲突能否协商解决等；</a:t>
            </a:r>
          </a:p>
          <a:p>
            <a:pPr marL="0" lvl="2">
              <a:lnSpc>
                <a:spcPct val="200000"/>
              </a:lnSpc>
            </a:pPr>
            <a:r>
              <a:rPr lang="zh-CN" altLang="en-US" sz="2000" b="1" dirty="0">
                <a:latin typeface="微软雅黑" panose="020B0503020204020204" pitchFamily="34" charset="-122"/>
                <a:ea typeface="微软雅黑" panose="020B0503020204020204" pitchFamily="34" charset="-122"/>
              </a:rPr>
              <a:t>风险应对能力：</a:t>
            </a:r>
            <a:r>
              <a:rPr lang="zh-CN" altLang="en-US" sz="2000" dirty="0">
                <a:latin typeface="微软雅黑" panose="020B0503020204020204" pitchFamily="34" charset="-122"/>
                <a:ea typeface="微软雅黑" panose="020B0503020204020204" pitchFamily="34" charset="-122"/>
              </a:rPr>
              <a:t>保证企业的生产和经营的稳定性。</a:t>
            </a:r>
          </a:p>
        </p:txBody>
      </p:sp>
      <p:sp>
        <p:nvSpPr>
          <p:cNvPr id="8" name="Rectangle 3"/>
          <p:cNvSpPr txBox="1">
            <a:spLocks noChangeArrowheads="1"/>
          </p:cNvSpPr>
          <p:nvPr/>
        </p:nvSpPr>
        <p:spPr bwMode="auto">
          <a:xfrm>
            <a:off x="419730" y="332656"/>
            <a:ext cx="8232531" cy="648072"/>
          </a:xfrm>
          <a:prstGeom prst="rect">
            <a:avLst/>
          </a:prstGeom>
          <a:noFill/>
          <a:ln w="9525">
            <a:noFill/>
            <a:miter lim="800000"/>
            <a:headEnd/>
            <a:tailEnd/>
          </a:ln>
        </p:spPr>
        <p:txBody>
          <a:bodyPr vert="horz" wrap="square" lIns="91427" tIns="45712" rIns="91427" bIns="45712" numCol="1" anchor="ctr" anchorCtr="0" compatLnSpc="1">
            <a:prstTxWarp prst="textNoShape">
              <a:avLst/>
            </a:prstTxWarp>
          </a:bodyPr>
          <a:lstStyle>
            <a:lvl1pPr algn="ctr" rtl="0" eaLnBrk="1" fontAlgn="base" hangingPunct="1">
              <a:spcBef>
                <a:spcPct val="0"/>
              </a:spcBef>
              <a:spcAft>
                <a:spcPct val="0"/>
              </a:spcAft>
              <a:defRPr sz="3200" b="1">
                <a:solidFill>
                  <a:srgbClr val="FF0000"/>
                </a:solidFill>
                <a:latin typeface="微软雅黑" pitchFamily="34" charset="-122"/>
                <a:ea typeface="微软雅黑" pitchFamily="34" charset="-122"/>
                <a:cs typeface="+mj-cs"/>
              </a:defRPr>
            </a:lvl1pPr>
            <a:lvl2pPr algn="ctr" rtl="0" eaLnBrk="1" fontAlgn="base" hangingPunct="1">
              <a:spcBef>
                <a:spcPct val="0"/>
              </a:spcBef>
              <a:spcAft>
                <a:spcPct val="0"/>
              </a:spcAft>
              <a:defRPr sz="4500">
                <a:solidFill>
                  <a:schemeClr val="tx2"/>
                </a:solidFill>
                <a:latin typeface="Arial" pitchFamily="34" charset="0"/>
                <a:ea typeface="宋体" pitchFamily="2" charset="-122"/>
              </a:defRPr>
            </a:lvl2pPr>
            <a:lvl3pPr algn="ctr" rtl="0" eaLnBrk="1" fontAlgn="base" hangingPunct="1">
              <a:spcBef>
                <a:spcPct val="0"/>
              </a:spcBef>
              <a:spcAft>
                <a:spcPct val="0"/>
              </a:spcAft>
              <a:defRPr sz="4500">
                <a:solidFill>
                  <a:schemeClr val="tx2"/>
                </a:solidFill>
                <a:latin typeface="Arial" pitchFamily="34" charset="0"/>
                <a:ea typeface="宋体" pitchFamily="2" charset="-122"/>
              </a:defRPr>
            </a:lvl3pPr>
            <a:lvl4pPr algn="ctr" rtl="0" eaLnBrk="1" fontAlgn="base" hangingPunct="1">
              <a:spcBef>
                <a:spcPct val="0"/>
              </a:spcBef>
              <a:spcAft>
                <a:spcPct val="0"/>
              </a:spcAft>
              <a:defRPr sz="4500">
                <a:solidFill>
                  <a:schemeClr val="tx2"/>
                </a:solidFill>
                <a:latin typeface="Arial" pitchFamily="34" charset="0"/>
                <a:ea typeface="宋体" pitchFamily="2" charset="-122"/>
              </a:defRPr>
            </a:lvl4pPr>
            <a:lvl5pPr algn="ctr" rtl="0" eaLnBrk="1" fontAlgn="base" hangingPunct="1">
              <a:spcBef>
                <a:spcPct val="0"/>
              </a:spcBef>
              <a:spcAft>
                <a:spcPct val="0"/>
              </a:spcAft>
              <a:defRPr sz="4500">
                <a:solidFill>
                  <a:schemeClr val="tx2"/>
                </a:solidFill>
                <a:latin typeface="Arial" pitchFamily="34" charset="0"/>
                <a:ea typeface="宋体" pitchFamily="2" charset="-122"/>
              </a:defRPr>
            </a:lvl5pPr>
            <a:lvl6pPr marL="457200" algn="ctr" rtl="0" eaLnBrk="1" fontAlgn="base" hangingPunct="1">
              <a:spcBef>
                <a:spcPct val="0"/>
              </a:spcBef>
              <a:spcAft>
                <a:spcPct val="0"/>
              </a:spcAft>
              <a:defRPr sz="4500">
                <a:solidFill>
                  <a:schemeClr val="tx2"/>
                </a:solidFill>
                <a:latin typeface="Arial" pitchFamily="34" charset="0"/>
                <a:ea typeface="宋体" pitchFamily="2" charset="-122"/>
              </a:defRPr>
            </a:lvl6pPr>
            <a:lvl7pPr marL="914400" algn="ctr" rtl="0" eaLnBrk="1" fontAlgn="base" hangingPunct="1">
              <a:spcBef>
                <a:spcPct val="0"/>
              </a:spcBef>
              <a:spcAft>
                <a:spcPct val="0"/>
              </a:spcAft>
              <a:defRPr sz="4500">
                <a:solidFill>
                  <a:schemeClr val="tx2"/>
                </a:solidFill>
                <a:latin typeface="Arial" pitchFamily="34" charset="0"/>
                <a:ea typeface="宋体" pitchFamily="2" charset="-122"/>
              </a:defRPr>
            </a:lvl7pPr>
            <a:lvl8pPr marL="1371600" algn="ctr" rtl="0" eaLnBrk="1" fontAlgn="base" hangingPunct="1">
              <a:spcBef>
                <a:spcPct val="0"/>
              </a:spcBef>
              <a:spcAft>
                <a:spcPct val="0"/>
              </a:spcAft>
              <a:defRPr sz="4500">
                <a:solidFill>
                  <a:schemeClr val="tx2"/>
                </a:solidFill>
                <a:latin typeface="Arial" pitchFamily="34" charset="0"/>
                <a:ea typeface="宋体" pitchFamily="2" charset="-122"/>
              </a:defRPr>
            </a:lvl8pPr>
            <a:lvl9pPr marL="1828800" algn="ctr" rtl="0" eaLnBrk="1" fontAlgn="base" hangingPunct="1">
              <a:spcBef>
                <a:spcPct val="0"/>
              </a:spcBef>
              <a:spcAft>
                <a:spcPct val="0"/>
              </a:spcAft>
              <a:defRPr sz="4500">
                <a:solidFill>
                  <a:schemeClr val="tx2"/>
                </a:solidFill>
                <a:latin typeface="Arial" pitchFamily="34" charset="0"/>
                <a:ea typeface="宋体" pitchFamily="2" charset="-122"/>
              </a:defRPr>
            </a:lvl9pPr>
          </a:lstStyle>
          <a:p>
            <a:r>
              <a:rPr lang="zh-CN" altLang="en-US" kern="0" dirty="0" smtClean="0"/>
              <a:t>供应商</a:t>
            </a:r>
            <a:r>
              <a:rPr lang="zh-CN" altLang="en-US" dirty="0"/>
              <a:t>关系</a:t>
            </a:r>
            <a:r>
              <a:rPr lang="zh-CN" altLang="en-US" kern="0" dirty="0" smtClean="0"/>
              <a:t>管理的内容</a:t>
            </a:r>
            <a:endParaRPr lang="zh-CN" altLang="en-US" kern="0" dirty="0"/>
          </a:p>
        </p:txBody>
      </p:sp>
    </p:spTree>
    <p:extLst>
      <p:ext uri="{BB962C8B-B14F-4D97-AF65-F5344CB8AC3E}">
        <p14:creationId xmlns:p14="http://schemas.microsoft.com/office/powerpoint/2010/main" val="356080702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69357" y="310353"/>
            <a:ext cx="3024336" cy="580926"/>
          </a:xfrm>
          <a:noFill/>
          <a:ln w="9525">
            <a:noFill/>
            <a:miter lim="800000"/>
            <a:headEnd/>
            <a:tailEnd/>
          </a:ln>
        </p:spPr>
        <p:txBody>
          <a:bodyPr wrap="square">
            <a:spAutoFit/>
          </a:bodyPr>
          <a:lstStyle/>
          <a:p>
            <a:pPr algn="ctr"/>
            <a:r>
              <a:rPr lang="zh-CN" altLang="en-US" sz="3200" b="1" i="0" kern="1200" dirty="0" smtClean="0">
                <a:solidFill>
                  <a:srgbClr val="FA0000"/>
                </a:solidFill>
                <a:latin typeface="微软雅黑" pitchFamily="34" charset="-122"/>
                <a:ea typeface="微软雅黑" pitchFamily="34" charset="-122"/>
                <a:cs typeface="+mn-cs"/>
              </a:rPr>
              <a:t>企业是什么？</a:t>
            </a:r>
            <a:endParaRPr lang="zh-CN" altLang="en-US" sz="3200" b="1" i="0" kern="1200" dirty="0">
              <a:solidFill>
                <a:srgbClr val="FA0000"/>
              </a:solidFill>
              <a:latin typeface="微软雅黑" pitchFamily="34" charset="-122"/>
              <a:ea typeface="微软雅黑" pitchFamily="34" charset="-122"/>
              <a:cs typeface="+mn-cs"/>
            </a:endParaRPr>
          </a:p>
        </p:txBody>
      </p:sp>
      <p:sp>
        <p:nvSpPr>
          <p:cNvPr id="3" name="内容占位符 2"/>
          <p:cNvSpPr>
            <a:spLocks noGrp="1"/>
          </p:cNvSpPr>
          <p:nvPr>
            <p:ph idx="1"/>
          </p:nvPr>
        </p:nvSpPr>
        <p:spPr>
          <a:xfrm>
            <a:off x="333053" y="1484784"/>
            <a:ext cx="8496944" cy="4824536"/>
          </a:xfrm>
        </p:spPr>
        <p:txBody>
          <a:bodyPr>
            <a:normAutofit/>
          </a:bodyPr>
          <a:lstStyle/>
          <a:p>
            <a:pPr>
              <a:lnSpc>
                <a:spcPct val="150000"/>
              </a:lnSpc>
              <a:buNone/>
            </a:pPr>
            <a:r>
              <a:rPr lang="zh-CN" altLang="en-US" sz="2400" b="1" dirty="0" smtClean="0">
                <a:latin typeface="微软雅黑" pitchFamily="34" charset="-122"/>
                <a:ea typeface="微软雅黑" pitchFamily="34" charset="-122"/>
              </a:rPr>
              <a:t>企业一词源自日语。</a:t>
            </a:r>
            <a:endParaRPr lang="en-US" altLang="zh-CN" sz="2400" b="1" dirty="0" smtClean="0">
              <a:latin typeface="微软雅黑" pitchFamily="34" charset="-122"/>
              <a:ea typeface="微软雅黑" pitchFamily="34" charset="-122"/>
            </a:endParaRPr>
          </a:p>
          <a:p>
            <a:pPr>
              <a:lnSpc>
                <a:spcPct val="150000"/>
              </a:lnSpc>
              <a:buNone/>
            </a:pPr>
            <a:r>
              <a:rPr lang="zh-CN" altLang="en-US" sz="2400" b="1" dirty="0" smtClean="0">
                <a:latin typeface="微软雅黑" pitchFamily="34" charset="-122"/>
                <a:ea typeface="微软雅黑" pitchFamily="34" charset="-122"/>
              </a:rPr>
              <a:t>它是在日本明治维新后，大规模引进西方文化与制度的过程中而来的。戊戌变法之后，这些汉字词汇用法被大量由日语引进现代汉语。</a:t>
            </a:r>
            <a:endParaRPr lang="en-US" altLang="zh-CN" sz="2400" b="1" dirty="0" smtClean="0">
              <a:latin typeface="微软雅黑" pitchFamily="34" charset="-122"/>
              <a:ea typeface="微软雅黑" pitchFamily="34" charset="-122"/>
            </a:endParaRPr>
          </a:p>
          <a:p>
            <a:pPr>
              <a:lnSpc>
                <a:spcPct val="150000"/>
              </a:lnSpc>
              <a:buNone/>
            </a:pPr>
            <a:r>
              <a:rPr lang="zh-CN" altLang="en-US" sz="2400" b="1" dirty="0" smtClean="0">
                <a:latin typeface="微软雅黑" pitchFamily="34" charset="-122"/>
                <a:ea typeface="微软雅黑" pitchFamily="34" charset="-122"/>
              </a:rPr>
              <a:t>日本在引进该词时，意译为“企业”，从字面上看表</a:t>
            </a:r>
            <a:endParaRPr lang="en-US" altLang="zh-CN" sz="2400" b="1" dirty="0" smtClean="0">
              <a:latin typeface="微软雅黑" pitchFamily="34" charset="-122"/>
              <a:ea typeface="微软雅黑" pitchFamily="34" charset="-122"/>
            </a:endParaRPr>
          </a:p>
          <a:p>
            <a:pPr>
              <a:lnSpc>
                <a:spcPct val="150000"/>
              </a:lnSpc>
              <a:buNone/>
            </a:pPr>
            <a:r>
              <a:rPr lang="zh-CN" altLang="en-US" sz="2400" b="1" dirty="0" smtClean="0">
                <a:latin typeface="微软雅黑" pitchFamily="34" charset="-122"/>
                <a:ea typeface="微软雅黑" pitchFamily="34" charset="-122"/>
              </a:rPr>
              <a:t>示商事主体企图从事某项事业，且有持续经营的意思。</a:t>
            </a:r>
            <a:endParaRPr lang="en-US" altLang="zh-CN" sz="2400" b="1" dirty="0" smtClean="0">
              <a:latin typeface="微软雅黑" pitchFamily="34" charset="-122"/>
              <a:ea typeface="微软雅黑" pitchFamily="34" charset="-122"/>
            </a:endParaRPr>
          </a:p>
          <a:p>
            <a:pPr>
              <a:lnSpc>
                <a:spcPct val="150000"/>
              </a:lnSpc>
              <a:buNone/>
            </a:pPr>
            <a:r>
              <a:rPr lang="zh-CN" altLang="en-US" sz="2400" b="1" dirty="0" smtClean="0">
                <a:solidFill>
                  <a:srgbClr val="0070C0"/>
                </a:solidFill>
                <a:latin typeface="微软雅黑" pitchFamily="34" charset="-122"/>
                <a:ea typeface="微软雅黑" pitchFamily="34" charset="-122"/>
              </a:rPr>
              <a:t>从事生产、流通或服务活动的独立核算的经济单位</a:t>
            </a:r>
            <a:endParaRPr lang="zh-CN" altLang="en-US" sz="2400" b="1" dirty="0">
              <a:solidFill>
                <a:srgbClr val="0070C0"/>
              </a:solidFill>
              <a:latin typeface="微软雅黑" pitchFamily="34" charset="-122"/>
              <a:ea typeface="微软雅黑" pitchFamily="34" charset="-122"/>
            </a:endParaRPr>
          </a:p>
        </p:txBody>
      </p:sp>
      <p:sp>
        <p:nvSpPr>
          <p:cNvPr id="5" name="灯片编号占位符 1"/>
          <p:cNvSpPr>
            <a:spLocks noGrp="1"/>
          </p:cNvSpPr>
          <p:nvPr>
            <p:ph type="sldNum" sz="quarter" idx="4"/>
          </p:nvPr>
        </p:nvSpPr>
        <p:spPr>
          <a:xfrm>
            <a:off x="3552825" y="6483357"/>
            <a:ext cx="2057400" cy="366183"/>
          </a:xfrm>
        </p:spPr>
        <p:txBody>
          <a:bodyPr/>
          <a:lstStyle/>
          <a:p>
            <a:r>
              <a:rPr lang="en-US" altLang="zh-CN" dirty="0" smtClean="0"/>
              <a:t>17</a:t>
            </a:r>
            <a:endParaRPr lang="zh-CN" altLang="en-US" dirty="0"/>
          </a:p>
        </p:txBody>
      </p:sp>
    </p:spTree>
    <p:extLst>
      <p:ext uri="{BB962C8B-B14F-4D97-AF65-F5344CB8AC3E}">
        <p14:creationId xmlns:p14="http://schemas.microsoft.com/office/powerpoint/2010/main" val="2140205199"/>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0131" name="Rectangle 3"/>
          <p:cNvSpPr>
            <a:spLocks noGrp="1" noChangeArrowheads="1"/>
          </p:cNvSpPr>
          <p:nvPr>
            <p:ph type="body" sz="half" idx="1"/>
          </p:nvPr>
        </p:nvSpPr>
        <p:spPr>
          <a:xfrm>
            <a:off x="395536" y="4365104"/>
            <a:ext cx="8331508" cy="1727969"/>
          </a:xfrm>
        </p:spPr>
        <p:txBody>
          <a:bodyPr/>
          <a:lstStyle/>
          <a:p>
            <a:pPr>
              <a:lnSpc>
                <a:spcPct val="150000"/>
              </a:lnSpc>
              <a:buFontTx/>
              <a:buNone/>
            </a:pPr>
            <a:r>
              <a:rPr lang="en-US" altLang="en-US" sz="2400" b="1" dirty="0" smtClean="0">
                <a:latin typeface="微软雅黑" panose="020B0503020204020204" pitchFamily="34" charset="-122"/>
                <a:ea typeface="微软雅黑" panose="020B0503020204020204" pitchFamily="34" charset="-122"/>
              </a:rPr>
              <a:t>5. </a:t>
            </a:r>
            <a:r>
              <a:rPr lang="en-US" altLang="en-US" sz="2400" b="1" dirty="0" err="1" smtClean="0">
                <a:latin typeface="微软雅黑" panose="020B0503020204020204" pitchFamily="34" charset="-122"/>
                <a:ea typeface="微软雅黑" panose="020B0503020204020204" pitchFamily="34" charset="-122"/>
              </a:rPr>
              <a:t>供应商关系的拆伙淘汰</a:t>
            </a:r>
            <a:endParaRPr lang="zh-CN" altLang="en-US" sz="2400" b="1" dirty="0">
              <a:latin typeface="微软雅黑" panose="020B0503020204020204" pitchFamily="34" charset="-122"/>
              <a:ea typeface="微软雅黑" panose="020B0503020204020204" pitchFamily="34" charset="-122"/>
            </a:endParaRPr>
          </a:p>
          <a:p>
            <a:pPr marL="0" lvl="1">
              <a:lnSpc>
                <a:spcPct val="150000"/>
              </a:lnSpc>
              <a:spcBef>
                <a:spcPts val="0"/>
              </a:spcBef>
              <a:buFont typeface="Wingdings" panose="05000000000000000000" pitchFamily="2" charset="2"/>
              <a:buChar char="Ø"/>
            </a:pPr>
            <a:r>
              <a:rPr lang="zh-CN" altLang="en-US" sz="2000" b="0" dirty="0">
                <a:latin typeface="微软雅黑" panose="020B0503020204020204" pitchFamily="34" charset="-122"/>
                <a:ea typeface="微软雅黑" panose="020B0503020204020204" pitchFamily="34" charset="-122"/>
              </a:rPr>
              <a:t>平稳过渡与负责原则→不损害客户满意度、公司利润与名誉；</a:t>
            </a:r>
          </a:p>
          <a:p>
            <a:pPr marL="0" lvl="1">
              <a:lnSpc>
                <a:spcPct val="150000"/>
              </a:lnSpc>
              <a:spcBef>
                <a:spcPts val="0"/>
              </a:spcBef>
              <a:buFont typeface="Wingdings" panose="05000000000000000000" pitchFamily="2" charset="2"/>
              <a:buChar char="Ø"/>
            </a:pPr>
            <a:r>
              <a:rPr lang="zh-CN" altLang="en-US" sz="2000" b="0" dirty="0">
                <a:latin typeface="微软雅黑" panose="020B0503020204020204" pitchFamily="34" charset="-122"/>
                <a:ea typeface="微软雅黑" panose="020B0503020204020204" pitchFamily="34" charset="-122"/>
              </a:rPr>
              <a:t>坦诚的态度和专业的拆伙方案→应剔除的供应商有序退出</a:t>
            </a:r>
            <a:r>
              <a:rPr lang="zh-CN" altLang="en-US" sz="2000" b="0" dirty="0" smtClean="0">
                <a:latin typeface="微软雅黑" panose="020B0503020204020204" pitchFamily="34" charset="-122"/>
                <a:ea typeface="微软雅黑" panose="020B0503020204020204" pitchFamily="34" charset="-122"/>
              </a:rPr>
              <a:t>。</a:t>
            </a:r>
            <a:endParaRPr lang="zh-CN" altLang="en-US" sz="2000" b="0" dirty="0">
              <a:latin typeface="微软雅黑" panose="020B0503020204020204" pitchFamily="34" charset="-122"/>
              <a:ea typeface="微软雅黑" panose="020B0503020204020204" pitchFamily="34" charset="-122"/>
            </a:endParaRPr>
          </a:p>
        </p:txBody>
      </p:sp>
      <p:sp>
        <p:nvSpPr>
          <p:cNvPr id="17" name="矩形 16"/>
          <p:cNvSpPr/>
          <p:nvPr/>
        </p:nvSpPr>
        <p:spPr>
          <a:xfrm>
            <a:off x="395536" y="1340768"/>
            <a:ext cx="8331508" cy="2954655"/>
          </a:xfrm>
          <a:prstGeom prst="rect">
            <a:avLst/>
          </a:prstGeom>
        </p:spPr>
        <p:txBody>
          <a:bodyPr wrap="square">
            <a:spAutoFit/>
          </a:bodyPr>
          <a:lstStyle/>
          <a:p>
            <a:pPr>
              <a:lnSpc>
                <a:spcPct val="150000"/>
              </a:lnSpc>
              <a:buFontTx/>
              <a:buNone/>
            </a:pPr>
            <a:r>
              <a:rPr lang="en-US" altLang="en-US" sz="2400" b="1" dirty="0" smtClean="0">
                <a:latin typeface="微软雅黑" panose="020B0503020204020204" pitchFamily="34" charset="-122"/>
                <a:ea typeface="微软雅黑" panose="020B0503020204020204" pitchFamily="34" charset="-122"/>
              </a:rPr>
              <a:t>4. </a:t>
            </a:r>
            <a:r>
              <a:rPr lang="en-US" altLang="en-US" sz="2400" b="1" dirty="0" err="1" smtClean="0">
                <a:latin typeface="微软雅黑" panose="020B0503020204020204" pitchFamily="34" charset="-122"/>
                <a:ea typeface="微软雅黑" panose="020B0503020204020204" pitchFamily="34" charset="-122"/>
              </a:rPr>
              <a:t>供应商关系的合作发展</a:t>
            </a:r>
            <a:endParaRPr lang="zh-CN" altLang="en-US" sz="2400" b="1" dirty="0">
              <a:latin typeface="微软雅黑" panose="020B0503020204020204" pitchFamily="34" charset="-122"/>
              <a:ea typeface="微软雅黑" panose="020B0503020204020204" pitchFamily="34" charset="-122"/>
            </a:endParaRPr>
          </a:p>
          <a:p>
            <a:pPr marL="342900" lvl="1" indent="-342900">
              <a:lnSpc>
                <a:spcPct val="15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防范风险：信誉风险、技术泄漏风险、物料供应风险、突发风险；</a:t>
            </a:r>
          </a:p>
          <a:p>
            <a:pPr marL="342900" lvl="1" indent="-342900">
              <a:lnSpc>
                <a:spcPct val="15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自我审视：鉴别合作满意</a:t>
            </a:r>
            <a:r>
              <a:rPr lang="zh-CN" altLang="en-US" sz="2000" dirty="0" smtClean="0">
                <a:latin typeface="微软雅黑" panose="020B0503020204020204" pitchFamily="34" charset="-122"/>
                <a:ea typeface="微软雅黑" panose="020B0503020204020204" pitchFamily="34" charset="-122"/>
              </a:rPr>
              <a:t>度</a:t>
            </a:r>
            <a:endParaRPr lang="zh-CN" altLang="en-US" sz="2000" dirty="0">
              <a:latin typeface="微软雅黑" panose="020B0503020204020204" pitchFamily="34" charset="-122"/>
              <a:ea typeface="微软雅黑" panose="020B0503020204020204" pitchFamily="34" charset="-122"/>
            </a:endParaRPr>
          </a:p>
          <a:p>
            <a:pPr marL="342900" lvl="1" indent="-342900">
              <a:lnSpc>
                <a:spcPct val="15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予以奖励：出色供应商→质量免检、新产品布点、价格和采购量激励；惩罚也是负激励，包括降低物料供应份额和向供应商索赔。</a:t>
            </a:r>
          </a:p>
          <a:p>
            <a:pPr marL="342900" lvl="1" indent="-342900">
              <a:lnSpc>
                <a:spcPct val="15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持续改进：合作研发、质量研讨、采购价格、服务和交付等方面。</a:t>
            </a:r>
          </a:p>
        </p:txBody>
      </p:sp>
      <p:sp>
        <p:nvSpPr>
          <p:cNvPr id="19" name="Rectangle 3"/>
          <p:cNvSpPr txBox="1">
            <a:spLocks noChangeArrowheads="1"/>
          </p:cNvSpPr>
          <p:nvPr/>
        </p:nvSpPr>
        <p:spPr bwMode="auto">
          <a:xfrm>
            <a:off x="445024" y="333820"/>
            <a:ext cx="8232531" cy="648072"/>
          </a:xfrm>
          <a:prstGeom prst="rect">
            <a:avLst/>
          </a:prstGeom>
          <a:noFill/>
          <a:ln w="9525">
            <a:noFill/>
            <a:miter lim="800000"/>
            <a:headEnd/>
            <a:tailEnd/>
          </a:ln>
        </p:spPr>
        <p:txBody>
          <a:bodyPr vert="horz" wrap="square" lIns="91427" tIns="45712" rIns="91427" bIns="45712" numCol="1" anchor="ctr" anchorCtr="0" compatLnSpc="1">
            <a:prstTxWarp prst="textNoShape">
              <a:avLst/>
            </a:prstTxWarp>
          </a:bodyPr>
          <a:lstStyle>
            <a:lvl1pPr algn="ctr" rtl="0" eaLnBrk="1" fontAlgn="base" hangingPunct="1">
              <a:spcBef>
                <a:spcPct val="0"/>
              </a:spcBef>
              <a:spcAft>
                <a:spcPct val="0"/>
              </a:spcAft>
              <a:defRPr sz="3200" b="1">
                <a:solidFill>
                  <a:srgbClr val="FF0000"/>
                </a:solidFill>
                <a:latin typeface="微软雅黑" pitchFamily="34" charset="-122"/>
                <a:ea typeface="微软雅黑" pitchFamily="34" charset="-122"/>
                <a:cs typeface="+mj-cs"/>
              </a:defRPr>
            </a:lvl1pPr>
            <a:lvl2pPr algn="ctr" rtl="0" eaLnBrk="1" fontAlgn="base" hangingPunct="1">
              <a:spcBef>
                <a:spcPct val="0"/>
              </a:spcBef>
              <a:spcAft>
                <a:spcPct val="0"/>
              </a:spcAft>
              <a:defRPr sz="4500">
                <a:solidFill>
                  <a:schemeClr val="tx2"/>
                </a:solidFill>
                <a:latin typeface="Arial" pitchFamily="34" charset="0"/>
                <a:ea typeface="宋体" pitchFamily="2" charset="-122"/>
              </a:defRPr>
            </a:lvl2pPr>
            <a:lvl3pPr algn="ctr" rtl="0" eaLnBrk="1" fontAlgn="base" hangingPunct="1">
              <a:spcBef>
                <a:spcPct val="0"/>
              </a:spcBef>
              <a:spcAft>
                <a:spcPct val="0"/>
              </a:spcAft>
              <a:defRPr sz="4500">
                <a:solidFill>
                  <a:schemeClr val="tx2"/>
                </a:solidFill>
                <a:latin typeface="Arial" pitchFamily="34" charset="0"/>
                <a:ea typeface="宋体" pitchFamily="2" charset="-122"/>
              </a:defRPr>
            </a:lvl3pPr>
            <a:lvl4pPr algn="ctr" rtl="0" eaLnBrk="1" fontAlgn="base" hangingPunct="1">
              <a:spcBef>
                <a:spcPct val="0"/>
              </a:spcBef>
              <a:spcAft>
                <a:spcPct val="0"/>
              </a:spcAft>
              <a:defRPr sz="4500">
                <a:solidFill>
                  <a:schemeClr val="tx2"/>
                </a:solidFill>
                <a:latin typeface="Arial" pitchFamily="34" charset="0"/>
                <a:ea typeface="宋体" pitchFamily="2" charset="-122"/>
              </a:defRPr>
            </a:lvl4pPr>
            <a:lvl5pPr algn="ctr" rtl="0" eaLnBrk="1" fontAlgn="base" hangingPunct="1">
              <a:spcBef>
                <a:spcPct val="0"/>
              </a:spcBef>
              <a:spcAft>
                <a:spcPct val="0"/>
              </a:spcAft>
              <a:defRPr sz="4500">
                <a:solidFill>
                  <a:schemeClr val="tx2"/>
                </a:solidFill>
                <a:latin typeface="Arial" pitchFamily="34" charset="0"/>
                <a:ea typeface="宋体" pitchFamily="2" charset="-122"/>
              </a:defRPr>
            </a:lvl5pPr>
            <a:lvl6pPr marL="457200" algn="ctr" rtl="0" eaLnBrk="1" fontAlgn="base" hangingPunct="1">
              <a:spcBef>
                <a:spcPct val="0"/>
              </a:spcBef>
              <a:spcAft>
                <a:spcPct val="0"/>
              </a:spcAft>
              <a:defRPr sz="4500">
                <a:solidFill>
                  <a:schemeClr val="tx2"/>
                </a:solidFill>
                <a:latin typeface="Arial" pitchFamily="34" charset="0"/>
                <a:ea typeface="宋体" pitchFamily="2" charset="-122"/>
              </a:defRPr>
            </a:lvl6pPr>
            <a:lvl7pPr marL="914400" algn="ctr" rtl="0" eaLnBrk="1" fontAlgn="base" hangingPunct="1">
              <a:spcBef>
                <a:spcPct val="0"/>
              </a:spcBef>
              <a:spcAft>
                <a:spcPct val="0"/>
              </a:spcAft>
              <a:defRPr sz="4500">
                <a:solidFill>
                  <a:schemeClr val="tx2"/>
                </a:solidFill>
                <a:latin typeface="Arial" pitchFamily="34" charset="0"/>
                <a:ea typeface="宋体" pitchFamily="2" charset="-122"/>
              </a:defRPr>
            </a:lvl7pPr>
            <a:lvl8pPr marL="1371600" algn="ctr" rtl="0" eaLnBrk="1" fontAlgn="base" hangingPunct="1">
              <a:spcBef>
                <a:spcPct val="0"/>
              </a:spcBef>
              <a:spcAft>
                <a:spcPct val="0"/>
              </a:spcAft>
              <a:defRPr sz="4500">
                <a:solidFill>
                  <a:schemeClr val="tx2"/>
                </a:solidFill>
                <a:latin typeface="Arial" pitchFamily="34" charset="0"/>
                <a:ea typeface="宋体" pitchFamily="2" charset="-122"/>
              </a:defRPr>
            </a:lvl8pPr>
            <a:lvl9pPr marL="1828800" algn="ctr" rtl="0" eaLnBrk="1" fontAlgn="base" hangingPunct="1">
              <a:spcBef>
                <a:spcPct val="0"/>
              </a:spcBef>
              <a:spcAft>
                <a:spcPct val="0"/>
              </a:spcAft>
              <a:defRPr sz="4500">
                <a:solidFill>
                  <a:schemeClr val="tx2"/>
                </a:solidFill>
                <a:latin typeface="Arial" pitchFamily="34" charset="0"/>
                <a:ea typeface="宋体" pitchFamily="2" charset="-122"/>
              </a:defRPr>
            </a:lvl9pPr>
          </a:lstStyle>
          <a:p>
            <a:r>
              <a:rPr lang="zh-CN" altLang="en-US" kern="0" dirty="0" smtClean="0"/>
              <a:t>供应商</a:t>
            </a:r>
            <a:r>
              <a:rPr lang="zh-CN" altLang="en-US" dirty="0"/>
              <a:t>关系</a:t>
            </a:r>
            <a:r>
              <a:rPr lang="zh-CN" altLang="en-US" kern="0" dirty="0" smtClean="0"/>
              <a:t>管理的内容</a:t>
            </a:r>
            <a:endParaRPr lang="zh-CN" altLang="en-US" kern="0" dirty="0"/>
          </a:p>
        </p:txBody>
      </p:sp>
    </p:spTree>
    <p:extLst>
      <p:ext uri="{BB962C8B-B14F-4D97-AF65-F5344CB8AC3E}">
        <p14:creationId xmlns:p14="http://schemas.microsoft.com/office/powerpoint/2010/main" val="732665558"/>
      </p:ext>
    </p:extLst>
  </p:cSld>
  <p:clrMapOvr>
    <a:masterClrMapping/>
  </p:clrMapOvr>
  <p:transition>
    <p:comb/>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9" name="Picture 1029" descr="D:\picture\EDUPEPL\CMENP020.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12776"/>
            <a:ext cx="8839200" cy="4752528"/>
          </a:xfrm>
          <a:prstGeom prst="rect">
            <a:avLst/>
          </a:prstGeom>
          <a:noFill/>
          <a:extLst>
            <a:ext uri="{909E8E84-426E-40DD-AFC4-6F175D3DCCD1}">
              <a14:hiddenFill xmlns:a14="http://schemas.microsoft.com/office/drawing/2010/main">
                <a:solidFill>
                  <a:srgbClr val="FFFFFF"/>
                </a:solidFill>
              </a14:hiddenFill>
            </a:ext>
          </a:extLst>
        </p:spPr>
      </p:pic>
      <p:sp>
        <p:nvSpPr>
          <p:cNvPr id="67586" name="Rectangle 1026"/>
          <p:cNvSpPr>
            <a:spLocks noChangeArrowheads="1"/>
          </p:cNvSpPr>
          <p:nvPr/>
        </p:nvSpPr>
        <p:spPr bwMode="auto">
          <a:xfrm>
            <a:off x="971600" y="1700808"/>
            <a:ext cx="57150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50000"/>
              </a:lnSpc>
              <a:buClr>
                <a:srgbClr val="FF0000"/>
              </a:buClr>
            </a:pPr>
            <a:r>
              <a:rPr lang="en-US" altLang="zh-CN" sz="2000" b="1" dirty="0">
                <a:latin typeface="微软雅黑" panose="020B0503020204020204" pitchFamily="34" charset="-122"/>
                <a:ea typeface="微软雅黑" panose="020B0503020204020204" pitchFamily="34" charset="-122"/>
              </a:rPr>
              <a:t> </a:t>
            </a:r>
            <a:r>
              <a:rPr lang="zh-CN" altLang="en-US" sz="2000" b="1" dirty="0">
                <a:latin typeface="微软雅黑" panose="020B0503020204020204" pitchFamily="34" charset="-122"/>
                <a:ea typeface="微软雅黑" panose="020B0503020204020204" pitchFamily="34" charset="-122"/>
              </a:rPr>
              <a:t>从战略角度和高度</a:t>
            </a:r>
            <a:r>
              <a:rPr lang="zh-CN" altLang="en-US" sz="2000" b="1" dirty="0" smtClean="0">
                <a:latin typeface="微软雅黑" panose="020B0503020204020204" pitchFamily="34" charset="-122"/>
                <a:ea typeface="微软雅黑" panose="020B0503020204020204" pitchFamily="34" charset="-122"/>
              </a:rPr>
              <a:t>认识供应商战略思维</a:t>
            </a:r>
            <a:endParaRPr lang="zh-CN" altLang="en-US" sz="2000" b="1"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采购管理与</a:t>
            </a:r>
            <a:r>
              <a:rPr lang="zh-CN" altLang="en-US" sz="2000" dirty="0" smtClean="0">
                <a:latin typeface="微软雅黑" panose="020B0503020204020204" pitchFamily="34" charset="-122"/>
                <a:ea typeface="微软雅黑" panose="020B0503020204020204" pitchFamily="34" charset="-122"/>
              </a:rPr>
              <a:t>降低成本</a:t>
            </a:r>
            <a:endParaRPr lang="zh-CN" altLang="en-US" sz="2000"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采购战略与企业资源管理和市场</a:t>
            </a:r>
            <a:r>
              <a:rPr lang="zh-CN" altLang="en-US" sz="2000" dirty="0" smtClean="0">
                <a:latin typeface="微软雅黑" panose="020B0503020204020204" pitchFamily="34" charset="-122"/>
                <a:ea typeface="微软雅黑" panose="020B0503020204020204" pitchFamily="34" charset="-122"/>
              </a:rPr>
              <a:t>变化</a:t>
            </a:r>
            <a:endParaRPr lang="zh-CN" altLang="en-US" sz="2000"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供应环节也许是企业经营管理中的</a:t>
            </a:r>
            <a:r>
              <a:rPr lang="zh-CN" altLang="en-US" sz="2000" dirty="0" smtClean="0">
                <a:latin typeface="微软雅黑" panose="020B0503020204020204" pitchFamily="34" charset="-122"/>
                <a:ea typeface="微软雅黑" panose="020B0503020204020204" pitchFamily="34" charset="-122"/>
              </a:rPr>
              <a:t>薄弱点</a:t>
            </a:r>
            <a:endParaRPr lang="zh-CN" altLang="en-US" sz="2000"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采购</a:t>
            </a:r>
            <a:r>
              <a:rPr lang="zh-CN" altLang="en-US" sz="2000" dirty="0">
                <a:latin typeface="微软雅黑" panose="020B0503020204020204" pitchFamily="34" charset="-122"/>
                <a:ea typeface="微软雅黑" panose="020B0503020204020204" pitchFamily="34" charset="-122"/>
              </a:rPr>
              <a:t>是企业的利润之源</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质量之本</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效率之</a:t>
            </a:r>
            <a:r>
              <a:rPr lang="zh-CN" altLang="en-US" sz="2000" dirty="0" smtClean="0">
                <a:latin typeface="微软雅黑" panose="020B0503020204020204" pitchFamily="34" charset="-122"/>
                <a:ea typeface="微软雅黑" panose="020B0503020204020204" pitchFamily="34" charset="-122"/>
              </a:rPr>
              <a:t>始</a:t>
            </a:r>
            <a:endParaRPr lang="zh-CN" altLang="en-US" sz="2000"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如何从企业整体利益</a:t>
            </a:r>
            <a:r>
              <a:rPr lang="zh-CN" altLang="en-US" sz="2000" dirty="0" smtClean="0">
                <a:latin typeface="微软雅黑" panose="020B0503020204020204" pitchFamily="34" charset="-122"/>
                <a:ea typeface="微软雅黑" panose="020B0503020204020204" pitchFamily="34" charset="-122"/>
              </a:rPr>
              <a:t>出发</a:t>
            </a:r>
            <a:endParaRPr lang="zh-CN" altLang="en-US" sz="2000" dirty="0">
              <a:latin typeface="微软雅黑" panose="020B0503020204020204" pitchFamily="34" charset="-122"/>
              <a:ea typeface="微软雅黑" panose="020B0503020204020204" pitchFamily="34" charset="-122"/>
            </a:endParaRPr>
          </a:p>
          <a:p>
            <a:pPr>
              <a:buClr>
                <a:srgbClr val="FF0000"/>
              </a:buClr>
              <a:buFont typeface="Wingdings" panose="05000000000000000000" pitchFamily="2" charset="2"/>
              <a:buNone/>
            </a:pPr>
            <a:endParaRPr lang="en-US" altLang="zh-CN" sz="2000" dirty="0">
              <a:solidFill>
                <a:srgbClr val="990000"/>
              </a:solidFill>
              <a:effectLst/>
            </a:endParaRPr>
          </a:p>
        </p:txBody>
      </p:sp>
      <p:sp>
        <p:nvSpPr>
          <p:cNvPr id="4" name="文本框 3"/>
          <p:cNvSpPr txBox="1"/>
          <p:nvPr/>
        </p:nvSpPr>
        <p:spPr>
          <a:xfrm>
            <a:off x="2847717" y="395953"/>
            <a:ext cx="3467616" cy="584775"/>
          </a:xfrm>
          <a:prstGeom prst="rect">
            <a:avLst/>
          </a:prstGeom>
          <a:noFill/>
        </p:spPr>
        <p:txBody>
          <a:bodyPr wrap="none" rtlCol="0">
            <a:spAutoFit/>
          </a:bodyPr>
          <a:lstStyle/>
          <a:p>
            <a:r>
              <a:rPr lang="zh-CN" altLang="en-US" sz="3200" b="1" dirty="0">
                <a:solidFill>
                  <a:srgbClr val="FF0000"/>
                </a:solidFill>
                <a:latin typeface="微软雅黑" panose="020B0503020204020204" pitchFamily="34" charset="-122"/>
                <a:ea typeface="微软雅黑" panose="020B0503020204020204" pitchFamily="34" charset="-122"/>
              </a:rPr>
              <a:t>供应</a:t>
            </a:r>
            <a:r>
              <a:rPr lang="zh-CN" altLang="en-US" sz="3200" b="1" dirty="0" smtClean="0">
                <a:solidFill>
                  <a:srgbClr val="FF0000"/>
                </a:solidFill>
                <a:latin typeface="微软雅黑" panose="020B0503020204020204" pitchFamily="34" charset="-122"/>
                <a:ea typeface="微软雅黑" panose="020B0503020204020204" pitchFamily="34" charset="-122"/>
              </a:rPr>
              <a:t>商战略的改变</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34205313"/>
      </p:ext>
    </p:extLst>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323528" y="1340768"/>
            <a:ext cx="8496944"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lstStyle/>
          <a:p>
            <a:pPr>
              <a:lnSpc>
                <a:spcPct val="150000"/>
              </a:lnSpc>
              <a:buClr>
                <a:srgbClr val="FF0000"/>
              </a:buClr>
              <a:buFont typeface="Wingdings" panose="05000000000000000000" pitchFamily="2" charset="2"/>
              <a:buNone/>
            </a:pPr>
            <a:r>
              <a:rPr lang="zh-CN" altLang="en-US" sz="2400" b="1" dirty="0" smtClean="0">
                <a:latin typeface="微软雅黑" panose="020B0503020204020204" pitchFamily="34" charset="-122"/>
                <a:ea typeface="微软雅黑" panose="020B0503020204020204" pitchFamily="34" charset="-122"/>
              </a:rPr>
              <a:t>采购</a:t>
            </a:r>
            <a:r>
              <a:rPr lang="zh-CN" altLang="en-US" sz="2400" b="1" dirty="0">
                <a:latin typeface="微软雅黑" panose="020B0503020204020204" pitchFamily="34" charset="-122"/>
                <a:ea typeface="微软雅黑" panose="020B0503020204020204" pitchFamily="34" charset="-122"/>
              </a:rPr>
              <a:t>成本的节减对企业赢利的影响</a:t>
            </a:r>
          </a:p>
          <a:p>
            <a:pPr marL="342900" indent="-342900">
              <a:lnSpc>
                <a:spcPct val="150000"/>
              </a:lnSpc>
              <a:buFont typeface="Wingdings" panose="05000000000000000000" pitchFamily="2" charset="2"/>
              <a:buChar char="Ø"/>
            </a:pPr>
            <a:r>
              <a:rPr lang="zh-CN" altLang="en-US" sz="2000" dirty="0" smtClean="0">
                <a:latin typeface="微软雅黑" panose="020B0503020204020204" pitchFamily="34" charset="-122"/>
                <a:ea typeface="微软雅黑" panose="020B0503020204020204" pitchFamily="34" charset="-122"/>
              </a:rPr>
              <a:t>制造业</a:t>
            </a:r>
            <a:r>
              <a:rPr lang="zh-CN" altLang="en-US" sz="2000" dirty="0">
                <a:latin typeface="微软雅黑" panose="020B0503020204020204" pitchFamily="34" charset="-122"/>
                <a:ea typeface="微软雅黑" panose="020B0503020204020204" pitchFamily="34" charset="-122"/>
              </a:rPr>
              <a:t>中的采购</a:t>
            </a:r>
            <a:r>
              <a:rPr lang="zh-CN" altLang="en-US" sz="2000" dirty="0" smtClean="0">
                <a:latin typeface="微软雅黑" panose="020B0503020204020204" pitchFamily="34" charset="-122"/>
                <a:ea typeface="微软雅黑" panose="020B0503020204020204" pitchFamily="34" charset="-122"/>
              </a:rPr>
              <a:t>金额</a:t>
            </a:r>
            <a:r>
              <a:rPr lang="zh-CN" altLang="en-US" sz="2000" dirty="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原料</a:t>
            </a:r>
            <a:r>
              <a:rPr lang="zh-CN" altLang="en-US" sz="2000" dirty="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零配件</a:t>
            </a:r>
            <a:r>
              <a:rPr lang="zh-CN" altLang="en-US" sz="2000" dirty="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机器设备等</a:t>
            </a:r>
            <a:r>
              <a:rPr lang="zh-CN" altLang="en-US" sz="2000" dirty="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往往</a:t>
            </a:r>
            <a:r>
              <a:rPr lang="zh-CN" altLang="en-US" sz="2000" dirty="0">
                <a:latin typeface="微软雅黑" panose="020B0503020204020204" pitchFamily="34" charset="-122"/>
                <a:ea typeface="微软雅黑" panose="020B0503020204020204" pitchFamily="34" charset="-122"/>
              </a:rPr>
              <a:t>平均占据了总销售额的</a:t>
            </a:r>
            <a:r>
              <a:rPr lang="en-US" altLang="zh-CN" sz="2000" dirty="0">
                <a:latin typeface="微软雅黑" panose="020B0503020204020204" pitchFamily="34" charset="-122"/>
                <a:ea typeface="微软雅黑" panose="020B0503020204020204" pitchFamily="34" charset="-122"/>
              </a:rPr>
              <a:t>50%</a:t>
            </a:r>
            <a:r>
              <a:rPr lang="zh-CN" altLang="en-US" sz="2000" dirty="0">
                <a:latin typeface="微软雅黑" panose="020B0503020204020204" pitchFamily="34" charset="-122"/>
                <a:ea typeface="微软雅黑" panose="020B0503020204020204" pitchFamily="34" charset="-122"/>
              </a:rPr>
              <a:t>，换句话</a:t>
            </a:r>
            <a:r>
              <a:rPr lang="zh-CN" altLang="en-US" sz="2000" dirty="0" smtClean="0">
                <a:latin typeface="微软雅黑" panose="020B0503020204020204" pitchFamily="34" charset="-122"/>
                <a:ea typeface="微软雅黑" panose="020B0503020204020204" pitchFamily="34" charset="-122"/>
              </a:rPr>
              <a:t>讲</a:t>
            </a:r>
            <a:r>
              <a:rPr lang="zh-CN" altLang="en-US" sz="2000" dirty="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如果通过采购</a:t>
            </a:r>
            <a:r>
              <a:rPr lang="zh-CN" altLang="en-US" sz="2000" dirty="0">
                <a:latin typeface="微软雅黑" panose="020B0503020204020204" pitchFamily="34" charset="-122"/>
                <a:ea typeface="微软雅黑" panose="020B0503020204020204" pitchFamily="34" charset="-122"/>
              </a:rPr>
              <a:t>节省的费用都是对企业利润的直接贡献。</a:t>
            </a:r>
          </a:p>
        </p:txBody>
      </p:sp>
      <p:sp>
        <p:nvSpPr>
          <p:cNvPr id="52228" name="Text Box 4"/>
          <p:cNvSpPr txBox="1">
            <a:spLocks noChangeArrowheads="1"/>
          </p:cNvSpPr>
          <p:nvPr/>
        </p:nvSpPr>
        <p:spPr bwMode="auto">
          <a:xfrm>
            <a:off x="2483768" y="332656"/>
            <a:ext cx="4176464" cy="584775"/>
          </a:xfrm>
          <a:prstGeom prst="rect">
            <a:avLst/>
          </a:prstGeom>
          <a:noFill/>
          <a:ln w="19050">
            <a:noFill/>
            <a:miter lim="800000"/>
            <a:headEnd/>
            <a:tailEnd/>
          </a:ln>
          <a:effectLst/>
          <a:extLst>
            <a:ext uri="{909E8E84-426E-40DD-AFC4-6F175D3DCCD1}">
              <a14:hiddenFill xmlns:a14="http://schemas.microsoft.com/office/drawing/2010/main">
                <a:solidFill>
                  <a:srgbClr val="FF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kumimoji="0" lang="zh-CN" altLang="en-US" sz="3200" b="1" dirty="0">
                <a:solidFill>
                  <a:srgbClr val="FF0000"/>
                </a:solidFill>
                <a:effectLst/>
                <a:latin typeface="微软雅黑" panose="020B0503020204020204" pitchFamily="34" charset="-122"/>
                <a:ea typeface="微软雅黑" panose="020B0503020204020204" pitchFamily="34" charset="-122"/>
              </a:rPr>
              <a:t>降低成本的采购战略</a:t>
            </a:r>
          </a:p>
        </p:txBody>
      </p:sp>
      <p:sp>
        <p:nvSpPr>
          <p:cNvPr id="52229" name="Rectangle 5"/>
          <p:cNvSpPr>
            <a:spLocks noChangeArrowheads="1"/>
          </p:cNvSpPr>
          <p:nvPr/>
        </p:nvSpPr>
        <p:spPr bwMode="auto">
          <a:xfrm>
            <a:off x="323528" y="3284984"/>
            <a:ext cx="8496944"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lstStyle/>
          <a:p>
            <a:pPr>
              <a:lnSpc>
                <a:spcPct val="150000"/>
              </a:lnSpc>
              <a:buClr>
                <a:srgbClr val="FF0000"/>
              </a:buClr>
            </a:pPr>
            <a:r>
              <a:rPr lang="zh-CN" altLang="en-US" sz="2400" b="1" dirty="0" smtClean="0">
                <a:latin typeface="微软雅黑" panose="020B0503020204020204" pitchFamily="34" charset="-122"/>
                <a:ea typeface="微软雅黑" panose="020B0503020204020204" pitchFamily="34" charset="-122"/>
              </a:rPr>
              <a:t>降低</a:t>
            </a:r>
            <a:r>
              <a:rPr lang="zh-CN" altLang="en-US" sz="2400" b="1" dirty="0">
                <a:latin typeface="微软雅黑" panose="020B0503020204020204" pitchFamily="34" charset="-122"/>
                <a:ea typeface="微软雅黑" panose="020B0503020204020204" pitchFamily="34" charset="-122"/>
              </a:rPr>
              <a:t>采购成本的</a:t>
            </a:r>
            <a:r>
              <a:rPr lang="zh-CN" altLang="en-US" sz="2400" b="1" dirty="0" smtClean="0">
                <a:latin typeface="微软雅黑" panose="020B0503020204020204" pitchFamily="34" charset="-122"/>
                <a:ea typeface="微软雅黑" panose="020B0503020204020204" pitchFamily="34" charset="-122"/>
              </a:rPr>
              <a:t>方法</a:t>
            </a:r>
            <a:endParaRPr lang="zh-CN" altLang="en-US" sz="2000"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集中采购方式</a:t>
            </a:r>
            <a:r>
              <a:rPr lang="en-US" altLang="zh-CN"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：用</a:t>
            </a:r>
            <a:r>
              <a:rPr lang="zh-CN" altLang="en-US" sz="2000" dirty="0">
                <a:latin typeface="微软雅黑" panose="020B0503020204020204" pitchFamily="34" charset="-122"/>
                <a:ea typeface="微软雅黑" panose="020B0503020204020204" pitchFamily="34" charset="-122"/>
              </a:rPr>
              <a:t>较大的采购量作为价格谈判的筹码。</a:t>
            </a:r>
          </a:p>
          <a:p>
            <a:pPr marL="342900" indent="-342900">
              <a:lnSpc>
                <a:spcPct val="15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整合采购</a:t>
            </a:r>
            <a:r>
              <a:rPr lang="zh-CN" altLang="en-US" sz="2000" dirty="0" smtClean="0">
                <a:latin typeface="微软雅黑" panose="020B0503020204020204" pitchFamily="34" charset="-122"/>
                <a:ea typeface="微软雅黑" panose="020B0503020204020204" pitchFamily="34" charset="-122"/>
              </a:rPr>
              <a:t>数量</a:t>
            </a:r>
            <a:r>
              <a:rPr lang="zh-CN" altLang="en-US" sz="2000" dirty="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集中</a:t>
            </a:r>
            <a:r>
              <a:rPr lang="zh-CN" altLang="en-US" sz="2000" dirty="0">
                <a:latin typeface="微软雅黑" panose="020B0503020204020204" pitchFamily="34" charset="-122"/>
                <a:ea typeface="微软雅黑" panose="020B0503020204020204" pitchFamily="34" charset="-122"/>
              </a:rPr>
              <a:t>采购有时比较</a:t>
            </a:r>
            <a:r>
              <a:rPr lang="zh-CN" altLang="en-US" sz="2000" dirty="0" smtClean="0">
                <a:latin typeface="微软雅黑" panose="020B0503020204020204" pitchFamily="34" charset="-122"/>
                <a:ea typeface="微软雅黑" panose="020B0503020204020204" pitchFamily="34" charset="-122"/>
              </a:rPr>
              <a:t>僵化</a:t>
            </a:r>
            <a:r>
              <a:rPr lang="zh-CN" altLang="en-US" sz="2000" dirty="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没有</a:t>
            </a:r>
            <a:r>
              <a:rPr lang="zh-CN" altLang="en-US" sz="2000" dirty="0">
                <a:latin typeface="微软雅黑" panose="020B0503020204020204" pitchFamily="34" charset="-122"/>
                <a:ea typeface="微软雅黑" panose="020B0503020204020204" pitchFamily="34" charset="-122"/>
              </a:rPr>
              <a:t>弹性，</a:t>
            </a:r>
            <a:r>
              <a:rPr lang="zh-CN" altLang="en-US" sz="2000" dirty="0" smtClean="0">
                <a:latin typeface="微软雅黑" panose="020B0503020204020204" pitchFamily="34" charset="-122"/>
                <a:ea typeface="微软雅黑" panose="020B0503020204020204" pitchFamily="34" charset="-122"/>
              </a:rPr>
              <a:t>可以采用</a:t>
            </a:r>
            <a:r>
              <a:rPr lang="zh-CN" altLang="en-US" sz="2000" dirty="0">
                <a:latin typeface="微软雅黑" panose="020B0503020204020204" pitchFamily="34" charset="-122"/>
                <a:ea typeface="微软雅黑" panose="020B0503020204020204" pitchFamily="34" charset="-122"/>
              </a:rPr>
              <a:t>使用量最大单位来整合采购</a:t>
            </a:r>
            <a:r>
              <a:rPr lang="zh-CN" altLang="en-US" sz="2000" dirty="0" smtClean="0">
                <a:latin typeface="微软雅黑" panose="020B0503020204020204" pitchFamily="34" charset="-122"/>
                <a:ea typeface="微软雅黑" panose="020B0503020204020204" pitchFamily="34" charset="-122"/>
              </a:rPr>
              <a:t>量</a:t>
            </a:r>
            <a:r>
              <a:rPr lang="zh-CN" altLang="en-US" sz="2000" dirty="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折衷</a:t>
            </a:r>
            <a:r>
              <a:rPr lang="zh-CN" altLang="en-US" sz="2000" dirty="0">
                <a:latin typeface="微软雅黑" panose="020B0503020204020204" pitchFamily="34" charset="-122"/>
                <a:ea typeface="微软雅黑" panose="020B0503020204020204" pitchFamily="34" charset="-122"/>
              </a:rPr>
              <a:t>地降低成本。</a:t>
            </a:r>
          </a:p>
          <a:p>
            <a:pPr marL="342900" indent="-342900">
              <a:lnSpc>
                <a:spcPct val="15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利用</a:t>
            </a:r>
            <a:r>
              <a:rPr lang="zh-CN" altLang="en-US" sz="2000" dirty="0" smtClean="0">
                <a:latin typeface="微软雅黑" panose="020B0503020204020204" pitchFamily="34" charset="-122"/>
                <a:ea typeface="微软雅黑" panose="020B0503020204020204" pitchFamily="34" charset="-122"/>
              </a:rPr>
              <a:t>价值分析</a:t>
            </a:r>
            <a:r>
              <a:rPr lang="zh-CN" altLang="en-US" sz="2000" dirty="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产品</a:t>
            </a:r>
            <a:r>
              <a:rPr lang="zh-CN" altLang="en-US" sz="2000" dirty="0">
                <a:latin typeface="微软雅黑" panose="020B0503020204020204" pitchFamily="34" charset="-122"/>
                <a:ea typeface="微软雅黑" panose="020B0503020204020204" pitchFamily="34" charset="-122"/>
              </a:rPr>
              <a:t>设计</a:t>
            </a:r>
            <a:r>
              <a:rPr lang="zh-CN" altLang="en-US" sz="2000" dirty="0" smtClean="0">
                <a:latin typeface="微软雅黑" panose="020B0503020204020204" pitchFamily="34" charset="-122"/>
                <a:ea typeface="微软雅黑" panose="020B0503020204020204" pitchFamily="34" charset="-122"/>
              </a:rPr>
              <a:t>简化</a:t>
            </a:r>
            <a:r>
              <a:rPr lang="zh-CN" altLang="en-US" sz="2000" dirty="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替代</a:t>
            </a:r>
            <a:r>
              <a:rPr lang="zh-CN" altLang="en-US" sz="2000" dirty="0">
                <a:latin typeface="微软雅黑" panose="020B0503020204020204" pitchFamily="34" charset="-122"/>
                <a:ea typeface="微软雅黑" panose="020B0503020204020204" pitchFamily="34" charset="-122"/>
              </a:rPr>
              <a:t>性</a:t>
            </a:r>
            <a:r>
              <a:rPr lang="zh-CN" altLang="en-US" sz="2000" dirty="0" smtClean="0">
                <a:latin typeface="微软雅黑" panose="020B0503020204020204" pitchFamily="34" charset="-122"/>
                <a:ea typeface="微软雅黑" panose="020B0503020204020204" pitchFamily="34" charset="-122"/>
              </a:rPr>
              <a:t>材料</a:t>
            </a:r>
            <a:r>
              <a:rPr lang="zh-CN" altLang="en-US" sz="2000" dirty="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二元化购买</a:t>
            </a:r>
            <a:r>
              <a:rPr lang="zh-CN" altLang="en-US" sz="2000" dirty="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付款</a:t>
            </a:r>
            <a:r>
              <a:rPr lang="zh-CN" altLang="en-US" sz="2000" dirty="0">
                <a:latin typeface="微软雅黑" panose="020B0503020204020204" pitchFamily="34" charset="-122"/>
                <a:ea typeface="微软雅黑" panose="020B0503020204020204" pitchFamily="34" charset="-122"/>
              </a:rPr>
              <a:t>方式最优等。</a:t>
            </a:r>
          </a:p>
        </p:txBody>
      </p:sp>
    </p:spTree>
    <p:extLst>
      <p:ext uri="{BB962C8B-B14F-4D97-AF65-F5344CB8AC3E}">
        <p14:creationId xmlns:p14="http://schemas.microsoft.com/office/powerpoint/2010/main" val="4052298953"/>
      </p:ext>
    </p:extLst>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408729" y="1268760"/>
            <a:ext cx="8201871"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lstStyle/>
          <a:p>
            <a:pPr>
              <a:lnSpc>
                <a:spcPct val="150000"/>
              </a:lnSpc>
              <a:buClr>
                <a:srgbClr val="FF0000"/>
              </a:buClr>
            </a:pPr>
            <a:r>
              <a:rPr lang="zh-CN" altLang="en-US" sz="2400" b="1" dirty="0" smtClean="0">
                <a:latin typeface="微软雅黑" panose="020B0503020204020204" pitchFamily="34" charset="-122"/>
                <a:ea typeface="微软雅黑" panose="020B0503020204020204" pitchFamily="34" charset="-122"/>
              </a:rPr>
              <a:t>传统</a:t>
            </a:r>
            <a:r>
              <a:rPr lang="zh-CN" altLang="en-US" sz="2400" b="1" dirty="0">
                <a:latin typeface="微软雅黑" panose="020B0503020204020204" pitchFamily="34" charset="-122"/>
                <a:ea typeface="微软雅黑" panose="020B0503020204020204" pitchFamily="34" charset="-122"/>
              </a:rPr>
              <a:t>的竞争态势下的采购</a:t>
            </a:r>
            <a:r>
              <a:rPr lang="zh-CN" altLang="en-US" sz="2400" b="1" dirty="0" smtClean="0">
                <a:latin typeface="微软雅黑" panose="020B0503020204020204" pitchFamily="34" charset="-122"/>
                <a:ea typeface="微软雅黑" panose="020B0503020204020204" pitchFamily="34" charset="-122"/>
              </a:rPr>
              <a:t>策略</a:t>
            </a:r>
            <a:endParaRPr lang="zh-CN" altLang="en-US" sz="2400" b="1" dirty="0">
              <a:solidFill>
                <a:srgbClr val="9900CC"/>
              </a:solidFill>
              <a:latin typeface="微软雅黑" panose="020B0503020204020204" pitchFamily="34" charset="-122"/>
              <a:ea typeface="微软雅黑" panose="020B0503020204020204" pitchFamily="34" charset="-122"/>
            </a:endParaRPr>
          </a:p>
          <a:p>
            <a:pPr marL="342900" indent="-342900">
              <a:lnSpc>
                <a:spcPct val="150000"/>
              </a:lnSpc>
              <a:buClr>
                <a:schemeClr val="tx1"/>
              </a:buClr>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采购方的多元化</a:t>
            </a:r>
            <a:r>
              <a:rPr lang="zh-CN" altLang="en-US" sz="2000" dirty="0" smtClean="0">
                <a:latin typeface="微软雅黑" panose="020B0503020204020204" pitchFamily="34" charset="-122"/>
                <a:ea typeface="微软雅黑" panose="020B0503020204020204" pitchFamily="34" charset="-122"/>
              </a:rPr>
              <a:t>购买</a:t>
            </a:r>
            <a:r>
              <a:rPr lang="zh-CN" altLang="en-US" sz="2000" dirty="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通过</a:t>
            </a:r>
            <a:r>
              <a:rPr lang="zh-CN" altLang="en-US" sz="2000" dirty="0">
                <a:latin typeface="微软雅黑" panose="020B0503020204020204" pitchFamily="34" charset="-122"/>
                <a:ea typeface="微软雅黑" panose="020B0503020204020204" pitchFamily="34" charset="-122"/>
              </a:rPr>
              <a:t>供应商之间的竞争获取</a:t>
            </a:r>
            <a:r>
              <a:rPr lang="zh-CN" altLang="en-US" sz="2000" dirty="0" smtClean="0">
                <a:latin typeface="微软雅黑" panose="020B0503020204020204" pitchFamily="34" charset="-122"/>
                <a:ea typeface="微软雅黑" panose="020B0503020204020204" pitchFamily="34" charset="-122"/>
              </a:rPr>
              <a:t>价格优势</a:t>
            </a:r>
            <a:r>
              <a:rPr lang="zh-CN" altLang="en-US" sz="2000" dirty="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以此</a:t>
            </a:r>
            <a:r>
              <a:rPr lang="zh-CN" altLang="en-US" sz="2000" dirty="0">
                <a:latin typeface="微软雅黑" panose="020B0503020204020204" pitchFamily="34" charset="-122"/>
                <a:ea typeface="微软雅黑" panose="020B0503020204020204" pitchFamily="34" charset="-122"/>
              </a:rPr>
              <a:t>保证供应的连续性。</a:t>
            </a:r>
          </a:p>
          <a:p>
            <a:pPr marL="342900" indent="-342900">
              <a:lnSpc>
                <a:spcPct val="150000"/>
              </a:lnSpc>
              <a:buClr>
                <a:schemeClr val="tx1"/>
              </a:buClr>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分配比例采购对供应商加以控制。</a:t>
            </a:r>
          </a:p>
          <a:p>
            <a:pPr marL="342900" indent="-342900">
              <a:lnSpc>
                <a:spcPct val="150000"/>
              </a:lnSpc>
              <a:buClr>
                <a:schemeClr val="tx1"/>
              </a:buClr>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短期合作</a:t>
            </a:r>
            <a:r>
              <a:rPr lang="zh-CN" altLang="en-US" sz="2000" dirty="0" smtClean="0">
                <a:latin typeface="微软雅黑" panose="020B0503020204020204" pitchFamily="34" charset="-122"/>
                <a:ea typeface="微软雅黑" panose="020B0503020204020204" pitchFamily="34" charset="-122"/>
              </a:rPr>
              <a:t>关系</a:t>
            </a:r>
            <a:r>
              <a:rPr lang="zh-CN" altLang="en-US" sz="2000" dirty="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寻找</a:t>
            </a:r>
            <a:r>
              <a:rPr lang="zh-CN" altLang="en-US" sz="2000" dirty="0">
                <a:latin typeface="微软雅黑" panose="020B0503020204020204" pitchFamily="34" charset="-122"/>
                <a:ea typeface="微软雅黑" panose="020B0503020204020204" pitchFamily="34" charset="-122"/>
              </a:rPr>
              <a:t>新的供应伙伴</a:t>
            </a:r>
            <a:r>
              <a:rPr lang="zh-CN" altLang="en-US" sz="2000" dirty="0" smtClean="0">
                <a:latin typeface="微软雅黑" panose="020B0503020204020204" pitchFamily="34" charset="-122"/>
                <a:ea typeface="微软雅黑" panose="020B0503020204020204" pitchFamily="34" charset="-122"/>
              </a:rPr>
              <a:t>。</a:t>
            </a:r>
            <a:endParaRPr lang="zh-CN" altLang="en-US" sz="2000" dirty="0">
              <a:latin typeface="微软雅黑" panose="020B0503020204020204" pitchFamily="34" charset="-122"/>
              <a:ea typeface="微软雅黑" panose="020B0503020204020204" pitchFamily="34" charset="-122"/>
            </a:endParaRPr>
          </a:p>
        </p:txBody>
      </p:sp>
      <p:pic>
        <p:nvPicPr>
          <p:cNvPr id="55302" name="Picture 6" descr="D:\picture\EDUPEPL\STUDE008.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096220"/>
            <a:ext cx="2667000" cy="305067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a:spLocks noChangeArrowheads="1"/>
          </p:cNvSpPr>
          <p:nvPr/>
        </p:nvSpPr>
        <p:spPr bwMode="auto">
          <a:xfrm>
            <a:off x="408729" y="3785652"/>
            <a:ext cx="5200473" cy="2367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lstStyle/>
          <a:p>
            <a:pPr>
              <a:lnSpc>
                <a:spcPct val="150000"/>
              </a:lnSpc>
              <a:buClr>
                <a:srgbClr val="FF0000"/>
              </a:buClr>
            </a:pPr>
            <a:r>
              <a:rPr lang="zh-CN" altLang="en-US" sz="2400" b="1" dirty="0" smtClean="0">
                <a:latin typeface="微软雅黑" panose="020B0503020204020204" pitchFamily="34" charset="-122"/>
                <a:ea typeface="微软雅黑" panose="020B0503020204020204" pitchFamily="34" charset="-122"/>
              </a:rPr>
              <a:t>传统</a:t>
            </a:r>
            <a:r>
              <a:rPr lang="zh-CN" altLang="en-US" sz="2400" b="1" dirty="0">
                <a:latin typeface="微软雅黑" panose="020B0503020204020204" pitchFamily="34" charset="-122"/>
                <a:ea typeface="微软雅黑" panose="020B0503020204020204" pitchFamily="34" charset="-122"/>
              </a:rPr>
              <a:t>采购管理的不足之处</a:t>
            </a:r>
            <a:r>
              <a:rPr lang="en-US" altLang="zh-CN" sz="2400" b="1" dirty="0">
                <a:latin typeface="微软雅黑" panose="020B0503020204020204" pitchFamily="34" charset="-122"/>
                <a:ea typeface="微软雅黑" panose="020B0503020204020204" pitchFamily="34" charset="-122"/>
              </a:rPr>
              <a:t>:</a:t>
            </a:r>
          </a:p>
          <a:p>
            <a:pPr marL="342900" indent="-342900">
              <a:lnSpc>
                <a:spcPct val="150000"/>
              </a:lnSpc>
              <a:buClr>
                <a:schemeClr val="tx1"/>
              </a:buClr>
              <a:buFont typeface="Wingdings" panose="05000000000000000000" pitchFamily="2" charset="2"/>
              <a:buChar char="Ø"/>
            </a:pP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与供应商之间缺乏管理上的合作。</a:t>
            </a:r>
          </a:p>
          <a:p>
            <a:pPr marL="342900" indent="-342900">
              <a:lnSpc>
                <a:spcPct val="150000"/>
              </a:lnSpc>
              <a:buClr>
                <a:schemeClr val="tx1"/>
              </a:buClr>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缺乏柔性采购供应。</a:t>
            </a:r>
          </a:p>
          <a:p>
            <a:pPr marL="342900" indent="-342900">
              <a:lnSpc>
                <a:spcPct val="150000"/>
              </a:lnSpc>
              <a:buClr>
                <a:schemeClr val="tx1"/>
              </a:buClr>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对应能力不足。</a:t>
            </a:r>
          </a:p>
          <a:p>
            <a:pPr marL="342900" indent="-342900">
              <a:lnSpc>
                <a:spcPct val="150000"/>
              </a:lnSpc>
              <a:buClr>
                <a:schemeClr val="tx1"/>
              </a:buClr>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需求响应速度慢。</a:t>
            </a:r>
          </a:p>
          <a:p>
            <a:pPr>
              <a:lnSpc>
                <a:spcPct val="150000"/>
              </a:lnSpc>
              <a:buClr>
                <a:srgbClr val="FF0000"/>
              </a:buClr>
              <a:buFont typeface="Wingdings" panose="05000000000000000000" pitchFamily="2" charset="2"/>
              <a:buNone/>
            </a:pPr>
            <a:endParaRPr lang="en-US" altLang="zh-CN" sz="2400" b="1" dirty="0">
              <a:latin typeface="微软雅黑" panose="020B0503020204020204" pitchFamily="34" charset="-122"/>
              <a:ea typeface="微软雅黑" panose="020B0503020204020204" pitchFamily="34" charset="-122"/>
            </a:endParaRPr>
          </a:p>
        </p:txBody>
      </p:sp>
      <p:sp>
        <p:nvSpPr>
          <p:cNvPr id="5" name="Text Box 4"/>
          <p:cNvSpPr txBox="1">
            <a:spLocks noChangeArrowheads="1"/>
          </p:cNvSpPr>
          <p:nvPr/>
        </p:nvSpPr>
        <p:spPr bwMode="auto">
          <a:xfrm>
            <a:off x="2421432" y="332656"/>
            <a:ext cx="4176464" cy="584775"/>
          </a:xfrm>
          <a:prstGeom prst="rect">
            <a:avLst/>
          </a:prstGeom>
          <a:noFill/>
          <a:ln w="19050">
            <a:noFill/>
            <a:miter lim="800000"/>
            <a:headEnd/>
            <a:tailEnd/>
          </a:ln>
          <a:effectLst/>
          <a:extLst>
            <a:ext uri="{909E8E84-426E-40DD-AFC4-6F175D3DCCD1}">
              <a14:hiddenFill xmlns:a14="http://schemas.microsoft.com/office/drawing/2010/main">
                <a:solidFill>
                  <a:srgbClr val="FF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kumimoji="0" lang="zh-CN" altLang="en-US" sz="3200" b="1" dirty="0">
                <a:solidFill>
                  <a:srgbClr val="FF0000"/>
                </a:solidFill>
                <a:effectLst/>
                <a:latin typeface="微软雅黑" panose="020B0503020204020204" pitchFamily="34" charset="-122"/>
                <a:ea typeface="微软雅黑" panose="020B0503020204020204" pitchFamily="34" charset="-122"/>
              </a:rPr>
              <a:t>降低成本的采购战略</a:t>
            </a:r>
          </a:p>
        </p:txBody>
      </p:sp>
    </p:spTree>
    <p:extLst>
      <p:ext uri="{BB962C8B-B14F-4D97-AF65-F5344CB8AC3E}">
        <p14:creationId xmlns:p14="http://schemas.microsoft.com/office/powerpoint/2010/main" val="7299836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ChangeArrowheads="1"/>
          </p:cNvSpPr>
          <p:nvPr/>
        </p:nvSpPr>
        <p:spPr bwMode="auto">
          <a:xfrm>
            <a:off x="467544" y="1340768"/>
            <a:ext cx="8208912" cy="4432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lstStyle/>
          <a:p>
            <a:pPr>
              <a:lnSpc>
                <a:spcPct val="150000"/>
              </a:lnSpc>
            </a:pPr>
            <a:r>
              <a:rPr lang="zh-CN" altLang="en-US" sz="2400" b="1" dirty="0" smtClean="0">
                <a:latin typeface="微软雅黑" panose="020B0503020204020204" pitchFamily="34" charset="-122"/>
                <a:ea typeface="微软雅黑" panose="020B0503020204020204" pitchFamily="34" charset="-122"/>
              </a:rPr>
              <a:t>挑战</a:t>
            </a:r>
            <a:r>
              <a:rPr lang="zh-CN" altLang="en-US" sz="2400" b="1" dirty="0">
                <a:latin typeface="微软雅黑" panose="020B0503020204020204" pitchFamily="34" charset="-122"/>
                <a:ea typeface="微软雅黑" panose="020B0503020204020204" pitchFamily="34" charset="-122"/>
              </a:rPr>
              <a:t>新型的供应商</a:t>
            </a:r>
            <a:r>
              <a:rPr lang="zh-CN" altLang="en-US" sz="2400" b="1" dirty="0" smtClean="0">
                <a:latin typeface="微软雅黑" panose="020B0503020204020204" pitchFamily="34" charset="-122"/>
                <a:ea typeface="微软雅黑" panose="020B0503020204020204" pitchFamily="34" charset="-122"/>
              </a:rPr>
              <a:t>管理</a:t>
            </a:r>
            <a:endParaRPr lang="zh-CN" altLang="en-US" sz="2400" b="1"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准时化思想的提出。</a:t>
            </a:r>
          </a:p>
          <a:p>
            <a:pPr marL="342900" indent="-342900">
              <a:lnSpc>
                <a:spcPct val="15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提高采购的柔性和市场相应能力。</a:t>
            </a:r>
          </a:p>
          <a:p>
            <a:pPr marL="342900" indent="-342900">
              <a:lnSpc>
                <a:spcPct val="15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信息共享。</a:t>
            </a:r>
          </a:p>
          <a:p>
            <a:pPr marL="342900" indent="-342900">
              <a:lnSpc>
                <a:spcPct val="15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变事后管理为实时控制。</a:t>
            </a:r>
          </a:p>
          <a:p>
            <a:pPr marL="342900" indent="-342900">
              <a:lnSpc>
                <a:spcPct val="15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实施有效的外部资源管理途径</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即供应商管理</a:t>
            </a:r>
            <a:r>
              <a:rPr lang="zh-CN" altLang="en-US" sz="2000" dirty="0" smtClean="0">
                <a:latin typeface="微软雅黑" panose="020B0503020204020204" pitchFamily="34" charset="-122"/>
                <a:ea typeface="微软雅黑" panose="020B0503020204020204" pitchFamily="34" charset="-122"/>
              </a:rPr>
              <a:t>。</a:t>
            </a:r>
            <a:endParaRPr lang="zh-CN" altLang="en-US" sz="2000" dirty="0">
              <a:latin typeface="微软雅黑" panose="020B0503020204020204" pitchFamily="34" charset="-122"/>
              <a:ea typeface="微软雅黑" panose="020B0503020204020204" pitchFamily="34" charset="-122"/>
            </a:endParaRPr>
          </a:p>
        </p:txBody>
      </p:sp>
      <p:sp>
        <p:nvSpPr>
          <p:cNvPr id="3" name="Text Box 4"/>
          <p:cNvSpPr txBox="1">
            <a:spLocks noChangeArrowheads="1"/>
          </p:cNvSpPr>
          <p:nvPr/>
        </p:nvSpPr>
        <p:spPr bwMode="auto">
          <a:xfrm>
            <a:off x="2483768" y="332656"/>
            <a:ext cx="4176464" cy="584775"/>
          </a:xfrm>
          <a:prstGeom prst="rect">
            <a:avLst/>
          </a:prstGeom>
          <a:noFill/>
          <a:ln w="19050">
            <a:noFill/>
            <a:miter lim="800000"/>
            <a:headEnd/>
            <a:tailEnd/>
          </a:ln>
          <a:effectLst/>
          <a:extLst>
            <a:ext uri="{909E8E84-426E-40DD-AFC4-6F175D3DCCD1}">
              <a14:hiddenFill xmlns:a14="http://schemas.microsoft.com/office/drawing/2010/main">
                <a:solidFill>
                  <a:srgbClr val="FF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kumimoji="0" lang="zh-CN" altLang="en-US" sz="3200" b="1" dirty="0">
                <a:solidFill>
                  <a:srgbClr val="FF0000"/>
                </a:solidFill>
                <a:effectLst/>
                <a:latin typeface="微软雅黑" panose="020B0503020204020204" pitchFamily="34" charset="-122"/>
                <a:ea typeface="微软雅黑" panose="020B0503020204020204" pitchFamily="34" charset="-122"/>
              </a:rPr>
              <a:t>降低成本的采购战略</a:t>
            </a:r>
          </a:p>
        </p:txBody>
      </p:sp>
    </p:spTree>
    <p:extLst>
      <p:ext uri="{BB962C8B-B14F-4D97-AF65-F5344CB8AC3E}">
        <p14:creationId xmlns:p14="http://schemas.microsoft.com/office/powerpoint/2010/main" val="246323888"/>
      </p:ext>
    </p:extLst>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395536" y="1340768"/>
            <a:ext cx="8352928"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lstStyle/>
          <a:p>
            <a:pPr>
              <a:lnSpc>
                <a:spcPct val="150000"/>
              </a:lnSpc>
              <a:buClr>
                <a:srgbClr val="FF0000"/>
              </a:buClr>
            </a:pPr>
            <a:r>
              <a:rPr lang="zh-CN" altLang="en-US" sz="2400" b="1" dirty="0" smtClean="0">
                <a:latin typeface="微软雅黑" panose="020B0503020204020204" pitchFamily="34" charset="-122"/>
                <a:ea typeface="微软雅黑" panose="020B0503020204020204" pitchFamily="34" charset="-122"/>
              </a:rPr>
              <a:t>从</a:t>
            </a:r>
            <a:r>
              <a:rPr lang="zh-CN" altLang="en-US" sz="2400" b="1" dirty="0">
                <a:latin typeface="微软雅黑" panose="020B0503020204020204" pitchFamily="34" charset="-122"/>
                <a:ea typeface="微软雅黑" panose="020B0503020204020204" pitchFamily="34" charset="-122"/>
              </a:rPr>
              <a:t>为库存而采购到为订单而采购的</a:t>
            </a:r>
            <a:r>
              <a:rPr lang="zh-CN" altLang="en-US" sz="2400" b="1" dirty="0" smtClean="0">
                <a:latin typeface="微软雅黑" panose="020B0503020204020204" pitchFamily="34" charset="-122"/>
                <a:ea typeface="微软雅黑" panose="020B0503020204020204" pitchFamily="34" charset="-122"/>
              </a:rPr>
              <a:t>转变</a:t>
            </a:r>
            <a:endParaRPr lang="zh-CN" altLang="en-US" sz="2400" b="1" dirty="0">
              <a:solidFill>
                <a:srgbClr val="9900CC"/>
              </a:solidFill>
              <a:latin typeface="微软雅黑" panose="020B0503020204020204" pitchFamily="34" charset="-122"/>
              <a:ea typeface="微软雅黑" panose="020B0503020204020204" pitchFamily="34" charset="-122"/>
            </a:endParaRPr>
          </a:p>
          <a:p>
            <a:pPr>
              <a:lnSpc>
                <a:spcPct val="150000"/>
              </a:lnSpc>
              <a:buClr>
                <a:srgbClr val="FF0000"/>
              </a:buClr>
              <a:buFont typeface="Wingdings" panose="05000000000000000000" pitchFamily="2" charset="2"/>
              <a:buNone/>
            </a:pPr>
            <a:r>
              <a:rPr lang="zh-CN" altLang="en-US" sz="2000" dirty="0">
                <a:solidFill>
                  <a:srgbClr val="FF0000"/>
                </a:solidFill>
                <a:latin typeface="微软雅黑" panose="020B0503020204020204" pitchFamily="34" charset="-122"/>
                <a:ea typeface="微软雅黑" panose="020B0503020204020204" pitchFamily="34" charset="-122"/>
              </a:rPr>
              <a:t>转变前</a:t>
            </a:r>
            <a:r>
              <a:rPr lang="en-US" altLang="zh-CN" sz="2000" dirty="0">
                <a:solidFill>
                  <a:srgbClr val="FF0000"/>
                </a:solidFill>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采购目的是为了补充</a:t>
            </a:r>
            <a:r>
              <a:rPr lang="zh-CN" altLang="en-US" sz="2000" dirty="0" smtClean="0">
                <a:latin typeface="微软雅黑" panose="020B0503020204020204" pitchFamily="34" charset="-122"/>
                <a:ea typeface="微软雅黑" panose="020B0503020204020204" pitchFamily="34" charset="-122"/>
              </a:rPr>
              <a:t>库存</a:t>
            </a:r>
            <a:r>
              <a:rPr lang="zh-CN" altLang="en-US" sz="2000" dirty="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即</a:t>
            </a:r>
            <a:r>
              <a:rPr lang="zh-CN" altLang="en-US" sz="2000" dirty="0">
                <a:latin typeface="微软雅黑" panose="020B0503020204020204" pitchFamily="34" charset="-122"/>
                <a:ea typeface="微软雅黑" panose="020B0503020204020204" pitchFamily="34" charset="-122"/>
              </a:rPr>
              <a:t>为库存而</a:t>
            </a:r>
            <a:r>
              <a:rPr lang="zh-CN" altLang="en-US" sz="2000" dirty="0" smtClean="0">
                <a:latin typeface="微软雅黑" panose="020B0503020204020204" pitchFamily="34" charset="-122"/>
                <a:ea typeface="微软雅黑" panose="020B0503020204020204" pitchFamily="34" charset="-122"/>
              </a:rPr>
              <a:t>采购。采购</a:t>
            </a:r>
            <a:r>
              <a:rPr lang="zh-CN" altLang="en-US" sz="2000" dirty="0">
                <a:latin typeface="微软雅黑" panose="020B0503020204020204" pitchFamily="34" charset="-122"/>
                <a:ea typeface="微软雅黑" panose="020B0503020204020204" pitchFamily="34" charset="-122"/>
              </a:rPr>
              <a:t>目的与企业经营方向脱节，生产</a:t>
            </a:r>
            <a:r>
              <a:rPr lang="zh-CN" altLang="en-US" sz="2000" dirty="0" smtClean="0">
                <a:latin typeface="微软雅黑" panose="020B0503020204020204" pitchFamily="34" charset="-122"/>
                <a:ea typeface="微软雅黑" panose="020B0503020204020204" pitchFamily="34" charset="-122"/>
              </a:rPr>
              <a:t>进度</a:t>
            </a:r>
            <a:r>
              <a:rPr lang="zh-CN" altLang="en-US" sz="2000" dirty="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产品</a:t>
            </a:r>
            <a:r>
              <a:rPr lang="zh-CN" altLang="en-US" sz="2000" dirty="0">
                <a:latin typeface="微软雅黑" panose="020B0503020204020204" pitchFamily="34" charset="-122"/>
                <a:ea typeface="微软雅黑" panose="020B0503020204020204" pitchFamily="34" charset="-122"/>
              </a:rPr>
              <a:t>变化了解甚</a:t>
            </a:r>
            <a:r>
              <a:rPr lang="zh-CN" altLang="en-US" sz="2000" dirty="0" smtClean="0">
                <a:latin typeface="微软雅黑" panose="020B0503020204020204" pitchFamily="34" charset="-122"/>
                <a:ea typeface="微软雅黑" panose="020B0503020204020204" pitchFamily="34" charset="-122"/>
              </a:rPr>
              <a:t>少</a:t>
            </a:r>
            <a:r>
              <a:rPr lang="zh-CN" altLang="en-US" sz="2000" dirty="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因而</a:t>
            </a:r>
            <a:r>
              <a:rPr lang="zh-CN" altLang="en-US" sz="2000" dirty="0">
                <a:latin typeface="微软雅黑" panose="020B0503020204020204" pitchFamily="34" charset="-122"/>
                <a:ea typeface="微软雅黑" panose="020B0503020204020204" pitchFamily="34" charset="-122"/>
              </a:rPr>
              <a:t>缺乏主动性。</a:t>
            </a:r>
          </a:p>
          <a:p>
            <a:pPr>
              <a:lnSpc>
                <a:spcPct val="150000"/>
              </a:lnSpc>
              <a:buClr>
                <a:srgbClr val="FF0000"/>
              </a:buClr>
              <a:buFont typeface="Wingdings" panose="05000000000000000000" pitchFamily="2" charset="2"/>
              <a:buNone/>
            </a:pPr>
            <a:r>
              <a:rPr lang="zh-CN" altLang="en-US" sz="2000" dirty="0">
                <a:solidFill>
                  <a:srgbClr val="FF0000"/>
                </a:solidFill>
                <a:latin typeface="微软雅黑" panose="020B0503020204020204" pitchFamily="34" charset="-122"/>
                <a:ea typeface="微软雅黑" panose="020B0503020204020204" pitchFamily="34" charset="-122"/>
              </a:rPr>
              <a:t>转变</a:t>
            </a:r>
            <a:r>
              <a:rPr lang="zh-CN" altLang="en-US" sz="2000" dirty="0" smtClean="0">
                <a:solidFill>
                  <a:srgbClr val="FF0000"/>
                </a:solidFill>
                <a:latin typeface="微软雅黑" panose="020B0503020204020204" pitchFamily="34" charset="-122"/>
                <a:ea typeface="微软雅黑" panose="020B0503020204020204" pitchFamily="34" charset="-122"/>
              </a:rPr>
              <a:t>后</a:t>
            </a:r>
            <a:r>
              <a:rPr lang="zh-CN" altLang="en-US" sz="2000" dirty="0">
                <a:solidFill>
                  <a:srgbClr val="FF0000"/>
                </a:solidFill>
                <a:latin typeface="微软雅黑" panose="020B0503020204020204" pitchFamily="34" charset="-122"/>
                <a:ea typeface="微软雅黑" panose="020B0503020204020204" pitchFamily="34" charset="-122"/>
              </a:rPr>
              <a:t>：</a:t>
            </a:r>
            <a:r>
              <a:rPr lang="en-US" altLang="zh-CN" sz="2000" dirty="0" smtClean="0">
                <a:solidFill>
                  <a:srgbClr val="FF0000"/>
                </a:solidFill>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供应链下的供应商管理</a:t>
            </a:r>
            <a:r>
              <a:rPr lang="zh-CN" altLang="en-US" sz="2000" dirty="0" smtClean="0">
                <a:latin typeface="微软雅黑" panose="020B0503020204020204" pitchFamily="34" charset="-122"/>
                <a:ea typeface="微软雅黑" panose="020B0503020204020204" pitchFamily="34" charset="-122"/>
              </a:rPr>
              <a:t>模式</a:t>
            </a:r>
            <a:r>
              <a:rPr lang="zh-CN" altLang="en-US" sz="2000" dirty="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采购</a:t>
            </a:r>
            <a:r>
              <a:rPr lang="zh-CN" altLang="en-US" sz="2000" dirty="0">
                <a:latin typeface="微软雅黑" panose="020B0503020204020204" pitchFamily="34" charset="-122"/>
                <a:ea typeface="微软雅黑" panose="020B0503020204020204" pitchFamily="34" charset="-122"/>
              </a:rPr>
              <a:t>活动以</a:t>
            </a:r>
            <a:r>
              <a:rPr lang="zh-CN" altLang="en-US" sz="2000" dirty="0" smtClean="0">
                <a:latin typeface="微软雅黑" panose="020B0503020204020204" pitchFamily="34" charset="-122"/>
                <a:ea typeface="微软雅黑" panose="020B0503020204020204" pitchFamily="34" charset="-122"/>
              </a:rPr>
              <a:t>订单</a:t>
            </a:r>
            <a:r>
              <a:rPr lang="zh-CN" altLang="en-US" sz="2000" dirty="0">
                <a:latin typeface="微软雅黑" panose="020B0503020204020204" pitchFamily="34" charset="-122"/>
                <a:ea typeface="微软雅黑" panose="020B0503020204020204" pitchFamily="34" charset="-122"/>
              </a:rPr>
              <a:t>驱动方式</a:t>
            </a:r>
            <a:r>
              <a:rPr lang="zh-CN" altLang="en-US" sz="2000" dirty="0" smtClean="0">
                <a:latin typeface="微软雅黑" panose="020B0503020204020204" pitchFamily="34" charset="-122"/>
                <a:ea typeface="微软雅黑" panose="020B0503020204020204" pitchFamily="34" charset="-122"/>
              </a:rPr>
              <a:t>进行</a:t>
            </a:r>
            <a:r>
              <a:rPr lang="zh-CN" altLang="en-US" sz="2000" dirty="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准时</a:t>
            </a:r>
            <a:r>
              <a:rPr lang="zh-CN" altLang="en-US" sz="2000" dirty="0">
                <a:latin typeface="微软雅黑" panose="020B0503020204020204" pitchFamily="34" charset="-122"/>
                <a:ea typeface="微软雅黑" panose="020B0503020204020204" pitchFamily="34" charset="-122"/>
              </a:rPr>
              <a:t>供应响应客户需求</a:t>
            </a:r>
            <a:r>
              <a:rPr lang="zh-CN" altLang="en-US" sz="2000" dirty="0" smtClean="0">
                <a:latin typeface="微软雅黑" panose="020B0503020204020204" pitchFamily="34" charset="-122"/>
                <a:ea typeface="微软雅黑" panose="020B0503020204020204" pitchFamily="34" charset="-122"/>
              </a:rPr>
              <a:t>。</a:t>
            </a:r>
            <a:endParaRPr lang="zh-CN" altLang="en-US" sz="2000" dirty="0">
              <a:latin typeface="微软雅黑" panose="020B0503020204020204" pitchFamily="34" charset="-122"/>
              <a:ea typeface="微软雅黑" panose="020B0503020204020204" pitchFamily="34" charset="-122"/>
            </a:endParaRPr>
          </a:p>
        </p:txBody>
      </p:sp>
      <p:sp>
        <p:nvSpPr>
          <p:cNvPr id="60419" name="Rectangle 3"/>
          <p:cNvSpPr>
            <a:spLocks noChangeArrowheads="1"/>
          </p:cNvSpPr>
          <p:nvPr/>
        </p:nvSpPr>
        <p:spPr bwMode="auto">
          <a:xfrm>
            <a:off x="539552" y="3789040"/>
            <a:ext cx="7315200" cy="2465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t"/>
          <a:lstStyle/>
          <a:p>
            <a:pPr>
              <a:lnSpc>
                <a:spcPct val="150000"/>
              </a:lnSpc>
              <a:buClr>
                <a:srgbClr val="FF0000"/>
              </a:buClr>
            </a:pPr>
            <a:r>
              <a:rPr lang="zh-CN" altLang="en-US" sz="2000" b="1" dirty="0" smtClean="0">
                <a:latin typeface="微软雅黑" panose="020B0503020204020204" pitchFamily="34" charset="-122"/>
                <a:ea typeface="微软雅黑" panose="020B0503020204020204" pitchFamily="34" charset="-122"/>
              </a:rPr>
              <a:t>订单</a:t>
            </a:r>
            <a:r>
              <a:rPr lang="zh-CN" altLang="en-US" sz="2000" b="1" dirty="0">
                <a:latin typeface="微软雅黑" panose="020B0503020204020204" pitchFamily="34" charset="-122"/>
                <a:ea typeface="微软雅黑" panose="020B0503020204020204" pitchFamily="34" charset="-122"/>
              </a:rPr>
              <a:t>驱动采购方式的</a:t>
            </a:r>
            <a:r>
              <a:rPr lang="zh-CN" altLang="en-US" sz="2000" b="1" dirty="0" smtClean="0">
                <a:latin typeface="微软雅黑" panose="020B0503020204020204" pitchFamily="34" charset="-122"/>
                <a:ea typeface="微软雅黑" panose="020B0503020204020204" pitchFamily="34" charset="-122"/>
              </a:rPr>
              <a:t>特点</a:t>
            </a:r>
            <a:endParaRPr lang="zh-CN" altLang="en-US" sz="2000" b="1" dirty="0">
              <a:latin typeface="微软雅黑" panose="020B0503020204020204" pitchFamily="34" charset="-122"/>
              <a:ea typeface="微软雅黑" panose="020B0503020204020204" pitchFamily="34" charset="-122"/>
            </a:endParaRPr>
          </a:p>
          <a:p>
            <a:pPr marL="342900" indent="-342900">
              <a:lnSpc>
                <a:spcPct val="150000"/>
              </a:lnSpc>
              <a:buClr>
                <a:schemeClr val="tx1"/>
              </a:buClr>
              <a:buFont typeface="Wingdings" panose="05000000000000000000" pitchFamily="2" charset="2"/>
              <a:buChar char="Ø"/>
            </a:pPr>
            <a:r>
              <a:rPr lang="zh-CN" altLang="en-US" dirty="0">
                <a:effectLst>
                  <a:outerShdw blurRad="38100" dist="38100" dir="2700000" algn="tl">
                    <a:srgbClr val="C0C0C0"/>
                  </a:outerShdw>
                </a:effectLst>
                <a:latin typeface="微软雅黑" panose="020B0503020204020204" pitchFamily="34" charset="-122"/>
                <a:ea typeface="微软雅黑" panose="020B0503020204020204" pitchFamily="34" charset="-122"/>
              </a:rPr>
              <a:t>  </a:t>
            </a:r>
            <a:r>
              <a:rPr lang="zh-CN" altLang="en-US" dirty="0">
                <a:effectLst/>
                <a:latin typeface="微软雅黑" panose="020B0503020204020204" pitchFamily="34" charset="-122"/>
                <a:ea typeface="微软雅黑" panose="020B0503020204020204" pitchFamily="34" charset="-122"/>
              </a:rPr>
              <a:t>战略伙伴</a:t>
            </a:r>
            <a:r>
              <a:rPr lang="zh-CN" altLang="en-US" dirty="0" smtClean="0">
                <a:effectLst/>
                <a:latin typeface="微软雅黑" panose="020B0503020204020204" pitchFamily="34" charset="-122"/>
                <a:ea typeface="微软雅黑" panose="020B0503020204020204" pitchFamily="34" charset="-122"/>
              </a:rPr>
              <a:t>关系</a:t>
            </a:r>
            <a:r>
              <a:rPr lang="zh-CN" altLang="en-US" dirty="0">
                <a:latin typeface="微软雅黑" panose="020B0503020204020204" pitchFamily="34" charset="-122"/>
                <a:ea typeface="微软雅黑" panose="020B0503020204020204" pitchFamily="34" charset="-122"/>
              </a:rPr>
              <a:t>，</a:t>
            </a:r>
            <a:r>
              <a:rPr lang="zh-CN" altLang="en-US" dirty="0" smtClean="0">
                <a:effectLst/>
                <a:latin typeface="微软雅黑" panose="020B0503020204020204" pitchFamily="34" charset="-122"/>
                <a:ea typeface="微软雅黑" panose="020B0503020204020204" pitchFamily="34" charset="-122"/>
              </a:rPr>
              <a:t>合同</a:t>
            </a:r>
            <a:r>
              <a:rPr lang="zh-CN" altLang="en-US" dirty="0">
                <a:effectLst/>
                <a:latin typeface="微软雅黑" panose="020B0503020204020204" pitchFamily="34" charset="-122"/>
                <a:ea typeface="微软雅黑" panose="020B0503020204020204" pitchFamily="34" charset="-122"/>
              </a:rPr>
              <a:t>手续</a:t>
            </a:r>
            <a:r>
              <a:rPr lang="zh-CN" altLang="en-US" dirty="0" smtClean="0">
                <a:effectLst/>
                <a:latin typeface="微软雅黑" panose="020B0503020204020204" pitchFamily="34" charset="-122"/>
                <a:ea typeface="微软雅黑" panose="020B0503020204020204" pitchFamily="34" charset="-122"/>
              </a:rPr>
              <a:t>简化</a:t>
            </a:r>
            <a:r>
              <a:rPr lang="zh-CN" altLang="en-US" dirty="0">
                <a:latin typeface="微软雅黑" panose="020B0503020204020204" pitchFamily="34" charset="-122"/>
                <a:ea typeface="微软雅黑" panose="020B0503020204020204" pitchFamily="34" charset="-122"/>
              </a:rPr>
              <a:t>，</a:t>
            </a:r>
            <a:r>
              <a:rPr lang="zh-CN" altLang="en-US" dirty="0" smtClean="0">
                <a:effectLst/>
                <a:latin typeface="微软雅黑" panose="020B0503020204020204" pitchFamily="34" charset="-122"/>
                <a:ea typeface="微软雅黑" panose="020B0503020204020204" pitchFamily="34" charset="-122"/>
              </a:rPr>
              <a:t>交易</a:t>
            </a:r>
            <a:r>
              <a:rPr lang="zh-CN" altLang="en-US" dirty="0">
                <a:effectLst/>
                <a:latin typeface="微软雅黑" panose="020B0503020204020204" pitchFamily="34" charset="-122"/>
                <a:ea typeface="微软雅黑" panose="020B0503020204020204" pitchFamily="34" charset="-122"/>
              </a:rPr>
              <a:t>成本下降。</a:t>
            </a:r>
          </a:p>
          <a:p>
            <a:pPr marL="342900" indent="-342900">
              <a:lnSpc>
                <a:spcPct val="150000"/>
              </a:lnSpc>
              <a:buClr>
                <a:schemeClr val="tx1"/>
              </a:buClr>
              <a:buFont typeface="Wingdings" panose="05000000000000000000" pitchFamily="2" charset="2"/>
              <a:buChar char="Ø"/>
            </a:pPr>
            <a:r>
              <a:rPr lang="zh-CN" altLang="en-US" dirty="0">
                <a:effectLst/>
                <a:latin typeface="微软雅黑" panose="020B0503020204020204" pitchFamily="34" charset="-122"/>
                <a:ea typeface="微软雅黑" panose="020B0503020204020204" pitchFamily="34" charset="-122"/>
              </a:rPr>
              <a:t>  同期化</a:t>
            </a:r>
            <a:r>
              <a:rPr lang="zh-CN" altLang="en-US" dirty="0" smtClean="0">
                <a:effectLst/>
                <a:latin typeface="微软雅黑" panose="020B0503020204020204" pitchFamily="34" charset="-122"/>
                <a:ea typeface="微软雅黑" panose="020B0503020204020204" pitchFamily="34" charset="-122"/>
              </a:rPr>
              <a:t>生产</a:t>
            </a:r>
            <a:r>
              <a:rPr lang="zh-CN" altLang="en-US" dirty="0">
                <a:latin typeface="微软雅黑" panose="020B0503020204020204" pitchFamily="34" charset="-122"/>
                <a:ea typeface="微软雅黑" panose="020B0503020204020204" pitchFamily="34" charset="-122"/>
              </a:rPr>
              <a:t>，</a:t>
            </a:r>
            <a:r>
              <a:rPr lang="zh-CN" altLang="en-US" dirty="0" smtClean="0">
                <a:effectLst/>
                <a:latin typeface="微软雅黑" panose="020B0503020204020204" pitchFamily="34" charset="-122"/>
                <a:ea typeface="微软雅黑" panose="020B0503020204020204" pitchFamily="34" charset="-122"/>
              </a:rPr>
              <a:t>采购供应</a:t>
            </a:r>
            <a:r>
              <a:rPr lang="zh-CN" altLang="en-US" dirty="0">
                <a:latin typeface="微软雅黑" panose="020B0503020204020204" pitchFamily="34" charset="-122"/>
                <a:ea typeface="微软雅黑" panose="020B0503020204020204" pitchFamily="34" charset="-122"/>
              </a:rPr>
              <a:t>，</a:t>
            </a:r>
            <a:r>
              <a:rPr lang="zh-CN" altLang="en-US" dirty="0" smtClean="0">
                <a:effectLst/>
                <a:latin typeface="微软雅黑" panose="020B0503020204020204" pitchFamily="34" charset="-122"/>
                <a:ea typeface="微软雅黑" panose="020B0503020204020204" pitchFamily="34" charset="-122"/>
              </a:rPr>
              <a:t>缩短</a:t>
            </a:r>
            <a:r>
              <a:rPr lang="zh-CN" altLang="en-US" dirty="0">
                <a:effectLst/>
                <a:latin typeface="微软雅黑" panose="020B0503020204020204" pitchFamily="34" charset="-122"/>
                <a:ea typeface="微软雅黑" panose="020B0503020204020204" pitchFamily="34" charset="-122"/>
              </a:rPr>
              <a:t>顾客响应周期。</a:t>
            </a:r>
          </a:p>
          <a:p>
            <a:pPr marL="342900" indent="-342900">
              <a:lnSpc>
                <a:spcPct val="150000"/>
              </a:lnSpc>
              <a:buClr>
                <a:schemeClr val="tx1"/>
              </a:buClr>
              <a:buFont typeface="Wingdings" panose="05000000000000000000" pitchFamily="2" charset="2"/>
              <a:buChar char="Ø"/>
            </a:pPr>
            <a:r>
              <a:rPr lang="zh-CN" altLang="en-US" dirty="0">
                <a:effectLst/>
                <a:latin typeface="微软雅黑" panose="020B0503020204020204" pitchFamily="34" charset="-122"/>
                <a:ea typeface="微软雅黑" panose="020B0503020204020204" pitchFamily="34" charset="-122"/>
              </a:rPr>
              <a:t>  采购</a:t>
            </a:r>
            <a:r>
              <a:rPr lang="en-US" altLang="zh-CN" dirty="0">
                <a:effectLst/>
                <a:latin typeface="微软雅黑" panose="020B0503020204020204" pitchFamily="34" charset="-122"/>
                <a:ea typeface="微软雅黑" panose="020B0503020204020204" pitchFamily="34" charset="-122"/>
              </a:rPr>
              <a:t>----</a:t>
            </a:r>
            <a:r>
              <a:rPr lang="zh-CN" altLang="en-US" dirty="0">
                <a:effectLst/>
                <a:latin typeface="微软雅黑" panose="020B0503020204020204" pitchFamily="34" charset="-122"/>
                <a:ea typeface="微软雅黑" panose="020B0503020204020204" pitchFamily="34" charset="-122"/>
              </a:rPr>
              <a:t>制造直纳</a:t>
            </a:r>
            <a:r>
              <a:rPr lang="zh-CN" altLang="en-US" dirty="0" smtClean="0">
                <a:effectLst/>
                <a:latin typeface="微软雅黑" panose="020B0503020204020204" pitchFamily="34" charset="-122"/>
                <a:ea typeface="微软雅黑" panose="020B0503020204020204" pitchFamily="34" charset="-122"/>
              </a:rPr>
              <a:t>化</a:t>
            </a:r>
            <a:r>
              <a:rPr lang="zh-CN" altLang="en-US" dirty="0">
                <a:latin typeface="微软雅黑" panose="020B0503020204020204" pitchFamily="34" charset="-122"/>
                <a:ea typeface="微软雅黑" panose="020B0503020204020204" pitchFamily="34" charset="-122"/>
              </a:rPr>
              <a:t>，</a:t>
            </a:r>
            <a:r>
              <a:rPr lang="zh-CN" altLang="en-US" dirty="0" smtClean="0">
                <a:effectLst/>
                <a:latin typeface="微软雅黑" panose="020B0503020204020204" pitchFamily="34" charset="-122"/>
                <a:ea typeface="微软雅黑" panose="020B0503020204020204" pitchFamily="34" charset="-122"/>
              </a:rPr>
              <a:t>减少</a:t>
            </a:r>
            <a:r>
              <a:rPr lang="zh-CN" altLang="en-US" dirty="0">
                <a:effectLst/>
                <a:latin typeface="微软雅黑" panose="020B0503020204020204" pitchFamily="34" charset="-122"/>
                <a:ea typeface="微软雅黑" panose="020B0503020204020204" pitchFamily="34" charset="-122"/>
              </a:rPr>
              <a:t>不增加价值的活动。</a:t>
            </a:r>
          </a:p>
          <a:p>
            <a:pPr marL="342900" indent="-342900">
              <a:lnSpc>
                <a:spcPct val="150000"/>
              </a:lnSpc>
              <a:buClr>
                <a:schemeClr val="tx1"/>
              </a:buClr>
              <a:buFont typeface="Wingdings" panose="05000000000000000000" pitchFamily="2" charset="2"/>
              <a:buChar char="Ø"/>
            </a:pPr>
            <a:r>
              <a:rPr lang="zh-CN" altLang="en-US" dirty="0">
                <a:effectLst/>
                <a:latin typeface="微软雅黑" panose="020B0503020204020204" pitchFamily="34" charset="-122"/>
                <a:ea typeface="微软雅黑" panose="020B0503020204020204" pitchFamily="34" charset="-122"/>
              </a:rPr>
              <a:t>  信息管理由单一部门传递向与制造部门共享转变。</a:t>
            </a:r>
          </a:p>
          <a:p>
            <a:pPr marL="342900" indent="-342900">
              <a:lnSpc>
                <a:spcPct val="150000"/>
              </a:lnSpc>
              <a:buClr>
                <a:schemeClr val="tx1"/>
              </a:buClr>
              <a:buFont typeface="Wingdings" panose="05000000000000000000" pitchFamily="2" charset="2"/>
              <a:buChar char="Ø"/>
            </a:pPr>
            <a:r>
              <a:rPr lang="zh-CN" altLang="en-US" dirty="0">
                <a:effectLst/>
                <a:latin typeface="微软雅黑" panose="020B0503020204020204" pitchFamily="34" charset="-122"/>
                <a:ea typeface="微软雅黑" panose="020B0503020204020204" pitchFamily="34" charset="-122"/>
              </a:rPr>
              <a:t>  合理协调供应商</a:t>
            </a:r>
            <a:r>
              <a:rPr lang="zh-CN" altLang="en-US" dirty="0" smtClean="0">
                <a:effectLst/>
                <a:latin typeface="微软雅黑" panose="020B0503020204020204" pitchFamily="34" charset="-122"/>
                <a:ea typeface="微软雅黑" panose="020B0503020204020204" pitchFamily="34" charset="-122"/>
              </a:rPr>
              <a:t>计划</a:t>
            </a:r>
            <a:r>
              <a:rPr lang="zh-CN" altLang="en-US" dirty="0">
                <a:latin typeface="微软雅黑" panose="020B0503020204020204" pitchFamily="34" charset="-122"/>
                <a:ea typeface="微软雅黑" panose="020B0503020204020204" pitchFamily="34" charset="-122"/>
              </a:rPr>
              <a:t>，</a:t>
            </a:r>
            <a:r>
              <a:rPr lang="zh-CN" altLang="en-US" dirty="0" smtClean="0">
                <a:effectLst/>
                <a:latin typeface="微软雅黑" panose="020B0503020204020204" pitchFamily="34" charset="-122"/>
                <a:ea typeface="微软雅黑" panose="020B0503020204020204" pitchFamily="34" charset="-122"/>
              </a:rPr>
              <a:t>保障上</a:t>
            </a:r>
            <a:r>
              <a:rPr lang="zh-CN" altLang="en-US" dirty="0">
                <a:latin typeface="微软雅黑" panose="020B0503020204020204" pitchFamily="34" charset="-122"/>
                <a:ea typeface="微软雅黑" panose="020B0503020204020204" pitchFamily="34" charset="-122"/>
              </a:rPr>
              <a:t>，</a:t>
            </a:r>
            <a:r>
              <a:rPr lang="zh-CN" altLang="en-US" dirty="0" smtClean="0">
                <a:effectLst/>
                <a:latin typeface="微软雅黑" panose="020B0503020204020204" pitchFamily="34" charset="-122"/>
                <a:ea typeface="微软雅黑" panose="020B0503020204020204" pitchFamily="34" charset="-122"/>
              </a:rPr>
              <a:t>下</a:t>
            </a:r>
            <a:r>
              <a:rPr lang="zh-CN" altLang="en-US" dirty="0">
                <a:effectLst/>
                <a:latin typeface="微软雅黑" panose="020B0503020204020204" pitchFamily="34" charset="-122"/>
                <a:ea typeface="微软雅黑" panose="020B0503020204020204" pitchFamily="34" charset="-122"/>
              </a:rPr>
              <a:t>链的有效衔接</a:t>
            </a:r>
            <a:r>
              <a:rPr lang="zh-CN" altLang="en-US" dirty="0" smtClean="0">
                <a:effectLst/>
                <a:latin typeface="微软雅黑" panose="020B0503020204020204" pitchFamily="34" charset="-122"/>
                <a:ea typeface="微软雅黑" panose="020B0503020204020204" pitchFamily="34" charset="-122"/>
              </a:rPr>
              <a:t>。</a:t>
            </a:r>
            <a:endParaRPr lang="zh-CN" altLang="en-US" dirty="0">
              <a:effectLst/>
              <a:latin typeface="微软雅黑" panose="020B0503020204020204" pitchFamily="34" charset="-122"/>
              <a:ea typeface="微软雅黑" panose="020B0503020204020204" pitchFamily="34" charset="-122"/>
            </a:endParaRPr>
          </a:p>
        </p:txBody>
      </p:sp>
      <p:sp>
        <p:nvSpPr>
          <p:cNvPr id="4" name="文本框 3"/>
          <p:cNvSpPr txBox="1"/>
          <p:nvPr/>
        </p:nvSpPr>
        <p:spPr>
          <a:xfrm>
            <a:off x="2339752" y="404664"/>
            <a:ext cx="4288353" cy="584775"/>
          </a:xfrm>
          <a:prstGeom prst="rect">
            <a:avLst/>
          </a:prstGeom>
          <a:noFill/>
        </p:spPr>
        <p:txBody>
          <a:bodyPr wrap="none" rtlCol="0">
            <a:spAutoFit/>
          </a:bodyPr>
          <a:lstStyle/>
          <a:p>
            <a:r>
              <a:rPr lang="zh-CN" altLang="en-US" sz="3200" b="1" dirty="0" smtClean="0">
                <a:solidFill>
                  <a:srgbClr val="FF0000"/>
                </a:solidFill>
                <a:latin typeface="微软雅黑" panose="020B0503020204020204" pitchFamily="34" charset="-122"/>
                <a:ea typeface="微软雅黑" panose="020B0503020204020204" pitchFamily="34" charset="-122"/>
              </a:rPr>
              <a:t>供应商战略思维的发展</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47648922"/>
      </p:ext>
    </p:extLst>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0194" name="Rectangle 2"/>
          <p:cNvSpPr>
            <a:spLocks noGrp="1" noChangeArrowheads="1"/>
          </p:cNvSpPr>
          <p:nvPr>
            <p:ph idx="1"/>
          </p:nvPr>
        </p:nvSpPr>
        <p:spPr>
          <a:xfrm>
            <a:off x="396409" y="1503884"/>
            <a:ext cx="8686800" cy="414402"/>
          </a:xfrm>
        </p:spPr>
        <p:txBody>
          <a:bodyPr/>
          <a:lstStyle/>
          <a:p>
            <a:pPr>
              <a:buFontTx/>
              <a:buNone/>
            </a:pPr>
            <a:r>
              <a:rPr lang="zh-CN" altLang="en-US" sz="2400" b="1" dirty="0" smtClean="0">
                <a:solidFill>
                  <a:srgbClr val="0000FF"/>
                </a:solidFill>
                <a:latin typeface="+mn-ea"/>
              </a:rPr>
              <a:t>供应</a:t>
            </a:r>
            <a:r>
              <a:rPr lang="zh-CN" altLang="en-US" sz="2400" b="1" dirty="0">
                <a:solidFill>
                  <a:srgbClr val="0000FF"/>
                </a:solidFill>
                <a:latin typeface="+mn-ea"/>
              </a:rPr>
              <a:t>链合作关系演进</a:t>
            </a:r>
          </a:p>
          <a:p>
            <a:pPr>
              <a:buFontTx/>
              <a:buNone/>
            </a:pPr>
            <a:endParaRPr lang="zh-CN" altLang="en-US" sz="2400" b="1" dirty="0">
              <a:solidFill>
                <a:srgbClr val="0000FF"/>
              </a:solidFill>
              <a:latin typeface="+mn-ea"/>
            </a:endParaRPr>
          </a:p>
          <a:p>
            <a:pPr>
              <a:buFontTx/>
              <a:buNone/>
            </a:pPr>
            <a:endParaRPr lang="en-US" altLang="zh-CN" sz="2400" b="1" dirty="0">
              <a:solidFill>
                <a:srgbClr val="0000FF"/>
              </a:solidFill>
              <a:latin typeface="+mn-ea"/>
            </a:endParaRPr>
          </a:p>
        </p:txBody>
      </p:sp>
      <p:sp>
        <p:nvSpPr>
          <p:cNvPr id="26" name="灯片编号占位符 5"/>
          <p:cNvSpPr>
            <a:spLocks noGrp="1"/>
          </p:cNvSpPr>
          <p:nvPr>
            <p:ph type="sldNum" sz="quarter" idx="4"/>
          </p:nvPr>
        </p:nvSpPr>
        <p:spPr/>
        <p:txBody>
          <a:bodyPr/>
          <a:lstStyle/>
          <a:p>
            <a:fld id="{C895A9AF-B1F5-4780-9B01-9CD072235A61}" type="slidenum">
              <a:rPr lang="en-US" altLang="zh-CN"/>
              <a:pPr/>
              <a:t>86</a:t>
            </a:fld>
            <a:endParaRPr lang="en-US" altLang="zh-CN"/>
          </a:p>
        </p:txBody>
      </p:sp>
      <p:sp>
        <p:nvSpPr>
          <p:cNvPr id="1800196" name="AutoShape 4"/>
          <p:cNvSpPr>
            <a:spLocks noChangeAspect="1" noChangeArrowheads="1"/>
          </p:cNvSpPr>
          <p:nvPr/>
        </p:nvSpPr>
        <p:spPr bwMode="auto">
          <a:xfrm>
            <a:off x="539750" y="2060575"/>
            <a:ext cx="74168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mn-ea"/>
            </a:endParaRPr>
          </a:p>
        </p:txBody>
      </p:sp>
      <p:sp>
        <p:nvSpPr>
          <p:cNvPr id="1800198" name="Text Box 6"/>
          <p:cNvSpPr txBox="1">
            <a:spLocks noChangeArrowheads="1"/>
          </p:cNvSpPr>
          <p:nvPr/>
        </p:nvSpPr>
        <p:spPr bwMode="auto">
          <a:xfrm>
            <a:off x="6854131" y="4573275"/>
            <a:ext cx="950912"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gn="l">
              <a:spcBef>
                <a:spcPct val="0"/>
              </a:spcBef>
              <a:defRPr kumimoji="1" sz="2400">
                <a:solidFill>
                  <a:schemeClr val="tx1"/>
                </a:solidFill>
                <a:latin typeface="Times New Roman" panose="02020603050405020304" pitchFamily="18" charset="0"/>
                <a:ea typeface="宋体" panose="02010600030101010101" pitchFamily="2" charset="-122"/>
              </a:defRPr>
            </a:lvl1pPr>
            <a:lvl2pPr algn="l">
              <a:spcBef>
                <a:spcPct val="0"/>
              </a:spcBef>
              <a:defRPr kumimoji="1" sz="2400">
                <a:solidFill>
                  <a:schemeClr val="tx1"/>
                </a:solidFill>
                <a:latin typeface="Times New Roman" panose="02020603050405020304" pitchFamily="18" charset="0"/>
                <a:ea typeface="宋体" panose="02010600030101010101" pitchFamily="2" charset="-122"/>
              </a:defRPr>
            </a:lvl2pPr>
            <a:lvl3pPr algn="l">
              <a:spcBef>
                <a:spcPct val="0"/>
              </a:spcBef>
              <a:defRPr kumimoji="1" sz="2400">
                <a:solidFill>
                  <a:schemeClr val="tx1"/>
                </a:solidFill>
                <a:latin typeface="Times New Roman" panose="02020603050405020304" pitchFamily="18" charset="0"/>
                <a:ea typeface="宋体" panose="02010600030101010101" pitchFamily="2" charset="-122"/>
              </a:defRPr>
            </a:lvl3pPr>
            <a:lvl4pPr algn="l">
              <a:spcBef>
                <a:spcPct val="0"/>
              </a:spcBef>
              <a:defRPr kumimoji="1" sz="2400">
                <a:solidFill>
                  <a:schemeClr val="tx1"/>
                </a:solidFill>
                <a:latin typeface="Times New Roman" panose="02020603050405020304" pitchFamily="18" charset="0"/>
                <a:ea typeface="宋体" panose="02010600030101010101" pitchFamily="2" charset="-122"/>
              </a:defRPr>
            </a:lvl4pPr>
            <a:lvl5pPr algn="l">
              <a:spcBef>
                <a:spcPct val="0"/>
              </a:spcBef>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a:spcBef>
                <a:spcPct val="20000"/>
              </a:spcBef>
            </a:pPr>
            <a:r>
              <a:rPr lang="zh-CN" altLang="en-US" sz="1600" b="1" dirty="0">
                <a:latin typeface="+mn-ea"/>
                <a:ea typeface="+mn-ea"/>
              </a:rPr>
              <a:t>战略协作</a:t>
            </a:r>
            <a:endParaRPr lang="zh-CN" altLang="en-US" sz="4400" b="1" dirty="0">
              <a:latin typeface="+mn-ea"/>
              <a:ea typeface="+mn-ea"/>
            </a:endParaRPr>
          </a:p>
        </p:txBody>
      </p:sp>
      <p:sp>
        <p:nvSpPr>
          <p:cNvPr id="1800199" name="Line 7"/>
          <p:cNvSpPr>
            <a:spLocks noChangeShapeType="1"/>
          </p:cNvSpPr>
          <p:nvPr/>
        </p:nvSpPr>
        <p:spPr bwMode="auto">
          <a:xfrm>
            <a:off x="827584" y="2168992"/>
            <a:ext cx="10616" cy="3734921"/>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latin typeface="+mn-ea"/>
            </a:endParaRPr>
          </a:p>
        </p:txBody>
      </p:sp>
      <p:sp>
        <p:nvSpPr>
          <p:cNvPr id="1800200" name="Line 8"/>
          <p:cNvSpPr>
            <a:spLocks noChangeShapeType="1"/>
          </p:cNvSpPr>
          <p:nvPr/>
        </p:nvSpPr>
        <p:spPr bwMode="auto">
          <a:xfrm flipV="1">
            <a:off x="819150" y="5868927"/>
            <a:ext cx="7785298" cy="3022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latin typeface="+mn-ea"/>
            </a:endParaRPr>
          </a:p>
        </p:txBody>
      </p:sp>
      <p:sp>
        <p:nvSpPr>
          <p:cNvPr id="1800201" name="Text Box 9"/>
          <p:cNvSpPr txBox="1">
            <a:spLocks noChangeArrowheads="1"/>
          </p:cNvSpPr>
          <p:nvPr/>
        </p:nvSpPr>
        <p:spPr bwMode="auto">
          <a:xfrm>
            <a:off x="1034784" y="5131832"/>
            <a:ext cx="1495729" cy="359961"/>
          </a:xfrm>
          <a:prstGeom prst="rect">
            <a:avLst/>
          </a:prstGeom>
          <a:solidFill>
            <a:srgbClr val="FFFF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FF"/>
            </a:extrusionClr>
            <a:contourClr>
              <a:srgbClr val="FFFFFF"/>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72000" rIns="0" bIns="0" anchor="ctr">
            <a:flatTx/>
          </a:bodyPr>
          <a:lstStyle>
            <a:lvl1pPr marL="342900" indent="-342900" algn="l">
              <a:spcBef>
                <a:spcPct val="0"/>
              </a:spcBef>
              <a:defRPr kumimoji="1" sz="2400">
                <a:solidFill>
                  <a:schemeClr val="tx1"/>
                </a:solidFill>
                <a:latin typeface="Times New Roman" panose="02020603050405020304" pitchFamily="18" charset="0"/>
                <a:ea typeface="宋体" panose="02010600030101010101" pitchFamily="2" charset="-122"/>
              </a:defRPr>
            </a:lvl1pPr>
            <a:lvl2pPr algn="l">
              <a:spcBef>
                <a:spcPct val="0"/>
              </a:spcBef>
              <a:defRPr kumimoji="1" sz="2400">
                <a:solidFill>
                  <a:schemeClr val="tx1"/>
                </a:solidFill>
                <a:latin typeface="Times New Roman" panose="02020603050405020304" pitchFamily="18" charset="0"/>
                <a:ea typeface="宋体" panose="02010600030101010101" pitchFamily="2" charset="-122"/>
              </a:defRPr>
            </a:lvl2pPr>
            <a:lvl3pPr algn="l">
              <a:spcBef>
                <a:spcPct val="0"/>
              </a:spcBef>
              <a:defRPr kumimoji="1" sz="2400">
                <a:solidFill>
                  <a:schemeClr val="tx1"/>
                </a:solidFill>
                <a:latin typeface="Times New Roman" panose="02020603050405020304" pitchFamily="18" charset="0"/>
                <a:ea typeface="宋体" panose="02010600030101010101" pitchFamily="2" charset="-122"/>
              </a:defRPr>
            </a:lvl3pPr>
            <a:lvl4pPr algn="l">
              <a:spcBef>
                <a:spcPct val="0"/>
              </a:spcBef>
              <a:defRPr kumimoji="1" sz="2400">
                <a:solidFill>
                  <a:schemeClr val="tx1"/>
                </a:solidFill>
                <a:latin typeface="Times New Roman" panose="02020603050405020304" pitchFamily="18" charset="0"/>
                <a:ea typeface="宋体" panose="02010600030101010101" pitchFamily="2" charset="-122"/>
              </a:defRPr>
            </a:lvl4pPr>
            <a:lvl5pPr algn="l">
              <a:spcBef>
                <a:spcPct val="0"/>
              </a:spcBef>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a:spcBef>
                <a:spcPct val="20000"/>
              </a:spcBef>
            </a:pPr>
            <a:r>
              <a:rPr lang="zh-CN" altLang="en-US" sz="1800" b="1" dirty="0">
                <a:latin typeface="+mn-ea"/>
                <a:ea typeface="+mn-ea"/>
              </a:rPr>
              <a:t>传统企业关系</a:t>
            </a:r>
          </a:p>
        </p:txBody>
      </p:sp>
      <p:sp>
        <p:nvSpPr>
          <p:cNvPr id="1800202" name="Text Box 10"/>
          <p:cNvSpPr txBox="1">
            <a:spLocks noChangeArrowheads="1"/>
          </p:cNvSpPr>
          <p:nvPr/>
        </p:nvSpPr>
        <p:spPr bwMode="auto">
          <a:xfrm>
            <a:off x="3838339" y="4436658"/>
            <a:ext cx="1448070" cy="447353"/>
          </a:xfrm>
          <a:prstGeom prst="rect">
            <a:avLst/>
          </a:prstGeom>
          <a:solidFill>
            <a:srgbClr val="FFFF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FF"/>
            </a:extrusionClr>
            <a:contourClr>
              <a:srgbClr val="FFFFFF"/>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72000" rIns="0" bIns="0" anchor="ctr">
            <a:flatTx/>
          </a:bodyPr>
          <a:lstStyle>
            <a:lvl1pPr marL="342900" indent="-342900" algn="l">
              <a:spcBef>
                <a:spcPct val="0"/>
              </a:spcBef>
              <a:defRPr kumimoji="1" sz="2400">
                <a:solidFill>
                  <a:schemeClr val="tx1"/>
                </a:solidFill>
                <a:latin typeface="Times New Roman" panose="02020603050405020304" pitchFamily="18" charset="0"/>
                <a:ea typeface="宋体" panose="02010600030101010101" pitchFamily="2" charset="-122"/>
              </a:defRPr>
            </a:lvl1pPr>
            <a:lvl2pPr algn="l">
              <a:spcBef>
                <a:spcPct val="0"/>
              </a:spcBef>
              <a:defRPr kumimoji="1" sz="2400">
                <a:solidFill>
                  <a:schemeClr val="tx1"/>
                </a:solidFill>
                <a:latin typeface="Times New Roman" panose="02020603050405020304" pitchFamily="18" charset="0"/>
                <a:ea typeface="宋体" panose="02010600030101010101" pitchFamily="2" charset="-122"/>
              </a:defRPr>
            </a:lvl2pPr>
            <a:lvl3pPr algn="l">
              <a:spcBef>
                <a:spcPct val="0"/>
              </a:spcBef>
              <a:defRPr kumimoji="1" sz="2400">
                <a:solidFill>
                  <a:schemeClr val="tx1"/>
                </a:solidFill>
                <a:latin typeface="Times New Roman" panose="02020603050405020304" pitchFamily="18" charset="0"/>
                <a:ea typeface="宋体" panose="02010600030101010101" pitchFamily="2" charset="-122"/>
              </a:defRPr>
            </a:lvl3pPr>
            <a:lvl4pPr algn="l">
              <a:spcBef>
                <a:spcPct val="0"/>
              </a:spcBef>
              <a:defRPr kumimoji="1" sz="2400">
                <a:solidFill>
                  <a:schemeClr val="tx1"/>
                </a:solidFill>
                <a:latin typeface="Times New Roman" panose="02020603050405020304" pitchFamily="18" charset="0"/>
                <a:ea typeface="宋体" panose="02010600030101010101" pitchFamily="2" charset="-122"/>
              </a:defRPr>
            </a:lvl4pPr>
            <a:lvl5pPr algn="l">
              <a:spcBef>
                <a:spcPct val="0"/>
              </a:spcBef>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a:spcBef>
                <a:spcPct val="20000"/>
              </a:spcBef>
            </a:pPr>
            <a:r>
              <a:rPr lang="zh-CN" altLang="en-US" sz="1800" b="1" dirty="0">
                <a:latin typeface="+mn-ea"/>
                <a:ea typeface="+mn-ea"/>
              </a:rPr>
              <a:t>物流关系合作</a:t>
            </a:r>
          </a:p>
        </p:txBody>
      </p:sp>
      <p:sp>
        <p:nvSpPr>
          <p:cNvPr id="1800203" name="Text Box 11"/>
          <p:cNvSpPr txBox="1">
            <a:spLocks noChangeArrowheads="1"/>
          </p:cNvSpPr>
          <p:nvPr/>
        </p:nvSpPr>
        <p:spPr bwMode="auto">
          <a:xfrm>
            <a:off x="6590855" y="4031384"/>
            <a:ext cx="1563203" cy="434776"/>
          </a:xfrm>
          <a:prstGeom prst="rect">
            <a:avLst/>
          </a:prstGeom>
          <a:solidFill>
            <a:srgbClr val="FFFF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FF"/>
            </a:extrusionClr>
            <a:contourClr>
              <a:srgbClr val="FFFFFF"/>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72000" rIns="0" bIns="0" anchor="ctr">
            <a:flatTx/>
          </a:bodyPr>
          <a:lstStyle>
            <a:lvl1pPr marL="342900" indent="-342900" algn="l">
              <a:spcBef>
                <a:spcPct val="0"/>
              </a:spcBef>
              <a:defRPr kumimoji="1" sz="2400">
                <a:solidFill>
                  <a:schemeClr val="tx1"/>
                </a:solidFill>
                <a:latin typeface="Times New Roman" panose="02020603050405020304" pitchFamily="18" charset="0"/>
                <a:ea typeface="宋体" panose="02010600030101010101" pitchFamily="2" charset="-122"/>
              </a:defRPr>
            </a:lvl1pPr>
            <a:lvl2pPr algn="l">
              <a:spcBef>
                <a:spcPct val="0"/>
              </a:spcBef>
              <a:defRPr kumimoji="1" sz="2400">
                <a:solidFill>
                  <a:schemeClr val="tx1"/>
                </a:solidFill>
                <a:latin typeface="Times New Roman" panose="02020603050405020304" pitchFamily="18" charset="0"/>
                <a:ea typeface="宋体" panose="02010600030101010101" pitchFamily="2" charset="-122"/>
              </a:defRPr>
            </a:lvl2pPr>
            <a:lvl3pPr algn="l">
              <a:spcBef>
                <a:spcPct val="0"/>
              </a:spcBef>
              <a:defRPr kumimoji="1" sz="2400">
                <a:solidFill>
                  <a:schemeClr val="tx1"/>
                </a:solidFill>
                <a:latin typeface="Times New Roman" panose="02020603050405020304" pitchFamily="18" charset="0"/>
                <a:ea typeface="宋体" panose="02010600030101010101" pitchFamily="2" charset="-122"/>
              </a:defRPr>
            </a:lvl3pPr>
            <a:lvl4pPr algn="l">
              <a:spcBef>
                <a:spcPct val="0"/>
              </a:spcBef>
              <a:defRPr kumimoji="1" sz="2400">
                <a:solidFill>
                  <a:schemeClr val="tx1"/>
                </a:solidFill>
                <a:latin typeface="Times New Roman" panose="02020603050405020304" pitchFamily="18" charset="0"/>
                <a:ea typeface="宋体" panose="02010600030101010101" pitchFamily="2" charset="-122"/>
              </a:defRPr>
            </a:lvl4pPr>
            <a:lvl5pPr algn="l">
              <a:spcBef>
                <a:spcPct val="0"/>
              </a:spcBef>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a:spcBef>
                <a:spcPct val="20000"/>
              </a:spcBef>
            </a:pPr>
            <a:r>
              <a:rPr lang="zh-CN" altLang="en-US" sz="1800" b="1">
                <a:latin typeface="+mn-ea"/>
                <a:ea typeface="+mn-ea"/>
              </a:rPr>
              <a:t>合作伙伴关系</a:t>
            </a:r>
          </a:p>
        </p:txBody>
      </p:sp>
      <p:sp>
        <p:nvSpPr>
          <p:cNvPr id="1800205" name="Text Box 13"/>
          <p:cNvSpPr txBox="1">
            <a:spLocks noChangeArrowheads="1"/>
          </p:cNvSpPr>
          <p:nvPr/>
        </p:nvSpPr>
        <p:spPr bwMode="auto">
          <a:xfrm>
            <a:off x="4004193" y="4923814"/>
            <a:ext cx="1154663" cy="496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gn="l">
              <a:spcBef>
                <a:spcPct val="0"/>
              </a:spcBef>
              <a:defRPr kumimoji="1" sz="2400">
                <a:solidFill>
                  <a:schemeClr val="tx1"/>
                </a:solidFill>
                <a:latin typeface="Times New Roman" panose="02020603050405020304" pitchFamily="18" charset="0"/>
                <a:ea typeface="宋体" panose="02010600030101010101" pitchFamily="2" charset="-122"/>
              </a:defRPr>
            </a:lvl1pPr>
            <a:lvl2pPr algn="l">
              <a:spcBef>
                <a:spcPct val="0"/>
              </a:spcBef>
              <a:defRPr kumimoji="1" sz="2400">
                <a:solidFill>
                  <a:schemeClr val="tx1"/>
                </a:solidFill>
                <a:latin typeface="Times New Roman" panose="02020603050405020304" pitchFamily="18" charset="0"/>
                <a:ea typeface="宋体" panose="02010600030101010101" pitchFamily="2" charset="-122"/>
              </a:defRPr>
            </a:lvl2pPr>
            <a:lvl3pPr algn="l">
              <a:spcBef>
                <a:spcPct val="0"/>
              </a:spcBef>
              <a:defRPr kumimoji="1" sz="2400">
                <a:solidFill>
                  <a:schemeClr val="tx1"/>
                </a:solidFill>
                <a:latin typeface="Times New Roman" panose="02020603050405020304" pitchFamily="18" charset="0"/>
                <a:ea typeface="宋体" panose="02010600030101010101" pitchFamily="2" charset="-122"/>
              </a:defRPr>
            </a:lvl3pPr>
            <a:lvl4pPr algn="l">
              <a:spcBef>
                <a:spcPct val="0"/>
              </a:spcBef>
              <a:defRPr kumimoji="1" sz="2400">
                <a:solidFill>
                  <a:schemeClr val="tx1"/>
                </a:solidFill>
                <a:latin typeface="Times New Roman" panose="02020603050405020304" pitchFamily="18" charset="0"/>
                <a:ea typeface="宋体" panose="02010600030101010101" pitchFamily="2" charset="-122"/>
              </a:defRPr>
            </a:lvl4pPr>
            <a:lvl5pPr algn="l">
              <a:spcBef>
                <a:spcPct val="0"/>
              </a:spcBef>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indent="0" algn="ctr">
              <a:spcBef>
                <a:spcPts val="0"/>
              </a:spcBef>
            </a:pPr>
            <a:r>
              <a:rPr lang="zh-CN" altLang="en-US" sz="1600" b="1" dirty="0">
                <a:latin typeface="+mn-ea"/>
                <a:ea typeface="+mn-ea"/>
              </a:rPr>
              <a:t>制造模式与研发创新</a:t>
            </a:r>
            <a:endParaRPr lang="zh-CN" altLang="en-US" sz="4400" b="1" dirty="0">
              <a:latin typeface="+mn-ea"/>
              <a:ea typeface="+mn-ea"/>
            </a:endParaRPr>
          </a:p>
        </p:txBody>
      </p:sp>
      <p:sp>
        <p:nvSpPr>
          <p:cNvPr id="1800206" name="Text Box 14"/>
          <p:cNvSpPr txBox="1">
            <a:spLocks noChangeArrowheads="1"/>
          </p:cNvSpPr>
          <p:nvPr/>
        </p:nvSpPr>
        <p:spPr bwMode="auto">
          <a:xfrm>
            <a:off x="999458" y="5527860"/>
            <a:ext cx="1624564" cy="24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gn="l">
              <a:spcBef>
                <a:spcPct val="0"/>
              </a:spcBef>
              <a:defRPr kumimoji="1" sz="2400">
                <a:solidFill>
                  <a:schemeClr val="tx1"/>
                </a:solidFill>
                <a:latin typeface="Times New Roman" panose="02020603050405020304" pitchFamily="18" charset="0"/>
                <a:ea typeface="宋体" panose="02010600030101010101" pitchFamily="2" charset="-122"/>
              </a:defRPr>
            </a:lvl1pPr>
            <a:lvl2pPr algn="l">
              <a:spcBef>
                <a:spcPct val="0"/>
              </a:spcBef>
              <a:defRPr kumimoji="1" sz="2400">
                <a:solidFill>
                  <a:schemeClr val="tx1"/>
                </a:solidFill>
                <a:latin typeface="Times New Roman" panose="02020603050405020304" pitchFamily="18" charset="0"/>
                <a:ea typeface="宋体" panose="02010600030101010101" pitchFamily="2" charset="-122"/>
              </a:defRPr>
            </a:lvl2pPr>
            <a:lvl3pPr algn="l">
              <a:spcBef>
                <a:spcPct val="0"/>
              </a:spcBef>
              <a:defRPr kumimoji="1" sz="2400">
                <a:solidFill>
                  <a:schemeClr val="tx1"/>
                </a:solidFill>
                <a:latin typeface="Times New Roman" panose="02020603050405020304" pitchFamily="18" charset="0"/>
                <a:ea typeface="宋体" panose="02010600030101010101" pitchFamily="2" charset="-122"/>
              </a:defRPr>
            </a:lvl3pPr>
            <a:lvl4pPr algn="l">
              <a:spcBef>
                <a:spcPct val="0"/>
              </a:spcBef>
              <a:defRPr kumimoji="1" sz="2400">
                <a:solidFill>
                  <a:schemeClr val="tx1"/>
                </a:solidFill>
                <a:latin typeface="Times New Roman" panose="02020603050405020304" pitchFamily="18" charset="0"/>
                <a:ea typeface="宋体" panose="02010600030101010101" pitchFamily="2" charset="-122"/>
              </a:defRPr>
            </a:lvl4pPr>
            <a:lvl5pPr algn="l">
              <a:spcBef>
                <a:spcPct val="0"/>
              </a:spcBef>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a:spcBef>
                <a:spcPct val="20000"/>
              </a:spcBef>
            </a:pPr>
            <a:r>
              <a:rPr lang="zh-CN" altLang="en-US" sz="1600" b="1" dirty="0">
                <a:latin typeface="+mn-ea"/>
                <a:ea typeface="+mn-ea"/>
              </a:rPr>
              <a:t>技术与管理创新</a:t>
            </a:r>
            <a:endParaRPr lang="zh-CN" altLang="en-US" sz="4400" b="1" dirty="0">
              <a:latin typeface="+mn-ea"/>
              <a:ea typeface="+mn-ea"/>
            </a:endParaRPr>
          </a:p>
        </p:txBody>
      </p:sp>
      <p:sp>
        <p:nvSpPr>
          <p:cNvPr id="1800207" name="Text Box 15"/>
          <p:cNvSpPr txBox="1">
            <a:spLocks noChangeArrowheads="1"/>
          </p:cNvSpPr>
          <p:nvPr/>
        </p:nvSpPr>
        <p:spPr bwMode="auto">
          <a:xfrm>
            <a:off x="239919" y="2160347"/>
            <a:ext cx="545604" cy="1022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gn="l">
              <a:spcBef>
                <a:spcPct val="0"/>
              </a:spcBef>
              <a:defRPr kumimoji="1" sz="2400">
                <a:solidFill>
                  <a:schemeClr val="tx1"/>
                </a:solidFill>
                <a:latin typeface="Times New Roman" panose="02020603050405020304" pitchFamily="18" charset="0"/>
                <a:ea typeface="宋体" panose="02010600030101010101" pitchFamily="2" charset="-122"/>
              </a:defRPr>
            </a:lvl1pPr>
            <a:lvl2pPr algn="l">
              <a:spcBef>
                <a:spcPct val="0"/>
              </a:spcBef>
              <a:defRPr kumimoji="1" sz="2400">
                <a:solidFill>
                  <a:schemeClr val="tx1"/>
                </a:solidFill>
                <a:latin typeface="Times New Roman" panose="02020603050405020304" pitchFamily="18" charset="0"/>
                <a:ea typeface="宋体" panose="02010600030101010101" pitchFamily="2" charset="-122"/>
              </a:defRPr>
            </a:lvl2pPr>
            <a:lvl3pPr algn="l">
              <a:spcBef>
                <a:spcPct val="0"/>
              </a:spcBef>
              <a:defRPr kumimoji="1" sz="2400">
                <a:solidFill>
                  <a:schemeClr val="tx1"/>
                </a:solidFill>
                <a:latin typeface="Times New Roman" panose="02020603050405020304" pitchFamily="18" charset="0"/>
                <a:ea typeface="宋体" panose="02010600030101010101" pitchFamily="2" charset="-122"/>
              </a:defRPr>
            </a:lvl3pPr>
            <a:lvl4pPr algn="l">
              <a:spcBef>
                <a:spcPct val="0"/>
              </a:spcBef>
              <a:defRPr kumimoji="1" sz="2400">
                <a:solidFill>
                  <a:schemeClr val="tx1"/>
                </a:solidFill>
                <a:latin typeface="Times New Roman" panose="02020603050405020304" pitchFamily="18" charset="0"/>
                <a:ea typeface="宋体" panose="02010600030101010101" pitchFamily="2" charset="-122"/>
              </a:defRPr>
            </a:lvl4pPr>
            <a:lvl5pPr algn="l">
              <a:spcBef>
                <a:spcPct val="0"/>
              </a:spcBef>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indent="0" algn="ctr">
              <a:spcBef>
                <a:spcPts val="0"/>
              </a:spcBef>
            </a:pPr>
            <a:r>
              <a:rPr lang="zh-CN" altLang="en-US" sz="1600" b="1" dirty="0">
                <a:latin typeface="+mn-ea"/>
                <a:ea typeface="+mn-ea"/>
              </a:rPr>
              <a:t>供应链企业合作度</a:t>
            </a:r>
          </a:p>
        </p:txBody>
      </p:sp>
      <p:sp>
        <p:nvSpPr>
          <p:cNvPr id="1800208" name="Text Box 16"/>
          <p:cNvSpPr txBox="1">
            <a:spLocks noChangeArrowheads="1"/>
          </p:cNvSpPr>
          <p:nvPr/>
        </p:nvSpPr>
        <p:spPr bwMode="auto">
          <a:xfrm>
            <a:off x="966539" y="5900676"/>
            <a:ext cx="7126784" cy="255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152" tIns="36576" rIns="73152" bIns="36576"/>
          <a:lstStyle>
            <a:lvl1pPr marL="342900" indent="-342900" algn="l">
              <a:spcBef>
                <a:spcPct val="0"/>
              </a:spcBef>
              <a:defRPr kumimoji="1" sz="2400">
                <a:solidFill>
                  <a:schemeClr val="tx1"/>
                </a:solidFill>
                <a:latin typeface="Times New Roman" panose="02020603050405020304" pitchFamily="18" charset="0"/>
                <a:ea typeface="宋体" panose="02010600030101010101" pitchFamily="2" charset="-122"/>
              </a:defRPr>
            </a:lvl1pPr>
            <a:lvl2pPr algn="l">
              <a:spcBef>
                <a:spcPct val="0"/>
              </a:spcBef>
              <a:defRPr kumimoji="1" sz="2400">
                <a:solidFill>
                  <a:schemeClr val="tx1"/>
                </a:solidFill>
                <a:latin typeface="Times New Roman" panose="02020603050405020304" pitchFamily="18" charset="0"/>
                <a:ea typeface="宋体" panose="02010600030101010101" pitchFamily="2" charset="-122"/>
              </a:defRPr>
            </a:lvl2pPr>
            <a:lvl3pPr algn="l">
              <a:spcBef>
                <a:spcPct val="0"/>
              </a:spcBef>
              <a:defRPr kumimoji="1" sz="2400">
                <a:solidFill>
                  <a:schemeClr val="tx1"/>
                </a:solidFill>
                <a:latin typeface="Times New Roman" panose="02020603050405020304" pitchFamily="18" charset="0"/>
                <a:ea typeface="宋体" panose="02010600030101010101" pitchFamily="2" charset="-122"/>
              </a:defRPr>
            </a:lvl3pPr>
            <a:lvl4pPr algn="l">
              <a:spcBef>
                <a:spcPct val="0"/>
              </a:spcBef>
              <a:defRPr kumimoji="1" sz="2400">
                <a:solidFill>
                  <a:schemeClr val="tx1"/>
                </a:solidFill>
                <a:latin typeface="Times New Roman" panose="02020603050405020304" pitchFamily="18" charset="0"/>
                <a:ea typeface="宋体" panose="02010600030101010101" pitchFamily="2" charset="-122"/>
              </a:defRPr>
            </a:lvl4pPr>
            <a:lvl5pPr algn="l">
              <a:spcBef>
                <a:spcPct val="0"/>
              </a:spcBef>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spcBef>
                <a:spcPct val="20000"/>
              </a:spcBef>
            </a:pPr>
            <a:r>
              <a:rPr lang="en-US" altLang="zh-CN" sz="1400" dirty="0">
                <a:latin typeface="+mn-ea"/>
                <a:ea typeface="+mn-ea"/>
              </a:rPr>
              <a:t> </a:t>
            </a:r>
            <a:r>
              <a:rPr lang="en-US" altLang="zh-CN" sz="1400" b="1" dirty="0">
                <a:latin typeface="+mn-ea"/>
                <a:ea typeface="+mn-ea"/>
              </a:rPr>
              <a:t>1960-70                                          </a:t>
            </a:r>
            <a:r>
              <a:rPr lang="en-US" altLang="zh-CN" sz="1400" b="1" dirty="0" smtClean="0">
                <a:latin typeface="+mn-ea"/>
                <a:ea typeface="+mn-ea"/>
              </a:rPr>
              <a:t>  </a:t>
            </a:r>
            <a:r>
              <a:rPr lang="en-US" altLang="zh-CN" sz="1400" b="1" dirty="0">
                <a:latin typeface="+mn-ea"/>
                <a:ea typeface="+mn-ea"/>
              </a:rPr>
              <a:t>1970-80             </a:t>
            </a:r>
            <a:r>
              <a:rPr lang="en-US" altLang="zh-CN" sz="1400" b="1" dirty="0" smtClean="0">
                <a:latin typeface="+mn-ea"/>
                <a:ea typeface="+mn-ea"/>
              </a:rPr>
              <a:t>                         1990-</a:t>
            </a:r>
            <a:r>
              <a:rPr lang="zh-CN" altLang="en-US" sz="1400" b="1" dirty="0" smtClean="0">
                <a:latin typeface="+mn-ea"/>
                <a:ea typeface="+mn-ea"/>
              </a:rPr>
              <a:t>今</a:t>
            </a:r>
            <a:endParaRPr lang="en-US" altLang="zh-CN" sz="4000" b="1" dirty="0">
              <a:latin typeface="+mn-ea"/>
              <a:ea typeface="+mn-ea"/>
            </a:endParaRPr>
          </a:p>
        </p:txBody>
      </p:sp>
      <p:sp>
        <p:nvSpPr>
          <p:cNvPr id="1800209" name="Text Box 17"/>
          <p:cNvSpPr txBox="1">
            <a:spLocks noChangeArrowheads="1"/>
          </p:cNvSpPr>
          <p:nvPr/>
        </p:nvSpPr>
        <p:spPr bwMode="auto">
          <a:xfrm>
            <a:off x="955053" y="6129406"/>
            <a:ext cx="7649395" cy="255396"/>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3152" tIns="36576" rIns="73152" bIns="36576">
            <a:flatTx/>
          </a:bodyPr>
          <a:lstStyle>
            <a:lvl1pPr marL="342900" indent="-342900" algn="l">
              <a:spcBef>
                <a:spcPct val="0"/>
              </a:spcBef>
              <a:defRPr kumimoji="1" sz="2400">
                <a:solidFill>
                  <a:schemeClr val="tx1"/>
                </a:solidFill>
                <a:latin typeface="Times New Roman" panose="02020603050405020304" pitchFamily="18" charset="0"/>
                <a:ea typeface="宋体" panose="02010600030101010101" pitchFamily="2" charset="-122"/>
              </a:defRPr>
            </a:lvl1pPr>
            <a:lvl2pPr algn="l">
              <a:spcBef>
                <a:spcPct val="0"/>
              </a:spcBef>
              <a:defRPr kumimoji="1" sz="2400">
                <a:solidFill>
                  <a:schemeClr val="tx1"/>
                </a:solidFill>
                <a:latin typeface="Times New Roman" panose="02020603050405020304" pitchFamily="18" charset="0"/>
                <a:ea typeface="宋体" panose="02010600030101010101" pitchFamily="2" charset="-122"/>
              </a:defRPr>
            </a:lvl2pPr>
            <a:lvl3pPr algn="l">
              <a:spcBef>
                <a:spcPct val="0"/>
              </a:spcBef>
              <a:defRPr kumimoji="1" sz="2400">
                <a:solidFill>
                  <a:schemeClr val="tx1"/>
                </a:solidFill>
                <a:latin typeface="Times New Roman" panose="02020603050405020304" pitchFamily="18" charset="0"/>
                <a:ea typeface="宋体" panose="02010600030101010101" pitchFamily="2" charset="-122"/>
              </a:defRPr>
            </a:lvl3pPr>
            <a:lvl4pPr algn="l">
              <a:spcBef>
                <a:spcPct val="0"/>
              </a:spcBef>
              <a:defRPr kumimoji="1" sz="2400">
                <a:solidFill>
                  <a:schemeClr val="tx1"/>
                </a:solidFill>
                <a:latin typeface="Times New Roman" panose="02020603050405020304" pitchFamily="18" charset="0"/>
                <a:ea typeface="宋体" panose="02010600030101010101" pitchFamily="2" charset="-122"/>
              </a:defRPr>
            </a:lvl4pPr>
            <a:lvl5pPr algn="l">
              <a:spcBef>
                <a:spcPct val="0"/>
              </a:spcBef>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spcBef>
                <a:spcPct val="20000"/>
              </a:spcBef>
            </a:pPr>
            <a:r>
              <a:rPr lang="zh-CN" altLang="en-US" sz="1400" b="1" dirty="0" smtClean="0">
                <a:latin typeface="+mn-ea"/>
                <a:ea typeface="+mn-ea"/>
              </a:rPr>
              <a:t>竞争</a:t>
            </a:r>
            <a:r>
              <a:rPr lang="zh-CN" altLang="en-US" sz="1400" b="1" dirty="0">
                <a:latin typeface="+mn-ea"/>
                <a:ea typeface="+mn-ea"/>
              </a:rPr>
              <a:t>因素： 成本                                </a:t>
            </a:r>
            <a:r>
              <a:rPr lang="zh-CN" altLang="en-US" sz="1400" b="1" dirty="0" smtClean="0">
                <a:latin typeface="+mn-ea"/>
                <a:ea typeface="+mn-ea"/>
              </a:rPr>
              <a:t>       质量                                 品种</a:t>
            </a:r>
            <a:r>
              <a:rPr lang="zh-CN" altLang="en-US" sz="1400" b="1" dirty="0">
                <a:latin typeface="+mn-ea"/>
                <a:ea typeface="+mn-ea"/>
              </a:rPr>
              <a:t>、服务、时间、环保</a:t>
            </a:r>
            <a:endParaRPr lang="zh-CN" altLang="en-US" sz="4000" b="1" dirty="0">
              <a:latin typeface="+mn-ea"/>
              <a:ea typeface="+mn-ea"/>
            </a:endParaRPr>
          </a:p>
        </p:txBody>
      </p:sp>
      <p:sp>
        <p:nvSpPr>
          <p:cNvPr id="1800210" name="Text Box 18"/>
          <p:cNvSpPr txBox="1">
            <a:spLocks noChangeArrowheads="1"/>
          </p:cNvSpPr>
          <p:nvPr/>
        </p:nvSpPr>
        <p:spPr bwMode="auto">
          <a:xfrm>
            <a:off x="6459538" y="1454354"/>
            <a:ext cx="2217005" cy="2284641"/>
          </a:xfrm>
          <a:prstGeom prst="rect">
            <a:avLst/>
          </a:prstGeom>
          <a:solidFill>
            <a:srgbClr val="A9EBE9"/>
          </a:solidFill>
          <a:ln w="9525" cap="rnd">
            <a:solidFill>
              <a:srgbClr val="990000"/>
            </a:solidFill>
            <a:prstDash val="sysDot"/>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6000" rIns="0" bIns="0"/>
          <a:lstStyle>
            <a:defPPr>
              <a:defRPr lang="zh-CN"/>
            </a:defPPr>
            <a:lvl1pPr indent="0">
              <a:lnSpc>
                <a:spcPct val="150000"/>
              </a:lnSpc>
              <a:spcBef>
                <a:spcPts val="0"/>
              </a:spcBef>
              <a:buClr>
                <a:srgbClr val="000000"/>
              </a:buClr>
              <a:buFont typeface="宋体" panose="02010600030101010101" pitchFamily="2" charset="-122"/>
              <a:buChar char="·"/>
              <a:defRPr kumimoji="1" sz="1600">
                <a:solidFill>
                  <a:srgbClr val="000000"/>
                </a:solidFill>
                <a:latin typeface="+mn-ea"/>
              </a:defRPr>
            </a:lvl1pPr>
            <a:lvl2pPr>
              <a:spcBef>
                <a:spcPct val="0"/>
              </a:spcBef>
              <a:defRPr kumimoji="1" sz="2400">
                <a:latin typeface="Times New Roman" panose="02020603050405020304" pitchFamily="18" charset="0"/>
                <a:ea typeface="宋体" panose="02010600030101010101" pitchFamily="2" charset="-122"/>
              </a:defRPr>
            </a:lvl2pPr>
            <a:lvl3pPr>
              <a:spcBef>
                <a:spcPct val="0"/>
              </a:spcBef>
              <a:defRPr kumimoji="1" sz="2400">
                <a:latin typeface="Times New Roman" panose="02020603050405020304" pitchFamily="18" charset="0"/>
                <a:ea typeface="宋体" panose="02010600030101010101" pitchFamily="2" charset="-122"/>
              </a:defRPr>
            </a:lvl3pPr>
            <a:lvl4pPr>
              <a:spcBef>
                <a:spcPct val="0"/>
              </a:spcBef>
              <a:defRPr kumimoji="1" sz="2400">
                <a:latin typeface="Times New Roman" panose="02020603050405020304" pitchFamily="18" charset="0"/>
                <a:ea typeface="宋体" panose="02010600030101010101" pitchFamily="2" charset="-122"/>
              </a:defRPr>
            </a:lvl4pPr>
            <a:lvl5pPr>
              <a:spcBef>
                <a:spcPct val="0"/>
              </a:spcBef>
              <a:defRPr kumimoji="1" sz="2400">
                <a:latin typeface="Times New Roman" panose="02020603050405020304" pitchFamily="18" charset="0"/>
                <a:ea typeface="宋体" panose="02010600030101010101" pitchFamily="2" charset="-122"/>
              </a:defRPr>
            </a:lvl5pPr>
            <a:lvl6pPr fontAlgn="base">
              <a:spcBef>
                <a:spcPct val="0"/>
              </a:spcBef>
              <a:spcAft>
                <a:spcPct val="0"/>
              </a:spcAft>
              <a:defRPr kumimoji="1" sz="2400">
                <a:latin typeface="Times New Roman" panose="02020603050405020304" pitchFamily="18" charset="0"/>
                <a:ea typeface="宋体" panose="02010600030101010101" pitchFamily="2" charset="-122"/>
              </a:defRPr>
            </a:lvl6pPr>
            <a:lvl7pPr fontAlgn="base">
              <a:spcBef>
                <a:spcPct val="0"/>
              </a:spcBef>
              <a:spcAft>
                <a:spcPct val="0"/>
              </a:spcAft>
              <a:defRPr kumimoji="1" sz="2400">
                <a:latin typeface="Times New Roman" panose="02020603050405020304" pitchFamily="18" charset="0"/>
                <a:ea typeface="宋体" panose="02010600030101010101" pitchFamily="2" charset="-122"/>
              </a:defRPr>
            </a:lvl7pPr>
            <a:lvl8pPr fontAlgn="base">
              <a:spcBef>
                <a:spcPct val="0"/>
              </a:spcBef>
              <a:spcAft>
                <a:spcPct val="0"/>
              </a:spcAft>
              <a:defRPr kumimoji="1" sz="2400">
                <a:latin typeface="Times New Roman" panose="02020603050405020304" pitchFamily="18" charset="0"/>
                <a:ea typeface="宋体" panose="02010600030101010101" pitchFamily="2" charset="-122"/>
              </a:defRPr>
            </a:lvl8pPr>
            <a:lvl9pPr fontAlgn="base">
              <a:spcBef>
                <a:spcPct val="0"/>
              </a:spcBef>
              <a:spcAft>
                <a:spcPct val="0"/>
              </a:spcAft>
              <a:defRPr kumimoji="1" sz="2400">
                <a:latin typeface="Times New Roman" panose="02020603050405020304" pitchFamily="18" charset="0"/>
                <a:ea typeface="宋体" panose="02010600030101010101" pitchFamily="2" charset="-122"/>
              </a:defRPr>
            </a:lvl9pPr>
          </a:lstStyle>
          <a:p>
            <a:r>
              <a:rPr lang="zh-CN" altLang="en-US" noProof="1"/>
              <a:t>信息共享：透明性</a:t>
            </a:r>
            <a:endParaRPr lang="zh-CN" altLang="en-US" dirty="0"/>
          </a:p>
          <a:p>
            <a:r>
              <a:rPr lang="zh-CN" altLang="en-US" noProof="1"/>
              <a:t>服务支持：协作性</a:t>
            </a:r>
            <a:endParaRPr lang="zh-CN" altLang="en-US" dirty="0"/>
          </a:p>
          <a:p>
            <a:r>
              <a:rPr lang="zh-CN" altLang="en-US" noProof="1"/>
              <a:t>并行工程：同步性</a:t>
            </a:r>
            <a:endParaRPr lang="zh-CN" altLang="en-US" dirty="0"/>
          </a:p>
          <a:p>
            <a:r>
              <a:rPr lang="zh-CN" altLang="en-US" noProof="1"/>
              <a:t>群体决策：集智性</a:t>
            </a:r>
            <a:endParaRPr lang="zh-CN" altLang="en-US" dirty="0"/>
          </a:p>
          <a:p>
            <a:r>
              <a:rPr lang="zh-CN" altLang="en-US" noProof="1"/>
              <a:t>品种多样：柔性化</a:t>
            </a:r>
            <a:endParaRPr lang="zh-CN" altLang="en-US" dirty="0"/>
          </a:p>
          <a:p>
            <a:r>
              <a:rPr lang="zh-CN" altLang="en-US" noProof="1"/>
              <a:t>快速反应：敏捷性</a:t>
            </a:r>
            <a:endParaRPr lang="zh-CN" altLang="en-US" dirty="0"/>
          </a:p>
        </p:txBody>
      </p:sp>
      <p:sp>
        <p:nvSpPr>
          <p:cNvPr id="1800211" name="Text Box 19"/>
          <p:cNvSpPr txBox="1">
            <a:spLocks noChangeArrowheads="1"/>
          </p:cNvSpPr>
          <p:nvPr/>
        </p:nvSpPr>
        <p:spPr bwMode="auto">
          <a:xfrm>
            <a:off x="3523310" y="1864793"/>
            <a:ext cx="2216235" cy="2272023"/>
          </a:xfrm>
          <a:prstGeom prst="rect">
            <a:avLst/>
          </a:prstGeom>
          <a:solidFill>
            <a:srgbClr val="A9EBE9"/>
          </a:solidFill>
          <a:ln w="9525" cap="rnd">
            <a:solidFill>
              <a:srgbClr val="990000"/>
            </a:solidFill>
            <a:prstDash val="sysDot"/>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6000" rIns="0" bIns="0"/>
          <a:lstStyle>
            <a:defPPr>
              <a:defRPr lang="zh-CN"/>
            </a:defPPr>
            <a:lvl1pPr indent="0">
              <a:lnSpc>
                <a:spcPct val="150000"/>
              </a:lnSpc>
              <a:spcBef>
                <a:spcPts val="0"/>
              </a:spcBef>
              <a:buClr>
                <a:srgbClr val="000000"/>
              </a:buClr>
              <a:buFont typeface="宋体" panose="02010600030101010101" pitchFamily="2" charset="-122"/>
              <a:buChar char="·"/>
              <a:defRPr kumimoji="1" sz="1600">
                <a:solidFill>
                  <a:srgbClr val="000000"/>
                </a:solidFill>
                <a:latin typeface="+mn-ea"/>
              </a:defRPr>
            </a:lvl1pPr>
            <a:lvl2pPr>
              <a:spcBef>
                <a:spcPct val="0"/>
              </a:spcBef>
              <a:defRPr kumimoji="1" sz="2400">
                <a:latin typeface="Times New Roman" panose="02020603050405020304" pitchFamily="18" charset="0"/>
                <a:ea typeface="宋体" panose="02010600030101010101" pitchFamily="2" charset="-122"/>
              </a:defRPr>
            </a:lvl2pPr>
            <a:lvl3pPr>
              <a:spcBef>
                <a:spcPct val="0"/>
              </a:spcBef>
              <a:defRPr kumimoji="1" sz="2400">
                <a:latin typeface="Times New Roman" panose="02020603050405020304" pitchFamily="18" charset="0"/>
                <a:ea typeface="宋体" panose="02010600030101010101" pitchFamily="2" charset="-122"/>
              </a:defRPr>
            </a:lvl3pPr>
            <a:lvl4pPr>
              <a:spcBef>
                <a:spcPct val="0"/>
              </a:spcBef>
              <a:defRPr kumimoji="1" sz="2400">
                <a:latin typeface="Times New Roman" panose="02020603050405020304" pitchFamily="18" charset="0"/>
                <a:ea typeface="宋体" panose="02010600030101010101" pitchFamily="2" charset="-122"/>
              </a:defRPr>
            </a:lvl4pPr>
            <a:lvl5pPr>
              <a:spcBef>
                <a:spcPct val="0"/>
              </a:spcBef>
              <a:defRPr kumimoji="1" sz="2400">
                <a:latin typeface="Times New Roman" panose="02020603050405020304" pitchFamily="18" charset="0"/>
                <a:ea typeface="宋体" panose="02010600030101010101" pitchFamily="2" charset="-122"/>
              </a:defRPr>
            </a:lvl5pPr>
            <a:lvl6pPr fontAlgn="base">
              <a:spcBef>
                <a:spcPct val="0"/>
              </a:spcBef>
              <a:spcAft>
                <a:spcPct val="0"/>
              </a:spcAft>
              <a:defRPr kumimoji="1" sz="2400">
                <a:latin typeface="Times New Roman" panose="02020603050405020304" pitchFamily="18" charset="0"/>
                <a:ea typeface="宋体" panose="02010600030101010101" pitchFamily="2" charset="-122"/>
              </a:defRPr>
            </a:lvl6pPr>
            <a:lvl7pPr fontAlgn="base">
              <a:spcBef>
                <a:spcPct val="0"/>
              </a:spcBef>
              <a:spcAft>
                <a:spcPct val="0"/>
              </a:spcAft>
              <a:defRPr kumimoji="1" sz="2400">
                <a:latin typeface="Times New Roman" panose="02020603050405020304" pitchFamily="18" charset="0"/>
                <a:ea typeface="宋体" panose="02010600030101010101" pitchFamily="2" charset="-122"/>
              </a:defRPr>
            </a:lvl7pPr>
            <a:lvl8pPr fontAlgn="base">
              <a:spcBef>
                <a:spcPct val="0"/>
              </a:spcBef>
              <a:spcAft>
                <a:spcPct val="0"/>
              </a:spcAft>
              <a:defRPr kumimoji="1" sz="2400">
                <a:latin typeface="Times New Roman" panose="02020603050405020304" pitchFamily="18" charset="0"/>
                <a:ea typeface="宋体" panose="02010600030101010101" pitchFamily="2" charset="-122"/>
              </a:defRPr>
            </a:lvl8pPr>
            <a:lvl9pPr fontAlgn="base">
              <a:spcBef>
                <a:spcPct val="0"/>
              </a:spcBef>
              <a:spcAft>
                <a:spcPct val="0"/>
              </a:spcAft>
              <a:defRPr kumimoji="1" sz="2400">
                <a:latin typeface="Times New Roman" panose="02020603050405020304" pitchFamily="18" charset="0"/>
                <a:ea typeface="宋体" panose="02010600030101010101" pitchFamily="2" charset="-122"/>
              </a:defRPr>
            </a:lvl9pPr>
          </a:lstStyle>
          <a:p>
            <a:r>
              <a:rPr lang="zh-CN" altLang="en-US" noProof="1"/>
              <a:t>准时生产方式</a:t>
            </a:r>
            <a:endParaRPr lang="zh-CN" altLang="en-US" dirty="0"/>
          </a:p>
          <a:p>
            <a:r>
              <a:rPr lang="zh-CN" altLang="en-US" noProof="1"/>
              <a:t>全面质量管理</a:t>
            </a:r>
            <a:endParaRPr lang="zh-CN" altLang="en-US" dirty="0"/>
          </a:p>
          <a:p>
            <a:r>
              <a:rPr lang="zh-CN" altLang="en-US" noProof="1"/>
              <a:t>生产的均衡化</a:t>
            </a:r>
            <a:endParaRPr lang="zh-CN" altLang="en-US" dirty="0"/>
          </a:p>
          <a:p>
            <a:r>
              <a:rPr lang="zh-CN" altLang="en-US" noProof="1"/>
              <a:t>物流的同步化</a:t>
            </a:r>
          </a:p>
          <a:p>
            <a:r>
              <a:rPr lang="zh-CN" altLang="en-US" noProof="1"/>
              <a:t>简单物流关系合作</a:t>
            </a:r>
            <a:endParaRPr lang="zh-CN" altLang="en-US" dirty="0"/>
          </a:p>
          <a:p>
            <a:r>
              <a:rPr lang="zh-CN" altLang="en-US" noProof="1"/>
              <a:t>作业层与技术层合作</a:t>
            </a:r>
            <a:endParaRPr lang="zh-CN" altLang="en-US" dirty="0"/>
          </a:p>
        </p:txBody>
      </p:sp>
      <p:sp>
        <p:nvSpPr>
          <p:cNvPr id="1800212" name="Text Box 20"/>
          <p:cNvSpPr txBox="1">
            <a:spLocks noChangeArrowheads="1"/>
          </p:cNvSpPr>
          <p:nvPr/>
        </p:nvSpPr>
        <p:spPr bwMode="auto">
          <a:xfrm>
            <a:off x="984111" y="2786081"/>
            <a:ext cx="2005536" cy="1998665"/>
          </a:xfrm>
          <a:prstGeom prst="rect">
            <a:avLst/>
          </a:prstGeom>
          <a:solidFill>
            <a:srgbClr val="A9EBE9"/>
          </a:solidFill>
          <a:ln w="9525" cap="rnd">
            <a:solidFill>
              <a:srgbClr val="990000"/>
            </a:solidFill>
            <a:prstDash val="sysDot"/>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36000" rIns="0" bIns="0"/>
          <a:lstStyle>
            <a:lvl1pPr marL="342900" indent="-342900" algn="l">
              <a:spcBef>
                <a:spcPct val="0"/>
              </a:spcBef>
              <a:defRPr kumimoji="1" sz="2400">
                <a:solidFill>
                  <a:schemeClr val="tx1"/>
                </a:solidFill>
                <a:latin typeface="Times New Roman" panose="02020603050405020304" pitchFamily="18" charset="0"/>
                <a:ea typeface="宋体" panose="02010600030101010101" pitchFamily="2" charset="-122"/>
              </a:defRPr>
            </a:lvl1pPr>
            <a:lvl2pPr algn="l">
              <a:spcBef>
                <a:spcPct val="0"/>
              </a:spcBef>
              <a:defRPr kumimoji="1" sz="2400">
                <a:solidFill>
                  <a:schemeClr val="tx1"/>
                </a:solidFill>
                <a:latin typeface="Times New Roman" panose="02020603050405020304" pitchFamily="18" charset="0"/>
                <a:ea typeface="宋体" panose="02010600030101010101" pitchFamily="2" charset="-122"/>
              </a:defRPr>
            </a:lvl2pPr>
            <a:lvl3pPr algn="l">
              <a:spcBef>
                <a:spcPct val="0"/>
              </a:spcBef>
              <a:defRPr kumimoji="1" sz="2400">
                <a:solidFill>
                  <a:schemeClr val="tx1"/>
                </a:solidFill>
                <a:latin typeface="Times New Roman" panose="02020603050405020304" pitchFamily="18" charset="0"/>
                <a:ea typeface="宋体" panose="02010600030101010101" pitchFamily="2" charset="-122"/>
              </a:defRPr>
            </a:lvl3pPr>
            <a:lvl4pPr algn="l">
              <a:spcBef>
                <a:spcPct val="0"/>
              </a:spcBef>
              <a:defRPr kumimoji="1" sz="2400">
                <a:solidFill>
                  <a:schemeClr val="tx1"/>
                </a:solidFill>
                <a:latin typeface="Times New Roman" panose="02020603050405020304" pitchFamily="18" charset="0"/>
                <a:ea typeface="宋体" panose="02010600030101010101" pitchFamily="2" charset="-122"/>
              </a:defRPr>
            </a:lvl4pPr>
            <a:lvl5pPr algn="l">
              <a:spcBef>
                <a:spcPct val="0"/>
              </a:spcBef>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indent="0">
              <a:lnSpc>
                <a:spcPct val="150000"/>
              </a:lnSpc>
              <a:spcBef>
                <a:spcPts val="0"/>
              </a:spcBef>
              <a:buClr>
                <a:srgbClr val="000000"/>
              </a:buClr>
              <a:buFont typeface="宋体" panose="02010600030101010101" pitchFamily="2" charset="-122"/>
              <a:buChar char="·"/>
            </a:pPr>
            <a:r>
              <a:rPr lang="zh-CN" altLang="en-US" sz="1600" noProof="1">
                <a:solidFill>
                  <a:srgbClr val="000000"/>
                </a:solidFill>
                <a:latin typeface="+mn-ea"/>
                <a:ea typeface="+mn-ea"/>
              </a:rPr>
              <a:t>供不应求</a:t>
            </a:r>
            <a:endParaRPr lang="zh-CN" altLang="en-US" sz="1600" dirty="0">
              <a:solidFill>
                <a:srgbClr val="000000"/>
              </a:solidFill>
              <a:latin typeface="+mn-ea"/>
              <a:ea typeface="+mn-ea"/>
            </a:endParaRPr>
          </a:p>
          <a:p>
            <a:pPr marL="0" indent="0">
              <a:lnSpc>
                <a:spcPct val="150000"/>
              </a:lnSpc>
              <a:spcBef>
                <a:spcPts val="0"/>
              </a:spcBef>
              <a:buClr>
                <a:srgbClr val="000000"/>
              </a:buClr>
              <a:buFont typeface="宋体" panose="02010600030101010101" pitchFamily="2" charset="-122"/>
              <a:buChar char="·"/>
            </a:pPr>
            <a:r>
              <a:rPr lang="zh-CN" altLang="en-US" sz="1600" noProof="1">
                <a:solidFill>
                  <a:srgbClr val="000000"/>
                </a:solidFill>
                <a:latin typeface="+mn-ea"/>
                <a:ea typeface="+mn-ea"/>
              </a:rPr>
              <a:t>以生产为中心</a:t>
            </a:r>
          </a:p>
          <a:p>
            <a:pPr marL="0" indent="0">
              <a:lnSpc>
                <a:spcPct val="150000"/>
              </a:lnSpc>
              <a:spcBef>
                <a:spcPts val="0"/>
              </a:spcBef>
              <a:buClr>
                <a:srgbClr val="000000"/>
              </a:buClr>
              <a:buFont typeface="宋体" panose="02010600030101010101" pitchFamily="2" charset="-122"/>
              <a:buChar char="·"/>
            </a:pPr>
            <a:r>
              <a:rPr lang="zh-CN" altLang="en-US" sz="1600" noProof="1">
                <a:solidFill>
                  <a:srgbClr val="000000"/>
                </a:solidFill>
                <a:latin typeface="+mn-ea"/>
                <a:ea typeface="+mn-ea"/>
              </a:rPr>
              <a:t>改进工艺技术增效</a:t>
            </a:r>
            <a:endParaRPr lang="zh-CN" altLang="en-US" sz="1600" dirty="0">
              <a:solidFill>
                <a:srgbClr val="000000"/>
              </a:solidFill>
              <a:latin typeface="+mn-ea"/>
              <a:ea typeface="+mn-ea"/>
            </a:endParaRPr>
          </a:p>
          <a:p>
            <a:pPr marL="0" indent="0">
              <a:lnSpc>
                <a:spcPct val="150000"/>
              </a:lnSpc>
              <a:spcBef>
                <a:spcPts val="0"/>
              </a:spcBef>
              <a:buClr>
                <a:srgbClr val="000000"/>
              </a:buClr>
              <a:buFont typeface="宋体" panose="02010600030101010101" pitchFamily="2" charset="-122"/>
              <a:buChar char="·"/>
            </a:pPr>
            <a:r>
              <a:rPr lang="zh-CN" altLang="en-US" sz="1600" noProof="1">
                <a:solidFill>
                  <a:srgbClr val="000000"/>
                </a:solidFill>
                <a:latin typeface="+mn-ea"/>
                <a:ea typeface="+mn-ea"/>
              </a:rPr>
              <a:t>扩大规模降低成本</a:t>
            </a:r>
            <a:endParaRPr lang="zh-CN" altLang="en-US" sz="1600" dirty="0">
              <a:solidFill>
                <a:srgbClr val="000000"/>
              </a:solidFill>
              <a:latin typeface="+mn-ea"/>
              <a:ea typeface="+mn-ea"/>
            </a:endParaRPr>
          </a:p>
          <a:p>
            <a:pPr marL="0" indent="0">
              <a:lnSpc>
                <a:spcPct val="150000"/>
              </a:lnSpc>
              <a:spcBef>
                <a:spcPts val="0"/>
              </a:spcBef>
              <a:buClr>
                <a:srgbClr val="000000"/>
              </a:buClr>
              <a:buFont typeface="宋体" panose="02010600030101010101" pitchFamily="2" charset="-122"/>
              <a:buChar char="·"/>
            </a:pPr>
            <a:r>
              <a:rPr lang="zh-CN" altLang="en-US" sz="1600" noProof="1">
                <a:solidFill>
                  <a:srgbClr val="000000"/>
                </a:solidFill>
                <a:latin typeface="+mn-ea"/>
                <a:ea typeface="+mn-ea"/>
              </a:rPr>
              <a:t>企业间很少</a:t>
            </a:r>
            <a:r>
              <a:rPr lang="zh-CN" altLang="en-US" sz="1600" noProof="1" smtClean="0">
                <a:solidFill>
                  <a:srgbClr val="000000"/>
                </a:solidFill>
                <a:latin typeface="+mn-ea"/>
                <a:ea typeface="+mn-ea"/>
              </a:rPr>
              <a:t>合作</a:t>
            </a:r>
            <a:endParaRPr lang="zh-CN" altLang="en-US" sz="1600" dirty="0">
              <a:solidFill>
                <a:srgbClr val="000000"/>
              </a:solidFill>
              <a:latin typeface="+mn-ea"/>
              <a:ea typeface="+mn-ea"/>
            </a:endParaRPr>
          </a:p>
        </p:txBody>
      </p:sp>
      <p:sp>
        <p:nvSpPr>
          <p:cNvPr id="1800213" name="AutoShape 21"/>
          <p:cNvSpPr>
            <a:spLocks noChangeArrowheads="1"/>
          </p:cNvSpPr>
          <p:nvPr/>
        </p:nvSpPr>
        <p:spPr bwMode="auto">
          <a:xfrm rot="19902833">
            <a:off x="2891520" y="4867074"/>
            <a:ext cx="819150" cy="451442"/>
          </a:xfrm>
          <a:prstGeom prst="notchedRightArrow">
            <a:avLst>
              <a:gd name="adj1" fmla="val 63565"/>
              <a:gd name="adj2" fmla="val 46866"/>
            </a:avLst>
          </a:prstGeom>
          <a:solidFill>
            <a:srgbClr val="FFFFFF"/>
          </a:solidFill>
          <a:ln w="9525">
            <a:solidFill>
              <a:srgbClr val="000000"/>
            </a:solidFill>
            <a:miter lim="800000"/>
            <a:headEnd/>
            <a:tailEnd/>
          </a:ln>
        </p:spPr>
        <p:txBody>
          <a:bodyPr/>
          <a:lstStyle/>
          <a:p>
            <a:endParaRPr lang="zh-CN" altLang="en-US">
              <a:latin typeface="+mn-ea"/>
            </a:endParaRPr>
          </a:p>
        </p:txBody>
      </p:sp>
      <p:sp>
        <p:nvSpPr>
          <p:cNvPr id="1800214" name="AutoShape 22"/>
          <p:cNvSpPr>
            <a:spLocks noChangeArrowheads="1"/>
          </p:cNvSpPr>
          <p:nvPr/>
        </p:nvSpPr>
        <p:spPr bwMode="auto">
          <a:xfrm rot="19753649">
            <a:off x="5709684" y="3995970"/>
            <a:ext cx="819150" cy="361950"/>
          </a:xfrm>
          <a:prstGeom prst="notchedRightArrow">
            <a:avLst>
              <a:gd name="adj1" fmla="val 63565"/>
              <a:gd name="adj2" fmla="val 46866"/>
            </a:avLst>
          </a:prstGeom>
          <a:solidFill>
            <a:srgbClr val="FFFFFF"/>
          </a:solidFill>
          <a:ln w="9525">
            <a:solidFill>
              <a:srgbClr val="000000"/>
            </a:solidFill>
            <a:miter lim="800000"/>
            <a:headEnd/>
            <a:tailEnd/>
          </a:ln>
        </p:spPr>
        <p:txBody>
          <a:bodyPr/>
          <a:lstStyle/>
          <a:p>
            <a:endParaRPr lang="zh-CN" altLang="en-US">
              <a:latin typeface="+mn-ea"/>
            </a:endParaRPr>
          </a:p>
        </p:txBody>
      </p:sp>
      <p:sp>
        <p:nvSpPr>
          <p:cNvPr id="1800215" name="Text Box 23"/>
          <p:cNvSpPr txBox="1">
            <a:spLocks noChangeArrowheads="1"/>
          </p:cNvSpPr>
          <p:nvPr/>
        </p:nvSpPr>
        <p:spPr bwMode="auto">
          <a:xfrm>
            <a:off x="7839807" y="5349037"/>
            <a:ext cx="836736" cy="360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gn="l">
              <a:spcBef>
                <a:spcPct val="0"/>
              </a:spcBef>
              <a:defRPr kumimoji="1" sz="2400">
                <a:solidFill>
                  <a:schemeClr val="tx1"/>
                </a:solidFill>
                <a:latin typeface="Times New Roman" panose="02020603050405020304" pitchFamily="18" charset="0"/>
                <a:ea typeface="宋体" panose="02010600030101010101" pitchFamily="2" charset="-122"/>
              </a:defRPr>
            </a:lvl1pPr>
            <a:lvl2pPr algn="l">
              <a:spcBef>
                <a:spcPct val="0"/>
              </a:spcBef>
              <a:defRPr kumimoji="1" sz="2400">
                <a:solidFill>
                  <a:schemeClr val="tx1"/>
                </a:solidFill>
                <a:latin typeface="Times New Roman" panose="02020603050405020304" pitchFamily="18" charset="0"/>
                <a:ea typeface="宋体" panose="02010600030101010101" pitchFamily="2" charset="-122"/>
              </a:defRPr>
            </a:lvl2pPr>
            <a:lvl3pPr algn="l">
              <a:spcBef>
                <a:spcPct val="0"/>
              </a:spcBef>
              <a:defRPr kumimoji="1" sz="2400">
                <a:solidFill>
                  <a:schemeClr val="tx1"/>
                </a:solidFill>
                <a:latin typeface="Times New Roman" panose="02020603050405020304" pitchFamily="18" charset="0"/>
                <a:ea typeface="宋体" panose="02010600030101010101" pitchFamily="2" charset="-122"/>
              </a:defRPr>
            </a:lvl3pPr>
            <a:lvl4pPr algn="l">
              <a:spcBef>
                <a:spcPct val="0"/>
              </a:spcBef>
              <a:defRPr kumimoji="1" sz="2400">
                <a:solidFill>
                  <a:schemeClr val="tx1"/>
                </a:solidFill>
                <a:latin typeface="Times New Roman" panose="02020603050405020304" pitchFamily="18" charset="0"/>
                <a:ea typeface="宋体" panose="02010600030101010101" pitchFamily="2" charset="-122"/>
              </a:defRPr>
            </a:lvl4pPr>
            <a:lvl5pPr algn="l">
              <a:spcBef>
                <a:spcPct val="0"/>
              </a:spcBef>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indent="0" algn="ctr">
              <a:spcBef>
                <a:spcPts val="0"/>
              </a:spcBef>
            </a:pPr>
            <a:r>
              <a:rPr lang="zh-CN" altLang="en-US" sz="1600" b="1" dirty="0">
                <a:latin typeface="+mn-ea"/>
                <a:ea typeface="+mn-ea"/>
              </a:rPr>
              <a:t>对变化响应的压力</a:t>
            </a:r>
          </a:p>
        </p:txBody>
      </p:sp>
      <p:sp>
        <p:nvSpPr>
          <p:cNvPr id="23" name="文本框 22"/>
          <p:cNvSpPr txBox="1"/>
          <p:nvPr/>
        </p:nvSpPr>
        <p:spPr>
          <a:xfrm>
            <a:off x="2339752" y="404664"/>
            <a:ext cx="4288353" cy="584775"/>
          </a:xfrm>
          <a:prstGeom prst="rect">
            <a:avLst/>
          </a:prstGeom>
          <a:noFill/>
        </p:spPr>
        <p:txBody>
          <a:bodyPr wrap="none" rtlCol="0">
            <a:spAutoFit/>
          </a:bodyPr>
          <a:lstStyle/>
          <a:p>
            <a:r>
              <a:rPr lang="zh-CN" altLang="en-US" sz="3200" b="1" dirty="0" smtClean="0">
                <a:solidFill>
                  <a:srgbClr val="FF0000"/>
                </a:solidFill>
                <a:latin typeface="微软雅黑" panose="020B0503020204020204" pitchFamily="34" charset="-122"/>
                <a:ea typeface="微软雅黑" panose="020B0503020204020204" pitchFamily="34" charset="-122"/>
              </a:rPr>
              <a:t>供应商战略思维的发展</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44420423"/>
      </p:ext>
    </p:extLst>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23528" y="1410544"/>
            <a:ext cx="8232531" cy="477198"/>
          </a:xfrm>
          <a:noFill/>
          <a:ln w="9525">
            <a:noFill/>
            <a:miter lim="800000"/>
            <a:headEnd/>
            <a:tailEnd/>
          </a:ln>
        </p:spPr>
        <p:txBody>
          <a:bodyPr vert="horz" wrap="square" lIns="91427" tIns="45712" rIns="91427" bIns="45712" numCol="1" anchor="ctr" anchorCtr="0" compatLnSpc="1">
            <a:prstTxWarp prst="textNoShape">
              <a:avLst/>
            </a:prstTxWarp>
          </a:bodyPr>
          <a:lstStyle/>
          <a:p>
            <a:pPr algn="l"/>
            <a:r>
              <a:rPr lang="zh-CN" altLang="en-US" sz="2400" dirty="0">
                <a:solidFill>
                  <a:schemeClr val="tx1"/>
                </a:solidFill>
              </a:rPr>
              <a:t>实现长期伙伴关系的前提</a:t>
            </a:r>
          </a:p>
        </p:txBody>
      </p:sp>
      <p:sp>
        <p:nvSpPr>
          <p:cNvPr id="54275" name="Rectangle 3"/>
          <p:cNvSpPr>
            <a:spLocks noGrp="1" noChangeArrowheads="1"/>
          </p:cNvSpPr>
          <p:nvPr>
            <p:ph idx="1"/>
          </p:nvPr>
        </p:nvSpPr>
        <p:spPr>
          <a:xfrm>
            <a:off x="323528" y="1988840"/>
            <a:ext cx="8496944" cy="3521877"/>
          </a:xfrm>
        </p:spPr>
        <p:txBody>
          <a:bodyPr/>
          <a:lstStyle/>
          <a:p>
            <a:pPr>
              <a:lnSpc>
                <a:spcPct val="150000"/>
              </a:lnSpc>
              <a:buFontTx/>
              <a:buNone/>
            </a:pPr>
            <a:r>
              <a:rPr lang="en-US" altLang="zh-CN" sz="2000" b="0" dirty="0" smtClean="0"/>
              <a:t>1. </a:t>
            </a:r>
            <a:r>
              <a:rPr lang="zh-CN" altLang="en-US" sz="2000" b="0" dirty="0" smtClean="0"/>
              <a:t>首先</a:t>
            </a:r>
            <a:r>
              <a:rPr lang="zh-CN" altLang="en-US" sz="2000" b="0" dirty="0"/>
              <a:t>鉴别哪一些市场和哪一些产品和服务是适合建立长期伙伴关系</a:t>
            </a:r>
            <a:r>
              <a:rPr lang="zh-CN" altLang="en-US" sz="2000" b="0" dirty="0" smtClean="0"/>
              <a:t>的</a:t>
            </a:r>
            <a:endParaRPr lang="zh-CN" altLang="en-US" sz="2000" b="0" dirty="0"/>
          </a:p>
          <a:p>
            <a:pPr>
              <a:lnSpc>
                <a:spcPct val="150000"/>
              </a:lnSpc>
              <a:buFontTx/>
              <a:buNone/>
            </a:pPr>
            <a:r>
              <a:rPr lang="en-US" altLang="zh-CN" sz="2000" b="0" dirty="0" smtClean="0"/>
              <a:t>2. </a:t>
            </a:r>
            <a:r>
              <a:rPr lang="zh-CN" altLang="en-US" sz="2000" b="0" dirty="0" smtClean="0"/>
              <a:t>把</a:t>
            </a:r>
            <a:r>
              <a:rPr lang="zh-CN" altLang="en-US" sz="2000" b="0" dirty="0"/>
              <a:t>这概念向企业最高管理部门和企业内部以及向潜在的伙伴进行宣传，指出这些方面如市场营运和成本的优点、战略的优点</a:t>
            </a:r>
            <a:r>
              <a:rPr lang="zh-CN" altLang="en-US" sz="2000" b="0" dirty="0" smtClean="0"/>
              <a:t>等</a:t>
            </a:r>
            <a:endParaRPr lang="zh-CN" altLang="en-US" sz="2000" b="0" dirty="0"/>
          </a:p>
          <a:p>
            <a:pPr>
              <a:lnSpc>
                <a:spcPct val="150000"/>
              </a:lnSpc>
              <a:buFontTx/>
              <a:buNone/>
            </a:pPr>
            <a:r>
              <a:rPr lang="en-US" altLang="zh-CN" sz="2000" b="0" dirty="0" smtClean="0"/>
              <a:t>3. </a:t>
            </a:r>
            <a:r>
              <a:rPr lang="zh-CN" altLang="en-US" sz="2000" b="0" dirty="0" smtClean="0"/>
              <a:t>按照</a:t>
            </a:r>
            <a:r>
              <a:rPr lang="zh-CN" altLang="en-US" sz="2000" b="0" dirty="0"/>
              <a:t>潜在伙伴以前的业绩和他们从事伙伴关系工作潜在的能力，选择可靠的合作</a:t>
            </a:r>
            <a:r>
              <a:rPr lang="zh-CN" altLang="en-US" sz="2000" b="0" dirty="0" smtClean="0"/>
              <a:t>伙伴</a:t>
            </a:r>
            <a:endParaRPr lang="en-US" altLang="zh-CN" sz="2000" b="0" dirty="0" smtClean="0"/>
          </a:p>
          <a:p>
            <a:pPr>
              <a:lnSpc>
                <a:spcPct val="150000"/>
              </a:lnSpc>
              <a:buFontTx/>
              <a:buNone/>
            </a:pPr>
            <a:r>
              <a:rPr lang="en-US" altLang="zh-CN" sz="2000" b="0" dirty="0" smtClean="0"/>
              <a:t>4. </a:t>
            </a:r>
            <a:r>
              <a:rPr lang="zh-CN" altLang="en-US" sz="2000" b="0" dirty="0" smtClean="0"/>
              <a:t>与潜在的伙伴一致同意关系的类型，有形的和无形的效益。也一致同意不断改进的方针。双方必须对伙伴关系作出和保持承诺</a:t>
            </a:r>
          </a:p>
        </p:txBody>
      </p:sp>
      <p:sp>
        <p:nvSpPr>
          <p:cNvPr id="5" name="文本框 4"/>
          <p:cNvSpPr txBox="1"/>
          <p:nvPr/>
        </p:nvSpPr>
        <p:spPr>
          <a:xfrm>
            <a:off x="2017454" y="332656"/>
            <a:ext cx="5109091" cy="584775"/>
          </a:xfrm>
          <a:prstGeom prst="rect">
            <a:avLst/>
          </a:prstGeom>
          <a:noFill/>
        </p:spPr>
        <p:txBody>
          <a:bodyPr wrap="none" rtlCol="0">
            <a:spAutoFit/>
          </a:bodyPr>
          <a:lstStyle/>
          <a:p>
            <a:r>
              <a:rPr lang="zh-CN" altLang="en-US" sz="3200" b="1" dirty="0" smtClean="0">
                <a:solidFill>
                  <a:srgbClr val="FF0000"/>
                </a:solidFill>
                <a:latin typeface="微软雅黑" panose="020B0503020204020204" pitchFamily="34" charset="-122"/>
                <a:ea typeface="微软雅黑" panose="020B0503020204020204" pitchFamily="34" charset="-122"/>
              </a:rPr>
              <a:t>供应商战略伙伴关系的建立</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16732572"/>
      </p:ext>
    </p:extLst>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395535" y="1420126"/>
            <a:ext cx="8232531" cy="504056"/>
          </a:xfrm>
        </p:spPr>
        <p:txBody>
          <a:bodyPr/>
          <a:lstStyle/>
          <a:p>
            <a:pPr algn="l"/>
            <a:r>
              <a:rPr lang="zh-CN" altLang="en-US" sz="2400" dirty="0">
                <a:solidFill>
                  <a:schemeClr val="tx1"/>
                </a:solidFill>
              </a:rPr>
              <a:t>成功</a:t>
            </a:r>
            <a:r>
              <a:rPr lang="zh-CN" altLang="en-US" sz="2400" dirty="0" smtClean="0">
                <a:solidFill>
                  <a:schemeClr val="tx1"/>
                </a:solidFill>
              </a:rPr>
              <a:t>的</a:t>
            </a:r>
            <a:r>
              <a:rPr lang="zh-CN" altLang="en-US" sz="2400" dirty="0">
                <a:solidFill>
                  <a:schemeClr val="tx1"/>
                </a:solidFill>
              </a:rPr>
              <a:t>关键</a:t>
            </a:r>
          </a:p>
        </p:txBody>
      </p:sp>
      <p:sp>
        <p:nvSpPr>
          <p:cNvPr id="57347" name="Rectangle 3"/>
          <p:cNvSpPr>
            <a:spLocks noGrp="1" noChangeArrowheads="1"/>
          </p:cNvSpPr>
          <p:nvPr>
            <p:ph idx="1"/>
          </p:nvPr>
        </p:nvSpPr>
        <p:spPr>
          <a:xfrm>
            <a:off x="395535" y="2060848"/>
            <a:ext cx="8232531" cy="3449033"/>
          </a:xfrm>
          <a:noFill/>
          <a:ln w="9525">
            <a:noFill/>
            <a:miter lim="800000"/>
            <a:headEnd/>
            <a:tailEnd/>
          </a:ln>
        </p:spPr>
        <p:txBody>
          <a:bodyPr vert="horz" wrap="square" lIns="91427" tIns="45712" rIns="91427" bIns="45712" numCol="1" anchor="t" anchorCtr="0" compatLnSpc="1">
            <a:prstTxWarp prst="textNoShape">
              <a:avLst/>
            </a:prstTxWarp>
          </a:bodyPr>
          <a:lstStyle/>
          <a:p>
            <a:pPr>
              <a:lnSpc>
                <a:spcPct val="150000"/>
              </a:lnSpc>
              <a:buFontTx/>
              <a:buNone/>
            </a:pPr>
            <a:r>
              <a:rPr lang="en-US" altLang="zh-CN" sz="2000" b="0" dirty="0" smtClean="0"/>
              <a:t>1. </a:t>
            </a:r>
            <a:r>
              <a:rPr lang="zh-CN" altLang="en-US" sz="2000" b="0" dirty="0" smtClean="0"/>
              <a:t>能</a:t>
            </a:r>
            <a:r>
              <a:rPr lang="zh-CN" altLang="en-US" sz="2000" b="0" dirty="0"/>
              <a:t>相容共存的文化</a:t>
            </a:r>
          </a:p>
          <a:p>
            <a:pPr>
              <a:lnSpc>
                <a:spcPct val="150000"/>
              </a:lnSpc>
              <a:buFontTx/>
              <a:buNone/>
            </a:pPr>
            <a:r>
              <a:rPr lang="zh-CN" altLang="en-US" sz="2000" b="0" dirty="0" smtClean="0"/>
              <a:t>    需要</a:t>
            </a:r>
            <a:r>
              <a:rPr lang="zh-CN" altLang="en-US" sz="2000" b="0" dirty="0"/>
              <a:t>加强相容性和需要把不相容的文化方面减至最小或完全消除</a:t>
            </a:r>
            <a:r>
              <a:rPr lang="zh-CN" altLang="en-US" sz="2000" b="0" dirty="0" smtClean="0"/>
              <a:t>。</a:t>
            </a:r>
            <a:endParaRPr lang="en-US" altLang="zh-CN" sz="2000" b="0" dirty="0" smtClean="0"/>
          </a:p>
          <a:p>
            <a:pPr>
              <a:lnSpc>
                <a:spcPct val="150000"/>
              </a:lnSpc>
              <a:buFontTx/>
              <a:buNone/>
            </a:pPr>
            <a:r>
              <a:rPr lang="zh-CN" altLang="en-US" sz="2000" b="0" dirty="0" smtClean="0"/>
              <a:t>关键</a:t>
            </a:r>
            <a:r>
              <a:rPr lang="zh-CN" altLang="en-US" sz="2000" b="0" dirty="0"/>
              <a:t>是：</a:t>
            </a:r>
          </a:p>
          <a:p>
            <a:pPr>
              <a:lnSpc>
                <a:spcPct val="150000"/>
              </a:lnSpc>
              <a:buFont typeface="Wingdings" panose="05000000000000000000" pitchFamily="2" charset="2"/>
              <a:buChar char="Ø"/>
            </a:pPr>
            <a:r>
              <a:rPr lang="zh-CN" altLang="en-US" sz="2000" b="0" dirty="0"/>
              <a:t>与合作伙伴的最高管理部门之间有良好的同事般的关系；</a:t>
            </a:r>
          </a:p>
          <a:p>
            <a:pPr>
              <a:lnSpc>
                <a:spcPct val="150000"/>
              </a:lnSpc>
              <a:buFont typeface="Wingdings" panose="05000000000000000000" pitchFamily="2" charset="2"/>
              <a:buChar char="Ø"/>
            </a:pPr>
            <a:r>
              <a:rPr lang="zh-CN" altLang="en-US" sz="2000" b="0" dirty="0"/>
              <a:t>大小和资金的相似；</a:t>
            </a:r>
          </a:p>
          <a:p>
            <a:pPr>
              <a:lnSpc>
                <a:spcPct val="150000"/>
              </a:lnSpc>
              <a:buFont typeface="Wingdings" panose="05000000000000000000" pitchFamily="2" charset="2"/>
              <a:buChar char="Ø"/>
            </a:pPr>
            <a:r>
              <a:rPr lang="zh-CN" altLang="en-US" sz="2000" b="0" dirty="0"/>
              <a:t>相似的工作环境</a:t>
            </a:r>
            <a:r>
              <a:rPr lang="zh-CN" altLang="en-US" sz="2000" b="0" dirty="0" smtClean="0"/>
              <a:t>。</a:t>
            </a:r>
            <a:endParaRPr lang="en-US" altLang="zh-CN" sz="2000" b="0" dirty="0"/>
          </a:p>
        </p:txBody>
      </p:sp>
      <p:sp>
        <p:nvSpPr>
          <p:cNvPr id="5" name="文本框 4"/>
          <p:cNvSpPr txBox="1"/>
          <p:nvPr/>
        </p:nvSpPr>
        <p:spPr>
          <a:xfrm>
            <a:off x="1957254" y="332656"/>
            <a:ext cx="5109091" cy="584775"/>
          </a:xfrm>
          <a:prstGeom prst="rect">
            <a:avLst/>
          </a:prstGeom>
          <a:noFill/>
        </p:spPr>
        <p:txBody>
          <a:bodyPr wrap="none" rtlCol="0">
            <a:spAutoFit/>
          </a:bodyPr>
          <a:lstStyle/>
          <a:p>
            <a:r>
              <a:rPr lang="zh-CN" altLang="en-US" sz="3200" b="1" dirty="0" smtClean="0">
                <a:solidFill>
                  <a:srgbClr val="FF0000"/>
                </a:solidFill>
                <a:latin typeface="微软雅黑" panose="020B0503020204020204" pitchFamily="34" charset="-122"/>
                <a:ea typeface="微软雅黑" panose="020B0503020204020204" pitchFamily="34" charset="-122"/>
              </a:rPr>
              <a:t>供应商战略伙伴关系的建立</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15040598"/>
      </p:ext>
    </p:extLst>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fld id="{8BA16DCC-C50E-4AD5-94C9-747C0058B3E1}" type="slidenum">
              <a:rPr lang="zh-CN" altLang="en-US" smtClean="0"/>
              <a:pPr/>
              <a:t>89</a:t>
            </a:fld>
            <a:endParaRPr lang="zh-CN" altLang="en-US" dirty="0"/>
          </a:p>
        </p:txBody>
      </p:sp>
      <p:sp>
        <p:nvSpPr>
          <p:cNvPr id="5" name="矩形 4"/>
          <p:cNvSpPr/>
          <p:nvPr/>
        </p:nvSpPr>
        <p:spPr>
          <a:xfrm>
            <a:off x="455735" y="1412776"/>
            <a:ext cx="8185720" cy="4708981"/>
          </a:xfrm>
          <a:prstGeom prst="rect">
            <a:avLst/>
          </a:prstGeom>
        </p:spPr>
        <p:txBody>
          <a:bodyPr wrap="square">
            <a:spAutoFit/>
          </a:bodyPr>
          <a:lstStyle/>
          <a:p>
            <a:pPr>
              <a:lnSpc>
                <a:spcPct val="150000"/>
              </a:lnSpc>
              <a:buFontTx/>
              <a:buNone/>
            </a:pPr>
            <a:r>
              <a:rPr lang="en-US" altLang="zh-CN" sz="2000" dirty="0" smtClean="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信任</a:t>
            </a:r>
            <a:endParaRPr lang="zh-CN" altLang="en-US" sz="2000" dirty="0">
              <a:latin typeface="微软雅黑" panose="020B0503020204020204" pitchFamily="34" charset="-122"/>
              <a:ea typeface="微软雅黑" panose="020B0503020204020204" pitchFamily="34" charset="-122"/>
            </a:endParaRPr>
          </a:p>
          <a:p>
            <a:pPr>
              <a:lnSpc>
                <a:spcPct val="150000"/>
              </a:lnSpc>
              <a:buFontTx/>
              <a:buNone/>
            </a:pPr>
            <a:r>
              <a:rPr lang="zh-CN" altLang="en-US" sz="2000" dirty="0" smtClean="0">
                <a:latin typeface="微软雅黑" panose="020B0503020204020204" pitchFamily="34" charset="-122"/>
                <a:ea typeface="微软雅黑" panose="020B0503020204020204" pitchFamily="34" charset="-122"/>
              </a:rPr>
              <a:t>    成功</a:t>
            </a:r>
            <a:r>
              <a:rPr lang="zh-CN" altLang="en-US" sz="2000" dirty="0">
                <a:latin typeface="微软雅黑" panose="020B0503020204020204" pitchFamily="34" charset="-122"/>
                <a:ea typeface="微软雅黑" panose="020B0503020204020204" pitchFamily="34" charset="-122"/>
              </a:rPr>
              <a:t>的伙伴关系来源需要在伙伴之间存在显著的信任，</a:t>
            </a:r>
            <a:r>
              <a:rPr lang="zh-CN" altLang="en-US" sz="2000" dirty="0" smtClean="0">
                <a:latin typeface="微软雅黑" panose="020B0503020204020204" pitchFamily="34" charset="-122"/>
                <a:ea typeface="微软雅黑" panose="020B0503020204020204" pitchFamily="34" charset="-122"/>
              </a:rPr>
              <a:t>因为采购部门与</a:t>
            </a:r>
            <a:r>
              <a:rPr lang="zh-CN" altLang="en-US" sz="2000" dirty="0">
                <a:latin typeface="微软雅黑" panose="020B0503020204020204" pitchFamily="34" charset="-122"/>
                <a:ea typeface="微软雅黑" panose="020B0503020204020204" pitchFamily="34" charset="-122"/>
              </a:rPr>
              <a:t>供应商之间需要紧密地一起工作。</a:t>
            </a:r>
          </a:p>
          <a:p>
            <a:pPr>
              <a:lnSpc>
                <a:spcPct val="150000"/>
              </a:lnSpc>
              <a:buFontTx/>
              <a:buNone/>
            </a:pPr>
            <a:r>
              <a:rPr lang="en-US" altLang="zh-CN" sz="2000" dirty="0" smtClean="0">
                <a:latin typeface="微软雅黑" panose="020B0503020204020204" pitchFamily="34" charset="-122"/>
                <a:ea typeface="微软雅黑" panose="020B0503020204020204" pitchFamily="34" charset="-122"/>
              </a:rPr>
              <a:t>3. </a:t>
            </a:r>
            <a:r>
              <a:rPr lang="zh-CN" altLang="en-US" sz="2000" dirty="0" smtClean="0">
                <a:latin typeface="微软雅黑" panose="020B0503020204020204" pitchFamily="34" charset="-122"/>
                <a:ea typeface="微软雅黑" panose="020B0503020204020204" pitchFamily="34" charset="-122"/>
              </a:rPr>
              <a:t>共同</a:t>
            </a:r>
            <a:r>
              <a:rPr lang="zh-CN" altLang="en-US" sz="2000" dirty="0">
                <a:latin typeface="微软雅黑" panose="020B0503020204020204" pitchFamily="34" charset="-122"/>
                <a:ea typeface="微软雅黑" panose="020B0503020204020204" pitchFamily="34" charset="-122"/>
              </a:rPr>
              <a:t>接受新的成功概念</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在供应链内的成功</a:t>
            </a:r>
          </a:p>
          <a:p>
            <a:pPr>
              <a:lnSpc>
                <a:spcPct val="150000"/>
              </a:lnSpc>
              <a:buFontTx/>
              <a:buNone/>
            </a:pPr>
            <a:r>
              <a:rPr lang="zh-CN" altLang="en-US" sz="2000" dirty="0" smtClean="0">
                <a:latin typeface="微软雅黑" pitchFamily="34" charset="-122"/>
                <a:ea typeface="微软雅黑" pitchFamily="34" charset="-122"/>
              </a:rPr>
              <a:t>    供应</a:t>
            </a:r>
            <a:r>
              <a:rPr lang="zh-CN" altLang="en-US" sz="2000" dirty="0">
                <a:latin typeface="微软雅黑" pitchFamily="34" charset="-122"/>
                <a:ea typeface="微软雅黑" pitchFamily="34" charset="-122"/>
              </a:rPr>
              <a:t>是共同的活动。通过在一起工作，在供应链安排中，伙伴成功地寻找与其他供应链竞争而取胜。这个概念的基础是竞争的供应链而不是个别的供应来源</a:t>
            </a:r>
            <a:r>
              <a:rPr lang="zh-CN" altLang="en-US" sz="2000" dirty="0" smtClean="0">
                <a:latin typeface="微软雅黑" pitchFamily="34" charset="-122"/>
                <a:ea typeface="微软雅黑" pitchFamily="34" charset="-122"/>
              </a:rPr>
              <a:t>。</a:t>
            </a:r>
            <a:endParaRPr lang="en-US" altLang="zh-CN" sz="2000" dirty="0" smtClean="0">
              <a:latin typeface="微软雅黑" pitchFamily="34" charset="-122"/>
              <a:ea typeface="微软雅黑" pitchFamily="34" charset="-122"/>
            </a:endParaRPr>
          </a:p>
          <a:p>
            <a:pPr>
              <a:lnSpc>
                <a:spcPct val="150000"/>
              </a:lnSpc>
              <a:buFontTx/>
              <a:buNone/>
            </a:pPr>
            <a:r>
              <a:rPr lang="en-US" altLang="zh-CN" sz="2000" dirty="0" smtClean="0">
                <a:latin typeface="微软雅黑" pitchFamily="34" charset="-122"/>
                <a:ea typeface="微软雅黑" pitchFamily="34" charset="-122"/>
              </a:rPr>
              <a:t>4. </a:t>
            </a:r>
            <a:r>
              <a:rPr lang="zh-CN" altLang="en-US" sz="2000" dirty="0" smtClean="0">
                <a:latin typeface="微软雅黑" pitchFamily="34" charset="-122"/>
                <a:ea typeface="微软雅黑" pitchFamily="34" charset="-122"/>
              </a:rPr>
              <a:t>公开</a:t>
            </a:r>
            <a:r>
              <a:rPr lang="zh-CN" altLang="en-US" sz="2000" dirty="0">
                <a:latin typeface="微软雅黑" pitchFamily="34" charset="-122"/>
                <a:ea typeface="微软雅黑" pitchFamily="34" charset="-122"/>
              </a:rPr>
              <a:t>帐面成本</a:t>
            </a:r>
          </a:p>
          <a:p>
            <a:pPr>
              <a:lnSpc>
                <a:spcPct val="150000"/>
              </a:lnSpc>
              <a:buFontTx/>
              <a:buNone/>
            </a:pPr>
            <a:r>
              <a:rPr lang="zh-CN" altLang="en-US" sz="2000" dirty="0" smtClean="0">
                <a:latin typeface="微软雅黑" pitchFamily="34" charset="-122"/>
                <a:ea typeface="微软雅黑" pitchFamily="34" charset="-122"/>
              </a:rPr>
              <a:t>    这</a:t>
            </a:r>
            <a:r>
              <a:rPr lang="zh-CN" altLang="en-US" sz="2000" dirty="0">
                <a:latin typeface="微软雅黑" pitchFamily="34" charset="-122"/>
                <a:ea typeface="微软雅黑" pitchFamily="34" charset="-122"/>
              </a:rPr>
              <a:t>一概念要求双方能自由地相互得到有关他们的成本的所有的信息，为了在一起工作去降低成本</a:t>
            </a:r>
            <a:r>
              <a:rPr lang="zh-CN" altLang="en-US" sz="2000" dirty="0" smtClean="0">
                <a:latin typeface="微软雅黑" pitchFamily="34" charset="-122"/>
                <a:ea typeface="微软雅黑" pitchFamily="34" charset="-122"/>
              </a:rPr>
              <a:t>。</a:t>
            </a:r>
            <a:endParaRPr lang="en-US" altLang="zh-CN" sz="2000" dirty="0">
              <a:latin typeface="微软雅黑" panose="020B0503020204020204" pitchFamily="34" charset="-122"/>
              <a:ea typeface="微软雅黑" panose="020B0503020204020204" pitchFamily="34" charset="-122"/>
            </a:endParaRPr>
          </a:p>
        </p:txBody>
      </p:sp>
      <p:sp>
        <p:nvSpPr>
          <p:cNvPr id="7" name="文本框 6"/>
          <p:cNvSpPr txBox="1"/>
          <p:nvPr/>
        </p:nvSpPr>
        <p:spPr>
          <a:xfrm>
            <a:off x="1994049" y="359550"/>
            <a:ext cx="5109091" cy="584775"/>
          </a:xfrm>
          <a:prstGeom prst="rect">
            <a:avLst/>
          </a:prstGeom>
          <a:noFill/>
        </p:spPr>
        <p:txBody>
          <a:bodyPr wrap="none" rtlCol="0">
            <a:spAutoFit/>
          </a:bodyPr>
          <a:lstStyle/>
          <a:p>
            <a:r>
              <a:rPr lang="zh-CN" altLang="en-US" sz="3200" b="1" dirty="0" smtClean="0">
                <a:solidFill>
                  <a:srgbClr val="FF0000"/>
                </a:solidFill>
                <a:latin typeface="微软雅黑" panose="020B0503020204020204" pitchFamily="34" charset="-122"/>
                <a:ea typeface="微软雅黑" panose="020B0503020204020204" pitchFamily="34" charset="-122"/>
              </a:rPr>
              <a:t>供应商战略伙伴关系的建立</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6309450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灯片编号占位符 21"/>
          <p:cNvSpPr>
            <a:spLocks noGrp="1"/>
          </p:cNvSpPr>
          <p:nvPr>
            <p:ph type="sldNum" sz="quarter" idx="4"/>
          </p:nvPr>
        </p:nvSpPr>
        <p:spPr/>
        <p:txBody>
          <a:bodyPr/>
          <a:lstStyle/>
          <a:p>
            <a:fld id="{8BA16DCC-C50E-4AD5-94C9-747C0058B3E1}" type="slidenum">
              <a:rPr lang="zh-CN" altLang="en-US" smtClean="0"/>
              <a:pPr/>
              <a:t>9</a:t>
            </a:fld>
            <a:endParaRPr lang="zh-CN" altLang="en-US"/>
          </a:p>
        </p:txBody>
      </p:sp>
      <p:sp>
        <p:nvSpPr>
          <p:cNvPr id="8194" name="标题 4"/>
          <p:cNvSpPr>
            <a:spLocks noGrp="1"/>
          </p:cNvSpPr>
          <p:nvPr>
            <p:ph type="title" idx="4294967295"/>
          </p:nvPr>
        </p:nvSpPr>
        <p:spPr>
          <a:xfrm>
            <a:off x="973040" y="352423"/>
            <a:ext cx="7189787" cy="666750"/>
          </a:xfrm>
        </p:spPr>
        <p:txBody>
          <a:bodyPr/>
          <a:lstStyle/>
          <a:p>
            <a:pPr algn="ctr" eaLnBrk="1" hangingPunct="1">
              <a:defRPr/>
            </a:pPr>
            <a:r>
              <a:rPr lang="zh-CN" sz="3200" b="1" dirty="0" smtClean="0">
                <a:solidFill>
                  <a:srgbClr val="FF0000"/>
                </a:solidFill>
                <a:effectLst>
                  <a:outerShdw blurRad="38100" dist="38100" dir="2700000" algn="tl">
                    <a:srgbClr val="C0C0C0"/>
                  </a:outerShdw>
                </a:effectLst>
                <a:latin typeface="微软雅黑" pitchFamily="34" charset="-122"/>
                <a:ea typeface="微软雅黑" pitchFamily="34" charset="-122"/>
              </a:rPr>
              <a:t>企业在社会中的作用</a:t>
            </a:r>
          </a:p>
        </p:txBody>
      </p:sp>
      <p:grpSp>
        <p:nvGrpSpPr>
          <p:cNvPr id="2" name="Group 3"/>
          <p:cNvGrpSpPr>
            <a:grpSpLocks/>
          </p:cNvGrpSpPr>
          <p:nvPr/>
        </p:nvGrpSpPr>
        <p:grpSpPr bwMode="auto">
          <a:xfrm>
            <a:off x="596902" y="3121025"/>
            <a:ext cx="2311400" cy="1457325"/>
            <a:chOff x="0" y="0"/>
            <a:chExt cx="1578" cy="918"/>
          </a:xfrm>
        </p:grpSpPr>
        <p:pic>
          <p:nvPicPr>
            <p:cNvPr id="42004" name="圆角矩形 10"/>
            <p:cNvPicPr>
              <a:picLocks noChangeArrowheads="1"/>
            </p:cNvPicPr>
            <p:nvPr/>
          </p:nvPicPr>
          <p:blipFill>
            <a:blip r:embed="rId3" cstate="email"/>
            <a:srcRect/>
            <a:stretch>
              <a:fillRect/>
            </a:stretch>
          </p:blipFill>
          <p:spPr bwMode="auto">
            <a:xfrm>
              <a:off x="0" y="0"/>
              <a:ext cx="1578" cy="918"/>
            </a:xfrm>
            <a:prstGeom prst="rect">
              <a:avLst/>
            </a:prstGeom>
            <a:noFill/>
            <a:ln w="9525">
              <a:noFill/>
              <a:miter lim="800000"/>
              <a:headEnd/>
              <a:tailEnd/>
            </a:ln>
          </p:spPr>
        </p:pic>
        <p:sp>
          <p:nvSpPr>
            <p:cNvPr id="42005" name="Text Box 5"/>
            <p:cNvSpPr txBox="1">
              <a:spLocks noChangeArrowheads="1"/>
            </p:cNvSpPr>
            <p:nvPr/>
          </p:nvSpPr>
          <p:spPr bwMode="auto">
            <a:xfrm>
              <a:off x="62" y="90"/>
              <a:ext cx="1255" cy="568"/>
            </a:xfrm>
            <a:prstGeom prst="rect">
              <a:avLst/>
            </a:prstGeom>
            <a:noFill/>
            <a:ln w="9525">
              <a:noFill/>
              <a:miter lim="800000"/>
              <a:headEnd/>
              <a:tailEnd/>
            </a:ln>
          </p:spPr>
          <p:txBody>
            <a:bodyPr anchor="ctr"/>
            <a:lstStyle/>
            <a:p>
              <a:pPr algn="ctr">
                <a:spcBef>
                  <a:spcPct val="50000"/>
                </a:spcBef>
                <a:buSzPct val="120000"/>
                <a:buFont typeface="Wingdings" pitchFamily="2" charset="2"/>
                <a:buNone/>
              </a:pPr>
              <a:r>
                <a:rPr lang="zh-CN" sz="4800" b="1">
                  <a:solidFill>
                    <a:srgbClr val="FFFFFF"/>
                  </a:solidFill>
                  <a:latin typeface="Adobe 黑体 Std R"/>
                  <a:ea typeface="Adobe 黑体 Std R"/>
                  <a:cs typeface="Adobe 黑体 Std R"/>
                </a:rPr>
                <a:t>企业</a:t>
              </a:r>
            </a:p>
          </p:txBody>
        </p:sp>
      </p:grpSp>
      <p:grpSp>
        <p:nvGrpSpPr>
          <p:cNvPr id="3" name="Group 6"/>
          <p:cNvGrpSpPr>
            <a:grpSpLocks/>
          </p:cNvGrpSpPr>
          <p:nvPr/>
        </p:nvGrpSpPr>
        <p:grpSpPr bwMode="auto">
          <a:xfrm>
            <a:off x="4772027" y="1835154"/>
            <a:ext cx="2176463" cy="1457325"/>
            <a:chOff x="0" y="0"/>
            <a:chExt cx="1486" cy="918"/>
          </a:xfrm>
        </p:grpSpPr>
        <p:pic>
          <p:nvPicPr>
            <p:cNvPr id="42002" name="圆角矩形 11"/>
            <p:cNvPicPr>
              <a:picLocks noChangeArrowheads="1"/>
            </p:cNvPicPr>
            <p:nvPr/>
          </p:nvPicPr>
          <p:blipFill>
            <a:blip r:embed="rId4" cstate="email"/>
            <a:srcRect/>
            <a:stretch>
              <a:fillRect/>
            </a:stretch>
          </p:blipFill>
          <p:spPr bwMode="auto">
            <a:xfrm>
              <a:off x="0" y="0"/>
              <a:ext cx="1486" cy="918"/>
            </a:xfrm>
            <a:prstGeom prst="rect">
              <a:avLst/>
            </a:prstGeom>
            <a:noFill/>
            <a:ln w="9525">
              <a:noFill/>
              <a:miter lim="800000"/>
              <a:headEnd/>
              <a:tailEnd/>
            </a:ln>
          </p:spPr>
        </p:pic>
        <p:sp>
          <p:nvSpPr>
            <p:cNvPr id="42003" name="Text Box 8"/>
            <p:cNvSpPr txBox="1">
              <a:spLocks noChangeArrowheads="1"/>
            </p:cNvSpPr>
            <p:nvPr/>
          </p:nvSpPr>
          <p:spPr bwMode="auto">
            <a:xfrm>
              <a:off x="90" y="90"/>
              <a:ext cx="1108" cy="568"/>
            </a:xfrm>
            <a:prstGeom prst="rect">
              <a:avLst/>
            </a:prstGeom>
            <a:noFill/>
            <a:ln w="9525">
              <a:noFill/>
              <a:miter lim="800000"/>
              <a:headEnd/>
              <a:tailEnd/>
            </a:ln>
          </p:spPr>
          <p:txBody>
            <a:bodyPr anchor="ctr"/>
            <a:lstStyle/>
            <a:p>
              <a:pPr algn="ctr">
                <a:spcBef>
                  <a:spcPct val="50000"/>
                </a:spcBef>
                <a:buSzPct val="120000"/>
                <a:buFont typeface="Wingdings" pitchFamily="2" charset="2"/>
                <a:buNone/>
              </a:pPr>
              <a:r>
                <a:rPr lang="zh-CN" sz="4800" b="1">
                  <a:solidFill>
                    <a:srgbClr val="FFFFFF"/>
                  </a:solidFill>
                  <a:latin typeface="Adobe 黑体 Std R"/>
                  <a:ea typeface="Adobe 黑体 Std R"/>
                  <a:cs typeface="Adobe 黑体 Std R"/>
                </a:rPr>
                <a:t>服务</a:t>
              </a:r>
            </a:p>
          </p:txBody>
        </p:sp>
      </p:grpSp>
      <p:grpSp>
        <p:nvGrpSpPr>
          <p:cNvPr id="4" name="Group 9"/>
          <p:cNvGrpSpPr>
            <a:grpSpLocks/>
          </p:cNvGrpSpPr>
          <p:nvPr/>
        </p:nvGrpSpPr>
        <p:grpSpPr bwMode="auto">
          <a:xfrm>
            <a:off x="6526215" y="3121025"/>
            <a:ext cx="2314575" cy="1457325"/>
            <a:chOff x="0" y="0"/>
            <a:chExt cx="1579" cy="918"/>
          </a:xfrm>
        </p:grpSpPr>
        <p:pic>
          <p:nvPicPr>
            <p:cNvPr id="42000" name="圆角矩形 12"/>
            <p:cNvPicPr>
              <a:picLocks noChangeArrowheads="1"/>
            </p:cNvPicPr>
            <p:nvPr/>
          </p:nvPicPr>
          <p:blipFill>
            <a:blip r:embed="rId5" cstate="email"/>
            <a:srcRect/>
            <a:stretch>
              <a:fillRect/>
            </a:stretch>
          </p:blipFill>
          <p:spPr bwMode="auto">
            <a:xfrm>
              <a:off x="0" y="0"/>
              <a:ext cx="1579" cy="918"/>
            </a:xfrm>
            <a:prstGeom prst="rect">
              <a:avLst/>
            </a:prstGeom>
            <a:noFill/>
            <a:ln w="9525">
              <a:noFill/>
              <a:miter lim="800000"/>
              <a:headEnd/>
              <a:tailEnd/>
            </a:ln>
          </p:spPr>
        </p:pic>
        <p:sp>
          <p:nvSpPr>
            <p:cNvPr id="42001" name="Text Box 11"/>
            <p:cNvSpPr txBox="1">
              <a:spLocks noChangeArrowheads="1"/>
            </p:cNvSpPr>
            <p:nvPr/>
          </p:nvSpPr>
          <p:spPr bwMode="auto">
            <a:xfrm>
              <a:off x="62" y="90"/>
              <a:ext cx="1255" cy="568"/>
            </a:xfrm>
            <a:prstGeom prst="rect">
              <a:avLst/>
            </a:prstGeom>
            <a:noFill/>
            <a:ln w="9525">
              <a:noFill/>
              <a:miter lim="800000"/>
              <a:headEnd/>
              <a:tailEnd/>
            </a:ln>
          </p:spPr>
          <p:txBody>
            <a:bodyPr anchor="ctr"/>
            <a:lstStyle/>
            <a:p>
              <a:pPr algn="ctr">
                <a:spcBef>
                  <a:spcPct val="50000"/>
                </a:spcBef>
                <a:buSzPct val="120000"/>
                <a:buFont typeface="Wingdings" pitchFamily="2" charset="2"/>
                <a:buNone/>
              </a:pPr>
              <a:r>
                <a:rPr lang="zh-CN" sz="4800" b="1">
                  <a:solidFill>
                    <a:srgbClr val="FFFFFF"/>
                  </a:solidFill>
                  <a:latin typeface="Adobe 黑体 Std R"/>
                  <a:ea typeface="Adobe 黑体 Std R"/>
                  <a:cs typeface="Adobe 黑体 Std R"/>
                </a:rPr>
                <a:t>市场</a:t>
              </a:r>
            </a:p>
          </p:txBody>
        </p:sp>
      </p:grpSp>
      <p:grpSp>
        <p:nvGrpSpPr>
          <p:cNvPr id="5" name="Group 12"/>
          <p:cNvGrpSpPr>
            <a:grpSpLocks/>
          </p:cNvGrpSpPr>
          <p:nvPr/>
        </p:nvGrpSpPr>
        <p:grpSpPr bwMode="auto">
          <a:xfrm>
            <a:off x="2554288" y="1835154"/>
            <a:ext cx="2182812" cy="1457325"/>
            <a:chOff x="0" y="0"/>
            <a:chExt cx="1490" cy="918"/>
          </a:xfrm>
        </p:grpSpPr>
        <p:pic>
          <p:nvPicPr>
            <p:cNvPr id="41998" name="圆角矩形 13"/>
            <p:cNvPicPr>
              <a:picLocks noChangeArrowheads="1"/>
            </p:cNvPicPr>
            <p:nvPr/>
          </p:nvPicPr>
          <p:blipFill>
            <a:blip r:embed="rId6" cstate="email"/>
            <a:srcRect/>
            <a:stretch>
              <a:fillRect/>
            </a:stretch>
          </p:blipFill>
          <p:spPr bwMode="auto">
            <a:xfrm>
              <a:off x="0" y="0"/>
              <a:ext cx="1490" cy="918"/>
            </a:xfrm>
            <a:prstGeom prst="rect">
              <a:avLst/>
            </a:prstGeom>
            <a:noFill/>
            <a:ln w="9525">
              <a:noFill/>
              <a:miter lim="800000"/>
              <a:headEnd/>
              <a:tailEnd/>
            </a:ln>
          </p:spPr>
        </p:pic>
        <p:sp>
          <p:nvSpPr>
            <p:cNvPr id="41999" name="Text Box 14"/>
            <p:cNvSpPr txBox="1">
              <a:spLocks noChangeArrowheads="1"/>
            </p:cNvSpPr>
            <p:nvPr/>
          </p:nvSpPr>
          <p:spPr bwMode="auto">
            <a:xfrm>
              <a:off x="91" y="90"/>
              <a:ext cx="1109" cy="568"/>
            </a:xfrm>
            <a:prstGeom prst="rect">
              <a:avLst/>
            </a:prstGeom>
            <a:noFill/>
            <a:ln w="9525">
              <a:noFill/>
              <a:miter lim="800000"/>
              <a:headEnd/>
              <a:tailEnd/>
            </a:ln>
          </p:spPr>
          <p:txBody>
            <a:bodyPr anchor="ctr"/>
            <a:lstStyle/>
            <a:p>
              <a:pPr algn="ctr">
                <a:spcBef>
                  <a:spcPct val="50000"/>
                </a:spcBef>
                <a:buSzPct val="120000"/>
                <a:buFont typeface="Wingdings" pitchFamily="2" charset="2"/>
                <a:buNone/>
              </a:pPr>
              <a:r>
                <a:rPr lang="zh-CN" sz="4800" b="1">
                  <a:solidFill>
                    <a:srgbClr val="FFFFFF"/>
                  </a:solidFill>
                  <a:latin typeface="Adobe 黑体 Std R"/>
                  <a:ea typeface="Adobe 黑体 Std R"/>
                  <a:cs typeface="Adobe 黑体 Std R"/>
                </a:rPr>
                <a:t>商品</a:t>
              </a:r>
            </a:p>
          </p:txBody>
        </p:sp>
      </p:grpSp>
      <p:grpSp>
        <p:nvGrpSpPr>
          <p:cNvPr id="6" name="Group 15"/>
          <p:cNvGrpSpPr>
            <a:grpSpLocks/>
          </p:cNvGrpSpPr>
          <p:nvPr/>
        </p:nvGrpSpPr>
        <p:grpSpPr bwMode="auto">
          <a:xfrm>
            <a:off x="3657602" y="4475167"/>
            <a:ext cx="2182813" cy="1462087"/>
            <a:chOff x="0" y="0"/>
            <a:chExt cx="1490" cy="921"/>
          </a:xfrm>
        </p:grpSpPr>
        <p:pic>
          <p:nvPicPr>
            <p:cNvPr id="41996" name="圆角矩形 14"/>
            <p:cNvPicPr>
              <a:picLocks noChangeArrowheads="1"/>
            </p:cNvPicPr>
            <p:nvPr/>
          </p:nvPicPr>
          <p:blipFill>
            <a:blip r:embed="rId7" cstate="email"/>
            <a:srcRect/>
            <a:stretch>
              <a:fillRect/>
            </a:stretch>
          </p:blipFill>
          <p:spPr bwMode="auto">
            <a:xfrm>
              <a:off x="0" y="0"/>
              <a:ext cx="1490" cy="921"/>
            </a:xfrm>
            <a:prstGeom prst="rect">
              <a:avLst/>
            </a:prstGeom>
            <a:noFill/>
            <a:ln w="9525">
              <a:noFill/>
              <a:miter lim="800000"/>
              <a:headEnd/>
              <a:tailEnd/>
            </a:ln>
          </p:spPr>
        </p:pic>
        <p:sp>
          <p:nvSpPr>
            <p:cNvPr id="41997" name="Text Box 17"/>
            <p:cNvSpPr txBox="1">
              <a:spLocks noChangeArrowheads="1"/>
            </p:cNvSpPr>
            <p:nvPr/>
          </p:nvSpPr>
          <p:spPr bwMode="auto">
            <a:xfrm>
              <a:off x="70" y="92"/>
              <a:ext cx="1157" cy="568"/>
            </a:xfrm>
            <a:prstGeom prst="rect">
              <a:avLst/>
            </a:prstGeom>
            <a:noFill/>
            <a:ln w="9525">
              <a:noFill/>
              <a:miter lim="800000"/>
              <a:headEnd/>
              <a:tailEnd/>
            </a:ln>
          </p:spPr>
          <p:txBody>
            <a:bodyPr anchor="ctr"/>
            <a:lstStyle/>
            <a:p>
              <a:pPr algn="ctr">
                <a:spcBef>
                  <a:spcPct val="50000"/>
                </a:spcBef>
                <a:buSzPct val="120000"/>
                <a:buFont typeface="Wingdings" pitchFamily="2" charset="2"/>
                <a:buNone/>
              </a:pPr>
              <a:r>
                <a:rPr lang="zh-CN" sz="4800" b="1">
                  <a:solidFill>
                    <a:srgbClr val="FFFFFF"/>
                  </a:solidFill>
                  <a:latin typeface="Adobe 黑体 Std R"/>
                  <a:ea typeface="Adobe 黑体 Std R"/>
                  <a:cs typeface="Adobe 黑体 Std R"/>
                </a:rPr>
                <a:t>利润</a:t>
              </a:r>
            </a:p>
          </p:txBody>
        </p:sp>
      </p:grpSp>
      <p:cxnSp>
        <p:nvCxnSpPr>
          <p:cNvPr id="8210" name="直接箭头连接符 22"/>
          <p:cNvCxnSpPr>
            <a:cxnSpLocks noChangeShapeType="1"/>
          </p:cNvCxnSpPr>
          <p:nvPr/>
        </p:nvCxnSpPr>
        <p:spPr bwMode="auto">
          <a:xfrm>
            <a:off x="2627784" y="3500441"/>
            <a:ext cx="4024312" cy="1587"/>
          </a:xfrm>
          <a:prstGeom prst="straightConnector1">
            <a:avLst/>
          </a:prstGeom>
          <a:noFill/>
          <a:ln w="57150" cmpd="sng">
            <a:solidFill>
              <a:srgbClr val="F79646"/>
            </a:solidFill>
            <a:round/>
            <a:headEnd/>
            <a:tailEnd type="arrow" w="med" len="med"/>
          </a:ln>
          <a:effectLst>
            <a:outerShdw dist="23000" dir="5400000" algn="ctr" rotWithShape="0">
              <a:srgbClr val="000000">
                <a:alpha val="25000"/>
              </a:srgbClr>
            </a:outerShdw>
          </a:effectLst>
        </p:spPr>
      </p:cxnSp>
      <p:cxnSp>
        <p:nvCxnSpPr>
          <p:cNvPr id="8211" name="直接箭头连接符 24"/>
          <p:cNvCxnSpPr>
            <a:cxnSpLocks noChangeShapeType="1"/>
          </p:cNvCxnSpPr>
          <p:nvPr/>
        </p:nvCxnSpPr>
        <p:spPr bwMode="auto">
          <a:xfrm rot="10800000">
            <a:off x="2555779" y="4000500"/>
            <a:ext cx="4024312" cy="1588"/>
          </a:xfrm>
          <a:prstGeom prst="straightConnector1">
            <a:avLst/>
          </a:prstGeom>
          <a:noFill/>
          <a:ln w="57150" cmpd="sng">
            <a:solidFill>
              <a:srgbClr val="F79646"/>
            </a:solidFill>
            <a:round/>
            <a:headEnd/>
            <a:tailEnd type="arrow" w="med" len="med"/>
          </a:ln>
          <a:effectLst>
            <a:outerShdw dist="23000" dir="5400000" algn="ctr" rotWithShape="0">
              <a:srgbClr val="000000">
                <a:alpha val="25000"/>
              </a:srgbClr>
            </a:outerShdw>
          </a:effectLst>
        </p:spPr>
      </p:cxnSp>
      <p:sp>
        <p:nvSpPr>
          <p:cNvPr id="8212" name="TextBox 25"/>
          <p:cNvSpPr txBox="1">
            <a:spLocks noChangeArrowheads="1"/>
          </p:cNvSpPr>
          <p:nvPr/>
        </p:nvSpPr>
        <p:spPr bwMode="auto">
          <a:xfrm>
            <a:off x="4000500" y="2928942"/>
            <a:ext cx="1211263" cy="708025"/>
          </a:xfrm>
          <a:prstGeom prst="rect">
            <a:avLst/>
          </a:prstGeom>
          <a:noFill/>
          <a:ln w="9525">
            <a:noFill/>
            <a:miter lim="800000"/>
            <a:headEnd/>
            <a:tailEnd/>
          </a:ln>
        </p:spPr>
        <p:txBody>
          <a:bodyPr>
            <a:spAutoFit/>
          </a:bodyPr>
          <a:lstStyle/>
          <a:p>
            <a:pPr algn="ctr">
              <a:spcBef>
                <a:spcPct val="50000"/>
              </a:spcBef>
              <a:buSzPct val="120000"/>
              <a:buFont typeface="Wingdings" pitchFamily="2" charset="2"/>
              <a:buNone/>
              <a:defRPr/>
            </a:pPr>
            <a:r>
              <a:rPr lang="zh-CN" sz="4000" b="1">
                <a:effectLst>
                  <a:outerShdw blurRad="38100" dist="38100" dir="2700000" algn="tl">
                    <a:srgbClr val="C0C0C0"/>
                  </a:outerShdw>
                </a:effectLst>
                <a:latin typeface="隶书" pitchFamily="49" charset="-122"/>
                <a:ea typeface="隶书" pitchFamily="49" charset="-122"/>
              </a:rPr>
              <a:t>输出</a:t>
            </a:r>
          </a:p>
        </p:txBody>
      </p:sp>
      <p:sp>
        <p:nvSpPr>
          <p:cNvPr id="8213" name="TextBox 26"/>
          <p:cNvSpPr txBox="1">
            <a:spLocks noChangeArrowheads="1"/>
          </p:cNvSpPr>
          <p:nvPr/>
        </p:nvSpPr>
        <p:spPr bwMode="auto">
          <a:xfrm>
            <a:off x="4000500" y="3786192"/>
            <a:ext cx="1214438" cy="708025"/>
          </a:xfrm>
          <a:prstGeom prst="rect">
            <a:avLst/>
          </a:prstGeom>
          <a:noFill/>
          <a:ln w="9525">
            <a:noFill/>
            <a:miter lim="800000"/>
            <a:headEnd/>
            <a:tailEnd/>
          </a:ln>
        </p:spPr>
        <p:txBody>
          <a:bodyPr>
            <a:spAutoFit/>
          </a:bodyPr>
          <a:lstStyle/>
          <a:p>
            <a:pPr algn="ctr">
              <a:spcBef>
                <a:spcPct val="50000"/>
              </a:spcBef>
              <a:buSzPct val="120000"/>
              <a:buFont typeface="Wingdings" pitchFamily="2" charset="2"/>
              <a:buNone/>
              <a:defRPr/>
            </a:pPr>
            <a:r>
              <a:rPr lang="zh-CN" sz="4000" b="1">
                <a:effectLst>
                  <a:outerShdw blurRad="38100" dist="38100" dir="2700000" algn="tl">
                    <a:srgbClr val="C0C0C0"/>
                  </a:outerShdw>
                </a:effectLst>
                <a:latin typeface="隶书" pitchFamily="49" charset="-122"/>
                <a:ea typeface="隶书" pitchFamily="49" charset="-122"/>
              </a:rPr>
              <a:t>获取</a:t>
            </a:r>
          </a:p>
        </p:txBody>
      </p:sp>
    </p:spTree>
    <p:extLst>
      <p:ext uri="{BB962C8B-B14F-4D97-AF65-F5344CB8AC3E}">
        <p14:creationId xmlns:p14="http://schemas.microsoft.com/office/powerpoint/2010/main" val="388237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212"/>
                                        </p:tgtEl>
                                        <p:attrNameLst>
                                          <p:attrName>style.visibility</p:attrName>
                                        </p:attrNameLst>
                                      </p:cBhvr>
                                      <p:to>
                                        <p:strVal val="visible"/>
                                      </p:to>
                                    </p:set>
                                    <p:animEffect transition="in" filter="wipe(left)">
                                      <p:cBhvr>
                                        <p:cTn id="11" dur="500"/>
                                        <p:tgtEl>
                                          <p:spTgt spid="821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210"/>
                                        </p:tgtEl>
                                        <p:attrNameLst>
                                          <p:attrName>style.visibility</p:attrName>
                                        </p:attrNameLst>
                                      </p:cBhvr>
                                      <p:to>
                                        <p:strVal val="visible"/>
                                      </p:to>
                                    </p:set>
                                    <p:animEffect transition="in" filter="wipe(left)">
                                      <p:cBhvr>
                                        <p:cTn id="15" dur="500"/>
                                        <p:tgtEl>
                                          <p:spTgt spid="8210"/>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childTnLst>
                                </p:cTn>
                              </p:par>
                              <p:par>
                                <p:cTn id="25" presetID="10"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8211"/>
                                        </p:tgtEl>
                                        <p:attrNameLst>
                                          <p:attrName>style.visibility</p:attrName>
                                        </p:attrNameLst>
                                      </p:cBhvr>
                                      <p:to>
                                        <p:strVal val="visible"/>
                                      </p:to>
                                    </p:set>
                                    <p:animEffect transition="in" filter="wipe(right)">
                                      <p:cBhvr>
                                        <p:cTn id="32" dur="500"/>
                                        <p:tgtEl>
                                          <p:spTgt spid="82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213"/>
                                        </p:tgtEl>
                                        <p:attrNameLst>
                                          <p:attrName>style.visibility</p:attrName>
                                        </p:attrNameLst>
                                      </p:cBhvr>
                                      <p:to>
                                        <p:strVal val="visible"/>
                                      </p:to>
                                    </p:set>
                                    <p:animEffect transition="in" filter="fade">
                                      <p:cBhvr>
                                        <p:cTn id="37" dur="500"/>
                                        <p:tgtEl>
                                          <p:spTgt spid="8213"/>
                                        </p:tgtEl>
                                      </p:cBhvr>
                                    </p:animEffect>
                                  </p:childTnLst>
                                </p:cTn>
                              </p:par>
                              <p:par>
                                <p:cTn id="38" presetID="10" presetClass="entr" presetSubtype="0"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2" grpId="0" autoUpdateAnimBg="0"/>
      <p:bldP spid="8213" grpId="0"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p:nvPr>
        </p:nvSpPr>
        <p:spPr>
          <a:xfrm>
            <a:off x="433211" y="1455013"/>
            <a:ext cx="8205568" cy="4547012"/>
          </a:xfrm>
          <a:noFill/>
          <a:ln w="9525">
            <a:noFill/>
            <a:miter lim="800000"/>
            <a:headEnd/>
            <a:tailEnd/>
          </a:ln>
        </p:spPr>
        <p:txBody>
          <a:bodyPr vert="horz" wrap="square" lIns="91427" tIns="45712" rIns="91427" bIns="45712" numCol="1" anchor="t" anchorCtr="0" compatLnSpc="1">
            <a:prstTxWarp prst="textNoShape">
              <a:avLst/>
            </a:prstTxWarp>
          </a:bodyPr>
          <a:lstStyle/>
          <a:p>
            <a:pPr>
              <a:lnSpc>
                <a:spcPct val="150000"/>
              </a:lnSpc>
              <a:buFontTx/>
              <a:buNone/>
            </a:pPr>
            <a:r>
              <a:rPr lang="en-US" altLang="zh-CN" sz="2000" dirty="0" smtClean="0">
                <a:latin typeface="微软雅黑" pitchFamily="34" charset="-122"/>
                <a:ea typeface="微软雅黑" pitchFamily="34" charset="-122"/>
              </a:rPr>
              <a:t>5. </a:t>
            </a:r>
            <a:r>
              <a:rPr lang="zh-CN" altLang="en-US" sz="2000" dirty="0" smtClean="0">
                <a:latin typeface="微软雅黑" pitchFamily="34" charset="-122"/>
                <a:ea typeface="微软雅黑" pitchFamily="34" charset="-122"/>
              </a:rPr>
              <a:t>专门知识</a:t>
            </a:r>
            <a:endParaRPr lang="zh-CN" altLang="en-US" sz="2000" dirty="0">
              <a:latin typeface="微软雅黑" pitchFamily="34" charset="-122"/>
              <a:ea typeface="微软雅黑" pitchFamily="34" charset="-122"/>
            </a:endParaRPr>
          </a:p>
          <a:p>
            <a:pPr>
              <a:lnSpc>
                <a:spcPct val="150000"/>
              </a:lnSpc>
              <a:buFontTx/>
              <a:buNone/>
            </a:pPr>
            <a:r>
              <a:rPr lang="zh-CN" altLang="en-US" sz="2000" dirty="0" smtClean="0">
                <a:latin typeface="微软雅黑" pitchFamily="34" charset="-122"/>
                <a:ea typeface="微软雅黑" pitchFamily="34" charset="-122"/>
              </a:rPr>
              <a:t>    伙伴</a:t>
            </a:r>
            <a:r>
              <a:rPr lang="zh-CN" altLang="en-US" sz="2000" dirty="0">
                <a:latin typeface="微软雅黑" pitchFamily="34" charset="-122"/>
                <a:ea typeface="微软雅黑" pitchFamily="34" charset="-122"/>
              </a:rPr>
              <a:t>的专门知识是长期伙伴关系来源的重要组成部分。大家公认最成功的伙伴必是包括具有值得称赞技能的公司，以致每一个合作伙伴都能对长期伙伴关系做出有意义的贡献。</a:t>
            </a:r>
          </a:p>
          <a:p>
            <a:pPr>
              <a:lnSpc>
                <a:spcPct val="150000"/>
              </a:lnSpc>
              <a:buFontTx/>
              <a:buNone/>
            </a:pPr>
            <a:r>
              <a:rPr lang="en-US" altLang="zh-CN" sz="2000" dirty="0" smtClean="0">
                <a:latin typeface="微软雅黑" pitchFamily="34" charset="-122"/>
                <a:ea typeface="微软雅黑" pitchFamily="34" charset="-122"/>
              </a:rPr>
              <a:t>6. </a:t>
            </a:r>
            <a:r>
              <a:rPr lang="zh-CN" altLang="en-US" sz="2000" dirty="0" smtClean="0">
                <a:latin typeface="微软雅黑" pitchFamily="34" charset="-122"/>
                <a:ea typeface="微软雅黑" pitchFamily="34" charset="-122"/>
              </a:rPr>
              <a:t>评价</a:t>
            </a:r>
            <a:r>
              <a:rPr lang="zh-CN" altLang="en-US" sz="2000" dirty="0">
                <a:latin typeface="微软雅黑" pitchFamily="34" charset="-122"/>
                <a:ea typeface="微软雅黑" pitchFamily="34" charset="-122"/>
              </a:rPr>
              <a:t>性能</a:t>
            </a:r>
          </a:p>
          <a:p>
            <a:pPr>
              <a:lnSpc>
                <a:spcPct val="150000"/>
              </a:lnSpc>
              <a:buFontTx/>
              <a:buNone/>
            </a:pPr>
            <a:r>
              <a:rPr lang="zh-CN" altLang="en-US" sz="2000" dirty="0" smtClean="0">
                <a:latin typeface="微软雅黑" pitchFamily="34" charset="-122"/>
                <a:ea typeface="微软雅黑" pitchFamily="34" charset="-122"/>
              </a:rPr>
              <a:t>    不断</a:t>
            </a:r>
            <a:r>
              <a:rPr lang="zh-CN" altLang="en-US" sz="2000" dirty="0">
                <a:latin typeface="微软雅黑" pitchFamily="34" charset="-122"/>
                <a:ea typeface="微软雅黑" pitchFamily="34" charset="-122"/>
              </a:rPr>
              <a:t>地改进是长期伙伴关系的基本的风气，但不断的改进不可能没有一个审核过程，</a:t>
            </a:r>
            <a:r>
              <a:rPr lang="zh-CN" altLang="en-US" sz="2000" dirty="0" smtClean="0">
                <a:latin typeface="微软雅黑" pitchFamily="34" charset="-122"/>
                <a:ea typeface="微软雅黑" pitchFamily="34" charset="-122"/>
              </a:rPr>
              <a:t>现在这个</a:t>
            </a:r>
            <a:r>
              <a:rPr lang="zh-CN" altLang="en-US" sz="2000" dirty="0">
                <a:latin typeface="微软雅黑" pitchFamily="34" charset="-122"/>
                <a:ea typeface="微软雅黑" pitchFamily="34" charset="-122"/>
              </a:rPr>
              <a:t>过程已</a:t>
            </a:r>
            <a:r>
              <a:rPr lang="zh-CN" altLang="en-US" sz="2000" dirty="0" smtClean="0">
                <a:latin typeface="微软雅黑" pitchFamily="34" charset="-122"/>
                <a:ea typeface="微软雅黑" pitchFamily="34" charset="-122"/>
              </a:rPr>
              <a:t>被</a:t>
            </a:r>
            <a:r>
              <a:rPr lang="zh-CN" altLang="en-US" sz="2000" dirty="0">
                <a:latin typeface="微软雅黑" pitchFamily="34" charset="-122"/>
                <a:ea typeface="微软雅黑" pitchFamily="34" charset="-122"/>
              </a:rPr>
              <a:t>确定</a:t>
            </a:r>
            <a:r>
              <a:rPr lang="zh-CN" altLang="en-US" sz="2000" dirty="0" smtClean="0">
                <a:latin typeface="微软雅黑" pitchFamily="34" charset="-122"/>
                <a:ea typeface="微软雅黑" pitchFamily="34" charset="-122"/>
              </a:rPr>
              <a:t>为</a:t>
            </a:r>
            <a:r>
              <a:rPr lang="zh-CN" altLang="en-US" sz="2000" dirty="0">
                <a:latin typeface="微软雅黑" pitchFamily="34" charset="-122"/>
                <a:ea typeface="微软雅黑" pitchFamily="34" charset="-122"/>
              </a:rPr>
              <a:t>供应商的评价</a:t>
            </a:r>
            <a:r>
              <a:rPr lang="zh-CN" altLang="en-US" sz="2000" dirty="0" smtClean="0">
                <a:latin typeface="微软雅黑" pitchFamily="34" charset="-122"/>
                <a:ea typeface="微软雅黑" pitchFamily="34" charset="-122"/>
              </a:rPr>
              <a:t>。采购</a:t>
            </a:r>
            <a:r>
              <a:rPr lang="zh-CN" altLang="en-US" sz="2000" dirty="0">
                <a:latin typeface="微软雅黑" pitchFamily="34" charset="-122"/>
                <a:ea typeface="微软雅黑" pitchFamily="34" charset="-122"/>
              </a:rPr>
              <a:t>者评价供应商的业绩以及供应商评价采购者的业绩，以这样一种方式，由任何一方对长期伙伴关系的成绩引起的障碍能被认出并共同消除</a:t>
            </a:r>
            <a:r>
              <a:rPr lang="zh-CN" altLang="en-US" sz="2000" dirty="0" smtClean="0">
                <a:latin typeface="微软雅黑" pitchFamily="34" charset="-122"/>
                <a:ea typeface="微软雅黑" pitchFamily="34" charset="-122"/>
              </a:rPr>
              <a:t>。</a:t>
            </a:r>
            <a:endParaRPr lang="en-US" altLang="zh-CN" sz="2000" dirty="0">
              <a:latin typeface="微软雅黑" pitchFamily="34" charset="-122"/>
              <a:ea typeface="微软雅黑" pitchFamily="34" charset="-122"/>
            </a:endParaRPr>
          </a:p>
        </p:txBody>
      </p:sp>
      <p:sp>
        <p:nvSpPr>
          <p:cNvPr id="3" name="灯片编号占位符 2"/>
          <p:cNvSpPr>
            <a:spLocks noGrp="1"/>
          </p:cNvSpPr>
          <p:nvPr>
            <p:ph type="sldNum" sz="quarter" idx="4294967295"/>
          </p:nvPr>
        </p:nvSpPr>
        <p:spPr>
          <a:xfrm>
            <a:off x="0" y="6251575"/>
            <a:ext cx="2136775" cy="476250"/>
          </a:xfrm>
        </p:spPr>
        <p:txBody>
          <a:bodyPr/>
          <a:lstStyle/>
          <a:p>
            <a:fld id="{2A2EC063-14E6-44E1-B463-78E994D4E520}" type="slidenum">
              <a:rPr lang="zh-TW" altLang="en-US"/>
              <a:pPr/>
              <a:t>90</a:t>
            </a:fld>
            <a:endParaRPr lang="en-US" altLang="zh-TW"/>
          </a:p>
        </p:txBody>
      </p:sp>
      <p:sp>
        <p:nvSpPr>
          <p:cNvPr id="5" name="文本框 4"/>
          <p:cNvSpPr txBox="1"/>
          <p:nvPr/>
        </p:nvSpPr>
        <p:spPr>
          <a:xfrm>
            <a:off x="1981449" y="407963"/>
            <a:ext cx="5109091" cy="584775"/>
          </a:xfrm>
          <a:prstGeom prst="rect">
            <a:avLst/>
          </a:prstGeom>
          <a:noFill/>
        </p:spPr>
        <p:txBody>
          <a:bodyPr wrap="none" rtlCol="0">
            <a:spAutoFit/>
          </a:bodyPr>
          <a:lstStyle/>
          <a:p>
            <a:r>
              <a:rPr lang="zh-CN" altLang="en-US" sz="3200" b="1" dirty="0" smtClean="0">
                <a:solidFill>
                  <a:srgbClr val="FF0000"/>
                </a:solidFill>
                <a:latin typeface="微软雅黑" panose="020B0503020204020204" pitchFamily="34" charset="-122"/>
                <a:ea typeface="微软雅黑" panose="020B0503020204020204" pitchFamily="34" charset="-122"/>
              </a:rPr>
              <a:t>供应商战略伙伴关系的建立</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7412280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p:nvPr>
        </p:nvSpPr>
        <p:spPr>
          <a:xfrm>
            <a:off x="457200" y="1484784"/>
            <a:ext cx="8229600" cy="3816424"/>
          </a:xfrm>
          <a:noFill/>
          <a:ln w="9525">
            <a:noFill/>
            <a:miter lim="800000"/>
            <a:headEnd/>
            <a:tailEnd/>
          </a:ln>
        </p:spPr>
        <p:txBody>
          <a:bodyPr vert="horz" wrap="square" lIns="91427" tIns="45712" rIns="91427" bIns="45712" numCol="1" anchor="t" anchorCtr="0" compatLnSpc="1">
            <a:prstTxWarp prst="textNoShape">
              <a:avLst/>
            </a:prstTxWarp>
          </a:bodyPr>
          <a:lstStyle/>
          <a:p>
            <a:pPr>
              <a:lnSpc>
                <a:spcPct val="150000"/>
              </a:lnSpc>
              <a:buFontTx/>
              <a:buNone/>
            </a:pPr>
            <a:r>
              <a:rPr lang="en-US" altLang="zh-CN" sz="2000" dirty="0" smtClean="0">
                <a:latin typeface="微软雅黑" pitchFamily="34" charset="-122"/>
                <a:ea typeface="微软雅黑" pitchFamily="34" charset="-122"/>
              </a:rPr>
              <a:t>7. </a:t>
            </a:r>
            <a:r>
              <a:rPr lang="zh-CN" altLang="en-US" sz="2000" dirty="0" smtClean="0">
                <a:latin typeface="微软雅黑" pitchFamily="34" charset="-122"/>
                <a:ea typeface="微软雅黑" pitchFamily="34" charset="-122"/>
              </a:rPr>
              <a:t>交叉</a:t>
            </a:r>
            <a:r>
              <a:rPr lang="zh-CN" altLang="en-US" sz="2000" dirty="0">
                <a:latin typeface="微软雅黑" pitchFamily="34" charset="-122"/>
                <a:ea typeface="微软雅黑" pitchFamily="34" charset="-122"/>
              </a:rPr>
              <a:t>功能小组</a:t>
            </a:r>
          </a:p>
          <a:p>
            <a:pPr>
              <a:lnSpc>
                <a:spcPct val="150000"/>
              </a:lnSpc>
              <a:buFontTx/>
              <a:buNone/>
            </a:pPr>
            <a:r>
              <a:rPr lang="zh-CN" altLang="en-US" sz="2000" dirty="0">
                <a:latin typeface="微软雅黑" pitchFamily="34" charset="-122"/>
                <a:ea typeface="微软雅黑" pitchFamily="34" charset="-122"/>
              </a:rPr>
              <a:t>节省了不恰当的报价时间；</a:t>
            </a:r>
          </a:p>
          <a:p>
            <a:pPr>
              <a:lnSpc>
                <a:spcPct val="150000"/>
              </a:lnSpc>
              <a:buFontTx/>
              <a:buNone/>
            </a:pPr>
            <a:r>
              <a:rPr lang="zh-CN" altLang="en-US" sz="2000" dirty="0">
                <a:latin typeface="微软雅黑" pitchFamily="34" charset="-122"/>
                <a:ea typeface="微软雅黑" pitchFamily="34" charset="-122"/>
              </a:rPr>
              <a:t>把资源集中在少数更重要的客户上；</a:t>
            </a:r>
          </a:p>
          <a:p>
            <a:pPr>
              <a:lnSpc>
                <a:spcPct val="150000"/>
              </a:lnSpc>
              <a:buFontTx/>
              <a:buNone/>
            </a:pPr>
            <a:r>
              <a:rPr lang="zh-CN" altLang="en-US" sz="2000" dirty="0">
                <a:latin typeface="微软雅黑" pitchFamily="34" charset="-122"/>
                <a:ea typeface="微软雅黑" pitchFamily="34" charset="-122"/>
              </a:rPr>
              <a:t>新的商业机会的长期增长；</a:t>
            </a:r>
          </a:p>
          <a:p>
            <a:pPr>
              <a:lnSpc>
                <a:spcPct val="150000"/>
              </a:lnSpc>
              <a:buFontTx/>
              <a:buNone/>
            </a:pPr>
            <a:r>
              <a:rPr lang="zh-CN" altLang="en-US" sz="2000" dirty="0">
                <a:latin typeface="微软雅黑" pitchFamily="34" charset="-122"/>
                <a:ea typeface="微软雅黑" pitchFamily="34" charset="-122"/>
              </a:rPr>
              <a:t>改善产品的开发；</a:t>
            </a:r>
          </a:p>
          <a:p>
            <a:pPr>
              <a:lnSpc>
                <a:spcPct val="150000"/>
              </a:lnSpc>
              <a:buFontTx/>
              <a:buNone/>
            </a:pPr>
            <a:r>
              <a:rPr lang="zh-CN" altLang="en-US" sz="2000" dirty="0">
                <a:latin typeface="微软雅黑" pitchFamily="34" charset="-122"/>
                <a:ea typeface="微软雅黑" pitchFamily="34" charset="-122"/>
              </a:rPr>
              <a:t>减少销售工作；</a:t>
            </a:r>
          </a:p>
          <a:p>
            <a:pPr>
              <a:lnSpc>
                <a:spcPct val="150000"/>
              </a:lnSpc>
              <a:buFontTx/>
              <a:buNone/>
            </a:pPr>
            <a:r>
              <a:rPr lang="zh-CN" altLang="en-US" sz="2000" dirty="0">
                <a:latin typeface="微软雅黑" pitchFamily="34" charset="-122"/>
                <a:ea typeface="微软雅黑" pitchFamily="34" charset="-122"/>
              </a:rPr>
              <a:t>更有把握地连续经营。</a:t>
            </a:r>
          </a:p>
        </p:txBody>
      </p:sp>
      <p:sp>
        <p:nvSpPr>
          <p:cNvPr id="3" name="灯片编号占位符 2"/>
          <p:cNvSpPr>
            <a:spLocks noGrp="1"/>
          </p:cNvSpPr>
          <p:nvPr>
            <p:ph type="sldNum" sz="quarter" idx="4294967295"/>
          </p:nvPr>
        </p:nvSpPr>
        <p:spPr>
          <a:xfrm>
            <a:off x="0" y="6251575"/>
            <a:ext cx="2136775" cy="476250"/>
          </a:xfrm>
        </p:spPr>
        <p:txBody>
          <a:bodyPr/>
          <a:lstStyle/>
          <a:p>
            <a:fld id="{C53D1C07-9FA0-4A37-90A0-6ED9F0012138}" type="slidenum">
              <a:rPr lang="zh-TW" altLang="en-US"/>
              <a:pPr/>
              <a:t>91</a:t>
            </a:fld>
            <a:endParaRPr lang="en-US" altLang="zh-TW" dirty="0"/>
          </a:p>
        </p:txBody>
      </p:sp>
      <p:sp>
        <p:nvSpPr>
          <p:cNvPr id="5" name="文本框 4"/>
          <p:cNvSpPr txBox="1"/>
          <p:nvPr/>
        </p:nvSpPr>
        <p:spPr>
          <a:xfrm>
            <a:off x="2017454" y="332656"/>
            <a:ext cx="5109091" cy="584775"/>
          </a:xfrm>
          <a:prstGeom prst="rect">
            <a:avLst/>
          </a:prstGeom>
          <a:noFill/>
        </p:spPr>
        <p:txBody>
          <a:bodyPr wrap="none" rtlCol="0">
            <a:spAutoFit/>
          </a:bodyPr>
          <a:lstStyle/>
          <a:p>
            <a:r>
              <a:rPr lang="zh-CN" altLang="en-US" sz="3200" b="1" dirty="0" smtClean="0">
                <a:solidFill>
                  <a:srgbClr val="FF0000"/>
                </a:solidFill>
                <a:latin typeface="微软雅黑" panose="020B0503020204020204" pitchFamily="34" charset="-122"/>
                <a:ea typeface="微软雅黑" panose="020B0503020204020204" pitchFamily="34" charset="-122"/>
              </a:rPr>
              <a:t>供应商战略伙伴关系的建立</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591505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灯片编号占位符 5"/>
          <p:cNvSpPr txBox="1">
            <a:spLocks noGrp="1"/>
          </p:cNvSpPr>
          <p:nvPr/>
        </p:nvSpPr>
        <p:spPr>
          <a:xfrm>
            <a:off x="6553200" y="6356350"/>
            <a:ext cx="2133600" cy="365125"/>
          </a:xfrm>
          <a:prstGeom prst="rect">
            <a:avLst/>
          </a:prstGeom>
          <a:noFill/>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a:fld id="{F0D1B74D-D6C7-4AD5-8B16-828D282E4931}" type="slidenum">
              <a:rPr lang="zh-CN" altLang="en-US" sz="1200">
                <a:solidFill>
                  <a:srgbClr val="898989"/>
                </a:solidFill>
                <a:effectLst/>
                <a:latin typeface="Cambria" panose="02040503050406030204" pitchFamily="18" charset="0"/>
              </a:rPr>
              <a:pPr algn="r"/>
              <a:t>92</a:t>
            </a:fld>
            <a:endParaRPr lang="en-US" altLang="zh-CN" sz="1200">
              <a:solidFill>
                <a:srgbClr val="898989"/>
              </a:solidFill>
              <a:effectLst/>
              <a:latin typeface="Cambria" panose="02040503050406030204" pitchFamily="18" charset="0"/>
            </a:endParaRPr>
          </a:p>
        </p:txBody>
      </p:sp>
      <p:sp>
        <p:nvSpPr>
          <p:cNvPr id="5027843" name="Rectangle 15"/>
          <p:cNvSpPr>
            <a:spLocks noGrp="1" noChangeArrowheads="1"/>
          </p:cNvSpPr>
          <p:nvPr>
            <p:ph type="title" idx="4294967295"/>
          </p:nvPr>
        </p:nvSpPr>
        <p:spPr>
          <a:xfrm>
            <a:off x="145280" y="1358922"/>
            <a:ext cx="8610600" cy="457200"/>
          </a:xfrm>
          <a:ln/>
        </p:spPr>
        <p:txBody>
          <a:bodyPr/>
          <a:lstStyle/>
          <a:p>
            <a:r>
              <a:rPr lang="zh-CN" altLang="en-US" sz="2000" dirty="0">
                <a:latin typeface="微软雅黑" panose="020B0503020204020204" pitchFamily="34" charset="-122"/>
                <a:ea typeface="微软雅黑" panose="020B0503020204020204" pitchFamily="34" charset="-122"/>
              </a:rPr>
              <a:t>全球范围内，一些优秀企业的采购理念完成了从交易型到战略型的转变</a:t>
            </a:r>
          </a:p>
        </p:txBody>
      </p:sp>
      <p:grpSp>
        <p:nvGrpSpPr>
          <p:cNvPr id="5027844" name="组合 39"/>
          <p:cNvGrpSpPr>
            <a:grpSpLocks/>
          </p:cNvGrpSpPr>
          <p:nvPr/>
        </p:nvGrpSpPr>
        <p:grpSpPr bwMode="auto">
          <a:xfrm>
            <a:off x="326255" y="1844824"/>
            <a:ext cx="8429625" cy="4242574"/>
            <a:chOff x="832312" y="2066917"/>
            <a:chExt cx="7564315" cy="3441834"/>
          </a:xfrm>
        </p:grpSpPr>
        <p:sp>
          <p:nvSpPr>
            <p:cNvPr id="5027845" name="Line 2"/>
            <p:cNvSpPr>
              <a:spLocks noChangeShapeType="1"/>
            </p:cNvSpPr>
            <p:nvPr/>
          </p:nvSpPr>
          <p:spPr bwMode="auto">
            <a:xfrm>
              <a:off x="857224" y="2357430"/>
              <a:ext cx="7539403" cy="0"/>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grpSp>
          <p:nvGrpSpPr>
            <p:cNvPr id="5027846" name="Group 30"/>
            <p:cNvGrpSpPr>
              <a:grpSpLocks/>
            </p:cNvGrpSpPr>
            <p:nvPr/>
          </p:nvGrpSpPr>
          <p:grpSpPr bwMode="auto">
            <a:xfrm>
              <a:off x="1519956" y="2066917"/>
              <a:ext cx="5909578" cy="336550"/>
              <a:chOff x="1002" y="1450"/>
              <a:chExt cx="4115" cy="212"/>
            </a:xfrm>
          </p:grpSpPr>
          <p:grpSp>
            <p:nvGrpSpPr>
              <p:cNvPr id="5027847" name="Group 21"/>
              <p:cNvGrpSpPr>
                <a:grpSpLocks/>
              </p:cNvGrpSpPr>
              <p:nvPr/>
            </p:nvGrpSpPr>
            <p:grpSpPr bwMode="auto">
              <a:xfrm>
                <a:off x="1166" y="1592"/>
                <a:ext cx="3806" cy="70"/>
                <a:chOff x="1238" y="1577"/>
                <a:chExt cx="2802" cy="1035"/>
              </a:xfrm>
            </p:grpSpPr>
            <p:sp>
              <p:nvSpPr>
                <p:cNvPr id="5027848" name="Line 22"/>
                <p:cNvSpPr>
                  <a:spLocks noChangeShapeType="1"/>
                </p:cNvSpPr>
                <p:nvPr/>
              </p:nvSpPr>
              <p:spPr bwMode="auto">
                <a:xfrm>
                  <a:off x="2172" y="1577"/>
                  <a:ext cx="0" cy="1035"/>
                </a:xfrm>
                <a:prstGeom prst="line">
                  <a:avLst/>
                </a:prstGeom>
                <a:noFill/>
                <a:ln w="38100">
                  <a:solidFill>
                    <a:schemeClr val="bg1"/>
                  </a:solidFill>
                  <a:prstDash val="dash"/>
                  <a:round/>
                  <a:headEnd/>
                  <a:tailEnd/>
                </a:ln>
                <a:extLst>
                  <a:ext uri="{909E8E84-426E-40DD-AFC4-6F175D3DCCD1}">
                    <a14:hiddenFill xmlns:a14="http://schemas.microsoft.com/office/drawing/2010/main">
                      <a:noFill/>
                    </a14:hiddenFill>
                  </a:ext>
                </a:extLst>
              </p:spPr>
              <p:txBody>
                <a:bodyPr lIns="0" tIns="0" rIns="0" bIns="0" anchor="ctr"/>
                <a:lstStyle/>
                <a:p>
                  <a:endParaRPr lang="zh-CN" altLang="en-US">
                    <a:latin typeface="微软雅黑" panose="020B0503020204020204" pitchFamily="34" charset="-122"/>
                    <a:ea typeface="微软雅黑" panose="020B0503020204020204" pitchFamily="34" charset="-122"/>
                  </a:endParaRPr>
                </a:p>
              </p:txBody>
            </p:sp>
            <p:sp>
              <p:nvSpPr>
                <p:cNvPr id="5027849" name="Line 23"/>
                <p:cNvSpPr>
                  <a:spLocks noChangeShapeType="1"/>
                </p:cNvSpPr>
                <p:nvPr/>
              </p:nvSpPr>
              <p:spPr bwMode="auto">
                <a:xfrm>
                  <a:off x="3106" y="1577"/>
                  <a:ext cx="0" cy="1035"/>
                </a:xfrm>
                <a:prstGeom prst="line">
                  <a:avLst/>
                </a:prstGeom>
                <a:noFill/>
                <a:ln w="38100">
                  <a:solidFill>
                    <a:schemeClr val="bg1"/>
                  </a:solidFill>
                  <a:prstDash val="dash"/>
                  <a:round/>
                  <a:headEnd/>
                  <a:tailEnd/>
                </a:ln>
                <a:extLst>
                  <a:ext uri="{909E8E84-426E-40DD-AFC4-6F175D3DCCD1}">
                    <a14:hiddenFill xmlns:a14="http://schemas.microsoft.com/office/drawing/2010/main">
                      <a:noFill/>
                    </a14:hiddenFill>
                  </a:ext>
                </a:extLst>
              </p:spPr>
              <p:txBody>
                <a:bodyPr lIns="0" tIns="0" rIns="0" bIns="0" anchor="ctr"/>
                <a:lstStyle/>
                <a:p>
                  <a:endParaRPr lang="zh-CN" altLang="en-US">
                    <a:latin typeface="微软雅黑" panose="020B0503020204020204" pitchFamily="34" charset="-122"/>
                    <a:ea typeface="微软雅黑" panose="020B0503020204020204" pitchFamily="34" charset="-122"/>
                  </a:endParaRPr>
                </a:p>
              </p:txBody>
            </p:sp>
            <p:sp>
              <p:nvSpPr>
                <p:cNvPr id="5027850" name="Line 24"/>
                <p:cNvSpPr>
                  <a:spLocks noChangeShapeType="1"/>
                </p:cNvSpPr>
                <p:nvPr/>
              </p:nvSpPr>
              <p:spPr bwMode="auto">
                <a:xfrm>
                  <a:off x="4040" y="1577"/>
                  <a:ext cx="0" cy="1035"/>
                </a:xfrm>
                <a:prstGeom prst="line">
                  <a:avLst/>
                </a:prstGeom>
                <a:noFill/>
                <a:ln w="38100">
                  <a:solidFill>
                    <a:schemeClr val="bg1"/>
                  </a:solidFill>
                  <a:prstDash val="dash"/>
                  <a:round/>
                  <a:headEnd/>
                  <a:tailEnd/>
                </a:ln>
                <a:extLst>
                  <a:ext uri="{909E8E84-426E-40DD-AFC4-6F175D3DCCD1}">
                    <a14:hiddenFill xmlns:a14="http://schemas.microsoft.com/office/drawing/2010/main">
                      <a:noFill/>
                    </a14:hiddenFill>
                  </a:ext>
                </a:extLst>
              </p:spPr>
              <p:txBody>
                <a:bodyPr lIns="0" tIns="0" rIns="0" bIns="0" anchor="ctr"/>
                <a:lstStyle/>
                <a:p>
                  <a:endParaRPr lang="zh-CN" altLang="en-US">
                    <a:latin typeface="微软雅黑" panose="020B0503020204020204" pitchFamily="34" charset="-122"/>
                    <a:ea typeface="微软雅黑" panose="020B0503020204020204" pitchFamily="34" charset="-122"/>
                  </a:endParaRPr>
                </a:p>
              </p:txBody>
            </p:sp>
            <p:sp>
              <p:nvSpPr>
                <p:cNvPr id="5027851" name="Line 25"/>
                <p:cNvSpPr>
                  <a:spLocks noChangeShapeType="1"/>
                </p:cNvSpPr>
                <p:nvPr/>
              </p:nvSpPr>
              <p:spPr bwMode="auto">
                <a:xfrm>
                  <a:off x="1238" y="1577"/>
                  <a:ext cx="0" cy="1035"/>
                </a:xfrm>
                <a:prstGeom prst="line">
                  <a:avLst/>
                </a:prstGeom>
                <a:noFill/>
                <a:ln w="38100">
                  <a:solidFill>
                    <a:schemeClr val="bg1"/>
                  </a:solidFill>
                  <a:prstDash val="dash"/>
                  <a:round/>
                  <a:headEnd/>
                  <a:tailEnd/>
                </a:ln>
                <a:extLst>
                  <a:ext uri="{909E8E84-426E-40DD-AFC4-6F175D3DCCD1}">
                    <a14:hiddenFill xmlns:a14="http://schemas.microsoft.com/office/drawing/2010/main">
                      <a:noFill/>
                    </a14:hiddenFill>
                  </a:ext>
                </a:extLst>
              </p:spPr>
              <p:txBody>
                <a:bodyPr lIns="0" tIns="0" rIns="0" bIns="0" anchor="ctr"/>
                <a:lstStyle/>
                <a:p>
                  <a:endParaRPr lang="zh-CN" altLang="en-US">
                    <a:latin typeface="微软雅黑" panose="020B0503020204020204" pitchFamily="34" charset="-122"/>
                    <a:ea typeface="微软雅黑" panose="020B0503020204020204" pitchFamily="34" charset="-122"/>
                  </a:endParaRPr>
                </a:p>
              </p:txBody>
            </p:sp>
          </p:grpSp>
          <p:sp>
            <p:nvSpPr>
              <p:cNvPr id="5027852" name="Text Box 26"/>
              <p:cNvSpPr txBox="1">
                <a:spLocks noChangeArrowheads="1"/>
              </p:cNvSpPr>
              <p:nvPr/>
            </p:nvSpPr>
            <p:spPr bwMode="auto">
              <a:xfrm>
                <a:off x="1002" y="1450"/>
                <a:ext cx="337" cy="14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zh-CN" dirty="0">
                    <a:effectLst/>
                    <a:latin typeface="微软雅黑" panose="020B0503020204020204" pitchFamily="34" charset="-122"/>
                    <a:ea typeface="微软雅黑" panose="020B0503020204020204" pitchFamily="34" charset="-122"/>
                  </a:rPr>
                  <a:t>1980</a:t>
                </a:r>
              </a:p>
            </p:txBody>
          </p:sp>
          <p:sp>
            <p:nvSpPr>
              <p:cNvPr id="5027853" name="Text Box 27"/>
              <p:cNvSpPr txBox="1">
                <a:spLocks noChangeArrowheads="1"/>
              </p:cNvSpPr>
              <p:nvPr/>
            </p:nvSpPr>
            <p:spPr bwMode="auto">
              <a:xfrm>
                <a:off x="2266" y="1450"/>
                <a:ext cx="337" cy="14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zh-CN" dirty="0">
                    <a:effectLst/>
                    <a:latin typeface="微软雅黑" panose="020B0503020204020204" pitchFamily="34" charset="-122"/>
                    <a:ea typeface="微软雅黑" panose="020B0503020204020204" pitchFamily="34" charset="-122"/>
                  </a:rPr>
                  <a:t>1990</a:t>
                </a:r>
              </a:p>
            </p:txBody>
          </p:sp>
          <p:sp>
            <p:nvSpPr>
              <p:cNvPr id="5027854" name="Text Box 28"/>
              <p:cNvSpPr txBox="1">
                <a:spLocks noChangeArrowheads="1"/>
              </p:cNvSpPr>
              <p:nvPr/>
            </p:nvSpPr>
            <p:spPr bwMode="auto">
              <a:xfrm>
                <a:off x="3534" y="1450"/>
                <a:ext cx="337" cy="14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zh-CN" dirty="0">
                    <a:effectLst/>
                    <a:latin typeface="微软雅黑" panose="020B0503020204020204" pitchFamily="34" charset="-122"/>
                    <a:ea typeface="微软雅黑" panose="020B0503020204020204" pitchFamily="34" charset="-122"/>
                  </a:rPr>
                  <a:t>2000</a:t>
                </a:r>
              </a:p>
            </p:txBody>
          </p:sp>
          <p:sp>
            <p:nvSpPr>
              <p:cNvPr id="5027855" name="Text Box 29"/>
              <p:cNvSpPr txBox="1">
                <a:spLocks noChangeArrowheads="1"/>
              </p:cNvSpPr>
              <p:nvPr/>
            </p:nvSpPr>
            <p:spPr bwMode="auto">
              <a:xfrm>
                <a:off x="4829" y="1450"/>
                <a:ext cx="288" cy="14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zh-CN" altLang="en-US" dirty="0">
                    <a:effectLst/>
                    <a:latin typeface="微软雅黑" panose="020B0503020204020204" pitchFamily="34" charset="-122"/>
                    <a:ea typeface="微软雅黑" panose="020B0503020204020204" pitchFamily="34" charset="-122"/>
                  </a:rPr>
                  <a:t>现在</a:t>
                </a:r>
              </a:p>
            </p:txBody>
          </p:sp>
        </p:grpSp>
        <p:grpSp>
          <p:nvGrpSpPr>
            <p:cNvPr id="5027856" name="Group 33"/>
            <p:cNvGrpSpPr>
              <a:grpSpLocks/>
            </p:cNvGrpSpPr>
            <p:nvPr/>
          </p:nvGrpSpPr>
          <p:grpSpPr bwMode="auto">
            <a:xfrm rot="5400000">
              <a:off x="1478735" y="4376420"/>
              <a:ext cx="228600" cy="1521445"/>
              <a:chOff x="464" y="1834"/>
              <a:chExt cx="144" cy="566"/>
            </a:xfrm>
          </p:grpSpPr>
          <p:sp>
            <p:nvSpPr>
              <p:cNvPr id="5027857" name="VLine"/>
              <p:cNvSpPr>
                <a:spLocks noChangeShapeType="1"/>
              </p:cNvSpPr>
              <p:nvPr/>
            </p:nvSpPr>
            <p:spPr bwMode="auto">
              <a:xfrm>
                <a:off x="464" y="1834"/>
                <a:ext cx="0" cy="566"/>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zh-CN" altLang="en-US">
                  <a:latin typeface="微软雅黑" panose="020B0503020204020204" pitchFamily="34" charset="-122"/>
                  <a:ea typeface="微软雅黑" panose="020B0503020204020204" pitchFamily="34" charset="-122"/>
                </a:endParaRPr>
              </a:p>
            </p:txBody>
          </p:sp>
          <p:sp>
            <p:nvSpPr>
              <p:cNvPr id="5027858" name="HArrowLine"/>
              <p:cNvSpPr>
                <a:spLocks noChangeShapeType="1"/>
              </p:cNvSpPr>
              <p:nvPr/>
            </p:nvSpPr>
            <p:spPr bwMode="auto">
              <a:xfrm>
                <a:off x="464" y="2110"/>
                <a:ext cx="144" cy="0"/>
              </a:xfrm>
              <a:prstGeom prst="line">
                <a:avLst/>
              </a:prstGeom>
              <a:noFill/>
              <a:ln w="22225">
                <a:solidFill>
                  <a:schemeClr val="hlink"/>
                </a:solidFill>
                <a:round/>
                <a:headEnd/>
                <a:tailEnd type="triangle" w="med" len="med"/>
              </a:ln>
              <a:extLst>
                <a:ext uri="{909E8E84-426E-40DD-AFC4-6F175D3DCCD1}">
                  <a14:hiddenFill xmlns:a14="http://schemas.microsoft.com/office/drawing/2010/main">
                    <a:noFill/>
                  </a14:hiddenFill>
                </a:ext>
              </a:extLst>
            </p:spPr>
            <p:txBody>
              <a:bodyPr wrap="none" lIns="0" tIns="0" rIns="0" bIns="0" anchor="ctr"/>
              <a:lstStyle/>
              <a:p>
                <a:endParaRPr lang="zh-CN" altLang="en-US">
                  <a:latin typeface="微软雅黑" panose="020B0503020204020204" pitchFamily="34" charset="-122"/>
                  <a:ea typeface="微软雅黑" panose="020B0503020204020204" pitchFamily="34" charset="-122"/>
                </a:endParaRPr>
              </a:p>
            </p:txBody>
          </p:sp>
        </p:grpSp>
        <p:grpSp>
          <p:nvGrpSpPr>
            <p:cNvPr id="5027859" name="Group 50"/>
            <p:cNvGrpSpPr>
              <a:grpSpLocks/>
            </p:cNvGrpSpPr>
            <p:nvPr/>
          </p:nvGrpSpPr>
          <p:grpSpPr bwMode="auto">
            <a:xfrm>
              <a:off x="2482336" y="2468117"/>
              <a:ext cx="3941884" cy="2119205"/>
              <a:chOff x="1676" y="1238"/>
              <a:chExt cx="2690" cy="1788"/>
            </a:xfrm>
          </p:grpSpPr>
          <p:sp>
            <p:nvSpPr>
              <p:cNvPr id="5027860" name="Line 35"/>
              <p:cNvSpPr>
                <a:spLocks noChangeShapeType="1"/>
              </p:cNvSpPr>
              <p:nvPr/>
            </p:nvSpPr>
            <p:spPr bwMode="auto">
              <a:xfrm>
                <a:off x="1676" y="1238"/>
                <a:ext cx="0" cy="176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0" tIns="0" rIns="0" bIns="0" anchor="ctr"/>
              <a:lstStyle/>
              <a:p>
                <a:endParaRPr lang="zh-CN" altLang="en-US">
                  <a:latin typeface="微软雅黑" panose="020B0503020204020204" pitchFamily="34" charset="-122"/>
                  <a:ea typeface="微软雅黑" panose="020B0503020204020204" pitchFamily="34" charset="-122"/>
                </a:endParaRPr>
              </a:p>
            </p:txBody>
          </p:sp>
          <p:sp>
            <p:nvSpPr>
              <p:cNvPr id="5027861" name="Line 36"/>
              <p:cNvSpPr>
                <a:spLocks noChangeShapeType="1"/>
              </p:cNvSpPr>
              <p:nvPr/>
            </p:nvSpPr>
            <p:spPr bwMode="auto">
              <a:xfrm>
                <a:off x="2999" y="1258"/>
                <a:ext cx="0" cy="176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0" tIns="0" rIns="0" bIns="0" anchor="ctr"/>
              <a:lstStyle/>
              <a:p>
                <a:endParaRPr lang="zh-CN" altLang="en-US">
                  <a:latin typeface="微软雅黑" panose="020B0503020204020204" pitchFamily="34" charset="-122"/>
                  <a:ea typeface="微软雅黑" panose="020B0503020204020204" pitchFamily="34" charset="-122"/>
                </a:endParaRPr>
              </a:p>
            </p:txBody>
          </p:sp>
          <p:sp>
            <p:nvSpPr>
              <p:cNvPr id="5027862" name="Line 37"/>
              <p:cNvSpPr>
                <a:spLocks noChangeShapeType="1"/>
              </p:cNvSpPr>
              <p:nvPr/>
            </p:nvSpPr>
            <p:spPr bwMode="auto">
              <a:xfrm>
                <a:off x="4366" y="1258"/>
                <a:ext cx="0" cy="176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0" tIns="0" rIns="0" bIns="0" anchor="ctr"/>
              <a:lstStyle/>
              <a:p>
                <a:endParaRPr lang="zh-CN" altLang="en-US">
                  <a:latin typeface="微软雅黑" panose="020B0503020204020204" pitchFamily="34" charset="-122"/>
                  <a:ea typeface="微软雅黑" panose="020B0503020204020204" pitchFamily="34" charset="-122"/>
                </a:endParaRPr>
              </a:p>
            </p:txBody>
          </p:sp>
        </p:grpSp>
        <p:grpSp>
          <p:nvGrpSpPr>
            <p:cNvPr id="5027863" name="Group 39"/>
            <p:cNvGrpSpPr>
              <a:grpSpLocks/>
            </p:cNvGrpSpPr>
            <p:nvPr/>
          </p:nvGrpSpPr>
          <p:grpSpPr bwMode="auto">
            <a:xfrm rot="5400000">
              <a:off x="3333912" y="4276961"/>
              <a:ext cx="228600" cy="1720362"/>
              <a:chOff x="464" y="1797"/>
              <a:chExt cx="144" cy="640"/>
            </a:xfrm>
          </p:grpSpPr>
          <p:sp>
            <p:nvSpPr>
              <p:cNvPr id="5027864" name="VLine"/>
              <p:cNvSpPr>
                <a:spLocks noChangeShapeType="1"/>
              </p:cNvSpPr>
              <p:nvPr/>
            </p:nvSpPr>
            <p:spPr bwMode="auto">
              <a:xfrm>
                <a:off x="464" y="1797"/>
                <a:ext cx="0" cy="640"/>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zh-CN" altLang="en-US">
                  <a:latin typeface="微软雅黑" panose="020B0503020204020204" pitchFamily="34" charset="-122"/>
                  <a:ea typeface="微软雅黑" panose="020B0503020204020204" pitchFamily="34" charset="-122"/>
                </a:endParaRPr>
              </a:p>
            </p:txBody>
          </p:sp>
          <p:sp>
            <p:nvSpPr>
              <p:cNvPr id="5027865" name="HArrowLine"/>
              <p:cNvSpPr>
                <a:spLocks noChangeShapeType="1"/>
              </p:cNvSpPr>
              <p:nvPr/>
            </p:nvSpPr>
            <p:spPr bwMode="auto">
              <a:xfrm>
                <a:off x="464" y="2120"/>
                <a:ext cx="144" cy="0"/>
              </a:xfrm>
              <a:prstGeom prst="line">
                <a:avLst/>
              </a:prstGeom>
              <a:noFill/>
              <a:ln w="22225">
                <a:solidFill>
                  <a:schemeClr val="hlink"/>
                </a:solidFill>
                <a:round/>
                <a:headEnd/>
                <a:tailEnd type="triangle" w="med" len="med"/>
              </a:ln>
              <a:extLst>
                <a:ext uri="{909E8E84-426E-40DD-AFC4-6F175D3DCCD1}">
                  <a14:hiddenFill xmlns:a14="http://schemas.microsoft.com/office/drawing/2010/main">
                    <a:noFill/>
                  </a14:hiddenFill>
                </a:ext>
              </a:extLst>
            </p:spPr>
            <p:txBody>
              <a:bodyPr wrap="none" lIns="0" tIns="0" rIns="0" bIns="0" anchor="ctr"/>
              <a:lstStyle/>
              <a:p>
                <a:endParaRPr lang="zh-CN" altLang="en-US">
                  <a:latin typeface="微软雅黑" panose="020B0503020204020204" pitchFamily="34" charset="-122"/>
                  <a:ea typeface="微软雅黑" panose="020B0503020204020204" pitchFamily="34" charset="-122"/>
                </a:endParaRPr>
              </a:p>
            </p:txBody>
          </p:sp>
        </p:grpSp>
        <p:grpSp>
          <p:nvGrpSpPr>
            <p:cNvPr id="5027866" name="Group 42"/>
            <p:cNvGrpSpPr>
              <a:grpSpLocks/>
            </p:cNvGrpSpPr>
            <p:nvPr/>
          </p:nvGrpSpPr>
          <p:grpSpPr bwMode="auto">
            <a:xfrm rot="5400000">
              <a:off x="5323492" y="4276962"/>
              <a:ext cx="228600" cy="1720362"/>
              <a:chOff x="464" y="1747"/>
              <a:chExt cx="144" cy="640"/>
            </a:xfrm>
          </p:grpSpPr>
          <p:sp>
            <p:nvSpPr>
              <p:cNvPr id="5027867" name="VLine"/>
              <p:cNvSpPr>
                <a:spLocks noChangeShapeType="1"/>
              </p:cNvSpPr>
              <p:nvPr/>
            </p:nvSpPr>
            <p:spPr bwMode="auto">
              <a:xfrm>
                <a:off x="464" y="1747"/>
                <a:ext cx="0" cy="640"/>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zh-CN" altLang="en-US">
                  <a:latin typeface="微软雅黑" panose="020B0503020204020204" pitchFamily="34" charset="-122"/>
                  <a:ea typeface="微软雅黑" panose="020B0503020204020204" pitchFamily="34" charset="-122"/>
                </a:endParaRPr>
              </a:p>
            </p:txBody>
          </p:sp>
          <p:sp>
            <p:nvSpPr>
              <p:cNvPr id="5027868" name="HArrowLine"/>
              <p:cNvSpPr>
                <a:spLocks noChangeShapeType="1"/>
              </p:cNvSpPr>
              <p:nvPr/>
            </p:nvSpPr>
            <p:spPr bwMode="auto">
              <a:xfrm>
                <a:off x="464" y="2080"/>
                <a:ext cx="144" cy="0"/>
              </a:xfrm>
              <a:prstGeom prst="line">
                <a:avLst/>
              </a:prstGeom>
              <a:noFill/>
              <a:ln w="22225">
                <a:solidFill>
                  <a:schemeClr val="hlink"/>
                </a:solidFill>
                <a:round/>
                <a:headEnd/>
                <a:tailEnd type="triangle" w="med" len="med"/>
              </a:ln>
              <a:extLst>
                <a:ext uri="{909E8E84-426E-40DD-AFC4-6F175D3DCCD1}">
                  <a14:hiddenFill xmlns:a14="http://schemas.microsoft.com/office/drawing/2010/main">
                    <a:noFill/>
                  </a14:hiddenFill>
                </a:ext>
              </a:extLst>
            </p:spPr>
            <p:txBody>
              <a:bodyPr wrap="none" lIns="0" tIns="0" rIns="0" bIns="0" anchor="ctr"/>
              <a:lstStyle/>
              <a:p>
                <a:endParaRPr lang="zh-CN" altLang="en-US">
                  <a:latin typeface="微软雅黑" panose="020B0503020204020204" pitchFamily="34" charset="-122"/>
                  <a:ea typeface="微软雅黑" panose="020B0503020204020204" pitchFamily="34" charset="-122"/>
                </a:endParaRPr>
              </a:p>
            </p:txBody>
          </p:sp>
        </p:grpSp>
        <p:grpSp>
          <p:nvGrpSpPr>
            <p:cNvPr id="5027869" name="Group 45"/>
            <p:cNvGrpSpPr>
              <a:grpSpLocks/>
            </p:cNvGrpSpPr>
            <p:nvPr/>
          </p:nvGrpSpPr>
          <p:grpSpPr bwMode="auto">
            <a:xfrm rot="5400000">
              <a:off x="7329814" y="4273790"/>
              <a:ext cx="238126" cy="1720362"/>
              <a:chOff x="459" y="1689"/>
              <a:chExt cx="150" cy="640"/>
            </a:xfrm>
          </p:grpSpPr>
          <p:sp>
            <p:nvSpPr>
              <p:cNvPr id="5027870" name="VLine"/>
              <p:cNvSpPr>
                <a:spLocks noChangeShapeType="1"/>
              </p:cNvSpPr>
              <p:nvPr/>
            </p:nvSpPr>
            <p:spPr bwMode="auto">
              <a:xfrm>
                <a:off x="459" y="1689"/>
                <a:ext cx="0" cy="640"/>
              </a:xfrm>
              <a:prstGeom prst="line">
                <a:avLst/>
              </a:prstGeom>
              <a:noFill/>
              <a:ln w="22225">
                <a:solidFill>
                  <a:schemeClr val="hlink"/>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zh-CN" altLang="en-US">
                  <a:latin typeface="微软雅黑" panose="020B0503020204020204" pitchFamily="34" charset="-122"/>
                  <a:ea typeface="微软雅黑" panose="020B0503020204020204" pitchFamily="34" charset="-122"/>
                </a:endParaRPr>
              </a:p>
            </p:txBody>
          </p:sp>
          <p:sp>
            <p:nvSpPr>
              <p:cNvPr id="5027871" name="HArrowLine"/>
              <p:cNvSpPr>
                <a:spLocks noChangeShapeType="1"/>
              </p:cNvSpPr>
              <p:nvPr/>
            </p:nvSpPr>
            <p:spPr bwMode="auto">
              <a:xfrm>
                <a:off x="465" y="1990"/>
                <a:ext cx="144" cy="0"/>
              </a:xfrm>
              <a:prstGeom prst="line">
                <a:avLst/>
              </a:prstGeom>
              <a:noFill/>
              <a:ln w="22225">
                <a:solidFill>
                  <a:schemeClr val="hlink"/>
                </a:solidFill>
                <a:round/>
                <a:headEnd/>
                <a:tailEnd type="triangle" w="med" len="med"/>
              </a:ln>
              <a:extLst>
                <a:ext uri="{909E8E84-426E-40DD-AFC4-6F175D3DCCD1}">
                  <a14:hiddenFill xmlns:a14="http://schemas.microsoft.com/office/drawing/2010/main">
                    <a:noFill/>
                  </a14:hiddenFill>
                </a:ext>
              </a:extLst>
            </p:spPr>
            <p:txBody>
              <a:bodyPr wrap="none" lIns="0" tIns="0" rIns="0" bIns="0" anchor="ctr"/>
              <a:lstStyle/>
              <a:p>
                <a:endParaRPr lang="zh-CN" altLang="en-US">
                  <a:latin typeface="微软雅黑" panose="020B0503020204020204" pitchFamily="34" charset="-122"/>
                  <a:ea typeface="微软雅黑" panose="020B0503020204020204" pitchFamily="34" charset="-122"/>
                </a:endParaRPr>
              </a:p>
            </p:txBody>
          </p:sp>
        </p:grpSp>
        <p:sp>
          <p:nvSpPr>
            <p:cNvPr id="5027872" name="Text Box 48"/>
            <p:cNvSpPr txBox="1">
              <a:spLocks noChangeArrowheads="1"/>
            </p:cNvSpPr>
            <p:nvPr/>
          </p:nvSpPr>
          <p:spPr bwMode="auto">
            <a:xfrm>
              <a:off x="893567" y="2550656"/>
              <a:ext cx="1618279" cy="1573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28600" indent="-2286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zh-CN" altLang="en-US" dirty="0">
                  <a:effectLst/>
                  <a:latin typeface="微软雅黑" panose="020B0503020204020204" pitchFamily="34" charset="-122"/>
                  <a:ea typeface="微软雅黑" panose="020B0503020204020204" pitchFamily="34" charset="-122"/>
                </a:rPr>
                <a:t>以关注交易为主</a:t>
              </a:r>
            </a:p>
            <a:p>
              <a:pPr>
                <a:spcBef>
                  <a:spcPct val="50000"/>
                </a:spcBef>
                <a:buFontTx/>
                <a:buChar char="•"/>
              </a:pPr>
              <a:r>
                <a:rPr lang="zh-CN" altLang="en-US" dirty="0">
                  <a:effectLst/>
                  <a:latin typeface="微软雅黑" panose="020B0503020204020204" pitchFamily="34" charset="-122"/>
                  <a:ea typeface="微软雅黑" panose="020B0503020204020204" pitchFamily="34" charset="-122"/>
                </a:rPr>
                <a:t>供应商选点</a:t>
              </a:r>
            </a:p>
            <a:p>
              <a:pPr>
                <a:spcBef>
                  <a:spcPct val="50000"/>
                </a:spcBef>
                <a:buFontTx/>
                <a:buChar char="•"/>
              </a:pPr>
              <a:r>
                <a:rPr lang="zh-CN" altLang="en-US" dirty="0">
                  <a:effectLst/>
                  <a:latin typeface="微软雅黑" panose="020B0503020204020204" pitchFamily="34" charset="-122"/>
                  <a:ea typeface="微软雅黑" panose="020B0503020204020204" pitchFamily="34" charset="-122"/>
                </a:rPr>
                <a:t>价格谈判</a:t>
              </a:r>
            </a:p>
            <a:p>
              <a:pPr>
                <a:spcBef>
                  <a:spcPct val="50000"/>
                </a:spcBef>
                <a:buFontTx/>
                <a:buChar char="•"/>
              </a:pPr>
              <a:r>
                <a:rPr lang="zh-CN" altLang="en-US" dirty="0">
                  <a:effectLst/>
                  <a:latin typeface="微软雅黑" panose="020B0503020204020204" pitchFamily="34" charset="-122"/>
                  <a:ea typeface="微软雅黑" panose="020B0503020204020204" pitchFamily="34" charset="-122"/>
                </a:rPr>
                <a:t>定单处理</a:t>
              </a:r>
            </a:p>
            <a:p>
              <a:pPr>
                <a:spcBef>
                  <a:spcPct val="50000"/>
                </a:spcBef>
                <a:buFontTx/>
                <a:buChar char="•"/>
              </a:pPr>
              <a:r>
                <a:rPr lang="zh-CN" altLang="en-US" dirty="0">
                  <a:effectLst/>
                  <a:latin typeface="微软雅黑" panose="020B0503020204020204" pitchFamily="34" charset="-122"/>
                  <a:ea typeface="微软雅黑" panose="020B0503020204020204" pitchFamily="34" charset="-122"/>
                </a:rPr>
                <a:t>出货追踪</a:t>
              </a:r>
            </a:p>
          </p:txBody>
        </p:sp>
        <p:sp>
          <p:nvSpPr>
            <p:cNvPr id="5027873" name="Text Box 49"/>
            <p:cNvSpPr txBox="1">
              <a:spLocks noChangeArrowheads="1"/>
            </p:cNvSpPr>
            <p:nvPr/>
          </p:nvSpPr>
          <p:spPr bwMode="auto">
            <a:xfrm>
              <a:off x="2611364" y="2550656"/>
              <a:ext cx="1678708" cy="235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228600" indent="-2286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zh-CN" altLang="en-US" dirty="0">
                  <a:effectLst/>
                  <a:latin typeface="微软雅黑" panose="020B0503020204020204" pitchFamily="34" charset="-122"/>
                  <a:ea typeface="微软雅黑" panose="020B0503020204020204" pitchFamily="34" charset="-122"/>
                </a:rPr>
                <a:t>开始侧重战略</a:t>
              </a:r>
            </a:p>
            <a:p>
              <a:pPr>
                <a:spcBef>
                  <a:spcPct val="50000"/>
                </a:spcBef>
                <a:buFontTx/>
                <a:buChar char="•"/>
              </a:pPr>
              <a:r>
                <a:rPr lang="zh-CN" altLang="en-US" dirty="0">
                  <a:effectLst/>
                  <a:latin typeface="微软雅黑" panose="020B0503020204020204" pitchFamily="34" charset="-122"/>
                  <a:ea typeface="微软雅黑" panose="020B0503020204020204" pitchFamily="34" charset="-122"/>
                </a:rPr>
                <a:t>全球采购 集中采购</a:t>
              </a:r>
            </a:p>
            <a:p>
              <a:pPr>
                <a:spcBef>
                  <a:spcPct val="50000"/>
                </a:spcBef>
                <a:buFontTx/>
                <a:buChar char="•"/>
              </a:pPr>
              <a:r>
                <a:rPr lang="zh-CN" altLang="en-AU" dirty="0">
                  <a:effectLst/>
                  <a:latin typeface="微软雅黑" panose="020B0503020204020204" pitchFamily="34" charset="-122"/>
                  <a:ea typeface="微软雅黑" panose="020B0503020204020204" pitchFamily="34" charset="-122"/>
                </a:rPr>
                <a:t>团队、区域谈判</a:t>
              </a:r>
            </a:p>
            <a:p>
              <a:pPr>
                <a:spcBef>
                  <a:spcPct val="50000"/>
                </a:spcBef>
                <a:buFontTx/>
                <a:buChar char="•"/>
              </a:pPr>
              <a:r>
                <a:rPr lang="zh-CN" altLang="en-US" dirty="0">
                  <a:effectLst/>
                  <a:latin typeface="微软雅黑" panose="020B0503020204020204" pitchFamily="34" charset="-122"/>
                  <a:ea typeface="微软雅黑" panose="020B0503020204020204" pitchFamily="34" charset="-122"/>
                </a:rPr>
                <a:t>供应商发展策略</a:t>
              </a:r>
            </a:p>
            <a:p>
              <a:pPr>
                <a:spcBef>
                  <a:spcPct val="50000"/>
                </a:spcBef>
                <a:buFontTx/>
                <a:buChar char="•"/>
              </a:pPr>
              <a:r>
                <a:rPr lang="zh-CN" altLang="en-AU" dirty="0">
                  <a:effectLst/>
                  <a:latin typeface="微软雅黑" panose="020B0503020204020204" pitchFamily="34" charset="-122"/>
                  <a:ea typeface="微软雅黑" panose="020B0503020204020204" pitchFamily="34" charset="-122"/>
                </a:rPr>
                <a:t>成本管理</a:t>
              </a:r>
              <a:endParaRPr lang="zh-CN" altLang="en-US" dirty="0">
                <a:effectLst/>
                <a:latin typeface="微软雅黑" panose="020B0503020204020204" pitchFamily="34" charset="-122"/>
                <a:ea typeface="微软雅黑" panose="020B0503020204020204" pitchFamily="34" charset="-122"/>
              </a:endParaRPr>
            </a:p>
            <a:p>
              <a:pPr>
                <a:spcBef>
                  <a:spcPct val="50000"/>
                </a:spcBef>
                <a:buFontTx/>
                <a:buChar char="•"/>
              </a:pPr>
              <a:r>
                <a:rPr lang="zh-CN" altLang="en-US" dirty="0">
                  <a:effectLst/>
                  <a:latin typeface="微软雅黑" panose="020B0503020204020204" pitchFamily="34" charset="-122"/>
                  <a:ea typeface="微软雅黑" panose="020B0503020204020204" pitchFamily="34" charset="-122"/>
                </a:rPr>
                <a:t>继续与供应商的交易关系</a:t>
              </a:r>
            </a:p>
          </p:txBody>
        </p:sp>
        <p:sp>
          <p:nvSpPr>
            <p:cNvPr id="5027874" name="Text Box 51"/>
            <p:cNvSpPr txBox="1">
              <a:spLocks noChangeArrowheads="1"/>
            </p:cNvSpPr>
            <p:nvPr/>
          </p:nvSpPr>
          <p:spPr bwMode="auto">
            <a:xfrm>
              <a:off x="4549853" y="2550656"/>
              <a:ext cx="1777758" cy="235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228600" indent="-2286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zh-CN" altLang="en-US" dirty="0">
                  <a:effectLst/>
                  <a:latin typeface="微软雅黑" panose="020B0503020204020204" pitchFamily="34" charset="-122"/>
                  <a:ea typeface="微软雅黑" panose="020B0503020204020204" pitchFamily="34" charset="-122"/>
                </a:rPr>
                <a:t>以战略为主</a:t>
              </a:r>
            </a:p>
            <a:p>
              <a:pPr>
                <a:spcBef>
                  <a:spcPct val="50000"/>
                </a:spcBef>
                <a:buFontTx/>
                <a:buChar char="•"/>
              </a:pPr>
              <a:r>
                <a:rPr lang="zh-CN" altLang="en-US" dirty="0">
                  <a:effectLst/>
                  <a:latin typeface="微软雅黑" panose="020B0503020204020204" pitchFamily="34" charset="-122"/>
                  <a:ea typeface="微软雅黑" panose="020B0503020204020204" pitchFamily="34" charset="-122"/>
                </a:rPr>
                <a:t>战略采购</a:t>
              </a:r>
            </a:p>
            <a:p>
              <a:pPr>
                <a:spcBef>
                  <a:spcPct val="50000"/>
                </a:spcBef>
                <a:buFontTx/>
                <a:buChar char="•"/>
              </a:pPr>
              <a:r>
                <a:rPr lang="zh-CN" altLang="en-US" dirty="0">
                  <a:effectLst/>
                  <a:latin typeface="微软雅黑" panose="020B0503020204020204" pitchFamily="34" charset="-122"/>
                  <a:ea typeface="微软雅黑" panose="020B0503020204020204" pitchFamily="34" charset="-122"/>
                </a:rPr>
                <a:t>早期参与</a:t>
              </a:r>
            </a:p>
            <a:p>
              <a:pPr>
                <a:spcBef>
                  <a:spcPct val="50000"/>
                </a:spcBef>
                <a:buFontTx/>
                <a:buChar char="•"/>
              </a:pPr>
              <a:r>
                <a:rPr lang="zh-CN" altLang="en-US" dirty="0">
                  <a:effectLst/>
                  <a:latin typeface="微软雅黑" panose="020B0503020204020204" pitchFamily="34" charset="-122"/>
                  <a:ea typeface="微软雅黑" panose="020B0503020204020204" pitchFamily="34" charset="-122"/>
                </a:rPr>
                <a:t>与供应商建立长期的、可持续发展的伙伴关系</a:t>
              </a:r>
            </a:p>
            <a:p>
              <a:pPr>
                <a:spcBef>
                  <a:spcPct val="50000"/>
                </a:spcBef>
                <a:buFontTx/>
                <a:buChar char="•"/>
              </a:pPr>
              <a:r>
                <a:rPr lang="zh-CN" altLang="en-US" dirty="0">
                  <a:effectLst/>
                  <a:latin typeface="微软雅黑" panose="020B0503020204020204" pitchFamily="34" charset="-122"/>
                  <a:ea typeface="微软雅黑" panose="020B0503020204020204" pitchFamily="34" charset="-122"/>
                </a:rPr>
                <a:t>自动化交易</a:t>
              </a:r>
            </a:p>
            <a:p>
              <a:pPr>
                <a:spcBef>
                  <a:spcPct val="50000"/>
                </a:spcBef>
                <a:buFontTx/>
                <a:buChar char="•"/>
              </a:pPr>
              <a:r>
                <a:rPr lang="zh-CN" altLang="en-US" dirty="0">
                  <a:effectLst/>
                  <a:latin typeface="微软雅黑" panose="020B0503020204020204" pitchFamily="34" charset="-122"/>
                  <a:ea typeface="微软雅黑" panose="020B0503020204020204" pitchFamily="34" charset="-122"/>
                </a:rPr>
                <a:t>拥有总成本</a:t>
              </a:r>
            </a:p>
          </p:txBody>
        </p:sp>
        <p:sp>
          <p:nvSpPr>
            <p:cNvPr id="5027875" name="Text Box 52"/>
            <p:cNvSpPr txBox="1">
              <a:spLocks noChangeArrowheads="1"/>
            </p:cNvSpPr>
            <p:nvPr/>
          </p:nvSpPr>
          <p:spPr bwMode="auto">
            <a:xfrm>
              <a:off x="6587392" y="2550285"/>
              <a:ext cx="1719489" cy="1910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228600" indent="-2286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zh-CN" altLang="en-US" dirty="0">
                  <a:effectLst/>
                  <a:latin typeface="微软雅黑" panose="020B0503020204020204" pitchFamily="34" charset="-122"/>
                  <a:ea typeface="微软雅黑" panose="020B0503020204020204" pitchFamily="34" charset="-122"/>
                </a:rPr>
                <a:t>核心业务 竞争力</a:t>
              </a:r>
            </a:p>
            <a:p>
              <a:pPr>
                <a:spcBef>
                  <a:spcPct val="50000"/>
                </a:spcBef>
                <a:buFontTx/>
                <a:buChar char="•"/>
              </a:pPr>
              <a:r>
                <a:rPr lang="zh-CN" altLang="en-US" dirty="0">
                  <a:effectLst/>
                  <a:latin typeface="微软雅黑" panose="020B0503020204020204" pitchFamily="34" charset="-122"/>
                  <a:ea typeface="微软雅黑" panose="020B0503020204020204" pitchFamily="34" charset="-122"/>
                </a:rPr>
                <a:t>需求管理</a:t>
              </a:r>
            </a:p>
            <a:p>
              <a:pPr>
                <a:spcBef>
                  <a:spcPct val="50000"/>
                </a:spcBef>
                <a:buFontTx/>
                <a:buChar char="•"/>
              </a:pPr>
              <a:r>
                <a:rPr lang="zh-CN" altLang="en-US" dirty="0">
                  <a:effectLst/>
                  <a:latin typeface="微软雅黑" panose="020B0503020204020204" pitchFamily="34" charset="-122"/>
                  <a:ea typeface="微软雅黑" panose="020B0503020204020204" pitchFamily="34" charset="-122"/>
                </a:rPr>
                <a:t>低成本国家采购</a:t>
              </a:r>
            </a:p>
            <a:p>
              <a:pPr>
                <a:spcBef>
                  <a:spcPct val="50000"/>
                </a:spcBef>
                <a:buFontTx/>
                <a:buChar char="•"/>
              </a:pPr>
              <a:r>
                <a:rPr lang="zh-CN" altLang="en-US" dirty="0">
                  <a:effectLst/>
                  <a:latin typeface="微软雅黑" panose="020B0503020204020204" pitchFamily="34" charset="-122"/>
                  <a:ea typeface="微软雅黑" panose="020B0503020204020204" pitchFamily="34" charset="-122"/>
                </a:rPr>
                <a:t>生产基地整合</a:t>
              </a:r>
            </a:p>
            <a:p>
              <a:pPr>
                <a:spcBef>
                  <a:spcPct val="50000"/>
                </a:spcBef>
                <a:buFontTx/>
                <a:buChar char="•"/>
              </a:pPr>
              <a:r>
                <a:rPr lang="zh-CN" altLang="en-US" dirty="0">
                  <a:effectLst/>
                  <a:latin typeface="微软雅黑" panose="020B0503020204020204" pitchFamily="34" charset="-122"/>
                  <a:ea typeface="微软雅黑" panose="020B0503020204020204" pitchFamily="34" charset="-122"/>
                </a:rPr>
                <a:t>供应链整合</a:t>
              </a:r>
            </a:p>
            <a:p>
              <a:pPr>
                <a:spcBef>
                  <a:spcPct val="50000"/>
                </a:spcBef>
                <a:buFontTx/>
                <a:buChar char="•"/>
              </a:pPr>
              <a:r>
                <a:rPr lang="zh-CN" altLang="en-US" dirty="0">
                  <a:effectLst/>
                  <a:latin typeface="微软雅黑" panose="020B0503020204020204" pitchFamily="34" charset="-122"/>
                  <a:ea typeface="微软雅黑" panose="020B0503020204020204" pitchFamily="34" charset="-122"/>
                </a:rPr>
                <a:t>项目管理</a:t>
              </a:r>
            </a:p>
          </p:txBody>
        </p:sp>
        <p:sp>
          <p:nvSpPr>
            <p:cNvPr id="5027876" name="Text Box 53"/>
            <p:cNvSpPr txBox="1">
              <a:spLocks noChangeArrowheads="1"/>
            </p:cNvSpPr>
            <p:nvPr/>
          </p:nvSpPr>
          <p:spPr bwMode="auto">
            <a:xfrm>
              <a:off x="1048566" y="5284033"/>
              <a:ext cx="1242824" cy="224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zh-CN" altLang="en-US" dirty="0">
                  <a:effectLst/>
                  <a:latin typeface="微软雅黑" panose="020B0503020204020204" pitchFamily="34" charset="-122"/>
                  <a:ea typeface="微软雅黑" panose="020B0503020204020204" pitchFamily="34" charset="-122"/>
                </a:rPr>
                <a:t>减少生产停顿</a:t>
              </a:r>
            </a:p>
          </p:txBody>
        </p:sp>
        <p:sp>
          <p:nvSpPr>
            <p:cNvPr id="5027877" name="Text Box 54"/>
            <p:cNvSpPr txBox="1">
              <a:spLocks noChangeArrowheads="1"/>
            </p:cNvSpPr>
            <p:nvPr/>
          </p:nvSpPr>
          <p:spPr bwMode="auto">
            <a:xfrm>
              <a:off x="2826800" y="5284033"/>
              <a:ext cx="1242824" cy="224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zh-CN" altLang="en-US" dirty="0">
                  <a:effectLst/>
                  <a:latin typeface="微软雅黑" panose="020B0503020204020204" pitchFamily="34" charset="-122"/>
                  <a:ea typeface="微软雅黑" panose="020B0503020204020204" pitchFamily="34" charset="-122"/>
                </a:rPr>
                <a:t>降低采购成本</a:t>
              </a:r>
            </a:p>
          </p:txBody>
        </p:sp>
        <p:sp>
          <p:nvSpPr>
            <p:cNvPr id="5027878" name="Text Box 55"/>
            <p:cNvSpPr txBox="1">
              <a:spLocks noChangeArrowheads="1"/>
            </p:cNvSpPr>
            <p:nvPr/>
          </p:nvSpPr>
          <p:spPr bwMode="auto">
            <a:xfrm>
              <a:off x="4712811" y="5284033"/>
              <a:ext cx="1449961" cy="224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zh-CN" altLang="en-US" dirty="0">
                  <a:effectLst/>
                  <a:latin typeface="微软雅黑" panose="020B0503020204020204" pitchFamily="34" charset="-122"/>
                  <a:ea typeface="微软雅黑" panose="020B0503020204020204" pitchFamily="34" charset="-122"/>
                </a:rPr>
                <a:t>创造长期竞争力</a:t>
              </a:r>
            </a:p>
          </p:txBody>
        </p:sp>
        <p:sp>
          <p:nvSpPr>
            <p:cNvPr id="5027879" name="Text Box 56"/>
            <p:cNvSpPr txBox="1">
              <a:spLocks noChangeArrowheads="1"/>
            </p:cNvSpPr>
            <p:nvPr/>
          </p:nvSpPr>
          <p:spPr bwMode="auto">
            <a:xfrm>
              <a:off x="6878537" y="5284033"/>
              <a:ext cx="1242824" cy="224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zh-CN" altLang="en-US" dirty="0">
                  <a:effectLst/>
                  <a:latin typeface="微软雅黑" panose="020B0503020204020204" pitchFamily="34" charset="-122"/>
                  <a:ea typeface="微软雅黑" panose="020B0503020204020204" pitchFamily="34" charset="-122"/>
                </a:rPr>
                <a:t>改变竞争环境</a:t>
              </a:r>
            </a:p>
          </p:txBody>
        </p:sp>
      </p:grpSp>
      <p:sp>
        <p:nvSpPr>
          <p:cNvPr id="41" name="文本框 40"/>
          <p:cNvSpPr txBox="1"/>
          <p:nvPr/>
        </p:nvSpPr>
        <p:spPr>
          <a:xfrm>
            <a:off x="2847717" y="395953"/>
            <a:ext cx="3467616" cy="584775"/>
          </a:xfrm>
          <a:prstGeom prst="rect">
            <a:avLst/>
          </a:prstGeom>
          <a:noFill/>
        </p:spPr>
        <p:txBody>
          <a:bodyPr wrap="none" rtlCol="0">
            <a:spAutoFit/>
          </a:bodyPr>
          <a:lstStyle/>
          <a:p>
            <a:r>
              <a:rPr lang="zh-CN" altLang="en-US" sz="3200" b="1" dirty="0">
                <a:solidFill>
                  <a:srgbClr val="FF0000"/>
                </a:solidFill>
                <a:latin typeface="微软雅黑" panose="020B0503020204020204" pitchFamily="34" charset="-122"/>
                <a:ea typeface="微软雅黑" panose="020B0503020204020204" pitchFamily="34" charset="-122"/>
              </a:rPr>
              <a:t>供应</a:t>
            </a:r>
            <a:r>
              <a:rPr lang="zh-CN" altLang="en-US" sz="3200" b="1" dirty="0" smtClean="0">
                <a:solidFill>
                  <a:srgbClr val="FF0000"/>
                </a:solidFill>
                <a:latin typeface="微软雅黑" panose="020B0503020204020204" pitchFamily="34" charset="-122"/>
                <a:ea typeface="微软雅黑" panose="020B0503020204020204" pitchFamily="34" charset="-122"/>
              </a:rPr>
              <a:t>商战略的改变</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82022141"/>
      </p:ext>
    </p:extLst>
  </p:cSld>
  <p:clrMapOvr>
    <a:masterClrMapping/>
  </p:clrMapOvr>
  <p:transition>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a:spLocks noGrp="1"/>
          </p:cNvSpPr>
          <p:nvPr>
            <p:ph type="title"/>
          </p:nvPr>
        </p:nvSpPr>
        <p:spPr>
          <a:xfrm>
            <a:off x="1187624" y="548680"/>
            <a:ext cx="7615575" cy="648072"/>
          </a:xfrm>
        </p:spPr>
        <p:txBody>
          <a:bodyPr/>
          <a:lstStyle/>
          <a:p>
            <a:pPr algn="l"/>
            <a:r>
              <a:rPr lang="zh-CN" altLang="en-US" dirty="0" smtClean="0">
                <a:effectLst>
                  <a:outerShdw blurRad="38100" dist="38100" dir="2700000" algn="tl">
                    <a:srgbClr val="C0C0C0"/>
                  </a:outerShdw>
                </a:effectLst>
              </a:rPr>
              <a:t>精益供应链课程</a:t>
            </a:r>
            <a:r>
              <a:rPr lang="en-US" altLang="zh-CN" dirty="0" smtClean="0">
                <a:effectLst>
                  <a:outerShdw blurRad="38100" dist="38100" dir="2700000" algn="tl">
                    <a:srgbClr val="C0C0C0"/>
                  </a:outerShdw>
                </a:effectLst>
              </a:rPr>
              <a:t>—</a:t>
            </a:r>
            <a:r>
              <a:rPr lang="zh-CN" altLang="en-US" dirty="0" smtClean="0">
                <a:effectLst>
                  <a:outerShdw blurRad="38100" dist="38100" dir="2700000" algn="tl">
                    <a:srgbClr val="C0C0C0"/>
                  </a:outerShdw>
                </a:effectLst>
              </a:rPr>
              <a:t>采购管理与供应商管理</a:t>
            </a:r>
            <a:endParaRPr lang="zh-CN" altLang="en-US" dirty="0"/>
          </a:p>
        </p:txBody>
      </p:sp>
      <p:sp>
        <p:nvSpPr>
          <p:cNvPr id="3" name="内容占位符 2"/>
          <p:cNvSpPr>
            <a:spLocks noGrp="1"/>
          </p:cNvSpPr>
          <p:nvPr>
            <p:ph idx="1"/>
          </p:nvPr>
        </p:nvSpPr>
        <p:spPr>
          <a:xfrm>
            <a:off x="797117" y="2690829"/>
            <a:ext cx="6875679" cy="2016127"/>
          </a:xfrm>
          <a:ln>
            <a:solidFill>
              <a:srgbClr val="00FFFF"/>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lnRef>
          <a:fillRef idx="1">
            <a:schemeClr val="lt1"/>
          </a:fillRef>
          <a:effectRef idx="0">
            <a:schemeClr val="accent2"/>
          </a:effectRef>
          <a:fontRef idx="minor">
            <a:schemeClr val="dk1"/>
          </a:fontRef>
        </p:style>
        <p:txBody>
          <a:bodyPr anchor="ctr"/>
          <a:lstStyle/>
          <a:p>
            <a:pPr algn="ctr">
              <a:lnSpc>
                <a:spcPct val="150000"/>
              </a:lnSpc>
              <a:buNone/>
            </a:pPr>
            <a:r>
              <a:rPr lang="zh-CN" altLang="en-US" sz="3200" b="1" dirty="0" smtClean="0">
                <a:solidFill>
                  <a:schemeClr val="tx1"/>
                </a:solidFill>
              </a:rPr>
              <a:t>第</a:t>
            </a:r>
            <a:r>
              <a:rPr lang="zh-CN" altLang="en-US" sz="3200" b="1" dirty="0">
                <a:solidFill>
                  <a:schemeClr val="tx1"/>
                </a:solidFill>
              </a:rPr>
              <a:t>六</a:t>
            </a:r>
            <a:r>
              <a:rPr lang="zh-CN" altLang="en-US" sz="3200" b="1" dirty="0" smtClean="0">
                <a:solidFill>
                  <a:schemeClr val="tx1"/>
                </a:solidFill>
              </a:rPr>
              <a:t>单元</a:t>
            </a:r>
            <a:endParaRPr lang="en-US" altLang="zh-CN" sz="3200" b="1" dirty="0" smtClean="0">
              <a:solidFill>
                <a:schemeClr val="tx1"/>
              </a:solidFill>
            </a:endParaRPr>
          </a:p>
          <a:p>
            <a:pPr algn="ctr">
              <a:lnSpc>
                <a:spcPct val="150000"/>
              </a:lnSpc>
              <a:buNone/>
            </a:pPr>
            <a:r>
              <a:rPr lang="zh-CN" altLang="en-US" sz="3200" b="1" dirty="0" smtClean="0">
                <a:solidFill>
                  <a:schemeClr val="tx1"/>
                </a:solidFill>
              </a:rPr>
              <a:t>供应商的评估与选择</a:t>
            </a:r>
          </a:p>
        </p:txBody>
      </p:sp>
      <p:graphicFrame>
        <p:nvGraphicFramePr>
          <p:cNvPr id="2051" name="Object 7"/>
          <p:cNvGraphicFramePr>
            <a:graphicFrameLocks noChangeAspect="1"/>
          </p:cNvGraphicFramePr>
          <p:nvPr/>
        </p:nvGraphicFramePr>
        <p:xfrm>
          <a:off x="7239706" y="1530325"/>
          <a:ext cx="1735772" cy="3760839"/>
        </p:xfrm>
        <a:graphic>
          <a:graphicData uri="http://schemas.openxmlformats.org/presentationml/2006/ole">
            <mc:AlternateContent xmlns:mc="http://schemas.openxmlformats.org/markup-compatibility/2006">
              <mc:Choice xmlns:v="urn:schemas-microsoft-com:vml" Requires="v">
                <p:oleObj spid="_x0000_s293942" name="剪辑" r:id="rId3" imgW="2573280" imgH="5222520" progId="">
                  <p:embed/>
                </p:oleObj>
              </mc:Choice>
              <mc:Fallback>
                <p:oleObj name="剪辑" r:id="rId3" imgW="2573280" imgH="52225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706" y="1530325"/>
                        <a:ext cx="1735772" cy="37608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02940368"/>
      </p:ext>
    </p:extLst>
  </p:cSld>
  <p:clrMapOvr>
    <a:masterClrMapping/>
  </p:clrMapOvr>
  <p:transition>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8BA16DCC-C50E-4AD5-94C9-747C0058B3E1}" type="slidenum">
              <a:rPr lang="zh-CN" altLang="en-US" smtClean="0"/>
              <a:pPr/>
              <a:t>94</a:t>
            </a:fld>
            <a:endParaRPr lang="zh-CN" altLang="en-US" dirty="0"/>
          </a:p>
        </p:txBody>
      </p:sp>
      <p:sp>
        <p:nvSpPr>
          <p:cNvPr id="3" name="Rectangle 2"/>
          <p:cNvSpPr txBox="1">
            <a:spLocks noChangeArrowheads="1"/>
          </p:cNvSpPr>
          <p:nvPr/>
        </p:nvSpPr>
        <p:spPr>
          <a:xfrm>
            <a:off x="1495425" y="407435"/>
            <a:ext cx="6172200" cy="501285"/>
          </a:xfrm>
          <a:prstGeom prst="rect">
            <a:avLst/>
          </a:prstGeom>
          <a:noFill/>
          <a:ln/>
        </p:spPr>
        <p:txBody>
          <a:bodyPr/>
          <a:lstStyle>
            <a:lvl1pPr algn="ctr" rtl="0" eaLnBrk="1" fontAlgn="base" hangingPunct="1">
              <a:spcBef>
                <a:spcPct val="0"/>
              </a:spcBef>
              <a:spcAft>
                <a:spcPct val="0"/>
              </a:spcAft>
              <a:defRPr sz="4500">
                <a:solidFill>
                  <a:schemeClr val="tx2"/>
                </a:solidFill>
                <a:latin typeface="+mj-lt"/>
                <a:ea typeface="+mj-ea"/>
                <a:cs typeface="+mj-cs"/>
              </a:defRPr>
            </a:lvl1pPr>
            <a:lvl2pPr algn="ctr" rtl="0" eaLnBrk="1" fontAlgn="base" hangingPunct="1">
              <a:spcBef>
                <a:spcPct val="0"/>
              </a:spcBef>
              <a:spcAft>
                <a:spcPct val="0"/>
              </a:spcAft>
              <a:defRPr sz="4500">
                <a:solidFill>
                  <a:schemeClr val="tx2"/>
                </a:solidFill>
                <a:latin typeface="Arial" pitchFamily="34" charset="0"/>
                <a:ea typeface="宋体" pitchFamily="2" charset="-122"/>
              </a:defRPr>
            </a:lvl2pPr>
            <a:lvl3pPr algn="ctr" rtl="0" eaLnBrk="1" fontAlgn="base" hangingPunct="1">
              <a:spcBef>
                <a:spcPct val="0"/>
              </a:spcBef>
              <a:spcAft>
                <a:spcPct val="0"/>
              </a:spcAft>
              <a:defRPr sz="4500">
                <a:solidFill>
                  <a:schemeClr val="tx2"/>
                </a:solidFill>
                <a:latin typeface="Arial" pitchFamily="34" charset="0"/>
                <a:ea typeface="宋体" pitchFamily="2" charset="-122"/>
              </a:defRPr>
            </a:lvl3pPr>
            <a:lvl4pPr algn="ctr" rtl="0" eaLnBrk="1" fontAlgn="base" hangingPunct="1">
              <a:spcBef>
                <a:spcPct val="0"/>
              </a:spcBef>
              <a:spcAft>
                <a:spcPct val="0"/>
              </a:spcAft>
              <a:defRPr sz="4500">
                <a:solidFill>
                  <a:schemeClr val="tx2"/>
                </a:solidFill>
                <a:latin typeface="Arial" pitchFamily="34" charset="0"/>
                <a:ea typeface="宋体" pitchFamily="2" charset="-122"/>
              </a:defRPr>
            </a:lvl4pPr>
            <a:lvl5pPr algn="ctr" rtl="0" eaLnBrk="1" fontAlgn="base" hangingPunct="1">
              <a:spcBef>
                <a:spcPct val="0"/>
              </a:spcBef>
              <a:spcAft>
                <a:spcPct val="0"/>
              </a:spcAft>
              <a:defRPr sz="4500">
                <a:solidFill>
                  <a:schemeClr val="tx2"/>
                </a:solidFill>
                <a:latin typeface="Arial" pitchFamily="34" charset="0"/>
                <a:ea typeface="宋体" pitchFamily="2" charset="-122"/>
              </a:defRPr>
            </a:lvl5pPr>
            <a:lvl6pPr marL="457200" algn="ctr" rtl="0" eaLnBrk="1" fontAlgn="base" hangingPunct="1">
              <a:spcBef>
                <a:spcPct val="0"/>
              </a:spcBef>
              <a:spcAft>
                <a:spcPct val="0"/>
              </a:spcAft>
              <a:defRPr sz="4500">
                <a:solidFill>
                  <a:schemeClr val="tx2"/>
                </a:solidFill>
                <a:latin typeface="Arial" pitchFamily="34" charset="0"/>
                <a:ea typeface="宋体" pitchFamily="2" charset="-122"/>
              </a:defRPr>
            </a:lvl6pPr>
            <a:lvl7pPr marL="914400" algn="ctr" rtl="0" eaLnBrk="1" fontAlgn="base" hangingPunct="1">
              <a:spcBef>
                <a:spcPct val="0"/>
              </a:spcBef>
              <a:spcAft>
                <a:spcPct val="0"/>
              </a:spcAft>
              <a:defRPr sz="4500">
                <a:solidFill>
                  <a:schemeClr val="tx2"/>
                </a:solidFill>
                <a:latin typeface="Arial" pitchFamily="34" charset="0"/>
                <a:ea typeface="宋体" pitchFamily="2" charset="-122"/>
              </a:defRPr>
            </a:lvl7pPr>
            <a:lvl8pPr marL="1371600" algn="ctr" rtl="0" eaLnBrk="1" fontAlgn="base" hangingPunct="1">
              <a:spcBef>
                <a:spcPct val="0"/>
              </a:spcBef>
              <a:spcAft>
                <a:spcPct val="0"/>
              </a:spcAft>
              <a:defRPr sz="4500">
                <a:solidFill>
                  <a:schemeClr val="tx2"/>
                </a:solidFill>
                <a:latin typeface="Arial" pitchFamily="34" charset="0"/>
                <a:ea typeface="宋体" pitchFamily="2" charset="-122"/>
              </a:defRPr>
            </a:lvl8pPr>
            <a:lvl9pPr marL="1828800" algn="ctr" rtl="0" eaLnBrk="1" fontAlgn="base" hangingPunct="1">
              <a:spcBef>
                <a:spcPct val="0"/>
              </a:spcBef>
              <a:spcAft>
                <a:spcPct val="0"/>
              </a:spcAft>
              <a:defRPr sz="4500">
                <a:solidFill>
                  <a:schemeClr val="tx2"/>
                </a:solidFill>
                <a:latin typeface="Arial" pitchFamily="34" charset="0"/>
                <a:ea typeface="宋体" pitchFamily="2" charset="-122"/>
              </a:defRPr>
            </a:lvl9pPr>
          </a:lstStyle>
          <a:p>
            <a:r>
              <a:rPr lang="zh-CN" altLang="en-US" sz="3200" b="1" kern="0" dirty="0" smtClean="0">
                <a:solidFill>
                  <a:srgbClr val="FF0000"/>
                </a:solidFill>
                <a:latin typeface="微软雅黑" panose="020B0503020204020204" pitchFamily="34" charset="-122"/>
                <a:ea typeface="微软雅黑" panose="020B0503020204020204" pitchFamily="34" charset="-122"/>
              </a:rPr>
              <a:t>选择供应商的准则</a:t>
            </a:r>
            <a:endParaRPr lang="zh-TW" altLang="en-US" sz="3200" b="1" kern="0" dirty="0">
              <a:solidFill>
                <a:srgbClr val="FF0000"/>
              </a:solidFill>
              <a:latin typeface="微软雅黑" panose="020B0503020204020204" pitchFamily="34" charset="-122"/>
              <a:ea typeface="微软雅黑" panose="020B0503020204020204" pitchFamily="34" charset="-122"/>
            </a:endParaRPr>
          </a:p>
        </p:txBody>
      </p:sp>
      <p:sp>
        <p:nvSpPr>
          <p:cNvPr id="4" name="Rectangle 3"/>
          <p:cNvSpPr txBox="1">
            <a:spLocks noChangeArrowheads="1"/>
          </p:cNvSpPr>
          <p:nvPr/>
        </p:nvSpPr>
        <p:spPr bwMode="auto">
          <a:xfrm>
            <a:off x="611560" y="1715442"/>
            <a:ext cx="3352800" cy="4033838"/>
          </a:xfrm>
          <a:prstGeom prst="rect">
            <a:avLst/>
          </a:prstGeom>
          <a:solidFill>
            <a:srgbClr val="CCFFFF"/>
          </a:solidFill>
          <a:ln w="9525">
            <a:noFill/>
            <a:miter lim="800000"/>
            <a:headEnd/>
            <a:tailEnd/>
          </a:ln>
          <a:effectLst>
            <a:outerShdw dist="107763" dir="2700000" algn="ctr" rotWithShape="0">
              <a:schemeClr val="bg2"/>
            </a:outerShdw>
          </a:effectLst>
        </p:spPr>
        <p:txBody>
          <a:bodyPr vert="horz" wrap="square" lIns="91427" tIns="45712" rIns="91427" bIns="45712" numCol="1" anchor="t" anchorCtr="0" compatLnSpc="1">
            <a:prstTxWarp prst="textNoShape">
              <a:avLst/>
            </a:prstTxWarp>
          </a:bodyPr>
          <a:lstStyle>
            <a:lvl1pPr marL="342900" indent="-342900" algn="l" rtl="0" eaLnBrk="1" fontAlgn="base" hangingPunct="1">
              <a:spcBef>
                <a:spcPct val="20000"/>
              </a:spcBef>
              <a:spcAft>
                <a:spcPct val="0"/>
              </a:spcAft>
              <a:buChar char="•"/>
              <a:defRPr sz="3300">
                <a:solidFill>
                  <a:schemeClr val="tx1"/>
                </a:solidFill>
                <a:latin typeface="+mn-lt"/>
                <a:ea typeface="+mn-ea"/>
                <a:cs typeface="+mn-cs"/>
              </a:defRPr>
            </a:lvl1pPr>
            <a:lvl2pPr marL="739775" indent="-284163" algn="l" rtl="0" eaLnBrk="1" fontAlgn="base" hangingPunct="1">
              <a:spcBef>
                <a:spcPct val="20000"/>
              </a:spcBef>
              <a:spcAft>
                <a:spcPct val="0"/>
              </a:spcAft>
              <a:buChar char="–"/>
              <a:defRPr sz="2900">
                <a:solidFill>
                  <a:schemeClr val="tx1"/>
                </a:solidFill>
                <a:latin typeface="+mn-lt"/>
                <a:ea typeface="+mn-ea"/>
              </a:defRPr>
            </a:lvl2pPr>
            <a:lvl3pPr marL="1141413" indent="-227013" algn="l" rtl="0" eaLnBrk="1" fontAlgn="base" hangingPunct="1">
              <a:spcBef>
                <a:spcPct val="20000"/>
              </a:spcBef>
              <a:spcAft>
                <a:spcPct val="0"/>
              </a:spcAft>
              <a:buChar char="•"/>
              <a:defRPr sz="2400">
                <a:solidFill>
                  <a:schemeClr val="tx1"/>
                </a:solidFill>
                <a:latin typeface="+mn-lt"/>
                <a:ea typeface="+mn-ea"/>
              </a:defRPr>
            </a:lvl3pPr>
            <a:lvl4pPr marL="1597025" indent="-225425" algn="l" rtl="0" eaLnBrk="1" fontAlgn="base" hangingPunct="1">
              <a:spcBef>
                <a:spcPct val="20000"/>
              </a:spcBef>
              <a:spcAft>
                <a:spcPct val="0"/>
              </a:spcAft>
              <a:buChar char="–"/>
              <a:defRPr sz="2000">
                <a:solidFill>
                  <a:schemeClr val="tx1"/>
                </a:solidFill>
                <a:latin typeface="+mn-lt"/>
                <a:ea typeface="+mn-ea"/>
              </a:defRPr>
            </a:lvl4pPr>
            <a:lvl5pPr marL="2057400" indent="-227013" algn="l" rtl="0" eaLnBrk="1" fontAlgn="base" hangingPunct="1">
              <a:spcBef>
                <a:spcPct val="20000"/>
              </a:spcBef>
              <a:spcAft>
                <a:spcPct val="0"/>
              </a:spcAft>
              <a:buChar char="»"/>
              <a:defRPr sz="2000">
                <a:solidFill>
                  <a:schemeClr val="tx1"/>
                </a:solidFill>
                <a:latin typeface="+mn-lt"/>
                <a:ea typeface="+mn-ea"/>
              </a:defRPr>
            </a:lvl5pPr>
            <a:lvl6pPr marL="2514600" indent="-227013" algn="l" rtl="0" eaLnBrk="1" fontAlgn="base" hangingPunct="1">
              <a:spcBef>
                <a:spcPct val="20000"/>
              </a:spcBef>
              <a:spcAft>
                <a:spcPct val="0"/>
              </a:spcAft>
              <a:buChar char="»"/>
              <a:defRPr sz="2000">
                <a:solidFill>
                  <a:schemeClr val="tx1"/>
                </a:solidFill>
                <a:latin typeface="+mn-lt"/>
                <a:ea typeface="+mn-ea"/>
              </a:defRPr>
            </a:lvl6pPr>
            <a:lvl7pPr marL="2971800" indent="-227013" algn="l" rtl="0" eaLnBrk="1" fontAlgn="base" hangingPunct="1">
              <a:spcBef>
                <a:spcPct val="20000"/>
              </a:spcBef>
              <a:spcAft>
                <a:spcPct val="0"/>
              </a:spcAft>
              <a:buChar char="»"/>
              <a:defRPr sz="2000">
                <a:solidFill>
                  <a:schemeClr val="tx1"/>
                </a:solidFill>
                <a:latin typeface="+mn-lt"/>
                <a:ea typeface="+mn-ea"/>
              </a:defRPr>
            </a:lvl7pPr>
            <a:lvl8pPr marL="3429000" indent="-227013" algn="l" rtl="0" eaLnBrk="1" fontAlgn="base" hangingPunct="1">
              <a:spcBef>
                <a:spcPct val="20000"/>
              </a:spcBef>
              <a:spcAft>
                <a:spcPct val="0"/>
              </a:spcAft>
              <a:buChar char="»"/>
              <a:defRPr sz="2000">
                <a:solidFill>
                  <a:schemeClr val="tx1"/>
                </a:solidFill>
                <a:latin typeface="+mn-lt"/>
                <a:ea typeface="+mn-ea"/>
              </a:defRPr>
            </a:lvl8pPr>
            <a:lvl9pPr marL="3886200" indent="-227013" algn="l" rtl="0" eaLnBrk="1" fontAlgn="base" hangingPunct="1">
              <a:spcBef>
                <a:spcPct val="20000"/>
              </a:spcBef>
              <a:spcAft>
                <a:spcPct val="0"/>
              </a:spcAft>
              <a:buChar char="»"/>
              <a:defRPr sz="2000">
                <a:solidFill>
                  <a:schemeClr val="tx1"/>
                </a:solidFill>
                <a:latin typeface="+mn-lt"/>
                <a:ea typeface="+mn-ea"/>
              </a:defRPr>
            </a:lvl9pPr>
          </a:lstStyle>
          <a:p>
            <a:pPr marL="0" indent="0">
              <a:lnSpc>
                <a:spcPct val="150000"/>
              </a:lnSpc>
              <a:buNone/>
            </a:pPr>
            <a:r>
              <a:rPr lang="zh-TW" altLang="en-US" sz="2600" b="1" u="sng" kern="0" dirty="0" smtClean="0">
                <a:latin typeface="微软雅黑" panose="020B0503020204020204" pitchFamily="34" charset="-122"/>
                <a:ea typeface="微软雅黑" panose="020B0503020204020204" pitchFamily="34" charset="-122"/>
              </a:rPr>
              <a:t>基 本 </a:t>
            </a:r>
            <a:r>
              <a:rPr lang="zh-CN" altLang="en-US" sz="2600" b="1" u="sng" kern="0" dirty="0" smtClean="0">
                <a:latin typeface="微软雅黑" panose="020B0503020204020204" pitchFamily="34" charset="-122"/>
                <a:ea typeface="微软雅黑" panose="020B0503020204020204" pitchFamily="34" charset="-122"/>
              </a:rPr>
              <a:t>条</a:t>
            </a:r>
            <a:r>
              <a:rPr lang="zh-TW" altLang="en-US" sz="2600" b="1" u="sng" kern="0" dirty="0" smtClean="0">
                <a:latin typeface="微软雅黑" panose="020B0503020204020204" pitchFamily="34" charset="-122"/>
                <a:ea typeface="微软雅黑" panose="020B0503020204020204" pitchFamily="34" charset="-122"/>
              </a:rPr>
              <a:t> 件：</a:t>
            </a:r>
            <a:endParaRPr lang="zh-TW" altLang="en-US" sz="2000" kern="0" dirty="0" smtClean="0">
              <a:latin typeface="微软雅黑" panose="020B0503020204020204" pitchFamily="34" charset="-122"/>
              <a:ea typeface="微软雅黑" panose="020B0503020204020204" pitchFamily="34" charset="-122"/>
            </a:endParaRPr>
          </a:p>
          <a:p>
            <a:pPr>
              <a:lnSpc>
                <a:spcPct val="150000"/>
              </a:lnSpc>
              <a:buFont typeface="Wingdings" panose="05000000000000000000" pitchFamily="2" charset="2"/>
              <a:buChar char="Ø"/>
            </a:pPr>
            <a:r>
              <a:rPr lang="zh-CN" altLang="en-US" sz="2200" b="1" kern="0" dirty="0" smtClean="0">
                <a:latin typeface="微软雅黑" panose="020B0503020204020204" pitchFamily="34" charset="-122"/>
                <a:ea typeface="微软雅黑" panose="020B0503020204020204" pitchFamily="34" charset="-122"/>
              </a:rPr>
              <a:t>质量</a:t>
            </a:r>
            <a:endParaRPr lang="en-US" altLang="zh-TW" sz="2200" b="1" kern="0" dirty="0" smtClean="0">
              <a:latin typeface="微软雅黑" panose="020B0503020204020204" pitchFamily="34" charset="-122"/>
              <a:ea typeface="微软雅黑" panose="020B0503020204020204" pitchFamily="34" charset="-122"/>
            </a:endParaRPr>
          </a:p>
          <a:p>
            <a:pPr>
              <a:lnSpc>
                <a:spcPct val="150000"/>
              </a:lnSpc>
              <a:buFont typeface="Wingdings" panose="05000000000000000000" pitchFamily="2" charset="2"/>
              <a:buChar char="Ø"/>
            </a:pPr>
            <a:r>
              <a:rPr lang="zh-CN" altLang="en-US" sz="2200" b="1" kern="0" dirty="0" smtClean="0">
                <a:latin typeface="微软雅黑" panose="020B0503020204020204" pitchFamily="34" charset="-122"/>
                <a:ea typeface="微软雅黑" panose="020B0503020204020204" pitchFamily="34" charset="-122"/>
              </a:rPr>
              <a:t>成本</a:t>
            </a:r>
          </a:p>
          <a:p>
            <a:pPr>
              <a:lnSpc>
                <a:spcPct val="150000"/>
              </a:lnSpc>
              <a:buFont typeface="Wingdings" panose="05000000000000000000" pitchFamily="2" charset="2"/>
              <a:buChar char="Ø"/>
            </a:pPr>
            <a:r>
              <a:rPr lang="zh-CN" altLang="en-US" sz="2200" b="1" kern="0" dirty="0" smtClean="0">
                <a:latin typeface="微软雅黑" panose="020B0503020204020204" pitchFamily="34" charset="-122"/>
                <a:ea typeface="微软雅黑" panose="020B0503020204020204" pitchFamily="34" charset="-122"/>
              </a:rPr>
              <a:t>交货期</a:t>
            </a:r>
          </a:p>
          <a:p>
            <a:pPr>
              <a:lnSpc>
                <a:spcPct val="150000"/>
              </a:lnSpc>
              <a:buFont typeface="Wingdings" panose="05000000000000000000" pitchFamily="2" charset="2"/>
              <a:buChar char="Ø"/>
            </a:pPr>
            <a:r>
              <a:rPr lang="zh-CN" altLang="en-US" sz="2200" b="1" kern="0" dirty="0" smtClean="0">
                <a:latin typeface="微软雅黑" panose="020B0503020204020204" pitchFamily="34" charset="-122"/>
                <a:ea typeface="微软雅黑" panose="020B0503020204020204" pitchFamily="34" charset="-122"/>
              </a:rPr>
              <a:t>服务</a:t>
            </a:r>
          </a:p>
          <a:p>
            <a:pPr marL="0" indent="0">
              <a:lnSpc>
                <a:spcPct val="150000"/>
              </a:lnSpc>
            </a:pPr>
            <a:endParaRPr lang="en-US" altLang="zh-TW" sz="2200" b="1" kern="0" dirty="0">
              <a:latin typeface="微软雅黑" panose="020B0503020204020204" pitchFamily="34" charset="-122"/>
              <a:ea typeface="微软雅黑" panose="020B0503020204020204" pitchFamily="34" charset="-122"/>
            </a:endParaRPr>
          </a:p>
        </p:txBody>
      </p:sp>
      <p:sp>
        <p:nvSpPr>
          <p:cNvPr id="5" name="Rectangle 4"/>
          <p:cNvSpPr txBox="1">
            <a:spLocks noChangeArrowheads="1"/>
          </p:cNvSpPr>
          <p:nvPr/>
        </p:nvSpPr>
        <p:spPr bwMode="auto">
          <a:xfrm>
            <a:off x="4932040" y="1715442"/>
            <a:ext cx="3672408" cy="4033838"/>
          </a:xfrm>
          <a:prstGeom prst="rect">
            <a:avLst/>
          </a:prstGeom>
          <a:solidFill>
            <a:srgbClr val="FFFF99"/>
          </a:solidFill>
          <a:ln w="9525">
            <a:noFill/>
            <a:miter lim="800000"/>
            <a:headEnd/>
            <a:tailEnd/>
          </a:ln>
          <a:effectLst>
            <a:outerShdw dist="107763" dir="2700000" algn="ctr" rotWithShape="0">
              <a:schemeClr val="bg2"/>
            </a:outerShdw>
          </a:effectLst>
        </p:spPr>
        <p:txBody>
          <a:bodyPr vert="horz" wrap="square" lIns="91427" tIns="45712" rIns="91427" bIns="45712" numCol="1" anchor="t" anchorCtr="0" compatLnSpc="1">
            <a:prstTxWarp prst="textNoShape">
              <a:avLst/>
            </a:prstTxWarp>
          </a:bodyPr>
          <a:lstStyle>
            <a:lvl1pPr marL="342900" indent="-342900" algn="l" rtl="0" eaLnBrk="1" fontAlgn="base" hangingPunct="1">
              <a:spcBef>
                <a:spcPct val="20000"/>
              </a:spcBef>
              <a:spcAft>
                <a:spcPct val="0"/>
              </a:spcAft>
              <a:buChar char="•"/>
              <a:defRPr sz="3300">
                <a:solidFill>
                  <a:schemeClr val="tx1"/>
                </a:solidFill>
                <a:latin typeface="+mn-lt"/>
                <a:ea typeface="+mn-ea"/>
                <a:cs typeface="+mn-cs"/>
              </a:defRPr>
            </a:lvl1pPr>
            <a:lvl2pPr marL="739775" indent="-284163" algn="l" rtl="0" eaLnBrk="1" fontAlgn="base" hangingPunct="1">
              <a:spcBef>
                <a:spcPct val="20000"/>
              </a:spcBef>
              <a:spcAft>
                <a:spcPct val="0"/>
              </a:spcAft>
              <a:buChar char="–"/>
              <a:defRPr sz="2900">
                <a:solidFill>
                  <a:schemeClr val="tx1"/>
                </a:solidFill>
                <a:latin typeface="+mn-lt"/>
                <a:ea typeface="+mn-ea"/>
              </a:defRPr>
            </a:lvl2pPr>
            <a:lvl3pPr marL="1141413" indent="-227013" algn="l" rtl="0" eaLnBrk="1" fontAlgn="base" hangingPunct="1">
              <a:spcBef>
                <a:spcPct val="20000"/>
              </a:spcBef>
              <a:spcAft>
                <a:spcPct val="0"/>
              </a:spcAft>
              <a:buChar char="•"/>
              <a:defRPr sz="2400">
                <a:solidFill>
                  <a:schemeClr val="tx1"/>
                </a:solidFill>
                <a:latin typeface="+mn-lt"/>
                <a:ea typeface="+mn-ea"/>
              </a:defRPr>
            </a:lvl3pPr>
            <a:lvl4pPr marL="1597025" indent="-225425" algn="l" rtl="0" eaLnBrk="1" fontAlgn="base" hangingPunct="1">
              <a:spcBef>
                <a:spcPct val="20000"/>
              </a:spcBef>
              <a:spcAft>
                <a:spcPct val="0"/>
              </a:spcAft>
              <a:buChar char="–"/>
              <a:defRPr sz="2000">
                <a:solidFill>
                  <a:schemeClr val="tx1"/>
                </a:solidFill>
                <a:latin typeface="+mn-lt"/>
                <a:ea typeface="+mn-ea"/>
              </a:defRPr>
            </a:lvl4pPr>
            <a:lvl5pPr marL="2057400" indent="-227013" algn="l" rtl="0" eaLnBrk="1" fontAlgn="base" hangingPunct="1">
              <a:spcBef>
                <a:spcPct val="20000"/>
              </a:spcBef>
              <a:spcAft>
                <a:spcPct val="0"/>
              </a:spcAft>
              <a:buChar char="»"/>
              <a:defRPr sz="2000">
                <a:solidFill>
                  <a:schemeClr val="tx1"/>
                </a:solidFill>
                <a:latin typeface="+mn-lt"/>
                <a:ea typeface="+mn-ea"/>
              </a:defRPr>
            </a:lvl5pPr>
            <a:lvl6pPr marL="2514600" indent="-227013" algn="l" rtl="0" eaLnBrk="1" fontAlgn="base" hangingPunct="1">
              <a:spcBef>
                <a:spcPct val="20000"/>
              </a:spcBef>
              <a:spcAft>
                <a:spcPct val="0"/>
              </a:spcAft>
              <a:buChar char="»"/>
              <a:defRPr sz="2000">
                <a:solidFill>
                  <a:schemeClr val="tx1"/>
                </a:solidFill>
                <a:latin typeface="+mn-lt"/>
                <a:ea typeface="+mn-ea"/>
              </a:defRPr>
            </a:lvl6pPr>
            <a:lvl7pPr marL="2971800" indent="-227013" algn="l" rtl="0" eaLnBrk="1" fontAlgn="base" hangingPunct="1">
              <a:spcBef>
                <a:spcPct val="20000"/>
              </a:spcBef>
              <a:spcAft>
                <a:spcPct val="0"/>
              </a:spcAft>
              <a:buChar char="»"/>
              <a:defRPr sz="2000">
                <a:solidFill>
                  <a:schemeClr val="tx1"/>
                </a:solidFill>
                <a:latin typeface="+mn-lt"/>
                <a:ea typeface="+mn-ea"/>
              </a:defRPr>
            </a:lvl7pPr>
            <a:lvl8pPr marL="3429000" indent="-227013" algn="l" rtl="0" eaLnBrk="1" fontAlgn="base" hangingPunct="1">
              <a:spcBef>
                <a:spcPct val="20000"/>
              </a:spcBef>
              <a:spcAft>
                <a:spcPct val="0"/>
              </a:spcAft>
              <a:buChar char="»"/>
              <a:defRPr sz="2000">
                <a:solidFill>
                  <a:schemeClr val="tx1"/>
                </a:solidFill>
                <a:latin typeface="+mn-lt"/>
                <a:ea typeface="+mn-ea"/>
              </a:defRPr>
            </a:lvl8pPr>
            <a:lvl9pPr marL="3886200" indent="-227013" algn="l" rtl="0" eaLnBrk="1" fontAlgn="base" hangingPunct="1">
              <a:spcBef>
                <a:spcPct val="20000"/>
              </a:spcBef>
              <a:spcAft>
                <a:spcPct val="0"/>
              </a:spcAft>
              <a:buChar char="»"/>
              <a:defRPr sz="2000">
                <a:solidFill>
                  <a:schemeClr val="tx1"/>
                </a:solidFill>
                <a:latin typeface="+mn-lt"/>
                <a:ea typeface="+mn-ea"/>
              </a:defRPr>
            </a:lvl9pPr>
          </a:lstStyle>
          <a:p>
            <a:pPr marL="0" indent="0">
              <a:lnSpc>
                <a:spcPct val="150000"/>
              </a:lnSpc>
              <a:buNone/>
            </a:pPr>
            <a:r>
              <a:rPr lang="zh-CN" altLang="en-US" sz="2600" b="1" u="sng" kern="0" dirty="0" smtClean="0">
                <a:solidFill>
                  <a:srgbClr val="0000FF"/>
                </a:solidFill>
                <a:latin typeface="微软雅黑" panose="020B0503020204020204" pitchFamily="34" charset="-122"/>
                <a:ea typeface="微软雅黑" panose="020B0503020204020204" pitchFamily="34" charset="-122"/>
              </a:rPr>
              <a:t>长期条件</a:t>
            </a:r>
            <a:r>
              <a:rPr lang="zh-TW" altLang="en-US" sz="2600" b="1" u="sng" kern="0" dirty="0" smtClean="0">
                <a:solidFill>
                  <a:srgbClr val="0000FF"/>
                </a:solidFill>
                <a:latin typeface="微软雅黑" panose="020B0503020204020204" pitchFamily="34" charset="-122"/>
                <a:ea typeface="微软雅黑" panose="020B0503020204020204" pitchFamily="34" charset="-122"/>
              </a:rPr>
              <a:t>：</a:t>
            </a:r>
            <a:endParaRPr lang="zh-TW" altLang="en-US" sz="2200" kern="0" dirty="0" smtClean="0">
              <a:solidFill>
                <a:srgbClr val="0000FF"/>
              </a:solidFill>
              <a:latin typeface="微软雅黑" panose="020B0503020204020204" pitchFamily="34" charset="-122"/>
              <a:ea typeface="微软雅黑" panose="020B0503020204020204" pitchFamily="34" charset="-122"/>
            </a:endParaRPr>
          </a:p>
          <a:p>
            <a:pPr>
              <a:lnSpc>
                <a:spcPct val="150000"/>
              </a:lnSpc>
              <a:buFont typeface="Wingdings" panose="05000000000000000000" pitchFamily="2" charset="2"/>
              <a:buChar char="Ø"/>
            </a:pPr>
            <a:r>
              <a:rPr lang="zh-CN" altLang="en-US" sz="2200" b="1" kern="0" dirty="0" smtClean="0">
                <a:latin typeface="微软雅黑" panose="020B0503020204020204" pitchFamily="34" charset="-122"/>
                <a:ea typeface="微软雅黑" panose="020B0503020204020204" pitchFamily="34" charset="-122"/>
              </a:rPr>
              <a:t>长期稳定的供应</a:t>
            </a:r>
          </a:p>
          <a:p>
            <a:pPr>
              <a:lnSpc>
                <a:spcPct val="150000"/>
              </a:lnSpc>
              <a:buFont typeface="Wingdings" panose="05000000000000000000" pitchFamily="2" charset="2"/>
              <a:buChar char="Ø"/>
            </a:pPr>
            <a:r>
              <a:rPr lang="zh-CN" altLang="en-US" sz="2200" b="1" kern="0" dirty="0" smtClean="0">
                <a:latin typeface="微软雅黑" panose="020B0503020204020204" pitchFamily="34" charset="-122"/>
                <a:ea typeface="微软雅黑" panose="020B0503020204020204" pitchFamily="34" charset="-122"/>
              </a:rPr>
              <a:t>产能之相对扩展</a:t>
            </a:r>
            <a:endParaRPr lang="zh-TW" altLang="en-US" sz="2200" b="1" kern="0" dirty="0" smtClean="0">
              <a:latin typeface="微软雅黑" panose="020B0503020204020204" pitchFamily="34" charset="-122"/>
              <a:ea typeface="微软雅黑" panose="020B0503020204020204" pitchFamily="34" charset="-122"/>
            </a:endParaRPr>
          </a:p>
          <a:p>
            <a:pPr>
              <a:lnSpc>
                <a:spcPct val="150000"/>
              </a:lnSpc>
              <a:buFont typeface="Wingdings" panose="05000000000000000000" pitchFamily="2" charset="2"/>
              <a:buChar char="Ø"/>
            </a:pPr>
            <a:r>
              <a:rPr lang="zh-CN" altLang="en-US" sz="2200" b="1" kern="0" dirty="0" smtClean="0">
                <a:latin typeface="微软雅黑" panose="020B0503020204020204" pitchFamily="34" charset="-122"/>
                <a:ea typeface="微软雅黑" panose="020B0503020204020204" pitchFamily="34" charset="-122"/>
              </a:rPr>
              <a:t>健全的企业体制</a:t>
            </a:r>
            <a:endParaRPr lang="zh-TW" altLang="en-US" sz="2200" b="1" kern="0" dirty="0" smtClean="0">
              <a:latin typeface="微软雅黑" panose="020B0503020204020204" pitchFamily="34" charset="-122"/>
              <a:ea typeface="微软雅黑" panose="020B0503020204020204" pitchFamily="34" charset="-122"/>
            </a:endParaRPr>
          </a:p>
          <a:p>
            <a:pPr>
              <a:lnSpc>
                <a:spcPct val="150000"/>
              </a:lnSpc>
              <a:buFont typeface="Wingdings" panose="05000000000000000000" pitchFamily="2" charset="2"/>
              <a:buChar char="Ø"/>
            </a:pPr>
            <a:r>
              <a:rPr lang="zh-CN" altLang="en-US" sz="2200" b="1" kern="0" dirty="0" smtClean="0">
                <a:latin typeface="微软雅黑" panose="020B0503020204020204" pitchFamily="34" charset="-122"/>
                <a:ea typeface="微软雅黑" panose="020B0503020204020204" pitchFamily="34" charset="-122"/>
              </a:rPr>
              <a:t>正确且相近的经营理念</a:t>
            </a:r>
            <a:endParaRPr lang="zh-TW" altLang="en-US" sz="2200" b="1" kern="0" dirty="0" smtClean="0">
              <a:latin typeface="微软雅黑" panose="020B0503020204020204" pitchFamily="34" charset="-122"/>
              <a:ea typeface="微软雅黑" panose="020B0503020204020204" pitchFamily="34" charset="-122"/>
            </a:endParaRPr>
          </a:p>
          <a:p>
            <a:pPr>
              <a:lnSpc>
                <a:spcPct val="150000"/>
              </a:lnSpc>
              <a:buFont typeface="Wingdings" panose="05000000000000000000" pitchFamily="2" charset="2"/>
              <a:buChar char="Ø"/>
            </a:pPr>
            <a:r>
              <a:rPr lang="zh-CN" altLang="en-US" sz="2200" b="1" kern="0" dirty="0" smtClean="0">
                <a:latin typeface="微软雅黑" panose="020B0503020204020204" pitchFamily="34" charset="-122"/>
                <a:ea typeface="微软雅黑" panose="020B0503020204020204" pitchFamily="34" charset="-122"/>
              </a:rPr>
              <a:t>产品未来的方向符合要求</a:t>
            </a:r>
            <a:endParaRPr lang="zh-TW" altLang="en-US" sz="2200" b="1" kern="0" dirty="0" smtClean="0">
              <a:latin typeface="微软雅黑" panose="020B0503020204020204" pitchFamily="34" charset="-122"/>
              <a:ea typeface="微软雅黑" panose="020B0503020204020204" pitchFamily="34" charset="-122"/>
            </a:endParaRPr>
          </a:p>
          <a:p>
            <a:pPr>
              <a:lnSpc>
                <a:spcPct val="150000"/>
              </a:lnSpc>
              <a:buFont typeface="Wingdings" panose="05000000000000000000" pitchFamily="2" charset="2"/>
              <a:buChar char="Ø"/>
            </a:pPr>
            <a:r>
              <a:rPr lang="zh-CN" altLang="en-US" sz="2200" b="1" kern="0" dirty="0" smtClean="0">
                <a:latin typeface="微软雅黑" panose="020B0503020204020204" pitchFamily="34" charset="-122"/>
                <a:ea typeface="微软雅黑" panose="020B0503020204020204" pitchFamily="34" charset="-122"/>
              </a:rPr>
              <a:t>长期合作的愿望</a:t>
            </a:r>
            <a:endParaRPr lang="zh-TW" altLang="en-US" sz="2200" b="1" kern="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129318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P spid="4" grpId="0" animBg="1"/>
      <p:bldP spid="5"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灯片编号占位符 5"/>
          <p:cNvSpPr>
            <a:spLocks noGrp="1"/>
          </p:cNvSpPr>
          <p:nvPr>
            <p:ph type="sldNum" sz="quarter" idx="4"/>
          </p:nvPr>
        </p:nvSpPr>
        <p:spPr/>
        <p:txBody>
          <a:bodyPr/>
          <a:lstStyle/>
          <a:p>
            <a:fld id="{41A6DA0C-E61F-4AFD-A970-9C73943D48CA}" type="slidenum">
              <a:rPr lang="zh-CN" altLang="en-US"/>
              <a:pPr/>
              <a:t>95</a:t>
            </a:fld>
            <a:endParaRPr lang="en-US" altLang="zh-CN"/>
          </a:p>
        </p:txBody>
      </p:sp>
      <p:sp>
        <p:nvSpPr>
          <p:cNvPr id="119816" name="AutoShape 8"/>
          <p:cNvSpPr>
            <a:spLocks noChangeArrowheads="1"/>
          </p:cNvSpPr>
          <p:nvPr/>
        </p:nvSpPr>
        <p:spPr bwMode="auto">
          <a:xfrm>
            <a:off x="1905499" y="1821628"/>
            <a:ext cx="533952" cy="287338"/>
          </a:xfrm>
          <a:prstGeom prst="rightArrow">
            <a:avLst>
              <a:gd name="adj1" fmla="val 50000"/>
              <a:gd name="adj2" fmla="val 50138"/>
            </a:avLst>
          </a:prstGeom>
          <a:solidFill>
            <a:srgbClr val="9900CC"/>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b="1">
              <a:latin typeface="微软雅黑" panose="020B0503020204020204" pitchFamily="34" charset="-122"/>
              <a:ea typeface="微软雅黑" panose="020B0503020204020204" pitchFamily="34" charset="-122"/>
            </a:endParaRPr>
          </a:p>
        </p:txBody>
      </p:sp>
      <p:sp>
        <p:nvSpPr>
          <p:cNvPr id="119817" name="AutoShape 9"/>
          <p:cNvSpPr>
            <a:spLocks noChangeArrowheads="1"/>
          </p:cNvSpPr>
          <p:nvPr/>
        </p:nvSpPr>
        <p:spPr bwMode="auto">
          <a:xfrm>
            <a:off x="5461574" y="1821693"/>
            <a:ext cx="533952" cy="287338"/>
          </a:xfrm>
          <a:prstGeom prst="rightArrow">
            <a:avLst>
              <a:gd name="adj1" fmla="val 50000"/>
              <a:gd name="adj2" fmla="val 50138"/>
            </a:avLst>
          </a:prstGeom>
          <a:solidFill>
            <a:srgbClr val="9900CC"/>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b="1">
              <a:latin typeface="微软雅黑" panose="020B0503020204020204" pitchFamily="34" charset="-122"/>
              <a:ea typeface="微软雅黑" panose="020B0503020204020204" pitchFamily="34" charset="-122"/>
            </a:endParaRPr>
          </a:p>
        </p:txBody>
      </p:sp>
      <p:sp>
        <p:nvSpPr>
          <p:cNvPr id="119820" name="AutoShape 12"/>
          <p:cNvSpPr>
            <a:spLocks noChangeArrowheads="1"/>
          </p:cNvSpPr>
          <p:nvPr/>
        </p:nvSpPr>
        <p:spPr bwMode="auto">
          <a:xfrm>
            <a:off x="6173100" y="2842390"/>
            <a:ext cx="466288" cy="287338"/>
          </a:xfrm>
          <a:prstGeom prst="leftArrow">
            <a:avLst>
              <a:gd name="adj1" fmla="val 50000"/>
              <a:gd name="adj2" fmla="val 43785"/>
            </a:avLst>
          </a:prstGeom>
          <a:solidFill>
            <a:srgbClr val="9900CC"/>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b="1">
              <a:latin typeface="微软雅黑" panose="020B0503020204020204" pitchFamily="34" charset="-122"/>
              <a:ea typeface="微软雅黑" panose="020B0503020204020204" pitchFamily="34" charset="-122"/>
            </a:endParaRPr>
          </a:p>
        </p:txBody>
      </p:sp>
      <p:sp>
        <p:nvSpPr>
          <p:cNvPr id="119828" name="AutoShape 20"/>
          <p:cNvSpPr>
            <a:spLocks noChangeArrowheads="1"/>
          </p:cNvSpPr>
          <p:nvPr/>
        </p:nvSpPr>
        <p:spPr bwMode="auto">
          <a:xfrm>
            <a:off x="2700686" y="2862441"/>
            <a:ext cx="466288" cy="287338"/>
          </a:xfrm>
          <a:prstGeom prst="leftArrow">
            <a:avLst>
              <a:gd name="adj1" fmla="val 50000"/>
              <a:gd name="adj2" fmla="val 43785"/>
            </a:avLst>
          </a:prstGeom>
          <a:solidFill>
            <a:srgbClr val="9900CC"/>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b="1">
              <a:latin typeface="微软雅黑" panose="020B0503020204020204" pitchFamily="34" charset="-122"/>
              <a:ea typeface="微软雅黑" panose="020B0503020204020204" pitchFamily="34" charset="-122"/>
            </a:endParaRPr>
          </a:p>
        </p:txBody>
      </p:sp>
      <p:sp>
        <p:nvSpPr>
          <p:cNvPr id="119829" name="AutoShape 21"/>
          <p:cNvSpPr>
            <a:spLocks noChangeArrowheads="1"/>
          </p:cNvSpPr>
          <p:nvPr/>
        </p:nvSpPr>
        <p:spPr bwMode="auto">
          <a:xfrm>
            <a:off x="4179576" y="2869566"/>
            <a:ext cx="466288" cy="287338"/>
          </a:xfrm>
          <a:prstGeom prst="leftArrow">
            <a:avLst>
              <a:gd name="adj1" fmla="val 50000"/>
              <a:gd name="adj2" fmla="val 43785"/>
            </a:avLst>
          </a:prstGeom>
          <a:solidFill>
            <a:srgbClr val="9900CC"/>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b="1">
              <a:latin typeface="微软雅黑" panose="020B0503020204020204" pitchFamily="34" charset="-122"/>
              <a:ea typeface="微软雅黑" panose="020B0503020204020204" pitchFamily="34" charset="-122"/>
            </a:endParaRPr>
          </a:p>
        </p:txBody>
      </p:sp>
      <p:sp>
        <p:nvSpPr>
          <p:cNvPr id="119831" name="AutoShape 23"/>
          <p:cNvSpPr>
            <a:spLocks noChangeArrowheads="1"/>
          </p:cNvSpPr>
          <p:nvPr/>
        </p:nvSpPr>
        <p:spPr bwMode="auto">
          <a:xfrm>
            <a:off x="2408984" y="3875633"/>
            <a:ext cx="533952" cy="287338"/>
          </a:xfrm>
          <a:prstGeom prst="rightArrow">
            <a:avLst>
              <a:gd name="adj1" fmla="val 50000"/>
              <a:gd name="adj2" fmla="val 50138"/>
            </a:avLst>
          </a:prstGeom>
          <a:solidFill>
            <a:srgbClr val="9900CC"/>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b="1">
              <a:latin typeface="微软雅黑" panose="020B0503020204020204" pitchFamily="34" charset="-122"/>
              <a:ea typeface="微软雅黑" panose="020B0503020204020204" pitchFamily="34" charset="-122"/>
            </a:endParaRPr>
          </a:p>
        </p:txBody>
      </p:sp>
      <p:sp>
        <p:nvSpPr>
          <p:cNvPr id="119832" name="AutoShape 24"/>
          <p:cNvSpPr>
            <a:spLocks noChangeArrowheads="1"/>
          </p:cNvSpPr>
          <p:nvPr/>
        </p:nvSpPr>
        <p:spPr bwMode="auto">
          <a:xfrm>
            <a:off x="4462552" y="3875633"/>
            <a:ext cx="533952" cy="287338"/>
          </a:xfrm>
          <a:prstGeom prst="rightArrow">
            <a:avLst>
              <a:gd name="adj1" fmla="val 50278"/>
              <a:gd name="adj2" fmla="val 50277"/>
            </a:avLst>
          </a:prstGeom>
          <a:solidFill>
            <a:srgbClr val="9900CC"/>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b="1">
              <a:latin typeface="微软雅黑" panose="020B0503020204020204" pitchFamily="34" charset="-122"/>
              <a:ea typeface="微软雅黑" panose="020B0503020204020204" pitchFamily="34" charset="-122"/>
            </a:endParaRPr>
          </a:p>
        </p:txBody>
      </p:sp>
      <p:sp>
        <p:nvSpPr>
          <p:cNvPr id="119834" name="AutoShape 26"/>
          <p:cNvSpPr>
            <a:spLocks noChangeArrowheads="1"/>
          </p:cNvSpPr>
          <p:nvPr/>
        </p:nvSpPr>
        <p:spPr bwMode="auto">
          <a:xfrm>
            <a:off x="5073145" y="4886915"/>
            <a:ext cx="666336" cy="358775"/>
          </a:xfrm>
          <a:prstGeom prst="leftArrow">
            <a:avLst>
              <a:gd name="adj1" fmla="val 50000"/>
              <a:gd name="adj2" fmla="val 50111"/>
            </a:avLst>
          </a:prstGeom>
          <a:solidFill>
            <a:srgbClr val="9900CC"/>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b="1">
              <a:latin typeface="微软雅黑" panose="020B0503020204020204" pitchFamily="34" charset="-122"/>
              <a:ea typeface="微软雅黑" panose="020B0503020204020204" pitchFamily="34" charset="-122"/>
            </a:endParaRPr>
          </a:p>
        </p:txBody>
      </p:sp>
      <p:sp>
        <p:nvSpPr>
          <p:cNvPr id="30" name="矩形 29"/>
          <p:cNvSpPr/>
          <p:nvPr/>
        </p:nvSpPr>
        <p:spPr>
          <a:xfrm>
            <a:off x="2847717" y="415416"/>
            <a:ext cx="3467616" cy="584775"/>
          </a:xfrm>
          <a:prstGeom prst="rect">
            <a:avLst/>
          </a:prstGeom>
        </p:spPr>
        <p:txBody>
          <a:bodyPr wrap="none">
            <a:spAutoFit/>
          </a:bodyPr>
          <a:lstStyle/>
          <a:p>
            <a:pPr>
              <a:buFontTx/>
              <a:buNone/>
            </a:pPr>
            <a:r>
              <a:rPr lang="zh-CN" altLang="en-US" sz="3200" b="1" dirty="0">
                <a:solidFill>
                  <a:srgbClr val="FF0000"/>
                </a:solidFill>
                <a:latin typeface="微软雅黑" panose="020B0503020204020204" pitchFamily="34" charset="-122"/>
                <a:ea typeface="微软雅黑" panose="020B0503020204020204" pitchFamily="34" charset="-122"/>
              </a:rPr>
              <a:t>供应商的</a:t>
            </a:r>
            <a:r>
              <a:rPr lang="zh-CN" altLang="en-US" sz="3200" b="1" dirty="0" smtClean="0">
                <a:solidFill>
                  <a:srgbClr val="FF0000"/>
                </a:solidFill>
                <a:latin typeface="微软雅黑" panose="020B0503020204020204" pitchFamily="34" charset="-122"/>
                <a:ea typeface="微软雅黑" panose="020B0503020204020204" pitchFamily="34" charset="-122"/>
              </a:rPr>
              <a:t>开发流程</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
        <p:nvSpPr>
          <p:cNvPr id="31" name="AutoShape 12"/>
          <p:cNvSpPr>
            <a:spLocks noChangeArrowheads="1"/>
          </p:cNvSpPr>
          <p:nvPr/>
        </p:nvSpPr>
        <p:spPr bwMode="auto">
          <a:xfrm rot="16200000">
            <a:off x="7018742" y="2364581"/>
            <a:ext cx="466288" cy="287338"/>
          </a:xfrm>
          <a:prstGeom prst="leftArrow">
            <a:avLst>
              <a:gd name="adj1" fmla="val 50000"/>
              <a:gd name="adj2" fmla="val 43785"/>
            </a:avLst>
          </a:prstGeom>
          <a:solidFill>
            <a:srgbClr val="9900CC"/>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b="1">
              <a:latin typeface="微软雅黑" panose="020B0503020204020204" pitchFamily="34" charset="-122"/>
              <a:ea typeface="微软雅黑" panose="020B0503020204020204" pitchFamily="34" charset="-122"/>
            </a:endParaRPr>
          </a:p>
        </p:txBody>
      </p:sp>
      <p:sp>
        <p:nvSpPr>
          <p:cNvPr id="32" name="AutoShape 12"/>
          <p:cNvSpPr>
            <a:spLocks noChangeArrowheads="1"/>
          </p:cNvSpPr>
          <p:nvPr/>
        </p:nvSpPr>
        <p:spPr bwMode="auto">
          <a:xfrm rot="16200000">
            <a:off x="1385576" y="3392864"/>
            <a:ext cx="466288" cy="287338"/>
          </a:xfrm>
          <a:prstGeom prst="leftArrow">
            <a:avLst>
              <a:gd name="adj1" fmla="val 50000"/>
              <a:gd name="adj2" fmla="val 43785"/>
            </a:avLst>
          </a:prstGeom>
          <a:solidFill>
            <a:srgbClr val="9900CC"/>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b="1">
              <a:latin typeface="微软雅黑" panose="020B0503020204020204" pitchFamily="34" charset="-122"/>
              <a:ea typeface="微软雅黑" panose="020B0503020204020204" pitchFamily="34" charset="-122"/>
            </a:endParaRPr>
          </a:p>
        </p:txBody>
      </p:sp>
      <p:sp>
        <p:nvSpPr>
          <p:cNvPr id="33" name="AutoShape 12"/>
          <p:cNvSpPr>
            <a:spLocks noChangeArrowheads="1"/>
          </p:cNvSpPr>
          <p:nvPr/>
        </p:nvSpPr>
        <p:spPr bwMode="auto">
          <a:xfrm rot="16200000">
            <a:off x="6262575" y="4329717"/>
            <a:ext cx="466288" cy="287338"/>
          </a:xfrm>
          <a:prstGeom prst="leftArrow">
            <a:avLst>
              <a:gd name="adj1" fmla="val 50000"/>
              <a:gd name="adj2" fmla="val 43785"/>
            </a:avLst>
          </a:prstGeom>
          <a:solidFill>
            <a:srgbClr val="9900CC"/>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b="1">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471794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9816"/>
                                        </p:tgtEl>
                                        <p:attrNameLst>
                                          <p:attrName>style.visibility</p:attrName>
                                        </p:attrNameLst>
                                      </p:cBhvr>
                                      <p:to>
                                        <p:strVal val="visible"/>
                                      </p:to>
                                    </p:set>
                                    <p:animEffect transition="in" filter="fade">
                                      <p:cBhvr>
                                        <p:cTn id="7" dur="500"/>
                                        <p:tgtEl>
                                          <p:spTgt spid="1198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9817"/>
                                        </p:tgtEl>
                                        <p:attrNameLst>
                                          <p:attrName>style.visibility</p:attrName>
                                        </p:attrNameLst>
                                      </p:cBhvr>
                                      <p:to>
                                        <p:strVal val="visible"/>
                                      </p:to>
                                    </p:set>
                                    <p:animEffect transition="in" filter="fade">
                                      <p:cBhvr>
                                        <p:cTn id="12" dur="500"/>
                                        <p:tgtEl>
                                          <p:spTgt spid="1198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9820"/>
                                        </p:tgtEl>
                                        <p:attrNameLst>
                                          <p:attrName>style.visibility</p:attrName>
                                        </p:attrNameLst>
                                      </p:cBhvr>
                                      <p:to>
                                        <p:strVal val="visible"/>
                                      </p:to>
                                    </p:set>
                                    <p:animEffect transition="in" filter="fade">
                                      <p:cBhvr>
                                        <p:cTn id="22" dur="500"/>
                                        <p:tgtEl>
                                          <p:spTgt spid="1198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9829"/>
                                        </p:tgtEl>
                                        <p:attrNameLst>
                                          <p:attrName>style.visibility</p:attrName>
                                        </p:attrNameLst>
                                      </p:cBhvr>
                                      <p:to>
                                        <p:strVal val="visible"/>
                                      </p:to>
                                    </p:set>
                                    <p:animEffect transition="in" filter="fade">
                                      <p:cBhvr>
                                        <p:cTn id="27" dur="500"/>
                                        <p:tgtEl>
                                          <p:spTgt spid="11982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9828"/>
                                        </p:tgtEl>
                                        <p:attrNameLst>
                                          <p:attrName>style.visibility</p:attrName>
                                        </p:attrNameLst>
                                      </p:cBhvr>
                                      <p:to>
                                        <p:strVal val="visible"/>
                                      </p:to>
                                    </p:set>
                                    <p:animEffect transition="in" filter="fade">
                                      <p:cBhvr>
                                        <p:cTn id="32" dur="500"/>
                                        <p:tgtEl>
                                          <p:spTgt spid="1198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9831"/>
                                        </p:tgtEl>
                                        <p:attrNameLst>
                                          <p:attrName>style.visibility</p:attrName>
                                        </p:attrNameLst>
                                      </p:cBhvr>
                                      <p:to>
                                        <p:strVal val="visible"/>
                                      </p:to>
                                    </p:set>
                                    <p:animEffect transition="in" filter="fade">
                                      <p:cBhvr>
                                        <p:cTn id="42" dur="500"/>
                                        <p:tgtEl>
                                          <p:spTgt spid="11983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9832"/>
                                        </p:tgtEl>
                                        <p:attrNameLst>
                                          <p:attrName>style.visibility</p:attrName>
                                        </p:attrNameLst>
                                      </p:cBhvr>
                                      <p:to>
                                        <p:strVal val="visible"/>
                                      </p:to>
                                    </p:set>
                                    <p:animEffect transition="in" filter="fade">
                                      <p:cBhvr>
                                        <p:cTn id="47" dur="500"/>
                                        <p:tgtEl>
                                          <p:spTgt spid="11983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19834"/>
                                        </p:tgtEl>
                                        <p:attrNameLst>
                                          <p:attrName>style.visibility</p:attrName>
                                        </p:attrNameLst>
                                      </p:cBhvr>
                                      <p:to>
                                        <p:strVal val="visible"/>
                                      </p:to>
                                    </p:set>
                                    <p:animEffect transition="in" filter="fade">
                                      <p:cBhvr>
                                        <p:cTn id="57" dur="500"/>
                                        <p:tgtEl>
                                          <p:spTgt spid="1198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6" grpId="0" animBg="1"/>
      <p:bldP spid="119817" grpId="0" animBg="1"/>
      <p:bldP spid="119820" grpId="0" animBg="1"/>
      <p:bldP spid="119828" grpId="0" animBg="1"/>
      <p:bldP spid="119829" grpId="0" animBg="1"/>
      <p:bldP spid="119831" grpId="0" animBg="1"/>
      <p:bldP spid="119832" grpId="0" animBg="1"/>
      <p:bldP spid="119834" grpId="0" animBg="1"/>
      <p:bldP spid="31" grpId="0" animBg="1"/>
      <p:bldP spid="32" grpId="0" animBg="1"/>
      <p:bldP spid="33"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fld id="{D60CF799-F369-4532-807C-4BE6B830D8C1}" type="slidenum">
              <a:rPr lang="en-US" altLang="zh-CN"/>
              <a:pPr/>
              <a:t>96</a:t>
            </a:fld>
            <a:endParaRPr lang="en-US" altLang="zh-CN"/>
          </a:p>
        </p:txBody>
      </p:sp>
      <p:sp>
        <p:nvSpPr>
          <p:cNvPr id="867330" name="Text Box 2"/>
          <p:cNvSpPr txBox="1">
            <a:spLocks noChangeArrowheads="1"/>
          </p:cNvSpPr>
          <p:nvPr/>
        </p:nvSpPr>
        <p:spPr bwMode="auto">
          <a:xfrm>
            <a:off x="3276371" y="404664"/>
            <a:ext cx="26654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zh-CN" altLang="en-US" sz="3200" b="1" dirty="0" smtClean="0">
                <a:solidFill>
                  <a:srgbClr val="FF0000"/>
                </a:solidFill>
                <a:latin typeface="微软雅黑" panose="020B0503020204020204" pitchFamily="34" charset="-122"/>
                <a:ea typeface="微软雅黑" panose="020B0503020204020204" pitchFamily="34" charset="-122"/>
              </a:rPr>
              <a:t>明确</a:t>
            </a:r>
            <a:r>
              <a:rPr lang="zh-CN" altLang="en-US" sz="3200" b="1" dirty="0">
                <a:solidFill>
                  <a:srgbClr val="FF0000"/>
                </a:solidFill>
                <a:latin typeface="微软雅黑" panose="020B0503020204020204" pitchFamily="34" charset="-122"/>
                <a:ea typeface="微软雅黑" panose="020B0503020204020204" pitchFamily="34" charset="-122"/>
              </a:rPr>
              <a:t>需求</a:t>
            </a:r>
          </a:p>
        </p:txBody>
      </p:sp>
      <p:sp>
        <p:nvSpPr>
          <p:cNvPr id="867331" name="Text Box 3"/>
          <p:cNvSpPr txBox="1">
            <a:spLocks noChangeArrowheads="1"/>
          </p:cNvSpPr>
          <p:nvPr/>
        </p:nvSpPr>
        <p:spPr bwMode="auto">
          <a:xfrm>
            <a:off x="180585" y="1340768"/>
            <a:ext cx="8856984"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200000"/>
              </a:lnSpc>
            </a:pPr>
            <a:r>
              <a:rPr lang="en-US" altLang="zh-CN" sz="2400" b="1" dirty="0">
                <a:latin typeface="微软雅黑" panose="020B0503020204020204" pitchFamily="34" charset="-122"/>
                <a:ea typeface="微软雅黑" panose="020B0503020204020204" pitchFamily="34" charset="-122"/>
              </a:rPr>
              <a:t>1</a:t>
            </a:r>
            <a:r>
              <a:rPr lang="zh-CN" altLang="en-US" sz="2400" b="1" dirty="0">
                <a:latin typeface="微软雅黑" panose="020B0503020204020204" pitchFamily="34" charset="-122"/>
                <a:ea typeface="微软雅黑" panose="020B0503020204020204" pitchFamily="34" charset="-122"/>
              </a:rPr>
              <a:t>）指定品牌</a:t>
            </a:r>
          </a:p>
          <a:p>
            <a:pPr eaLnBrk="0" hangingPunct="0">
              <a:lnSpc>
                <a:spcPct val="200000"/>
              </a:lnSpc>
            </a:pPr>
            <a:r>
              <a:rPr lang="zh-CN" altLang="en-US" sz="2000" dirty="0">
                <a:latin typeface="微软雅黑" panose="020B0503020204020204" pitchFamily="34" charset="-122"/>
                <a:ea typeface="微软雅黑" panose="020B0503020204020204" pitchFamily="34" charset="-122"/>
              </a:rPr>
              <a:t>品牌是质量的重要标志，品牌也决定了采购价格。制定品牌一般适用于通用产品，可以在同等质量的品牌中可通过比价，选择价格低的产品。</a:t>
            </a:r>
          </a:p>
          <a:p>
            <a:pPr eaLnBrk="0" hangingPunct="0">
              <a:lnSpc>
                <a:spcPct val="200000"/>
              </a:lnSpc>
            </a:pPr>
            <a:r>
              <a:rPr lang="en-US" altLang="zh-CN" sz="2400" b="1" dirty="0">
                <a:latin typeface="微软雅黑" panose="020B0503020204020204" pitchFamily="34" charset="-122"/>
                <a:ea typeface="微软雅黑" panose="020B0503020204020204" pitchFamily="34" charset="-122"/>
              </a:rPr>
              <a:t>2</a:t>
            </a:r>
            <a:r>
              <a:rPr lang="zh-CN" altLang="en-US" sz="2400" b="1" dirty="0">
                <a:latin typeface="微软雅黑" panose="020B0503020204020204" pitchFamily="34" charset="-122"/>
                <a:ea typeface="微软雅黑" panose="020B0503020204020204" pitchFamily="34" charset="-122"/>
              </a:rPr>
              <a:t>）封</a:t>
            </a:r>
            <a:r>
              <a:rPr lang="zh-CN" altLang="en-US" sz="2400" b="1" dirty="0" smtClean="0">
                <a:latin typeface="微软雅黑" panose="020B0503020204020204" pitchFamily="34" charset="-122"/>
                <a:ea typeface="微软雅黑" panose="020B0503020204020204" pitchFamily="34" charset="-122"/>
              </a:rPr>
              <a:t>样</a:t>
            </a:r>
            <a:endParaRPr lang="en-US" altLang="zh-CN" sz="2400" b="1" dirty="0" smtClean="0">
              <a:latin typeface="微软雅黑" panose="020B0503020204020204" pitchFamily="34" charset="-122"/>
              <a:ea typeface="微软雅黑" panose="020B0503020204020204" pitchFamily="34" charset="-122"/>
            </a:endParaRPr>
          </a:p>
          <a:p>
            <a:pPr eaLnBrk="0" hangingPunct="0">
              <a:lnSpc>
                <a:spcPct val="200000"/>
              </a:lnSpc>
            </a:pPr>
            <a:r>
              <a:rPr lang="zh-CN" altLang="en-US" sz="2000" dirty="0" smtClean="0">
                <a:latin typeface="微软雅黑" panose="020B0503020204020204" pitchFamily="34" charset="-122"/>
                <a:ea typeface="微软雅黑" panose="020B0503020204020204" pitchFamily="34" charset="-122"/>
              </a:rPr>
              <a:t>由</a:t>
            </a:r>
            <a:r>
              <a:rPr lang="zh-CN" altLang="en-US" sz="2000" dirty="0">
                <a:latin typeface="微软雅黑" panose="020B0503020204020204" pitchFamily="34" charset="-122"/>
                <a:ea typeface="微软雅黑" panose="020B0503020204020204" pitchFamily="34" charset="-122"/>
              </a:rPr>
              <a:t>供应商提供</a:t>
            </a:r>
            <a:r>
              <a:rPr lang="zh-CN" altLang="en-US" sz="2000" dirty="0" smtClean="0">
                <a:latin typeface="微软雅黑" panose="020B0503020204020204" pitchFamily="34" charset="-122"/>
                <a:ea typeface="微软雅黑" panose="020B0503020204020204" pitchFamily="34" charset="-122"/>
              </a:rPr>
              <a:t>样品由采购确认</a:t>
            </a:r>
            <a:r>
              <a:rPr lang="zh-CN" altLang="en-US" sz="2000" dirty="0">
                <a:latin typeface="微软雅黑" panose="020B0503020204020204" pitchFamily="34" charset="-122"/>
                <a:ea typeface="微软雅黑" panose="020B0503020204020204" pitchFamily="34" charset="-122"/>
              </a:rPr>
              <a:t>，并留样作为日后验收对比的依据。封样一般适用于用检测工具难以鉴别产品差异的情况，如造型、时装款式、产品色差等</a:t>
            </a:r>
            <a:r>
              <a:rPr lang="zh-CN" altLang="en-US" sz="2000" dirty="0" smtClean="0">
                <a:latin typeface="微软雅黑" panose="020B0503020204020204" pitchFamily="34" charset="-122"/>
                <a:ea typeface="微软雅黑" panose="020B0503020204020204" pitchFamily="34" charset="-122"/>
              </a:rPr>
              <a:t>。</a:t>
            </a:r>
            <a:endParaRPr lang="zh-CN" altLang="en-US"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88224203"/>
      </p:ext>
    </p:extLst>
  </p:cSld>
  <p:clrMapOvr>
    <a:masterClrMapping/>
  </p:clrMapOvr>
  <p:transition>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8BA16DCC-C50E-4AD5-94C9-747C0058B3E1}" type="slidenum">
              <a:rPr lang="zh-CN" altLang="en-US" smtClean="0"/>
              <a:pPr/>
              <a:t>97</a:t>
            </a:fld>
            <a:endParaRPr lang="zh-CN" altLang="en-US" dirty="0"/>
          </a:p>
        </p:txBody>
      </p:sp>
      <p:sp>
        <p:nvSpPr>
          <p:cNvPr id="3" name="矩形 2"/>
          <p:cNvSpPr/>
          <p:nvPr/>
        </p:nvSpPr>
        <p:spPr>
          <a:xfrm>
            <a:off x="179512" y="1340768"/>
            <a:ext cx="8784976" cy="5170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200000"/>
              </a:lnSpc>
            </a:pPr>
            <a:r>
              <a:rPr lang="en-US" altLang="zh-CN" sz="2400" b="1" dirty="0">
                <a:latin typeface="微软雅黑" panose="020B0503020204020204" pitchFamily="34" charset="-122"/>
                <a:ea typeface="微软雅黑" panose="020B0503020204020204" pitchFamily="34" charset="-122"/>
              </a:rPr>
              <a:t>3</a:t>
            </a:r>
            <a:r>
              <a:rPr lang="zh-CN" altLang="en-US" sz="2400" b="1" dirty="0">
                <a:latin typeface="微软雅黑" panose="020B0503020204020204" pitchFamily="34" charset="-122"/>
                <a:ea typeface="微软雅黑" panose="020B0503020204020204" pitchFamily="34" charset="-122"/>
              </a:rPr>
              <a:t>）提供详细的技术规格</a:t>
            </a:r>
            <a:r>
              <a:rPr lang="zh-CN" altLang="en-US" sz="2400" b="1" dirty="0" smtClean="0">
                <a:latin typeface="微软雅黑" panose="020B0503020204020204" pitchFamily="34" charset="-122"/>
                <a:ea typeface="微软雅黑" panose="020B0503020204020204" pitchFamily="34" charset="-122"/>
              </a:rPr>
              <a:t>描述</a:t>
            </a:r>
            <a:endParaRPr lang="en-US" altLang="zh-CN" sz="2400" b="1" dirty="0" smtClean="0">
              <a:latin typeface="微软雅黑" panose="020B0503020204020204" pitchFamily="34" charset="-122"/>
              <a:ea typeface="微软雅黑" panose="020B0503020204020204" pitchFamily="34" charset="-122"/>
            </a:endParaRPr>
          </a:p>
          <a:p>
            <a:pPr eaLnBrk="0" hangingPunct="0">
              <a:lnSpc>
                <a:spcPct val="200000"/>
              </a:lnSpc>
            </a:pPr>
            <a:r>
              <a:rPr lang="zh-CN" altLang="en-US" sz="2000" dirty="0" smtClean="0">
                <a:latin typeface="微软雅黑" panose="020B0503020204020204" pitchFamily="34" charset="-122"/>
                <a:ea typeface="微软雅黑" panose="020B0503020204020204" pitchFamily="34" charset="-122"/>
              </a:rPr>
              <a:t>包括</a:t>
            </a:r>
            <a:r>
              <a:rPr lang="zh-CN" altLang="en-US" sz="2000" dirty="0">
                <a:latin typeface="微软雅黑" panose="020B0503020204020204" pitchFamily="34" charset="-122"/>
                <a:ea typeface="微软雅黑" panose="020B0503020204020204" pitchFamily="34" charset="-122"/>
              </a:rPr>
              <a:t>物理、化学、机械、生物参数指标，检测方法和手段等。提供详细的技术规格描述，主要适用于可以利用科学仪器、化学实验检测产品质量的情况，如化工原料、钢材等。</a:t>
            </a:r>
          </a:p>
          <a:p>
            <a:pPr eaLnBrk="0" hangingPunct="0">
              <a:lnSpc>
                <a:spcPct val="200000"/>
              </a:lnSpc>
            </a:pPr>
            <a:r>
              <a:rPr lang="en-US" altLang="zh-CN" sz="2400" b="1" dirty="0">
                <a:latin typeface="微软雅黑" panose="020B0503020204020204" pitchFamily="34" charset="-122"/>
                <a:ea typeface="微软雅黑" panose="020B0503020204020204" pitchFamily="34" charset="-122"/>
              </a:rPr>
              <a:t>4</a:t>
            </a:r>
            <a:r>
              <a:rPr lang="zh-CN" altLang="en-US" sz="2400" b="1" dirty="0">
                <a:latin typeface="微软雅黑" panose="020B0503020204020204" pitchFamily="34" charset="-122"/>
                <a:ea typeface="微软雅黑" panose="020B0503020204020204" pitchFamily="34" charset="-122"/>
              </a:rPr>
              <a:t>）提供检验</a:t>
            </a:r>
            <a:r>
              <a:rPr lang="zh-CN" altLang="en-US" sz="2400" b="1" dirty="0" smtClean="0">
                <a:latin typeface="微软雅黑" panose="020B0503020204020204" pitchFamily="34" charset="-122"/>
                <a:ea typeface="微软雅黑" panose="020B0503020204020204" pitchFamily="34" charset="-122"/>
              </a:rPr>
              <a:t>工装</a:t>
            </a:r>
            <a:endParaRPr lang="en-US" altLang="zh-CN" sz="2400" b="1" dirty="0" smtClean="0">
              <a:latin typeface="微软雅黑" panose="020B0503020204020204" pitchFamily="34" charset="-122"/>
              <a:ea typeface="微软雅黑" panose="020B0503020204020204" pitchFamily="34" charset="-122"/>
            </a:endParaRPr>
          </a:p>
          <a:p>
            <a:pPr eaLnBrk="0" hangingPunct="0">
              <a:lnSpc>
                <a:spcPct val="200000"/>
              </a:lnSpc>
            </a:pPr>
            <a:r>
              <a:rPr lang="zh-CN" altLang="en-US" sz="2000" dirty="0" smtClean="0">
                <a:latin typeface="微软雅黑" panose="020B0503020204020204" pitchFamily="34" charset="-122"/>
                <a:ea typeface="微软雅黑" panose="020B0503020204020204" pitchFamily="34" charset="-122"/>
              </a:rPr>
              <a:t>检验</a:t>
            </a:r>
            <a:r>
              <a:rPr lang="zh-CN" altLang="en-US" sz="2000" dirty="0">
                <a:latin typeface="微软雅黑" panose="020B0503020204020204" pitchFamily="34" charset="-122"/>
                <a:ea typeface="微软雅黑" panose="020B0503020204020204" pitchFamily="34" charset="-122"/>
              </a:rPr>
              <a:t>工装是指为精确检测产品尺寸精度而设计的检测工具。提供检验工装主要适用形状特殊的，用一般工具难以精确检测产品尺寸的情况。如模具、外协零部件等。</a:t>
            </a:r>
          </a:p>
        </p:txBody>
      </p:sp>
      <p:sp>
        <p:nvSpPr>
          <p:cNvPr id="4" name="Text Box 2"/>
          <p:cNvSpPr txBox="1">
            <a:spLocks noChangeArrowheads="1"/>
          </p:cNvSpPr>
          <p:nvPr/>
        </p:nvSpPr>
        <p:spPr bwMode="auto">
          <a:xfrm>
            <a:off x="3248818" y="417354"/>
            <a:ext cx="26654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zh-CN" altLang="en-US" sz="3200" b="1" dirty="0" smtClean="0">
                <a:solidFill>
                  <a:srgbClr val="FF0000"/>
                </a:solidFill>
                <a:latin typeface="微软雅黑" panose="020B0503020204020204" pitchFamily="34" charset="-122"/>
                <a:ea typeface="微软雅黑" panose="020B0503020204020204" pitchFamily="34" charset="-122"/>
              </a:rPr>
              <a:t>明确</a:t>
            </a:r>
            <a:r>
              <a:rPr lang="zh-CN" altLang="en-US" sz="3200" b="1" dirty="0">
                <a:solidFill>
                  <a:srgbClr val="FF0000"/>
                </a:solidFill>
                <a:latin typeface="微软雅黑" panose="020B0503020204020204" pitchFamily="34" charset="-122"/>
                <a:ea typeface="微软雅黑" panose="020B0503020204020204" pitchFamily="34" charset="-122"/>
              </a:rPr>
              <a:t>需求</a:t>
            </a:r>
          </a:p>
        </p:txBody>
      </p:sp>
    </p:spTree>
    <p:extLst>
      <p:ext uri="{BB962C8B-B14F-4D97-AF65-F5344CB8AC3E}">
        <p14:creationId xmlns:p14="http://schemas.microsoft.com/office/powerpoint/2010/main" val="2704268157"/>
      </p:ext>
    </p:extLst>
  </p:cSld>
  <p:clrMapOvr>
    <a:masterClrMapping/>
  </p:clrMapOvr>
  <p:transition>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8BA16DCC-C50E-4AD5-94C9-747C0058B3E1}" type="slidenum">
              <a:rPr lang="zh-CN" altLang="en-US" smtClean="0"/>
              <a:pPr/>
              <a:t>98</a:t>
            </a:fld>
            <a:endParaRPr lang="zh-CN" altLang="en-US" dirty="0"/>
          </a:p>
        </p:txBody>
      </p:sp>
      <p:sp>
        <p:nvSpPr>
          <p:cNvPr id="3" name="Text Box 2"/>
          <p:cNvSpPr txBox="1">
            <a:spLocks noChangeArrowheads="1"/>
          </p:cNvSpPr>
          <p:nvPr/>
        </p:nvSpPr>
        <p:spPr bwMode="auto">
          <a:xfrm>
            <a:off x="179512" y="1340768"/>
            <a:ext cx="8784976"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7938" indent="355600">
              <a:defRPr>
                <a:solidFill>
                  <a:schemeClr val="tx1"/>
                </a:solidFill>
                <a:latin typeface="Arial" panose="020B0604020202020204" pitchFamily="34" charset="0"/>
                <a:ea typeface="宋体" panose="02010600030101010101" pitchFamily="2" charset="-122"/>
              </a:defRPr>
            </a:lvl1pPr>
            <a:lvl2pPr marL="1093788" indent="-457200">
              <a:defRPr>
                <a:solidFill>
                  <a:schemeClr val="tx1"/>
                </a:solidFill>
                <a:latin typeface="Arial" panose="020B0604020202020204" pitchFamily="34" charset="0"/>
                <a:ea typeface="宋体" panose="02010600030101010101" pitchFamily="2" charset="-122"/>
              </a:defRPr>
            </a:lvl2pPr>
            <a:lvl3pPr marL="1730375" indent="-457200">
              <a:defRPr>
                <a:solidFill>
                  <a:schemeClr val="tx1"/>
                </a:solidFill>
                <a:latin typeface="Arial" panose="020B0604020202020204" pitchFamily="34" charset="0"/>
                <a:ea typeface="宋体" panose="02010600030101010101" pitchFamily="2" charset="-122"/>
              </a:defRPr>
            </a:lvl3pPr>
            <a:lvl4pPr marL="2366963" indent="-457200">
              <a:defRPr>
                <a:solidFill>
                  <a:schemeClr val="tx1"/>
                </a:solidFill>
                <a:latin typeface="Arial" panose="020B0604020202020204" pitchFamily="34" charset="0"/>
                <a:ea typeface="宋体" panose="02010600030101010101" pitchFamily="2" charset="-122"/>
              </a:defRPr>
            </a:lvl4pPr>
            <a:lvl5pPr marL="3003550" indent="-457200">
              <a:defRPr>
                <a:solidFill>
                  <a:schemeClr val="tx1"/>
                </a:solidFill>
                <a:latin typeface="Arial" panose="020B0604020202020204" pitchFamily="34" charset="0"/>
                <a:ea typeface="宋体" panose="02010600030101010101" pitchFamily="2" charset="-122"/>
              </a:defRPr>
            </a:lvl5pPr>
            <a:lvl6pPr marL="3460750" indent="-4572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917950" indent="-4572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4375150" indent="-4572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832350" indent="-4572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indent="0" eaLnBrk="0" hangingPunct="0">
              <a:lnSpc>
                <a:spcPct val="150000"/>
              </a:lnSpc>
            </a:pPr>
            <a:r>
              <a:rPr lang="zh-CN" altLang="en-US" sz="2400" b="1" dirty="0" smtClean="0">
                <a:latin typeface="微软雅黑" panose="020B0503020204020204" pitchFamily="34" charset="-122"/>
                <a:ea typeface="微软雅黑" panose="020B0503020204020204" pitchFamily="34" charset="-122"/>
              </a:rPr>
              <a:t>（</a:t>
            </a:r>
            <a:r>
              <a:rPr lang="en-US" altLang="zh-CN" sz="2400" b="1" dirty="0" smtClean="0">
                <a:latin typeface="微软雅黑" panose="020B0503020204020204" pitchFamily="34" charset="-122"/>
                <a:ea typeface="微软雅黑" panose="020B0503020204020204" pitchFamily="34" charset="-122"/>
              </a:rPr>
              <a:t>5</a:t>
            </a:r>
            <a:r>
              <a:rPr lang="zh-CN" altLang="en-US" sz="2400" b="1" dirty="0" smtClean="0">
                <a:latin typeface="微软雅黑" panose="020B0503020204020204" pitchFamily="34" charset="-122"/>
                <a:ea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rPr>
              <a:t>服务</a:t>
            </a:r>
            <a:r>
              <a:rPr lang="zh-CN" altLang="en-US" sz="2400" b="1" dirty="0" smtClean="0">
                <a:latin typeface="微软雅黑" panose="020B0503020204020204" pitchFamily="34" charset="-122"/>
                <a:ea typeface="微软雅黑" panose="020B0503020204020204" pitchFamily="34" charset="-122"/>
              </a:rPr>
              <a:t>规格</a:t>
            </a:r>
            <a:endParaRPr lang="en-US" altLang="zh-CN" sz="2400" b="1" dirty="0" smtClean="0">
              <a:latin typeface="微软雅黑" panose="020B0503020204020204" pitchFamily="34" charset="-122"/>
              <a:ea typeface="微软雅黑" panose="020B0503020204020204" pitchFamily="34" charset="-122"/>
            </a:endParaRPr>
          </a:p>
          <a:p>
            <a:pPr marL="0" indent="0" eaLnBrk="0" hangingPunct="0">
              <a:lnSpc>
                <a:spcPct val="150000"/>
              </a:lnSpc>
            </a:pPr>
            <a:r>
              <a:rPr lang="zh-CN" altLang="en-US" sz="2000" dirty="0" smtClean="0">
                <a:latin typeface="微软雅黑" panose="020B0503020204020204" pitchFamily="34" charset="-122"/>
                <a:ea typeface="微软雅黑" panose="020B0503020204020204" pitchFamily="34" charset="-122"/>
              </a:rPr>
              <a:t>企业</a:t>
            </a:r>
            <a:r>
              <a:rPr lang="zh-CN" altLang="en-US" sz="2000" dirty="0">
                <a:latin typeface="微软雅黑" panose="020B0503020204020204" pitchFamily="34" charset="-122"/>
                <a:ea typeface="微软雅黑" panose="020B0503020204020204" pitchFamily="34" charset="-122"/>
              </a:rPr>
              <a:t>采购的服务类型很多，包括物流、运输、仓储、广告、安保服务、保洁服务、教育培训、设计服务、管理咨询等。</a:t>
            </a:r>
          </a:p>
          <a:p>
            <a:pPr eaLnBrk="0" hangingPunct="0">
              <a:lnSpc>
                <a:spcPct val="150000"/>
              </a:lnSpc>
              <a:buFont typeface="Wingdings" panose="05000000000000000000" pitchFamily="2" charset="2"/>
              <a:buChar char="l"/>
            </a:pPr>
            <a:r>
              <a:rPr lang="zh-CN" altLang="en-US" sz="2000" dirty="0">
                <a:latin typeface="微软雅黑" panose="020B0503020204020204" pitchFamily="34" charset="-122"/>
                <a:ea typeface="微软雅黑" panose="020B0503020204020204" pitchFamily="34" charset="-122"/>
              </a:rPr>
              <a:t>服务在许多方面不同于有形产品，制定服务规格是非常重要的，但也是非常困难的。</a:t>
            </a:r>
          </a:p>
          <a:p>
            <a:pPr eaLnBrk="0" hangingPunct="0">
              <a:lnSpc>
                <a:spcPct val="150000"/>
              </a:lnSpc>
              <a:buFont typeface="Wingdings" panose="05000000000000000000" pitchFamily="2" charset="2"/>
              <a:buChar char="l"/>
            </a:pPr>
            <a:r>
              <a:rPr lang="zh-CN" altLang="en-US" sz="2000" dirty="0">
                <a:latin typeface="微软雅黑" panose="020B0503020204020204" pitchFamily="34" charset="-122"/>
                <a:ea typeface="微软雅黑" panose="020B0503020204020204" pitchFamily="34" charset="-122"/>
              </a:rPr>
              <a:t>服务规格界定的困难。许多产品的需求可以明确地阐明，如尺寸、重量、原材料类型或者燃料消耗量等。服务是无形的，许多时候，制定服务规格比制定产品规格更困难。例如，物流服务及时、培训效果显著、服务周到等，衡量服务质量要素往往都是非定量因素，需对服务质量进行科学定义，并通过确定服务目标及考核指标来衡量服务好坏</a:t>
            </a:r>
            <a:r>
              <a:rPr lang="zh-CN" altLang="en-US" sz="2000" dirty="0" smtClean="0">
                <a:latin typeface="微软雅黑" panose="020B0503020204020204" pitchFamily="34" charset="-122"/>
                <a:ea typeface="微软雅黑" panose="020B0503020204020204" pitchFamily="34" charset="-122"/>
              </a:rPr>
              <a:t>。</a:t>
            </a:r>
            <a:endParaRPr lang="zh-CN" altLang="en-US" sz="2000" dirty="0">
              <a:latin typeface="微软雅黑" panose="020B0503020204020204" pitchFamily="34" charset="-122"/>
              <a:ea typeface="微软雅黑" panose="020B0503020204020204" pitchFamily="34" charset="-122"/>
            </a:endParaRPr>
          </a:p>
        </p:txBody>
      </p:sp>
      <p:sp>
        <p:nvSpPr>
          <p:cNvPr id="4" name="Text Box 2"/>
          <p:cNvSpPr txBox="1">
            <a:spLocks noChangeArrowheads="1"/>
          </p:cNvSpPr>
          <p:nvPr/>
        </p:nvSpPr>
        <p:spPr bwMode="auto">
          <a:xfrm>
            <a:off x="3248818" y="387788"/>
            <a:ext cx="26654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zh-CN" altLang="en-US" sz="3200" b="1" dirty="0" smtClean="0">
                <a:solidFill>
                  <a:srgbClr val="FF0000"/>
                </a:solidFill>
                <a:latin typeface="微软雅黑" panose="020B0503020204020204" pitchFamily="34" charset="-122"/>
                <a:ea typeface="微软雅黑" panose="020B0503020204020204" pitchFamily="34" charset="-122"/>
              </a:rPr>
              <a:t>明确</a:t>
            </a:r>
            <a:r>
              <a:rPr lang="zh-CN" altLang="en-US" sz="3200" b="1" dirty="0">
                <a:solidFill>
                  <a:srgbClr val="FF0000"/>
                </a:solidFill>
                <a:latin typeface="微软雅黑" panose="020B0503020204020204" pitchFamily="34" charset="-122"/>
                <a:ea typeface="微软雅黑" panose="020B0503020204020204" pitchFamily="34" charset="-122"/>
              </a:rPr>
              <a:t>需求</a:t>
            </a:r>
          </a:p>
        </p:txBody>
      </p:sp>
    </p:spTree>
    <p:extLst>
      <p:ext uri="{BB962C8B-B14F-4D97-AF65-F5344CB8AC3E}">
        <p14:creationId xmlns:p14="http://schemas.microsoft.com/office/powerpoint/2010/main" val="1375527161"/>
      </p:ext>
    </p:extLst>
  </p:cSld>
  <p:clrMapOvr>
    <a:masterClrMapping/>
  </p:clrMapOvr>
  <p:transition>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Rectangle 4"/>
          <p:cNvSpPr>
            <a:spLocks noChangeArrowheads="1"/>
          </p:cNvSpPr>
          <p:nvPr/>
        </p:nvSpPr>
        <p:spPr bwMode="auto">
          <a:xfrm>
            <a:off x="467542" y="1340768"/>
            <a:ext cx="8208912" cy="5127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ct val="150000"/>
              </a:lnSpc>
              <a:buFontTx/>
              <a:buNone/>
            </a:pPr>
            <a:r>
              <a:rPr lang="zh-CN" altLang="en-US" sz="2000" dirty="0" smtClean="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）国内外采购指南</a:t>
            </a:r>
            <a:r>
              <a:rPr lang="zh-CN" altLang="en-US" sz="2000" dirty="0" smtClean="0">
                <a:latin typeface="微软雅黑" panose="020B0503020204020204" pitchFamily="34" charset="-122"/>
                <a:ea typeface="微软雅黑" panose="020B0503020204020204" pitchFamily="34" charset="-122"/>
              </a:rPr>
              <a:t>。</a:t>
            </a:r>
            <a:endParaRPr lang="zh-CN" altLang="en-US" sz="2000" dirty="0">
              <a:latin typeface="微软雅黑" panose="020B0503020204020204" pitchFamily="34" charset="-122"/>
              <a:ea typeface="微软雅黑" panose="020B0503020204020204" pitchFamily="34" charset="-122"/>
            </a:endParaRPr>
          </a:p>
          <a:p>
            <a:pPr algn="just">
              <a:lnSpc>
                <a:spcPct val="150000"/>
              </a:lnSpc>
              <a:buFontTx/>
              <a:buNone/>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）国内外产品发布会</a:t>
            </a:r>
            <a:r>
              <a:rPr lang="zh-CN" altLang="en-US" sz="2000" dirty="0" smtClean="0">
                <a:latin typeface="微软雅黑" panose="020B0503020204020204" pitchFamily="34" charset="-122"/>
                <a:ea typeface="微软雅黑" panose="020B0503020204020204" pitchFamily="34" charset="-122"/>
              </a:rPr>
              <a:t>。</a:t>
            </a:r>
            <a:endParaRPr lang="zh-CN" altLang="en-US" sz="2000" dirty="0">
              <a:latin typeface="微软雅黑" panose="020B0503020204020204" pitchFamily="34" charset="-122"/>
              <a:ea typeface="微软雅黑" panose="020B0503020204020204" pitchFamily="34" charset="-122"/>
            </a:endParaRPr>
          </a:p>
          <a:p>
            <a:pPr algn="just">
              <a:lnSpc>
                <a:spcPct val="150000"/>
              </a:lnSpc>
              <a:buFontTx/>
              <a:buNone/>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）国内外新闻传播媒体</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报纸、刊物、广播电台、电视、网络</a:t>
            </a:r>
            <a:r>
              <a:rPr lang="en-US" altLang="zh-CN" sz="2000" dirty="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a:t>
            </a:r>
            <a:endParaRPr lang="zh-CN" altLang="en-US" sz="2000" dirty="0">
              <a:latin typeface="微软雅黑" panose="020B0503020204020204" pitchFamily="34" charset="-122"/>
              <a:ea typeface="微软雅黑" panose="020B0503020204020204" pitchFamily="34" charset="-122"/>
            </a:endParaRPr>
          </a:p>
          <a:p>
            <a:pPr algn="just">
              <a:lnSpc>
                <a:spcPct val="150000"/>
              </a:lnSpc>
              <a:buFontTx/>
              <a:buNone/>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4</a:t>
            </a:r>
            <a:r>
              <a:rPr lang="zh-CN" altLang="en-US" sz="2000" dirty="0">
                <a:latin typeface="微软雅黑" panose="020B0503020204020204" pitchFamily="34" charset="-122"/>
                <a:ea typeface="微软雅黑" panose="020B0503020204020204" pitchFamily="34" charset="-122"/>
              </a:rPr>
              <a:t>）国内外产品展销会。 </a:t>
            </a:r>
          </a:p>
          <a:p>
            <a:pPr algn="just">
              <a:lnSpc>
                <a:spcPct val="150000"/>
              </a:lnSpc>
              <a:buFontTx/>
              <a:buNone/>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5</a:t>
            </a:r>
            <a:r>
              <a:rPr lang="zh-CN" altLang="en-US" sz="2000" dirty="0">
                <a:latin typeface="微软雅黑" panose="020B0503020204020204" pitchFamily="34" charset="-122"/>
                <a:ea typeface="微软雅黑" panose="020B0503020204020204" pitchFamily="34" charset="-122"/>
              </a:rPr>
              <a:t>）政府组织的各类商品</a:t>
            </a:r>
            <a:r>
              <a:rPr lang="zh-CN" altLang="en-US" sz="2000" dirty="0" smtClean="0">
                <a:latin typeface="微软雅黑" panose="020B0503020204020204" pitchFamily="34" charset="-122"/>
                <a:ea typeface="微软雅黑" panose="020B0503020204020204" pitchFamily="34" charset="-122"/>
              </a:rPr>
              <a:t>订货会</a:t>
            </a:r>
            <a:endParaRPr lang="en-US" altLang="zh-CN" sz="2000" dirty="0" smtClean="0">
              <a:latin typeface="微软雅黑" panose="020B0503020204020204" pitchFamily="34" charset="-122"/>
              <a:ea typeface="微软雅黑" panose="020B0503020204020204" pitchFamily="34" charset="-122"/>
            </a:endParaRPr>
          </a:p>
          <a:p>
            <a:pPr algn="just">
              <a:lnSpc>
                <a:spcPct val="150000"/>
              </a:lnSpc>
              <a:buFontTx/>
              <a:buNone/>
            </a:pPr>
            <a:r>
              <a:rPr lang="zh-CN" altLang="en-US" sz="2000" dirty="0" smtClean="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6</a:t>
            </a:r>
            <a:r>
              <a:rPr lang="zh-CN" altLang="en-US" sz="2000" dirty="0">
                <a:latin typeface="微软雅黑" panose="020B0503020204020204" pitchFamily="34" charset="-122"/>
                <a:ea typeface="微软雅黑" panose="020B0503020204020204" pitchFamily="34" charset="-122"/>
              </a:rPr>
              <a:t>）国内外行业协会</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会员名录、产业公报。</a:t>
            </a:r>
          </a:p>
          <a:p>
            <a:pPr algn="just">
              <a:lnSpc>
                <a:spcPct val="150000"/>
              </a:lnSpc>
              <a:buFontTx/>
              <a:buNone/>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7</a:t>
            </a:r>
            <a:r>
              <a:rPr lang="zh-CN" altLang="en-US" sz="2000" dirty="0">
                <a:latin typeface="微软雅黑" panose="020B0503020204020204" pitchFamily="34" charset="-122"/>
                <a:ea typeface="微软雅黑" panose="020B0503020204020204" pitchFamily="34" charset="-122"/>
              </a:rPr>
              <a:t>）国内外企业协会。</a:t>
            </a:r>
          </a:p>
          <a:p>
            <a:pPr algn="just">
              <a:lnSpc>
                <a:spcPct val="150000"/>
              </a:lnSpc>
              <a:buFontTx/>
              <a:buNone/>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8</a:t>
            </a:r>
            <a:r>
              <a:rPr lang="zh-CN" altLang="en-US" sz="2000" dirty="0">
                <a:latin typeface="微软雅黑" panose="020B0503020204020204" pitchFamily="34" charset="-122"/>
                <a:ea typeface="微软雅黑" panose="020B0503020204020204" pitchFamily="34" charset="-122"/>
              </a:rPr>
              <a:t>）国内外各种厂商联谊会或同业工会。</a:t>
            </a:r>
          </a:p>
          <a:p>
            <a:pPr algn="just">
              <a:lnSpc>
                <a:spcPct val="150000"/>
              </a:lnSpc>
              <a:buFontTx/>
              <a:buNone/>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9</a:t>
            </a:r>
            <a:r>
              <a:rPr lang="zh-CN" altLang="en-US" sz="2000" dirty="0">
                <a:latin typeface="微软雅黑" panose="020B0503020204020204" pitchFamily="34" charset="-122"/>
                <a:ea typeface="微软雅黑" panose="020B0503020204020204" pitchFamily="34" charset="-122"/>
              </a:rPr>
              <a:t>）国内外政府相关统计调查报告或刊物</a:t>
            </a:r>
          </a:p>
          <a:p>
            <a:pPr algn="just">
              <a:lnSpc>
                <a:spcPct val="150000"/>
              </a:lnSpc>
              <a:buFontTx/>
              <a:buNone/>
            </a:pPr>
            <a:r>
              <a:rPr lang="zh-CN" altLang="en-US" sz="2000" dirty="0" smtClean="0">
                <a:latin typeface="微软雅黑" panose="020B0503020204020204" pitchFamily="34" charset="-122"/>
                <a:ea typeface="微软雅黑" panose="020B0503020204020204" pitchFamily="34" charset="-122"/>
              </a:rPr>
              <a:t>（</a:t>
            </a:r>
            <a:r>
              <a:rPr lang="en-US" altLang="zh-CN" sz="2000" dirty="0" smtClean="0">
                <a:latin typeface="微软雅黑" panose="020B0503020204020204" pitchFamily="34" charset="-122"/>
                <a:ea typeface="微软雅黑" panose="020B0503020204020204" pitchFamily="34" charset="-122"/>
              </a:rPr>
              <a:t>10</a:t>
            </a:r>
            <a:r>
              <a:rPr lang="zh-CN" altLang="en-US" sz="2000" dirty="0" smtClean="0">
                <a:latin typeface="微软雅黑" panose="020B0503020204020204" pitchFamily="34" charset="-122"/>
                <a:ea typeface="微软雅黑" panose="020B0503020204020204" pitchFamily="34" charset="-122"/>
              </a:rPr>
              <a:t>）</a:t>
            </a:r>
            <a:r>
              <a:rPr lang="en-US" altLang="zh-CN" sz="2000" dirty="0" smtClean="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其他各类出版物的厂商名录</a:t>
            </a:r>
            <a:r>
              <a:rPr lang="zh-CN" altLang="en-US" sz="2000" dirty="0" smtClean="0">
                <a:latin typeface="微软雅黑" panose="020B0503020204020204" pitchFamily="34" charset="-122"/>
                <a:ea typeface="微软雅黑" panose="020B0503020204020204" pitchFamily="34" charset="-122"/>
              </a:rPr>
              <a:t>。</a:t>
            </a:r>
            <a:endParaRPr lang="zh-CN" altLang="en-US" sz="2800" dirty="0">
              <a:latin typeface="微软雅黑" panose="020B0503020204020204" pitchFamily="34" charset="-122"/>
              <a:ea typeface="微软雅黑" panose="020B0503020204020204" pitchFamily="34" charset="-122"/>
            </a:endParaRPr>
          </a:p>
        </p:txBody>
      </p:sp>
      <p:sp>
        <p:nvSpPr>
          <p:cNvPr id="2" name="矩形 1"/>
          <p:cNvSpPr/>
          <p:nvPr/>
        </p:nvSpPr>
        <p:spPr>
          <a:xfrm>
            <a:off x="3043375" y="332656"/>
            <a:ext cx="3057247" cy="633187"/>
          </a:xfrm>
          <a:prstGeom prst="rect">
            <a:avLst/>
          </a:prstGeom>
        </p:spPr>
        <p:txBody>
          <a:bodyPr wrap="none">
            <a:spAutoFit/>
          </a:bodyPr>
          <a:lstStyle/>
          <a:p>
            <a:pPr>
              <a:lnSpc>
                <a:spcPct val="120000"/>
              </a:lnSpc>
              <a:buFontTx/>
              <a:buNone/>
            </a:pPr>
            <a:r>
              <a:rPr lang="zh-CN" altLang="en-US" sz="3200" b="1" dirty="0">
                <a:solidFill>
                  <a:srgbClr val="FF0000"/>
                </a:solidFill>
                <a:latin typeface="微软雅黑" panose="020B0503020204020204" pitchFamily="34" charset="-122"/>
                <a:ea typeface="微软雅黑" panose="020B0503020204020204" pitchFamily="34" charset="-122"/>
              </a:rPr>
              <a:t>供应商信息来源</a:t>
            </a:r>
          </a:p>
        </p:txBody>
      </p:sp>
    </p:spTree>
    <p:extLst>
      <p:ext uri="{BB962C8B-B14F-4D97-AF65-F5344CB8AC3E}">
        <p14:creationId xmlns:p14="http://schemas.microsoft.com/office/powerpoint/2010/main" val="3306302532"/>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wLkTR4jMmkeloXsq5BPjOw"/>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0uP_Ow_nOUqzfmN7irk8U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EHT17QcqVEOtTHA2djuQt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L_tBA0l2dU6.mpVB8.F_1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wLkTR4jMmkeloXsq5BPjO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OcPlxl5sgEKZzu1DObaSV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p5EIZzuH6Uamvw5zcbYhV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GrK4LFecpUOy84qPIWlw3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PRYcxmA9KE2pZnhanitog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2KPbngYNIEK9dWk8MmfUp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rAXycfUD50Cp3S4.21nNA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ySkfV1WU2kmqK16hErdkK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xPTydGRor06s_7fH6u3PW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wPY0nUEWfkCEt987zJxDT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L_3Qdm4Xn0a_oO_7RKqzR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OcPlxl5sgEKZzu1DObaSVw"/>
</p:tagLst>
</file>

<file path=ppt/theme/theme1.xml><?xml version="1.0" encoding="utf-8"?>
<a:theme xmlns:a="http://schemas.openxmlformats.org/drawingml/2006/main" name="主题1">
  <a:themeElements>
    <a:clrScheme name="2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stealth" w="lg" len="lg"/>
        </a:ln>
        <a:effectLst>
          <a:outerShdw dist="20000" dir="5400000" algn="ctr" rotWithShape="0">
            <a:srgbClr val="000000">
              <a:alpha val="34000"/>
            </a:srgbClr>
          </a:outerShdw>
        </a:effectLst>
      </a:spPr>
      <a:bodyPr vert="horz" wrap="none" lIns="90000" tIns="46800" rIns="90000" bIns="46800" numCol="1" anchor="ctr" anchorCtr="0" compatLnSpc="1">
        <a:prstTxWarp prst="textNoShape">
          <a:avLst/>
        </a:prstTxWarp>
      </a:bodyPr>
      <a:lstStyle>
        <a:defPPr marL="455613" marR="0" indent="-455613" algn="ctr" defTabSz="914400" rtl="0" eaLnBrk="1" fontAlgn="base" latinLnBrk="0" hangingPunct="1">
          <a:lnSpc>
            <a:spcPct val="100000"/>
          </a:lnSpc>
          <a:spcBef>
            <a:spcPct val="50000"/>
          </a:spcBef>
          <a:spcAft>
            <a:spcPct val="0"/>
          </a:spcAft>
          <a:buClrTx/>
          <a:buSzPct val="120000"/>
          <a:buFont typeface="Wingdings" pitchFamily="2" charset="2"/>
          <a:buNone/>
          <a:tabLst/>
          <a:defRPr kumimoji="0" lang="zh-CN" sz="1800" b="1" i="1"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stealth" w="lg" len="lg"/>
        </a:ln>
        <a:effectLst>
          <a:outerShdw dist="20000" dir="5400000" algn="ctr" rotWithShape="0">
            <a:srgbClr val="000000">
              <a:alpha val="34000"/>
            </a:srgbClr>
          </a:outerShdw>
        </a:effectLst>
      </a:spPr>
      <a:bodyPr vert="horz" wrap="none" lIns="90000" tIns="46800" rIns="90000" bIns="46800" numCol="1" anchor="ctr" anchorCtr="0" compatLnSpc="1">
        <a:prstTxWarp prst="textNoShape">
          <a:avLst/>
        </a:prstTxWarp>
      </a:bodyPr>
      <a:lstStyle>
        <a:defPPr marL="455613" marR="0" indent="-455613" algn="ctr" defTabSz="914400" rtl="0" eaLnBrk="1" fontAlgn="base" latinLnBrk="0" hangingPunct="1">
          <a:lnSpc>
            <a:spcPct val="100000"/>
          </a:lnSpc>
          <a:spcBef>
            <a:spcPct val="50000"/>
          </a:spcBef>
          <a:spcAft>
            <a:spcPct val="0"/>
          </a:spcAft>
          <a:buClrTx/>
          <a:buSzPct val="120000"/>
          <a:buFont typeface="Wingdings" pitchFamily="2" charset="2"/>
          <a:buNone/>
          <a:tabLst/>
          <a:defRPr kumimoji="0" lang="zh-CN" sz="1800" b="1" i="1"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主题1">
  <a:themeElements>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上海Nordri专业商务幻灯演示设计">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主题1" id="{7C5C6D41-D879-46F9-8957-3C8D1ED0C737}" vid="{55639E2A-B1D7-4588-BD10-3CE78D6D3D34}"/>
    </a:ext>
  </a:extLst>
</a:theme>
</file>

<file path=ppt/theme/theme3.xml><?xml version="1.0" encoding="utf-8"?>
<a:theme xmlns:a="http://schemas.openxmlformats.org/drawingml/2006/main" name="Nordri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99"/>
      </a:hlink>
      <a:folHlink>
        <a:srgbClr val="3366CC"/>
      </a:folHlink>
    </a:clrScheme>
    <a:fontScheme name="NordriDesign">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上海Nordri专业商务幻灯演示设计">
  <a:themeElements>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上海Nordri专业商务幻灯演示设计">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主题1</Template>
  <TotalTime>6805</TotalTime>
  <Words>14338</Words>
  <Application>Microsoft Office PowerPoint</Application>
  <PresentationFormat>全屏显示(4:3)</PresentationFormat>
  <Paragraphs>1976</Paragraphs>
  <Slides>180</Slides>
  <Notes>23</Notes>
  <HiddenSlides>0</HiddenSlides>
  <MMClips>0</MMClips>
  <ScaleCrop>false</ScaleCrop>
  <HeadingPairs>
    <vt:vector size="8" baseType="variant">
      <vt:variant>
        <vt:lpstr>已用的字体</vt:lpstr>
      </vt:variant>
      <vt:variant>
        <vt:i4>19</vt:i4>
      </vt:variant>
      <vt:variant>
        <vt:lpstr>主题</vt:lpstr>
      </vt:variant>
      <vt:variant>
        <vt:i4>4</vt:i4>
      </vt:variant>
      <vt:variant>
        <vt:lpstr>嵌入 OLE 服务器</vt:lpstr>
      </vt:variant>
      <vt:variant>
        <vt:i4>6</vt:i4>
      </vt:variant>
      <vt:variant>
        <vt:lpstr>幻灯片标题</vt:lpstr>
      </vt:variant>
      <vt:variant>
        <vt:i4>180</vt:i4>
      </vt:variant>
    </vt:vector>
  </HeadingPairs>
  <TitlesOfParts>
    <vt:vector size="209" baseType="lpstr">
      <vt:lpstr>Adobe 黑体 Std R</vt:lpstr>
      <vt:lpstr>ITCCenturyBookT</vt:lpstr>
      <vt:lpstr>Monotype Sorts</vt:lpstr>
      <vt:lpstr>方正姚体</vt:lpstr>
      <vt:lpstr>方正综艺简体</vt:lpstr>
      <vt:lpstr>黑体</vt:lpstr>
      <vt:lpstr>楷体_GB2312</vt:lpstr>
      <vt:lpstr>隶书</vt:lpstr>
      <vt:lpstr>宋体</vt:lpstr>
      <vt:lpstr>微软雅黑</vt:lpstr>
      <vt:lpstr>幼圆</vt:lpstr>
      <vt:lpstr>Aharoni</vt:lpstr>
      <vt:lpstr>Arial</vt:lpstr>
      <vt:lpstr>Arial Narrow</vt:lpstr>
      <vt:lpstr>Calibri</vt:lpstr>
      <vt:lpstr>Cambria</vt:lpstr>
      <vt:lpstr>Times New Roman</vt:lpstr>
      <vt:lpstr>Verdana</vt:lpstr>
      <vt:lpstr>Wingdings</vt:lpstr>
      <vt:lpstr>主题1</vt:lpstr>
      <vt:lpstr>1_主题1</vt:lpstr>
      <vt:lpstr>NordriDesign</vt:lpstr>
      <vt:lpstr>上海Nordri专业商务幻灯演示设计</vt:lpstr>
      <vt:lpstr>Document</vt:lpstr>
      <vt:lpstr>多媒體項目</vt:lpstr>
      <vt:lpstr>Worksheet</vt:lpstr>
      <vt:lpstr>工作表</vt:lpstr>
      <vt:lpstr>剪辑</vt:lpstr>
      <vt:lpstr>Clip</vt:lpstr>
      <vt:lpstr>PowerPoint 演示文稿</vt:lpstr>
      <vt:lpstr>PowerPoint 演示文稿</vt:lpstr>
      <vt:lpstr>PowerPoint 演示文稿</vt:lpstr>
      <vt:lpstr>供应链管理的精髓</vt:lpstr>
      <vt:lpstr>课程背景  Lecturer Instructors</vt:lpstr>
      <vt:lpstr>课程结构  Lecturer Instructors</vt:lpstr>
      <vt:lpstr>精益供应链课程—采购管理与供应商管理</vt:lpstr>
      <vt:lpstr>企业是什么？</vt:lpstr>
      <vt:lpstr>企业在社会中的作用</vt:lpstr>
      <vt:lpstr>企业的分类</vt:lpstr>
      <vt:lpstr>企业的分类</vt:lpstr>
      <vt:lpstr>PowerPoint 演示文稿</vt:lpstr>
      <vt:lpstr>PowerPoint 演示文稿</vt:lpstr>
      <vt:lpstr>精益生产的目标</vt:lpstr>
      <vt:lpstr>生产工厂常见的问题（一）</vt:lpstr>
      <vt:lpstr>生产工厂常见的问题（二）</vt:lpstr>
      <vt:lpstr>企业管理混乱的根源 </vt:lpstr>
      <vt:lpstr>精益告诉我们什么</vt:lpstr>
      <vt:lpstr>精益企业达到的水平</vt:lpstr>
      <vt:lpstr>精益供应链课程—采购管理与供应商管理</vt:lpstr>
      <vt:lpstr>PowerPoint 演示文稿</vt:lpstr>
      <vt:lpstr>采购的十大困惑                                        </vt:lpstr>
      <vt:lpstr>PowerPoint 演示文稿</vt:lpstr>
      <vt:lpstr>PowerPoint 演示文稿</vt:lpstr>
      <vt:lpstr>PowerPoint 演示文稿</vt:lpstr>
      <vt:lpstr>采购管理的目标</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精益供应链课程—采购管理与供应商管理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库存掩盖的问题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批量订货模式</vt:lpstr>
      <vt:lpstr>精益供应链课程—采购管理与供应商管理</vt:lpstr>
      <vt:lpstr>订货程序与逻辑</vt:lpstr>
      <vt:lpstr>PowerPoint 演示文稿</vt:lpstr>
      <vt:lpstr>PowerPoint 演示文稿</vt:lpstr>
      <vt:lpstr>采购管理的控制原则</vt:lpstr>
      <vt:lpstr>PowerPoint 演示文稿</vt:lpstr>
      <vt:lpstr>对生产计划的反馈</vt:lpstr>
      <vt:lpstr>在生产过程中常见的采购问题</vt:lpstr>
      <vt:lpstr>精益供应链课程—采购管理与供应商管理</vt:lpstr>
      <vt:lpstr>PowerPoint 演示文稿</vt:lpstr>
      <vt:lpstr>供应商管理的涵义</vt:lpstr>
      <vt:lpstr>PowerPoint 演示文稿</vt:lpstr>
      <vt:lpstr>供应商管理的目标</vt:lpstr>
      <vt:lpstr>PowerPoint 演示文稿</vt:lpstr>
      <vt:lpstr>供应商关系管理的发展</vt:lpstr>
      <vt:lpstr>供应商关系管理的发展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实现长期伙伴关系的前提</vt:lpstr>
      <vt:lpstr>成功的关键</vt:lpstr>
      <vt:lpstr>PowerPoint 演示文稿</vt:lpstr>
      <vt:lpstr>PowerPoint 演示文稿</vt:lpstr>
      <vt:lpstr>PowerPoint 演示文稿</vt:lpstr>
      <vt:lpstr>全球范围内，一些优秀企业的采购理念完成了从交易型到战略型的转变</vt:lpstr>
      <vt:lpstr>精益供应链课程—采购管理与供应商管理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1. 公司总体情况</vt:lpstr>
      <vt:lpstr>1. 公司总体情况</vt:lpstr>
      <vt:lpstr>2. 生产制造能力</vt:lpstr>
      <vt:lpstr>3. 技术研发能力</vt:lpstr>
      <vt:lpstr>4. 质量管理能力</vt:lpstr>
      <vt:lpstr>5. 物流与交货能力</vt:lpstr>
      <vt:lpstr>6. 采购与供应商管理</vt:lpstr>
      <vt:lpstr>7. 生态与环保</vt:lpstr>
      <vt:lpstr>8. 合作与服务</vt:lpstr>
      <vt:lpstr>PowerPoint 演示文稿</vt:lpstr>
      <vt:lpstr>PowerPoint 演示文稿</vt:lpstr>
      <vt:lpstr>PowerPoint 演示文稿</vt:lpstr>
      <vt:lpstr>PowerPoint 演示文稿</vt:lpstr>
      <vt:lpstr>精益供应链课程—采购管理与供应商管理</vt:lpstr>
      <vt:lpstr>PowerPoint 演示文稿</vt:lpstr>
      <vt:lpstr>PowerPoint 演示文稿</vt:lpstr>
      <vt:lpstr>PowerPoint 演示文稿</vt:lpstr>
      <vt:lpstr>PowerPoint 演示文稿</vt:lpstr>
      <vt:lpstr>PowerPoint 演示文稿</vt:lpstr>
      <vt:lpstr>PowerPoint 演示文稿</vt:lpstr>
      <vt:lpstr>供应商品质控制管理</vt:lpstr>
      <vt:lpstr>开发阶段供应商质量控制</vt:lpstr>
      <vt:lpstr>开发阶段供应商质量控制</vt:lpstr>
      <vt:lpstr>供应商PPAP的提交</vt:lpstr>
      <vt:lpstr>PPAP的定义</vt:lpstr>
      <vt:lpstr>PPAP的过程要求</vt:lpstr>
      <vt:lpstr>PPAP的提交要求</vt:lpstr>
      <vt:lpstr>PPAP的提交等级</vt:lpstr>
      <vt:lpstr>PPAP的提交状态</vt:lpstr>
      <vt:lpstr>量产阶段的供应商质量控制</vt:lpstr>
      <vt:lpstr>供应商过程质量控制</vt:lpstr>
      <vt:lpstr>  质量策划</vt:lpstr>
      <vt:lpstr>  质量控制</vt:lpstr>
      <vt:lpstr>  质量改进</vt:lpstr>
      <vt:lpstr>供应商不合格品控制</vt:lpstr>
      <vt:lpstr>供应商过程审核</vt:lpstr>
      <vt:lpstr>  过程审核准备流程</vt:lpstr>
      <vt:lpstr>供应商4M变更管理</vt:lpstr>
      <vt:lpstr>8D概述</vt:lpstr>
      <vt:lpstr>8D的步骤</vt:lpstr>
      <vt:lpstr>PowerPoint 演示文稿</vt:lpstr>
      <vt:lpstr>PowerPoint 演示文稿</vt:lpstr>
      <vt:lpstr>价格构成</vt:lpstr>
      <vt:lpstr>影响直接成本的因素</vt:lpstr>
      <vt:lpstr>怎么拿到“成本结构分析”？</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了解向供应商采购的物料</vt:lpstr>
      <vt:lpstr>掌握供应商物料日程基准的基本时间</vt:lpstr>
      <vt:lpstr> 掌握供应商物料日程基准的作用</vt:lpstr>
      <vt:lpstr>进度控制方法 </vt:lpstr>
      <vt:lpstr>PowerPoint 演示文稿</vt:lpstr>
      <vt:lpstr>供应商生产异常的对策</vt:lpstr>
      <vt:lpstr>生产异常的掌握</vt:lpstr>
      <vt:lpstr>生产进度异常因应对策表</vt:lpstr>
      <vt:lpstr>交期延误的原因探讨</vt:lpstr>
      <vt:lpstr>交期延误的改善原则</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nbuser</dc:creator>
  <cp:lastModifiedBy>USER-</cp:lastModifiedBy>
  <cp:revision>149</cp:revision>
  <dcterms:created xsi:type="dcterms:W3CDTF">2013-07-29T05:50:08Z</dcterms:created>
  <dcterms:modified xsi:type="dcterms:W3CDTF">2014-08-18T00:43:01Z</dcterms:modified>
</cp:coreProperties>
</file>