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06" r:id="rId4"/>
    <p:sldMasterId id="2147483720" r:id="rId5"/>
    <p:sldMasterId id="2147483737" r:id="rId6"/>
    <p:sldMasterId id="2147483754" r:id="rId7"/>
  </p:sldMasterIdLst>
  <p:notesMasterIdLst>
    <p:notesMasterId r:id="rId168"/>
  </p:notesMasterIdLst>
  <p:handoutMasterIdLst>
    <p:handoutMasterId r:id="rId169"/>
  </p:handoutMasterIdLst>
  <p:sldIdLst>
    <p:sldId id="1032" r:id="rId8"/>
    <p:sldId id="3325" r:id="rId9"/>
    <p:sldId id="3328" r:id="rId10"/>
    <p:sldId id="3329" r:id="rId11"/>
    <p:sldId id="3330" r:id="rId12"/>
    <p:sldId id="3331" r:id="rId13"/>
    <p:sldId id="3345" r:id="rId14"/>
    <p:sldId id="3346" r:id="rId15"/>
    <p:sldId id="3347" r:id="rId16"/>
    <p:sldId id="3348" r:id="rId17"/>
    <p:sldId id="2997" r:id="rId18"/>
    <p:sldId id="2998" r:id="rId19"/>
    <p:sldId id="3002" r:id="rId20"/>
    <p:sldId id="3003" r:id="rId21"/>
    <p:sldId id="3007" r:id="rId22"/>
    <p:sldId id="3013" r:id="rId23"/>
    <p:sldId id="3014" r:id="rId24"/>
    <p:sldId id="3015" r:id="rId25"/>
    <p:sldId id="3016" r:id="rId26"/>
    <p:sldId id="3017" r:id="rId27"/>
    <p:sldId id="3018" r:id="rId28"/>
    <p:sldId id="3019" r:id="rId29"/>
    <p:sldId id="3021" r:id="rId30"/>
    <p:sldId id="3024" r:id="rId31"/>
    <p:sldId id="3025" r:id="rId32"/>
    <p:sldId id="3026" r:id="rId33"/>
    <p:sldId id="3027" r:id="rId34"/>
    <p:sldId id="3034" r:id="rId35"/>
    <p:sldId id="3035" r:id="rId36"/>
    <p:sldId id="3036" r:id="rId37"/>
    <p:sldId id="3353" r:id="rId38"/>
    <p:sldId id="3041" r:id="rId39"/>
    <p:sldId id="3042" r:id="rId40"/>
    <p:sldId id="3043" r:id="rId41"/>
    <p:sldId id="3044" r:id="rId42"/>
    <p:sldId id="3408" r:id="rId43"/>
    <p:sldId id="3411" r:id="rId44"/>
    <p:sldId id="3046" r:id="rId45"/>
    <p:sldId id="3047" r:id="rId46"/>
    <p:sldId id="3050" r:id="rId47"/>
    <p:sldId id="3051" r:id="rId48"/>
    <p:sldId id="3052" r:id="rId49"/>
    <p:sldId id="3056" r:id="rId50"/>
    <p:sldId id="3059" r:id="rId51"/>
    <p:sldId id="3060" r:id="rId52"/>
    <p:sldId id="3064" r:id="rId53"/>
    <p:sldId id="3065" r:id="rId54"/>
    <p:sldId id="3066" r:id="rId55"/>
    <p:sldId id="3067" r:id="rId56"/>
    <p:sldId id="3068" r:id="rId57"/>
    <p:sldId id="3070" r:id="rId58"/>
    <p:sldId id="3074" r:id="rId59"/>
    <p:sldId id="3076" r:id="rId60"/>
    <p:sldId id="3087" r:id="rId61"/>
    <p:sldId id="3088" r:id="rId62"/>
    <p:sldId id="3091" r:id="rId63"/>
    <p:sldId id="3099" r:id="rId64"/>
    <p:sldId id="3100" r:id="rId65"/>
    <p:sldId id="3101" r:id="rId66"/>
    <p:sldId id="3102" r:id="rId67"/>
    <p:sldId id="3103" r:id="rId68"/>
    <p:sldId id="3106" r:id="rId69"/>
    <p:sldId id="3116" r:id="rId70"/>
    <p:sldId id="3117" r:id="rId71"/>
    <p:sldId id="3361" r:id="rId72"/>
    <p:sldId id="3122" r:id="rId73"/>
    <p:sldId id="3138" r:id="rId74"/>
    <p:sldId id="3139" r:id="rId75"/>
    <p:sldId id="3140" r:id="rId76"/>
    <p:sldId id="3141" r:id="rId77"/>
    <p:sldId id="3142" r:id="rId78"/>
    <p:sldId id="3145" r:id="rId79"/>
    <p:sldId id="3154" r:id="rId80"/>
    <p:sldId id="3159" r:id="rId81"/>
    <p:sldId id="3160" r:id="rId82"/>
    <p:sldId id="3161" r:id="rId83"/>
    <p:sldId id="3162" r:id="rId84"/>
    <p:sldId id="3163" r:id="rId85"/>
    <p:sldId id="3165" r:id="rId86"/>
    <p:sldId id="3166" r:id="rId87"/>
    <p:sldId id="3167" r:id="rId88"/>
    <p:sldId id="3170" r:id="rId89"/>
    <p:sldId id="3171" r:id="rId90"/>
    <p:sldId id="3179" r:id="rId91"/>
    <p:sldId id="3180" r:id="rId92"/>
    <p:sldId id="3181" r:id="rId93"/>
    <p:sldId id="3182" r:id="rId94"/>
    <p:sldId id="3183" r:id="rId95"/>
    <p:sldId id="3184" r:id="rId96"/>
    <p:sldId id="3185" r:id="rId97"/>
    <p:sldId id="3373" r:id="rId98"/>
    <p:sldId id="3374" r:id="rId99"/>
    <p:sldId id="3375" r:id="rId100"/>
    <p:sldId id="3376" r:id="rId101"/>
    <p:sldId id="3377" r:id="rId102"/>
    <p:sldId id="3378" r:id="rId103"/>
    <p:sldId id="3379" r:id="rId104"/>
    <p:sldId id="3380" r:id="rId105"/>
    <p:sldId id="3381" r:id="rId106"/>
    <p:sldId id="3382" r:id="rId107"/>
    <p:sldId id="3383" r:id="rId108"/>
    <p:sldId id="3384" r:id="rId109"/>
    <p:sldId id="3385" r:id="rId110"/>
    <p:sldId id="3386" r:id="rId111"/>
    <p:sldId id="3387" r:id="rId112"/>
    <p:sldId id="3388" r:id="rId113"/>
    <p:sldId id="3389" r:id="rId114"/>
    <p:sldId id="3390" r:id="rId115"/>
    <p:sldId id="3391" r:id="rId116"/>
    <p:sldId id="3392" r:id="rId117"/>
    <p:sldId id="3393" r:id="rId118"/>
    <p:sldId id="3394" r:id="rId119"/>
    <p:sldId id="3395" r:id="rId120"/>
    <p:sldId id="3396" r:id="rId121"/>
    <p:sldId id="3397" r:id="rId122"/>
    <p:sldId id="3398" r:id="rId123"/>
    <p:sldId id="3399" r:id="rId124"/>
    <p:sldId id="3400" r:id="rId125"/>
    <p:sldId id="3401" r:id="rId126"/>
    <p:sldId id="3364" r:id="rId127"/>
    <p:sldId id="3251" r:id="rId128"/>
    <p:sldId id="3252" r:id="rId129"/>
    <p:sldId id="3253" r:id="rId130"/>
    <p:sldId id="3261" r:id="rId131"/>
    <p:sldId id="3262" r:id="rId132"/>
    <p:sldId id="3263" r:id="rId133"/>
    <p:sldId id="3264" r:id="rId134"/>
    <p:sldId id="3265" r:id="rId135"/>
    <p:sldId id="3266" r:id="rId136"/>
    <p:sldId id="3267" r:id="rId137"/>
    <p:sldId id="3268" r:id="rId138"/>
    <p:sldId id="3269" r:id="rId139"/>
    <p:sldId id="3274" r:id="rId140"/>
    <p:sldId id="3275" r:id="rId141"/>
    <p:sldId id="3284" r:id="rId142"/>
    <p:sldId id="3285" r:id="rId143"/>
    <p:sldId id="3286" r:id="rId144"/>
    <p:sldId id="3287" r:id="rId145"/>
    <p:sldId id="3289" r:id="rId146"/>
    <p:sldId id="3291" r:id="rId147"/>
    <p:sldId id="3292" r:id="rId148"/>
    <p:sldId id="3293" r:id="rId149"/>
    <p:sldId id="3294" r:id="rId150"/>
    <p:sldId id="3295" r:id="rId151"/>
    <p:sldId id="3296" r:id="rId152"/>
    <p:sldId id="3297" r:id="rId153"/>
    <p:sldId id="3298" r:id="rId154"/>
    <p:sldId id="3299" r:id="rId155"/>
    <p:sldId id="3300" r:id="rId156"/>
    <p:sldId id="3301" r:id="rId157"/>
    <p:sldId id="3302" r:id="rId158"/>
    <p:sldId id="3303" r:id="rId159"/>
    <p:sldId id="3313" r:id="rId160"/>
    <p:sldId id="3314" r:id="rId161"/>
    <p:sldId id="3315" r:id="rId162"/>
    <p:sldId id="3316" r:id="rId163"/>
    <p:sldId id="3318" r:id="rId164"/>
    <p:sldId id="3319" r:id="rId165"/>
    <p:sldId id="850" r:id="rId166"/>
    <p:sldId id="1038" r:id="rId1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66"/>
    <a:srgbClr val="FFFFCC"/>
    <a:srgbClr val="00FFCC"/>
    <a:srgbClr val="3333CC"/>
    <a:srgbClr val="FFFF66"/>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0984" autoAdjust="0"/>
  </p:normalViewPr>
  <p:slideViewPr>
    <p:cSldViewPr>
      <p:cViewPr varScale="1">
        <p:scale>
          <a:sx n="73" d="100"/>
          <a:sy n="73" d="100"/>
        </p:scale>
        <p:origin x="1068" y="6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4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0" Type="http://schemas.openxmlformats.org/officeDocument/2006/relationships/commentAuthors" Target="commentAuthor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slide" Target="slides/slide157.xml"/><Relationship Id="rId16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72" Type="http://schemas.openxmlformats.org/officeDocument/2006/relationships/viewProps" Target="view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DFD41-653F-43EB-AC80-35F63C8D781B}" type="doc">
      <dgm:prSet loTypeId="urn:microsoft.com/office/officeart/2005/8/layout/pyramid1" loCatId="pyramid" qsTypeId="urn:microsoft.com/office/officeart/2005/8/quickstyle/simple1" qsCatId="simple" csTypeId="urn:microsoft.com/office/officeart/2005/8/colors/accent1_2" csCatId="accent1" phldr="1"/>
      <dgm:spPr/>
    </dgm:pt>
    <dgm:pt modelId="{99E7FEC9-66EB-4E3E-B99A-8F0178410276}">
      <dgm:prSet phldrT="[文本]" custT="1"/>
      <dgm:spPr>
        <a:solidFill>
          <a:srgbClr val="FF0000"/>
        </a:solidFill>
      </dgm:spPr>
      <dgm:t>
        <a:bodyPr/>
        <a:lstStyle/>
        <a:p>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件</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死亡、重伤害</a:t>
          </a:r>
          <a:endParaRPr lang="zh-CN" altLang="en-US" sz="2400" b="1" dirty="0">
            <a:latin typeface="微软雅黑" pitchFamily="34" charset="-122"/>
            <a:ea typeface="微软雅黑" pitchFamily="34" charset="-122"/>
          </a:endParaRPr>
        </a:p>
      </dgm:t>
    </dgm:pt>
    <dgm:pt modelId="{03E6B9E0-08F1-4281-8173-AE875EEB3A5D}" type="parTrans" cxnId="{3D7E9F4C-9E45-4F6D-A427-18DF77FD0894}">
      <dgm:prSet/>
      <dgm:spPr/>
      <dgm:t>
        <a:bodyPr/>
        <a:lstStyle/>
        <a:p>
          <a:endParaRPr lang="zh-CN" altLang="en-US" sz="2400" b="1">
            <a:latin typeface="微软雅黑" pitchFamily="34" charset="-122"/>
            <a:ea typeface="微软雅黑" pitchFamily="34" charset="-122"/>
          </a:endParaRPr>
        </a:p>
      </dgm:t>
    </dgm:pt>
    <dgm:pt modelId="{06F5AD14-3087-40F3-BE8A-3D51E998CC8E}" type="sibTrans" cxnId="{3D7E9F4C-9E45-4F6D-A427-18DF77FD0894}">
      <dgm:prSet/>
      <dgm:spPr/>
      <dgm:t>
        <a:bodyPr/>
        <a:lstStyle/>
        <a:p>
          <a:endParaRPr lang="zh-CN" altLang="en-US" sz="2400" b="1">
            <a:latin typeface="微软雅黑" pitchFamily="34" charset="-122"/>
            <a:ea typeface="微软雅黑" pitchFamily="34" charset="-122"/>
          </a:endParaRPr>
        </a:p>
      </dgm:t>
    </dgm:pt>
    <dgm:pt modelId="{1E2C27E8-9372-44E6-A961-820C3ECE1655}">
      <dgm:prSet phldrT="[文本]" custT="1"/>
      <dgm:spPr>
        <a:solidFill>
          <a:srgbClr val="FFC000"/>
        </a:solidFill>
      </dgm:spPr>
      <dgm:t>
        <a:bodyPr/>
        <a:lstStyle/>
        <a:p>
          <a:r>
            <a:rPr lang="en-US" altLang="zh-CN" sz="2800" b="1" dirty="0" smtClean="0">
              <a:solidFill>
                <a:schemeClr val="bg1"/>
              </a:solidFill>
              <a:latin typeface="微软雅黑" pitchFamily="34" charset="-122"/>
              <a:ea typeface="微软雅黑" pitchFamily="34" charset="-122"/>
            </a:rPr>
            <a:t>29</a:t>
          </a:r>
          <a:r>
            <a:rPr lang="zh-CN" altLang="en-US" sz="2800" b="1" dirty="0" smtClean="0">
              <a:solidFill>
                <a:schemeClr val="bg1"/>
              </a:solidFill>
              <a:latin typeface="微软雅黑" pitchFamily="34" charset="-122"/>
              <a:ea typeface="微软雅黑" pitchFamily="34" charset="-122"/>
            </a:rPr>
            <a:t>件轻伤害</a:t>
          </a:r>
          <a:endParaRPr lang="zh-CN" altLang="en-US" sz="2800" b="1" dirty="0">
            <a:solidFill>
              <a:schemeClr val="bg1"/>
            </a:solidFill>
            <a:latin typeface="微软雅黑" pitchFamily="34" charset="-122"/>
            <a:ea typeface="微软雅黑" pitchFamily="34" charset="-122"/>
          </a:endParaRPr>
        </a:p>
      </dgm:t>
    </dgm:pt>
    <dgm:pt modelId="{2D29C8DD-0B56-4482-9DA2-C4537BAAF1B7}" type="parTrans" cxnId="{1749FF05-31D6-4682-A163-66173AA49047}">
      <dgm:prSet/>
      <dgm:spPr/>
      <dgm:t>
        <a:bodyPr/>
        <a:lstStyle/>
        <a:p>
          <a:endParaRPr lang="zh-CN" altLang="en-US" sz="2400" b="1">
            <a:latin typeface="微软雅黑" pitchFamily="34" charset="-122"/>
            <a:ea typeface="微软雅黑" pitchFamily="34" charset="-122"/>
          </a:endParaRPr>
        </a:p>
      </dgm:t>
    </dgm:pt>
    <dgm:pt modelId="{5CAD9B47-B4B1-484B-B719-D7C9398AA9D7}" type="sibTrans" cxnId="{1749FF05-31D6-4682-A163-66173AA49047}">
      <dgm:prSet/>
      <dgm:spPr/>
      <dgm:t>
        <a:bodyPr/>
        <a:lstStyle/>
        <a:p>
          <a:endParaRPr lang="zh-CN" altLang="en-US" sz="2400" b="1">
            <a:latin typeface="微软雅黑" pitchFamily="34" charset="-122"/>
            <a:ea typeface="微软雅黑" pitchFamily="34" charset="-122"/>
          </a:endParaRPr>
        </a:p>
      </dgm:t>
    </dgm:pt>
    <dgm:pt modelId="{C09595CD-4487-478B-A552-0F59D03C01AD}">
      <dgm:prSet phldrT="[文本]" custT="1"/>
      <dgm:spPr>
        <a:solidFill>
          <a:srgbClr val="0070C0"/>
        </a:solidFill>
      </dgm:spPr>
      <dgm:t>
        <a:bodyPr/>
        <a:lstStyle/>
        <a:p>
          <a:pPr>
            <a:lnSpc>
              <a:spcPct val="100000"/>
            </a:lnSpc>
          </a:pPr>
          <a:r>
            <a:rPr lang="en-US" altLang="zh-CN" sz="3200" b="1" dirty="0" smtClean="0">
              <a:solidFill>
                <a:schemeClr val="bg1"/>
              </a:solidFill>
              <a:latin typeface="微软雅黑" pitchFamily="34" charset="-122"/>
              <a:ea typeface="微软雅黑" pitchFamily="34" charset="-122"/>
            </a:rPr>
            <a:t>300</a:t>
          </a:r>
          <a:r>
            <a:rPr lang="zh-CN" altLang="en-US" sz="3200" b="1" dirty="0" smtClean="0">
              <a:solidFill>
                <a:schemeClr val="bg1"/>
              </a:solidFill>
              <a:latin typeface="微软雅黑" pitchFamily="34" charset="-122"/>
              <a:ea typeface="微软雅黑" pitchFamily="34" charset="-122"/>
            </a:rPr>
            <a:t>件惊吓</a:t>
          </a:r>
          <a:endParaRPr lang="zh-CN" altLang="en-US" sz="3200" b="1" dirty="0">
            <a:solidFill>
              <a:schemeClr val="bg1"/>
            </a:solidFill>
            <a:latin typeface="微软雅黑" pitchFamily="34" charset="-122"/>
            <a:ea typeface="微软雅黑" pitchFamily="34" charset="-122"/>
          </a:endParaRPr>
        </a:p>
      </dgm:t>
    </dgm:pt>
    <dgm:pt modelId="{A7CC6894-7F56-4965-8070-35982CE1641E}" type="parTrans" cxnId="{2389A47D-5234-4A61-B434-4032C2267EBE}">
      <dgm:prSet/>
      <dgm:spPr/>
      <dgm:t>
        <a:bodyPr/>
        <a:lstStyle/>
        <a:p>
          <a:endParaRPr lang="zh-CN" altLang="en-US" sz="2400" b="1">
            <a:latin typeface="微软雅黑" pitchFamily="34" charset="-122"/>
            <a:ea typeface="微软雅黑" pitchFamily="34" charset="-122"/>
          </a:endParaRPr>
        </a:p>
      </dgm:t>
    </dgm:pt>
    <dgm:pt modelId="{182EC7F1-9086-497C-AA14-244A33EC6A13}" type="sibTrans" cxnId="{2389A47D-5234-4A61-B434-4032C2267EBE}">
      <dgm:prSet/>
      <dgm:spPr/>
      <dgm:t>
        <a:bodyPr/>
        <a:lstStyle/>
        <a:p>
          <a:endParaRPr lang="zh-CN" altLang="en-US" sz="2400" b="1">
            <a:latin typeface="微软雅黑" pitchFamily="34" charset="-122"/>
            <a:ea typeface="微软雅黑" pitchFamily="34" charset="-122"/>
          </a:endParaRPr>
        </a:p>
      </dgm:t>
    </dgm:pt>
    <dgm:pt modelId="{6F7374BE-87F0-4585-8B8D-6783D5B81F71}" type="pres">
      <dgm:prSet presAssocID="{42BDFD41-653F-43EB-AC80-35F63C8D781B}" presName="Name0" presStyleCnt="0">
        <dgm:presLayoutVars>
          <dgm:dir/>
          <dgm:animLvl val="lvl"/>
          <dgm:resizeHandles val="exact"/>
        </dgm:presLayoutVars>
      </dgm:prSet>
      <dgm:spPr/>
    </dgm:pt>
    <dgm:pt modelId="{50F8BBFC-CFC5-47EE-B65C-20C1CD84369A}" type="pres">
      <dgm:prSet presAssocID="{99E7FEC9-66EB-4E3E-B99A-8F0178410276}" presName="Name8" presStyleCnt="0"/>
      <dgm:spPr/>
    </dgm:pt>
    <dgm:pt modelId="{2E47A6A8-A5A7-45C7-AF99-B665A86F8AA6}" type="pres">
      <dgm:prSet presAssocID="{99E7FEC9-66EB-4E3E-B99A-8F0178410276}" presName="level" presStyleLbl="node1" presStyleIdx="0" presStyleCnt="3">
        <dgm:presLayoutVars>
          <dgm:chMax val="1"/>
          <dgm:bulletEnabled val="1"/>
        </dgm:presLayoutVars>
      </dgm:prSet>
      <dgm:spPr/>
      <dgm:t>
        <a:bodyPr/>
        <a:lstStyle/>
        <a:p>
          <a:endParaRPr lang="zh-CN" altLang="en-US"/>
        </a:p>
      </dgm:t>
    </dgm:pt>
    <dgm:pt modelId="{3650BB87-69C6-44B1-8A51-2901D4CA78FA}" type="pres">
      <dgm:prSet presAssocID="{99E7FEC9-66EB-4E3E-B99A-8F0178410276}" presName="levelTx" presStyleLbl="revTx" presStyleIdx="0" presStyleCnt="0">
        <dgm:presLayoutVars>
          <dgm:chMax val="1"/>
          <dgm:bulletEnabled val="1"/>
        </dgm:presLayoutVars>
      </dgm:prSet>
      <dgm:spPr/>
      <dgm:t>
        <a:bodyPr/>
        <a:lstStyle/>
        <a:p>
          <a:endParaRPr lang="zh-CN" altLang="en-US"/>
        </a:p>
      </dgm:t>
    </dgm:pt>
    <dgm:pt modelId="{82BC8415-851F-4A3A-B62D-00CC8A3EFC79}" type="pres">
      <dgm:prSet presAssocID="{1E2C27E8-9372-44E6-A961-820C3ECE1655}" presName="Name8" presStyleCnt="0"/>
      <dgm:spPr/>
    </dgm:pt>
    <dgm:pt modelId="{646BE8FB-9386-4EDF-B7F1-4765BC9D9480}" type="pres">
      <dgm:prSet presAssocID="{1E2C27E8-9372-44E6-A961-820C3ECE1655}" presName="level" presStyleLbl="node1" presStyleIdx="1" presStyleCnt="3">
        <dgm:presLayoutVars>
          <dgm:chMax val="1"/>
          <dgm:bulletEnabled val="1"/>
        </dgm:presLayoutVars>
      </dgm:prSet>
      <dgm:spPr/>
      <dgm:t>
        <a:bodyPr/>
        <a:lstStyle/>
        <a:p>
          <a:endParaRPr lang="zh-CN" altLang="en-US"/>
        </a:p>
      </dgm:t>
    </dgm:pt>
    <dgm:pt modelId="{D3581D0F-ED78-473D-B3B4-D1DE0EE08DE1}" type="pres">
      <dgm:prSet presAssocID="{1E2C27E8-9372-44E6-A961-820C3ECE1655}" presName="levelTx" presStyleLbl="revTx" presStyleIdx="0" presStyleCnt="0">
        <dgm:presLayoutVars>
          <dgm:chMax val="1"/>
          <dgm:bulletEnabled val="1"/>
        </dgm:presLayoutVars>
      </dgm:prSet>
      <dgm:spPr/>
      <dgm:t>
        <a:bodyPr/>
        <a:lstStyle/>
        <a:p>
          <a:endParaRPr lang="zh-CN" altLang="en-US"/>
        </a:p>
      </dgm:t>
    </dgm:pt>
    <dgm:pt modelId="{B27AD220-2812-404D-BE77-CA6F57139356}" type="pres">
      <dgm:prSet presAssocID="{C09595CD-4487-478B-A552-0F59D03C01AD}" presName="Name8" presStyleCnt="0"/>
      <dgm:spPr/>
    </dgm:pt>
    <dgm:pt modelId="{222C1F66-DE96-49DE-9D2B-4CEF651F7F9E}" type="pres">
      <dgm:prSet presAssocID="{C09595CD-4487-478B-A552-0F59D03C01AD}" presName="level" presStyleLbl="node1" presStyleIdx="2" presStyleCnt="3" custLinFactNeighborX="72055" custLinFactNeighborY="79703">
        <dgm:presLayoutVars>
          <dgm:chMax val="1"/>
          <dgm:bulletEnabled val="1"/>
        </dgm:presLayoutVars>
      </dgm:prSet>
      <dgm:spPr/>
      <dgm:t>
        <a:bodyPr/>
        <a:lstStyle/>
        <a:p>
          <a:endParaRPr lang="zh-CN" altLang="en-US"/>
        </a:p>
      </dgm:t>
    </dgm:pt>
    <dgm:pt modelId="{A3F33DDC-9F7D-4005-8FC2-B8A7FFB68A13}" type="pres">
      <dgm:prSet presAssocID="{C09595CD-4487-478B-A552-0F59D03C01AD}" presName="levelTx" presStyleLbl="revTx" presStyleIdx="0" presStyleCnt="0">
        <dgm:presLayoutVars>
          <dgm:chMax val="1"/>
          <dgm:bulletEnabled val="1"/>
        </dgm:presLayoutVars>
      </dgm:prSet>
      <dgm:spPr/>
      <dgm:t>
        <a:bodyPr/>
        <a:lstStyle/>
        <a:p>
          <a:endParaRPr lang="zh-CN" altLang="en-US"/>
        </a:p>
      </dgm:t>
    </dgm:pt>
  </dgm:ptLst>
  <dgm:cxnLst>
    <dgm:cxn modelId="{6269098B-B0A3-484D-8B50-5323BF593C90}" type="presOf" srcId="{42BDFD41-653F-43EB-AC80-35F63C8D781B}" destId="{6F7374BE-87F0-4585-8B8D-6783D5B81F71}" srcOrd="0" destOrd="0" presId="urn:microsoft.com/office/officeart/2005/8/layout/pyramid1"/>
    <dgm:cxn modelId="{37D12F67-116A-4587-B097-8E8487298001}" type="presOf" srcId="{1E2C27E8-9372-44E6-A961-820C3ECE1655}" destId="{646BE8FB-9386-4EDF-B7F1-4765BC9D9480}" srcOrd="0" destOrd="0" presId="urn:microsoft.com/office/officeart/2005/8/layout/pyramid1"/>
    <dgm:cxn modelId="{0AAD0161-DF22-4886-AA87-FD0CB9912C5E}" type="presOf" srcId="{C09595CD-4487-478B-A552-0F59D03C01AD}" destId="{222C1F66-DE96-49DE-9D2B-4CEF651F7F9E}" srcOrd="0" destOrd="0" presId="urn:microsoft.com/office/officeart/2005/8/layout/pyramid1"/>
    <dgm:cxn modelId="{2389A47D-5234-4A61-B434-4032C2267EBE}" srcId="{42BDFD41-653F-43EB-AC80-35F63C8D781B}" destId="{C09595CD-4487-478B-A552-0F59D03C01AD}" srcOrd="2" destOrd="0" parTransId="{A7CC6894-7F56-4965-8070-35982CE1641E}" sibTransId="{182EC7F1-9086-497C-AA14-244A33EC6A13}"/>
    <dgm:cxn modelId="{29F2A368-0F96-4645-9E6F-E464853936BF}" type="presOf" srcId="{99E7FEC9-66EB-4E3E-B99A-8F0178410276}" destId="{2E47A6A8-A5A7-45C7-AF99-B665A86F8AA6}" srcOrd="0" destOrd="0" presId="urn:microsoft.com/office/officeart/2005/8/layout/pyramid1"/>
    <dgm:cxn modelId="{95B7FAAF-1226-4E59-AA6C-E550F02FF1B6}" type="presOf" srcId="{99E7FEC9-66EB-4E3E-B99A-8F0178410276}" destId="{3650BB87-69C6-44B1-8A51-2901D4CA78FA}" srcOrd="1" destOrd="0" presId="urn:microsoft.com/office/officeart/2005/8/layout/pyramid1"/>
    <dgm:cxn modelId="{3D7E9F4C-9E45-4F6D-A427-18DF77FD0894}" srcId="{42BDFD41-653F-43EB-AC80-35F63C8D781B}" destId="{99E7FEC9-66EB-4E3E-B99A-8F0178410276}" srcOrd="0" destOrd="0" parTransId="{03E6B9E0-08F1-4281-8173-AE875EEB3A5D}" sibTransId="{06F5AD14-3087-40F3-BE8A-3D51E998CC8E}"/>
    <dgm:cxn modelId="{1749FF05-31D6-4682-A163-66173AA49047}" srcId="{42BDFD41-653F-43EB-AC80-35F63C8D781B}" destId="{1E2C27E8-9372-44E6-A961-820C3ECE1655}" srcOrd="1" destOrd="0" parTransId="{2D29C8DD-0B56-4482-9DA2-C4537BAAF1B7}" sibTransId="{5CAD9B47-B4B1-484B-B719-D7C9398AA9D7}"/>
    <dgm:cxn modelId="{24D9DE45-D264-47E6-AF19-C00639597569}" type="presOf" srcId="{C09595CD-4487-478B-A552-0F59D03C01AD}" destId="{A3F33DDC-9F7D-4005-8FC2-B8A7FFB68A13}" srcOrd="1" destOrd="0" presId="urn:microsoft.com/office/officeart/2005/8/layout/pyramid1"/>
    <dgm:cxn modelId="{81F6DD62-8E08-41F7-B736-BD38F96DED26}" type="presOf" srcId="{1E2C27E8-9372-44E6-A961-820C3ECE1655}" destId="{D3581D0F-ED78-473D-B3B4-D1DE0EE08DE1}" srcOrd="1" destOrd="0" presId="urn:microsoft.com/office/officeart/2005/8/layout/pyramid1"/>
    <dgm:cxn modelId="{F5A4C5F0-1CFC-4177-8541-0209E6497CAE}" type="presParOf" srcId="{6F7374BE-87F0-4585-8B8D-6783D5B81F71}" destId="{50F8BBFC-CFC5-47EE-B65C-20C1CD84369A}" srcOrd="0" destOrd="0" presId="urn:microsoft.com/office/officeart/2005/8/layout/pyramid1"/>
    <dgm:cxn modelId="{DD3030E5-088E-4009-9D24-D190FDC5D55C}" type="presParOf" srcId="{50F8BBFC-CFC5-47EE-B65C-20C1CD84369A}" destId="{2E47A6A8-A5A7-45C7-AF99-B665A86F8AA6}" srcOrd="0" destOrd="0" presId="urn:microsoft.com/office/officeart/2005/8/layout/pyramid1"/>
    <dgm:cxn modelId="{5B328D7D-AFA8-4D5F-9F58-C99D9B7EB43F}" type="presParOf" srcId="{50F8BBFC-CFC5-47EE-B65C-20C1CD84369A}" destId="{3650BB87-69C6-44B1-8A51-2901D4CA78FA}" srcOrd="1" destOrd="0" presId="urn:microsoft.com/office/officeart/2005/8/layout/pyramid1"/>
    <dgm:cxn modelId="{97AAE95A-338C-403E-B973-6A875173F208}" type="presParOf" srcId="{6F7374BE-87F0-4585-8B8D-6783D5B81F71}" destId="{82BC8415-851F-4A3A-B62D-00CC8A3EFC79}" srcOrd="1" destOrd="0" presId="urn:microsoft.com/office/officeart/2005/8/layout/pyramid1"/>
    <dgm:cxn modelId="{48B8EF96-AD8F-49B3-8D23-BB1E124CC95B}" type="presParOf" srcId="{82BC8415-851F-4A3A-B62D-00CC8A3EFC79}" destId="{646BE8FB-9386-4EDF-B7F1-4765BC9D9480}" srcOrd="0" destOrd="0" presId="urn:microsoft.com/office/officeart/2005/8/layout/pyramid1"/>
    <dgm:cxn modelId="{C6E48BFE-BF8A-4794-B49B-EB7CEE307194}" type="presParOf" srcId="{82BC8415-851F-4A3A-B62D-00CC8A3EFC79}" destId="{D3581D0F-ED78-473D-B3B4-D1DE0EE08DE1}" srcOrd="1" destOrd="0" presId="urn:microsoft.com/office/officeart/2005/8/layout/pyramid1"/>
    <dgm:cxn modelId="{070C2F25-DD42-416A-AF35-37AB9F36FB78}" type="presParOf" srcId="{6F7374BE-87F0-4585-8B8D-6783D5B81F71}" destId="{B27AD220-2812-404D-BE77-CA6F57139356}" srcOrd="2" destOrd="0" presId="urn:microsoft.com/office/officeart/2005/8/layout/pyramid1"/>
    <dgm:cxn modelId="{ABE38545-F7F6-40A2-9781-330B1E192067}" type="presParOf" srcId="{B27AD220-2812-404D-BE77-CA6F57139356}" destId="{222C1F66-DE96-49DE-9D2B-4CEF651F7F9E}" srcOrd="0" destOrd="0" presId="urn:microsoft.com/office/officeart/2005/8/layout/pyramid1"/>
    <dgm:cxn modelId="{D00A4F8F-B916-4E3A-B811-6C00923BFB7C}" type="presParOf" srcId="{B27AD220-2812-404D-BE77-CA6F57139356}" destId="{A3F33DDC-9F7D-4005-8FC2-B8A7FFB68A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7A6A8-A5A7-45C7-AF99-B665A86F8AA6}">
      <dsp:nvSpPr>
        <dsp:cNvPr id="0" name=""/>
        <dsp:cNvSpPr/>
      </dsp:nvSpPr>
      <dsp:spPr>
        <a:xfrm>
          <a:off x="2032000" y="0"/>
          <a:ext cx="2031999" cy="1250461"/>
        </a:xfrm>
        <a:prstGeom prst="trapezoid">
          <a:avLst>
            <a:gd name="adj" fmla="val 8125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微软雅黑" pitchFamily="34" charset="-122"/>
              <a:ea typeface="微软雅黑" pitchFamily="34" charset="-122"/>
            </a:rPr>
            <a:t>1</a:t>
          </a:r>
          <a:r>
            <a:rPr lang="zh-CN" altLang="en-US" sz="2400" b="1" kern="1200" dirty="0" smtClean="0">
              <a:latin typeface="微软雅黑" pitchFamily="34" charset="-122"/>
              <a:ea typeface="微软雅黑" pitchFamily="34" charset="-122"/>
            </a:rPr>
            <a:t>件</a:t>
          </a:r>
          <a:endParaRPr lang="en-US" altLang="zh-CN" sz="2400" b="1" kern="1200" dirty="0" smtClean="0">
            <a:latin typeface="微软雅黑" pitchFamily="34" charset="-122"/>
            <a:ea typeface="微软雅黑" pitchFamily="34" charset="-122"/>
          </a:endParaRPr>
        </a:p>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死亡、重伤害</a:t>
          </a:r>
          <a:endParaRPr lang="zh-CN" altLang="en-US" sz="2400" b="1" kern="1200" dirty="0">
            <a:latin typeface="微软雅黑" pitchFamily="34" charset="-122"/>
            <a:ea typeface="微软雅黑" pitchFamily="34" charset="-122"/>
          </a:endParaRPr>
        </a:p>
      </dsp:txBody>
      <dsp:txXfrm>
        <a:off x="2032000" y="0"/>
        <a:ext cx="2031999" cy="1250461"/>
      </dsp:txXfrm>
    </dsp:sp>
    <dsp:sp modelId="{646BE8FB-9386-4EDF-B7F1-4765BC9D9480}">
      <dsp:nvSpPr>
        <dsp:cNvPr id="0" name=""/>
        <dsp:cNvSpPr/>
      </dsp:nvSpPr>
      <dsp:spPr>
        <a:xfrm>
          <a:off x="1016000" y="1250461"/>
          <a:ext cx="4063999" cy="1250461"/>
        </a:xfrm>
        <a:prstGeom prst="trapezoid">
          <a:avLst>
            <a:gd name="adj" fmla="val 8125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chemeClr val="bg1"/>
              </a:solidFill>
              <a:latin typeface="微软雅黑" pitchFamily="34" charset="-122"/>
              <a:ea typeface="微软雅黑" pitchFamily="34" charset="-122"/>
            </a:rPr>
            <a:t>29</a:t>
          </a:r>
          <a:r>
            <a:rPr lang="zh-CN" altLang="en-US" sz="2800" b="1" kern="1200" dirty="0" smtClean="0">
              <a:solidFill>
                <a:schemeClr val="bg1"/>
              </a:solidFill>
              <a:latin typeface="微软雅黑" pitchFamily="34" charset="-122"/>
              <a:ea typeface="微软雅黑" pitchFamily="34" charset="-122"/>
            </a:rPr>
            <a:t>件轻伤害</a:t>
          </a:r>
          <a:endParaRPr lang="zh-CN" altLang="en-US" sz="2800" b="1" kern="1200" dirty="0">
            <a:solidFill>
              <a:schemeClr val="bg1"/>
            </a:solidFill>
            <a:latin typeface="微软雅黑" pitchFamily="34" charset="-122"/>
            <a:ea typeface="微软雅黑" pitchFamily="34" charset="-122"/>
          </a:endParaRPr>
        </a:p>
      </dsp:txBody>
      <dsp:txXfrm>
        <a:off x="1727200" y="1250461"/>
        <a:ext cx="2641600" cy="1250461"/>
      </dsp:txXfrm>
    </dsp:sp>
    <dsp:sp modelId="{222C1F66-DE96-49DE-9D2B-4CEF651F7F9E}">
      <dsp:nvSpPr>
        <dsp:cNvPr id="0" name=""/>
        <dsp:cNvSpPr/>
      </dsp:nvSpPr>
      <dsp:spPr>
        <a:xfrm>
          <a:off x="0" y="2500923"/>
          <a:ext cx="6095999" cy="1250461"/>
        </a:xfrm>
        <a:prstGeom prst="trapezoid">
          <a:avLst>
            <a:gd name="adj" fmla="val 8125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ct val="35000"/>
            </a:spcAft>
          </a:pPr>
          <a:r>
            <a:rPr lang="en-US" altLang="zh-CN" sz="3200" b="1" kern="1200" dirty="0" smtClean="0">
              <a:solidFill>
                <a:schemeClr val="bg1"/>
              </a:solidFill>
              <a:latin typeface="微软雅黑" pitchFamily="34" charset="-122"/>
              <a:ea typeface="微软雅黑" pitchFamily="34" charset="-122"/>
            </a:rPr>
            <a:t>300</a:t>
          </a:r>
          <a:r>
            <a:rPr lang="zh-CN" altLang="en-US" sz="3200" b="1" kern="1200" dirty="0" smtClean="0">
              <a:solidFill>
                <a:schemeClr val="bg1"/>
              </a:solidFill>
              <a:latin typeface="微软雅黑" pitchFamily="34" charset="-122"/>
              <a:ea typeface="微软雅黑" pitchFamily="34" charset="-122"/>
            </a:rPr>
            <a:t>件惊吓</a:t>
          </a:r>
          <a:endParaRPr lang="zh-CN" altLang="en-US" sz="3200" b="1" kern="1200" dirty="0">
            <a:solidFill>
              <a:schemeClr val="bg1"/>
            </a:solidFill>
            <a:latin typeface="微软雅黑" pitchFamily="34" charset="-122"/>
            <a:ea typeface="微软雅黑" pitchFamily="34" charset="-122"/>
          </a:endParaRPr>
        </a:p>
      </dsp:txBody>
      <dsp:txXfrm>
        <a:off x="1066800" y="2500923"/>
        <a:ext cx="3962400" cy="12504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F3FB5-C478-4B1E-958D-EE78EA53A9AD}" type="datetimeFigureOut">
              <a:rPr lang="zh-CN" altLang="en-US" smtClean="0"/>
              <a:pPr/>
              <a:t>2014/9/22 Monday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98FBD-7B58-4CF5-82C7-81850CDF4026}" type="slidenum">
              <a:rPr lang="zh-CN" altLang="en-US" smtClean="0"/>
              <a:pPr/>
              <a:t>‹#›</a:t>
            </a:fld>
            <a:endParaRPr lang="zh-CN" altLang="en-US"/>
          </a:p>
        </p:txBody>
      </p:sp>
    </p:spTree>
    <p:extLst>
      <p:ext uri="{BB962C8B-B14F-4D97-AF65-F5344CB8AC3E}">
        <p14:creationId xmlns:p14="http://schemas.microsoft.com/office/powerpoint/2010/main" val="143553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3CE1-A6B9-443A-9589-09F5664D668E}" type="datetimeFigureOut">
              <a:rPr lang="zh-CN" altLang="en-US" smtClean="0"/>
              <a:pPr/>
              <a:t>2014/9/22 Monday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FD144-0003-4543-B6C3-CCDB12D806E5}" type="slidenum">
              <a:rPr lang="zh-CN" altLang="en-US" smtClean="0"/>
              <a:pPr/>
              <a:t>‹#›</a:t>
            </a:fld>
            <a:endParaRPr lang="zh-CN" altLang="en-US"/>
          </a:p>
        </p:txBody>
      </p:sp>
    </p:spTree>
    <p:extLst>
      <p:ext uri="{BB962C8B-B14F-4D97-AF65-F5344CB8AC3E}">
        <p14:creationId xmlns:p14="http://schemas.microsoft.com/office/powerpoint/2010/main" val="180463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baike.baidu.com/view/1271343.htm" TargetMode="External"/><Relationship Id="rId3" Type="http://schemas.openxmlformats.org/officeDocument/2006/relationships/hyperlink" Target="http://baike.baidu.com/view/47610.htm" TargetMode="External"/><Relationship Id="rId7" Type="http://schemas.openxmlformats.org/officeDocument/2006/relationships/hyperlink" Target="http://baike.baidu.com/view/45395.htm"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baike.baidu.com/view/712281.htm" TargetMode="External"/><Relationship Id="rId11" Type="http://schemas.openxmlformats.org/officeDocument/2006/relationships/hyperlink" Target="http://baike.baidu.com/view/3111097.htm" TargetMode="External"/><Relationship Id="rId5" Type="http://schemas.openxmlformats.org/officeDocument/2006/relationships/hyperlink" Target="http://baike.baidu.com/view/153682.htm" TargetMode="External"/><Relationship Id="rId10" Type="http://schemas.openxmlformats.org/officeDocument/2006/relationships/hyperlink" Target="http://baike.baidu.com/view/61624.htm" TargetMode="External"/><Relationship Id="rId4" Type="http://schemas.openxmlformats.org/officeDocument/2006/relationships/hyperlink" Target="http://baike.baidu.com/view/223584.htm" TargetMode="External"/><Relationship Id="rId9" Type="http://schemas.openxmlformats.org/officeDocument/2006/relationships/hyperlink" Target="http://baike.baidu.com/view/166419.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xfrm>
            <a:off x="1125538" y="677863"/>
            <a:ext cx="4581525" cy="3436937"/>
          </a:xfrm>
        </p:spPr>
      </p:sp>
      <p:sp>
        <p:nvSpPr>
          <p:cNvPr id="624643" name="Rectangle 3"/>
          <p:cNvSpPr>
            <a:spLocks noGrp="1" noChangeArrowheads="1"/>
          </p:cNvSpPr>
          <p:nvPr>
            <p:ph type="body" idx="1"/>
          </p:nvPr>
        </p:nvSpPr>
        <p:spPr>
          <a:xfrm>
            <a:off x="676276" y="4335463"/>
            <a:ext cx="5489575" cy="4114800"/>
          </a:xfrm>
          <a:noFill/>
          <a:ln/>
        </p:spPr>
        <p:txBody>
          <a:bodyPr/>
          <a:lstStyle/>
          <a:p>
            <a:pPr eaLnBrk="1" hangingPunct="1"/>
            <a:r>
              <a:rPr lang="zh-CN" altLang="en-US" smtClean="0"/>
              <a:t> </a:t>
            </a:r>
          </a:p>
        </p:txBody>
      </p:sp>
    </p:spTree>
    <p:extLst>
      <p:ext uri="{BB962C8B-B14F-4D97-AF65-F5344CB8AC3E}">
        <p14:creationId xmlns:p14="http://schemas.microsoft.com/office/powerpoint/2010/main" val="2355409041"/>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xfrm>
            <a:off x="993775" y="768350"/>
            <a:ext cx="5114925" cy="3836988"/>
          </a:xfrm>
          <a:noFill/>
          <a:ln>
            <a:solidFill>
              <a:srgbClr val="000000"/>
            </a:solidFill>
            <a:miter lim="800000"/>
            <a:headEnd/>
            <a:tailEnd/>
          </a:ln>
        </p:spPr>
      </p:sp>
      <p:sp>
        <p:nvSpPr>
          <p:cNvPr id="2457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45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64EADB-A8C0-4460-831E-7D0C153EBF36}" type="slidenum">
              <a:rPr lang="zh-CN" altLang="en-US"/>
              <a:pPr fontAlgn="base">
                <a:spcBef>
                  <a:spcPct val="0"/>
                </a:spcBef>
                <a:spcAft>
                  <a:spcPct val="0"/>
                </a:spcAft>
              </a:pPr>
              <a:t>76</a:t>
            </a:fld>
            <a:endParaRPr lang="zh-CN" altLang="en-US"/>
          </a:p>
        </p:txBody>
      </p:sp>
    </p:spTree>
    <p:extLst>
      <p:ext uri="{BB962C8B-B14F-4D97-AF65-F5344CB8AC3E}">
        <p14:creationId xmlns:p14="http://schemas.microsoft.com/office/powerpoint/2010/main" val="246067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noTextEdit="1"/>
          </p:cNvSpPr>
          <p:nvPr>
            <p:ph type="sldImg"/>
          </p:nvPr>
        </p:nvSpPr>
        <p:spPr>
          <a:xfrm>
            <a:off x="993775" y="768350"/>
            <a:ext cx="5114925" cy="3836988"/>
          </a:xfrm>
        </p:spPr>
      </p:sp>
      <p:sp>
        <p:nvSpPr>
          <p:cNvPr id="482307"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117619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993775" y="768350"/>
            <a:ext cx="5114925" cy="3836988"/>
          </a:xfrm>
        </p:spPr>
      </p:sp>
      <p:sp>
        <p:nvSpPr>
          <p:cNvPr id="483331" name="Rectangle 3"/>
          <p:cNvSpPr>
            <a:spLocks noGrp="1" noChangeArrowheads="1"/>
          </p:cNvSpPr>
          <p:nvPr>
            <p:ph type="body" idx="1"/>
          </p:nvPr>
        </p:nvSpPr>
        <p:spPr>
          <a:noFill/>
          <a:ln/>
        </p:spPr>
        <p:txBody>
          <a:bodyPr/>
          <a:lstStyle/>
          <a:p>
            <a:pPr eaLnBrk="1" hangingPunct="1"/>
            <a:r>
              <a:rPr lang="en-US" altLang="zh-CN" b="1" dirty="0" smtClean="0"/>
              <a:t>TPM</a:t>
            </a:r>
            <a:r>
              <a:rPr lang="zh-CN" altLang="en-US" b="1" dirty="0" smtClean="0"/>
              <a:t>的目标</a:t>
            </a:r>
          </a:p>
          <a:p>
            <a:pPr eaLnBrk="1" hangingPunct="1"/>
            <a:r>
              <a:rPr lang="zh-CN" altLang="en-US" dirty="0" smtClean="0"/>
              <a:t>　　</a:t>
            </a:r>
            <a:r>
              <a:rPr lang="en-US" altLang="zh-CN" dirty="0" smtClean="0"/>
              <a:t>TPM</a:t>
            </a:r>
            <a:r>
              <a:rPr lang="zh-CN" altLang="en-US" dirty="0" smtClean="0"/>
              <a:t>的目标可以概括为四个“零”，即停机为零、废品为零、事故为零、速度损失为零。 </a:t>
            </a:r>
          </a:p>
          <a:p>
            <a:pPr eaLnBrk="1" hangingPunct="1"/>
            <a:r>
              <a:rPr lang="zh-CN" altLang="en-US" dirty="0" smtClean="0"/>
              <a:t>　　停机为零：指计划外的设备停机时间为零。计划外的停机对生产造成冲击相当大，使整个生产品配发生困难，造成资源闲置等浪费。计划时间要有一个合理值，不能为了满足非计划停机为零而使计划停机时间值达到很高。 </a:t>
            </a:r>
          </a:p>
          <a:p>
            <a:pPr eaLnBrk="1" hangingPunct="1"/>
            <a:r>
              <a:rPr lang="zh-CN" altLang="en-US" dirty="0" smtClean="0"/>
              <a:t>　　废品为零：指由设备原因造成的废品为零。“完美的质量需要完善的机器”，机器是保证产品质量的关键，而人是保证机器好坏的关键。 </a:t>
            </a:r>
          </a:p>
          <a:p>
            <a:pPr eaLnBrk="1" hangingPunct="1"/>
            <a:r>
              <a:rPr lang="zh-CN" altLang="en-US" dirty="0" smtClean="0"/>
              <a:t>　　事故为零：指设备运行过程中事故为零。设备事故的危害非常大，影响生产不说，可能会造成人身伤害，严重的可能会“机毁人亡”。 </a:t>
            </a:r>
          </a:p>
          <a:p>
            <a:pPr eaLnBrk="1" hangingPunct="1"/>
            <a:r>
              <a:rPr lang="zh-CN" altLang="en-US" dirty="0" smtClean="0"/>
              <a:t>　　速度损失为零：指设备速度降低造成的产量损失为零。由于设备保养不好，设备精度降低而不能按高速度使用设备，等于降低了设备性能。 </a:t>
            </a:r>
          </a:p>
        </p:txBody>
      </p:sp>
    </p:spTree>
    <p:extLst>
      <p:ext uri="{BB962C8B-B14F-4D97-AF65-F5344CB8AC3E}">
        <p14:creationId xmlns:p14="http://schemas.microsoft.com/office/powerpoint/2010/main" val="326140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0E468-172F-46A0-94AA-CF8E8EDBF1D4}" type="slidenum">
              <a:rPr lang="en-US" altLang="zh-CN"/>
              <a:pPr/>
              <a:t>107</a:t>
            </a:fld>
            <a:endParaRPr lang="en-US" altLang="zh-CN"/>
          </a:p>
        </p:txBody>
      </p:sp>
      <p:sp>
        <p:nvSpPr>
          <p:cNvPr id="129026" name="Rectangle 2"/>
          <p:cNvSpPr>
            <a:spLocks noGrp="1" noRot="1" noChangeAspect="1" noChangeArrowheads="1" noTextEdit="1"/>
          </p:cNvSpPr>
          <p:nvPr>
            <p:ph type="sldImg"/>
          </p:nvPr>
        </p:nvSpPr>
        <p:spPr>
          <a:xfrm>
            <a:off x="1143000" y="685800"/>
            <a:ext cx="4572000" cy="3429000"/>
          </a:xfrm>
          <a:ln/>
        </p:spPr>
      </p:sp>
      <p:sp>
        <p:nvSpPr>
          <p:cNvPr id="129027" name="Rectangle 3"/>
          <p:cNvSpPr>
            <a:spLocks noGrp="1" noChangeArrowheads="1"/>
          </p:cNvSpPr>
          <p:nvPr>
            <p:ph type="body" idx="1"/>
          </p:nvPr>
        </p:nvSpPr>
        <p:spPr>
          <a:xfrm>
            <a:off x="914400" y="4343400"/>
            <a:ext cx="5029200" cy="4114800"/>
          </a:xfrm>
        </p:spPr>
        <p:txBody>
          <a:bodyPr/>
          <a:lstStyle/>
          <a:p>
            <a:endParaRPr lang="zh-CN" altLang="zh-CN"/>
          </a:p>
        </p:txBody>
      </p:sp>
    </p:spTree>
    <p:extLst>
      <p:ext uri="{BB962C8B-B14F-4D97-AF65-F5344CB8AC3E}">
        <p14:creationId xmlns:p14="http://schemas.microsoft.com/office/powerpoint/2010/main" val="391772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93775" y="768350"/>
            <a:ext cx="5114925" cy="3836988"/>
          </a:xfrm>
          <a:ln/>
        </p:spPr>
      </p:sp>
      <p:sp>
        <p:nvSpPr>
          <p:cNvPr id="65539" name="Rectangle 3"/>
          <p:cNvSpPr>
            <a:spLocks noGrp="1" noChangeArrowheads="1"/>
          </p:cNvSpPr>
          <p:nvPr>
            <p:ph type="body" idx="1"/>
          </p:nvPr>
        </p:nvSpPr>
        <p:spPr>
          <a:noFill/>
          <a:ln w="9525"/>
        </p:spPr>
        <p:txBody>
          <a:bodyPr/>
          <a:lstStyle/>
          <a:p>
            <a:pPr eaLnBrk="1" hangingPunct="1"/>
            <a:endParaRPr lang="zh-CN" altLang="en-US" dirty="0" smtClean="0">
              <a:ea typeface="宋体" pitchFamily="2" charset="-122"/>
            </a:endParaRPr>
          </a:p>
        </p:txBody>
      </p:sp>
    </p:spTree>
    <p:extLst>
      <p:ext uri="{BB962C8B-B14F-4D97-AF65-F5344CB8AC3E}">
        <p14:creationId xmlns:p14="http://schemas.microsoft.com/office/powerpoint/2010/main" val="391476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93775" y="768350"/>
            <a:ext cx="5114925" cy="3836988"/>
          </a:xfrm>
          <a:ln/>
        </p:spPr>
      </p:sp>
      <p:sp>
        <p:nvSpPr>
          <p:cNvPr id="70659" name="Rectangle 3"/>
          <p:cNvSpPr>
            <a:spLocks noGrp="1" noChangeArrowheads="1"/>
          </p:cNvSpPr>
          <p:nvPr>
            <p:ph type="body" idx="1"/>
          </p:nvPr>
        </p:nvSpPr>
        <p:spPr>
          <a:noFill/>
          <a:ln w="9525"/>
        </p:spPr>
        <p:txBody>
          <a:bodyPr/>
          <a:lstStyle/>
          <a:p>
            <a:pPr eaLnBrk="1" hangingPunct="1"/>
            <a:endParaRPr lang="zh-CN" altLang="en-US" dirty="0" smtClean="0">
              <a:ea typeface="宋体" pitchFamily="2" charset="-122"/>
            </a:endParaRPr>
          </a:p>
        </p:txBody>
      </p:sp>
    </p:spTree>
    <p:extLst>
      <p:ext uri="{BB962C8B-B14F-4D97-AF65-F5344CB8AC3E}">
        <p14:creationId xmlns:p14="http://schemas.microsoft.com/office/powerpoint/2010/main" val="131888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幻灯片图像占位符 1"/>
          <p:cNvSpPr>
            <a:spLocks noGrp="1" noRot="1" noChangeAspect="1" noTextEdit="1"/>
          </p:cNvSpPr>
          <p:nvPr>
            <p:ph type="sldImg"/>
          </p:nvPr>
        </p:nvSpPr>
        <p:spPr>
          <a:xfrm>
            <a:off x="993775" y="768350"/>
            <a:ext cx="5114925" cy="3836988"/>
          </a:xfrm>
        </p:spPr>
      </p:sp>
      <p:sp>
        <p:nvSpPr>
          <p:cNvPr id="534531" name="备注占位符 2"/>
          <p:cNvSpPr>
            <a:spLocks noGrp="1"/>
          </p:cNvSpPr>
          <p:nvPr>
            <p:ph type="body" idx="1"/>
          </p:nvPr>
        </p:nvSpPr>
        <p:spPr>
          <a:noFill/>
          <a:ln/>
        </p:spPr>
        <p:txBody>
          <a:bodyPr/>
          <a:lstStyle/>
          <a:p>
            <a:pPr eaLnBrk="1" hangingPunct="1"/>
            <a:endParaRPr lang="zh-CN" altLang="en-US" smtClean="0"/>
          </a:p>
        </p:txBody>
      </p:sp>
      <p:sp>
        <p:nvSpPr>
          <p:cNvPr id="534532"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48" tIns="49524" rIns="99048" bIns="49524" anchor="b"/>
          <a:lstStyle/>
          <a:p>
            <a:pPr algn="r" defTabSz="990600">
              <a:spcBef>
                <a:spcPct val="0"/>
              </a:spcBef>
              <a:buSzTx/>
              <a:buFontTx/>
              <a:buNone/>
            </a:pPr>
            <a:fld id="{F1E82C33-3BA5-47BF-8EC9-7147A9505747}" type="slidenum">
              <a:rPr lang="en-US" altLang="zh-CN" sz="1300" b="0"/>
              <a:pPr algn="r" defTabSz="990600">
                <a:spcBef>
                  <a:spcPct val="0"/>
                </a:spcBef>
                <a:buSzTx/>
                <a:buFontTx/>
                <a:buNone/>
              </a:pPr>
              <a:t>132</a:t>
            </a:fld>
            <a:endParaRPr lang="en-US" altLang="zh-CN" sz="1300" b="0"/>
          </a:p>
        </p:txBody>
      </p:sp>
    </p:spTree>
    <p:extLst>
      <p:ext uri="{BB962C8B-B14F-4D97-AF65-F5344CB8AC3E}">
        <p14:creationId xmlns:p14="http://schemas.microsoft.com/office/powerpoint/2010/main" val="1931154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3775" y="768350"/>
            <a:ext cx="5114925" cy="3836988"/>
          </a:xfrm>
          <a:ln/>
        </p:spPr>
      </p:sp>
      <p:sp>
        <p:nvSpPr>
          <p:cNvPr id="66563" name="Rectangle 3"/>
          <p:cNvSpPr>
            <a:spLocks noGrp="1" noChangeArrowheads="1"/>
          </p:cNvSpPr>
          <p:nvPr>
            <p:ph type="body" idx="1"/>
          </p:nvPr>
        </p:nvSpPr>
        <p:spPr>
          <a:noFill/>
          <a:ln w="9525"/>
        </p:spPr>
        <p:txBody>
          <a:bodyPr/>
          <a:lstStyle/>
          <a:p>
            <a:pPr eaLnBrk="1" hangingPunct="1"/>
            <a:endParaRPr lang="zh-CN" altLang="en-US" dirty="0" smtClean="0">
              <a:ea typeface="宋体" pitchFamily="2" charset="-122"/>
            </a:endParaRPr>
          </a:p>
        </p:txBody>
      </p:sp>
    </p:spTree>
    <p:extLst>
      <p:ext uri="{BB962C8B-B14F-4D97-AF65-F5344CB8AC3E}">
        <p14:creationId xmlns:p14="http://schemas.microsoft.com/office/powerpoint/2010/main" val="341382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22937" y="9721851"/>
            <a:ext cx="3077951" cy="511175"/>
          </a:xfrm>
          <a:prstGeom prst="rect">
            <a:avLst/>
          </a:prstGeom>
          <a:noFill/>
          <a:ln w="9525">
            <a:noFill/>
            <a:miter lim="800000"/>
            <a:headEnd/>
            <a:tailEnd/>
          </a:ln>
        </p:spPr>
        <p:txBody>
          <a:bodyPr lIns="99048" tIns="49524" rIns="99048" bIns="49524" anchor="b"/>
          <a:lstStyle/>
          <a:p>
            <a:pPr algn="r" defTabSz="990600"/>
            <a:fld id="{E0D0C0DA-8F1C-400B-8E3F-638698419CF9}" type="slidenum">
              <a:rPr kumimoji="0" lang="en-US" altLang="zh-CN" sz="1300">
                <a:latin typeface="Arial" pitchFamily="34" charset="0"/>
              </a:rPr>
              <a:pPr algn="r" defTabSz="990600"/>
              <a:t>139</a:t>
            </a:fld>
            <a:endParaRPr kumimoji="0" lang="en-US" altLang="zh-CN" sz="1300">
              <a:latin typeface="Arial" pitchFamily="34" charset="0"/>
            </a:endParaRPr>
          </a:p>
        </p:txBody>
      </p:sp>
      <p:sp>
        <p:nvSpPr>
          <p:cNvPr id="70659" name="Rectangle 2"/>
          <p:cNvSpPr>
            <a:spLocks noGrp="1" noRot="1" noChangeAspect="1" noChangeArrowheads="1" noTextEdit="1"/>
          </p:cNvSpPr>
          <p:nvPr>
            <p:ph type="sldImg"/>
          </p:nvPr>
        </p:nvSpPr>
        <p:spPr>
          <a:xfrm>
            <a:off x="1004888" y="777875"/>
            <a:ext cx="5092700" cy="3819525"/>
          </a:xfrm>
          <a:ln w="12700" cap="flat"/>
        </p:spPr>
      </p:sp>
      <p:sp>
        <p:nvSpPr>
          <p:cNvPr id="70660" name="Rectangle 3"/>
          <p:cNvSpPr>
            <a:spLocks noGrp="1" noChangeArrowheads="1"/>
          </p:cNvSpPr>
          <p:nvPr>
            <p:ph type="body" idx="1"/>
          </p:nvPr>
        </p:nvSpPr>
        <p:spPr>
          <a:xfrm>
            <a:off x="946574" y="4860925"/>
            <a:ext cx="5207741" cy="4603750"/>
          </a:xfrm>
          <a:noFill/>
          <a:ln/>
        </p:spPr>
        <p:txBody>
          <a:bodyPr lIns="99736" tIns="49868" rIns="99736" bIns="49868"/>
          <a:lstStyle/>
          <a:p>
            <a:pPr eaLnBrk="1" hangingPunct="1"/>
            <a:endParaRPr lang="zh-CN" altLang="zh-CN" smtClean="0"/>
          </a:p>
        </p:txBody>
      </p:sp>
    </p:spTree>
    <p:extLst>
      <p:ext uri="{BB962C8B-B14F-4D97-AF65-F5344CB8AC3E}">
        <p14:creationId xmlns:p14="http://schemas.microsoft.com/office/powerpoint/2010/main" val="194597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xfrm>
            <a:off x="993775" y="768350"/>
            <a:ext cx="5114925" cy="3836988"/>
          </a:xfrm>
        </p:spPr>
      </p:sp>
      <p:sp>
        <p:nvSpPr>
          <p:cNvPr id="93187" name="备注占位符 2"/>
          <p:cNvSpPr>
            <a:spLocks noGrp="1"/>
          </p:cNvSpPr>
          <p:nvPr>
            <p:ph type="body" idx="1"/>
          </p:nvPr>
        </p:nvSpPr>
        <p:spPr>
          <a:noFill/>
          <a:ln/>
        </p:spPr>
        <p:txBody>
          <a:bodyPr/>
          <a:lstStyle/>
          <a:p>
            <a:endParaRPr lang="zh-CN" altLang="en-US" smtClean="0">
              <a:latin typeface="Arial" charset="0"/>
            </a:endParaRPr>
          </a:p>
        </p:txBody>
      </p:sp>
      <p:sp>
        <p:nvSpPr>
          <p:cNvPr id="93188" name="灯片编号占位符 3"/>
          <p:cNvSpPr>
            <a:spLocks noGrp="1"/>
          </p:cNvSpPr>
          <p:nvPr>
            <p:ph type="sldNum" sz="quarter" idx="5"/>
          </p:nvPr>
        </p:nvSpPr>
        <p:spPr>
          <a:noFill/>
        </p:spPr>
        <p:txBody>
          <a:bodyPr/>
          <a:lstStyle/>
          <a:p>
            <a:fld id="{D2F52C2C-42EC-4B51-9620-9DC4B95BB147}" type="slidenum">
              <a:rPr lang="en-US" altLang="zh-CN" smtClean="0">
                <a:latin typeface="Arial" charset="0"/>
              </a:rPr>
              <a:pPr/>
              <a:t>153</a:t>
            </a:fld>
            <a:endParaRPr lang="en-US" altLang="zh-CN" smtClean="0">
              <a:latin typeface="Arial" charset="0"/>
            </a:endParaRPr>
          </a:p>
        </p:txBody>
      </p:sp>
    </p:spTree>
    <p:extLst>
      <p:ext uri="{BB962C8B-B14F-4D97-AF65-F5344CB8AC3E}">
        <p14:creationId xmlns:p14="http://schemas.microsoft.com/office/powerpoint/2010/main" val="160318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xfrm>
            <a:off x="1125538" y="677863"/>
            <a:ext cx="4581525" cy="3436937"/>
          </a:xfrm>
        </p:spPr>
      </p:sp>
      <p:sp>
        <p:nvSpPr>
          <p:cNvPr id="13315" name="Rectangle 3"/>
          <p:cNvSpPr>
            <a:spLocks noGrp="1" noChangeArrowheads="1"/>
          </p:cNvSpPr>
          <p:nvPr>
            <p:ph type="body" idx="1"/>
          </p:nvPr>
        </p:nvSpPr>
        <p:spPr>
          <a:xfrm>
            <a:off x="676276" y="4335463"/>
            <a:ext cx="5489575" cy="4114800"/>
          </a:xfrm>
          <a:ln/>
        </p:spPr>
        <p:txBody>
          <a:bodyPr/>
          <a:lstStyle/>
          <a:p>
            <a:pPr eaLnBrk="1" hangingPunct="1">
              <a:defRPr/>
            </a:pPr>
            <a:r>
              <a:rPr lang="zh-CN" altLang="en-US" b="1" smtClean="0">
                <a:effectLst>
                  <a:outerShdw blurRad="38100" dist="38100" dir="2700000" algn="tl">
                    <a:srgbClr val="C0C0C0"/>
                  </a:outerShdw>
                </a:effectLst>
                <a:latin typeface="楷体_GB2312" pitchFamily="1" charset="-122"/>
                <a:ea typeface="楷体_GB2312" pitchFamily="1" charset="-122"/>
              </a:rPr>
              <a:t> </a:t>
            </a:r>
            <a:endParaRPr lang="zh-CN" altLang="en-US" b="1" smtClean="0">
              <a:latin typeface="幼圆" pitchFamily="49" charset="-122"/>
              <a:ea typeface="幼圆" pitchFamily="49" charset="-122"/>
            </a:endParaRPr>
          </a:p>
        </p:txBody>
      </p:sp>
    </p:spTree>
    <p:extLst>
      <p:ext uri="{BB962C8B-B14F-4D97-AF65-F5344CB8AC3E}">
        <p14:creationId xmlns:p14="http://schemas.microsoft.com/office/powerpoint/2010/main" val="190248748"/>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幻灯片图像占位符 1"/>
          <p:cNvSpPr>
            <a:spLocks noGrp="1" noRot="1" noChangeAspect="1" noTextEdit="1"/>
          </p:cNvSpPr>
          <p:nvPr>
            <p:ph type="sldImg"/>
          </p:nvPr>
        </p:nvSpPr>
        <p:spPr>
          <a:xfrm>
            <a:off x="993775" y="768350"/>
            <a:ext cx="5114925" cy="3836988"/>
          </a:xfrm>
        </p:spPr>
      </p:sp>
      <p:sp>
        <p:nvSpPr>
          <p:cNvPr id="401411" name="备注占位符 2"/>
          <p:cNvSpPr>
            <a:spLocks noGrp="1"/>
          </p:cNvSpPr>
          <p:nvPr>
            <p:ph type="body" idx="1"/>
          </p:nvPr>
        </p:nvSpPr>
        <p:spPr>
          <a:noFill/>
          <a:ln/>
        </p:spPr>
        <p:txBody>
          <a:bodyPr/>
          <a:lstStyle/>
          <a:p>
            <a:pPr eaLnBrk="1" hangingPunct="1"/>
            <a:endParaRPr lang="zh-CN" altLang="en-US" smtClean="0"/>
          </a:p>
        </p:txBody>
      </p:sp>
      <p:sp>
        <p:nvSpPr>
          <p:cNvPr id="401412"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48" tIns="49524" rIns="99048" bIns="49524" anchor="b"/>
          <a:lstStyle/>
          <a:p>
            <a:pPr algn="r" defTabSz="990600">
              <a:spcBef>
                <a:spcPct val="0"/>
              </a:spcBef>
              <a:buSzTx/>
              <a:buFontTx/>
              <a:buNone/>
            </a:pPr>
            <a:fld id="{8C53FB32-1893-40A5-9172-40BA0B5C7CAE}" type="slidenum">
              <a:rPr lang="en-US" altLang="zh-CN" sz="1300" b="0"/>
              <a:pPr algn="r" defTabSz="990600">
                <a:spcBef>
                  <a:spcPct val="0"/>
                </a:spcBef>
                <a:buSzTx/>
                <a:buFontTx/>
                <a:buNone/>
              </a:pPr>
              <a:t>14</a:t>
            </a:fld>
            <a:endParaRPr lang="en-US" altLang="zh-CN" sz="1300" b="0"/>
          </a:p>
        </p:txBody>
      </p:sp>
    </p:spTree>
    <p:extLst>
      <p:ext uri="{BB962C8B-B14F-4D97-AF65-F5344CB8AC3E}">
        <p14:creationId xmlns:p14="http://schemas.microsoft.com/office/powerpoint/2010/main" val="264624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3775" y="768350"/>
            <a:ext cx="5114925" cy="3836988"/>
          </a:xfrm>
          <a:ln/>
        </p:spPr>
      </p:sp>
      <p:sp>
        <p:nvSpPr>
          <p:cNvPr id="51203" name="Rectangle 3"/>
          <p:cNvSpPr>
            <a:spLocks noGrp="1" noChangeArrowheads="1"/>
          </p:cNvSpPr>
          <p:nvPr>
            <p:ph type="body" idx="1"/>
          </p:nvPr>
        </p:nvSpPr>
        <p:spPr>
          <a:noFill/>
          <a:ln/>
        </p:spPr>
        <p:txBody>
          <a:bodyPr/>
          <a:lstStyle/>
          <a:p>
            <a:pPr eaLnBrk="1" hangingPunct="1"/>
            <a:r>
              <a:rPr lang="ja-JP" altLang="en-US" dirty="0" smtClean="0">
                <a:latin typeface="Times New Roman" charset="0"/>
              </a:rPr>
              <a:t>それでは、平準化とはどういうことなのでしょうか。</a:t>
            </a:r>
          </a:p>
          <a:p>
            <a:pPr eaLnBrk="1" hangingPunct="1"/>
            <a:r>
              <a:rPr lang="ja-JP" altLang="en-US" dirty="0" smtClean="0">
                <a:latin typeface="Times New Roman" charset="0"/>
              </a:rPr>
              <a:t>平準化とは、生産の量、種類</a:t>
            </a:r>
            <a:r>
              <a:rPr lang="en-US" altLang="ja-JP" dirty="0" smtClean="0">
                <a:latin typeface="Times New Roman" charset="0"/>
              </a:rPr>
              <a:t>､</a:t>
            </a:r>
            <a:r>
              <a:rPr lang="ja-JP" altLang="en-US" dirty="0" smtClean="0">
                <a:latin typeface="Times New Roman" charset="0"/>
              </a:rPr>
              <a:t>時間を平均化することです。全工程で平準化ができると、生産が安定し、ムダが排除され、原価低減を達成することができます。</a:t>
            </a:r>
          </a:p>
          <a:p>
            <a:pPr eaLnBrk="1" hangingPunct="1"/>
            <a:endParaRPr lang="ja-JP" altLang="en-US" dirty="0" smtClean="0">
              <a:latin typeface="Times New Roman" charset="0"/>
            </a:endParaRPr>
          </a:p>
          <a:p>
            <a:pPr eaLnBrk="1" hangingPunct="1"/>
            <a:r>
              <a:rPr lang="ja-JP" altLang="en-US" dirty="0" smtClean="0">
                <a:latin typeface="Times New Roman" charset="0"/>
              </a:rPr>
              <a:t>つまり、平準化を実現するということは、</a:t>
            </a:r>
            <a:r>
              <a:rPr lang="ja-JP" altLang="en-US" sz="900" dirty="0" smtClean="0">
                <a:latin typeface="Times New Roman" charset="0"/>
              </a:rPr>
              <a:t>一本の生産ラインで造る全ての品番を各々のタクトタイムで１ケづつ造ることなのです。</a:t>
            </a:r>
          </a:p>
          <a:p>
            <a:pPr eaLnBrk="1" hangingPunct="1"/>
            <a:endParaRPr lang="en-US" altLang="ja-JP" dirty="0" smtClean="0">
              <a:latin typeface="Times New Roman" charset="0"/>
            </a:endParaRPr>
          </a:p>
        </p:txBody>
      </p:sp>
    </p:spTree>
    <p:extLst>
      <p:ext uri="{BB962C8B-B14F-4D97-AF65-F5344CB8AC3E}">
        <p14:creationId xmlns:p14="http://schemas.microsoft.com/office/powerpoint/2010/main" val="122259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993775" y="768350"/>
            <a:ext cx="5114925" cy="3836988"/>
          </a:xfrm>
        </p:spPr>
      </p:sp>
      <p:sp>
        <p:nvSpPr>
          <p:cNvPr id="438275" name="Rectangle 3"/>
          <p:cNvSpPr>
            <a:spLocks noGrp="1" noChangeArrowheads="1"/>
          </p:cNvSpPr>
          <p:nvPr>
            <p:ph type="body" idx="1"/>
          </p:nvPr>
        </p:nvSpPr>
        <p:spPr>
          <a:noFill/>
          <a:ln/>
        </p:spPr>
        <p:txBody>
          <a:bodyPr/>
          <a:lstStyle/>
          <a:p>
            <a:pPr eaLnBrk="1" hangingPunct="1">
              <a:lnSpc>
                <a:spcPct val="80000"/>
              </a:lnSpc>
            </a:pPr>
            <a:r>
              <a:rPr lang="zh-CN" altLang="en-US" sz="1000" dirty="0" smtClean="0"/>
              <a:t>　</a:t>
            </a:r>
            <a:r>
              <a:rPr lang="en-US" altLang="zh-CN" sz="1000" dirty="0" smtClean="0"/>
              <a:t>1</a:t>
            </a:r>
            <a:r>
              <a:rPr lang="zh-CN" altLang="en-US" sz="1000" dirty="0" smtClean="0"/>
              <a:t>）</a:t>
            </a:r>
            <a:r>
              <a:rPr lang="zh-CN" altLang="en-US" sz="1000" dirty="0" smtClean="0">
                <a:hlinkClick r:id="rId3"/>
              </a:rPr>
              <a:t>效率</a:t>
            </a:r>
            <a:r>
              <a:rPr lang="en-US" altLang="zh-CN" sz="1000" dirty="0" smtClean="0"/>
              <a:t>(P</a:t>
            </a:r>
            <a:r>
              <a:rPr lang="zh-CN" altLang="en-US" sz="1000" dirty="0" smtClean="0"/>
              <a:t>：</a:t>
            </a:r>
            <a:r>
              <a:rPr lang="en-US" altLang="zh-CN" sz="1000" dirty="0" smtClean="0"/>
              <a:t>Productivity) </a:t>
            </a:r>
          </a:p>
          <a:p>
            <a:pPr eaLnBrk="1" hangingPunct="1">
              <a:lnSpc>
                <a:spcPct val="80000"/>
              </a:lnSpc>
            </a:pPr>
            <a:r>
              <a:rPr lang="zh-CN" altLang="en-US" sz="1000" dirty="0" smtClean="0"/>
              <a:t>　　效率是指在给定的资源下实现产出最大。也可理解为相对作业目的所采用的工具及方法，是否最适合并被充分利用。效率提高了，单位时间人均产量就会提高，生产成本就会降低。 </a:t>
            </a:r>
          </a:p>
          <a:p>
            <a:pPr eaLnBrk="1" hangingPunct="1">
              <a:lnSpc>
                <a:spcPct val="80000"/>
              </a:lnSpc>
            </a:pPr>
            <a:r>
              <a:rPr lang="zh-CN" altLang="en-US" sz="1000" dirty="0" smtClean="0"/>
              <a:t>　　</a:t>
            </a:r>
            <a:r>
              <a:rPr lang="en-US" altLang="zh-CN" sz="1000" dirty="0" smtClean="0"/>
              <a:t>2</a:t>
            </a:r>
            <a:r>
              <a:rPr lang="zh-CN" altLang="en-US" sz="1000" dirty="0" smtClean="0"/>
              <a:t>）</a:t>
            </a:r>
            <a:r>
              <a:rPr lang="zh-CN" altLang="en-US" sz="1000" dirty="0" smtClean="0">
                <a:hlinkClick r:id="rId4"/>
              </a:rPr>
              <a:t>品质</a:t>
            </a:r>
            <a:r>
              <a:rPr lang="en-US" altLang="zh-CN" sz="1000" dirty="0" smtClean="0"/>
              <a:t>(Q</a:t>
            </a:r>
            <a:r>
              <a:rPr lang="zh-CN" altLang="en-US" sz="1000" dirty="0" smtClean="0"/>
              <a:t>：</a:t>
            </a:r>
            <a:r>
              <a:rPr lang="en-US" altLang="zh-CN" sz="1000" dirty="0" smtClean="0"/>
              <a:t>Quality) </a:t>
            </a:r>
          </a:p>
          <a:p>
            <a:pPr eaLnBrk="1" hangingPunct="1">
              <a:lnSpc>
                <a:spcPct val="80000"/>
              </a:lnSpc>
            </a:pPr>
            <a:r>
              <a:rPr lang="zh-CN" altLang="en-US" sz="1000" dirty="0" smtClean="0"/>
              <a:t>　　品质，就是把顾客的要求分解，转化成具体的设计数据，形成预期的目标值，最终生产出成本低、性能稳定、质量可靠、</a:t>
            </a:r>
            <a:r>
              <a:rPr lang="zh-CN" altLang="en-US" sz="1000" dirty="0" smtClean="0">
                <a:hlinkClick r:id="rId5"/>
              </a:rPr>
              <a:t>物美价廉</a:t>
            </a:r>
            <a:r>
              <a:rPr lang="zh-CN" altLang="en-US" sz="1000" dirty="0" smtClean="0"/>
              <a:t>的产品。产品品质是一个企业生存的根本。对于生产主管来说，品质管理和控制的效果是评价其生产管理绩效的重要指标之一。所谓品质管理，就是为了充分满足客户要求，企业集合全体的智慧经验等各种</a:t>
            </a:r>
            <a:r>
              <a:rPr lang="zh-CN" altLang="en-US" sz="1000" dirty="0" smtClean="0">
                <a:hlinkClick r:id="rId6"/>
              </a:rPr>
              <a:t>管理手段</a:t>
            </a:r>
            <a:r>
              <a:rPr lang="zh-CN" altLang="en-US" sz="1000" dirty="0" smtClean="0"/>
              <a:t>，活用所有组织体系，实施所有管理及改善的全部，从而达到优良品质、短交货期、低成本、优质服务来满足客户的要求。 </a:t>
            </a:r>
          </a:p>
          <a:p>
            <a:pPr eaLnBrk="1" hangingPunct="1">
              <a:lnSpc>
                <a:spcPct val="80000"/>
              </a:lnSpc>
            </a:pPr>
            <a:r>
              <a:rPr lang="zh-CN" altLang="en-US" sz="1000" dirty="0" smtClean="0"/>
              <a:t>　　</a:t>
            </a:r>
            <a:r>
              <a:rPr lang="en-US" altLang="zh-CN" sz="1000" dirty="0" smtClean="0"/>
              <a:t>3</a:t>
            </a:r>
            <a:r>
              <a:rPr lang="zh-CN" altLang="en-US" sz="1000" dirty="0" smtClean="0"/>
              <a:t>）</a:t>
            </a:r>
            <a:r>
              <a:rPr lang="zh-CN" altLang="en-US" sz="1000" dirty="0" smtClean="0">
                <a:hlinkClick r:id="rId7"/>
              </a:rPr>
              <a:t>成本</a:t>
            </a:r>
            <a:r>
              <a:rPr lang="en-US" altLang="zh-CN" sz="1000" dirty="0" smtClean="0"/>
              <a:t>(C</a:t>
            </a:r>
            <a:r>
              <a:rPr lang="zh-CN" altLang="en-US" sz="1000" dirty="0" smtClean="0"/>
              <a:t>：</a:t>
            </a:r>
            <a:r>
              <a:rPr lang="en-US" altLang="zh-CN" sz="1000" dirty="0" smtClean="0"/>
              <a:t>Cost) </a:t>
            </a:r>
          </a:p>
          <a:p>
            <a:pPr eaLnBrk="1" hangingPunct="1">
              <a:lnSpc>
                <a:spcPct val="80000"/>
              </a:lnSpc>
            </a:pPr>
            <a:r>
              <a:rPr lang="zh-CN" altLang="en-US" sz="1000" dirty="0" smtClean="0"/>
              <a:t>　　成本是产品生产活动中所发生的各种费用。</a:t>
            </a:r>
            <a:r>
              <a:rPr lang="zh-CN" altLang="en-US" sz="1000" dirty="0" smtClean="0">
                <a:hlinkClick r:id="rId8"/>
              </a:rPr>
              <a:t>企业效益</a:t>
            </a:r>
            <a:r>
              <a:rPr lang="zh-CN" altLang="en-US" sz="1000" dirty="0" smtClean="0"/>
              <a:t>的好坏在很大程度上取决于相对成本的高低，如果成本所挤占的利润空间很大，那么相应的企业的净利润则相对降低。因此，生产主管在进行</a:t>
            </a:r>
            <a:r>
              <a:rPr lang="zh-CN" altLang="en-US" sz="1000" dirty="0" smtClean="0">
                <a:hlinkClick r:id="rId9"/>
              </a:rPr>
              <a:t>绩效管理</a:t>
            </a:r>
            <a:r>
              <a:rPr lang="zh-CN" altLang="en-US" sz="1000" dirty="0" smtClean="0"/>
              <a:t>时，必须将成本绩效管理作为其工作的主要内容之一。 </a:t>
            </a:r>
          </a:p>
          <a:p>
            <a:pPr eaLnBrk="1" hangingPunct="1">
              <a:lnSpc>
                <a:spcPct val="80000"/>
              </a:lnSpc>
            </a:pPr>
            <a:r>
              <a:rPr lang="zh-CN" altLang="en-US" sz="1000" dirty="0" smtClean="0"/>
              <a:t>　　</a:t>
            </a:r>
            <a:r>
              <a:rPr lang="en-US" altLang="zh-CN" sz="1000" dirty="0" smtClean="0"/>
              <a:t>4</a:t>
            </a:r>
            <a:r>
              <a:rPr lang="zh-CN" altLang="en-US" sz="1000" dirty="0" smtClean="0"/>
              <a:t>）交货期</a:t>
            </a:r>
            <a:r>
              <a:rPr lang="en-US" altLang="zh-CN" sz="1000" dirty="0" smtClean="0"/>
              <a:t>(D</a:t>
            </a:r>
            <a:r>
              <a:rPr lang="zh-CN" altLang="en-US" sz="1000" dirty="0" smtClean="0"/>
              <a:t>：</a:t>
            </a:r>
            <a:r>
              <a:rPr lang="en-US" altLang="zh-CN" sz="1000" dirty="0" smtClean="0"/>
              <a:t>Delivery) </a:t>
            </a:r>
          </a:p>
          <a:p>
            <a:pPr eaLnBrk="1" hangingPunct="1">
              <a:lnSpc>
                <a:spcPct val="80000"/>
              </a:lnSpc>
            </a:pPr>
            <a:r>
              <a:rPr lang="zh-CN" altLang="en-US" sz="1000" dirty="0" smtClean="0"/>
              <a:t>　　交货期是指及时送达所需数量的产品或服务。在现在的</a:t>
            </a:r>
            <a:r>
              <a:rPr lang="zh-CN" altLang="en-US" sz="1000" dirty="0" smtClean="0">
                <a:hlinkClick r:id="rId10"/>
              </a:rPr>
              <a:t>市场竞争</a:t>
            </a:r>
            <a:r>
              <a:rPr lang="zh-CN" altLang="en-US" sz="1000" dirty="0" smtClean="0"/>
              <a:t>中，交货期的准时是非常重要的。准时是在用户需要的时间，按用户需要的数量，提供所需的产品和服务。一个企业即便有先进的技术、先进的检测手段，能够确保所生产的产品质量，而且生产的产品成本低、价格便宜。但是没有良好的交货期管理体系，不能按照客户指定的交货期交货，直接影响客户的商业活动，客户也不会购买你的产品。因此交货期管理的好坏是直接影响客户进行商业活动的关键，不能严守交货期也就失去了生存权，这比品质、成本更为重要。 </a:t>
            </a:r>
          </a:p>
          <a:p>
            <a:pPr eaLnBrk="1" hangingPunct="1">
              <a:lnSpc>
                <a:spcPct val="80000"/>
              </a:lnSpc>
            </a:pPr>
            <a:r>
              <a:rPr lang="zh-CN" altLang="en-US" sz="1000" dirty="0" smtClean="0"/>
              <a:t>　　</a:t>
            </a:r>
            <a:r>
              <a:rPr lang="en-US" altLang="zh-CN" sz="1000" dirty="0" smtClean="0"/>
              <a:t>5</a:t>
            </a:r>
            <a:r>
              <a:rPr lang="zh-CN" altLang="en-US" sz="1000" dirty="0" smtClean="0"/>
              <a:t>）安全</a:t>
            </a:r>
            <a:r>
              <a:rPr lang="en-US" altLang="zh-CN" sz="1000" dirty="0" smtClean="0"/>
              <a:t>(S</a:t>
            </a:r>
            <a:r>
              <a:rPr lang="zh-CN" altLang="en-US" sz="1000" dirty="0" smtClean="0"/>
              <a:t>：</a:t>
            </a:r>
            <a:r>
              <a:rPr lang="en-US" altLang="zh-CN" sz="1000" dirty="0" smtClean="0"/>
              <a:t>Safety) </a:t>
            </a:r>
          </a:p>
          <a:p>
            <a:pPr eaLnBrk="1" hangingPunct="1">
              <a:lnSpc>
                <a:spcPct val="80000"/>
              </a:lnSpc>
            </a:pPr>
            <a:r>
              <a:rPr lang="zh-CN" altLang="en-US" sz="1000" dirty="0" smtClean="0"/>
              <a:t>　　</a:t>
            </a:r>
            <a:r>
              <a:rPr lang="zh-CN" altLang="en-US" sz="1000" dirty="0" smtClean="0">
                <a:hlinkClick r:id="rId11"/>
              </a:rPr>
              <a:t>安全生产管理</a:t>
            </a:r>
            <a:r>
              <a:rPr lang="zh-CN" altLang="en-US" sz="1000" dirty="0" smtClean="0"/>
              <a:t>就是为了保护员工的安全与健康，保护财产免遭损失，安全地进行生产，提高经济效益而进行的计划、组织、指挥、协调和控制的一系列活动。安全生产对于任何一个企业来说都是非常重要的，因为一旦出现工作事故，不仅会影响产品质量、生产效率、交货期，还会对员工个人、企业带来很大的损失，甚至对国家也产生很大的损失。 </a:t>
            </a:r>
          </a:p>
          <a:p>
            <a:pPr eaLnBrk="1" hangingPunct="1">
              <a:lnSpc>
                <a:spcPct val="80000"/>
              </a:lnSpc>
            </a:pPr>
            <a:r>
              <a:rPr lang="zh-CN" altLang="en-US" sz="1000" dirty="0" smtClean="0"/>
              <a:t>　　</a:t>
            </a:r>
            <a:r>
              <a:rPr lang="en-US" altLang="zh-CN" sz="1000" dirty="0" smtClean="0"/>
              <a:t>6</a:t>
            </a:r>
            <a:r>
              <a:rPr lang="zh-CN" altLang="en-US" sz="1000" dirty="0" smtClean="0"/>
              <a:t>）士气</a:t>
            </a:r>
            <a:r>
              <a:rPr lang="en-US" altLang="zh-CN" sz="1000" dirty="0" smtClean="0"/>
              <a:t>(M</a:t>
            </a:r>
            <a:r>
              <a:rPr lang="zh-CN" altLang="en-US" sz="1000" dirty="0" smtClean="0"/>
              <a:t>：</a:t>
            </a:r>
            <a:r>
              <a:rPr lang="en-US" altLang="zh-CN" sz="1000" dirty="0" smtClean="0"/>
              <a:t>Morale) </a:t>
            </a:r>
          </a:p>
          <a:p>
            <a:pPr eaLnBrk="1" hangingPunct="1">
              <a:lnSpc>
                <a:spcPct val="80000"/>
              </a:lnSpc>
            </a:pPr>
            <a:r>
              <a:rPr lang="zh-CN" altLang="en-US" sz="1000" dirty="0" smtClean="0"/>
              <a:t>　　员工士气主要表现在三个方面：离职率、出勤率、工作满意度。高昂的士气是企业活力的表现，是取之不尽、用之不竭的宝贵资源。只有不断提高员工士气，才能充分发挥人的积极性和创造性，让员工发挥最大的潜能，从而为公司的发展做出尽可能大的贡献，从而使公司尽可能地快速发展。 </a:t>
            </a:r>
          </a:p>
          <a:p>
            <a:pPr eaLnBrk="1" hangingPunct="1">
              <a:lnSpc>
                <a:spcPct val="80000"/>
              </a:lnSpc>
            </a:pPr>
            <a:r>
              <a:rPr lang="zh-CN" altLang="en-US" sz="1000" dirty="0" smtClean="0"/>
              <a:t>　　因此，要想考订生产管理绩效，就应该从以上六个方面进行全面地考核。 </a:t>
            </a:r>
          </a:p>
        </p:txBody>
      </p:sp>
    </p:spTree>
    <p:extLst>
      <p:ext uri="{BB962C8B-B14F-4D97-AF65-F5344CB8AC3E}">
        <p14:creationId xmlns:p14="http://schemas.microsoft.com/office/powerpoint/2010/main" val="223818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xfrm>
            <a:off x="993775" y="768350"/>
            <a:ext cx="5114925" cy="3836988"/>
          </a:xfrm>
        </p:spPr>
      </p:sp>
      <p:sp>
        <p:nvSpPr>
          <p:cNvPr id="445443"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184619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xfrm>
            <a:off x="993775" y="768350"/>
            <a:ext cx="5114925" cy="3836988"/>
          </a:xfrm>
        </p:spPr>
      </p:sp>
      <p:sp>
        <p:nvSpPr>
          <p:cNvPr id="446467"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142069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幻灯片图像占位符 1"/>
          <p:cNvSpPr>
            <a:spLocks noGrp="1" noRot="1" noChangeAspect="1" noTextEdit="1"/>
          </p:cNvSpPr>
          <p:nvPr>
            <p:ph type="sldImg"/>
          </p:nvPr>
        </p:nvSpPr>
        <p:spPr>
          <a:xfrm>
            <a:off x="993775" y="768350"/>
            <a:ext cx="5114925" cy="3836988"/>
          </a:xfrm>
        </p:spPr>
      </p:sp>
      <p:sp>
        <p:nvSpPr>
          <p:cNvPr id="454659" name="备注占位符 2"/>
          <p:cNvSpPr>
            <a:spLocks noGrp="1"/>
          </p:cNvSpPr>
          <p:nvPr>
            <p:ph type="body" idx="1"/>
          </p:nvPr>
        </p:nvSpPr>
        <p:spPr>
          <a:noFill/>
          <a:ln/>
        </p:spPr>
        <p:txBody>
          <a:bodyPr/>
          <a:lstStyle/>
          <a:p>
            <a:pPr eaLnBrk="1" hangingPunct="1"/>
            <a:endParaRPr lang="zh-CN" altLang="en-US" smtClean="0"/>
          </a:p>
        </p:txBody>
      </p:sp>
      <p:sp>
        <p:nvSpPr>
          <p:cNvPr id="454660"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48" tIns="49524" rIns="99048" bIns="49524" anchor="b"/>
          <a:lstStyle/>
          <a:p>
            <a:pPr algn="r" defTabSz="990600">
              <a:spcBef>
                <a:spcPct val="0"/>
              </a:spcBef>
              <a:buSzTx/>
              <a:buFontTx/>
              <a:buNone/>
            </a:pPr>
            <a:fld id="{A80E9AEE-4059-46FF-9C8C-B4E6DFB34913}" type="slidenum">
              <a:rPr lang="en-US" altLang="zh-CN" sz="1300" b="0"/>
              <a:pPr algn="r" defTabSz="990600">
                <a:spcBef>
                  <a:spcPct val="0"/>
                </a:spcBef>
                <a:buSzTx/>
                <a:buFontTx/>
                <a:buNone/>
              </a:pPr>
              <a:t>63</a:t>
            </a:fld>
            <a:endParaRPr lang="en-US" altLang="zh-CN" sz="1300" b="0"/>
          </a:p>
        </p:txBody>
      </p:sp>
    </p:spTree>
    <p:extLst>
      <p:ext uri="{BB962C8B-B14F-4D97-AF65-F5344CB8AC3E}">
        <p14:creationId xmlns:p14="http://schemas.microsoft.com/office/powerpoint/2010/main" val="35089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3775" y="768350"/>
            <a:ext cx="5114925"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27EDBB-C34C-40FA-B52C-C591DACFFEE6}" type="slidenum">
              <a:rPr lang="en-US" smtClean="0"/>
              <a:pPr>
                <a:defRPr/>
              </a:pPr>
              <a:t>64</a:t>
            </a:fld>
            <a:endParaRPr lang="en-US"/>
          </a:p>
        </p:txBody>
      </p:sp>
    </p:spTree>
    <p:extLst>
      <p:ext uri="{BB962C8B-B14F-4D97-AF65-F5344CB8AC3E}">
        <p14:creationId xmlns:p14="http://schemas.microsoft.com/office/powerpoint/2010/main" val="352222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BBF263D7-1364-4FC6-B565-F98080B3E50C}" type="datetime1">
              <a:rPr lang="zh-CN" altLang="en-US" smtClean="0"/>
              <a:pPr/>
              <a:t>2014/9/22 Monday</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03C40217-99FE-4A6C-9A65-842B7CC5991C}" type="datetime1">
              <a:rPr lang="zh-CN" altLang="en-US" smtClean="0"/>
              <a:pPr/>
              <a:t>2014/9/22 Monday</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5735" y="1595438"/>
            <a:ext cx="8232531" cy="4537075"/>
          </a:xfrm>
        </p:spPr>
        <p:txBody>
          <a:bodyPr/>
          <a:lstStyle/>
          <a:p>
            <a:pPr lvl="0"/>
            <a:endParaRPr lang="zh-CN" altLang="en-US" noProof="0" smtClean="0"/>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3630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BD9DEE5-1265-4994-A5E7-9053A5E5D803}" type="datetime1">
              <a:rPr lang="zh-CN" altLang="en-US" smtClean="0"/>
              <a:pPr/>
              <a:t>2014/9/22 Monday</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866" y="274638"/>
            <a:ext cx="2057400" cy="5857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735" y="274638"/>
            <a:ext cx="6034454" cy="5857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031507E-DFCC-44F5-A934-916E865BE628}" type="datetime1">
              <a:rPr lang="zh-CN" altLang="en-US" smtClean="0"/>
              <a:pPr/>
              <a:t>2014/9/22 Monday</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8"/>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fld id="{FB46BEBD-0230-4B4D-8310-613E7F3EDD5C}" type="datetime1">
              <a:rPr lang="zh-CN" altLang="en-US" smtClean="0"/>
              <a:pPr/>
              <a:t>2014/9/22 Monday</a:t>
            </a:fld>
            <a:endParaRPr lang="zh-CN" altLang="en-US"/>
          </a:p>
        </p:txBody>
      </p:sp>
      <p:sp>
        <p:nvSpPr>
          <p:cNvPr id="4"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fld id="{3ED683E4-D124-4F23-8C39-3C485C0E61E3}" type="datetime1">
              <a:rPr lang="zh-CN" altLang="en-US" smtClean="0"/>
              <a:pPr/>
              <a:t>2014/9/22 Monday</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5736" y="1595438"/>
            <a:ext cx="4045926"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9" y="1595438"/>
            <a:ext cx="4045927"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CFBD37E-D230-4EA9-B96E-FD70D6AF35D8}" type="datetime1">
              <a:rPr lang="zh-CN" altLang="en-US" smtClean="0"/>
              <a:pPr/>
              <a:t>2014/9/22 Monday</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52046" y="476250"/>
            <a:ext cx="8546123" cy="381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52046" y="1196975"/>
            <a:ext cx="4220308" cy="68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13031" y="1196975"/>
            <a:ext cx="4220308" cy="685800"/>
          </a:xfrm>
        </p:spPr>
        <p:txBody>
          <a:body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00606296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3513639585"/>
      </p:ext>
    </p:extLst>
  </p:cSld>
  <p:clrMapOvr>
    <a:masterClrMapping/>
  </p:clrMapOvr>
  <p:transition>
    <p:fade/>
  </p:transition>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83276865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6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455735" y="548680"/>
            <a:ext cx="8232531" cy="648072"/>
          </a:xfrm>
        </p:spPr>
        <p:txBody>
          <a:bodyPr/>
          <a:lstStyle>
            <a:lvl1pPr>
              <a:defRPr sz="3200" b="1">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092515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14486642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03257888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162018833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2620787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10714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9191024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497242561"/>
      </p:ext>
    </p:extLst>
  </p:cSld>
  <p:clrMapOvr>
    <a:masterClrMapping/>
  </p:clrMapOvr>
  <p:transition>
    <p:fade/>
  </p:transition>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60333083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8838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597242"/>
            <a:ext cx="8208912" cy="576064"/>
          </a:xfrm>
        </p:spPr>
        <p:txBody>
          <a:bodyPr/>
          <a:lstStyle>
            <a:lvl1pPr>
              <a:defRPr sz="3200" b="1" i="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800"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sz="1800"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124200" y="6356356"/>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6"/>
            <a:ext cx="2133600" cy="365125"/>
          </a:xfrm>
          <a:prstGeom prst="rect">
            <a:avLst/>
          </a:prstGeom>
        </p:spPr>
        <p:txBody>
          <a:bodyPr/>
          <a:lstStyle>
            <a:lvl1pP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1" y="1826684"/>
            <a:ext cx="7886700"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9771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a:prstGeom prst="rect">
            <a:avLst/>
          </a:prstGeo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278224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4" y="1826684"/>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4" y="1826684"/>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94356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64632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4712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4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60608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433911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1826684"/>
            <a:ext cx="7886700" cy="43497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464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8" y="366193"/>
            <a:ext cx="1971675" cy="581024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66193"/>
            <a:ext cx="5762625" cy="58102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02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E53AC955-E851-4674-B712-BD9C2497A7C6}" type="datetime1">
              <a:rPr lang="zh-CN" altLang="en-US" smtClean="0"/>
              <a:pPr/>
              <a:t>2014/9/22 Monday</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848580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62548420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8331966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939482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06431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7647861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3033040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17800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9118855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7443199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5736" y="1595438"/>
            <a:ext cx="4045926"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9" y="1595438"/>
            <a:ext cx="404592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837C73CF-347C-412D-94EA-808A5A1E99FA}" type="datetime1">
              <a:rPr lang="zh-CN" altLang="en-US" smtClean="0"/>
              <a:pPr/>
              <a:t>2014/9/22 Monday</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2804990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96633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4"/>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sz="1846">
                <a:solidFill>
                  <a:schemeClr val="tx1"/>
                </a:solidFill>
              </a:defRPr>
            </a:lvl1pPr>
          </a:lstStyle>
          <a:p>
            <a:fld id="{F87B7EFC-B55A-4E06-B9B2-00037E2783FF}" type="slidenum">
              <a:rPr lang="en-US" altLang="zh-CN" smtClean="0"/>
              <a:pPr/>
              <a:t>‹#›</a:t>
            </a:fld>
            <a:endParaRPr lang="en-US" altLang="zh-CN" dirty="0"/>
          </a:p>
        </p:txBody>
      </p:sp>
    </p:spTree>
    <p:extLst>
      <p:ext uri="{BB962C8B-B14F-4D97-AF65-F5344CB8AC3E}">
        <p14:creationId xmlns:p14="http://schemas.microsoft.com/office/powerpoint/2010/main" val="3502433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2"/>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2"/>
          </p:nvPr>
        </p:nvSpPr>
        <p:spPr>
          <a:xfrm>
            <a:off x="6553200" y="6356356"/>
            <a:ext cx="2133600" cy="365125"/>
          </a:xfrm>
        </p:spPr>
        <p:txBody>
          <a:bodyPr/>
          <a:lstStyle>
            <a:lvl1pPr>
              <a:defRPr sz="1846">
                <a:solidFill>
                  <a:schemeClr val="tx1"/>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1937315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619456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85106" y="376776"/>
            <a:ext cx="6192837" cy="563033"/>
          </a:xfrm>
        </p:spPr>
        <p:txBody>
          <a:bodyPr/>
          <a:lstStyle>
            <a:lvl1pPr algn="ctr">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6724" y="1477448"/>
            <a:ext cx="8229600" cy="4320117"/>
          </a:xfrm>
        </p:spPr>
        <p:txBody>
          <a:bodyPr/>
          <a:lstStyle>
            <a:lvl1pPr>
              <a:defRPr sz="2400" b="1"/>
            </a:lvl1pPr>
            <a:lvl2pPr>
              <a:defRPr sz="2400" b="1"/>
            </a:lvl2pPr>
            <a:lvl3pPr>
              <a:defRPr sz="2400" b="1"/>
            </a:lvl3pPr>
            <a:lvl4pPr>
              <a:defRPr sz="2400" b="1"/>
            </a:lvl4pPr>
            <a:lvl5pPr>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2022588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4338625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4397911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620811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06309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0B0BC37-8CD2-4D26-82AD-6117AF98054F}" type="datetime1">
              <a:rPr lang="zh-CN" altLang="en-US" smtClean="0"/>
              <a:pPr/>
              <a:t>2014/9/22 Monday</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453698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9717336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6586418"/>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7422798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9189112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3810419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154799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324600" y="6400800"/>
            <a:ext cx="2133600" cy="476250"/>
          </a:xfrm>
          <a:prstGeom prst="rect">
            <a:avLst/>
          </a:prstGeom>
        </p:spPr>
        <p:txBody>
          <a:bodyPr/>
          <a:lstStyle>
            <a:lvl1pPr>
              <a:defRPr/>
            </a:lvl1pPr>
          </a:lstStyle>
          <a:p>
            <a:r>
              <a:rPr lang="zh-CN" altLang="en-US">
                <a:solidFill>
                  <a:srgbClr val="000000">
                    <a:tint val="75000"/>
                  </a:srgbClr>
                </a:solidFill>
              </a:rPr>
              <a:t>共</a:t>
            </a:r>
            <a:r>
              <a:rPr lang="en-US" altLang="zh-CN">
                <a:solidFill>
                  <a:srgbClr val="000000">
                    <a:tint val="75000"/>
                  </a:srgbClr>
                </a:solidFill>
              </a:rPr>
              <a:t>43</a:t>
            </a:r>
            <a:r>
              <a:rPr lang="zh-CN" altLang="en-US">
                <a:solidFill>
                  <a:srgbClr val="000000">
                    <a:tint val="75000"/>
                  </a:srgbClr>
                </a:solidFill>
              </a:rPr>
              <a:t>页，第</a:t>
            </a:r>
            <a:fld id="{874E3D7B-462A-45CB-9599-700D5183C843}" type="slidenum">
              <a:rPr lang="zh-CN" altLang="en-US">
                <a:solidFill>
                  <a:srgbClr val="FF0000"/>
                </a:solidFill>
              </a:rPr>
              <a:pPr/>
              <a:t>‹#›</a:t>
            </a:fld>
            <a:r>
              <a:rPr lang="zh-CN" altLang="en-US">
                <a:solidFill>
                  <a:srgbClr val="000000">
                    <a:tint val="75000"/>
                  </a:srgbClr>
                </a:solidFill>
              </a:rPr>
              <a:t>页</a:t>
            </a:r>
          </a:p>
        </p:txBody>
      </p:sp>
    </p:spTree>
    <p:extLst>
      <p:ext uri="{BB962C8B-B14F-4D97-AF65-F5344CB8AC3E}">
        <p14:creationId xmlns:p14="http://schemas.microsoft.com/office/powerpoint/2010/main" val="20240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5735" y="1595438"/>
            <a:ext cx="8232531" cy="4537075"/>
          </a:xfrm>
        </p:spPr>
        <p:txBody>
          <a:bodyPr/>
          <a:lstStyle/>
          <a:p>
            <a:pPr lvl="0"/>
            <a:endParaRPr lang="zh-CN" altLang="en-US" noProof="0" smtClean="0"/>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226932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8276081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AD9640FE-B1BF-44FA-AE62-5866D329C39C}" type="datetime1">
              <a:rPr lang="zh-CN" altLang="en-US" smtClean="0"/>
              <a:pPr/>
              <a:t>2014/9/22 Monday</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85106" y="376776"/>
            <a:ext cx="6192837" cy="563033"/>
          </a:xfrm>
        </p:spPr>
        <p:txBody>
          <a:bodyPr/>
          <a:lstStyle>
            <a:lvl1pPr algn="ctr">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6724" y="1477448"/>
            <a:ext cx="8229600" cy="4320117"/>
          </a:xfrm>
        </p:spPr>
        <p:txBody>
          <a:bodyPr/>
          <a:lstStyle>
            <a:lvl1pPr>
              <a:defRPr sz="2400" b="1"/>
            </a:lvl1pPr>
            <a:lvl2pPr>
              <a:defRPr sz="2400" b="1"/>
            </a:lvl2pPr>
            <a:lvl3pPr>
              <a:defRPr sz="2400" b="1"/>
            </a:lvl3pPr>
            <a:lvl4pPr>
              <a:defRPr sz="2400" b="1"/>
            </a:lvl4pPr>
            <a:lvl5pPr>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316309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6519668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5140560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035329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8398301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7985461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883282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7208478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275518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8810279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4459478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0229499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9"/>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921755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324600" y="6400800"/>
            <a:ext cx="2133600" cy="476250"/>
          </a:xfrm>
          <a:prstGeom prst="rect">
            <a:avLst/>
          </a:prstGeom>
        </p:spPr>
        <p:txBody>
          <a:bodyPr/>
          <a:lstStyle>
            <a:lvl1pPr>
              <a:defRPr/>
            </a:lvl1pPr>
          </a:lstStyle>
          <a:p>
            <a:r>
              <a:rPr lang="zh-CN" altLang="en-US">
                <a:solidFill>
                  <a:srgbClr val="000000">
                    <a:tint val="75000"/>
                  </a:srgbClr>
                </a:solidFill>
              </a:rPr>
              <a:t>共</a:t>
            </a:r>
            <a:r>
              <a:rPr lang="en-US" altLang="zh-CN">
                <a:solidFill>
                  <a:srgbClr val="000000">
                    <a:tint val="75000"/>
                  </a:srgbClr>
                </a:solidFill>
              </a:rPr>
              <a:t>43</a:t>
            </a:r>
            <a:r>
              <a:rPr lang="zh-CN" altLang="en-US">
                <a:solidFill>
                  <a:srgbClr val="000000">
                    <a:tint val="75000"/>
                  </a:srgbClr>
                </a:solidFill>
              </a:rPr>
              <a:t>页，第</a:t>
            </a:r>
            <a:fld id="{874E3D7B-462A-45CB-9599-700D5183C843}" type="slidenum">
              <a:rPr lang="zh-CN" altLang="en-US">
                <a:solidFill>
                  <a:srgbClr val="FF0000"/>
                </a:solidFill>
              </a:rPr>
              <a:pPr/>
              <a:t>‹#›</a:t>
            </a:fld>
            <a:r>
              <a:rPr lang="zh-CN" altLang="en-US">
                <a:solidFill>
                  <a:srgbClr val="000000">
                    <a:tint val="75000"/>
                  </a:srgbClr>
                </a:solidFill>
              </a:rPr>
              <a:t>页</a:t>
            </a:r>
          </a:p>
        </p:txBody>
      </p:sp>
    </p:spTree>
    <p:extLst>
      <p:ext uri="{BB962C8B-B14F-4D97-AF65-F5344CB8AC3E}">
        <p14:creationId xmlns:p14="http://schemas.microsoft.com/office/powerpoint/2010/main" val="606245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5735" y="1595438"/>
            <a:ext cx="8232531" cy="4537075"/>
          </a:xfrm>
        </p:spPr>
        <p:txBody>
          <a:bodyPr/>
          <a:lstStyle/>
          <a:p>
            <a:pPr lvl="0"/>
            <a:endParaRPr lang="zh-CN" altLang="en-US" noProof="0" smtClean="0"/>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4676716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3820791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85106" y="376776"/>
            <a:ext cx="6192837" cy="563033"/>
          </a:xfrm>
        </p:spPr>
        <p:txBody>
          <a:bodyPr/>
          <a:lstStyle>
            <a:lvl1pPr algn="ctr">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6724" y="1477448"/>
            <a:ext cx="8229600" cy="4320117"/>
          </a:xfrm>
        </p:spPr>
        <p:txBody>
          <a:bodyPr/>
          <a:lstStyle>
            <a:lvl1pPr>
              <a:defRPr sz="2400" b="1"/>
            </a:lvl1pPr>
            <a:lvl2pPr>
              <a:defRPr sz="2400" b="1"/>
            </a:lvl2pPr>
            <a:lvl3pPr>
              <a:defRPr sz="2400" b="1"/>
            </a:lvl3pPr>
            <a:lvl4pPr>
              <a:defRPr sz="2400" b="1"/>
            </a:lvl4pPr>
            <a:lvl5pPr>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4746665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636723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4750346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6477752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11626762-A1F8-4980-9F23-A52EA214E58C}" type="datetime1">
              <a:rPr lang="zh-CN" altLang="en-US" smtClean="0"/>
              <a:pPr/>
              <a:t>2014/9/22 Monday</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118873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0419628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5965247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5337023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1883314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62100341"/>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86047267"/>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3566791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9"/>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40748308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324600" y="6400800"/>
            <a:ext cx="2133600" cy="476250"/>
          </a:xfrm>
          <a:prstGeom prst="rect">
            <a:avLst/>
          </a:prstGeom>
        </p:spPr>
        <p:txBody>
          <a:bodyPr/>
          <a:lstStyle>
            <a:lvl1pPr>
              <a:defRPr/>
            </a:lvl1pPr>
          </a:lstStyle>
          <a:p>
            <a:r>
              <a:rPr lang="zh-CN" altLang="en-US">
                <a:solidFill>
                  <a:srgbClr val="000000">
                    <a:tint val="75000"/>
                  </a:srgbClr>
                </a:solidFill>
              </a:rPr>
              <a:t>共</a:t>
            </a:r>
            <a:r>
              <a:rPr lang="en-US" altLang="zh-CN">
                <a:solidFill>
                  <a:srgbClr val="000000">
                    <a:tint val="75000"/>
                  </a:srgbClr>
                </a:solidFill>
              </a:rPr>
              <a:t>43</a:t>
            </a:r>
            <a:r>
              <a:rPr lang="zh-CN" altLang="en-US">
                <a:solidFill>
                  <a:srgbClr val="000000">
                    <a:tint val="75000"/>
                  </a:srgbClr>
                </a:solidFill>
              </a:rPr>
              <a:t>页，第</a:t>
            </a:r>
            <a:fld id="{874E3D7B-462A-45CB-9599-700D5183C843}" type="slidenum">
              <a:rPr lang="zh-CN" altLang="en-US">
                <a:solidFill>
                  <a:srgbClr val="FF0000"/>
                </a:solidFill>
              </a:rPr>
              <a:pPr/>
              <a:t>‹#›</a:t>
            </a:fld>
            <a:r>
              <a:rPr lang="zh-CN" altLang="en-US">
                <a:solidFill>
                  <a:srgbClr val="000000">
                    <a:tint val="75000"/>
                  </a:srgbClr>
                </a:solidFill>
              </a:rPr>
              <a:t>页</a:t>
            </a:r>
          </a:p>
        </p:txBody>
      </p:sp>
    </p:spTree>
    <p:extLst>
      <p:ext uri="{BB962C8B-B14F-4D97-AF65-F5344CB8AC3E}">
        <p14:creationId xmlns:p14="http://schemas.microsoft.com/office/powerpoint/2010/main" val="147547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hyperlink" Target="http://www.nordridesign.com/" TargetMode="Externa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hyperlink" Target="http://www.nordridesign.com/" TargetMode="External"/><Relationship Id="rId18" Type="http://schemas.openxmlformats.org/officeDocument/2006/relationships/image" Target="../media/image9.png"/><Relationship Id="rId3" Type="http://schemas.openxmlformats.org/officeDocument/2006/relationships/slideLayout" Target="../slideLayouts/slideLayout31.xml"/><Relationship Id="rId21" Type="http://schemas.openxmlformats.org/officeDocument/2006/relationships/image" Target="../media/image10.png"/><Relationship Id="rId7" Type="http://schemas.openxmlformats.org/officeDocument/2006/relationships/slideLayout" Target="../slideLayouts/slideLayout35.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30.xml"/><Relationship Id="rId16" Type="http://schemas.openxmlformats.org/officeDocument/2006/relationships/image" Target="../media/image7.png"/><Relationship Id="rId20" Type="http://schemas.openxmlformats.org/officeDocument/2006/relationships/hyperlink" Target="http://www.nordri.net/" TargetMode="Externa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slideLayout" Target="../slideLayouts/slideLayout38.xml"/><Relationship Id="rId19" Type="http://schemas.openxmlformats.org/officeDocument/2006/relationships/hyperlink" Target="http://www.nordridesign.cn/" TargetMode="Externa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hyperlink" Target="http://creativecommons.org/licenses/by-nc/2.5/cn/legalcode" TargetMode="Externa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hyperlink" Target="http://www.nordridesign.com/" TargetMode="External"/><Relationship Id="rId2" Type="http://schemas.openxmlformats.org/officeDocument/2006/relationships/slideLayout" Target="../slideLayouts/slideLayout41.xml"/><Relationship Id="rId16" Type="http://schemas.openxmlformats.org/officeDocument/2006/relationships/image" Target="../media/image5.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hyperlink" Target="http://www.nordridesign.com/" TargetMode="Externa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5.jpeg"/><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5.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hyperlink" Target="http://www.nordridesign.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5.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hyperlink" Target="http://www.nordridesign.com/" TargetMode="Externa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9689" name="Rectangle 9" descr="Dark vertical"/>
          <p:cNvSpPr>
            <a:spLocks noChangeArrowheads="1"/>
          </p:cNvSpPr>
          <p:nvPr/>
        </p:nvSpPr>
        <p:spPr bwMode="auto">
          <a:xfrm>
            <a:off x="0" y="1"/>
            <a:ext cx="1332035" cy="976313"/>
          </a:xfrm>
          <a:prstGeom prst="rect">
            <a:avLst/>
          </a:prstGeom>
          <a:pattFill prst="dkVert">
            <a:fgClr>
              <a:schemeClr val="accent1"/>
            </a:fgClr>
            <a:bgClr>
              <a:schemeClr val="bg1"/>
            </a:bgClr>
          </a:pattFill>
          <a:ln w="9525">
            <a:noFill/>
            <a:miter lim="800000"/>
            <a:headEnd/>
            <a:tailEnd/>
          </a:ln>
        </p:spPr>
        <p:txBody>
          <a:bodyPr wrap="none" lIns="91427" tIns="45712" rIns="91427" bIns="45712" anchor="ctr"/>
          <a:lstStyle/>
          <a:p>
            <a:pPr algn="l" eaLnBrk="0" hangingPunct="0">
              <a:buSzTx/>
              <a:buFontTx/>
              <a:buNone/>
              <a:defRPr/>
            </a:pPr>
            <a:endParaRPr lang="zh-CN" altLang="en-US" sz="1400" b="0" i="0" dirty="0"/>
          </a:p>
        </p:txBody>
      </p:sp>
      <p:sp>
        <p:nvSpPr>
          <p:cNvPr id="3075" name="Rectangle 2"/>
          <p:cNvSpPr>
            <a:spLocks noGrp="1" noChangeArrowheads="1"/>
          </p:cNvSpPr>
          <p:nvPr>
            <p:ph type="title"/>
          </p:nvPr>
        </p:nvSpPr>
        <p:spPr bwMode="auto">
          <a:xfrm>
            <a:off x="455735" y="274638"/>
            <a:ext cx="8232531" cy="114300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lvl="0"/>
            <a:r>
              <a:rPr lang="zh-CN" altLang="en-US" dirty="0" smtClean="0"/>
              <a:t>单击此处编辑母版标题样式</a:t>
            </a:r>
          </a:p>
        </p:txBody>
      </p:sp>
      <p:sp>
        <p:nvSpPr>
          <p:cNvPr id="3076" name="Rectangle 3"/>
          <p:cNvSpPr>
            <a:spLocks noGrp="1" noChangeArrowheads="1"/>
          </p:cNvSpPr>
          <p:nvPr>
            <p:ph type="body" idx="1"/>
          </p:nvPr>
        </p:nvSpPr>
        <p:spPr bwMode="auto">
          <a:xfrm>
            <a:off x="455735" y="1595438"/>
            <a:ext cx="8232531" cy="4537075"/>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5735" y="6251575"/>
            <a:ext cx="2136531" cy="47625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algn="l">
              <a:spcBef>
                <a:spcPct val="0"/>
              </a:spcBef>
              <a:buSzTx/>
              <a:buFontTx/>
              <a:buNone/>
              <a:defRPr sz="1400" b="0" i="0">
                <a:latin typeface="+mn-lt"/>
                <a:ea typeface="+mn-ea"/>
              </a:defRPr>
            </a:lvl1pPr>
          </a:lstStyle>
          <a:p>
            <a:fld id="{E72D0BC4-1AEC-4D93-953A-F2127CF53EE3}" type="datetime1">
              <a:rPr lang="zh-CN" altLang="en-US" smtClean="0"/>
              <a:pPr/>
              <a:t>2014/9/22 Monday</a:t>
            </a:fld>
            <a:endParaRPr lang="zh-CN" altLang="en-US"/>
          </a:p>
        </p:txBody>
      </p:sp>
      <p:pic>
        <p:nvPicPr>
          <p:cNvPr id="3078" name="Picture 10" descr="HRTransformation_small"/>
          <p:cNvPicPr>
            <a:picLocks noChangeAspect="1" noChangeArrowheads="1"/>
          </p:cNvPicPr>
          <p:nvPr/>
        </p:nvPicPr>
        <p:blipFill>
          <a:blip r:embed="rId18" cstate="email"/>
          <a:srcRect/>
          <a:stretch>
            <a:fillRect/>
          </a:stretch>
        </p:blipFill>
        <p:spPr bwMode="auto">
          <a:xfrm>
            <a:off x="0" y="1"/>
            <a:ext cx="1059474" cy="976313"/>
          </a:xfrm>
          <a:prstGeom prst="rect">
            <a:avLst/>
          </a:prstGeom>
          <a:noFill/>
          <a:ln w="9525">
            <a:noFill/>
            <a:miter lim="800000"/>
            <a:headEnd/>
            <a:tailEnd/>
          </a:ln>
        </p:spPr>
      </p:pic>
      <p:sp>
        <p:nvSpPr>
          <p:cNvPr id="199682" name="Rectangle 2"/>
          <p:cNvSpPr>
            <a:spLocks noChangeArrowheads="1"/>
          </p:cNvSpPr>
          <p:nvPr/>
        </p:nvSpPr>
        <p:spPr bwMode="auto">
          <a:xfrm>
            <a:off x="0" y="628650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sp>
        <p:nvSpPr>
          <p:cNvPr id="199685" name="Line 5"/>
          <p:cNvSpPr>
            <a:spLocks noChangeShapeType="1"/>
          </p:cNvSpPr>
          <p:nvPr/>
        </p:nvSpPr>
        <p:spPr bwMode="auto">
          <a:xfrm>
            <a:off x="0" y="1214438"/>
            <a:ext cx="9144000" cy="0"/>
          </a:xfrm>
          <a:prstGeom prst="line">
            <a:avLst/>
          </a:prstGeom>
          <a:noFill/>
          <a:ln w="19050">
            <a:solidFill>
              <a:srgbClr val="33CCFF"/>
            </a:solidFill>
            <a:round/>
            <a:headEnd/>
            <a:tailEnd/>
          </a:ln>
          <a:effectLst/>
        </p:spPr>
        <p:txBody>
          <a:bodyPr wrap="none" lIns="91430" tIns="45714" rIns="91430" bIns="45714" anchor="ctr"/>
          <a:lstStyle/>
          <a:p>
            <a:pPr algn="l" eaLnBrk="0" hangingPunct="0">
              <a:buSzTx/>
              <a:buFontTx/>
              <a:buNone/>
              <a:defRPr/>
            </a:pPr>
            <a:endParaRPr lang="zh-CN" altLang="en-US" sz="1400" b="0" i="0" dirty="0"/>
          </a:p>
        </p:txBody>
      </p:sp>
      <p:sp>
        <p:nvSpPr>
          <p:cNvPr id="9" name="Rectangle 2"/>
          <p:cNvSpPr>
            <a:spLocks noChangeArrowheads="1"/>
          </p:cNvSpPr>
          <p:nvPr/>
        </p:nvSpPr>
        <p:spPr bwMode="auto">
          <a:xfrm>
            <a:off x="0" y="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pic>
        <p:nvPicPr>
          <p:cNvPr id="10" name="图片 9" descr="百朗教育loog.jpg"/>
          <p:cNvPicPr>
            <a:picLocks noChangeAspect="1"/>
          </p:cNvPicPr>
          <p:nvPr/>
        </p:nvPicPr>
        <p:blipFill>
          <a:blip r:embed="rId19" cstate="email"/>
          <a:stretch>
            <a:fillRect/>
          </a:stretch>
        </p:blipFill>
        <p:spPr>
          <a:xfrm>
            <a:off x="8500697" y="0"/>
            <a:ext cx="643303" cy="584200"/>
          </a:xfrm>
          <a:prstGeom prst="rect">
            <a:avLst/>
          </a:prstGeom>
          <a:solidFill>
            <a:schemeClr val="accent1"/>
          </a:solidFill>
          <a:effectLst>
            <a:outerShdw blurRad="50800" dist="50800" dir="5400000" algn="ctr" rotWithShape="0">
              <a:srgbClr val="000000">
                <a:alpha val="0"/>
              </a:srgbClr>
            </a:outerShdw>
          </a:effectLst>
        </p:spPr>
      </p:pic>
      <p:sp>
        <p:nvSpPr>
          <p:cNvPr id="3083" name="WordArt 11"/>
          <p:cNvSpPr>
            <a:spLocks noChangeArrowheads="1" noChangeShapeType="1" noTextEdit="1"/>
          </p:cNvSpPr>
          <p:nvPr/>
        </p:nvSpPr>
        <p:spPr bwMode="auto">
          <a:xfrm>
            <a:off x="984738" y="6324601"/>
            <a:ext cx="334108" cy="180975"/>
          </a:xfrm>
          <a:prstGeom prst="rect">
            <a:avLst/>
          </a:prstGeom>
        </p:spPr>
        <p:txBody>
          <a:bodyPr wrap="none" fromWordArt="1">
            <a:prstTxWarp prst="textPlain">
              <a:avLst>
                <a:gd name="adj" fmla="val 50000"/>
              </a:avLst>
            </a:prstTxWarp>
          </a:bodyPr>
          <a:lstStyle/>
          <a:p>
            <a:r>
              <a:rPr lang="zh-CN" altLang="en-US" sz="1400" kern="10">
                <a:ln w="9525">
                  <a:solidFill>
                    <a:srgbClr val="333333"/>
                  </a:solidFill>
                  <a:round/>
                  <a:headEnd/>
                  <a:tailEnd/>
                </a:ln>
                <a:solidFill>
                  <a:srgbClr val="808080"/>
                </a:solidFill>
                <a:latin typeface="宋体"/>
                <a:ea typeface="宋体"/>
              </a:rPr>
              <a:t>百 朗</a:t>
            </a:r>
          </a:p>
        </p:txBody>
      </p:sp>
      <p:sp>
        <p:nvSpPr>
          <p:cNvPr id="3084" name="WordArt 12"/>
          <p:cNvSpPr>
            <a:spLocks noChangeArrowheads="1" noChangeShapeType="1" noTextEdit="1"/>
          </p:cNvSpPr>
          <p:nvPr/>
        </p:nvSpPr>
        <p:spPr bwMode="auto">
          <a:xfrm>
            <a:off x="967154" y="6553201"/>
            <a:ext cx="369277" cy="104775"/>
          </a:xfrm>
          <a:prstGeom prst="rect">
            <a:avLst/>
          </a:prstGeom>
        </p:spPr>
        <p:txBody>
          <a:bodyPr wrap="none" fromWordArt="1">
            <a:prstTxWarp prst="textPlain">
              <a:avLst>
                <a:gd name="adj" fmla="val 50000"/>
              </a:avLst>
            </a:prstTxWarp>
          </a:bodyPr>
          <a:lstStyle/>
          <a:p>
            <a:r>
              <a:rPr lang="en-US" altLang="zh-CN" sz="800" kern="10">
                <a:ln w="9525">
                  <a:solidFill>
                    <a:srgbClr val="333333"/>
                  </a:solidFill>
                  <a:round/>
                  <a:headEnd/>
                  <a:tailEnd/>
                </a:ln>
                <a:solidFill>
                  <a:srgbClr val="808080"/>
                </a:solidFill>
                <a:latin typeface="宋体"/>
                <a:ea typeface="宋体"/>
              </a:rPr>
              <a:t>BAILANG</a:t>
            </a:r>
            <a:endParaRPr lang="zh-CN" altLang="en-US" sz="800" kern="10">
              <a:ln w="9525">
                <a:solidFill>
                  <a:srgbClr val="333333"/>
                </a:solidFill>
                <a:round/>
                <a:headEnd/>
                <a:tailEnd/>
              </a:ln>
              <a:solidFill>
                <a:srgbClr val="808080"/>
              </a:solidFill>
              <a:latin typeface="宋体"/>
              <a:ea typeface="宋体"/>
            </a:endParaRPr>
          </a:p>
        </p:txBody>
      </p:sp>
      <p:pic>
        <p:nvPicPr>
          <p:cNvPr id="3085" name="Picture 13" descr="logo4"/>
          <p:cNvPicPr>
            <a:picLocks noChangeAspect="1" noChangeArrowheads="1"/>
          </p:cNvPicPr>
          <p:nvPr/>
        </p:nvPicPr>
        <p:blipFill>
          <a:blip r:embed="rId20" cstate="email"/>
          <a:srcRect/>
          <a:stretch>
            <a:fillRect/>
          </a:stretch>
        </p:blipFill>
        <p:spPr bwMode="auto">
          <a:xfrm>
            <a:off x="483578" y="6237289"/>
            <a:ext cx="465992" cy="473075"/>
          </a:xfrm>
          <a:prstGeom prst="rect">
            <a:avLst/>
          </a:prstGeom>
          <a:noFill/>
          <a:ln w="9525">
            <a:noFill/>
            <a:miter lim="800000"/>
            <a:headEnd/>
            <a:tailEnd/>
          </a:ln>
        </p:spPr>
      </p:pic>
      <p:sp>
        <p:nvSpPr>
          <p:cNvPr id="432142" name="WordArt 14"/>
          <p:cNvSpPr>
            <a:spLocks noChangeArrowheads="1" noChangeShapeType="1" noTextEdit="1"/>
          </p:cNvSpPr>
          <p:nvPr/>
        </p:nvSpPr>
        <p:spPr bwMode="auto">
          <a:xfrm>
            <a:off x="7030915" y="6381750"/>
            <a:ext cx="1336431" cy="152400"/>
          </a:xfrm>
          <a:prstGeom prst="rect">
            <a:avLst/>
          </a:prstGeom>
        </p:spPr>
        <p:txBody>
          <a:bodyPr wrap="none" fromWordArt="1">
            <a:prstTxWarp prst="textPlain">
              <a:avLst>
                <a:gd name="adj" fmla="val 50000"/>
              </a:avLst>
            </a:prstTxWarp>
          </a:bodyPr>
          <a:lstStyle/>
          <a:p>
            <a:pPr>
              <a:defRPr/>
            </a:pPr>
            <a:r>
              <a:rPr lang="zh-CN" altLang="en-US" sz="1200" kern="10">
                <a:ln w="9525">
                  <a:solidFill>
                    <a:srgbClr val="800000"/>
                  </a:solidFill>
                  <a:round/>
                  <a:headEnd/>
                  <a:tailEnd/>
                </a:ln>
                <a:solidFill>
                  <a:srgbClr val="800000"/>
                </a:solidFill>
                <a:latin typeface="宋体"/>
                <a:ea typeface="宋体"/>
              </a:rPr>
              <a:t>专业</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专注</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专长</a:t>
            </a:r>
          </a:p>
        </p:txBody>
      </p:sp>
      <p:pic>
        <p:nvPicPr>
          <p:cNvPr id="3087" name="Picture 15" descr="4"/>
          <p:cNvPicPr>
            <a:picLocks noChangeAspect="1" noChangeArrowheads="1"/>
          </p:cNvPicPr>
          <p:nvPr/>
        </p:nvPicPr>
        <p:blipFill>
          <a:blip r:embed="rId21" cstate="email">
            <a:clrChange>
              <a:clrFrom>
                <a:srgbClr val="FDFDFD"/>
              </a:clrFrom>
              <a:clrTo>
                <a:srgbClr val="FDFDFD">
                  <a:alpha val="0"/>
                </a:srgbClr>
              </a:clrTo>
            </a:clrChange>
          </a:blip>
          <a:srcRect b="-19116"/>
          <a:stretch>
            <a:fillRect/>
          </a:stretch>
        </p:blipFill>
        <p:spPr bwMode="auto">
          <a:xfrm>
            <a:off x="8229600" y="6062664"/>
            <a:ext cx="914400" cy="795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6" r:id="rId16"/>
  </p:sldLayoutIdLst>
  <p:timing>
    <p:tnLst>
      <p:par>
        <p:cTn id="1" dur="indefinite" restart="never" nodeType="tmRoot"/>
      </p:par>
    </p:tnLst>
  </p:timing>
  <p:hf hdr="0"/>
  <p:txStyles>
    <p:title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300">
          <a:solidFill>
            <a:schemeClr val="tx1"/>
          </a:solidFill>
          <a:latin typeface="+mn-lt"/>
          <a:ea typeface="+mn-ea"/>
          <a:cs typeface="+mn-cs"/>
        </a:defRPr>
      </a:lvl1pPr>
      <a:lvl2pPr marL="739775" indent="-284163" algn="l" rtl="0" eaLnBrk="1" fontAlgn="base" hangingPunct="1">
        <a:spcBef>
          <a:spcPct val="20000"/>
        </a:spcBef>
        <a:spcAft>
          <a:spcPct val="0"/>
        </a:spcAft>
        <a:buChar char="–"/>
        <a:defRPr sz="2900">
          <a:solidFill>
            <a:schemeClr val="tx1"/>
          </a:solidFill>
          <a:latin typeface="+mn-lt"/>
          <a:ea typeface="+mn-ea"/>
        </a:defRPr>
      </a:lvl2pPr>
      <a:lvl3pPr marL="1141413" indent="-227013" algn="l" rtl="0" eaLnBrk="1" fontAlgn="base" hangingPunct="1">
        <a:spcBef>
          <a:spcPct val="20000"/>
        </a:spcBef>
        <a:spcAft>
          <a:spcPct val="0"/>
        </a:spcAft>
        <a:buChar char="•"/>
        <a:defRPr sz="2400">
          <a:solidFill>
            <a:schemeClr val="tx1"/>
          </a:solidFill>
          <a:latin typeface="+mn-lt"/>
          <a:ea typeface="+mn-ea"/>
        </a:defRPr>
      </a:lvl3pPr>
      <a:lvl4pPr marL="1597025" indent="-225425" algn="l" rtl="0" eaLnBrk="1" fontAlgn="base" hangingPunct="1">
        <a:spcBef>
          <a:spcPct val="20000"/>
        </a:spcBef>
        <a:spcAft>
          <a:spcPct val="0"/>
        </a:spcAft>
        <a:buChar char="–"/>
        <a:defRPr sz="2000">
          <a:solidFill>
            <a:schemeClr val="tx1"/>
          </a:solidFill>
          <a:latin typeface="+mn-lt"/>
          <a:ea typeface="+mn-ea"/>
        </a:defRPr>
      </a:lvl4pPr>
      <a:lvl5pPr marL="2057400" indent="-227013" algn="l" rtl="0" eaLnBrk="1" fontAlgn="base" hangingPunct="1">
        <a:spcBef>
          <a:spcPct val="20000"/>
        </a:spcBef>
        <a:spcAft>
          <a:spcPct val="0"/>
        </a:spcAft>
        <a:buChar char="»"/>
        <a:defRPr sz="2000">
          <a:solidFill>
            <a:schemeClr val="tx1"/>
          </a:solidFill>
          <a:latin typeface="+mn-lt"/>
          <a:ea typeface="+mn-ea"/>
        </a:defRPr>
      </a:lvl5pPr>
      <a:lvl6pPr marL="2514600" indent="-227013" algn="l" rtl="0" eaLnBrk="1" fontAlgn="base" hangingPunct="1">
        <a:spcBef>
          <a:spcPct val="20000"/>
        </a:spcBef>
        <a:spcAft>
          <a:spcPct val="0"/>
        </a:spcAft>
        <a:buChar char="»"/>
        <a:defRPr sz="2000">
          <a:solidFill>
            <a:schemeClr val="tx1"/>
          </a:solidFill>
          <a:latin typeface="+mn-lt"/>
          <a:ea typeface="+mn-ea"/>
        </a:defRPr>
      </a:lvl6pPr>
      <a:lvl7pPr marL="2971800" indent="-227013" algn="l" rtl="0" eaLnBrk="1" fontAlgn="base" hangingPunct="1">
        <a:spcBef>
          <a:spcPct val="20000"/>
        </a:spcBef>
        <a:spcAft>
          <a:spcPct val="0"/>
        </a:spcAft>
        <a:buChar char="»"/>
        <a:defRPr sz="2000">
          <a:solidFill>
            <a:schemeClr val="tx1"/>
          </a:solidFill>
          <a:latin typeface="+mn-lt"/>
          <a:ea typeface="+mn-ea"/>
        </a:defRPr>
      </a:lvl7pPr>
      <a:lvl8pPr marL="3429000" indent="-227013" algn="l" rtl="0" eaLnBrk="1" fontAlgn="base" hangingPunct="1">
        <a:spcBef>
          <a:spcPct val="20000"/>
        </a:spcBef>
        <a:spcAft>
          <a:spcPct val="0"/>
        </a:spcAft>
        <a:buChar char="»"/>
        <a:defRPr sz="2000">
          <a:solidFill>
            <a:schemeClr val="tx1"/>
          </a:solidFill>
          <a:latin typeface="+mn-lt"/>
          <a:ea typeface="+mn-ea"/>
        </a:defRPr>
      </a:lvl8pPr>
      <a:lvl9pPr marL="3886200" indent="-227013"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5"/>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hlink"/>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dirty="0"/>
          </a:p>
        </p:txBody>
      </p:sp>
    </p:spTree>
    <p:extLst>
      <p:ext uri="{BB962C8B-B14F-4D97-AF65-F5344CB8AC3E}">
        <p14:creationId xmlns:p14="http://schemas.microsoft.com/office/powerpoint/2010/main" val="4425606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1" name="Rectangle 7">
            <a:hlinkClick r:id="rId13"/>
          </p:cNvPr>
          <p:cNvSpPr>
            <a:spLocks noChangeArrowheads="1"/>
          </p:cNvSpPr>
          <p:nvPr/>
        </p:nvSpPr>
        <p:spPr bwMode="auto">
          <a:xfrm>
            <a:off x="3492500"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2" name="Rectangle 7">
            <a:hlinkClick r:id="rId13"/>
          </p:cNvPr>
          <p:cNvSpPr>
            <a:spLocks noChangeArrowheads="1"/>
          </p:cNvSpPr>
          <p:nvPr/>
        </p:nvSpPr>
        <p:spPr bwMode="auto">
          <a:xfrm>
            <a:off x="5653088"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3" name="Rectangle 13">
            <a:hlinkClick r:id="rId14"/>
          </p:cNvPr>
          <p:cNvSpPr>
            <a:spLocks noChangeArrowheads="1"/>
          </p:cNvSpPr>
          <p:nvPr/>
        </p:nvSpPr>
        <p:spPr bwMode="auto">
          <a:xfrm>
            <a:off x="1331918" y="3858829"/>
            <a:ext cx="5195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1200">
                <a:solidFill>
                  <a:srgbClr val="000000"/>
                </a:solidFill>
                <a:ea typeface="微软雅黑" panose="020B0503020204020204" pitchFamily="34" charset="-122"/>
              </a:rPr>
              <a:t>本作品采用</a:t>
            </a:r>
            <a:r>
              <a:rPr lang="zh-CN" altLang="en-US" sz="1200" b="1">
                <a:solidFill>
                  <a:srgbClr val="003366"/>
                </a:solidFill>
                <a:ea typeface="微软雅黑" panose="020B0503020204020204" pitchFamily="34" charset="-122"/>
              </a:rPr>
              <a:t>知识共享署名</a:t>
            </a:r>
            <a:r>
              <a:rPr lang="en-US" altLang="zh-CN" sz="1200" b="1">
                <a:solidFill>
                  <a:srgbClr val="003366"/>
                </a:solidFill>
                <a:ea typeface="微软雅黑" panose="020B0503020204020204" pitchFamily="34" charset="-122"/>
              </a:rPr>
              <a:t>-</a:t>
            </a:r>
            <a:r>
              <a:rPr lang="zh-CN" altLang="en-US" sz="1200" b="1">
                <a:solidFill>
                  <a:srgbClr val="003366"/>
                </a:solidFill>
                <a:ea typeface="微软雅黑" panose="020B0503020204020204" pitchFamily="34" charset="-122"/>
              </a:rPr>
              <a:t>非商业性使用 </a:t>
            </a:r>
            <a:r>
              <a:rPr lang="en-US" altLang="zh-CN" sz="1200" b="1">
                <a:solidFill>
                  <a:srgbClr val="003366"/>
                </a:solidFill>
                <a:ea typeface="微软雅黑" panose="020B0503020204020204" pitchFamily="34" charset="-122"/>
              </a:rPr>
              <a:t>2.5 </a:t>
            </a:r>
            <a:r>
              <a:rPr lang="zh-CN" altLang="en-US" sz="1200" b="1">
                <a:solidFill>
                  <a:srgbClr val="003366"/>
                </a:solidFill>
                <a:ea typeface="微软雅黑" panose="020B0503020204020204" pitchFamily="34" charset="-122"/>
              </a:rPr>
              <a:t>中国大陆许可协议</a:t>
            </a:r>
            <a:r>
              <a:rPr lang="zh-CN" altLang="en-US" sz="1200">
                <a:solidFill>
                  <a:srgbClr val="000000"/>
                </a:solidFill>
                <a:ea typeface="微软雅黑" panose="020B0503020204020204" pitchFamily="34" charset="-122"/>
              </a:rPr>
              <a:t>进行许可。</a:t>
            </a:r>
            <a:r>
              <a:rPr lang="zh-CN" altLang="en-US" sz="1200" i="1">
                <a:solidFill>
                  <a:srgbClr val="000000"/>
                </a:solidFill>
                <a:ea typeface="微软雅黑" panose="020B0503020204020204" pitchFamily="34" charset="-122"/>
              </a:rPr>
              <a:t> </a:t>
            </a:r>
            <a:endParaRPr lang="zh-CN" altLang="en-US" sz="1800">
              <a:ea typeface="黑体" panose="02010609060101010101" pitchFamily="49" charset="-122"/>
            </a:endParaRPr>
          </a:p>
        </p:txBody>
      </p:sp>
      <p:pic>
        <p:nvPicPr>
          <p:cNvPr id="2054" name="Picture 14" descr="png-00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29" y="2347391"/>
            <a:ext cx="720725" cy="72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png-00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2641" y="2347384"/>
            <a:ext cx="72072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noChangeAspect="1"/>
          </p:cNvGrpSpPr>
          <p:nvPr/>
        </p:nvGrpSpPr>
        <p:grpSpPr bwMode="auto">
          <a:xfrm>
            <a:off x="4211641" y="2347393"/>
            <a:ext cx="720725" cy="647700"/>
            <a:chOff x="0" y="0"/>
            <a:chExt cx="454" cy="447"/>
          </a:xfrm>
        </p:grpSpPr>
        <p:pic>
          <p:nvPicPr>
            <p:cNvPr id="2057" name="Picture 17" descr="soft7"/>
            <p:cNvPicPr>
              <a:picLocks noChangeAspect="1" noChangeArrowheads="1"/>
            </p:cNvPicPr>
            <p:nvPr/>
          </p:nvPicPr>
          <p:blipFill>
            <a:blip r:embed="rId17">
              <a:extLst>
                <a:ext uri="{28A0092B-C50C-407E-A947-70E740481C1C}">
                  <a14:useLocalDpi xmlns:a14="http://schemas.microsoft.com/office/drawing/2010/main" val="0"/>
                </a:ext>
              </a:extLst>
            </a:blip>
            <a:srcRect b="19881"/>
            <a:stretch>
              <a:fillRect/>
            </a:stretch>
          </p:blipFill>
          <p:spPr bwMode="auto">
            <a:xfrm>
              <a:off x="0" y="0"/>
              <a:ext cx="45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soft7"/>
            <p:cNvPicPr>
              <a:picLocks noChangeAspect="1" noChangeArrowheads="1"/>
            </p:cNvPicPr>
            <p:nvPr/>
          </p:nvPicPr>
          <p:blipFill>
            <a:blip r:embed="rId18" cstate="print">
              <a:extLst>
                <a:ext uri="{28A0092B-C50C-407E-A947-70E740481C1C}">
                  <a14:useLocalDpi xmlns:a14="http://schemas.microsoft.com/office/drawing/2010/main" val="0"/>
                </a:ext>
              </a:extLst>
            </a:blip>
            <a:srcRect b="19881"/>
            <a:stretch>
              <a:fillRect/>
            </a:stretch>
          </p:blipFill>
          <p:spPr bwMode="auto">
            <a:xfrm rot="1178135">
              <a:off x="74" y="110"/>
              <a:ext cx="36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Rectangle 24">
            <a:hlinkClick r:id="rId19"/>
          </p:cNvPr>
          <p:cNvSpPr>
            <a:spLocks noChangeArrowheads="1"/>
          </p:cNvSpPr>
          <p:nvPr/>
        </p:nvSpPr>
        <p:spPr bwMode="auto">
          <a:xfrm>
            <a:off x="1333500"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专业交流</a:t>
            </a:r>
            <a:endParaRPr lang="zh-CN" altLang="en-US" sz="1800">
              <a:ea typeface="黑体" panose="02010609060101010101" pitchFamily="49" charset="-122"/>
            </a:endParaRPr>
          </a:p>
        </p:txBody>
      </p:sp>
      <p:sp>
        <p:nvSpPr>
          <p:cNvPr id="2060" name="Rectangle 25">
            <a:hlinkClick r:id="rId19"/>
          </p:cNvPr>
          <p:cNvSpPr>
            <a:spLocks noChangeArrowheads="1"/>
          </p:cNvSpPr>
          <p:nvPr/>
        </p:nvSpPr>
        <p:spPr bwMode="auto">
          <a:xfrm>
            <a:off x="3492500"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模板超市</a:t>
            </a:r>
            <a:endParaRPr lang="zh-CN" altLang="en-US" sz="1800">
              <a:ea typeface="黑体" panose="02010609060101010101" pitchFamily="49" charset="-122"/>
            </a:endParaRPr>
          </a:p>
        </p:txBody>
      </p:sp>
      <p:sp>
        <p:nvSpPr>
          <p:cNvPr id="2061" name="Rectangle 26">
            <a:hlinkClick r:id="rId19"/>
          </p:cNvPr>
          <p:cNvSpPr>
            <a:spLocks noChangeArrowheads="1"/>
          </p:cNvSpPr>
          <p:nvPr/>
        </p:nvSpPr>
        <p:spPr bwMode="auto">
          <a:xfrm>
            <a:off x="5653088"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设计服务</a:t>
            </a:r>
            <a:endParaRPr lang="zh-CN" altLang="en-US" sz="1800">
              <a:ea typeface="黑体" panose="02010609060101010101" pitchFamily="49" charset="-122"/>
            </a:endParaRPr>
          </a:p>
        </p:txBody>
      </p:sp>
      <p:sp>
        <p:nvSpPr>
          <p:cNvPr id="2062" name="Rectangle 7"/>
          <p:cNvSpPr>
            <a:spLocks noChangeArrowheads="1"/>
          </p:cNvSpPr>
          <p:nvPr/>
        </p:nvSpPr>
        <p:spPr bwMode="auto">
          <a:xfrm>
            <a:off x="1331918" y="2061642"/>
            <a:ext cx="6480175"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altLang="zh-CN" sz="1000">
                <a:solidFill>
                  <a:srgbClr val="000000"/>
                </a:solidFill>
                <a:ea typeface="微软雅黑" panose="020B0503020204020204" pitchFamily="34" charset="-122"/>
              </a:rPr>
              <a:t>NordriDesign</a:t>
            </a:r>
            <a:r>
              <a:rPr lang="zh-CN" altLang="en-US" sz="1000">
                <a:solidFill>
                  <a:srgbClr val="000000"/>
                </a:solidFill>
                <a:ea typeface="微软雅黑" panose="020B0503020204020204" pitchFamily="34" charset="-122"/>
              </a:rPr>
              <a:t>中国专业</a:t>
            </a:r>
            <a:r>
              <a:rPr lang="en-US" altLang="zh-CN" sz="1000">
                <a:solidFill>
                  <a:srgbClr val="000000"/>
                </a:solidFill>
                <a:ea typeface="微软雅黑" panose="020B0503020204020204" pitchFamily="34" charset="-122"/>
              </a:rPr>
              <a:t>PowerPoint</a:t>
            </a:r>
            <a:r>
              <a:rPr lang="zh-CN" altLang="en-US" sz="1000">
                <a:solidFill>
                  <a:srgbClr val="000000"/>
                </a:solidFill>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1331918" y="4188260"/>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CN" altLang="en-US" sz="1000">
                <a:solidFill>
                  <a:srgbClr val="111111"/>
                </a:solidFill>
                <a:ea typeface="微软雅黑" panose="020B0503020204020204" pitchFamily="34" charset="-122"/>
              </a:rPr>
              <a:t>本作品的提供是以适用知识共享组织的公共许可（ 简称“</a:t>
            </a:r>
            <a:r>
              <a:rPr lang="en-US" altLang="zh-CN" sz="1000">
                <a:solidFill>
                  <a:srgbClr val="111111"/>
                </a:solidFill>
                <a:ea typeface="微软雅黑" panose="020B0503020204020204" pitchFamily="34" charset="-122"/>
              </a:rPr>
              <a:t>CCPL” </a:t>
            </a:r>
            <a:r>
              <a:rPr lang="zh-CN" altLang="en-US" sz="1000">
                <a:solidFill>
                  <a:srgbClr val="111111"/>
                </a:solidFill>
                <a:ea typeface="微软雅黑" panose="020B0503020204020204"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sz="1800">
              <a:ea typeface="黑体" panose="02010609060101010101" pitchFamily="49" charset="-122"/>
            </a:endParaRPr>
          </a:p>
        </p:txBody>
      </p:sp>
      <p:sp>
        <p:nvSpPr>
          <p:cNvPr id="2064" name="Rectangle 7">
            <a:hlinkClick r:id="rId20"/>
          </p:cNvPr>
          <p:cNvSpPr>
            <a:spLocks noChangeArrowheads="1"/>
          </p:cNvSpPr>
          <p:nvPr/>
        </p:nvSpPr>
        <p:spPr bwMode="auto">
          <a:xfrm>
            <a:off x="3492503" y="2277542"/>
            <a:ext cx="2160588"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5" name="Rectangle 7">
            <a:hlinkClick r:id="rId13"/>
          </p:cNvPr>
          <p:cNvSpPr>
            <a:spLocks noChangeArrowheads="1"/>
          </p:cNvSpPr>
          <p:nvPr/>
        </p:nvSpPr>
        <p:spPr bwMode="auto">
          <a:xfrm>
            <a:off x="5653088" y="2277542"/>
            <a:ext cx="2159000"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6" name="Rectangle 7">
            <a:hlinkClick r:id="rId19"/>
          </p:cNvPr>
          <p:cNvSpPr>
            <a:spLocks noChangeArrowheads="1"/>
          </p:cNvSpPr>
          <p:nvPr/>
        </p:nvSpPr>
        <p:spPr bwMode="auto">
          <a:xfrm>
            <a:off x="1331914" y="2277542"/>
            <a:ext cx="2160587"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7" name="Text Box 32">
            <a:hlinkClick r:id="rId14"/>
          </p:cNvPr>
          <p:cNvSpPr>
            <a:spLocks noChangeArrowheads="1"/>
          </p:cNvSpPr>
          <p:nvPr/>
        </p:nvSpPr>
        <p:spPr bwMode="auto">
          <a:xfrm>
            <a:off x="1331915" y="5056718"/>
            <a:ext cx="107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b="1">
                <a:solidFill>
                  <a:srgbClr val="003366"/>
                </a:solidFill>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ea typeface="微软雅黑" panose="020B0503020204020204" pitchFamily="34" charset="-122"/>
            </a:endParaRPr>
          </a:p>
        </p:txBody>
      </p:sp>
      <p:grpSp>
        <p:nvGrpSpPr>
          <p:cNvPr id="2068" name="Group 20"/>
          <p:cNvGrpSpPr>
            <a:grpSpLocks/>
          </p:cNvGrpSpPr>
          <p:nvPr/>
        </p:nvGrpSpPr>
        <p:grpSpPr bwMode="auto">
          <a:xfrm>
            <a:off x="1331918" y="1126067"/>
            <a:ext cx="4321175" cy="575733"/>
            <a:chOff x="0" y="0"/>
            <a:chExt cx="3402" cy="454"/>
          </a:xfrm>
        </p:grpSpPr>
        <p:pic>
          <p:nvPicPr>
            <p:cNvPr id="2069" name="Picture 12" descr="c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4" y="0"/>
              <a:ext cx="15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 descr="logo"/>
            <p:cNvPicPr>
              <a:picLocks noChangeAspect="1" noChangeArrowheads="1"/>
            </p:cNvPicPr>
            <p:nvPr/>
          </p:nvPicPr>
          <p:blipFill>
            <a:blip r:embed="rId22" cstate="print">
              <a:lum bright="-12000"/>
              <a:grayscl/>
              <a:extLst>
                <a:ext uri="{28A0092B-C50C-407E-A947-70E740481C1C}">
                  <a14:useLocalDpi xmlns:a14="http://schemas.microsoft.com/office/drawing/2010/main" val="0"/>
                </a:ext>
              </a:extLst>
            </a:blip>
            <a:srcRect/>
            <a:stretch>
              <a:fillRect/>
            </a:stretch>
          </p:blipFill>
          <p:spPr bwMode="auto">
            <a:xfrm>
              <a:off x="0" y="46"/>
              <a:ext cx="13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zh-CN" sz="1800">
                <a:solidFill>
                  <a:srgbClr val="000000"/>
                </a:solidFill>
                <a:ea typeface="微软雅黑" panose="020B0503020204020204" pitchFamily="34" charset="-122"/>
              </a:endParaRPr>
            </a:p>
          </p:txBody>
        </p:sp>
      </p:grpSp>
    </p:spTree>
    <p:extLst>
      <p:ext uri="{BB962C8B-B14F-4D97-AF65-F5344CB8AC3E}">
        <p14:creationId xmlns:p14="http://schemas.microsoft.com/office/powerpoint/2010/main" val="27248978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17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5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5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709"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7"/>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1769933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73" r:id="rId13"/>
    <p:sldLayoutId id="2147483774" r:id="rId14"/>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8"/>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CC3300"/>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79583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 id="2147483736" r:id="rId15"/>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9"/>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CC3300"/>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081589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9"/>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CC3300"/>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732649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5.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46.xml"/><Relationship Id="rId1" Type="http://schemas.openxmlformats.org/officeDocument/2006/relationships/vmlDrawing" Target="../drawings/vmlDrawing6.vml"/><Relationship Id="rId4" Type="http://schemas.openxmlformats.org/officeDocument/2006/relationships/image" Target="../media/image5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46.xml"/><Relationship Id="rId1" Type="http://schemas.openxmlformats.org/officeDocument/2006/relationships/vmlDrawing" Target="../drawings/vmlDrawing7.vml"/><Relationship Id="rId4" Type="http://schemas.openxmlformats.org/officeDocument/2006/relationships/image" Target="../media/image5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1.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41.xml"/><Relationship Id="rId1" Type="http://schemas.openxmlformats.org/officeDocument/2006/relationships/vmlDrawing" Target="../drawings/vmlDrawing8.vml"/><Relationship Id="rId4" Type="http://schemas.openxmlformats.org/officeDocument/2006/relationships/image" Target="../media/image60.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1.xml"/><Relationship Id="rId1" Type="http://schemas.openxmlformats.org/officeDocument/2006/relationships/vmlDrawing" Target="../drawings/vmlDrawing9.vml"/><Relationship Id="rId4" Type="http://schemas.openxmlformats.org/officeDocument/2006/relationships/image" Target="../media/image61.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1.xml"/></Relationships>
</file>

<file path=ppt/slides/_rels/slide1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1.xml"/></Relationships>
</file>

<file path=ppt/slides/_rels/slide1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1.xml"/></Relationships>
</file>

<file path=ppt/slides/_rels/slide1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6.xml"/></Relationships>
</file>

<file path=ppt/slides/_rels/slide1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6.xml"/></Relationships>
</file>

<file path=ppt/slides/_rels/slide1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6.xml"/></Relationships>
</file>

<file path=ppt/slides/_rels/slide1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hi.baidu.com/wei23weizhao/album/item/4986fd6f7697c5c781cb4aa1.html"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6.xml"/></Relationships>
</file>

<file path=ppt/slides/_rels/slide160.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76.jpeg"/><Relationship Id="rId1" Type="http://schemas.openxmlformats.org/officeDocument/2006/relationships/slideLayout" Target="../slideLayouts/slideLayout17.xml"/><Relationship Id="rId5" Type="http://schemas.openxmlformats.org/officeDocument/2006/relationships/hyperlink" Target="http://e.weibo.com/zhongpei123" TargetMode="External"/><Relationship Id="rId4" Type="http://schemas.openxmlformats.org/officeDocument/2006/relationships/hyperlink" Target="http://www.zhongpei123.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1.xml"/><Relationship Id="rId5" Type="http://schemas.openxmlformats.org/officeDocument/2006/relationships/image" Target="../media/image30.jpeg"/><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3.xml"/><Relationship Id="rId5" Type="http://schemas.openxmlformats.org/officeDocument/2006/relationships/image" Target="../media/image39.jpeg"/><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44.wmf"/><Relationship Id="rId5" Type="http://schemas.openxmlformats.org/officeDocument/2006/relationships/image" Target="../media/image42.w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1.xml"/><Relationship Id="rId1" Type="http://schemas.openxmlformats.org/officeDocument/2006/relationships/vmlDrawing" Target="../drawings/vmlDrawing2.vml"/><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1.xml"/><Relationship Id="rId1" Type="http://schemas.openxmlformats.org/officeDocument/2006/relationships/vmlDrawing" Target="../drawings/vmlDrawing3.vml"/><Relationship Id="rId4" Type="http://schemas.openxmlformats.org/officeDocument/2006/relationships/image" Target="../media/image46.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1.xml"/><Relationship Id="rId4" Type="http://schemas.openxmlformats.org/officeDocument/2006/relationships/image" Target="../media/image4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6.xml"/><Relationship Id="rId1" Type="http://schemas.openxmlformats.org/officeDocument/2006/relationships/vmlDrawing" Target="../drawings/vmlDrawing4.vml"/><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1.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18" Type="http://schemas.openxmlformats.org/officeDocument/2006/relationships/oleObject" Target="../embeddings/oleObject19.bin"/><Relationship Id="rId26" Type="http://schemas.openxmlformats.org/officeDocument/2006/relationships/oleObject" Target="../embeddings/oleObject27.bin"/><Relationship Id="rId39" Type="http://schemas.openxmlformats.org/officeDocument/2006/relationships/oleObject" Target="../embeddings/oleObject40.bin"/><Relationship Id="rId3" Type="http://schemas.openxmlformats.org/officeDocument/2006/relationships/oleObject" Target="../embeddings/oleObject5.bin"/><Relationship Id="rId21" Type="http://schemas.openxmlformats.org/officeDocument/2006/relationships/oleObject" Target="../embeddings/oleObject22.bin"/><Relationship Id="rId34" Type="http://schemas.openxmlformats.org/officeDocument/2006/relationships/oleObject" Target="../embeddings/oleObject35.bin"/><Relationship Id="rId42" Type="http://schemas.openxmlformats.org/officeDocument/2006/relationships/oleObject" Target="../embeddings/oleObject43.bin"/><Relationship Id="rId47" Type="http://schemas.openxmlformats.org/officeDocument/2006/relationships/oleObject" Target="../embeddings/oleObject48.bin"/><Relationship Id="rId7" Type="http://schemas.openxmlformats.org/officeDocument/2006/relationships/oleObject" Target="../embeddings/oleObject8.bin"/><Relationship Id="rId12" Type="http://schemas.openxmlformats.org/officeDocument/2006/relationships/oleObject" Target="../embeddings/oleObject13.bin"/><Relationship Id="rId17" Type="http://schemas.openxmlformats.org/officeDocument/2006/relationships/oleObject" Target="../embeddings/oleObject18.bin"/><Relationship Id="rId25" Type="http://schemas.openxmlformats.org/officeDocument/2006/relationships/oleObject" Target="../embeddings/oleObject26.bin"/><Relationship Id="rId33" Type="http://schemas.openxmlformats.org/officeDocument/2006/relationships/oleObject" Target="../embeddings/oleObject34.bin"/><Relationship Id="rId38" Type="http://schemas.openxmlformats.org/officeDocument/2006/relationships/oleObject" Target="../embeddings/oleObject39.bin"/><Relationship Id="rId46" Type="http://schemas.openxmlformats.org/officeDocument/2006/relationships/oleObject" Target="../embeddings/oleObject47.bin"/><Relationship Id="rId2" Type="http://schemas.openxmlformats.org/officeDocument/2006/relationships/slideLayout" Target="../slideLayouts/slideLayout41.xml"/><Relationship Id="rId16" Type="http://schemas.openxmlformats.org/officeDocument/2006/relationships/oleObject" Target="../embeddings/oleObject17.bin"/><Relationship Id="rId20" Type="http://schemas.openxmlformats.org/officeDocument/2006/relationships/oleObject" Target="../embeddings/oleObject21.bin"/><Relationship Id="rId29" Type="http://schemas.openxmlformats.org/officeDocument/2006/relationships/oleObject" Target="../embeddings/oleObject30.bin"/><Relationship Id="rId41" Type="http://schemas.openxmlformats.org/officeDocument/2006/relationships/oleObject" Target="../embeddings/oleObject42.bin"/><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oleObject" Target="../embeddings/oleObject12.bin"/><Relationship Id="rId24" Type="http://schemas.openxmlformats.org/officeDocument/2006/relationships/oleObject" Target="../embeddings/oleObject25.bin"/><Relationship Id="rId32" Type="http://schemas.openxmlformats.org/officeDocument/2006/relationships/oleObject" Target="../embeddings/oleObject33.bin"/><Relationship Id="rId37" Type="http://schemas.openxmlformats.org/officeDocument/2006/relationships/oleObject" Target="../embeddings/oleObject38.bin"/><Relationship Id="rId40" Type="http://schemas.openxmlformats.org/officeDocument/2006/relationships/oleObject" Target="../embeddings/oleObject41.bin"/><Relationship Id="rId45" Type="http://schemas.openxmlformats.org/officeDocument/2006/relationships/oleObject" Target="../embeddings/oleObject46.bin"/><Relationship Id="rId5" Type="http://schemas.openxmlformats.org/officeDocument/2006/relationships/oleObject" Target="../embeddings/oleObject6.bin"/><Relationship Id="rId15" Type="http://schemas.openxmlformats.org/officeDocument/2006/relationships/oleObject" Target="../embeddings/oleObject16.bin"/><Relationship Id="rId23" Type="http://schemas.openxmlformats.org/officeDocument/2006/relationships/oleObject" Target="../embeddings/oleObject24.bin"/><Relationship Id="rId28" Type="http://schemas.openxmlformats.org/officeDocument/2006/relationships/oleObject" Target="../embeddings/oleObject29.bin"/><Relationship Id="rId36" Type="http://schemas.openxmlformats.org/officeDocument/2006/relationships/oleObject" Target="../embeddings/oleObject37.bin"/><Relationship Id="rId10" Type="http://schemas.openxmlformats.org/officeDocument/2006/relationships/oleObject" Target="../embeddings/oleObject11.bin"/><Relationship Id="rId19" Type="http://schemas.openxmlformats.org/officeDocument/2006/relationships/oleObject" Target="../embeddings/oleObject20.bin"/><Relationship Id="rId31" Type="http://schemas.openxmlformats.org/officeDocument/2006/relationships/oleObject" Target="../embeddings/oleObject32.bin"/><Relationship Id="rId44" Type="http://schemas.openxmlformats.org/officeDocument/2006/relationships/oleObject" Target="../embeddings/oleObject45.bin"/><Relationship Id="rId4" Type="http://schemas.openxmlformats.org/officeDocument/2006/relationships/image" Target="../media/image52.wmf"/><Relationship Id="rId9" Type="http://schemas.openxmlformats.org/officeDocument/2006/relationships/oleObject" Target="../embeddings/oleObject10.bin"/><Relationship Id="rId14" Type="http://schemas.openxmlformats.org/officeDocument/2006/relationships/oleObject" Target="../embeddings/oleObject15.bin"/><Relationship Id="rId22" Type="http://schemas.openxmlformats.org/officeDocument/2006/relationships/oleObject" Target="../embeddings/oleObject23.bin"/><Relationship Id="rId27" Type="http://schemas.openxmlformats.org/officeDocument/2006/relationships/oleObject" Target="../embeddings/oleObject28.bin"/><Relationship Id="rId30" Type="http://schemas.openxmlformats.org/officeDocument/2006/relationships/oleObject" Target="../embeddings/oleObject31.bin"/><Relationship Id="rId35" Type="http://schemas.openxmlformats.org/officeDocument/2006/relationships/oleObject" Target="../embeddings/oleObject36.bin"/><Relationship Id="rId43" Type="http://schemas.openxmlformats.org/officeDocument/2006/relationships/oleObject" Target="../embeddings/oleObject44.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908178" y="3213106"/>
            <a:ext cx="2947988"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lnSpc>
                <a:spcPct val="130000"/>
              </a:lnSpc>
              <a:spcBef>
                <a:spcPct val="0"/>
              </a:spcBef>
              <a:spcAft>
                <a:spcPct val="0"/>
              </a:spcAft>
              <a:buFont typeface="Arial" panose="020B0604020202020204" pitchFamily="34" charset="0"/>
              <a:buNone/>
            </a:pPr>
            <a:r>
              <a:rPr lang="en-US" altLang="zh-CN" sz="1400">
                <a:solidFill>
                  <a:srgbClr val="FFFFFF"/>
                </a:solidFill>
                <a:latin typeface="微软雅黑" panose="020B0503020204020204" pitchFamily="34" charset="-122"/>
                <a:sym typeface="微软雅黑" panose="020B0503020204020204" pitchFamily="34" charset="-122"/>
              </a:rPr>
              <a:t>——</a:t>
            </a:r>
            <a:r>
              <a:rPr lang="zh-CN" altLang="en-US" sz="1400">
                <a:solidFill>
                  <a:srgbClr val="FFFFFF"/>
                </a:solidFill>
                <a:latin typeface="微软雅黑" panose="020B0503020204020204" pitchFamily="34" charset="-122"/>
                <a:sym typeface="微软雅黑" panose="020B0503020204020204" pitchFamily="34" charset="-122"/>
              </a:rPr>
              <a:t>营销总监</a:t>
            </a:r>
            <a:endParaRPr lang="en-US" altLang="zh-CN" sz="2800">
              <a:solidFill>
                <a:srgbClr val="FFFFFF"/>
              </a:solidFill>
              <a:latin typeface="华文行楷" panose="02010800040101010101" pitchFamily="2" charset="-122"/>
              <a:ea typeface="华文行楷" panose="02010800040101010101" pitchFamily="2" charset="-122"/>
              <a:sym typeface="华文行楷" panose="02010800040101010101" pitchFamily="2" charset="-122"/>
            </a:endParaRPr>
          </a:p>
        </p:txBody>
      </p:sp>
      <p:sp>
        <p:nvSpPr>
          <p:cNvPr id="4" name="Rectangle 4"/>
          <p:cNvSpPr>
            <a:spLocks noChangeArrowheads="1"/>
          </p:cNvSpPr>
          <p:nvPr/>
        </p:nvSpPr>
        <p:spPr bwMode="auto">
          <a:xfrm>
            <a:off x="3203848" y="260649"/>
            <a:ext cx="5619953" cy="1656184"/>
          </a:xfrm>
          <a:prstGeom prst="rect">
            <a:avLst/>
          </a:prstGeom>
          <a:noFill/>
          <a:ln w="9525">
            <a:noFill/>
            <a:miter lim="800000"/>
            <a:headEnd/>
            <a:tailEnd/>
          </a:ln>
        </p:spPr>
        <p:txBody>
          <a:bodyPr lIns="84403" tIns="42201" rIns="84403" bIns="42201" anchor="ctr"/>
          <a:lstStyle/>
          <a:p>
            <a:pPr algn="l">
              <a:lnSpc>
                <a:spcPct val="200000"/>
              </a:lnSpc>
              <a:spcBef>
                <a:spcPct val="0"/>
              </a:spcBef>
              <a:buSzTx/>
              <a:buFontTx/>
              <a:buNone/>
              <a:defRPr/>
            </a:pPr>
            <a:r>
              <a:rPr lang="zh-CN" altLang="en-US" sz="3600" b="1" dirty="0">
                <a:solidFill>
                  <a:srgbClr val="FF0000"/>
                </a:solidFill>
                <a:effectLst>
                  <a:outerShdw blurRad="38100" dist="38100" dir="2700000" algn="tl">
                    <a:srgbClr val="C0C0C0"/>
                  </a:outerShdw>
                </a:effectLst>
                <a:latin typeface="微软雅黑" pitchFamily="34" charset="-122"/>
                <a:ea typeface="微软雅黑" pitchFamily="34" charset="-122"/>
              </a:rPr>
              <a:t>生产效率：</a:t>
            </a:r>
          </a:p>
          <a:p>
            <a:pPr>
              <a:lnSpc>
                <a:spcPct val="200000"/>
              </a:lnSpc>
              <a:defRPr/>
            </a:pPr>
            <a:r>
              <a:rPr lang="zh-CN" altLang="en-US" sz="2400" b="1" dirty="0">
                <a:latin typeface="微软雅黑" pitchFamily="34" charset="-122"/>
                <a:ea typeface="微软雅黑" pitchFamily="34" charset="-122"/>
              </a:rPr>
              <a:t>精益</a:t>
            </a:r>
            <a:r>
              <a:rPr lang="zh-CN" altLang="en-US" sz="2400" b="1" dirty="0" smtClean="0">
                <a:latin typeface="微软雅黑" pitchFamily="34" charset="-122"/>
                <a:ea typeface="微软雅黑" pitchFamily="34" charset="-122"/>
              </a:rPr>
              <a:t>生产、</a:t>
            </a:r>
            <a:r>
              <a:rPr lang="en-US" altLang="zh-CN" sz="2400" b="1" dirty="0" smtClean="0">
                <a:latin typeface="微软雅黑" pitchFamily="34" charset="-122"/>
                <a:ea typeface="微软雅黑" pitchFamily="34" charset="-122"/>
              </a:rPr>
              <a:t>5S</a:t>
            </a:r>
            <a:r>
              <a:rPr lang="zh-CN" altLang="en-US" sz="2400" b="1" dirty="0">
                <a:latin typeface="微软雅黑" pitchFamily="34" charset="-122"/>
                <a:ea typeface="微软雅黑" pitchFamily="34" charset="-122"/>
              </a:rPr>
              <a:t>现场</a:t>
            </a:r>
            <a:r>
              <a:rPr lang="zh-CN" altLang="en-US" sz="2400" b="1" dirty="0" smtClean="0">
                <a:latin typeface="微软雅黑" pitchFamily="34" charset="-122"/>
                <a:ea typeface="微软雅黑" pitchFamily="34" charset="-122"/>
              </a:rPr>
              <a:t>改善</a:t>
            </a:r>
            <a:r>
              <a:rPr lang="zh-CN" altLang="en-US" sz="2400" b="1" dirty="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班组</a:t>
            </a:r>
            <a:r>
              <a:rPr lang="zh-CN" altLang="en-US" sz="2400" b="1" dirty="0">
                <a:latin typeface="微软雅黑" pitchFamily="34" charset="-122"/>
                <a:ea typeface="微软雅黑" pitchFamily="34" charset="-122"/>
              </a:rPr>
              <a:t>技能提升</a:t>
            </a:r>
          </a:p>
        </p:txBody>
      </p:sp>
    </p:spTree>
    <p:extLst>
      <p:ext uri="{BB962C8B-B14F-4D97-AF65-F5344CB8AC3E}">
        <p14:creationId xmlns:p14="http://schemas.microsoft.com/office/powerpoint/2010/main" val="20222399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800" b="1" dirty="0">
                <a:latin typeface="+mj-ea"/>
                <a:ea typeface="+mj-ea"/>
              </a:rPr>
              <a:t>第一单元</a:t>
            </a:r>
            <a:endParaRPr lang="en-US" altLang="zh-CN" sz="2800" b="1" dirty="0">
              <a:latin typeface="+mj-ea"/>
              <a:ea typeface="+mj-ea"/>
            </a:endParaRPr>
          </a:p>
          <a:p>
            <a:pPr>
              <a:lnSpc>
                <a:spcPct val="200000"/>
              </a:lnSpc>
              <a:spcBef>
                <a:spcPct val="0"/>
              </a:spcBef>
              <a:defRPr/>
            </a:pPr>
            <a:r>
              <a:rPr lang="zh-CN" altLang="en-US" sz="2400" b="1" dirty="0">
                <a:effectLst>
                  <a:outerShdw blurRad="38100" dist="38100" dir="2700000" algn="tl">
                    <a:srgbClr val="C0C0C0"/>
                  </a:outerShdw>
                </a:effectLst>
                <a:latin typeface="微软雅黑" pitchFamily="34" charset="-122"/>
                <a:ea typeface="微软雅黑" pitchFamily="34" charset="-122"/>
              </a:rPr>
              <a:t>完美执行：</a:t>
            </a:r>
            <a:endParaRPr lang="en-US" altLang="zh-CN" sz="2400" b="1" dirty="0">
              <a:effectLst>
                <a:outerShdw blurRad="38100" dist="38100" dir="2700000" algn="tl">
                  <a:srgbClr val="C0C0C0"/>
                </a:outerShdw>
              </a:effectLst>
              <a:latin typeface="微软雅黑" pitchFamily="34" charset="-122"/>
              <a:ea typeface="微软雅黑" pitchFamily="34" charset="-122"/>
            </a:endParaRPr>
          </a:p>
          <a:p>
            <a:pPr>
              <a:lnSpc>
                <a:spcPct val="200000"/>
              </a:lnSpc>
              <a:spcBef>
                <a:spcPct val="0"/>
              </a:spcBef>
              <a:defRPr/>
            </a:pPr>
            <a:r>
              <a:rPr lang="zh-CN" altLang="en-US" sz="2400" b="1" dirty="0"/>
              <a:t>     高效生产作业计划制定与执行 </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10</a:t>
            </a:fld>
            <a:endParaRPr lang="zh-CN" altLang="en-US" dirty="0">
              <a:solidFill>
                <a:srgbClr val="000000">
                  <a:tint val="75000"/>
                </a:srgbClr>
              </a:solidFill>
            </a:endParaRPr>
          </a:p>
        </p:txBody>
      </p:sp>
    </p:spTree>
    <p:extLst>
      <p:ext uri="{BB962C8B-B14F-4D97-AF65-F5344CB8AC3E}">
        <p14:creationId xmlns:p14="http://schemas.microsoft.com/office/powerpoint/2010/main" val="3736448964"/>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9" name="Text Box 9"/>
          <p:cNvSpPr txBox="1">
            <a:spLocks noChangeArrowheads="1"/>
          </p:cNvSpPr>
          <p:nvPr/>
        </p:nvSpPr>
        <p:spPr bwMode="auto">
          <a:xfrm>
            <a:off x="251520" y="1268760"/>
            <a:ext cx="4177035" cy="519113"/>
          </a:xfrm>
          <a:prstGeom prst="rect">
            <a:avLst/>
          </a:prstGeom>
          <a:noFill/>
          <a:ln w="9525">
            <a:noFill/>
            <a:miter lim="800000"/>
            <a:headEnd/>
            <a:tailEnd/>
          </a:ln>
          <a:effectLst/>
        </p:spPr>
        <p:txBody>
          <a:bodyPr wrap="square">
            <a:spAutoFit/>
          </a:bodyPr>
          <a:lstStyle/>
          <a:p>
            <a:pPr>
              <a:spcBef>
                <a:spcPct val="50000"/>
              </a:spcBef>
            </a:pPr>
            <a:r>
              <a:rPr kumimoji="1" lang="zh-CN" altLang="en-US" sz="2800" b="1">
                <a:solidFill>
                  <a:srgbClr val="FF0000"/>
                </a:solidFill>
                <a:latin typeface="微软雅黑" pitchFamily="34" charset="-122"/>
                <a:ea typeface="微软雅黑" pitchFamily="34" charset="-122"/>
              </a:rPr>
              <a:t>整顿的含义</a:t>
            </a:r>
          </a:p>
        </p:txBody>
      </p:sp>
      <p:sp>
        <p:nvSpPr>
          <p:cNvPr id="102410" name="Text Box 10"/>
          <p:cNvSpPr txBox="1">
            <a:spLocks noChangeArrowheads="1"/>
          </p:cNvSpPr>
          <p:nvPr/>
        </p:nvSpPr>
        <p:spPr bwMode="auto">
          <a:xfrm>
            <a:off x="323528" y="1772816"/>
            <a:ext cx="8209285" cy="1274195"/>
          </a:xfrm>
          <a:prstGeom prst="rect">
            <a:avLst/>
          </a:prstGeom>
          <a:noFill/>
          <a:ln w="9525">
            <a:noFill/>
            <a:miter lim="800000"/>
            <a:headEnd/>
            <a:tailEnd/>
          </a:ln>
          <a:effectLst/>
        </p:spPr>
        <p:txBody>
          <a:bodyPr wrap="square">
            <a:spAutoFit/>
          </a:bodyPr>
          <a:lstStyle/>
          <a:p>
            <a:pPr>
              <a:lnSpc>
                <a:spcPct val="160000"/>
              </a:lnSpc>
              <a:spcBef>
                <a:spcPct val="50000"/>
              </a:spcBef>
              <a:buFont typeface="Wingdings" pitchFamily="2" charset="2"/>
              <a:buChar char="Ø"/>
            </a:pPr>
            <a:r>
              <a:rPr kumimoji="1" lang="zh-CN" altLang="en-US" sz="2400" b="1" dirty="0">
                <a:latin typeface="微软雅黑" pitchFamily="34" charset="-122"/>
                <a:ea typeface="微软雅黑" pitchFamily="34" charset="-122"/>
              </a:rPr>
              <a:t>将必要品放于任何人都能立刻找到的</a:t>
            </a:r>
            <a:r>
              <a:rPr kumimoji="1" lang="zh-CN" altLang="en-US" sz="2400" b="1" dirty="0" smtClean="0">
                <a:latin typeface="微软雅黑" pitchFamily="34" charset="-122"/>
                <a:ea typeface="微软雅黑" pitchFamily="34" charset="-122"/>
              </a:rPr>
              <a:t>状态，</a:t>
            </a:r>
            <a:r>
              <a:rPr kumimoji="1" lang="zh-CN" altLang="en-US" sz="2400" b="1" dirty="0">
                <a:latin typeface="微软雅黑" pitchFamily="34" charset="-122"/>
                <a:ea typeface="微软雅黑" pitchFamily="34" charset="-122"/>
              </a:rPr>
              <a:t>并将物品数量和保管场所固定位置，且</a:t>
            </a:r>
            <a:r>
              <a:rPr kumimoji="1" lang="zh-CN" altLang="en-US" sz="2400" b="1" dirty="0" smtClean="0">
                <a:latin typeface="微软雅黑" pitchFamily="34" charset="-122"/>
                <a:ea typeface="微软雅黑" pitchFamily="34" charset="-122"/>
              </a:rPr>
              <a:t>予以标识的行为</a:t>
            </a:r>
            <a:endParaRPr kumimoji="1" lang="zh-CN" altLang="en-US" sz="2400" b="1" dirty="0">
              <a:latin typeface="微软雅黑" pitchFamily="34" charset="-122"/>
              <a:ea typeface="微软雅黑" pitchFamily="34" charset="-122"/>
            </a:endParaRPr>
          </a:p>
        </p:txBody>
      </p:sp>
      <p:sp>
        <p:nvSpPr>
          <p:cNvPr id="6" name="Text Box 418"/>
          <p:cNvSpPr txBox="1">
            <a:spLocks noChangeArrowheads="1"/>
          </p:cNvSpPr>
          <p:nvPr/>
        </p:nvSpPr>
        <p:spPr bwMode="auto">
          <a:xfrm>
            <a:off x="323528" y="3140968"/>
            <a:ext cx="4968875" cy="1169551"/>
          </a:xfrm>
          <a:prstGeom prst="rect">
            <a:avLst/>
          </a:prstGeom>
          <a:noFill/>
          <a:ln w="9525" algn="ctr">
            <a:noFill/>
            <a:miter lim="800000"/>
            <a:headEnd/>
            <a:tailEnd/>
          </a:ln>
          <a:effectLst/>
        </p:spPr>
        <p:txBody>
          <a:bodyPr>
            <a:spAutoFit/>
          </a:bodyPr>
          <a:lstStyle/>
          <a:p>
            <a:pPr>
              <a:spcBef>
                <a:spcPct val="50000"/>
              </a:spcBef>
              <a:defRPr/>
            </a:pPr>
            <a:r>
              <a:rPr lang="zh-CN" altLang="en-US" sz="2800" b="1" dirty="0" smtClean="0">
                <a:solidFill>
                  <a:srgbClr val="FF0000"/>
                </a:solidFill>
                <a:latin typeface="微软雅黑" pitchFamily="34" charset="-122"/>
                <a:ea typeface="微软雅黑" pitchFamily="34" charset="-122"/>
              </a:rPr>
              <a:t>整顿的对象</a:t>
            </a:r>
            <a:endParaRPr lang="en-US" altLang="zh-CN" sz="2800" b="1" dirty="0" smtClean="0">
              <a:solidFill>
                <a:srgbClr val="FF0000"/>
              </a:solidFill>
              <a:latin typeface="微软雅黑" pitchFamily="34" charset="-122"/>
              <a:ea typeface="微软雅黑" pitchFamily="34" charset="-122"/>
            </a:endParaRPr>
          </a:p>
          <a:p>
            <a:pPr>
              <a:spcBef>
                <a:spcPct val="50000"/>
              </a:spcBef>
              <a:buFont typeface="Wingdings" pitchFamily="2" charset="2"/>
              <a:buChar char="Ø"/>
              <a:defRPr/>
            </a:pPr>
            <a:r>
              <a:rPr kumimoji="1" lang="en-US" altLang="zh-CN" sz="2800" b="1" dirty="0" smtClean="0">
                <a:latin typeface="微软雅黑" pitchFamily="34" charset="-122"/>
                <a:ea typeface="微软雅黑" pitchFamily="34" charset="-122"/>
              </a:rPr>
              <a:t> </a:t>
            </a:r>
            <a:r>
              <a:rPr lang="zh-CN" altLang="en-US" sz="2400" b="1" dirty="0">
                <a:latin typeface="微软雅黑" pitchFamily="34" charset="-122"/>
                <a:ea typeface="微软雅黑" pitchFamily="34" charset="-122"/>
              </a:rPr>
              <a:t>整理后留下来有用的</a:t>
            </a:r>
            <a:r>
              <a:rPr lang="zh-CN" altLang="en-US" sz="2400" b="1" dirty="0" smtClean="0">
                <a:latin typeface="微软雅黑" pitchFamily="34" charset="-122"/>
                <a:ea typeface="微软雅黑" pitchFamily="34" charset="-122"/>
              </a:rPr>
              <a:t>东西</a:t>
            </a:r>
            <a:endParaRPr lang="zh-CN" altLang="en-US" sz="2400" b="1" dirty="0">
              <a:latin typeface="微软雅黑" pitchFamily="34" charset="-122"/>
              <a:ea typeface="微软雅黑" pitchFamily="34" charset="-122"/>
            </a:endParaRPr>
          </a:p>
        </p:txBody>
      </p:sp>
      <p:sp>
        <p:nvSpPr>
          <p:cNvPr id="7" name="Text Box 418"/>
          <p:cNvSpPr txBox="1">
            <a:spLocks noChangeArrowheads="1"/>
          </p:cNvSpPr>
          <p:nvPr/>
        </p:nvSpPr>
        <p:spPr bwMode="auto">
          <a:xfrm>
            <a:off x="395536" y="4509120"/>
            <a:ext cx="5076825" cy="1631216"/>
          </a:xfrm>
          <a:prstGeom prst="rect">
            <a:avLst/>
          </a:prstGeom>
          <a:noFill/>
          <a:ln w="9525" algn="ctr">
            <a:noFill/>
            <a:miter lim="800000"/>
            <a:headEnd/>
            <a:tailEnd/>
          </a:ln>
          <a:effectLst/>
        </p:spPr>
        <p:txBody>
          <a:bodyPr>
            <a:spAutoFit/>
          </a:bodyPr>
          <a:lstStyle/>
          <a:p>
            <a:pPr>
              <a:spcBef>
                <a:spcPct val="50000"/>
              </a:spcBef>
              <a:defRPr/>
            </a:pPr>
            <a:r>
              <a:rPr lang="zh-CN" altLang="en-US" sz="2800" b="1" dirty="0" smtClean="0">
                <a:solidFill>
                  <a:srgbClr val="FF0000"/>
                </a:solidFill>
                <a:latin typeface="微软雅黑" pitchFamily="34" charset="-122"/>
                <a:ea typeface="微软雅黑" pitchFamily="34" charset="-122"/>
              </a:rPr>
              <a:t>整顿的原则</a:t>
            </a:r>
            <a:endParaRPr lang="en-US" altLang="zh-CN" sz="2800" b="1" dirty="0" smtClean="0">
              <a:solidFill>
                <a:srgbClr val="FF0000"/>
              </a:solidFill>
              <a:latin typeface="微软雅黑" pitchFamily="34" charset="-122"/>
              <a:ea typeface="微软雅黑" pitchFamily="34" charset="-122"/>
            </a:endParaRPr>
          </a:p>
          <a:p>
            <a:pPr>
              <a:spcBef>
                <a:spcPct val="50000"/>
              </a:spcBef>
              <a:buFont typeface="Wingdings" pitchFamily="2" charset="2"/>
              <a:buChar char="Ø"/>
              <a:defRPr/>
            </a:pPr>
            <a:r>
              <a:rPr lang="zh-CN" altLang="en-US" sz="2400" b="1" dirty="0" smtClean="0">
                <a:latin typeface="微软雅黑" pitchFamily="34" charset="-122"/>
                <a:ea typeface="微软雅黑" pitchFamily="34" charset="-122"/>
              </a:rPr>
              <a:t>易</a:t>
            </a:r>
            <a:r>
              <a:rPr lang="zh-CN" altLang="en-US" sz="2400" b="1" dirty="0">
                <a:latin typeface="微软雅黑" pitchFamily="34" charset="-122"/>
                <a:ea typeface="微软雅黑" pitchFamily="34" charset="-122"/>
              </a:rPr>
              <a:t>取、易放、易管理</a:t>
            </a:r>
            <a:endParaRPr lang="en-US" altLang="zh-CN" sz="2400" b="1" dirty="0">
              <a:latin typeface="微软雅黑" pitchFamily="34" charset="-122"/>
              <a:ea typeface="微软雅黑" pitchFamily="34" charset="-122"/>
            </a:endParaRPr>
          </a:p>
          <a:p>
            <a:pPr>
              <a:spcBef>
                <a:spcPct val="50000"/>
              </a:spcBef>
              <a:buFont typeface="Wingdings" pitchFamily="2" charset="2"/>
              <a:buChar char="Ø"/>
              <a:defRPr/>
            </a:pPr>
            <a:r>
              <a:rPr lang="zh-CN" altLang="en-US" sz="2400" b="1" dirty="0" smtClean="0">
                <a:latin typeface="微软雅黑" pitchFamily="34" charset="-122"/>
                <a:ea typeface="微软雅黑" pitchFamily="34" charset="-122"/>
              </a:rPr>
              <a:t>定位</a:t>
            </a:r>
            <a:r>
              <a:rPr lang="zh-CN" altLang="en-US" sz="2400" b="1" dirty="0">
                <a:latin typeface="微软雅黑" pitchFamily="34" charset="-122"/>
                <a:ea typeface="微软雅黑" pitchFamily="34" charset="-122"/>
              </a:rPr>
              <a:t>、定容、定数量</a:t>
            </a:r>
          </a:p>
        </p:txBody>
      </p:sp>
    </p:spTree>
    <p:extLst>
      <p:ext uri="{BB962C8B-B14F-4D97-AF65-F5344CB8AC3E}">
        <p14:creationId xmlns:p14="http://schemas.microsoft.com/office/powerpoint/2010/main" val="115267075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771800" y="620688"/>
            <a:ext cx="4146550" cy="584775"/>
          </a:xfrm>
          <a:prstGeom prst="rect">
            <a:avLst/>
          </a:prstGeom>
          <a:noFill/>
          <a:ln w="9525">
            <a:noFill/>
            <a:miter lim="800000"/>
            <a:headEnd/>
            <a:tailEnd/>
          </a:ln>
          <a:effectLst/>
        </p:spPr>
        <p:txBody>
          <a:bodyPr>
            <a:spAutoFit/>
          </a:bodyPr>
          <a:lstStyle/>
          <a:p>
            <a:pPr>
              <a:spcBef>
                <a:spcPct val="50000"/>
              </a:spcBef>
            </a:pPr>
            <a:r>
              <a:rPr kumimoji="1" lang="zh-CN" altLang="en-US" sz="3200" b="1" dirty="0">
                <a:solidFill>
                  <a:srgbClr val="FF0000"/>
                </a:solidFill>
                <a:latin typeface="微软雅黑" pitchFamily="34" charset="-122"/>
                <a:ea typeface="微软雅黑" pitchFamily="34" charset="-122"/>
              </a:rPr>
              <a:t>整顿</a:t>
            </a:r>
            <a:r>
              <a:rPr kumimoji="1" lang="zh-CN" altLang="en-US" sz="3200" b="1" dirty="0" smtClean="0">
                <a:solidFill>
                  <a:srgbClr val="FF0000"/>
                </a:solidFill>
                <a:latin typeface="微软雅黑" pitchFamily="34" charset="-122"/>
                <a:ea typeface="微软雅黑" pitchFamily="34" charset="-122"/>
              </a:rPr>
              <a:t>的目的</a:t>
            </a:r>
            <a:endParaRPr kumimoji="1" lang="zh-CN" altLang="en-US" sz="3200" b="1" dirty="0">
              <a:solidFill>
                <a:srgbClr val="FF0000"/>
              </a:solidFill>
              <a:latin typeface="微软雅黑" pitchFamily="34" charset="-122"/>
              <a:ea typeface="微软雅黑" pitchFamily="34" charset="-122"/>
            </a:endParaRPr>
          </a:p>
        </p:txBody>
      </p:sp>
      <p:sp>
        <p:nvSpPr>
          <p:cNvPr id="3" name="Text Box 12"/>
          <p:cNvSpPr txBox="1">
            <a:spLocks noChangeArrowheads="1"/>
          </p:cNvSpPr>
          <p:nvPr/>
        </p:nvSpPr>
        <p:spPr bwMode="auto">
          <a:xfrm>
            <a:off x="323528" y="1412776"/>
            <a:ext cx="8352928" cy="4366708"/>
          </a:xfrm>
          <a:prstGeom prst="rect">
            <a:avLst/>
          </a:prstGeom>
          <a:noFill/>
          <a:ln w="9525">
            <a:noFill/>
            <a:miter lim="800000"/>
            <a:headEnd/>
            <a:tailEnd/>
          </a:ln>
          <a:effectLst/>
        </p:spPr>
        <p:txBody>
          <a:bodyPr wrap="square">
            <a:spAutoFit/>
          </a:bodyPr>
          <a:lstStyle/>
          <a:p>
            <a:pPr>
              <a:lnSpc>
                <a:spcPts val="4000"/>
              </a:lnSpc>
              <a:spcBef>
                <a:spcPct val="50000"/>
              </a:spcBef>
              <a:buFont typeface="Wingdings" pitchFamily="2" charset="2"/>
              <a:buChar char="Ø"/>
            </a:pP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使现场一目了然，所有物品随时保持立即可取的状态，实现目视管理</a:t>
            </a:r>
            <a:endParaRPr kumimoji="1" lang="zh-CN" altLang="en-US" sz="2400" b="1" dirty="0">
              <a:latin typeface="微软雅黑" pitchFamily="34" charset="-122"/>
              <a:ea typeface="微软雅黑" pitchFamily="34" charset="-122"/>
            </a:endParaRPr>
          </a:p>
          <a:p>
            <a:pPr>
              <a:lnSpc>
                <a:spcPts val="4000"/>
              </a:lnSpc>
              <a:spcBef>
                <a:spcPct val="50000"/>
              </a:spcBef>
              <a:buFont typeface="Wingdings" pitchFamily="2" charset="2"/>
              <a:buChar char="Ø"/>
            </a:pP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防止缺料，保持井井有条的工作秩序</a:t>
            </a:r>
            <a:endParaRPr kumimoji="1" lang="zh-CN" altLang="en-US" sz="2400" b="1" dirty="0">
              <a:latin typeface="微软雅黑" pitchFamily="34" charset="-122"/>
              <a:ea typeface="微软雅黑" pitchFamily="34" charset="-122"/>
            </a:endParaRPr>
          </a:p>
          <a:p>
            <a:pPr>
              <a:lnSpc>
                <a:spcPts val="4000"/>
              </a:lnSpc>
              <a:spcBef>
                <a:spcPct val="50000"/>
              </a:spcBef>
              <a:buFont typeface="Wingdings" pitchFamily="2" charset="2"/>
              <a:buChar char="Ø"/>
            </a:pP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将寻找时间较少为零，缩短准备时间，提高工作效率</a:t>
            </a:r>
            <a:endParaRPr kumimoji="1" lang="zh-CN" altLang="en-US" sz="2400" b="1" dirty="0">
              <a:latin typeface="微软雅黑" pitchFamily="34" charset="-122"/>
              <a:ea typeface="微软雅黑" pitchFamily="34" charset="-122"/>
            </a:endParaRPr>
          </a:p>
          <a:p>
            <a:pPr>
              <a:lnSpc>
                <a:spcPts val="4000"/>
              </a:lnSpc>
              <a:spcBef>
                <a:spcPct val="50000"/>
              </a:spcBef>
              <a:buFont typeface="Wingdings" pitchFamily="2" charset="2"/>
              <a:buChar char="Ø"/>
            </a:pP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控制库存，防止资金占压</a:t>
            </a:r>
            <a:endParaRPr kumimoji="1" lang="zh-CN" altLang="en-US" sz="2400" b="1" dirty="0">
              <a:latin typeface="微软雅黑" pitchFamily="34" charset="-122"/>
              <a:ea typeface="微软雅黑" pitchFamily="34" charset="-122"/>
            </a:endParaRPr>
          </a:p>
          <a:p>
            <a:pPr>
              <a:lnSpc>
                <a:spcPts val="4000"/>
              </a:lnSpc>
              <a:spcBef>
                <a:spcPct val="50000"/>
              </a:spcBef>
              <a:buFont typeface="Wingdings" pitchFamily="2" charset="2"/>
              <a:buChar char="Ø"/>
            </a:pP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所有人都能明白岗位的工作要求，都能胜任各个岗位，实现标准化</a:t>
            </a:r>
            <a:endParaRPr lang="en-US" altLang="zh-CN" sz="24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val="2529399161"/>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620688"/>
            <a:ext cx="4288353" cy="584775"/>
          </a:xfrm>
          <a:prstGeom prst="rect">
            <a:avLst/>
          </a:prstGeom>
          <a:noFill/>
          <a:ln w="9525">
            <a:noFill/>
            <a:miter lim="800000"/>
            <a:headEnd/>
            <a:tailEnd/>
          </a:ln>
          <a:effectLst/>
        </p:spPr>
        <p:txBody>
          <a:bodyPr>
            <a:spAutoFit/>
          </a:bodyPr>
          <a:lstStyle/>
          <a:p>
            <a:pPr>
              <a:spcBef>
                <a:spcPct val="50000"/>
              </a:spcBef>
            </a:pPr>
            <a:r>
              <a:rPr kumimoji="1" lang="zh-CN" altLang="en-US" sz="3200" b="1" dirty="0" smtClean="0">
                <a:solidFill>
                  <a:srgbClr val="FF0000"/>
                </a:solidFill>
                <a:latin typeface="微软雅黑" pitchFamily="34" charset="-122"/>
                <a:ea typeface="微软雅黑" pitchFamily="34" charset="-122"/>
              </a:rPr>
              <a:t>整顿活动的难点与问题</a:t>
            </a:r>
            <a:endParaRPr kumimoji="1" lang="zh-CN" altLang="en-US" sz="3200" b="1" dirty="0">
              <a:solidFill>
                <a:srgbClr val="FF0000"/>
              </a:solidFill>
              <a:latin typeface="微软雅黑" pitchFamily="34" charset="-122"/>
              <a:ea typeface="微软雅黑" pitchFamily="34" charset="-122"/>
            </a:endParaRPr>
          </a:p>
        </p:txBody>
      </p:sp>
      <p:sp>
        <p:nvSpPr>
          <p:cNvPr id="3" name="TextBox 2"/>
          <p:cNvSpPr txBox="1"/>
          <p:nvPr/>
        </p:nvSpPr>
        <p:spPr>
          <a:xfrm>
            <a:off x="251520" y="1340768"/>
            <a:ext cx="8640960" cy="4893647"/>
          </a:xfrm>
          <a:prstGeom prst="rect">
            <a:avLst/>
          </a:prstGeom>
          <a:noFill/>
        </p:spPr>
        <p:txBody>
          <a:bodyPr wrap="square" rtlCol="0">
            <a:spAutoFit/>
          </a:bodyPr>
          <a:lstStyle/>
          <a:p>
            <a:r>
              <a:rPr lang="zh-CN" altLang="en-US" sz="2400" b="1" dirty="0" smtClean="0">
                <a:solidFill>
                  <a:srgbClr val="FF0000"/>
                </a:solidFill>
                <a:latin typeface="微软雅黑" pitchFamily="34" charset="-122"/>
                <a:ea typeface="微软雅黑" pitchFamily="34" charset="-122"/>
              </a:rPr>
              <a:t>常见的现象：</a:t>
            </a:r>
            <a:endParaRPr lang="en-US" altLang="zh-CN" sz="2400" b="1" dirty="0" smtClean="0">
              <a:solidFill>
                <a:srgbClr val="FF0000"/>
              </a:solidFill>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货架上的物品无登记卡，管理状态不清，除当事人外他人一时难以找到所需物品</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货架太高或物品堆积太高，不易拿取</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没有按物品摆放原则摆放</a:t>
            </a:r>
            <a:endParaRPr lang="en-US" altLang="zh-CN" sz="2000" b="1" dirty="0" smtClean="0">
              <a:latin typeface="微软雅黑" pitchFamily="34" charset="-122"/>
              <a:ea typeface="微软雅黑" pitchFamily="34" charset="-122"/>
            </a:endParaRPr>
          </a:p>
          <a:p>
            <a:r>
              <a:rPr lang="zh-CN" altLang="en-US" sz="2400" b="1" dirty="0" smtClean="0">
                <a:solidFill>
                  <a:srgbClr val="FF0000"/>
                </a:solidFill>
                <a:latin typeface="微软雅黑" pitchFamily="34" charset="-122"/>
                <a:ea typeface="微软雅黑" pitchFamily="34" charset="-122"/>
              </a:rPr>
              <a:t>常见的问题：</a:t>
            </a:r>
            <a:endParaRPr lang="en-US" altLang="zh-CN" sz="2400" b="1" dirty="0" smtClean="0">
              <a:solidFill>
                <a:srgbClr val="FF0000"/>
              </a:solidFill>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刚开始放的很整齐，一发料又乱了，根本没有时间去整顿</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物资收发记录登记不及时或不登记</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为图省事发料太多，造成车间现场混乱</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货架上物品存放箱大小不一，参差不齐非常凌乱</a:t>
            </a:r>
            <a:endParaRPr lang="en-US" altLang="zh-CN" sz="2000" b="1" dirty="0" smtClean="0">
              <a:latin typeface="微软雅黑" pitchFamily="34" charset="-122"/>
              <a:ea typeface="微软雅黑" pitchFamily="34" charset="-122"/>
            </a:endParaRPr>
          </a:p>
          <a:p>
            <a:r>
              <a:rPr lang="zh-CN" altLang="en-US" sz="2400" b="1" dirty="0" smtClean="0">
                <a:solidFill>
                  <a:srgbClr val="FF0000"/>
                </a:solidFill>
                <a:latin typeface="微软雅黑" pitchFamily="34" charset="-122"/>
                <a:ea typeface="微软雅黑" pitchFamily="34" charset="-122"/>
              </a:rPr>
              <a:t>活动的难点：</a:t>
            </a:r>
            <a:endParaRPr lang="en-US" altLang="zh-CN" sz="2400" b="1" dirty="0" smtClean="0">
              <a:solidFill>
                <a:srgbClr val="FF0000"/>
              </a:solidFill>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整顿需要做到任何人特别是新人能够立即取出所需物品</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放置处的物品能够立即取出使用，使用后能容易且迅速归位，如未归位或误放能马上知道</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在整顿不妥时尽可能了解问题出现的原因，解决问题的根源</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3720794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1403648" y="620688"/>
            <a:ext cx="6072736" cy="504056"/>
          </a:xfrm>
        </p:spPr>
        <p:txBody>
          <a:bodyPr/>
          <a:lstStyle/>
          <a:p>
            <a:pPr eaLnBrk="1" hangingPunct="1">
              <a:defRPr/>
            </a:pPr>
            <a:r>
              <a:rPr lang="zh-CN" altLang="en-US" sz="3200" b="1" dirty="0" smtClean="0">
                <a:solidFill>
                  <a:srgbClr val="FF0000"/>
                </a:solidFill>
                <a:latin typeface="微软雅黑" pitchFamily="34" charset="-122"/>
                <a:ea typeface="微软雅黑" pitchFamily="34" charset="-122"/>
              </a:rPr>
              <a:t>整顿三要素</a:t>
            </a:r>
            <a:endParaRPr lang="zh-CN" altLang="en-US" sz="3200" dirty="0">
              <a:solidFill>
                <a:srgbClr val="FF0000"/>
              </a:solidFill>
              <a:latin typeface="微软雅黑" pitchFamily="34" charset="-122"/>
              <a:ea typeface="微软雅黑" pitchFamily="34" charset="-122"/>
            </a:endParaRPr>
          </a:p>
        </p:txBody>
      </p:sp>
      <p:sp>
        <p:nvSpPr>
          <p:cNvPr id="95235" name="Rectangle 2"/>
          <p:cNvSpPr txBox="1">
            <a:spLocks noChangeArrowheads="1"/>
          </p:cNvSpPr>
          <p:nvPr/>
        </p:nvSpPr>
        <p:spPr bwMode="auto">
          <a:xfrm>
            <a:off x="357188" y="1357313"/>
            <a:ext cx="8218487" cy="4879999"/>
          </a:xfrm>
          <a:prstGeom prst="rect">
            <a:avLst/>
          </a:prstGeom>
          <a:noFill/>
          <a:ln w="9525">
            <a:noFill/>
            <a:miter lim="800000"/>
            <a:headEnd/>
            <a:tailEnd/>
          </a:ln>
        </p:spPr>
        <p:txBody>
          <a:bodyPr/>
          <a:lstStyle/>
          <a:p>
            <a:pPr marL="342900" indent="-342900">
              <a:lnSpc>
                <a:spcPts val="2500"/>
              </a:lnSpc>
              <a:spcBef>
                <a:spcPct val="20000"/>
              </a:spcBef>
              <a:buSzPct val="70000"/>
              <a:buFont typeface="Wingdings" pitchFamily="2" charset="2"/>
              <a:buChar char="Ø"/>
            </a:pPr>
            <a:r>
              <a:rPr lang="zh-CN" altLang="en-US" sz="2400" b="1" dirty="0">
                <a:solidFill>
                  <a:srgbClr val="FF0000"/>
                </a:solidFill>
                <a:latin typeface="微软雅黑" pitchFamily="34" charset="-122"/>
                <a:ea typeface="微软雅黑" pitchFamily="34" charset="-122"/>
              </a:rPr>
              <a:t>放置场所</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◇物品的放置场所原则上要</a:t>
            </a:r>
            <a:r>
              <a:rPr lang="en-US" altLang="zh-CN" sz="2000" b="1" dirty="0">
                <a:solidFill>
                  <a:schemeClr val="tx2"/>
                </a:solidFill>
                <a:latin typeface="微软雅黑" pitchFamily="34" charset="-122"/>
                <a:ea typeface="微软雅黑" pitchFamily="34" charset="-122"/>
              </a:rPr>
              <a:t>100%</a:t>
            </a:r>
            <a:r>
              <a:rPr lang="zh-CN" altLang="en-US" sz="2000" b="1" dirty="0">
                <a:solidFill>
                  <a:schemeClr val="tx2"/>
                </a:solidFill>
                <a:latin typeface="微软雅黑" pitchFamily="34" charset="-122"/>
                <a:ea typeface="微软雅黑" pitchFamily="34" charset="-122"/>
              </a:rPr>
              <a:t>设定</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◇物品的保管要 定点、定容、定量</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◇生产线附近只能放真正需要的物品</a:t>
            </a:r>
          </a:p>
          <a:p>
            <a:pPr marL="342900" indent="-342900">
              <a:lnSpc>
                <a:spcPts val="2500"/>
              </a:lnSpc>
              <a:spcBef>
                <a:spcPct val="20000"/>
              </a:spcBef>
              <a:buSzPct val="70000"/>
              <a:buFont typeface="Wingdings" pitchFamily="2" charset="2"/>
              <a:buChar char="Ø"/>
            </a:pPr>
            <a:r>
              <a:rPr lang="zh-CN" altLang="en-US" sz="2400" b="1" dirty="0">
                <a:solidFill>
                  <a:srgbClr val="FF0000"/>
                </a:solidFill>
                <a:latin typeface="微软雅黑" pitchFamily="34" charset="-122"/>
                <a:ea typeface="微软雅黑" pitchFamily="34" charset="-122"/>
              </a:rPr>
              <a:t>放置方法 </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◇易取</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◇不超出所规定的范围</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◇在放置方法上多下工夫</a:t>
            </a:r>
          </a:p>
          <a:p>
            <a:pPr marL="342900" indent="-342900">
              <a:lnSpc>
                <a:spcPts val="2500"/>
              </a:lnSpc>
              <a:spcBef>
                <a:spcPct val="20000"/>
              </a:spcBef>
              <a:buSzPct val="70000"/>
              <a:buFont typeface="Wingdings" pitchFamily="2" charset="2"/>
              <a:buChar char="Ø"/>
            </a:pPr>
            <a:r>
              <a:rPr lang="zh-CN" altLang="en-US" sz="2400" b="1" dirty="0">
                <a:solidFill>
                  <a:srgbClr val="FF0000"/>
                </a:solidFill>
                <a:latin typeface="微软雅黑" pitchFamily="34" charset="-122"/>
                <a:ea typeface="微软雅黑" pitchFamily="34" charset="-122"/>
              </a:rPr>
              <a:t>标识方法</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◇放置场所和物品原则上一对一标识</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◇现物的标识和放置场所的标识</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◇某些标识方法全公司要统一</a:t>
            </a:r>
          </a:p>
          <a:p>
            <a:pPr marL="342900" indent="-342900">
              <a:lnSpc>
                <a:spcPts val="2500"/>
              </a:lnSpc>
              <a:spcBef>
                <a:spcPct val="20000"/>
              </a:spcBef>
              <a:buSzPct val="70000"/>
            </a:pPr>
            <a:r>
              <a:rPr lang="zh-CN" altLang="en-US" sz="2000" b="1" dirty="0">
                <a:solidFill>
                  <a:schemeClr val="tx2"/>
                </a:solidFill>
                <a:latin typeface="微软雅黑" pitchFamily="34" charset="-122"/>
                <a:ea typeface="微软雅黑" pitchFamily="34" charset="-122"/>
              </a:rPr>
              <a:t>  ◇在标识方法上多下工夫 </a:t>
            </a:r>
          </a:p>
        </p:txBody>
      </p:sp>
    </p:spTree>
    <p:extLst>
      <p:ext uri="{BB962C8B-B14F-4D97-AF65-F5344CB8AC3E}">
        <p14:creationId xmlns:p14="http://schemas.microsoft.com/office/powerpoint/2010/main" val="4282071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linds(horizontal)">
                                      <p:cBhvr>
                                        <p:cTn id="7" dur="500"/>
                                        <p:tgtEl>
                                          <p:spTgt spid="952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5235">
                                            <p:txEl>
                                              <p:pRg st="1" end="1"/>
                                            </p:txEl>
                                          </p:spTgt>
                                        </p:tgtEl>
                                        <p:attrNameLst>
                                          <p:attrName>style.visibility</p:attrName>
                                        </p:attrNameLst>
                                      </p:cBhvr>
                                      <p:to>
                                        <p:strVal val="visible"/>
                                      </p:to>
                                    </p:set>
                                    <p:animEffect transition="in" filter="blinds(horizontal)">
                                      <p:cBhvr>
                                        <p:cTn id="10" dur="500"/>
                                        <p:tgtEl>
                                          <p:spTgt spid="9523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5235">
                                            <p:txEl>
                                              <p:pRg st="2" end="2"/>
                                            </p:txEl>
                                          </p:spTgt>
                                        </p:tgtEl>
                                        <p:attrNameLst>
                                          <p:attrName>style.visibility</p:attrName>
                                        </p:attrNameLst>
                                      </p:cBhvr>
                                      <p:to>
                                        <p:strVal val="visible"/>
                                      </p:to>
                                    </p:set>
                                    <p:animEffect transition="in" filter="blinds(horizontal)">
                                      <p:cBhvr>
                                        <p:cTn id="13" dur="500"/>
                                        <p:tgtEl>
                                          <p:spTgt spid="9523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5235">
                                            <p:txEl>
                                              <p:pRg st="3" end="3"/>
                                            </p:txEl>
                                          </p:spTgt>
                                        </p:tgtEl>
                                        <p:attrNameLst>
                                          <p:attrName>style.visibility</p:attrName>
                                        </p:attrNameLst>
                                      </p:cBhvr>
                                      <p:to>
                                        <p:strVal val="visible"/>
                                      </p:to>
                                    </p:set>
                                    <p:animEffect transition="in" filter="blinds(horizontal)">
                                      <p:cBhvr>
                                        <p:cTn id="16" dur="500"/>
                                        <p:tgtEl>
                                          <p:spTgt spid="9523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5235">
                                            <p:txEl>
                                              <p:pRg st="4" end="4"/>
                                            </p:txEl>
                                          </p:spTgt>
                                        </p:tgtEl>
                                        <p:attrNameLst>
                                          <p:attrName>style.visibility</p:attrName>
                                        </p:attrNameLst>
                                      </p:cBhvr>
                                      <p:to>
                                        <p:strVal val="visible"/>
                                      </p:to>
                                    </p:set>
                                    <p:animEffect transition="in" filter="blinds(horizontal)">
                                      <p:cBhvr>
                                        <p:cTn id="21" dur="500"/>
                                        <p:tgtEl>
                                          <p:spTgt spid="9523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5235">
                                            <p:txEl>
                                              <p:pRg st="5" end="5"/>
                                            </p:txEl>
                                          </p:spTgt>
                                        </p:tgtEl>
                                        <p:attrNameLst>
                                          <p:attrName>style.visibility</p:attrName>
                                        </p:attrNameLst>
                                      </p:cBhvr>
                                      <p:to>
                                        <p:strVal val="visible"/>
                                      </p:to>
                                    </p:set>
                                    <p:animEffect transition="in" filter="blinds(horizontal)">
                                      <p:cBhvr>
                                        <p:cTn id="24" dur="500"/>
                                        <p:tgtEl>
                                          <p:spTgt spid="9523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5235">
                                            <p:txEl>
                                              <p:pRg st="6" end="6"/>
                                            </p:txEl>
                                          </p:spTgt>
                                        </p:tgtEl>
                                        <p:attrNameLst>
                                          <p:attrName>style.visibility</p:attrName>
                                        </p:attrNameLst>
                                      </p:cBhvr>
                                      <p:to>
                                        <p:strVal val="visible"/>
                                      </p:to>
                                    </p:set>
                                    <p:animEffect transition="in" filter="blinds(horizontal)">
                                      <p:cBhvr>
                                        <p:cTn id="27" dur="500"/>
                                        <p:tgtEl>
                                          <p:spTgt spid="9523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5235">
                                            <p:txEl>
                                              <p:pRg st="7" end="7"/>
                                            </p:txEl>
                                          </p:spTgt>
                                        </p:tgtEl>
                                        <p:attrNameLst>
                                          <p:attrName>style.visibility</p:attrName>
                                        </p:attrNameLst>
                                      </p:cBhvr>
                                      <p:to>
                                        <p:strVal val="visible"/>
                                      </p:to>
                                    </p:set>
                                    <p:animEffect transition="in" filter="blinds(horizontal)">
                                      <p:cBhvr>
                                        <p:cTn id="30" dur="500"/>
                                        <p:tgtEl>
                                          <p:spTgt spid="9523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5235">
                                            <p:txEl>
                                              <p:pRg st="8" end="8"/>
                                            </p:txEl>
                                          </p:spTgt>
                                        </p:tgtEl>
                                        <p:attrNameLst>
                                          <p:attrName>style.visibility</p:attrName>
                                        </p:attrNameLst>
                                      </p:cBhvr>
                                      <p:to>
                                        <p:strVal val="visible"/>
                                      </p:to>
                                    </p:set>
                                    <p:animEffect transition="in" filter="blinds(horizontal)">
                                      <p:cBhvr>
                                        <p:cTn id="35" dur="500"/>
                                        <p:tgtEl>
                                          <p:spTgt spid="95235">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95235">
                                            <p:txEl>
                                              <p:pRg st="9" end="9"/>
                                            </p:txEl>
                                          </p:spTgt>
                                        </p:tgtEl>
                                        <p:attrNameLst>
                                          <p:attrName>style.visibility</p:attrName>
                                        </p:attrNameLst>
                                      </p:cBhvr>
                                      <p:to>
                                        <p:strVal val="visible"/>
                                      </p:to>
                                    </p:set>
                                    <p:animEffect transition="in" filter="blinds(horizontal)">
                                      <p:cBhvr>
                                        <p:cTn id="38" dur="500"/>
                                        <p:tgtEl>
                                          <p:spTgt spid="95235">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5235">
                                            <p:txEl>
                                              <p:pRg st="10" end="10"/>
                                            </p:txEl>
                                          </p:spTgt>
                                        </p:tgtEl>
                                        <p:attrNameLst>
                                          <p:attrName>style.visibility</p:attrName>
                                        </p:attrNameLst>
                                      </p:cBhvr>
                                      <p:to>
                                        <p:strVal val="visible"/>
                                      </p:to>
                                    </p:set>
                                    <p:animEffect transition="in" filter="blinds(horizontal)">
                                      <p:cBhvr>
                                        <p:cTn id="41" dur="500"/>
                                        <p:tgtEl>
                                          <p:spTgt spid="95235">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95235">
                                            <p:txEl>
                                              <p:pRg st="11" end="11"/>
                                            </p:txEl>
                                          </p:spTgt>
                                        </p:tgtEl>
                                        <p:attrNameLst>
                                          <p:attrName>style.visibility</p:attrName>
                                        </p:attrNameLst>
                                      </p:cBhvr>
                                      <p:to>
                                        <p:strVal val="visible"/>
                                      </p:to>
                                    </p:set>
                                    <p:animEffect transition="in" filter="blinds(horizontal)">
                                      <p:cBhvr>
                                        <p:cTn id="44" dur="500"/>
                                        <p:tgtEl>
                                          <p:spTgt spid="95235">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95235">
                                            <p:txEl>
                                              <p:pRg st="12" end="12"/>
                                            </p:txEl>
                                          </p:spTgt>
                                        </p:tgtEl>
                                        <p:attrNameLst>
                                          <p:attrName>style.visibility</p:attrName>
                                        </p:attrNameLst>
                                      </p:cBhvr>
                                      <p:to>
                                        <p:strVal val="visible"/>
                                      </p:to>
                                    </p:set>
                                    <p:animEffect transition="in" filter="blinds(horizontal)">
                                      <p:cBhvr>
                                        <p:cTn id="47" dur="500"/>
                                        <p:tgtEl>
                                          <p:spTgt spid="952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2195736" y="620688"/>
            <a:ext cx="4992616" cy="625224"/>
          </a:xfrm>
        </p:spPr>
        <p:txBody>
          <a:bodyPr/>
          <a:lstStyle/>
          <a:p>
            <a:pPr eaLnBrk="1" hangingPunct="1">
              <a:defRPr/>
            </a:pPr>
            <a:r>
              <a:rPr lang="zh-CN" altLang="en-US" sz="3200" b="1" dirty="0" smtClean="0">
                <a:solidFill>
                  <a:srgbClr val="FF0000"/>
                </a:solidFill>
                <a:latin typeface="微软雅黑" pitchFamily="34" charset="-122"/>
                <a:ea typeface="微软雅黑" pitchFamily="34" charset="-122"/>
              </a:rPr>
              <a:t>整顿推进步骤</a:t>
            </a:r>
            <a:endParaRPr lang="zh-CN" altLang="en-US" sz="3200" dirty="0">
              <a:solidFill>
                <a:srgbClr val="FF0000"/>
              </a:solidFill>
              <a:latin typeface="微软雅黑" pitchFamily="34" charset="-122"/>
              <a:ea typeface="微软雅黑" pitchFamily="34" charset="-122"/>
            </a:endParaRPr>
          </a:p>
        </p:txBody>
      </p:sp>
      <p:sp>
        <p:nvSpPr>
          <p:cNvPr id="6" name="Text Box 420"/>
          <p:cNvSpPr txBox="1">
            <a:spLocks noChangeArrowheads="1"/>
          </p:cNvSpPr>
          <p:nvPr/>
        </p:nvSpPr>
        <p:spPr bwMode="auto">
          <a:xfrm>
            <a:off x="251520" y="1265886"/>
            <a:ext cx="8351838" cy="5047536"/>
          </a:xfrm>
          <a:prstGeom prst="rect">
            <a:avLst/>
          </a:prstGeom>
          <a:noFill/>
          <a:ln w="9525" algn="ctr">
            <a:noFill/>
            <a:miter lim="800000"/>
            <a:headEnd/>
            <a:tailEnd/>
          </a:ln>
          <a:effectLst/>
        </p:spPr>
        <p:txBody>
          <a:bodyPr>
            <a:spAutoFit/>
          </a:bodyPr>
          <a:lstStyle/>
          <a:p>
            <a:pPr marL="514350" indent="-514350">
              <a:spcBef>
                <a:spcPct val="50000"/>
              </a:spcBef>
              <a:defRPr/>
            </a:pPr>
            <a:r>
              <a:rPr lang="zh-CN" altLang="en-US" sz="2800" b="1" dirty="0">
                <a:latin typeface="微软雅黑" pitchFamily="34" charset="-122"/>
                <a:ea typeface="微软雅黑" pitchFamily="34" charset="-122"/>
              </a:rPr>
              <a:t>第一步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en-US" altLang="zh-CN" sz="2800" b="1" dirty="0">
              <a:latin typeface="微软雅黑" pitchFamily="34" charset="-122"/>
              <a:ea typeface="微软雅黑" pitchFamily="34" charset="-122"/>
            </a:endParaRPr>
          </a:p>
          <a:p>
            <a:pPr marL="514350" indent="-514350">
              <a:spcBef>
                <a:spcPct val="50000"/>
              </a:spcBef>
              <a:defRPr/>
            </a:pPr>
            <a:r>
              <a:rPr lang="zh-CN" altLang="en-US" sz="2800" b="1" dirty="0">
                <a:latin typeface="微软雅黑" pitchFamily="34" charset="-122"/>
                <a:ea typeface="微软雅黑" pitchFamily="34" charset="-122"/>
              </a:rPr>
              <a:t>第二步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en-US" altLang="zh-CN" sz="2800" b="1" dirty="0">
              <a:latin typeface="微软雅黑" pitchFamily="34" charset="-122"/>
              <a:ea typeface="微软雅黑" pitchFamily="34" charset="-122"/>
            </a:endParaRPr>
          </a:p>
          <a:p>
            <a:pPr marL="514350" indent="-514350">
              <a:spcBef>
                <a:spcPct val="50000"/>
              </a:spcBef>
              <a:defRPr/>
            </a:pPr>
            <a:r>
              <a:rPr lang="zh-CN" altLang="en-US" sz="2800" b="1" dirty="0">
                <a:latin typeface="微软雅黑" pitchFamily="34" charset="-122"/>
                <a:ea typeface="微软雅黑" pitchFamily="34" charset="-122"/>
              </a:rPr>
              <a:t>第三步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en-US" altLang="zh-CN" sz="2800" b="1" dirty="0">
              <a:latin typeface="微软雅黑" pitchFamily="34" charset="-122"/>
              <a:ea typeface="微软雅黑" pitchFamily="34" charset="-122"/>
            </a:endParaRPr>
          </a:p>
          <a:p>
            <a:pPr marL="514350" indent="-514350">
              <a:spcBef>
                <a:spcPct val="50000"/>
              </a:spcBef>
              <a:defRPr/>
            </a:pPr>
            <a:r>
              <a:rPr lang="zh-CN" altLang="en-US" sz="2800" b="1" dirty="0">
                <a:latin typeface="微软雅黑" pitchFamily="34" charset="-122"/>
                <a:ea typeface="微软雅黑" pitchFamily="34" charset="-122"/>
              </a:rPr>
              <a:t>第四步</a:t>
            </a:r>
            <a:r>
              <a:rPr lang="zh-CN" altLang="en-US" sz="2800" b="1" dirty="0" smtClean="0">
                <a:latin typeface="微软雅黑" pitchFamily="34" charset="-122"/>
                <a:ea typeface="微软雅黑" pitchFamily="34" charset="-122"/>
              </a:rPr>
              <a:t>： </a:t>
            </a:r>
            <a:endParaRPr lang="en-US" altLang="zh-CN" sz="2800" b="1" dirty="0">
              <a:latin typeface="微软雅黑" pitchFamily="34" charset="-122"/>
              <a:ea typeface="微软雅黑" pitchFamily="34" charset="-122"/>
            </a:endParaRPr>
          </a:p>
          <a:p>
            <a:pPr marL="514350" indent="-514350">
              <a:spcBef>
                <a:spcPct val="50000"/>
              </a:spcBef>
              <a:defRPr/>
            </a:pPr>
            <a:r>
              <a:rPr lang="zh-CN" altLang="en-US" sz="2800" b="1" dirty="0">
                <a:latin typeface="微软雅黑" pitchFamily="34" charset="-122"/>
                <a:ea typeface="微软雅黑" pitchFamily="34" charset="-122"/>
              </a:rPr>
              <a:t>第五步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en-US" altLang="zh-CN" sz="2800" b="1" dirty="0">
              <a:latin typeface="微软雅黑" pitchFamily="34" charset="-122"/>
              <a:ea typeface="微软雅黑" pitchFamily="34" charset="-122"/>
            </a:endParaRPr>
          </a:p>
          <a:p>
            <a:pPr marL="514350" indent="-514350">
              <a:spcBef>
                <a:spcPct val="50000"/>
              </a:spcBef>
              <a:defRPr/>
            </a:pPr>
            <a:r>
              <a:rPr lang="zh-CN" altLang="en-US" sz="2800" b="1" dirty="0">
                <a:latin typeface="微软雅黑" pitchFamily="34" charset="-122"/>
                <a:ea typeface="微软雅黑" pitchFamily="34" charset="-122"/>
              </a:rPr>
              <a:t>第六步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p>
          <a:p>
            <a:pPr marL="514350" indent="-514350">
              <a:spcBef>
                <a:spcPct val="50000"/>
              </a:spcBef>
              <a:defRPr/>
            </a:pPr>
            <a:r>
              <a:rPr lang="zh-CN" altLang="en-US" sz="2800" b="1" dirty="0" smtClean="0">
                <a:latin typeface="微软雅黑" pitchFamily="34" charset="-122"/>
                <a:ea typeface="微软雅黑" pitchFamily="34" charset="-122"/>
              </a:rPr>
              <a:t>第七步： </a:t>
            </a:r>
            <a:endParaRPr lang="en-US" altLang="zh-CN" sz="2800" b="1" dirty="0" smtClean="0">
              <a:latin typeface="微软雅黑" pitchFamily="34" charset="-122"/>
              <a:ea typeface="微软雅黑" pitchFamily="34" charset="-122"/>
            </a:endParaRPr>
          </a:p>
          <a:p>
            <a:pPr marL="514350" indent="-514350">
              <a:spcBef>
                <a:spcPct val="50000"/>
              </a:spcBef>
              <a:defRPr/>
            </a:pPr>
            <a:r>
              <a:rPr lang="zh-CN" altLang="en-US" sz="2800" b="1" dirty="0" smtClean="0">
                <a:latin typeface="微软雅黑" pitchFamily="34" charset="-122"/>
                <a:ea typeface="微软雅黑" pitchFamily="34" charset="-122"/>
              </a:rPr>
              <a:t>第八步： </a:t>
            </a:r>
            <a:endParaRPr lang="zh-CN" altLang="en-US" sz="2800" b="1" dirty="0">
              <a:latin typeface="微软雅黑" pitchFamily="34" charset="-122"/>
              <a:ea typeface="微软雅黑" pitchFamily="34" charset="-122"/>
            </a:endParaRPr>
          </a:p>
        </p:txBody>
      </p:sp>
      <p:sp>
        <p:nvSpPr>
          <p:cNvPr id="12" name="TextBox 11"/>
          <p:cNvSpPr txBox="1">
            <a:spLocks noChangeArrowheads="1"/>
          </p:cNvSpPr>
          <p:nvPr/>
        </p:nvSpPr>
        <p:spPr bwMode="auto">
          <a:xfrm>
            <a:off x="7199784" y="1412776"/>
            <a:ext cx="1944216" cy="461665"/>
          </a:xfrm>
          <a:prstGeom prst="rect">
            <a:avLst/>
          </a:prstGeom>
          <a:noFill/>
          <a:ln w="9525">
            <a:noFill/>
            <a:miter lim="800000"/>
            <a:headEnd/>
            <a:tailEnd/>
          </a:ln>
        </p:spPr>
        <p:txBody>
          <a:bodyPr wrap="square">
            <a:spAutoFit/>
          </a:bodyPr>
          <a:lstStyle/>
          <a:p>
            <a:r>
              <a:rPr lang="zh-CN" altLang="en-US" sz="2400" b="1" dirty="0">
                <a:solidFill>
                  <a:srgbClr val="FF0000"/>
                </a:solidFill>
                <a:latin typeface="微软雅黑" pitchFamily="34" charset="-122"/>
                <a:ea typeface="微软雅黑" pitchFamily="34" charset="-122"/>
              </a:rPr>
              <a:t>差异在哪里？</a:t>
            </a:r>
          </a:p>
        </p:txBody>
      </p:sp>
      <p:sp>
        <p:nvSpPr>
          <p:cNvPr id="13" name="TextBox 12"/>
          <p:cNvSpPr txBox="1">
            <a:spLocks noChangeArrowheads="1"/>
          </p:cNvSpPr>
          <p:nvPr/>
        </p:nvSpPr>
        <p:spPr bwMode="auto">
          <a:xfrm>
            <a:off x="7182669" y="1988840"/>
            <a:ext cx="1961331" cy="461665"/>
          </a:xfrm>
          <a:prstGeom prst="rect">
            <a:avLst/>
          </a:prstGeom>
          <a:noFill/>
          <a:ln w="9525">
            <a:noFill/>
            <a:miter lim="800000"/>
            <a:headEnd/>
            <a:tailEnd/>
          </a:ln>
        </p:spPr>
        <p:txBody>
          <a:bodyPr wrap="square">
            <a:spAutoFit/>
          </a:bodyPr>
          <a:lstStyle/>
          <a:p>
            <a:r>
              <a:rPr lang="zh-CN" altLang="en-US" sz="2400" b="1" dirty="0">
                <a:solidFill>
                  <a:srgbClr val="FF0000"/>
                </a:solidFill>
                <a:latin typeface="微软雅黑" pitchFamily="34" charset="-122"/>
                <a:ea typeface="微软雅黑" pitchFamily="34" charset="-122"/>
              </a:rPr>
              <a:t>应该放哪里？</a:t>
            </a:r>
          </a:p>
        </p:txBody>
      </p:sp>
      <p:sp>
        <p:nvSpPr>
          <p:cNvPr id="14" name="TextBox 13"/>
          <p:cNvSpPr txBox="1">
            <a:spLocks noChangeArrowheads="1"/>
          </p:cNvSpPr>
          <p:nvPr/>
        </p:nvSpPr>
        <p:spPr bwMode="auto">
          <a:xfrm>
            <a:off x="7760445" y="2564904"/>
            <a:ext cx="1420067" cy="461665"/>
          </a:xfrm>
          <a:prstGeom prst="rect">
            <a:avLst/>
          </a:prstGeom>
          <a:noFill/>
          <a:ln w="9525">
            <a:noFill/>
            <a:miter lim="800000"/>
            <a:headEnd/>
            <a:tailEnd/>
          </a:ln>
        </p:spPr>
        <p:txBody>
          <a:bodyPr wrap="square">
            <a:spAutoFit/>
          </a:bodyPr>
          <a:lstStyle/>
          <a:p>
            <a:r>
              <a:rPr lang="zh-CN" altLang="en-US" sz="2400" b="1" dirty="0" smtClean="0">
                <a:solidFill>
                  <a:srgbClr val="FF0000"/>
                </a:solidFill>
                <a:latin typeface="微软雅黑" pitchFamily="34" charset="-122"/>
                <a:ea typeface="微软雅黑" pitchFamily="34" charset="-122"/>
              </a:rPr>
              <a:t>如何放？</a:t>
            </a:r>
            <a:endParaRPr lang="zh-CN" altLang="en-US" sz="2400" b="1" dirty="0">
              <a:solidFill>
                <a:srgbClr val="FF0000"/>
              </a:solidFill>
              <a:latin typeface="微软雅黑" pitchFamily="34" charset="-122"/>
              <a:ea typeface="微软雅黑" pitchFamily="34" charset="-122"/>
            </a:endParaRPr>
          </a:p>
        </p:txBody>
      </p:sp>
      <p:sp>
        <p:nvSpPr>
          <p:cNvPr id="15" name="TextBox 14"/>
          <p:cNvSpPr txBox="1">
            <a:spLocks noChangeArrowheads="1"/>
          </p:cNvSpPr>
          <p:nvPr/>
        </p:nvSpPr>
        <p:spPr bwMode="auto">
          <a:xfrm>
            <a:off x="7740352" y="3212976"/>
            <a:ext cx="1313259" cy="461665"/>
          </a:xfrm>
          <a:prstGeom prst="rect">
            <a:avLst/>
          </a:prstGeom>
          <a:noFill/>
          <a:ln w="9525">
            <a:noFill/>
            <a:miter lim="800000"/>
            <a:headEnd/>
            <a:tailEnd/>
          </a:ln>
        </p:spPr>
        <p:txBody>
          <a:bodyPr wrap="square">
            <a:spAutoFit/>
          </a:bodyPr>
          <a:lstStyle/>
          <a:p>
            <a:r>
              <a:rPr lang="zh-CN" altLang="en-US" sz="2400" b="1" dirty="0" smtClean="0">
                <a:solidFill>
                  <a:srgbClr val="FF0000"/>
                </a:solidFill>
                <a:latin typeface="微软雅黑" pitchFamily="34" charset="-122"/>
                <a:ea typeface="微软雅黑" pitchFamily="34" charset="-122"/>
              </a:rPr>
              <a:t>放多少？</a:t>
            </a:r>
            <a:endParaRPr lang="zh-CN" altLang="en-US" sz="2400" b="1" dirty="0">
              <a:solidFill>
                <a:srgbClr val="FF0000"/>
              </a:solidFill>
              <a:latin typeface="微软雅黑" pitchFamily="34" charset="-122"/>
              <a:ea typeface="微软雅黑" pitchFamily="34" charset="-122"/>
            </a:endParaRPr>
          </a:p>
        </p:txBody>
      </p:sp>
      <p:sp>
        <p:nvSpPr>
          <p:cNvPr id="16" name="TextBox 15"/>
          <p:cNvSpPr txBox="1">
            <a:spLocks noChangeArrowheads="1"/>
          </p:cNvSpPr>
          <p:nvPr/>
        </p:nvSpPr>
        <p:spPr bwMode="auto">
          <a:xfrm>
            <a:off x="7452320" y="3861048"/>
            <a:ext cx="1656184" cy="461665"/>
          </a:xfrm>
          <a:prstGeom prst="rect">
            <a:avLst/>
          </a:prstGeom>
          <a:noFill/>
          <a:ln w="9525">
            <a:noFill/>
            <a:miter lim="800000"/>
            <a:headEnd/>
            <a:tailEnd/>
          </a:ln>
        </p:spPr>
        <p:txBody>
          <a:bodyPr wrap="square">
            <a:spAutoFit/>
          </a:bodyPr>
          <a:lstStyle/>
          <a:p>
            <a:r>
              <a:rPr lang="zh-CN" altLang="en-US" sz="2400" b="1" dirty="0">
                <a:solidFill>
                  <a:srgbClr val="FF0000"/>
                </a:solidFill>
                <a:latin typeface="微软雅黑" pitchFamily="34" charset="-122"/>
                <a:ea typeface="微软雅黑" pitchFamily="34" charset="-122"/>
              </a:rPr>
              <a:t>如何定位？</a:t>
            </a:r>
          </a:p>
        </p:txBody>
      </p:sp>
      <p:sp>
        <p:nvSpPr>
          <p:cNvPr id="17" name="TextBox 16"/>
          <p:cNvSpPr txBox="1">
            <a:spLocks noChangeArrowheads="1"/>
          </p:cNvSpPr>
          <p:nvPr/>
        </p:nvSpPr>
        <p:spPr bwMode="auto">
          <a:xfrm>
            <a:off x="7452321" y="4479503"/>
            <a:ext cx="1691680" cy="461665"/>
          </a:xfrm>
          <a:prstGeom prst="rect">
            <a:avLst/>
          </a:prstGeom>
          <a:noFill/>
          <a:ln w="9525">
            <a:noFill/>
            <a:miter lim="800000"/>
            <a:headEnd/>
            <a:tailEnd/>
          </a:ln>
        </p:spPr>
        <p:txBody>
          <a:bodyPr wrap="square">
            <a:spAutoFit/>
          </a:bodyPr>
          <a:lstStyle/>
          <a:p>
            <a:r>
              <a:rPr lang="zh-CN" altLang="en-US" sz="2400" b="1" dirty="0">
                <a:solidFill>
                  <a:srgbClr val="FF0000"/>
                </a:solidFill>
                <a:latin typeface="微软雅黑" pitchFamily="34" charset="-122"/>
                <a:ea typeface="微软雅黑" pitchFamily="34" charset="-122"/>
              </a:rPr>
              <a:t>如何标识？</a:t>
            </a:r>
          </a:p>
        </p:txBody>
      </p:sp>
    </p:spTree>
    <p:extLst>
      <p:ext uri="{BB962C8B-B14F-4D97-AF65-F5344CB8AC3E}">
        <p14:creationId xmlns:p14="http://schemas.microsoft.com/office/powerpoint/2010/main" val="1812975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8"/>
          <p:cNvSpPr txBox="1">
            <a:spLocks noChangeArrowheads="1"/>
          </p:cNvSpPr>
          <p:nvPr/>
        </p:nvSpPr>
        <p:spPr bwMode="auto">
          <a:xfrm>
            <a:off x="285750" y="1268760"/>
            <a:ext cx="8569325" cy="2123658"/>
          </a:xfrm>
          <a:prstGeom prst="rect">
            <a:avLst/>
          </a:prstGeom>
          <a:noFill/>
          <a:ln w="9525" algn="ctr">
            <a:noFill/>
            <a:miter lim="800000"/>
            <a:headEnd/>
            <a:tailEnd/>
          </a:ln>
          <a:effectLst/>
        </p:spPr>
        <p:txBody>
          <a:bodyPr wrap="square">
            <a:spAutoFit/>
          </a:bodyPr>
          <a:lstStyle/>
          <a:p>
            <a:pPr>
              <a:lnSpc>
                <a:spcPct val="150000"/>
              </a:lnSpc>
              <a:spcBef>
                <a:spcPct val="50000"/>
              </a:spcBef>
              <a:defRPr/>
            </a:pPr>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定义：</a:t>
            </a:r>
            <a:r>
              <a:rPr lang="zh-CN" altLang="en-US" sz="2800" dirty="0">
                <a:solidFill>
                  <a:srgbClr val="FF0000"/>
                </a:solidFill>
                <a:latin typeface="微软雅黑" pitchFamily="34" charset="-122"/>
                <a:ea typeface="微软雅黑" pitchFamily="34" charset="-122"/>
              </a:rPr>
              <a:t> </a:t>
            </a:r>
            <a:endParaRPr lang="en-US" altLang="zh-CN" sz="2800" dirty="0" smtClean="0">
              <a:solidFill>
                <a:srgbClr val="FF0000"/>
              </a:solidFill>
              <a:latin typeface="微软雅黑" pitchFamily="34" charset="-122"/>
              <a:ea typeface="微软雅黑" pitchFamily="34" charset="-122"/>
            </a:endParaRPr>
          </a:p>
          <a:p>
            <a:pPr>
              <a:lnSpc>
                <a:spcPct val="150000"/>
              </a:lnSpc>
              <a:spcBef>
                <a:spcPct val="50000"/>
              </a:spcBef>
              <a:defRPr/>
            </a:pPr>
            <a:r>
              <a:rPr lang="zh-CN" altLang="en-US" sz="2400" b="1" dirty="0" smtClean="0">
                <a:latin typeface="微软雅黑" pitchFamily="34" charset="-122"/>
                <a:ea typeface="微软雅黑" pitchFamily="34" charset="-122"/>
              </a:rPr>
              <a:t>“清扫”</a:t>
            </a:r>
            <a:r>
              <a:rPr lang="zh-CN" altLang="en-US" sz="2400" b="1" dirty="0">
                <a:latin typeface="微软雅黑" pitchFamily="34" charset="-122"/>
                <a:ea typeface="微软雅黑" pitchFamily="34" charset="-122"/>
              </a:rPr>
              <a:t>是将活动范围彻底的扫除干净，逐一检查，找出问题发生源头。是规格化的清除工作</a:t>
            </a:r>
            <a:r>
              <a:rPr lang="zh-CN" altLang="en-US" sz="2800" b="1" dirty="0">
                <a:latin typeface="微软雅黑" pitchFamily="34" charset="-122"/>
                <a:ea typeface="微软雅黑" pitchFamily="34" charset="-122"/>
              </a:rPr>
              <a:t>。</a:t>
            </a:r>
          </a:p>
        </p:txBody>
      </p:sp>
      <p:pic>
        <p:nvPicPr>
          <p:cNvPr id="97284" name="Picture 1093"/>
          <p:cNvPicPr>
            <a:picLocks noChangeAspect="1" noChangeArrowheads="1"/>
          </p:cNvPicPr>
          <p:nvPr/>
        </p:nvPicPr>
        <p:blipFill>
          <a:blip r:embed="rId2" cstate="email"/>
          <a:srcRect/>
          <a:stretch>
            <a:fillRect/>
          </a:stretch>
        </p:blipFill>
        <p:spPr bwMode="auto">
          <a:xfrm>
            <a:off x="6127505" y="3284984"/>
            <a:ext cx="2836983" cy="2644973"/>
          </a:xfrm>
          <a:prstGeom prst="rect">
            <a:avLst/>
          </a:prstGeom>
          <a:noFill/>
          <a:ln w="9525">
            <a:noFill/>
            <a:miter lim="800000"/>
            <a:headEnd/>
            <a:tailEnd/>
          </a:ln>
        </p:spPr>
      </p:pic>
      <p:sp>
        <p:nvSpPr>
          <p:cNvPr id="14" name="Rectangle 7"/>
          <p:cNvSpPr>
            <a:spLocks noChangeArrowheads="1"/>
          </p:cNvSpPr>
          <p:nvPr/>
        </p:nvSpPr>
        <p:spPr bwMode="auto">
          <a:xfrm>
            <a:off x="395536" y="3356992"/>
            <a:ext cx="5760640" cy="2808312"/>
          </a:xfrm>
          <a:prstGeom prst="rect">
            <a:avLst/>
          </a:prstGeom>
          <a:noFill/>
          <a:ln w="9525">
            <a:noFill/>
            <a:miter lim="800000"/>
            <a:headEnd/>
            <a:tailEnd/>
          </a:ln>
        </p:spPr>
        <p:txBody>
          <a:bodyPr/>
          <a:lstStyle/>
          <a:p>
            <a:pPr marL="342900" indent="-342900">
              <a:lnSpc>
                <a:spcPct val="150000"/>
              </a:lnSpc>
              <a:spcBef>
                <a:spcPct val="20000"/>
              </a:spcBef>
            </a:pPr>
            <a:r>
              <a:rPr kumimoji="1" lang="zh-CN" altLang="en-US" sz="2800" b="1" dirty="0" smtClean="0">
                <a:solidFill>
                  <a:srgbClr val="FF0000"/>
                </a:solidFill>
                <a:latin typeface="微软雅黑" pitchFamily="34" charset="-122"/>
                <a:ea typeface="微软雅黑" pitchFamily="34" charset="-122"/>
              </a:rPr>
              <a:t>要点：</a:t>
            </a:r>
            <a:endParaRPr kumimoji="1" lang="zh-CN" altLang="en-US" sz="2800" b="1" dirty="0">
              <a:solidFill>
                <a:srgbClr val="FF0000"/>
              </a:solidFill>
              <a:latin typeface="微软雅黑" pitchFamily="34" charset="-122"/>
              <a:ea typeface="微软雅黑" pitchFamily="34" charset="-122"/>
            </a:endParaRPr>
          </a:p>
          <a:p>
            <a:pPr marL="342900" indent="-342900">
              <a:lnSpc>
                <a:spcPct val="150000"/>
              </a:lnSpc>
              <a:spcBef>
                <a:spcPct val="20000"/>
              </a:spcBef>
              <a:buFont typeface="Wingdings" pitchFamily="2" charset="2"/>
              <a:buChar char="Ø"/>
            </a:pPr>
            <a:r>
              <a:rPr kumimoji="1" lang="zh-CN" altLang="en-US" sz="2400" b="1" dirty="0" smtClean="0">
                <a:latin typeface="微软雅黑" pitchFamily="34" charset="-122"/>
                <a:ea typeface="微软雅黑" pitchFamily="34" charset="-122"/>
              </a:rPr>
              <a:t>减少</a:t>
            </a:r>
            <a:r>
              <a:rPr kumimoji="1" lang="zh-CN" altLang="en-US" sz="2400" b="1" dirty="0">
                <a:latin typeface="微软雅黑" pitchFamily="34" charset="-122"/>
                <a:ea typeface="微软雅黑" pitchFamily="34" charset="-122"/>
              </a:rPr>
              <a:t>工业伤害，维护安全生产。</a:t>
            </a:r>
          </a:p>
          <a:p>
            <a:pPr marL="342900" indent="-342900">
              <a:lnSpc>
                <a:spcPct val="150000"/>
              </a:lnSpc>
              <a:spcBef>
                <a:spcPct val="20000"/>
              </a:spcBef>
              <a:buFont typeface="Wingdings" pitchFamily="2" charset="2"/>
              <a:buChar char="Ø"/>
            </a:pPr>
            <a:r>
              <a:rPr kumimoji="1" lang="zh-CN" altLang="en-US" sz="2400" b="1" dirty="0" smtClean="0">
                <a:latin typeface="微软雅黑" pitchFamily="34" charset="-122"/>
                <a:ea typeface="微软雅黑" pitchFamily="34" charset="-122"/>
              </a:rPr>
              <a:t>减少</a:t>
            </a:r>
            <a:r>
              <a:rPr kumimoji="1" lang="zh-CN" altLang="en-US" sz="2400" b="1" dirty="0">
                <a:latin typeface="微软雅黑" pitchFamily="34" charset="-122"/>
                <a:ea typeface="微软雅黑" pitchFamily="34" charset="-122"/>
              </a:rPr>
              <a:t>脏污对产品的影响，提高产品质量。</a:t>
            </a:r>
          </a:p>
          <a:p>
            <a:pPr marL="342900" indent="-342900">
              <a:lnSpc>
                <a:spcPct val="150000"/>
              </a:lnSpc>
              <a:spcBef>
                <a:spcPct val="20000"/>
              </a:spcBef>
              <a:buFont typeface="Wingdings" pitchFamily="2" charset="2"/>
              <a:buChar char="Ø"/>
            </a:pPr>
            <a:r>
              <a:rPr kumimoji="1" lang="zh-CN" altLang="en-US" sz="2400" b="1" dirty="0" smtClean="0">
                <a:latin typeface="微软雅黑" pitchFamily="34" charset="-122"/>
                <a:ea typeface="微软雅黑" pitchFamily="34" charset="-122"/>
              </a:rPr>
              <a:t>保持</a:t>
            </a:r>
            <a:r>
              <a:rPr kumimoji="1" lang="zh-CN" altLang="en-US" sz="2400" b="1" dirty="0">
                <a:latin typeface="微软雅黑" pitchFamily="34" charset="-122"/>
                <a:ea typeface="微软雅黑" pitchFamily="34" charset="-122"/>
              </a:rPr>
              <a:t>亮丽清新工作环境，令人心情舒畅</a:t>
            </a:r>
            <a:r>
              <a:rPr kumimoji="1" lang="zh-CN" altLang="en-US" sz="2800" b="1" dirty="0">
                <a:latin typeface="微软雅黑" pitchFamily="34" charset="-122"/>
                <a:ea typeface="微软雅黑" pitchFamily="34" charset="-122"/>
              </a:rPr>
              <a:t>。</a:t>
            </a:r>
          </a:p>
        </p:txBody>
      </p:sp>
      <p:sp>
        <p:nvSpPr>
          <p:cNvPr id="8" name="Text Box 4"/>
          <p:cNvSpPr txBox="1">
            <a:spLocks noChangeArrowheads="1"/>
          </p:cNvSpPr>
          <p:nvPr/>
        </p:nvSpPr>
        <p:spPr bwMode="auto">
          <a:xfrm>
            <a:off x="2627784" y="620688"/>
            <a:ext cx="3528392" cy="588963"/>
          </a:xfrm>
          <a:prstGeom prst="rect">
            <a:avLst/>
          </a:prstGeom>
          <a:noFill/>
          <a:ln w="9525">
            <a:noFill/>
            <a:miter lim="800000"/>
            <a:headEnd/>
            <a:tailEnd/>
          </a:ln>
          <a:effectLst/>
        </p:spPr>
        <p:txBody>
          <a:bodyPr wrap="square">
            <a:spAutoFit/>
          </a:bodyPr>
          <a:lstStyle/>
          <a:p>
            <a:pPr eaLnBrk="0" hangingPunct="0"/>
            <a:r>
              <a:rPr lang="zh-CN" altLang="en-US" sz="3200" b="1" dirty="0" smtClean="0">
                <a:solidFill>
                  <a:srgbClr val="FF0000"/>
                </a:solidFill>
                <a:latin typeface="微软雅黑" pitchFamily="34" charset="-122"/>
                <a:ea typeface="微软雅黑" pitchFamily="34" charset="-122"/>
              </a:rPr>
              <a:t>清扫</a:t>
            </a:r>
            <a:r>
              <a:rPr lang="zh-CN" altLang="en-US" sz="3200" b="1" dirty="0">
                <a:solidFill>
                  <a:srgbClr val="FF0000"/>
                </a:solidFill>
                <a:latin typeface="微软雅黑" pitchFamily="34" charset="-122"/>
                <a:ea typeface="微软雅黑" pitchFamily="34" charset="-122"/>
              </a:rPr>
              <a:t>的含义、作用</a:t>
            </a:r>
          </a:p>
        </p:txBody>
      </p:sp>
    </p:spTree>
    <p:extLst>
      <p:ext uri="{BB962C8B-B14F-4D97-AF65-F5344CB8AC3E}">
        <p14:creationId xmlns:p14="http://schemas.microsoft.com/office/powerpoint/2010/main" val="216198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620688"/>
            <a:ext cx="4836346" cy="584759"/>
          </a:xfrm>
          <a:noFill/>
          <a:ln w="9525">
            <a:noFill/>
            <a:miter lim="800000"/>
            <a:headEnd/>
            <a:tailEnd/>
          </a:ln>
          <a:effectLst/>
        </p:spPr>
        <p:txBody>
          <a:bodyPr wrap="square">
            <a:spAutoFit/>
          </a:bodyPr>
          <a:lstStyle/>
          <a:p>
            <a:pPr eaLnBrk="0" hangingPunct="0"/>
            <a:r>
              <a:rPr lang="zh-CN" altLang="en-US" sz="3200" b="1" kern="1200" dirty="0" smtClean="0">
                <a:solidFill>
                  <a:srgbClr val="FF0000"/>
                </a:solidFill>
                <a:latin typeface="微软雅黑" pitchFamily="34" charset="-122"/>
                <a:ea typeface="微软雅黑" pitchFamily="34" charset="-122"/>
                <a:cs typeface="+mn-cs"/>
              </a:rPr>
              <a:t>清扫的目的</a:t>
            </a:r>
          </a:p>
        </p:txBody>
      </p:sp>
      <p:sp>
        <p:nvSpPr>
          <p:cNvPr id="3" name="内容占位符 2"/>
          <p:cNvSpPr>
            <a:spLocks noGrp="1"/>
          </p:cNvSpPr>
          <p:nvPr>
            <p:ph idx="1"/>
          </p:nvPr>
        </p:nvSpPr>
        <p:spPr>
          <a:xfrm>
            <a:off x="323528" y="1412776"/>
            <a:ext cx="8232531" cy="4537075"/>
          </a:xfrm>
        </p:spPr>
        <p:txBody>
          <a:bodyPr/>
          <a:lstStyle/>
          <a:p>
            <a:pPr>
              <a:lnSpc>
                <a:spcPct val="150000"/>
              </a:lnSpc>
              <a:buFont typeface="Wingdings" pitchFamily="2" charset="2"/>
              <a:buChar char="Ø"/>
            </a:pPr>
            <a:r>
              <a:rPr lang="zh-CN" altLang="en-US" sz="2400" b="1" dirty="0" smtClean="0">
                <a:latin typeface="微软雅黑" pitchFamily="34" charset="-122"/>
                <a:ea typeface="微软雅黑" pitchFamily="34" charset="-122"/>
              </a:rPr>
              <a:t>使工具、物料、设备等能正常使用</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保持令人心情愉快、干净亮丽的工作环境，保持良好的工作情绪</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减少脏污对产品的影响，稳定质量</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实现零故障，零损耗</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减少安全事故，防止环境污染</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保持整理、整顿活动的成果</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822434198"/>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idx="1"/>
          </p:nvPr>
        </p:nvSpPr>
        <p:spPr bwMode="auto">
          <a:xfrm>
            <a:off x="250825" y="1340768"/>
            <a:ext cx="8642350" cy="4785395"/>
          </a:xfrm>
          <a:noFill/>
          <a:ln w="12700" cap="sq">
            <a:miter lim="800000"/>
            <a:headEnd type="none" w="sm" len="sm"/>
            <a:tailEnd type="none" w="sm" len="sm"/>
          </a:ln>
        </p:spPr>
        <p:txBody>
          <a:bodyPr vert="horz" wrap="square" lIns="92075" tIns="46038" rIns="92075" bIns="46038" numCol="1" anchor="t" anchorCtr="0" compatLnSpc="1">
            <a:prstTxWarp prst="textNoShape">
              <a:avLst/>
            </a:prstTxWarp>
          </a:bodyPr>
          <a:lstStyle/>
          <a:p>
            <a:pPr marL="0" indent="0">
              <a:lnSpc>
                <a:spcPct val="150000"/>
              </a:lnSpc>
              <a:buFont typeface="Wingdings" pitchFamily="2" charset="2"/>
              <a:buChar char="Ø"/>
            </a:pPr>
            <a:r>
              <a:rPr lang="zh-CN" altLang="en-US" sz="2800" b="1" dirty="0" smtClean="0">
                <a:latin typeface="微软雅黑" pitchFamily="34" charset="-122"/>
                <a:ea typeface="微软雅黑" pitchFamily="34" charset="-122"/>
              </a:rPr>
              <a:t>  </a:t>
            </a:r>
            <a:r>
              <a:rPr lang="zh-CN" altLang="en-US" sz="2800" b="1" dirty="0">
                <a:latin typeface="微软雅黑" pitchFamily="34" charset="-122"/>
                <a:ea typeface="微软雅黑" pitchFamily="34" charset="-122"/>
              </a:rPr>
              <a:t>就是使现场成为</a:t>
            </a:r>
            <a:r>
              <a:rPr lang="zh-CN" altLang="en-US" sz="2800" b="1" dirty="0">
                <a:solidFill>
                  <a:srgbClr val="FF0000"/>
                </a:solidFill>
                <a:latin typeface="微软雅黑" pitchFamily="34" charset="-122"/>
                <a:ea typeface="微软雅黑" pitchFamily="34" charset="-122"/>
              </a:rPr>
              <a:t>没有垃圾、</a:t>
            </a:r>
            <a:r>
              <a:rPr lang="zh-CN" altLang="en-US" sz="2800" b="1" dirty="0" smtClean="0">
                <a:solidFill>
                  <a:srgbClr val="FF0000"/>
                </a:solidFill>
                <a:latin typeface="微软雅黑" pitchFamily="34" charset="-122"/>
                <a:ea typeface="微软雅黑" pitchFamily="34" charset="-122"/>
              </a:rPr>
              <a:t>没有脏污</a:t>
            </a:r>
            <a:r>
              <a:rPr lang="zh-CN" altLang="en-US" sz="2800" b="1" dirty="0" smtClean="0">
                <a:latin typeface="微软雅黑" pitchFamily="34" charset="-122"/>
                <a:ea typeface="微软雅黑" pitchFamily="34" charset="-122"/>
              </a:rPr>
              <a:t>的</a:t>
            </a:r>
            <a:r>
              <a:rPr lang="zh-CN" altLang="en-US" sz="2800" b="1" dirty="0">
                <a:latin typeface="微软雅黑" pitchFamily="34" charset="-122"/>
                <a:ea typeface="微软雅黑" pitchFamily="34" charset="-122"/>
              </a:rPr>
              <a:t>状态。</a:t>
            </a:r>
          </a:p>
          <a:p>
            <a:pPr marL="0" indent="0">
              <a:lnSpc>
                <a:spcPct val="150000"/>
              </a:lnSpc>
              <a:buFont typeface="Wingdings" pitchFamily="2" charset="2"/>
              <a:buChar char="Ø"/>
            </a:pPr>
            <a:r>
              <a:rPr lang="zh-CN" altLang="en-US" sz="2800" b="1" dirty="0">
                <a:latin typeface="微软雅黑" pitchFamily="34" charset="-122"/>
                <a:ea typeface="微软雅黑" pitchFamily="34" charset="-122"/>
              </a:rPr>
              <a:t> 虽然已经整理、整顿过，要的东西马上就能取得，但是被取出的东西要处于能被</a:t>
            </a:r>
            <a:r>
              <a:rPr lang="zh-CN" altLang="en-US" sz="2800" b="1" dirty="0">
                <a:solidFill>
                  <a:srgbClr val="FF0000"/>
                </a:solidFill>
                <a:latin typeface="微软雅黑" pitchFamily="34" charset="-122"/>
                <a:ea typeface="微软雅黑" pitchFamily="34" charset="-122"/>
              </a:rPr>
              <a:t>正常使用的状态</a:t>
            </a:r>
            <a:r>
              <a:rPr lang="zh-CN" altLang="en-US" sz="2800" b="1" dirty="0">
                <a:latin typeface="微软雅黑" pitchFamily="34" charset="-122"/>
                <a:ea typeface="微软雅黑" pitchFamily="34" charset="-122"/>
              </a:rPr>
              <a:t>才行。</a:t>
            </a:r>
          </a:p>
          <a:p>
            <a:pPr marL="0" indent="0">
              <a:lnSpc>
                <a:spcPct val="150000"/>
              </a:lnSpc>
              <a:buFont typeface="Wingdings" pitchFamily="2" charset="2"/>
              <a:buChar char="Ø"/>
            </a:pPr>
            <a:r>
              <a:rPr lang="zh-CN" altLang="en-US" sz="2800" b="1" dirty="0">
                <a:latin typeface="微软雅黑" pitchFamily="34" charset="-122"/>
                <a:ea typeface="微软雅黑" pitchFamily="34" charset="-122"/>
              </a:rPr>
              <a:t>  而达成这样状态就是清扫的第一目的。对于</a:t>
            </a:r>
            <a:r>
              <a:rPr lang="zh-CN" altLang="en-US" sz="2800" b="1" dirty="0">
                <a:solidFill>
                  <a:srgbClr val="FF0000"/>
                </a:solidFill>
                <a:latin typeface="微软雅黑" pitchFamily="34" charset="-122"/>
                <a:ea typeface="微软雅黑" pitchFamily="34" charset="-122"/>
              </a:rPr>
              <a:t>高品质、高附加价值产品</a:t>
            </a:r>
            <a:r>
              <a:rPr lang="zh-CN" altLang="en-US" sz="2800" b="1" dirty="0">
                <a:latin typeface="微软雅黑" pitchFamily="34" charset="-122"/>
                <a:ea typeface="微软雅黑" pitchFamily="34" charset="-122"/>
              </a:rPr>
              <a:t>的制造，更不允许有垃圾或灰尘的污染，从而造成产品的不良！！！</a:t>
            </a:r>
          </a:p>
          <a:p>
            <a:pPr marL="0" indent="0" algn="ctr">
              <a:lnSpc>
                <a:spcPct val="150000"/>
              </a:lnSpc>
              <a:buNone/>
            </a:pPr>
            <a:r>
              <a:rPr lang="zh-CN" altLang="en-US" sz="2800" b="1" dirty="0">
                <a:solidFill>
                  <a:srgbClr val="FF0000"/>
                </a:solidFill>
                <a:latin typeface="微软雅黑" pitchFamily="34" charset="-122"/>
                <a:ea typeface="微软雅黑" pitchFamily="34" charset="-122"/>
              </a:rPr>
              <a:t>清扫尤为重要</a:t>
            </a:r>
          </a:p>
        </p:txBody>
      </p:sp>
      <p:sp>
        <p:nvSpPr>
          <p:cNvPr id="3" name="Text Box 4"/>
          <p:cNvSpPr txBox="1">
            <a:spLocks noChangeArrowheads="1"/>
          </p:cNvSpPr>
          <p:nvPr/>
        </p:nvSpPr>
        <p:spPr bwMode="auto">
          <a:xfrm>
            <a:off x="2627784" y="620688"/>
            <a:ext cx="3528392" cy="588963"/>
          </a:xfrm>
          <a:prstGeom prst="rect">
            <a:avLst/>
          </a:prstGeom>
          <a:noFill/>
          <a:ln w="9525">
            <a:noFill/>
            <a:miter lim="800000"/>
            <a:headEnd/>
            <a:tailEnd/>
          </a:ln>
          <a:effectLst/>
        </p:spPr>
        <p:txBody>
          <a:bodyPr wrap="square">
            <a:spAutoFit/>
          </a:bodyPr>
          <a:lstStyle/>
          <a:p>
            <a:pPr eaLnBrk="0" hangingPunct="0"/>
            <a:r>
              <a:rPr lang="zh-CN" altLang="en-US" sz="3200" b="1" dirty="0" smtClean="0">
                <a:solidFill>
                  <a:srgbClr val="FF0000"/>
                </a:solidFill>
                <a:latin typeface="微软雅黑" pitchFamily="34" charset="-122"/>
                <a:ea typeface="微软雅黑" pitchFamily="34" charset="-122"/>
              </a:rPr>
              <a:t>清扫</a:t>
            </a:r>
            <a:r>
              <a:rPr lang="zh-CN" altLang="en-US" sz="3200" b="1" dirty="0">
                <a:solidFill>
                  <a:srgbClr val="FF0000"/>
                </a:solidFill>
                <a:latin typeface="微软雅黑" pitchFamily="34" charset="-122"/>
                <a:ea typeface="微软雅黑" pitchFamily="34" charset="-122"/>
              </a:rPr>
              <a:t>的含义、作用</a:t>
            </a:r>
          </a:p>
        </p:txBody>
      </p:sp>
    </p:spTree>
    <p:extLst>
      <p:ext uri="{BB962C8B-B14F-4D97-AF65-F5344CB8AC3E}">
        <p14:creationId xmlns:p14="http://schemas.microsoft.com/office/powerpoint/2010/main" val="4966805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Oval 4"/>
          <p:cNvSpPr>
            <a:spLocks noChangeArrowheads="1"/>
          </p:cNvSpPr>
          <p:nvPr/>
        </p:nvSpPr>
        <p:spPr bwMode="auto">
          <a:xfrm>
            <a:off x="684213" y="3357215"/>
            <a:ext cx="1717675" cy="2232025"/>
          </a:xfrm>
          <a:prstGeom prst="ellipse">
            <a:avLst/>
          </a:prstGeom>
          <a:solidFill>
            <a:srgbClr val="33CCFF"/>
          </a:solidFill>
          <a:ln w="9525">
            <a:noFill/>
            <a:round/>
            <a:headEnd/>
            <a:tailEnd/>
          </a:ln>
          <a:effectLst>
            <a:outerShdw dist="107763" dir="18900000" algn="ctr" rotWithShape="0">
              <a:schemeClr val="bg2"/>
            </a:outerShdw>
          </a:effectLst>
        </p:spPr>
        <p:txBody>
          <a:bodyPr wrap="none" anchor="ctr"/>
          <a:lstStyle/>
          <a:p>
            <a:endParaRPr lang="zh-CN" altLang="en-US" sz="2400" b="1">
              <a:latin typeface="微软雅黑" pitchFamily="34" charset="-122"/>
              <a:ea typeface="微软雅黑" pitchFamily="34" charset="-122"/>
            </a:endParaRPr>
          </a:p>
        </p:txBody>
      </p:sp>
      <p:sp>
        <p:nvSpPr>
          <p:cNvPr id="121861" name="Oval 5"/>
          <p:cNvSpPr>
            <a:spLocks noChangeArrowheads="1"/>
          </p:cNvSpPr>
          <p:nvPr/>
        </p:nvSpPr>
        <p:spPr bwMode="auto">
          <a:xfrm>
            <a:off x="6443663" y="1988790"/>
            <a:ext cx="1871662" cy="2493963"/>
          </a:xfrm>
          <a:prstGeom prst="ellipse">
            <a:avLst/>
          </a:prstGeom>
          <a:solidFill>
            <a:srgbClr val="33CCFF"/>
          </a:solidFill>
          <a:ln w="9525">
            <a:noFill/>
            <a:round/>
            <a:headEnd/>
            <a:tailEnd/>
          </a:ln>
          <a:effectLst>
            <a:outerShdw dist="107763" dir="18900000" algn="ctr" rotWithShape="0">
              <a:schemeClr val="bg2"/>
            </a:outerShdw>
          </a:effectLst>
        </p:spPr>
        <p:txBody>
          <a:bodyPr wrap="none" anchor="ctr"/>
          <a:lstStyle/>
          <a:p>
            <a:endParaRPr lang="zh-CN" altLang="en-US" sz="2400" b="1">
              <a:latin typeface="微软雅黑" pitchFamily="34" charset="-122"/>
              <a:ea typeface="微软雅黑" pitchFamily="34" charset="-122"/>
            </a:endParaRPr>
          </a:p>
        </p:txBody>
      </p:sp>
      <p:sp>
        <p:nvSpPr>
          <p:cNvPr id="121862" name="Oval 6"/>
          <p:cNvSpPr>
            <a:spLocks noChangeArrowheads="1"/>
          </p:cNvSpPr>
          <p:nvPr/>
        </p:nvSpPr>
        <p:spPr bwMode="auto">
          <a:xfrm>
            <a:off x="3635375" y="2780953"/>
            <a:ext cx="1800225" cy="2519362"/>
          </a:xfrm>
          <a:prstGeom prst="ellipse">
            <a:avLst/>
          </a:prstGeom>
          <a:solidFill>
            <a:srgbClr val="33CCFF"/>
          </a:solidFill>
          <a:ln w="9525">
            <a:noFill/>
            <a:round/>
            <a:headEnd/>
            <a:tailEnd/>
          </a:ln>
          <a:effectLst>
            <a:outerShdw dist="107763" dir="18900000" algn="ctr" rotWithShape="0">
              <a:schemeClr val="bg2"/>
            </a:outerShdw>
          </a:effectLst>
        </p:spPr>
        <p:txBody>
          <a:bodyPr wrap="none" anchor="ctr"/>
          <a:lstStyle/>
          <a:p>
            <a:endParaRPr lang="zh-CN" altLang="en-US" sz="2400" b="1">
              <a:latin typeface="微软雅黑" pitchFamily="34" charset="-122"/>
              <a:ea typeface="微软雅黑" pitchFamily="34" charset="-122"/>
            </a:endParaRPr>
          </a:p>
        </p:txBody>
      </p:sp>
      <p:sp>
        <p:nvSpPr>
          <p:cNvPr id="121863" name="Text Box 7"/>
          <p:cNvSpPr txBox="1">
            <a:spLocks noChangeArrowheads="1"/>
          </p:cNvSpPr>
          <p:nvPr/>
        </p:nvSpPr>
        <p:spPr bwMode="auto">
          <a:xfrm>
            <a:off x="251520" y="1340768"/>
            <a:ext cx="8496622" cy="519113"/>
          </a:xfrm>
          <a:prstGeom prst="rect">
            <a:avLst/>
          </a:prstGeom>
          <a:noFill/>
          <a:ln w="9525">
            <a:noFill/>
            <a:miter lim="800000"/>
            <a:headEnd/>
            <a:tailEnd/>
          </a:ln>
          <a:effectLst/>
        </p:spPr>
        <p:txBody>
          <a:bodyPr wrap="square">
            <a:spAutoFit/>
          </a:bodyPr>
          <a:lstStyle/>
          <a:p>
            <a:pPr>
              <a:spcBef>
                <a:spcPct val="50000"/>
              </a:spcBef>
            </a:pPr>
            <a:r>
              <a:rPr kumimoji="1" lang="zh-CN" altLang="en-US" sz="2800" b="1" dirty="0">
                <a:latin typeface="微软雅黑" pitchFamily="34" charset="-122"/>
                <a:ea typeface="微软雅黑" pitchFamily="34" charset="-122"/>
              </a:rPr>
              <a:t>除去现场脏污与不使现场变脏</a:t>
            </a:r>
          </a:p>
        </p:txBody>
      </p:sp>
      <p:sp>
        <p:nvSpPr>
          <p:cNvPr id="121864" name="Text Box 8"/>
          <p:cNvSpPr txBox="1">
            <a:spLocks noChangeArrowheads="1"/>
          </p:cNvSpPr>
          <p:nvPr/>
        </p:nvSpPr>
        <p:spPr bwMode="auto">
          <a:xfrm>
            <a:off x="3995936" y="2996952"/>
            <a:ext cx="1152128" cy="2308324"/>
          </a:xfrm>
          <a:prstGeom prst="rect">
            <a:avLst/>
          </a:prstGeom>
          <a:noFill/>
          <a:ln w="9525">
            <a:noFill/>
            <a:miter lim="800000"/>
            <a:headEnd/>
            <a:tailEnd/>
          </a:ln>
          <a:effectLst/>
        </p:spPr>
        <p:txBody>
          <a:bodyPr wrap="square">
            <a:spAutoFit/>
          </a:bodyPr>
          <a:lstStyle/>
          <a:p>
            <a:pPr>
              <a:spcBef>
                <a:spcPct val="50000"/>
              </a:spcBef>
            </a:pPr>
            <a:r>
              <a:rPr kumimoji="1" lang="zh-CN" altLang="en-US" sz="2400" b="1" dirty="0">
                <a:solidFill>
                  <a:srgbClr val="FF0000"/>
                </a:solidFill>
                <a:latin typeface="微软雅黑" pitchFamily="34" charset="-122"/>
                <a:ea typeface="微软雅黑" pitchFamily="34" charset="-122"/>
              </a:rPr>
              <a:t>收集</a:t>
            </a:r>
            <a:r>
              <a:rPr kumimoji="1" lang="en-US" altLang="zh-CN" sz="2400" b="1" dirty="0">
                <a:latin typeface="微软雅黑" pitchFamily="34" charset="-122"/>
                <a:ea typeface="微软雅黑" pitchFamily="34" charset="-122"/>
              </a:rPr>
              <a:t>—</a:t>
            </a:r>
            <a:r>
              <a:rPr kumimoji="1" lang="zh-CN" altLang="en-US" sz="2400" b="1" dirty="0">
                <a:latin typeface="微软雅黑" pitchFamily="34" charset="-122"/>
                <a:ea typeface="微软雅黑" pitchFamily="34" charset="-122"/>
              </a:rPr>
              <a:t>使脏污去我们想让它去的地方</a:t>
            </a:r>
          </a:p>
        </p:txBody>
      </p:sp>
      <p:sp>
        <p:nvSpPr>
          <p:cNvPr id="121865" name="Text Box 9"/>
          <p:cNvSpPr txBox="1">
            <a:spLocks noChangeArrowheads="1"/>
          </p:cNvSpPr>
          <p:nvPr/>
        </p:nvSpPr>
        <p:spPr bwMode="auto">
          <a:xfrm>
            <a:off x="6877050" y="2060228"/>
            <a:ext cx="1143000" cy="2308324"/>
          </a:xfrm>
          <a:prstGeom prst="rect">
            <a:avLst/>
          </a:prstGeom>
          <a:noFill/>
          <a:ln w="9525">
            <a:noFill/>
            <a:miter lim="800000"/>
            <a:headEnd/>
            <a:tailEnd/>
          </a:ln>
          <a:effectLst/>
        </p:spPr>
        <p:txBody>
          <a:bodyPr>
            <a:spAutoFit/>
          </a:bodyPr>
          <a:lstStyle/>
          <a:p>
            <a:pPr>
              <a:spcBef>
                <a:spcPct val="50000"/>
              </a:spcBef>
            </a:pPr>
            <a:r>
              <a:rPr kumimoji="1" lang="zh-CN" altLang="en-US" sz="2400" b="1" dirty="0">
                <a:solidFill>
                  <a:srgbClr val="FF0000"/>
                </a:solidFill>
                <a:latin typeface="微软雅黑" pitchFamily="34" charset="-122"/>
                <a:ea typeface="微软雅黑" pitchFamily="34" charset="-122"/>
              </a:rPr>
              <a:t>不使之发生</a:t>
            </a:r>
            <a:r>
              <a:rPr kumimoji="1" lang="en-US" altLang="zh-CN" sz="2400" b="1" dirty="0">
                <a:latin typeface="微软雅黑" pitchFamily="34" charset="-122"/>
                <a:ea typeface="微软雅黑" pitchFamily="34" charset="-122"/>
              </a:rPr>
              <a:t>—</a:t>
            </a:r>
            <a:r>
              <a:rPr kumimoji="1" lang="zh-CN" altLang="en-US" sz="2400" b="1" dirty="0">
                <a:latin typeface="微软雅黑" pitchFamily="34" charset="-122"/>
                <a:ea typeface="微软雅黑" pitchFamily="34" charset="-122"/>
              </a:rPr>
              <a:t>减少发生量；杜绝污染源</a:t>
            </a:r>
          </a:p>
        </p:txBody>
      </p:sp>
      <p:sp>
        <p:nvSpPr>
          <p:cNvPr id="121866" name="Text Box 10"/>
          <p:cNvSpPr txBox="1">
            <a:spLocks noChangeArrowheads="1"/>
          </p:cNvSpPr>
          <p:nvPr/>
        </p:nvSpPr>
        <p:spPr bwMode="auto">
          <a:xfrm>
            <a:off x="971600" y="3861048"/>
            <a:ext cx="1143000" cy="1200329"/>
          </a:xfrm>
          <a:prstGeom prst="rect">
            <a:avLst/>
          </a:prstGeom>
          <a:noFill/>
          <a:ln w="9525">
            <a:noFill/>
            <a:miter lim="800000"/>
            <a:headEnd/>
            <a:tailEnd/>
          </a:ln>
          <a:effectLst/>
        </p:spPr>
        <p:txBody>
          <a:bodyPr>
            <a:spAutoFit/>
          </a:bodyPr>
          <a:lstStyle/>
          <a:p>
            <a:pPr>
              <a:spcBef>
                <a:spcPct val="50000"/>
              </a:spcBef>
            </a:pPr>
            <a:r>
              <a:rPr kumimoji="1" lang="zh-CN" altLang="en-US" sz="2400" b="1" dirty="0">
                <a:solidFill>
                  <a:srgbClr val="FF0000"/>
                </a:solidFill>
                <a:latin typeface="微软雅黑" pitchFamily="34" charset="-122"/>
                <a:ea typeface="微软雅黑" pitchFamily="34" charset="-122"/>
              </a:rPr>
              <a:t>除去</a:t>
            </a:r>
            <a:r>
              <a:rPr kumimoji="1" lang="en-US" altLang="zh-CN" sz="2400" b="1" dirty="0">
                <a:latin typeface="微软雅黑" pitchFamily="34" charset="-122"/>
                <a:ea typeface="微软雅黑" pitchFamily="34" charset="-122"/>
              </a:rPr>
              <a:t>—</a:t>
            </a:r>
            <a:r>
              <a:rPr kumimoji="1" lang="zh-CN" altLang="en-US" sz="2400" b="1" dirty="0">
                <a:latin typeface="微软雅黑" pitchFamily="34" charset="-122"/>
                <a:ea typeface="微软雅黑" pitchFamily="34" charset="-122"/>
              </a:rPr>
              <a:t>扫，擦，吸尘等</a:t>
            </a:r>
          </a:p>
        </p:txBody>
      </p:sp>
      <p:sp>
        <p:nvSpPr>
          <p:cNvPr id="121867" name="Text Box 11"/>
          <p:cNvSpPr txBox="1">
            <a:spLocks noChangeArrowheads="1"/>
          </p:cNvSpPr>
          <p:nvPr/>
        </p:nvSpPr>
        <p:spPr bwMode="auto">
          <a:xfrm>
            <a:off x="2555875" y="3646140"/>
            <a:ext cx="895350" cy="457200"/>
          </a:xfrm>
          <a:prstGeom prst="rect">
            <a:avLst/>
          </a:prstGeom>
          <a:noFill/>
          <a:ln w="9525">
            <a:noFill/>
            <a:miter lim="800000"/>
            <a:headEnd/>
            <a:tailEnd/>
          </a:ln>
          <a:effectLst/>
        </p:spPr>
        <p:txBody>
          <a:bodyPr>
            <a:spAutoFit/>
          </a:bodyPr>
          <a:lstStyle/>
          <a:p>
            <a:pPr>
              <a:spcBef>
                <a:spcPct val="50000"/>
              </a:spcBef>
            </a:pPr>
            <a:r>
              <a:rPr kumimoji="1" lang="zh-CN" altLang="en-US" sz="2400" b="1">
                <a:solidFill>
                  <a:srgbClr val="FF0000"/>
                </a:solidFill>
                <a:latin typeface="微软雅黑" pitchFamily="34" charset="-122"/>
                <a:ea typeface="微软雅黑" pitchFamily="34" charset="-122"/>
              </a:rPr>
              <a:t>努力</a:t>
            </a:r>
          </a:p>
        </p:txBody>
      </p:sp>
      <p:sp>
        <p:nvSpPr>
          <p:cNvPr id="121868" name="Text Box 12"/>
          <p:cNvSpPr txBox="1">
            <a:spLocks noChangeArrowheads="1"/>
          </p:cNvSpPr>
          <p:nvPr/>
        </p:nvSpPr>
        <p:spPr bwMode="auto">
          <a:xfrm>
            <a:off x="5407025" y="2958753"/>
            <a:ext cx="895350" cy="457200"/>
          </a:xfrm>
          <a:prstGeom prst="rect">
            <a:avLst/>
          </a:prstGeom>
          <a:noFill/>
          <a:ln w="9525">
            <a:noFill/>
            <a:miter lim="800000"/>
            <a:headEnd/>
            <a:tailEnd/>
          </a:ln>
          <a:effectLst/>
        </p:spPr>
        <p:txBody>
          <a:bodyPr>
            <a:spAutoFit/>
          </a:bodyPr>
          <a:lstStyle/>
          <a:p>
            <a:pPr>
              <a:spcBef>
                <a:spcPct val="50000"/>
              </a:spcBef>
            </a:pPr>
            <a:r>
              <a:rPr kumimoji="1" lang="zh-CN" altLang="en-US" sz="2400" b="1">
                <a:solidFill>
                  <a:srgbClr val="FF0000"/>
                </a:solidFill>
                <a:latin typeface="微软雅黑" pitchFamily="34" charset="-122"/>
                <a:ea typeface="微软雅黑" pitchFamily="34" charset="-122"/>
              </a:rPr>
              <a:t>方向</a:t>
            </a:r>
          </a:p>
        </p:txBody>
      </p:sp>
      <p:sp>
        <p:nvSpPr>
          <p:cNvPr id="121869" name="Line 13"/>
          <p:cNvSpPr>
            <a:spLocks noChangeShapeType="1"/>
          </p:cNvSpPr>
          <p:nvPr/>
        </p:nvSpPr>
        <p:spPr bwMode="auto">
          <a:xfrm>
            <a:off x="2555875" y="4103340"/>
            <a:ext cx="895350" cy="0"/>
          </a:xfrm>
          <a:prstGeom prst="line">
            <a:avLst/>
          </a:prstGeom>
          <a:noFill/>
          <a:ln w="76200">
            <a:solidFill>
              <a:srgbClr val="FF0000"/>
            </a:solidFill>
            <a:round/>
            <a:headEnd/>
            <a:tailEnd type="triangle" w="med" len="med"/>
          </a:ln>
          <a:effectLst/>
        </p:spPr>
        <p:txBody>
          <a:bodyPr/>
          <a:lstStyle/>
          <a:p>
            <a:endParaRPr lang="zh-CN" altLang="en-US" sz="2400" b="1">
              <a:latin typeface="微软雅黑" pitchFamily="34" charset="-122"/>
              <a:ea typeface="微软雅黑" pitchFamily="34" charset="-122"/>
            </a:endParaRPr>
          </a:p>
        </p:txBody>
      </p:sp>
      <p:sp>
        <p:nvSpPr>
          <p:cNvPr id="121870" name="Line 14"/>
          <p:cNvSpPr>
            <a:spLocks noChangeShapeType="1"/>
          </p:cNvSpPr>
          <p:nvPr/>
        </p:nvSpPr>
        <p:spPr bwMode="auto">
          <a:xfrm>
            <a:off x="5448300" y="3415953"/>
            <a:ext cx="895350" cy="0"/>
          </a:xfrm>
          <a:prstGeom prst="line">
            <a:avLst/>
          </a:prstGeom>
          <a:noFill/>
          <a:ln w="76200">
            <a:solidFill>
              <a:srgbClr val="FF0000"/>
            </a:solidFill>
            <a:round/>
            <a:headEnd/>
            <a:tailEnd type="triangle" w="med" len="med"/>
          </a:ln>
          <a:effectLst/>
        </p:spPr>
        <p:txBody>
          <a:bodyPr/>
          <a:lstStyle/>
          <a:p>
            <a:endParaRPr lang="zh-CN" altLang="en-US" sz="2400" b="1">
              <a:latin typeface="微软雅黑" pitchFamily="34" charset="-122"/>
              <a:ea typeface="微软雅黑" pitchFamily="34" charset="-122"/>
            </a:endParaRPr>
          </a:p>
        </p:txBody>
      </p:sp>
      <p:sp>
        <p:nvSpPr>
          <p:cNvPr id="121871" name="Text Box 15"/>
          <p:cNvSpPr txBox="1">
            <a:spLocks noChangeArrowheads="1"/>
          </p:cNvSpPr>
          <p:nvPr/>
        </p:nvSpPr>
        <p:spPr bwMode="auto">
          <a:xfrm>
            <a:off x="323850" y="2060228"/>
            <a:ext cx="2231926" cy="461665"/>
          </a:xfrm>
          <a:prstGeom prst="rect">
            <a:avLst/>
          </a:prstGeom>
          <a:noFill/>
          <a:ln w="9525">
            <a:noFill/>
            <a:miter lim="800000"/>
            <a:headEnd/>
            <a:tailEnd/>
          </a:ln>
          <a:effectLst/>
        </p:spPr>
        <p:txBody>
          <a:bodyPr wrap="square">
            <a:spAutoFit/>
          </a:bodyPr>
          <a:lstStyle/>
          <a:p>
            <a:pPr>
              <a:spcBef>
                <a:spcPct val="50000"/>
              </a:spcBef>
            </a:pPr>
            <a:r>
              <a:rPr kumimoji="1" lang="zh-CN" altLang="en-US" sz="2400" b="1" dirty="0">
                <a:solidFill>
                  <a:srgbClr val="FF0000"/>
                </a:solidFill>
                <a:latin typeface="微软雅黑" pitchFamily="34" charset="-122"/>
                <a:ea typeface="微软雅黑" pitchFamily="34" charset="-122"/>
              </a:rPr>
              <a:t>我们现在如何？</a:t>
            </a:r>
          </a:p>
        </p:txBody>
      </p:sp>
      <p:sp>
        <p:nvSpPr>
          <p:cNvPr id="14" name="Text Box 4"/>
          <p:cNvSpPr txBox="1">
            <a:spLocks noChangeArrowheads="1"/>
          </p:cNvSpPr>
          <p:nvPr/>
        </p:nvSpPr>
        <p:spPr bwMode="auto">
          <a:xfrm>
            <a:off x="2627784" y="620688"/>
            <a:ext cx="3528392" cy="588963"/>
          </a:xfrm>
          <a:prstGeom prst="rect">
            <a:avLst/>
          </a:prstGeom>
          <a:noFill/>
          <a:ln w="9525">
            <a:noFill/>
            <a:miter lim="800000"/>
            <a:headEnd/>
            <a:tailEnd/>
          </a:ln>
          <a:effectLst/>
        </p:spPr>
        <p:txBody>
          <a:bodyPr wrap="square">
            <a:spAutoFit/>
          </a:bodyPr>
          <a:lstStyle/>
          <a:p>
            <a:pPr eaLnBrk="0" hangingPunct="0"/>
            <a:r>
              <a:rPr lang="zh-CN" altLang="en-US" sz="3200" b="1" dirty="0" smtClean="0">
                <a:solidFill>
                  <a:srgbClr val="FF0000"/>
                </a:solidFill>
                <a:latin typeface="微软雅黑" pitchFamily="34" charset="-122"/>
                <a:ea typeface="微软雅黑" pitchFamily="34" charset="-122"/>
              </a:rPr>
              <a:t>清扫</a:t>
            </a:r>
            <a:r>
              <a:rPr lang="zh-CN" altLang="en-US" sz="3200" b="1" dirty="0">
                <a:solidFill>
                  <a:srgbClr val="FF0000"/>
                </a:solidFill>
                <a:latin typeface="微软雅黑" pitchFamily="34" charset="-122"/>
                <a:ea typeface="微软雅黑" pitchFamily="34" charset="-122"/>
              </a:rPr>
              <a:t>的含义、作用</a:t>
            </a:r>
          </a:p>
        </p:txBody>
      </p:sp>
    </p:spTree>
    <p:extLst>
      <p:ext uri="{BB962C8B-B14F-4D97-AF65-F5344CB8AC3E}">
        <p14:creationId xmlns:p14="http://schemas.microsoft.com/office/powerpoint/2010/main" val="3056184911"/>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752" y="620688"/>
            <a:ext cx="6060482" cy="584759"/>
          </a:xfrm>
          <a:noFill/>
          <a:ln w="9525">
            <a:noFill/>
            <a:miter lim="800000"/>
            <a:headEnd/>
            <a:tailEnd/>
          </a:ln>
          <a:effectLst/>
        </p:spPr>
        <p:txBody>
          <a:bodyPr wrap="square">
            <a:spAutoFit/>
          </a:bodyPr>
          <a:lstStyle/>
          <a:p>
            <a:pPr algn="l" eaLnBrk="0" hangingPunct="0"/>
            <a:r>
              <a:rPr lang="zh-CN" altLang="en-US" sz="3200" b="1" kern="1200" dirty="0" smtClean="0">
                <a:solidFill>
                  <a:srgbClr val="FF0000"/>
                </a:solidFill>
                <a:latin typeface="微软雅黑" pitchFamily="34" charset="-122"/>
                <a:ea typeface="微软雅黑" pitchFamily="34" charset="-122"/>
                <a:cs typeface="+mn-cs"/>
              </a:rPr>
              <a:t>清扫活动的难点与问题</a:t>
            </a:r>
          </a:p>
        </p:txBody>
      </p:sp>
      <p:sp>
        <p:nvSpPr>
          <p:cNvPr id="3" name="内容占位符 2"/>
          <p:cNvSpPr>
            <a:spLocks noGrp="1"/>
          </p:cNvSpPr>
          <p:nvPr>
            <p:ph idx="1"/>
          </p:nvPr>
        </p:nvSpPr>
        <p:spPr>
          <a:xfrm>
            <a:off x="144016" y="1268760"/>
            <a:ext cx="8820472" cy="4896544"/>
          </a:xfrm>
        </p:spPr>
        <p:txBody>
          <a:bodyPr/>
          <a:lstStyle/>
          <a:p>
            <a:pPr>
              <a:buNone/>
            </a:pPr>
            <a:r>
              <a:rPr lang="zh-CN" altLang="en-US" sz="2400" b="1" dirty="0" smtClean="0">
                <a:solidFill>
                  <a:srgbClr val="FF0000"/>
                </a:solidFill>
                <a:latin typeface="微软雅黑" pitchFamily="34" charset="-122"/>
                <a:ea typeface="微软雅黑" pitchFamily="34" charset="-122"/>
              </a:rPr>
              <a:t>常见的现象：</a:t>
            </a:r>
            <a:endParaRPr lang="en-US" altLang="zh-CN" sz="2400" b="1" dirty="0" smtClean="0">
              <a:solidFill>
                <a:srgbClr val="FF0000"/>
              </a:solidFill>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物品连同外包装箱在内一起放在货架上，影响现场的整齐划一</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清扫时只扫货物，不扫货架，隔板</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清扫不彻底，有很多卫生死角</a:t>
            </a:r>
            <a:endParaRPr lang="en-US" altLang="zh-CN" sz="2000" b="1" dirty="0" smtClean="0">
              <a:latin typeface="微软雅黑" pitchFamily="34" charset="-122"/>
              <a:ea typeface="微软雅黑" pitchFamily="34" charset="-122"/>
            </a:endParaRPr>
          </a:p>
          <a:p>
            <a:pPr>
              <a:buNone/>
            </a:pPr>
            <a:r>
              <a:rPr lang="zh-CN" altLang="en-US" sz="2400" b="1" dirty="0" smtClean="0">
                <a:solidFill>
                  <a:srgbClr val="FF0000"/>
                </a:solidFill>
                <a:latin typeface="微软雅黑" pitchFamily="34" charset="-122"/>
                <a:ea typeface="微软雅黑" pitchFamily="34" charset="-122"/>
              </a:rPr>
              <a:t>常见的问题：</a:t>
            </a:r>
            <a:endParaRPr lang="en-US" altLang="zh-CN" sz="2400" b="1" dirty="0" smtClean="0">
              <a:solidFill>
                <a:srgbClr val="FF0000"/>
              </a:solidFill>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只在规定的时间内清扫，平时见到污渍和脏污也不当回事 </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认为清扫只是清洁人员的事，与现场操作人员无关</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清扫对象过高，过远，手不容易够到，于是很少或干脆就不清扫</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清扫工具太简单，许多脏污无法清除</a:t>
            </a:r>
            <a:endParaRPr lang="en-US" altLang="zh-CN" sz="2000" b="1" dirty="0" smtClean="0">
              <a:latin typeface="微软雅黑" pitchFamily="34" charset="-122"/>
              <a:ea typeface="微软雅黑" pitchFamily="34" charset="-122"/>
            </a:endParaRPr>
          </a:p>
          <a:p>
            <a:pPr>
              <a:buNone/>
            </a:pPr>
            <a:r>
              <a:rPr lang="zh-CN" altLang="en-US" sz="2400" b="1" dirty="0" smtClean="0">
                <a:solidFill>
                  <a:srgbClr val="FF0000"/>
                </a:solidFill>
                <a:latin typeface="微软雅黑" pitchFamily="34" charset="-122"/>
                <a:ea typeface="微软雅黑" pitchFamily="34" charset="-122"/>
              </a:rPr>
              <a:t>活动的难点：</a:t>
            </a:r>
            <a:endParaRPr lang="en-US" altLang="zh-CN" sz="2400" b="1" dirty="0" smtClean="0">
              <a:solidFill>
                <a:srgbClr val="FF0000"/>
              </a:solidFill>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清扫活动的难点不在于进行几次大扫除，而是在于如何将此项工作日常化</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要亲力亲为，平时看到污垢及时清扫，不是雇佣清洁人员进行清扫</a:t>
            </a:r>
            <a:endParaRPr lang="en-US" altLang="zh-CN" sz="2000" b="1" dirty="0" smtClean="0">
              <a:latin typeface="微软雅黑" pitchFamily="34" charset="-122"/>
              <a:ea typeface="微软雅黑" pitchFamily="34" charset="-122"/>
            </a:endParaRPr>
          </a:p>
          <a:p>
            <a:pPr>
              <a:buFont typeface="Wingdings" pitchFamily="2" charset="2"/>
              <a:buChar char="Ø"/>
            </a:pPr>
            <a:r>
              <a:rPr lang="zh-CN" altLang="en-US" sz="2000" b="1" dirty="0" smtClean="0">
                <a:latin typeface="微软雅黑" pitchFamily="34" charset="-122"/>
                <a:ea typeface="微软雅黑" pitchFamily="34" charset="-122"/>
              </a:rPr>
              <a:t>彻底消除卫生死角，消除应付的心态，不敷衍</a:t>
            </a:r>
            <a:endParaRPr lang="en-US" altLang="zh-CN" sz="2000" b="1" dirty="0" smtClean="0">
              <a:latin typeface="微软雅黑" pitchFamily="34" charset="-122"/>
              <a:ea typeface="微软雅黑" pitchFamily="34" charset="-122"/>
            </a:endParaRPr>
          </a:p>
          <a:p>
            <a:pPr>
              <a:buNone/>
            </a:pP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3366372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7" descr="大棋盘"/>
          <p:cNvSpPr>
            <a:spLocks noChangeArrowheads="1"/>
          </p:cNvSpPr>
          <p:nvPr/>
        </p:nvSpPr>
        <p:spPr bwMode="auto">
          <a:xfrm>
            <a:off x="936242" y="1582618"/>
            <a:ext cx="1324119" cy="76151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人员</a:t>
            </a:r>
          </a:p>
        </p:txBody>
      </p:sp>
      <p:sp>
        <p:nvSpPr>
          <p:cNvPr id="4" name="Oval 19" descr="球体"/>
          <p:cNvSpPr>
            <a:spLocks noChangeArrowheads="1"/>
          </p:cNvSpPr>
          <p:nvPr/>
        </p:nvSpPr>
        <p:spPr bwMode="auto">
          <a:xfrm>
            <a:off x="934283" y="2567858"/>
            <a:ext cx="1324119" cy="84326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材料</a:t>
            </a:r>
          </a:p>
        </p:txBody>
      </p:sp>
      <p:sp>
        <p:nvSpPr>
          <p:cNvPr id="5" name="Oval 21" descr="宽上对角线"/>
          <p:cNvSpPr>
            <a:spLocks noChangeArrowheads="1"/>
          </p:cNvSpPr>
          <p:nvPr/>
        </p:nvSpPr>
        <p:spPr bwMode="auto">
          <a:xfrm>
            <a:off x="934283" y="3593976"/>
            <a:ext cx="1324119" cy="76151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设备</a:t>
            </a:r>
          </a:p>
        </p:txBody>
      </p:sp>
      <p:sp>
        <p:nvSpPr>
          <p:cNvPr id="6" name="Oval 23" descr="大棋盘"/>
          <p:cNvSpPr>
            <a:spLocks noChangeArrowheads="1"/>
          </p:cNvSpPr>
          <p:nvPr/>
        </p:nvSpPr>
        <p:spPr bwMode="auto">
          <a:xfrm>
            <a:off x="3586437" y="2731350"/>
            <a:ext cx="1328036" cy="83681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制造</a:t>
            </a:r>
          </a:p>
        </p:txBody>
      </p:sp>
      <p:sp>
        <p:nvSpPr>
          <p:cNvPr id="7" name="Oval 25" descr="球体"/>
          <p:cNvSpPr>
            <a:spLocks noChangeArrowheads="1"/>
          </p:cNvSpPr>
          <p:nvPr/>
        </p:nvSpPr>
        <p:spPr bwMode="auto">
          <a:xfrm>
            <a:off x="3586437" y="3920955"/>
            <a:ext cx="1328036" cy="83681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方法</a:t>
            </a:r>
          </a:p>
        </p:txBody>
      </p:sp>
      <p:sp>
        <p:nvSpPr>
          <p:cNvPr id="8" name="Oval 27" descr="宽上对角线"/>
          <p:cNvSpPr>
            <a:spLocks noChangeArrowheads="1"/>
          </p:cNvSpPr>
          <p:nvPr/>
        </p:nvSpPr>
        <p:spPr bwMode="auto">
          <a:xfrm>
            <a:off x="3628292" y="5070233"/>
            <a:ext cx="1328036" cy="83681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资金</a:t>
            </a:r>
          </a:p>
        </p:txBody>
      </p:sp>
      <p:sp>
        <p:nvSpPr>
          <p:cNvPr id="9" name="Oval 29" descr="大棋盘"/>
          <p:cNvSpPr>
            <a:spLocks noChangeArrowheads="1"/>
          </p:cNvSpPr>
          <p:nvPr/>
        </p:nvSpPr>
        <p:spPr bwMode="auto">
          <a:xfrm>
            <a:off x="5680347" y="2526986"/>
            <a:ext cx="1394634" cy="90201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产品</a:t>
            </a:r>
          </a:p>
        </p:txBody>
      </p:sp>
      <p:sp>
        <p:nvSpPr>
          <p:cNvPr id="10" name="Oval 25" descr="球体"/>
          <p:cNvSpPr>
            <a:spLocks noChangeArrowheads="1"/>
          </p:cNvSpPr>
          <p:nvPr/>
        </p:nvSpPr>
        <p:spPr bwMode="auto">
          <a:xfrm>
            <a:off x="3546231" y="1541587"/>
            <a:ext cx="1328036" cy="83681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28575">
            <a:noFill/>
            <a:round/>
            <a:headEnd/>
            <a:tailEnd/>
          </a:ln>
          <a:effectLst>
            <a:outerShdw dist="107763" dir="2700000" algn="ctr" rotWithShape="0">
              <a:schemeClr val="bg2"/>
            </a:outerShdw>
          </a:effectLst>
        </p:spPr>
        <p:txBody>
          <a:bodyPr wrap="none" anchor="ctr"/>
          <a:lstStyle/>
          <a:p>
            <a:r>
              <a:rPr lang="zh-CN" altLang="en-US" sz="2954" dirty="0">
                <a:solidFill>
                  <a:schemeClr val="bg1"/>
                </a:solidFill>
                <a:latin typeface="微软雅黑" pitchFamily="34" charset="-122"/>
                <a:ea typeface="微软雅黑" pitchFamily="34" charset="-122"/>
              </a:rPr>
              <a:t>流程</a:t>
            </a:r>
          </a:p>
        </p:txBody>
      </p:sp>
      <p:sp>
        <p:nvSpPr>
          <p:cNvPr id="11" name="AutoShape 34"/>
          <p:cNvSpPr>
            <a:spLocks noChangeArrowheads="1"/>
          </p:cNvSpPr>
          <p:nvPr/>
        </p:nvSpPr>
        <p:spPr bwMode="auto">
          <a:xfrm>
            <a:off x="4941277" y="2936633"/>
            <a:ext cx="664018" cy="281805"/>
          </a:xfrm>
          <a:prstGeom prst="rightArrow">
            <a:avLst>
              <a:gd name="adj1" fmla="val 50000"/>
              <a:gd name="adj2" fmla="val 75000"/>
            </a:avLst>
          </a:prstGeom>
          <a:solidFill>
            <a:srgbClr val="CCECFF"/>
          </a:solidFill>
          <a:ln w="9525">
            <a:solidFill>
              <a:srgbClr val="0000FF"/>
            </a:solidFill>
            <a:miter lim="800000"/>
            <a:headEnd/>
            <a:tailEnd/>
          </a:ln>
          <a:effectLst/>
        </p:spPr>
        <p:txBody>
          <a:bodyPr wrap="none" anchor="ctr"/>
          <a:lstStyle/>
          <a:p>
            <a:endParaRPr lang="zh-CN" altLang="en-US" sz="1662"/>
          </a:p>
        </p:txBody>
      </p:sp>
      <p:cxnSp>
        <p:nvCxnSpPr>
          <p:cNvPr id="12" name="直接连接符 11"/>
          <p:cNvCxnSpPr/>
          <p:nvPr/>
        </p:nvCxnSpPr>
        <p:spPr>
          <a:xfrm rot="5400000" flipH="1" flipV="1">
            <a:off x="5331224" y="4475130"/>
            <a:ext cx="2092569" cy="3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utoShape 33"/>
          <p:cNvSpPr>
            <a:spLocks/>
          </p:cNvSpPr>
          <p:nvPr/>
        </p:nvSpPr>
        <p:spPr bwMode="auto">
          <a:xfrm>
            <a:off x="2370051" y="2034365"/>
            <a:ext cx="205669" cy="1959729"/>
          </a:xfrm>
          <a:prstGeom prst="rightBracket">
            <a:avLst>
              <a:gd name="adj" fmla="val 70833"/>
            </a:avLst>
          </a:prstGeom>
          <a:noFill/>
          <a:ln w="38100">
            <a:solidFill>
              <a:srgbClr val="CC0000"/>
            </a:solidFill>
            <a:round/>
            <a:headEnd/>
            <a:tailEnd/>
          </a:ln>
          <a:effectLst/>
        </p:spPr>
        <p:txBody>
          <a:bodyPr wrap="none" anchor="ctr"/>
          <a:lstStyle/>
          <a:p>
            <a:endParaRPr lang="zh-CN" altLang="en-US" sz="1662"/>
          </a:p>
        </p:txBody>
      </p:sp>
      <p:sp>
        <p:nvSpPr>
          <p:cNvPr id="14" name="AutoShape 34"/>
          <p:cNvSpPr>
            <a:spLocks noChangeArrowheads="1"/>
          </p:cNvSpPr>
          <p:nvPr/>
        </p:nvSpPr>
        <p:spPr bwMode="auto">
          <a:xfrm>
            <a:off x="2726545" y="2894841"/>
            <a:ext cx="664018" cy="281805"/>
          </a:xfrm>
          <a:prstGeom prst="rightArrow">
            <a:avLst>
              <a:gd name="adj1" fmla="val 50000"/>
              <a:gd name="adj2" fmla="val 75000"/>
            </a:avLst>
          </a:prstGeom>
          <a:solidFill>
            <a:srgbClr val="CCECFF"/>
          </a:solidFill>
          <a:ln w="9525">
            <a:solidFill>
              <a:srgbClr val="0000FF"/>
            </a:solidFill>
            <a:miter lim="800000"/>
            <a:headEnd/>
            <a:tailEnd/>
          </a:ln>
          <a:effectLst/>
        </p:spPr>
        <p:txBody>
          <a:bodyPr wrap="none" anchor="ctr"/>
          <a:lstStyle/>
          <a:p>
            <a:endParaRPr lang="zh-CN" altLang="en-US" sz="1662"/>
          </a:p>
        </p:txBody>
      </p:sp>
      <p:sp>
        <p:nvSpPr>
          <p:cNvPr id="15" name="AutoShape 36"/>
          <p:cNvSpPr>
            <a:spLocks noChangeArrowheads="1"/>
          </p:cNvSpPr>
          <p:nvPr/>
        </p:nvSpPr>
        <p:spPr bwMode="auto">
          <a:xfrm>
            <a:off x="4121178" y="3593973"/>
            <a:ext cx="229174" cy="288258"/>
          </a:xfrm>
          <a:prstGeom prst="upArrow">
            <a:avLst>
              <a:gd name="adj1" fmla="val 50000"/>
              <a:gd name="adj2" fmla="val 25000"/>
            </a:avLst>
          </a:prstGeom>
          <a:solidFill>
            <a:srgbClr val="CCECFF"/>
          </a:solidFill>
          <a:ln w="9525">
            <a:solidFill>
              <a:srgbClr val="FF0000"/>
            </a:solidFill>
            <a:miter lim="800000"/>
            <a:headEnd/>
            <a:tailEnd/>
          </a:ln>
          <a:effectLst/>
        </p:spPr>
        <p:txBody>
          <a:bodyPr wrap="none" anchor="ctr"/>
          <a:lstStyle/>
          <a:p>
            <a:endParaRPr lang="zh-CN" altLang="en-US" sz="1662"/>
          </a:p>
        </p:txBody>
      </p:sp>
      <p:sp>
        <p:nvSpPr>
          <p:cNvPr id="16" name="AutoShape 37"/>
          <p:cNvSpPr>
            <a:spLocks noChangeArrowheads="1"/>
          </p:cNvSpPr>
          <p:nvPr/>
        </p:nvSpPr>
        <p:spPr bwMode="auto">
          <a:xfrm flipV="1">
            <a:off x="4080043" y="2402217"/>
            <a:ext cx="246803" cy="288258"/>
          </a:xfrm>
          <a:prstGeom prst="upArrow">
            <a:avLst>
              <a:gd name="adj1" fmla="val 50000"/>
              <a:gd name="adj2" fmla="val 25000"/>
            </a:avLst>
          </a:prstGeom>
          <a:solidFill>
            <a:srgbClr val="CCECFF"/>
          </a:solidFill>
          <a:ln w="9525">
            <a:solidFill>
              <a:srgbClr val="FF0000"/>
            </a:solidFill>
            <a:miter lim="800000"/>
            <a:headEnd/>
            <a:tailEnd/>
          </a:ln>
          <a:effectLst/>
        </p:spPr>
        <p:txBody>
          <a:bodyPr wrap="none" anchor="ctr"/>
          <a:lstStyle/>
          <a:p>
            <a:endParaRPr lang="zh-CN" altLang="en-US" sz="1662"/>
          </a:p>
        </p:txBody>
      </p:sp>
      <p:sp>
        <p:nvSpPr>
          <p:cNvPr id="17" name="Line 38"/>
          <p:cNvSpPr>
            <a:spLocks noChangeShapeType="1"/>
          </p:cNvSpPr>
          <p:nvPr/>
        </p:nvSpPr>
        <p:spPr bwMode="auto">
          <a:xfrm>
            <a:off x="4982310" y="5521569"/>
            <a:ext cx="1395045" cy="0"/>
          </a:xfrm>
          <a:prstGeom prst="line">
            <a:avLst/>
          </a:prstGeom>
          <a:noFill/>
          <a:ln w="38100">
            <a:solidFill>
              <a:srgbClr val="FF0000"/>
            </a:solidFill>
            <a:round/>
            <a:headEnd/>
            <a:tailEnd/>
          </a:ln>
          <a:effectLst/>
        </p:spPr>
        <p:txBody>
          <a:bodyPr/>
          <a:lstStyle/>
          <a:p>
            <a:endParaRPr lang="zh-CN" altLang="en-US" sz="1662"/>
          </a:p>
        </p:txBody>
      </p:sp>
      <p:sp>
        <p:nvSpPr>
          <p:cNvPr id="18" name="Line 40"/>
          <p:cNvSpPr>
            <a:spLocks noChangeShapeType="1"/>
          </p:cNvSpPr>
          <p:nvPr/>
        </p:nvSpPr>
        <p:spPr bwMode="auto">
          <a:xfrm flipH="1">
            <a:off x="1576755" y="5521569"/>
            <a:ext cx="2068446" cy="0"/>
          </a:xfrm>
          <a:prstGeom prst="line">
            <a:avLst/>
          </a:prstGeom>
          <a:noFill/>
          <a:ln w="38100">
            <a:solidFill>
              <a:srgbClr val="FF0000"/>
            </a:solidFill>
            <a:round/>
            <a:headEnd/>
            <a:tailEnd/>
          </a:ln>
          <a:effectLst/>
        </p:spPr>
        <p:txBody>
          <a:bodyPr/>
          <a:lstStyle/>
          <a:p>
            <a:endParaRPr lang="zh-CN" altLang="en-US" sz="1662"/>
          </a:p>
        </p:txBody>
      </p:sp>
      <p:sp>
        <p:nvSpPr>
          <p:cNvPr id="19" name="Line 41"/>
          <p:cNvSpPr>
            <a:spLocks noChangeShapeType="1"/>
          </p:cNvSpPr>
          <p:nvPr/>
        </p:nvSpPr>
        <p:spPr bwMode="auto">
          <a:xfrm flipV="1">
            <a:off x="1576754" y="4413738"/>
            <a:ext cx="0" cy="1107831"/>
          </a:xfrm>
          <a:prstGeom prst="line">
            <a:avLst/>
          </a:prstGeom>
          <a:noFill/>
          <a:ln w="38100">
            <a:solidFill>
              <a:srgbClr val="FF0000"/>
            </a:solidFill>
            <a:round/>
            <a:headEnd/>
            <a:tailEnd type="triangle" w="med" len="med"/>
          </a:ln>
          <a:effectLst/>
        </p:spPr>
        <p:txBody>
          <a:bodyPr/>
          <a:lstStyle/>
          <a:p>
            <a:endParaRPr lang="zh-CN" altLang="en-US" sz="1662"/>
          </a:p>
        </p:txBody>
      </p:sp>
      <p:sp>
        <p:nvSpPr>
          <p:cNvPr id="20" name="Line 42"/>
          <p:cNvSpPr>
            <a:spLocks noChangeShapeType="1"/>
          </p:cNvSpPr>
          <p:nvPr/>
        </p:nvSpPr>
        <p:spPr bwMode="auto">
          <a:xfrm flipV="1">
            <a:off x="1361292" y="4413741"/>
            <a:ext cx="10309" cy="1253977"/>
          </a:xfrm>
          <a:prstGeom prst="line">
            <a:avLst/>
          </a:prstGeom>
          <a:noFill/>
          <a:ln w="38100">
            <a:solidFill>
              <a:srgbClr val="D60093"/>
            </a:solidFill>
            <a:round/>
            <a:headEnd/>
            <a:tailEnd type="triangle" w="med" len="med"/>
          </a:ln>
          <a:effectLst/>
        </p:spPr>
        <p:txBody>
          <a:bodyPr/>
          <a:lstStyle/>
          <a:p>
            <a:endParaRPr lang="zh-CN" altLang="en-US" sz="1662"/>
          </a:p>
        </p:txBody>
      </p:sp>
      <p:sp>
        <p:nvSpPr>
          <p:cNvPr id="21" name="Line 43"/>
          <p:cNvSpPr>
            <a:spLocks noChangeShapeType="1"/>
          </p:cNvSpPr>
          <p:nvPr/>
        </p:nvSpPr>
        <p:spPr bwMode="auto">
          <a:xfrm flipV="1">
            <a:off x="6623538" y="3387969"/>
            <a:ext cx="0" cy="2215662"/>
          </a:xfrm>
          <a:prstGeom prst="line">
            <a:avLst/>
          </a:prstGeom>
          <a:noFill/>
          <a:ln w="38100">
            <a:solidFill>
              <a:srgbClr val="D60093"/>
            </a:solidFill>
            <a:round/>
            <a:headEnd/>
            <a:tailEnd type="triangle" w="med" len="med"/>
          </a:ln>
          <a:effectLst/>
        </p:spPr>
        <p:txBody>
          <a:bodyPr/>
          <a:lstStyle/>
          <a:p>
            <a:endParaRPr lang="zh-CN" altLang="en-US" sz="1662"/>
          </a:p>
        </p:txBody>
      </p:sp>
      <p:sp>
        <p:nvSpPr>
          <p:cNvPr id="22" name="Text Box 44"/>
          <p:cNvSpPr txBox="1">
            <a:spLocks noChangeArrowheads="1"/>
          </p:cNvSpPr>
          <p:nvPr/>
        </p:nvSpPr>
        <p:spPr bwMode="auto">
          <a:xfrm>
            <a:off x="797170" y="5564461"/>
            <a:ext cx="1222264" cy="546945"/>
          </a:xfrm>
          <a:prstGeom prst="rect">
            <a:avLst/>
          </a:prstGeom>
          <a:noFill/>
          <a:ln w="9525">
            <a:noFill/>
            <a:miter lim="800000"/>
            <a:headEnd/>
            <a:tailEnd/>
          </a:ln>
          <a:effectLst/>
        </p:spPr>
        <p:txBody>
          <a:bodyPr>
            <a:spAutoFit/>
          </a:bodyPr>
          <a:lstStyle/>
          <a:p>
            <a:pPr>
              <a:spcBef>
                <a:spcPct val="50000"/>
              </a:spcBef>
            </a:pPr>
            <a:r>
              <a:rPr lang="en-US" altLang="zh-CN" sz="2954" b="1" dirty="0">
                <a:solidFill>
                  <a:srgbClr val="0000FF"/>
                </a:solidFill>
              </a:rPr>
              <a:t>Input</a:t>
            </a:r>
          </a:p>
        </p:txBody>
      </p:sp>
      <p:sp>
        <p:nvSpPr>
          <p:cNvPr id="23" name="Text Box 45"/>
          <p:cNvSpPr txBox="1">
            <a:spLocks noChangeArrowheads="1"/>
          </p:cNvSpPr>
          <p:nvPr/>
        </p:nvSpPr>
        <p:spPr bwMode="auto">
          <a:xfrm>
            <a:off x="6008078" y="5562602"/>
            <a:ext cx="1504325" cy="546945"/>
          </a:xfrm>
          <a:prstGeom prst="rect">
            <a:avLst/>
          </a:prstGeom>
          <a:noFill/>
          <a:ln w="9525">
            <a:noFill/>
            <a:miter lim="800000"/>
            <a:headEnd/>
            <a:tailEnd/>
          </a:ln>
          <a:effectLst/>
        </p:spPr>
        <p:txBody>
          <a:bodyPr wrap="square">
            <a:spAutoFit/>
          </a:bodyPr>
          <a:lstStyle/>
          <a:p>
            <a:pPr>
              <a:spcBef>
                <a:spcPct val="50000"/>
              </a:spcBef>
            </a:pPr>
            <a:r>
              <a:rPr lang="en-US" altLang="zh-CN" sz="2954" b="1" dirty="0">
                <a:solidFill>
                  <a:srgbClr val="0000FF"/>
                </a:solidFill>
              </a:rPr>
              <a:t>Output</a:t>
            </a:r>
          </a:p>
        </p:txBody>
      </p:sp>
      <p:sp>
        <p:nvSpPr>
          <p:cNvPr id="24" name="AutoShape 46"/>
          <p:cNvSpPr>
            <a:spLocks/>
          </p:cNvSpPr>
          <p:nvPr/>
        </p:nvSpPr>
        <p:spPr bwMode="auto">
          <a:xfrm>
            <a:off x="7116116" y="2156984"/>
            <a:ext cx="376081" cy="1600482"/>
          </a:xfrm>
          <a:prstGeom prst="leftBrace">
            <a:avLst>
              <a:gd name="adj1" fmla="val 31250"/>
              <a:gd name="adj2" fmla="val 50000"/>
            </a:avLst>
          </a:prstGeom>
          <a:noFill/>
          <a:ln w="38100">
            <a:solidFill>
              <a:srgbClr val="D60093"/>
            </a:solidFill>
            <a:round/>
            <a:headEnd/>
            <a:tailEnd/>
          </a:ln>
          <a:effectLst/>
        </p:spPr>
        <p:txBody>
          <a:bodyPr wrap="none" anchor="ctr"/>
          <a:lstStyle/>
          <a:p>
            <a:endParaRPr lang="zh-CN" altLang="en-US" sz="1662"/>
          </a:p>
        </p:txBody>
      </p:sp>
      <p:sp>
        <p:nvSpPr>
          <p:cNvPr id="25" name="Text Box 47"/>
          <p:cNvSpPr txBox="1">
            <a:spLocks noChangeArrowheads="1"/>
          </p:cNvSpPr>
          <p:nvPr/>
        </p:nvSpPr>
        <p:spPr bwMode="auto">
          <a:xfrm>
            <a:off x="7484362" y="1993492"/>
            <a:ext cx="656183" cy="1910779"/>
          </a:xfrm>
          <a:prstGeom prst="rect">
            <a:avLst/>
          </a:prstGeom>
          <a:noFill/>
          <a:ln w="9525">
            <a:noFill/>
            <a:miter lim="800000"/>
            <a:headEnd/>
            <a:tailEnd/>
          </a:ln>
          <a:effectLst/>
        </p:spPr>
        <p:txBody>
          <a:bodyPr wrap="square">
            <a:spAutoFit/>
          </a:bodyPr>
          <a:lstStyle/>
          <a:p>
            <a:pPr>
              <a:spcBef>
                <a:spcPct val="50000"/>
              </a:spcBef>
            </a:pPr>
            <a:r>
              <a:rPr lang="en-US" altLang="zh-CN" sz="2954" b="1" dirty="0">
                <a:solidFill>
                  <a:srgbClr val="0000FF"/>
                </a:solidFill>
              </a:rPr>
              <a:t>Q</a:t>
            </a:r>
          </a:p>
          <a:p>
            <a:pPr>
              <a:spcBef>
                <a:spcPct val="50000"/>
              </a:spcBef>
            </a:pPr>
            <a:r>
              <a:rPr lang="en-US" altLang="zh-CN" sz="2954" b="1" dirty="0">
                <a:solidFill>
                  <a:srgbClr val="0000FF"/>
                </a:solidFill>
              </a:rPr>
              <a:t>C</a:t>
            </a:r>
          </a:p>
          <a:p>
            <a:pPr>
              <a:spcBef>
                <a:spcPct val="50000"/>
              </a:spcBef>
            </a:pPr>
            <a:r>
              <a:rPr lang="en-US" altLang="zh-CN" sz="2954" b="1" dirty="0">
                <a:solidFill>
                  <a:srgbClr val="0000FF"/>
                </a:solidFill>
              </a:rPr>
              <a:t>D</a:t>
            </a:r>
          </a:p>
        </p:txBody>
      </p:sp>
      <p:sp>
        <p:nvSpPr>
          <p:cNvPr id="26" name="Rectangle 2"/>
          <p:cNvSpPr>
            <a:spLocks noChangeArrowheads="1"/>
          </p:cNvSpPr>
          <p:nvPr/>
        </p:nvSpPr>
        <p:spPr bwMode="auto">
          <a:xfrm>
            <a:off x="1055077" y="344280"/>
            <a:ext cx="6019904" cy="603738"/>
          </a:xfrm>
          <a:prstGeom prst="rect">
            <a:avLst/>
          </a:prstGeom>
          <a:noFill/>
          <a:ln w="9525">
            <a:noFill/>
            <a:miter lim="800000"/>
            <a:headEnd/>
            <a:tailEnd/>
          </a:ln>
          <a:effectLst/>
        </p:spPr>
        <p:txBody>
          <a:bodyPr anchor="ctr"/>
          <a:lstStyle/>
          <a:p>
            <a:r>
              <a:rPr lang="zh-CN" altLang="en-US" sz="2800" b="1" dirty="0">
                <a:solidFill>
                  <a:srgbClr val="FF0000"/>
                </a:solidFill>
                <a:latin typeface="微软雅黑" pitchFamily="34" charset="-122"/>
                <a:ea typeface="微软雅黑" pitchFamily="34" charset="-122"/>
              </a:rPr>
              <a:t>生产的意义</a:t>
            </a:r>
            <a:endParaRPr lang="zh-TW" altLang="en-US" sz="2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786311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6"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par>
                          <p:cTn id="60" fill="hold">
                            <p:stCondLst>
                              <p:cond delay="1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right)">
                                      <p:cBhvr>
                                        <p:cTn id="80" dur="500"/>
                                        <p:tgtEl>
                                          <p:spTgt spid="17"/>
                                        </p:tgtEl>
                                      </p:cBhvr>
                                    </p:animEffect>
                                  </p:childTnLst>
                                </p:cTn>
                              </p:par>
                            </p:childTnLst>
                          </p:cTn>
                        </p:par>
                        <p:par>
                          <p:cTn id="81" fill="hold">
                            <p:stCondLst>
                              <p:cond delay="1000"/>
                            </p:stCondLst>
                            <p:childTnLst>
                              <p:par>
                                <p:cTn id="82" presetID="22" presetClass="entr" presetSubtype="2"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right)">
                                      <p:cBhvr>
                                        <p:cTn id="84" dur="500"/>
                                        <p:tgtEl>
                                          <p:spTgt spid="8"/>
                                        </p:tgtEl>
                                      </p:cBhvr>
                                    </p:animEffect>
                                  </p:childTnLst>
                                </p:cTn>
                              </p:par>
                            </p:childTnLst>
                          </p:cTn>
                        </p:par>
                        <p:par>
                          <p:cTn id="85" fill="hold">
                            <p:stCondLst>
                              <p:cond delay="1500"/>
                            </p:stCondLst>
                            <p:childTnLst>
                              <p:par>
                                <p:cTn id="86" presetID="22" presetClass="entr" presetSubtype="2"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right)">
                                      <p:cBhvr>
                                        <p:cTn id="88" dur="500"/>
                                        <p:tgtEl>
                                          <p:spTgt spid="18"/>
                                        </p:tgtEl>
                                      </p:cBhvr>
                                    </p:animEffect>
                                  </p:childTnLst>
                                </p:cTn>
                              </p:par>
                            </p:childTnLst>
                          </p:cTn>
                        </p:par>
                        <p:par>
                          <p:cTn id="89" fill="hold">
                            <p:stCondLst>
                              <p:cond delay="2000"/>
                            </p:stCondLst>
                            <p:childTnLst>
                              <p:par>
                                <p:cTn id="90" presetID="2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down)">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animBg="1"/>
      <p:bldP spid="2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1403648" y="620688"/>
            <a:ext cx="6936832" cy="553216"/>
          </a:xfrm>
        </p:spPr>
        <p:txBody>
          <a:bodyPr/>
          <a:lstStyle/>
          <a:p>
            <a:pPr eaLnBrk="1" hangingPunct="1">
              <a:defRPr/>
            </a:pPr>
            <a:r>
              <a:rPr lang="zh-CN" altLang="en-US" sz="2800" b="1" dirty="0" smtClean="0">
                <a:solidFill>
                  <a:srgbClr val="FF0000"/>
                </a:solidFill>
                <a:latin typeface="微软雅黑" pitchFamily="34" charset="-122"/>
                <a:ea typeface="微软雅黑" pitchFamily="34" charset="-122"/>
              </a:rPr>
              <a:t>清扫推进步骤</a:t>
            </a:r>
            <a:endParaRPr lang="zh-CN" altLang="en-US" sz="2800" dirty="0">
              <a:solidFill>
                <a:srgbClr val="FF0000"/>
              </a:solidFill>
              <a:latin typeface="微软雅黑" pitchFamily="34" charset="-122"/>
              <a:ea typeface="微软雅黑" pitchFamily="34" charset="-122"/>
            </a:endParaRPr>
          </a:p>
        </p:txBody>
      </p:sp>
      <p:sp>
        <p:nvSpPr>
          <p:cNvPr id="6" name="Text Box 420"/>
          <p:cNvSpPr txBox="1">
            <a:spLocks noChangeArrowheads="1"/>
          </p:cNvSpPr>
          <p:nvPr/>
        </p:nvSpPr>
        <p:spPr bwMode="auto">
          <a:xfrm>
            <a:off x="251520" y="4005064"/>
            <a:ext cx="8353425" cy="523220"/>
          </a:xfrm>
          <a:prstGeom prst="rect">
            <a:avLst/>
          </a:prstGeom>
          <a:noFill/>
          <a:ln w="9525" algn="ctr">
            <a:noFill/>
            <a:miter lim="800000"/>
            <a:headEnd/>
            <a:tailEnd/>
          </a:ln>
          <a:effectLst/>
        </p:spPr>
        <p:txBody>
          <a:bodyPr>
            <a:spAutoFit/>
          </a:bodyPr>
          <a:lstStyle/>
          <a:p>
            <a:pPr marL="514350" indent="-514350">
              <a:spcBef>
                <a:spcPct val="50000"/>
              </a:spcBef>
              <a:defRPr/>
            </a:pPr>
            <a:r>
              <a:rPr lang="zh-CN" altLang="en-US" sz="2800" b="1" dirty="0">
                <a:latin typeface="微软雅黑" pitchFamily="34" charset="-122"/>
                <a:ea typeface="微软雅黑" pitchFamily="34" charset="-122"/>
              </a:rPr>
              <a:t>第五步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7" name="Text Box 420"/>
          <p:cNvSpPr txBox="1">
            <a:spLocks noChangeArrowheads="1"/>
          </p:cNvSpPr>
          <p:nvPr/>
        </p:nvSpPr>
        <p:spPr bwMode="auto">
          <a:xfrm>
            <a:off x="251520" y="3337828"/>
            <a:ext cx="8353425" cy="523220"/>
          </a:xfrm>
          <a:prstGeom prst="rect">
            <a:avLst/>
          </a:prstGeom>
          <a:noFill/>
          <a:ln w="9525" algn="ctr">
            <a:noFill/>
            <a:miter lim="800000"/>
            <a:headEnd/>
            <a:tailEnd/>
          </a:ln>
          <a:effectLst/>
        </p:spPr>
        <p:txBody>
          <a:bodyPr>
            <a:spAutoFit/>
          </a:bodyPr>
          <a:lstStyle/>
          <a:p>
            <a:pPr marL="514350" indent="-514350">
              <a:spcBef>
                <a:spcPct val="50000"/>
              </a:spcBef>
              <a:defRPr/>
            </a:pPr>
            <a:r>
              <a:rPr lang="zh-CN" altLang="en-US" sz="2800" b="1" dirty="0">
                <a:latin typeface="微软雅黑" pitchFamily="34" charset="-122"/>
                <a:ea typeface="微软雅黑" pitchFamily="34" charset="-122"/>
              </a:rPr>
              <a:t>第四步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8" name="Text Box 420"/>
          <p:cNvSpPr txBox="1">
            <a:spLocks noChangeArrowheads="1"/>
          </p:cNvSpPr>
          <p:nvPr/>
        </p:nvSpPr>
        <p:spPr bwMode="auto">
          <a:xfrm>
            <a:off x="251520" y="2708920"/>
            <a:ext cx="8353425" cy="523220"/>
          </a:xfrm>
          <a:prstGeom prst="rect">
            <a:avLst/>
          </a:prstGeom>
          <a:noFill/>
          <a:ln w="9525" algn="ctr">
            <a:noFill/>
            <a:miter lim="800000"/>
            <a:headEnd/>
            <a:tailEnd/>
          </a:ln>
          <a:effectLst/>
        </p:spPr>
        <p:txBody>
          <a:bodyPr>
            <a:spAutoFit/>
          </a:bodyPr>
          <a:lstStyle/>
          <a:p>
            <a:pPr marL="514350" indent="-514350">
              <a:spcBef>
                <a:spcPct val="50000"/>
              </a:spcBef>
              <a:defRPr/>
            </a:pPr>
            <a:r>
              <a:rPr lang="zh-CN" altLang="en-US" sz="2800" b="1" dirty="0">
                <a:latin typeface="微软雅黑" pitchFamily="34" charset="-122"/>
                <a:ea typeface="微软雅黑" pitchFamily="34" charset="-122"/>
              </a:rPr>
              <a:t>第三步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1" name="Text Box 420"/>
          <p:cNvSpPr txBox="1">
            <a:spLocks noChangeArrowheads="1"/>
          </p:cNvSpPr>
          <p:nvPr/>
        </p:nvSpPr>
        <p:spPr bwMode="auto">
          <a:xfrm>
            <a:off x="251520" y="2041684"/>
            <a:ext cx="8353425" cy="523220"/>
          </a:xfrm>
          <a:prstGeom prst="rect">
            <a:avLst/>
          </a:prstGeom>
          <a:noFill/>
          <a:ln w="9525" algn="ctr">
            <a:noFill/>
            <a:miter lim="800000"/>
            <a:headEnd/>
            <a:tailEnd/>
          </a:ln>
          <a:effectLst/>
        </p:spPr>
        <p:txBody>
          <a:bodyPr wrap="square">
            <a:spAutoFit/>
          </a:bodyPr>
          <a:lstStyle/>
          <a:p>
            <a:pPr marL="514350" indent="-514350">
              <a:spcBef>
                <a:spcPct val="50000"/>
              </a:spcBef>
              <a:defRPr/>
            </a:pPr>
            <a:r>
              <a:rPr lang="zh-CN" altLang="en-US" sz="2800" b="1" dirty="0">
                <a:latin typeface="微软雅黑" pitchFamily="34" charset="-122"/>
                <a:ea typeface="微软雅黑" pitchFamily="34" charset="-122"/>
              </a:rPr>
              <a:t>第二步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2" name="Text Box 420"/>
          <p:cNvSpPr txBox="1">
            <a:spLocks noChangeArrowheads="1"/>
          </p:cNvSpPr>
          <p:nvPr/>
        </p:nvSpPr>
        <p:spPr bwMode="auto">
          <a:xfrm>
            <a:off x="294003" y="1393612"/>
            <a:ext cx="8353425" cy="523220"/>
          </a:xfrm>
          <a:prstGeom prst="rect">
            <a:avLst/>
          </a:prstGeom>
          <a:noFill/>
          <a:ln w="9525" algn="ctr">
            <a:noFill/>
            <a:miter lim="800000"/>
            <a:headEnd/>
            <a:tailEnd/>
          </a:ln>
          <a:effectLst/>
        </p:spPr>
        <p:txBody>
          <a:bodyPr>
            <a:spAutoFit/>
          </a:bodyPr>
          <a:lstStyle/>
          <a:p>
            <a:pPr marL="514350" indent="-514350">
              <a:spcBef>
                <a:spcPct val="50000"/>
              </a:spcBef>
              <a:defRPr/>
            </a:pPr>
            <a:r>
              <a:rPr lang="zh-CN" altLang="en-US" sz="2800" b="1" dirty="0">
                <a:latin typeface="微软雅黑" pitchFamily="34" charset="-122"/>
                <a:ea typeface="微软雅黑" pitchFamily="34" charset="-122"/>
              </a:rPr>
              <a:t>第一步</a:t>
            </a:r>
            <a:r>
              <a:rPr lang="zh-CN" altLang="en-US" sz="2800" b="1" dirty="0" smtClean="0">
                <a:latin typeface="微软雅黑" pitchFamily="34" charset="-122"/>
                <a:ea typeface="微软雅黑" pitchFamily="34" charset="-122"/>
              </a:rPr>
              <a:t>：</a:t>
            </a:r>
            <a:r>
              <a:rPr lang="en-US" altLang="zh-CN" sz="2800" b="1" dirty="0" smtClean="0">
                <a:latin typeface="微软雅黑" pitchFamily="34" charset="-122"/>
                <a:ea typeface="微软雅黑" pitchFamily="34" charset="-122"/>
              </a:rPr>
              <a:t> </a:t>
            </a:r>
            <a:endParaRPr lang="zh-CN" altLang="en-US" sz="2800" b="1" dirty="0">
              <a:latin typeface="微软雅黑" pitchFamily="34" charset="-122"/>
              <a:ea typeface="微软雅黑" pitchFamily="34" charset="-122"/>
            </a:endParaRPr>
          </a:p>
        </p:txBody>
      </p:sp>
      <p:sp>
        <p:nvSpPr>
          <p:cNvPr id="14" name="爆炸形 2 13"/>
          <p:cNvSpPr/>
          <p:nvPr/>
        </p:nvSpPr>
        <p:spPr>
          <a:xfrm>
            <a:off x="6300192" y="1844824"/>
            <a:ext cx="2643187" cy="12858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solidFill>
                  <a:schemeClr val="tx1"/>
                </a:solidFill>
              </a:rPr>
              <a:t>发现问题</a:t>
            </a:r>
          </a:p>
        </p:txBody>
      </p:sp>
      <p:sp>
        <p:nvSpPr>
          <p:cNvPr id="15" name="爆炸形 2 14"/>
          <p:cNvSpPr/>
          <p:nvPr/>
        </p:nvSpPr>
        <p:spPr>
          <a:xfrm>
            <a:off x="6732240" y="3284984"/>
            <a:ext cx="1928812" cy="12858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chemeClr val="tx1"/>
                </a:solidFill>
                <a:latin typeface="微软雅黑" pitchFamily="34" charset="-122"/>
                <a:ea typeface="微软雅黑" pitchFamily="34" charset="-122"/>
              </a:rPr>
              <a:t>分析原因</a:t>
            </a:r>
          </a:p>
        </p:txBody>
      </p:sp>
      <p:sp>
        <p:nvSpPr>
          <p:cNvPr id="16" name="爆炸形 2 15"/>
          <p:cNvSpPr/>
          <p:nvPr/>
        </p:nvSpPr>
        <p:spPr>
          <a:xfrm>
            <a:off x="6732240" y="4797152"/>
            <a:ext cx="1928813" cy="12858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rPr>
              <a:t>采取对策</a:t>
            </a:r>
          </a:p>
        </p:txBody>
      </p:sp>
      <p:sp>
        <p:nvSpPr>
          <p:cNvPr id="13" name="Text Box 420"/>
          <p:cNvSpPr txBox="1">
            <a:spLocks noChangeArrowheads="1"/>
          </p:cNvSpPr>
          <p:nvPr/>
        </p:nvSpPr>
        <p:spPr bwMode="auto">
          <a:xfrm>
            <a:off x="251520" y="4633972"/>
            <a:ext cx="8353425" cy="523220"/>
          </a:xfrm>
          <a:prstGeom prst="rect">
            <a:avLst/>
          </a:prstGeom>
          <a:noFill/>
          <a:ln w="9525" algn="ctr">
            <a:noFill/>
            <a:miter lim="800000"/>
            <a:headEnd/>
            <a:tailEnd/>
          </a:ln>
          <a:effectLst/>
        </p:spPr>
        <p:txBody>
          <a:bodyPr>
            <a:spAutoFit/>
          </a:bodyPr>
          <a:lstStyle/>
          <a:p>
            <a:pPr marL="514350" indent="-514350">
              <a:spcBef>
                <a:spcPct val="50000"/>
              </a:spcBef>
              <a:defRPr/>
            </a:pPr>
            <a:r>
              <a:rPr lang="zh-CN" altLang="en-US" sz="2800" b="1" dirty="0" smtClean="0">
                <a:latin typeface="微软雅黑" pitchFamily="34" charset="-122"/>
                <a:ea typeface="微软雅黑" pitchFamily="34" charset="-122"/>
              </a:rPr>
              <a:t>第六步： </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2190386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 calcmode="lin" valueType="num">
                                      <p:cBhvr additive="base">
                                        <p:cTn id="3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bg/>
                                          </p:spTgt>
                                        </p:tgtEl>
                                        <p:attrNameLst>
                                          <p:attrName>style.visibility</p:attrName>
                                        </p:attrNameLst>
                                      </p:cBhvr>
                                      <p:to>
                                        <p:strVal val="visible"/>
                                      </p:to>
                                    </p:set>
                                    <p:anim calcmode="lin" valueType="num">
                                      <p:cBhvr additive="base">
                                        <p:cTn id="5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6">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additive="base">
                                        <p:cTn id="6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4" grpId="0" build="allAtOnce" animBg="1"/>
      <p:bldP spid="15" grpId="0" build="allAtOnce" animBg="1"/>
      <p:bldP spid="16" grpId="0" build="allAtOnce" animBg="1"/>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18"/>
          <p:cNvSpPr txBox="1">
            <a:spLocks noChangeArrowheads="1"/>
          </p:cNvSpPr>
          <p:nvPr/>
        </p:nvSpPr>
        <p:spPr bwMode="auto">
          <a:xfrm>
            <a:off x="251147" y="1343670"/>
            <a:ext cx="8569325" cy="1077218"/>
          </a:xfrm>
          <a:prstGeom prst="rect">
            <a:avLst/>
          </a:prstGeom>
          <a:noFill/>
          <a:ln w="9525" algn="ctr">
            <a:noFill/>
            <a:miter lim="800000"/>
            <a:headEnd/>
            <a:tailEnd/>
          </a:ln>
          <a:effectLst/>
        </p:spPr>
        <p:txBody>
          <a:bodyPr wrap="square">
            <a:spAutoFit/>
          </a:bodyPr>
          <a:lstStyle/>
          <a:p>
            <a:pPr>
              <a:spcBef>
                <a:spcPct val="50000"/>
              </a:spcBef>
              <a:defRPr/>
            </a:pPr>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定义</a:t>
            </a:r>
            <a:r>
              <a:rPr lang="zh-CN" altLang="en-US" sz="2800" b="1" dirty="0" smtClean="0">
                <a:solidFill>
                  <a:srgbClr val="FF0000"/>
                </a:solidFill>
                <a:latin typeface="微软雅黑" pitchFamily="34" charset="-122"/>
                <a:ea typeface="微软雅黑" pitchFamily="34" charset="-122"/>
              </a:rPr>
              <a:t>：</a:t>
            </a:r>
            <a:endParaRPr lang="en-US" altLang="zh-CN" sz="2800" b="1" dirty="0" smtClean="0">
              <a:solidFill>
                <a:srgbClr val="FF0000"/>
              </a:solidFill>
              <a:latin typeface="微软雅黑" pitchFamily="34" charset="-122"/>
              <a:ea typeface="微软雅黑" pitchFamily="34" charset="-122"/>
            </a:endParaRPr>
          </a:p>
          <a:p>
            <a:pPr>
              <a:spcBef>
                <a:spcPct val="50000"/>
              </a:spcBef>
              <a:defRPr/>
            </a:pPr>
            <a:r>
              <a:rPr lang="zh-CN" altLang="en-US" sz="2400" b="1" dirty="0" smtClean="0">
                <a:latin typeface="微软雅黑" pitchFamily="34" charset="-122"/>
                <a:ea typeface="微软雅黑" pitchFamily="34" charset="-122"/>
              </a:rPr>
              <a:t>   维持</a:t>
            </a:r>
            <a:r>
              <a:rPr lang="zh-CN" altLang="en-US" sz="2400" b="1" dirty="0">
                <a:latin typeface="微软雅黑" pitchFamily="34" charset="-122"/>
                <a:ea typeface="微软雅黑" pitchFamily="34" charset="-122"/>
              </a:rPr>
              <a:t>以上整理、整顿、清扫的结果，使之制度化、程序化</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pic>
        <p:nvPicPr>
          <p:cNvPr id="105476" name="Picture 9"/>
          <p:cNvPicPr>
            <a:picLocks noChangeAspect="1" noChangeArrowheads="1"/>
          </p:cNvPicPr>
          <p:nvPr/>
        </p:nvPicPr>
        <p:blipFill>
          <a:blip r:embed="rId2" cstate="email"/>
          <a:srcRect/>
          <a:stretch>
            <a:fillRect/>
          </a:stretch>
        </p:blipFill>
        <p:spPr bwMode="auto">
          <a:xfrm>
            <a:off x="5292725" y="3068960"/>
            <a:ext cx="3851275" cy="3167062"/>
          </a:xfrm>
          <a:prstGeom prst="rect">
            <a:avLst/>
          </a:prstGeom>
          <a:noFill/>
          <a:ln w="9525">
            <a:noFill/>
            <a:miter lim="800000"/>
            <a:headEnd/>
            <a:tailEnd/>
          </a:ln>
        </p:spPr>
      </p:pic>
      <p:sp>
        <p:nvSpPr>
          <p:cNvPr id="105477" name="矩形 11"/>
          <p:cNvSpPr>
            <a:spLocks noChangeArrowheads="1"/>
          </p:cNvSpPr>
          <p:nvPr/>
        </p:nvSpPr>
        <p:spPr bwMode="auto">
          <a:xfrm>
            <a:off x="323528" y="2492896"/>
            <a:ext cx="5112568" cy="3683060"/>
          </a:xfrm>
          <a:prstGeom prst="rect">
            <a:avLst/>
          </a:prstGeom>
          <a:noFill/>
          <a:ln w="9525">
            <a:noFill/>
            <a:miter lim="800000"/>
            <a:headEnd/>
            <a:tailEnd/>
          </a:ln>
        </p:spPr>
        <p:txBody>
          <a:bodyPr wrap="square">
            <a:spAutoFit/>
          </a:bodyPr>
          <a:lstStyle/>
          <a:p>
            <a:pPr>
              <a:lnSpc>
                <a:spcPts val="3500"/>
              </a:lnSpc>
            </a:pPr>
            <a:r>
              <a:rPr lang="zh-CN" altLang="en-US" sz="2800" b="1" dirty="0" smtClean="0">
                <a:solidFill>
                  <a:srgbClr val="FF0000"/>
                </a:solidFill>
                <a:latin typeface="微软雅黑" pitchFamily="34" charset="-122"/>
                <a:ea typeface="微软雅黑" pitchFamily="34" charset="-122"/>
              </a:rPr>
              <a:t>对象：</a:t>
            </a:r>
            <a:endParaRPr lang="zh-CN" altLang="en-US" sz="2800" b="1" dirty="0">
              <a:solidFill>
                <a:srgbClr val="FF0000"/>
              </a:solidFill>
              <a:latin typeface="微软雅黑" pitchFamily="34" charset="-122"/>
              <a:ea typeface="微软雅黑" pitchFamily="34" charset="-122"/>
            </a:endParaRPr>
          </a:p>
          <a:p>
            <a:pPr>
              <a:lnSpc>
                <a:spcPts val="3500"/>
              </a:lnSpc>
            </a:pPr>
            <a:r>
              <a:rPr lang="zh-CN" altLang="en-US" sz="2400" b="1" dirty="0">
                <a:latin typeface="微软雅黑" pitchFamily="34" charset="-122"/>
                <a:ea typeface="微软雅黑" pitchFamily="34" charset="-122"/>
              </a:rPr>
              <a:t>  工作区域的人与物</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a:p>
            <a:pPr>
              <a:lnSpc>
                <a:spcPts val="3500"/>
              </a:lnSpc>
            </a:pPr>
            <a:r>
              <a:rPr lang="zh-CN" altLang="en-US" sz="2800" b="1" dirty="0" smtClean="0">
                <a:solidFill>
                  <a:srgbClr val="FF0000"/>
                </a:solidFill>
                <a:latin typeface="微软雅黑" pitchFamily="34" charset="-122"/>
                <a:ea typeface="微软雅黑" pitchFamily="34" charset="-122"/>
              </a:rPr>
              <a:t>重点：</a:t>
            </a:r>
            <a:endParaRPr lang="zh-CN" altLang="en-US" sz="2800" b="1" dirty="0">
              <a:solidFill>
                <a:srgbClr val="FF0000"/>
              </a:solidFill>
              <a:latin typeface="微软雅黑" pitchFamily="34" charset="-122"/>
              <a:ea typeface="微软雅黑" pitchFamily="34" charset="-122"/>
            </a:endParaRPr>
          </a:p>
          <a:p>
            <a:pPr>
              <a:lnSpc>
                <a:spcPts val="3500"/>
              </a:lnSpc>
            </a:pPr>
            <a:r>
              <a:rPr lang="zh-CN" altLang="en-US" sz="2400" b="1" dirty="0">
                <a:latin typeface="微软雅黑" pitchFamily="34" charset="-122"/>
                <a:ea typeface="微软雅黑" pitchFamily="34" charset="-122"/>
              </a:rPr>
              <a:t>  维持巩固前</a:t>
            </a:r>
            <a:r>
              <a:rPr lang="en-US" altLang="zh-CN" sz="2400" b="1" dirty="0">
                <a:latin typeface="微软雅黑" pitchFamily="34" charset="-122"/>
                <a:ea typeface="微软雅黑" pitchFamily="34" charset="-122"/>
              </a:rPr>
              <a:t>3S</a:t>
            </a:r>
            <a:r>
              <a:rPr lang="zh-CN" altLang="en-US" sz="2400" b="1" dirty="0">
                <a:latin typeface="微软雅黑" pitchFamily="34" charset="-122"/>
                <a:ea typeface="微软雅黑" pitchFamily="34" charset="-122"/>
              </a:rPr>
              <a:t>的效果；</a:t>
            </a:r>
          </a:p>
          <a:p>
            <a:pPr>
              <a:lnSpc>
                <a:spcPts val="3500"/>
              </a:lnSpc>
            </a:pPr>
            <a:r>
              <a:rPr lang="zh-CN" altLang="en-US" sz="2400" b="1" dirty="0">
                <a:latin typeface="微软雅黑" pitchFamily="34" charset="-122"/>
                <a:ea typeface="微软雅黑" pitchFamily="34" charset="-122"/>
              </a:rPr>
              <a:t>  养成持久有效的清洁习惯；</a:t>
            </a:r>
          </a:p>
          <a:p>
            <a:pPr>
              <a:lnSpc>
                <a:spcPts val="3500"/>
              </a:lnSpc>
            </a:pPr>
            <a:r>
              <a:rPr lang="zh-CN" altLang="en-US" sz="2400" b="1" dirty="0">
                <a:latin typeface="微软雅黑" pitchFamily="34" charset="-122"/>
                <a:ea typeface="微软雅黑" pitchFamily="34" charset="-122"/>
              </a:rPr>
              <a:t>  使异常现象能立即</a:t>
            </a:r>
            <a:r>
              <a:rPr lang="zh-CN" altLang="en-US" sz="2400" b="1" dirty="0" smtClean="0">
                <a:latin typeface="微软雅黑" pitchFamily="34" charset="-122"/>
                <a:ea typeface="微软雅黑" pitchFamily="34" charset="-122"/>
              </a:rPr>
              <a:t>消除；</a:t>
            </a:r>
            <a:endParaRPr lang="en-US" altLang="zh-CN" sz="2400" b="1" dirty="0" smtClean="0">
              <a:latin typeface="微软雅黑" pitchFamily="34" charset="-122"/>
              <a:ea typeface="微软雅黑" pitchFamily="34" charset="-122"/>
            </a:endParaRPr>
          </a:p>
          <a:p>
            <a:pPr>
              <a:lnSpc>
                <a:spcPts val="3500"/>
              </a:lnSpc>
              <a:buFontTx/>
              <a:buNone/>
            </a:pPr>
            <a:r>
              <a:rPr kumimoji="1" lang="zh-CN" altLang="en-US" sz="2400" b="1" dirty="0" smtClean="0">
                <a:latin typeface="微软雅黑" pitchFamily="34" charset="-122"/>
                <a:ea typeface="微软雅黑" pitchFamily="34" charset="-122"/>
              </a:rPr>
              <a:t>  是标准化的基础；</a:t>
            </a:r>
          </a:p>
          <a:p>
            <a:pPr>
              <a:lnSpc>
                <a:spcPts val="3500"/>
              </a:lnSpc>
              <a:buFontTx/>
              <a:buNone/>
            </a:pPr>
            <a:r>
              <a:rPr kumimoji="1" lang="zh-CN" altLang="en-US" sz="2400" b="1" dirty="0" smtClean="0">
                <a:latin typeface="微软雅黑" pitchFamily="34" charset="-122"/>
                <a:ea typeface="微软雅黑" pitchFamily="34" charset="-122"/>
              </a:rPr>
              <a:t>  企业文化开始形成</a:t>
            </a:r>
          </a:p>
        </p:txBody>
      </p:sp>
      <p:sp>
        <p:nvSpPr>
          <p:cNvPr id="7" name="Text Box 3"/>
          <p:cNvSpPr txBox="1">
            <a:spLocks noChangeArrowheads="1"/>
          </p:cNvSpPr>
          <p:nvPr/>
        </p:nvSpPr>
        <p:spPr bwMode="auto">
          <a:xfrm>
            <a:off x="2627784" y="620688"/>
            <a:ext cx="3744416" cy="588963"/>
          </a:xfrm>
          <a:prstGeom prst="rect">
            <a:avLst/>
          </a:prstGeom>
          <a:noFill/>
          <a:ln w="9525">
            <a:noFill/>
            <a:miter lim="800000"/>
            <a:headEnd/>
            <a:tailEnd/>
          </a:ln>
          <a:effectLst/>
        </p:spPr>
        <p:txBody>
          <a:bodyPr wrap="square">
            <a:spAutoFit/>
          </a:bodyPr>
          <a:lstStyle/>
          <a:p>
            <a:pPr eaLnBrk="0" hangingPunct="0"/>
            <a:r>
              <a:rPr lang="zh-CN" altLang="en-US" sz="3200" b="1" dirty="0" smtClean="0">
                <a:solidFill>
                  <a:srgbClr val="FF0000"/>
                </a:solidFill>
                <a:latin typeface="微软雅黑" pitchFamily="34" charset="-122"/>
                <a:ea typeface="微软雅黑" pitchFamily="34" charset="-122"/>
              </a:rPr>
              <a:t>清洁</a:t>
            </a:r>
            <a:r>
              <a:rPr lang="zh-CN" altLang="en-US" sz="3200" b="1" dirty="0">
                <a:solidFill>
                  <a:srgbClr val="FF0000"/>
                </a:solidFill>
                <a:latin typeface="微软雅黑" pitchFamily="34" charset="-122"/>
                <a:ea typeface="微软雅黑" pitchFamily="34" charset="-122"/>
              </a:rPr>
              <a:t>的含义、作用</a:t>
            </a:r>
          </a:p>
        </p:txBody>
      </p:sp>
    </p:spTree>
    <p:extLst>
      <p:ext uri="{BB962C8B-B14F-4D97-AF65-F5344CB8AC3E}">
        <p14:creationId xmlns:p14="http://schemas.microsoft.com/office/powerpoint/2010/main" val="2697489996"/>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7" name="Text Box 13"/>
          <p:cNvSpPr txBox="1">
            <a:spLocks noChangeArrowheads="1"/>
          </p:cNvSpPr>
          <p:nvPr/>
        </p:nvSpPr>
        <p:spPr bwMode="auto">
          <a:xfrm>
            <a:off x="179512" y="1268760"/>
            <a:ext cx="4104010" cy="519113"/>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kumimoji="1" lang="zh-CN" altLang="en-US" sz="2800" b="1" dirty="0">
                <a:solidFill>
                  <a:srgbClr val="FF0000"/>
                </a:solidFill>
                <a:latin typeface="微软雅黑" pitchFamily="34" charset="-122"/>
                <a:ea typeface="微软雅黑" pitchFamily="34" charset="-122"/>
              </a:rPr>
              <a:t>清洁的含义</a:t>
            </a:r>
          </a:p>
        </p:txBody>
      </p:sp>
      <p:sp>
        <p:nvSpPr>
          <p:cNvPr id="139278" name="Text Box 14"/>
          <p:cNvSpPr txBox="1">
            <a:spLocks noChangeArrowheads="1"/>
          </p:cNvSpPr>
          <p:nvPr/>
        </p:nvSpPr>
        <p:spPr bwMode="auto">
          <a:xfrm>
            <a:off x="251520" y="1834022"/>
            <a:ext cx="4089400" cy="2243050"/>
          </a:xfrm>
          <a:prstGeom prst="rect">
            <a:avLst/>
          </a:prstGeom>
          <a:noFill/>
          <a:ln w="9525">
            <a:noFill/>
            <a:miter lim="800000"/>
            <a:headEnd/>
            <a:tailEnd/>
          </a:ln>
          <a:effectLst/>
        </p:spPr>
        <p:txBody>
          <a:bodyPr>
            <a:spAutoFit/>
          </a:bodyPr>
          <a:lstStyle/>
          <a:p>
            <a:pPr>
              <a:lnSpc>
                <a:spcPct val="150000"/>
              </a:lnSpc>
              <a:spcBef>
                <a:spcPct val="50000"/>
              </a:spcBef>
            </a:pPr>
            <a:r>
              <a:rPr kumimoji="1" lang="zh-CN" altLang="en-US" sz="2400" b="1" dirty="0">
                <a:latin typeface="微软雅黑" pitchFamily="34" charset="-122"/>
                <a:ea typeface="微软雅黑" pitchFamily="34" charset="-122"/>
              </a:rPr>
              <a:t>将整理，整顿，清扫进行到底，使周围的环境维持至当问题发生时一眼能发现的状态，并标准化，制度化。</a:t>
            </a:r>
          </a:p>
        </p:txBody>
      </p:sp>
      <p:sp>
        <p:nvSpPr>
          <p:cNvPr id="139279" name="Text Box 15"/>
          <p:cNvSpPr txBox="1">
            <a:spLocks noChangeArrowheads="1"/>
          </p:cNvSpPr>
          <p:nvPr/>
        </p:nvSpPr>
        <p:spPr bwMode="auto">
          <a:xfrm>
            <a:off x="4644008" y="1268760"/>
            <a:ext cx="4321175" cy="51911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kumimoji="1" lang="zh-CN" altLang="en-US" sz="2800" b="1" dirty="0">
                <a:solidFill>
                  <a:srgbClr val="FF0000"/>
                </a:solidFill>
                <a:latin typeface="微软雅黑" pitchFamily="34" charset="-122"/>
                <a:ea typeface="微软雅黑" pitchFamily="34" charset="-122"/>
              </a:rPr>
              <a:t>清洁的作用</a:t>
            </a:r>
          </a:p>
        </p:txBody>
      </p:sp>
      <p:sp>
        <p:nvSpPr>
          <p:cNvPr id="139280" name="Text Box 16"/>
          <p:cNvSpPr txBox="1">
            <a:spLocks noChangeArrowheads="1"/>
          </p:cNvSpPr>
          <p:nvPr/>
        </p:nvSpPr>
        <p:spPr bwMode="auto">
          <a:xfrm>
            <a:off x="4788024" y="1628800"/>
            <a:ext cx="3959225" cy="2427716"/>
          </a:xfrm>
          <a:prstGeom prst="rect">
            <a:avLst/>
          </a:prstGeom>
          <a:noFill/>
          <a:ln w="9525">
            <a:noFill/>
            <a:miter lim="800000"/>
            <a:headEnd/>
            <a:tailEnd/>
          </a:ln>
          <a:effectLst/>
        </p:spPr>
        <p:txBody>
          <a:bodyPr>
            <a:spAutoFit/>
          </a:bodyPr>
          <a:lstStyle/>
          <a:p>
            <a:pPr>
              <a:lnSpc>
                <a:spcPct val="150000"/>
              </a:lnSpc>
              <a:spcBef>
                <a:spcPct val="50000"/>
              </a:spcBef>
            </a:pPr>
            <a:r>
              <a:rPr kumimoji="1" lang="zh-CN" altLang="en-US" sz="2400" b="1" dirty="0">
                <a:latin typeface="微软雅黑" pitchFamily="34" charset="-122"/>
                <a:ea typeface="微软雅黑" pitchFamily="34" charset="-122"/>
              </a:rPr>
              <a:t>维持，将整理、整顿、清扫取得的效果维持下去；</a:t>
            </a:r>
          </a:p>
          <a:p>
            <a:pPr>
              <a:lnSpc>
                <a:spcPct val="150000"/>
              </a:lnSpc>
              <a:spcBef>
                <a:spcPct val="50000"/>
              </a:spcBef>
            </a:pPr>
            <a:r>
              <a:rPr kumimoji="1" lang="zh-CN" altLang="en-US" sz="2400" b="1" dirty="0">
                <a:latin typeface="微软雅黑" pitchFamily="34" charset="-122"/>
                <a:ea typeface="微软雅黑" pitchFamily="34" charset="-122"/>
              </a:rPr>
              <a:t>改善，将其效果持续改善，达到更高的境界。</a:t>
            </a:r>
          </a:p>
        </p:txBody>
      </p:sp>
      <p:sp>
        <p:nvSpPr>
          <p:cNvPr id="139288" name="Rectangle 24"/>
          <p:cNvSpPr>
            <a:spLocks noChangeArrowheads="1"/>
          </p:cNvSpPr>
          <p:nvPr/>
        </p:nvSpPr>
        <p:spPr bwMode="auto">
          <a:xfrm>
            <a:off x="467544" y="4293096"/>
            <a:ext cx="4032448" cy="1581423"/>
          </a:xfrm>
          <a:prstGeom prst="rect">
            <a:avLst/>
          </a:prstGeom>
          <a:solidFill>
            <a:srgbClr val="99CCFF"/>
          </a:solidFill>
          <a:ln w="19050">
            <a:noFill/>
            <a:miter lim="800000"/>
            <a:headEnd/>
            <a:tailEnd/>
          </a:ln>
          <a:effectLst/>
        </p:spPr>
        <p:txBody>
          <a:bodyPr wrap="none" lIns="90000" tIns="46800" rIns="90000" bIns="46800" anchor="ctr"/>
          <a:lstStyle/>
          <a:p>
            <a:pPr latinLnBrk="1">
              <a:lnSpc>
                <a:spcPct val="120000"/>
              </a:lnSpc>
            </a:pPr>
            <a:r>
              <a:rPr kumimoji="1" lang="ko-KR" altLang="en-US" sz="2400" b="1" dirty="0">
                <a:solidFill>
                  <a:srgbClr val="FF0000"/>
                </a:solidFill>
                <a:latin typeface="微软雅黑" pitchFamily="34" charset="-122"/>
              </a:rPr>
              <a:t> </a:t>
            </a:r>
            <a:r>
              <a:rPr kumimoji="1" lang="ko-KR" altLang="en-US" sz="2400" b="1" dirty="0" smtClean="0">
                <a:solidFill>
                  <a:srgbClr val="FF0000"/>
                </a:solidFill>
                <a:latin typeface="微软雅黑" pitchFamily="34" charset="-122"/>
              </a:rPr>
              <a:t> </a:t>
            </a:r>
            <a:r>
              <a:rPr kumimoji="1" lang="zh-CN" altLang="en-US" sz="2400" b="1" dirty="0">
                <a:solidFill>
                  <a:srgbClr val="FF0000"/>
                </a:solidFill>
                <a:latin typeface="微软雅黑" pitchFamily="34" charset="-122"/>
                <a:ea typeface="微软雅黑" pitchFamily="34" charset="-122"/>
              </a:rPr>
              <a:t>重要的是一眼</a:t>
            </a:r>
          </a:p>
          <a:p>
            <a:pPr latinLnBrk="1">
              <a:lnSpc>
                <a:spcPct val="120000"/>
              </a:lnSpc>
            </a:pPr>
            <a:r>
              <a:rPr kumimoji="1" lang="zh-CN" altLang="en-US" sz="2400" b="1" dirty="0">
                <a:solidFill>
                  <a:srgbClr val="FF0000"/>
                </a:solidFill>
                <a:latin typeface="微软雅黑" pitchFamily="34" charset="-122"/>
                <a:ea typeface="微软雅黑" pitchFamily="34" charset="-122"/>
              </a:rPr>
              <a:t>  就能知道是否正常或异常。</a:t>
            </a:r>
            <a:endParaRPr kumimoji="1" lang="ko-KR" altLang="en-US" sz="2400" b="1" dirty="0">
              <a:solidFill>
                <a:srgbClr val="FF0000"/>
              </a:solidFill>
              <a:latin typeface="微软雅黑" pitchFamily="34" charset="-122"/>
            </a:endParaRPr>
          </a:p>
        </p:txBody>
      </p:sp>
      <p:sp>
        <p:nvSpPr>
          <p:cNvPr id="139289" name="Rectangle 25"/>
          <p:cNvSpPr>
            <a:spLocks noChangeArrowheads="1"/>
          </p:cNvSpPr>
          <p:nvPr/>
        </p:nvSpPr>
        <p:spPr bwMode="auto">
          <a:xfrm>
            <a:off x="5148064" y="4365104"/>
            <a:ext cx="3743524" cy="1869455"/>
          </a:xfrm>
          <a:prstGeom prst="rect">
            <a:avLst/>
          </a:prstGeom>
          <a:solidFill>
            <a:schemeClr val="bg1"/>
          </a:solidFill>
          <a:ln w="19050">
            <a:solidFill>
              <a:schemeClr val="tx1"/>
            </a:solidFill>
            <a:miter lim="800000"/>
            <a:headEnd/>
            <a:tailEnd/>
          </a:ln>
          <a:effectLst/>
        </p:spPr>
        <p:txBody>
          <a:bodyPr wrap="none" lIns="90000" tIns="46800" rIns="90000" bIns="46800" anchor="ctr"/>
          <a:lstStyle/>
          <a:p>
            <a:endParaRPr lang="zh-CN" altLang="en-US"/>
          </a:p>
        </p:txBody>
      </p:sp>
      <p:graphicFrame>
        <p:nvGraphicFramePr>
          <p:cNvPr id="139290" name="Object 26"/>
          <p:cNvGraphicFramePr>
            <a:graphicFrameLocks noChangeAspect="1"/>
          </p:cNvGraphicFramePr>
          <p:nvPr/>
        </p:nvGraphicFramePr>
        <p:xfrm>
          <a:off x="5076056" y="4221088"/>
          <a:ext cx="3527623" cy="1986932"/>
        </p:xfrm>
        <a:graphic>
          <a:graphicData uri="http://schemas.openxmlformats.org/presentationml/2006/ole">
            <mc:AlternateContent xmlns:mc="http://schemas.openxmlformats.org/markup-compatibility/2006">
              <mc:Choice xmlns:v="urn:schemas-microsoft-com:vml" Requires="v">
                <p:oleObj spid="_x0000_s2104329" name="Photo Editor 사진" r:id="rId3" imgW="2553056" imgH="1619476" progId="">
                  <p:embed/>
                </p:oleObj>
              </mc:Choice>
              <mc:Fallback>
                <p:oleObj name="Photo Editor 사진" r:id="rId3" imgW="2553056" imgH="1619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221088"/>
                        <a:ext cx="3527623" cy="19869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91" name="AutoShape 27"/>
          <p:cNvSpPr>
            <a:spLocks noChangeArrowheads="1"/>
          </p:cNvSpPr>
          <p:nvPr/>
        </p:nvSpPr>
        <p:spPr bwMode="auto">
          <a:xfrm>
            <a:off x="5724128" y="4222030"/>
            <a:ext cx="2078360" cy="719138"/>
          </a:xfrm>
          <a:prstGeom prst="wedgeEllipseCallout">
            <a:avLst>
              <a:gd name="adj1" fmla="val -8852"/>
              <a:gd name="adj2" fmla="val 107616"/>
            </a:avLst>
          </a:prstGeom>
          <a:solidFill>
            <a:schemeClr val="bg1"/>
          </a:solidFill>
          <a:ln w="6350">
            <a:solidFill>
              <a:schemeClr val="tx1"/>
            </a:solidFill>
            <a:miter lim="800000"/>
            <a:headEnd/>
            <a:tailEnd type="none" w="sm" len="sm"/>
          </a:ln>
          <a:effectLst/>
        </p:spPr>
        <p:txBody>
          <a:bodyPr anchor="ctr"/>
          <a:lstStyle/>
          <a:p>
            <a:pPr fontAlgn="t" latinLnBrk="1"/>
            <a:r>
              <a:rPr kumimoji="1" lang="zh-CN" altLang="en-US" sz="2000" dirty="0">
                <a:latin typeface="宋体" pitchFamily="2" charset="-122"/>
              </a:rPr>
              <a:t>嗨！一点灰尘都没有</a:t>
            </a:r>
          </a:p>
        </p:txBody>
      </p:sp>
      <p:sp>
        <p:nvSpPr>
          <p:cNvPr id="10" name="Text Box 3"/>
          <p:cNvSpPr txBox="1">
            <a:spLocks noChangeArrowheads="1"/>
          </p:cNvSpPr>
          <p:nvPr/>
        </p:nvSpPr>
        <p:spPr bwMode="auto">
          <a:xfrm>
            <a:off x="2627784" y="620688"/>
            <a:ext cx="3744416" cy="588963"/>
          </a:xfrm>
          <a:prstGeom prst="rect">
            <a:avLst/>
          </a:prstGeom>
          <a:noFill/>
          <a:ln w="9525">
            <a:noFill/>
            <a:miter lim="800000"/>
            <a:headEnd/>
            <a:tailEnd/>
          </a:ln>
          <a:effectLst/>
        </p:spPr>
        <p:txBody>
          <a:bodyPr wrap="square">
            <a:spAutoFit/>
          </a:bodyPr>
          <a:lstStyle/>
          <a:p>
            <a:pPr eaLnBrk="0" hangingPunct="0"/>
            <a:r>
              <a:rPr lang="zh-CN" altLang="en-US" sz="3200" b="1" dirty="0" smtClean="0">
                <a:solidFill>
                  <a:srgbClr val="FF0000"/>
                </a:solidFill>
                <a:latin typeface="微软雅黑" pitchFamily="34" charset="-122"/>
                <a:ea typeface="微软雅黑" pitchFamily="34" charset="-122"/>
              </a:rPr>
              <a:t>清洁</a:t>
            </a:r>
            <a:r>
              <a:rPr lang="zh-CN" altLang="en-US" sz="3200" b="1" dirty="0">
                <a:solidFill>
                  <a:srgbClr val="FF0000"/>
                </a:solidFill>
                <a:latin typeface="微软雅黑" pitchFamily="34" charset="-122"/>
                <a:ea typeface="微软雅黑" pitchFamily="34" charset="-122"/>
              </a:rPr>
              <a:t>的含义、作用</a:t>
            </a:r>
          </a:p>
        </p:txBody>
      </p:sp>
    </p:spTree>
    <p:extLst>
      <p:ext uri="{BB962C8B-B14F-4D97-AF65-F5344CB8AC3E}">
        <p14:creationId xmlns:p14="http://schemas.microsoft.com/office/powerpoint/2010/main" val="3135155043"/>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1475656" y="620688"/>
            <a:ext cx="6072736" cy="625224"/>
          </a:xfrm>
        </p:spPr>
        <p:txBody>
          <a:bodyPr/>
          <a:lstStyle/>
          <a:p>
            <a:pPr eaLnBrk="1" hangingPunct="1">
              <a:defRPr/>
            </a:pPr>
            <a:r>
              <a:rPr lang="zh-CN" altLang="en-US" sz="3200" b="1" dirty="0" smtClean="0">
                <a:solidFill>
                  <a:srgbClr val="FF0000"/>
                </a:solidFill>
                <a:latin typeface="微软雅黑" pitchFamily="34" charset="-122"/>
                <a:ea typeface="微软雅黑" pitchFamily="34" charset="-122"/>
              </a:rPr>
              <a:t>清洁推进的目的</a:t>
            </a:r>
            <a:endParaRPr lang="zh-CN" altLang="en-US" sz="3200" dirty="0">
              <a:solidFill>
                <a:srgbClr val="FF0000"/>
              </a:solidFill>
              <a:latin typeface="微软雅黑" pitchFamily="34" charset="-122"/>
              <a:ea typeface="微软雅黑" pitchFamily="34" charset="-122"/>
            </a:endParaRPr>
          </a:p>
        </p:txBody>
      </p:sp>
      <p:sp>
        <p:nvSpPr>
          <p:cNvPr id="106499" name="Rectangle 2"/>
          <p:cNvSpPr txBox="1">
            <a:spLocks noChangeArrowheads="1"/>
          </p:cNvSpPr>
          <p:nvPr/>
        </p:nvSpPr>
        <p:spPr bwMode="auto">
          <a:xfrm>
            <a:off x="323528" y="1340768"/>
            <a:ext cx="8534400" cy="4786312"/>
          </a:xfrm>
          <a:prstGeom prst="rect">
            <a:avLst/>
          </a:prstGeom>
          <a:noFill/>
          <a:ln w="9525">
            <a:noFill/>
            <a:miter lim="800000"/>
            <a:headEnd/>
            <a:tailEnd/>
          </a:ln>
        </p:spPr>
        <p:txBody>
          <a:bodyPr/>
          <a:lstStyle/>
          <a:p>
            <a:pPr marL="342900" indent="-342900">
              <a:lnSpc>
                <a:spcPts val="3500"/>
              </a:lnSpc>
              <a:spcBef>
                <a:spcPct val="20000"/>
              </a:spcBef>
              <a:buSzPct val="70000"/>
              <a:buFont typeface="Wingdings" pitchFamily="2" charset="2"/>
              <a:buChar char="Ø"/>
            </a:pPr>
            <a:r>
              <a:rPr lang="zh-CN" altLang="en-US" sz="2400" b="1" dirty="0" smtClean="0">
                <a:solidFill>
                  <a:schemeClr val="tx2"/>
                </a:solidFill>
                <a:latin typeface="微软雅黑" pitchFamily="34" charset="-122"/>
                <a:ea typeface="微软雅黑" pitchFamily="34" charset="-122"/>
              </a:rPr>
              <a:t>维持：即整理、整顿、清扫后去的的良好效果，成为人人必须严格遵守的固定制度</a:t>
            </a:r>
            <a:endParaRPr lang="en-US" altLang="zh-CN" sz="2400" b="1" dirty="0" smtClean="0">
              <a:solidFill>
                <a:schemeClr val="tx2"/>
              </a:solidFill>
              <a:latin typeface="微软雅黑" pitchFamily="34" charset="-122"/>
              <a:ea typeface="微软雅黑" pitchFamily="34" charset="-122"/>
            </a:endParaRPr>
          </a:p>
          <a:p>
            <a:pPr marL="342900" indent="-342900">
              <a:lnSpc>
                <a:spcPts val="3500"/>
              </a:lnSpc>
              <a:spcBef>
                <a:spcPct val="20000"/>
              </a:spcBef>
              <a:buSzPct val="70000"/>
              <a:buFont typeface="Wingdings" pitchFamily="2" charset="2"/>
              <a:buChar char="Ø"/>
            </a:pPr>
            <a:r>
              <a:rPr lang="zh-CN" altLang="en-US" sz="2400" b="1" dirty="0" smtClean="0">
                <a:solidFill>
                  <a:schemeClr val="tx2"/>
                </a:solidFill>
                <a:latin typeface="微软雅黑" pitchFamily="34" charset="-122"/>
                <a:ea typeface="微软雅黑" pitchFamily="34" charset="-122"/>
              </a:rPr>
              <a:t>改善：即对已取得的良好成绩不断进行持续改善，使之达到更高、更好的效果</a:t>
            </a:r>
            <a:endParaRPr lang="en-US" altLang="zh-CN" sz="2400" b="1" dirty="0" smtClean="0">
              <a:solidFill>
                <a:schemeClr val="tx2"/>
              </a:solidFill>
              <a:latin typeface="微软雅黑" pitchFamily="34" charset="-122"/>
              <a:ea typeface="微软雅黑" pitchFamily="34" charset="-122"/>
            </a:endParaRPr>
          </a:p>
          <a:p>
            <a:pPr marL="342900" indent="-342900">
              <a:lnSpc>
                <a:spcPts val="3500"/>
              </a:lnSpc>
              <a:spcBef>
                <a:spcPct val="20000"/>
              </a:spcBef>
              <a:buSzPct val="70000"/>
              <a:buFont typeface="Wingdings" pitchFamily="2" charset="2"/>
              <a:buChar char="Ø"/>
            </a:pPr>
            <a:r>
              <a:rPr lang="zh-CN" altLang="en-US" sz="2400" b="1" dirty="0" smtClean="0">
                <a:solidFill>
                  <a:schemeClr val="tx2"/>
                </a:solidFill>
                <a:latin typeface="微软雅黑" pitchFamily="34" charset="-122"/>
                <a:ea typeface="微软雅黑" pitchFamily="34" charset="-122"/>
              </a:rPr>
              <a:t>贯彻与推进：即充分贯彻</a:t>
            </a:r>
            <a:r>
              <a:rPr lang="en-US" altLang="zh-CN" sz="2400" b="1" dirty="0" smtClean="0">
                <a:solidFill>
                  <a:schemeClr val="tx2"/>
                </a:solidFill>
                <a:latin typeface="微软雅黑" pitchFamily="34" charset="-122"/>
                <a:ea typeface="微软雅黑" pitchFamily="34" charset="-122"/>
              </a:rPr>
              <a:t>6S</a:t>
            </a:r>
            <a:r>
              <a:rPr lang="zh-CN" altLang="en-US" sz="2400" b="1" dirty="0" smtClean="0">
                <a:solidFill>
                  <a:schemeClr val="tx2"/>
                </a:solidFill>
                <a:latin typeface="微软雅黑" pitchFamily="34" charset="-122"/>
                <a:ea typeface="微软雅黑" pitchFamily="34" charset="-122"/>
              </a:rPr>
              <a:t>管理理念，推进</a:t>
            </a:r>
            <a:r>
              <a:rPr lang="en-US" altLang="zh-CN" sz="2400" b="1" dirty="0" smtClean="0">
                <a:solidFill>
                  <a:schemeClr val="tx2"/>
                </a:solidFill>
                <a:latin typeface="微软雅黑" pitchFamily="34" charset="-122"/>
                <a:ea typeface="微软雅黑" pitchFamily="34" charset="-122"/>
              </a:rPr>
              <a:t>6S</a:t>
            </a:r>
            <a:r>
              <a:rPr lang="zh-CN" altLang="en-US" sz="2400" b="1" dirty="0" smtClean="0">
                <a:solidFill>
                  <a:schemeClr val="tx2"/>
                </a:solidFill>
                <a:latin typeface="微软雅黑" pitchFamily="34" charset="-122"/>
                <a:ea typeface="微软雅黑" pitchFamily="34" charset="-122"/>
              </a:rPr>
              <a:t>活动</a:t>
            </a:r>
            <a:endParaRPr lang="en-US" altLang="zh-CN" sz="2400" b="1" dirty="0" smtClean="0">
              <a:solidFill>
                <a:schemeClr val="tx2"/>
              </a:solidFill>
              <a:latin typeface="微软雅黑" pitchFamily="34" charset="-122"/>
              <a:ea typeface="微软雅黑" pitchFamily="34" charset="-122"/>
            </a:endParaRPr>
          </a:p>
          <a:p>
            <a:pPr marL="342900" indent="-342900">
              <a:lnSpc>
                <a:spcPts val="3500"/>
              </a:lnSpc>
              <a:spcBef>
                <a:spcPct val="20000"/>
              </a:spcBef>
              <a:buSzPct val="70000"/>
              <a:buFont typeface="Wingdings" pitchFamily="2" charset="2"/>
              <a:buChar char="Ø"/>
            </a:pPr>
            <a:r>
              <a:rPr lang="zh-CN" altLang="en-US" sz="2400" b="1" dirty="0" smtClean="0">
                <a:solidFill>
                  <a:schemeClr val="tx2"/>
                </a:solidFill>
                <a:latin typeface="微软雅黑" pitchFamily="34" charset="-122"/>
                <a:ea typeface="微软雅黑" pitchFamily="34" charset="-122"/>
              </a:rPr>
              <a:t>激励：即寻找、运用有效激励的办法，让企业全体员工每天都能对企业正在进行的</a:t>
            </a:r>
            <a:r>
              <a:rPr lang="en-US" altLang="zh-CN" sz="2400" b="1" dirty="0" smtClean="0">
                <a:solidFill>
                  <a:schemeClr val="tx2"/>
                </a:solidFill>
                <a:latin typeface="微软雅黑" pitchFamily="34" charset="-122"/>
                <a:ea typeface="微软雅黑" pitchFamily="34" charset="-122"/>
              </a:rPr>
              <a:t>6S</a:t>
            </a:r>
            <a:r>
              <a:rPr lang="zh-CN" altLang="en-US" sz="2400" b="1" dirty="0" smtClean="0">
                <a:solidFill>
                  <a:schemeClr val="tx2"/>
                </a:solidFill>
                <a:latin typeface="微软雅黑" pitchFamily="34" charset="-122"/>
                <a:ea typeface="微软雅黑" pitchFamily="34" charset="-122"/>
              </a:rPr>
              <a:t>评价活动持有饱满的热情</a:t>
            </a:r>
            <a:endParaRPr lang="en-US" altLang="zh-CN" sz="2400" b="1" dirty="0" smtClean="0">
              <a:solidFill>
                <a:schemeClr val="tx2"/>
              </a:solidFill>
              <a:latin typeface="微软雅黑" pitchFamily="34" charset="-122"/>
              <a:ea typeface="微软雅黑" pitchFamily="34" charset="-122"/>
            </a:endParaRPr>
          </a:p>
          <a:p>
            <a:pPr marL="342900" indent="-342900">
              <a:lnSpc>
                <a:spcPts val="3500"/>
              </a:lnSpc>
              <a:spcBef>
                <a:spcPct val="20000"/>
              </a:spcBef>
              <a:buSzPct val="70000"/>
              <a:buFont typeface="Wingdings" pitchFamily="2" charset="2"/>
              <a:buChar char="Ø"/>
            </a:pPr>
            <a:r>
              <a:rPr lang="zh-CN" altLang="en-US" sz="2400" b="1" dirty="0" smtClean="0">
                <a:solidFill>
                  <a:schemeClr val="tx2"/>
                </a:solidFill>
                <a:latin typeface="微软雅黑" pitchFamily="34" charset="-122"/>
                <a:ea typeface="微软雅黑" pitchFamily="34" charset="-122"/>
              </a:rPr>
              <a:t>奠定基础，为标准化、企业文化建设奠定基础</a:t>
            </a:r>
            <a:endParaRPr lang="en-US" altLang="zh-CN" sz="2400" b="1" dirty="0" smtClean="0">
              <a:solidFill>
                <a:schemeClr val="tx2"/>
              </a:solidFill>
              <a:latin typeface="微软雅黑" pitchFamily="34" charset="-122"/>
              <a:ea typeface="微软雅黑" pitchFamily="34" charset="-122"/>
            </a:endParaRPr>
          </a:p>
          <a:p>
            <a:pPr marL="342900" indent="-342900">
              <a:lnSpc>
                <a:spcPts val="3500"/>
              </a:lnSpc>
              <a:spcBef>
                <a:spcPct val="20000"/>
              </a:spcBef>
              <a:buSzPct val="70000"/>
              <a:buFont typeface="Wingdings" pitchFamily="2" charset="2"/>
              <a:buChar char="Ø"/>
            </a:pPr>
            <a:r>
              <a:rPr lang="zh-CN" altLang="en-US" sz="2400" b="1" dirty="0" smtClean="0">
                <a:solidFill>
                  <a:schemeClr val="tx2"/>
                </a:solidFill>
                <a:latin typeface="微软雅黑" pitchFamily="34" charset="-122"/>
                <a:ea typeface="微软雅黑" pitchFamily="34" charset="-122"/>
              </a:rPr>
              <a:t>推进目视管理</a:t>
            </a:r>
            <a:endParaRPr lang="zh-CN" altLang="en-US" sz="2400" b="1"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856434316"/>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620688"/>
            <a:ext cx="7572650" cy="504056"/>
          </a:xfrm>
          <a:noFill/>
          <a:ln w="9525">
            <a:noFill/>
            <a:miter lim="800000"/>
            <a:headEnd/>
            <a:tailEnd/>
          </a:ln>
        </p:spPr>
        <p:txBody>
          <a:bodyPr vert="horz" wrap="square" lIns="91427" tIns="45712" rIns="91427" bIns="45712" numCol="1" anchor="ctr" anchorCtr="0" compatLnSpc="1">
            <a:prstTxWarp prst="textNoShape">
              <a:avLst/>
            </a:prstTxWarp>
          </a:bodyPr>
          <a:lstStyle/>
          <a:p>
            <a:pPr>
              <a:defRPr/>
            </a:pPr>
            <a:r>
              <a:rPr lang="zh-CN" altLang="en-US" sz="3200" b="1" dirty="0" smtClean="0">
                <a:solidFill>
                  <a:srgbClr val="FF0000"/>
                </a:solidFill>
                <a:latin typeface="微软雅黑" pitchFamily="34" charset="-122"/>
                <a:ea typeface="微软雅黑" pitchFamily="34" charset="-122"/>
              </a:rPr>
              <a:t>清洁活动的难点与问题</a:t>
            </a:r>
          </a:p>
        </p:txBody>
      </p:sp>
      <p:sp>
        <p:nvSpPr>
          <p:cNvPr id="3" name="TextBox 2"/>
          <p:cNvSpPr txBox="1"/>
          <p:nvPr/>
        </p:nvSpPr>
        <p:spPr>
          <a:xfrm>
            <a:off x="179512" y="1231007"/>
            <a:ext cx="8784976" cy="5078313"/>
          </a:xfrm>
          <a:prstGeom prst="rect">
            <a:avLst/>
          </a:prstGeom>
          <a:noFill/>
        </p:spPr>
        <p:txBody>
          <a:bodyPr wrap="square" rtlCol="0">
            <a:spAutoFit/>
          </a:bodyPr>
          <a:lstStyle/>
          <a:p>
            <a:r>
              <a:rPr lang="zh-CN" altLang="en-US" sz="2400" b="1" dirty="0" smtClean="0">
                <a:solidFill>
                  <a:srgbClr val="FF0000"/>
                </a:solidFill>
                <a:latin typeface="微软雅黑" pitchFamily="34" charset="-122"/>
                <a:ea typeface="微软雅黑" pitchFamily="34" charset="-122"/>
              </a:rPr>
              <a:t>常见的现象：</a:t>
            </a:r>
            <a:endParaRPr lang="en-US" altLang="zh-CN" sz="2400" b="1" dirty="0" smtClean="0">
              <a:solidFill>
                <a:srgbClr val="FF0000"/>
              </a:solidFill>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突击打扫很卖力，清洁维持难长久</a:t>
            </a:r>
            <a:endParaRPr lang="en-US" altLang="zh-CN" sz="2000" b="1" dirty="0" smtClean="0">
              <a:latin typeface="微软雅黑" pitchFamily="34" charset="-122"/>
              <a:ea typeface="微软雅黑" pitchFamily="34" charset="-122"/>
            </a:endParaRPr>
          </a:p>
          <a:p>
            <a:r>
              <a:rPr lang="zh-CN" altLang="en-US" sz="2400" b="1" dirty="0" smtClean="0">
                <a:solidFill>
                  <a:srgbClr val="FF0000"/>
                </a:solidFill>
                <a:latin typeface="微软雅黑" pitchFamily="34" charset="-122"/>
                <a:ea typeface="微软雅黑" pitchFamily="34" charset="-122"/>
              </a:rPr>
              <a:t>常见的问题：</a:t>
            </a:r>
            <a:endParaRPr lang="en-US" altLang="zh-CN" sz="2400" b="1" dirty="0" smtClean="0">
              <a:solidFill>
                <a:srgbClr val="FF0000"/>
              </a:solidFill>
              <a:latin typeface="微软雅黑" pitchFamily="34" charset="-122"/>
              <a:ea typeface="微软雅黑" pitchFamily="34" charset="-122"/>
            </a:endParaRPr>
          </a:p>
          <a:p>
            <a:pPr>
              <a:spcBef>
                <a:spcPct val="50000"/>
              </a:spcBef>
              <a:buSzPct val="100000"/>
              <a:buFont typeface="Wingdings" pitchFamily="2" charset="2"/>
              <a:buChar char="Ø"/>
            </a:pPr>
            <a:r>
              <a:rPr lang="zh-CN" altLang="en-US" sz="2000" b="1" dirty="0" smtClean="0">
                <a:latin typeface="微软雅黑" pitchFamily="34" charset="-122"/>
                <a:ea typeface="微软雅黑" pitchFamily="34" charset="-122"/>
              </a:rPr>
              <a:t>为了应付检查评比经常搞突击性卫生打扫，当时清爽宜人，事后不注意清洁效果的维持，也就是通常所说的一阵风；</a:t>
            </a:r>
          </a:p>
          <a:p>
            <a:pPr>
              <a:spcBef>
                <a:spcPct val="50000"/>
              </a:spcBef>
              <a:buSzPct val="100000"/>
              <a:buFont typeface="Wingdings" pitchFamily="2" charset="2"/>
              <a:buChar char="Ø"/>
            </a:pPr>
            <a:r>
              <a:rPr lang="zh-CN" altLang="en-US" sz="2000" b="1" dirty="0" smtClean="0">
                <a:latin typeface="微软雅黑" pitchFamily="34" charset="-122"/>
                <a:ea typeface="微软雅黑" pitchFamily="34" charset="-122"/>
              </a:rPr>
              <a:t>简单地停留在扫干净的认识上，以为只要扫干净就是清洁了，结果除了干净之外，其他方面并没有多大的改善； </a:t>
            </a:r>
          </a:p>
          <a:p>
            <a:pPr>
              <a:spcBef>
                <a:spcPct val="50000"/>
              </a:spcBef>
              <a:buSzPct val="100000"/>
              <a:buFont typeface="Wingdings" pitchFamily="2" charset="2"/>
              <a:buChar char="Ø"/>
            </a:pPr>
            <a:r>
              <a:rPr lang="zh-CN" altLang="en-US" sz="2000" b="1" dirty="0" smtClean="0">
                <a:latin typeface="微软雅黑" pitchFamily="34" charset="-122"/>
                <a:ea typeface="微软雅黑" pitchFamily="34" charset="-122"/>
              </a:rPr>
              <a:t>清洁化的对象只限于现场所管理的物品，对库房顶上、窗户外面等没有清扫</a:t>
            </a:r>
            <a:endParaRPr lang="en-US" altLang="zh-CN" sz="2000" b="1" dirty="0" smtClean="0">
              <a:latin typeface="微软雅黑" pitchFamily="34" charset="-122"/>
              <a:ea typeface="微软雅黑" pitchFamily="34" charset="-122"/>
            </a:endParaRPr>
          </a:p>
          <a:p>
            <a:pPr>
              <a:spcBef>
                <a:spcPct val="50000"/>
              </a:spcBef>
              <a:buClr>
                <a:srgbClr val="EE0C06"/>
              </a:buClr>
              <a:buSzPct val="200000"/>
            </a:pPr>
            <a:r>
              <a:rPr lang="zh-CN" altLang="en-US" sz="2400" b="1" dirty="0" smtClean="0">
                <a:solidFill>
                  <a:srgbClr val="FF0000"/>
                </a:solidFill>
                <a:latin typeface="微软雅黑" pitchFamily="34" charset="-122"/>
                <a:ea typeface="微软雅黑" pitchFamily="34" charset="-122"/>
              </a:rPr>
              <a:t>活动的难点：</a:t>
            </a:r>
            <a:endParaRPr lang="en-US" altLang="zh-CN" sz="2400" b="1" dirty="0" smtClean="0">
              <a:solidFill>
                <a:srgbClr val="FF0000"/>
              </a:solidFill>
              <a:latin typeface="微软雅黑" pitchFamily="34" charset="-122"/>
              <a:ea typeface="微软雅黑" pitchFamily="34" charset="-122"/>
            </a:endParaRPr>
          </a:p>
          <a:p>
            <a:pPr>
              <a:spcBef>
                <a:spcPct val="50000"/>
              </a:spcBef>
              <a:buSzPct val="100000"/>
              <a:buFont typeface="Wingdings" pitchFamily="2" charset="2"/>
              <a:buChar char="Ø"/>
            </a:pPr>
            <a:r>
              <a:rPr lang="zh-CN" altLang="en-US" sz="2000" b="1" dirty="0" smtClean="0">
                <a:latin typeface="微软雅黑" pitchFamily="34" charset="-122"/>
                <a:ea typeface="微软雅黑" pitchFamily="34" charset="-122"/>
              </a:rPr>
              <a:t>清洁工作需制定方针并经过充分的讨论，谋求上下全体人员的统一意志</a:t>
            </a:r>
            <a:endParaRPr lang="en-US" altLang="zh-CN" sz="2000" b="1" dirty="0" smtClean="0">
              <a:latin typeface="微软雅黑" pitchFamily="34" charset="-122"/>
              <a:ea typeface="微软雅黑" pitchFamily="34" charset="-122"/>
            </a:endParaRPr>
          </a:p>
          <a:p>
            <a:pPr>
              <a:spcBef>
                <a:spcPct val="50000"/>
              </a:spcBef>
              <a:buSzPct val="100000"/>
              <a:buFont typeface="Wingdings" pitchFamily="2" charset="2"/>
              <a:buChar char="Ø"/>
            </a:pPr>
            <a:r>
              <a:rPr lang="zh-CN" altLang="en-US" sz="2000" b="1" dirty="0" smtClean="0">
                <a:latin typeface="微软雅黑" pitchFamily="34" charset="-122"/>
                <a:ea typeface="微软雅黑" pitchFamily="34" charset="-122"/>
              </a:rPr>
              <a:t>整理、整顿、清扫并非仅是其本身的目的，他们还是消除浪费的有效手段</a:t>
            </a:r>
            <a:endParaRPr lang="en-US" altLang="zh-CN" sz="2000" b="1" dirty="0" smtClean="0">
              <a:latin typeface="微软雅黑" pitchFamily="34" charset="-122"/>
              <a:ea typeface="微软雅黑" pitchFamily="34" charset="-122"/>
            </a:endParaRPr>
          </a:p>
          <a:p>
            <a:pPr>
              <a:spcBef>
                <a:spcPct val="50000"/>
              </a:spcBef>
              <a:buSzPct val="100000"/>
              <a:buFont typeface="Wingdings" pitchFamily="2" charset="2"/>
              <a:buChar char="Ø"/>
            </a:pPr>
            <a:r>
              <a:rPr lang="zh-CN" altLang="en-US" sz="2000" b="1" dirty="0" smtClean="0">
                <a:latin typeface="微软雅黑" pitchFamily="34" charset="-122"/>
                <a:ea typeface="微软雅黑" pitchFamily="34" charset="-122"/>
              </a:rPr>
              <a:t>清洁不是简单的搞卫生，不能简单的停留在打扫层面</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198610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620688"/>
            <a:ext cx="7644658" cy="576064"/>
          </a:xfrm>
          <a:noFill/>
          <a:ln w="9525">
            <a:noFill/>
            <a:miter lim="800000"/>
            <a:headEnd/>
            <a:tailEnd/>
          </a:ln>
        </p:spPr>
        <p:txBody>
          <a:bodyPr vert="horz" wrap="square" lIns="91427" tIns="45712" rIns="91427" bIns="45712" numCol="1" anchor="ctr" anchorCtr="0" compatLnSpc="1">
            <a:prstTxWarp prst="textNoShape">
              <a:avLst/>
            </a:prstTxWarp>
          </a:bodyPr>
          <a:lstStyle/>
          <a:p>
            <a:pPr>
              <a:defRPr/>
            </a:pPr>
            <a:r>
              <a:rPr lang="zh-CN" altLang="en-US" sz="3200" b="1" dirty="0" smtClean="0">
                <a:solidFill>
                  <a:srgbClr val="FF0000"/>
                </a:solidFill>
                <a:latin typeface="微软雅黑" pitchFamily="34" charset="-122"/>
                <a:ea typeface="微软雅黑" pitchFamily="34" charset="-122"/>
              </a:rPr>
              <a:t>清洁活动的推进步骤</a:t>
            </a:r>
          </a:p>
        </p:txBody>
      </p:sp>
      <p:sp>
        <p:nvSpPr>
          <p:cNvPr id="3" name="TextBox 2"/>
          <p:cNvSpPr txBox="1"/>
          <p:nvPr/>
        </p:nvSpPr>
        <p:spPr>
          <a:xfrm>
            <a:off x="323528" y="1124744"/>
            <a:ext cx="8496944" cy="5306389"/>
          </a:xfrm>
          <a:prstGeom prst="rect">
            <a:avLst/>
          </a:prstGeom>
          <a:noFill/>
        </p:spPr>
        <p:txBody>
          <a:bodyPr wrap="square" rtlCol="0">
            <a:spAutoFit/>
          </a:bodyPr>
          <a:lstStyle/>
          <a:p>
            <a:pPr>
              <a:lnSpc>
                <a:spcPct val="150000"/>
              </a:lnSpc>
              <a:buFont typeface="Wingdings" pitchFamily="2" charset="2"/>
              <a:buChar char="Ø"/>
            </a:pPr>
            <a:r>
              <a:rPr lang="zh-CN" altLang="en-US" sz="2400" b="1" dirty="0" smtClean="0">
                <a:latin typeface="微软雅黑" pitchFamily="34" charset="-122"/>
                <a:ea typeface="微软雅黑" pitchFamily="34" charset="-122"/>
              </a:rPr>
              <a:t>落实前面的</a:t>
            </a:r>
            <a:r>
              <a:rPr lang="en-US" altLang="zh-CN" sz="2400" b="1" dirty="0" smtClean="0">
                <a:latin typeface="微软雅黑" pitchFamily="34" charset="-122"/>
                <a:ea typeface="微软雅黑" pitchFamily="34" charset="-122"/>
              </a:rPr>
              <a:t>3S</a:t>
            </a:r>
            <a:r>
              <a:rPr lang="zh-CN" altLang="en-US" sz="2400" b="1" dirty="0" smtClean="0">
                <a:latin typeface="微软雅黑" pitchFamily="34" charset="-122"/>
                <a:ea typeface="微软雅黑" pitchFamily="34" charset="-122"/>
              </a:rPr>
              <a:t>工作，将清扫阶段的问题点加以分类，有针对性的实施对策</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目视管理，颜色管理</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制定</a:t>
            </a:r>
            <a:r>
              <a:rPr lang="en-US" altLang="zh-CN" sz="2400" b="1" dirty="0" smtClean="0">
                <a:latin typeface="微软雅黑" pitchFamily="34" charset="-122"/>
                <a:ea typeface="微软雅黑" pitchFamily="34" charset="-122"/>
              </a:rPr>
              <a:t>6S</a:t>
            </a:r>
            <a:r>
              <a:rPr lang="zh-CN" altLang="en-US" sz="2400" b="1" dirty="0" smtClean="0">
                <a:latin typeface="微软雅黑" pitchFamily="34" charset="-122"/>
                <a:ea typeface="微软雅黑" pitchFamily="34" charset="-122"/>
              </a:rPr>
              <a:t>实施办法</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制定并加强执行各类标准书、评比办法及奖惩制度，尤其是有关质量、安全方面的作业标准</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维持</a:t>
            </a:r>
            <a:r>
              <a:rPr lang="en-US" altLang="zh-CN" sz="2400" b="1" dirty="0" smtClean="0">
                <a:latin typeface="微软雅黑" pitchFamily="34" charset="-122"/>
                <a:ea typeface="微软雅黑" pitchFamily="34" charset="-122"/>
              </a:rPr>
              <a:t>6S</a:t>
            </a:r>
            <a:r>
              <a:rPr lang="zh-CN" altLang="en-US" sz="2400" b="1" dirty="0" smtClean="0">
                <a:latin typeface="微软雅黑" pitchFamily="34" charset="-122"/>
                <a:ea typeface="微软雅黑" pitchFamily="34" charset="-122"/>
              </a:rPr>
              <a:t>意识</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工厂及部门领导带头巡查，带动全员重视</a:t>
            </a:r>
            <a:r>
              <a:rPr lang="en-US" altLang="zh-CN" sz="2400" b="1" dirty="0" smtClean="0">
                <a:latin typeface="微软雅黑" pitchFamily="34" charset="-122"/>
                <a:ea typeface="微软雅黑" pitchFamily="34" charset="-122"/>
              </a:rPr>
              <a:t>6S</a:t>
            </a:r>
            <a:r>
              <a:rPr lang="zh-CN" altLang="en-US" sz="2400" b="1" dirty="0" smtClean="0">
                <a:latin typeface="微软雅黑" pitchFamily="34" charset="-122"/>
                <a:ea typeface="微软雅黑" pitchFamily="34" charset="-122"/>
              </a:rPr>
              <a:t>活动</a:t>
            </a:r>
            <a:endParaRPr lang="en-US" altLang="zh-CN" sz="2400" b="1" dirty="0" smtClean="0">
              <a:latin typeface="微软雅黑" pitchFamily="34" charset="-122"/>
              <a:ea typeface="微软雅黑" pitchFamily="34" charset="-122"/>
            </a:endParaRPr>
          </a:p>
          <a:p>
            <a:pPr>
              <a:lnSpc>
                <a:spcPct val="150000"/>
              </a:lnSpc>
            </a:pPr>
            <a:r>
              <a:rPr lang="zh-CN" altLang="en-US" b="1" dirty="0" smtClean="0">
                <a:solidFill>
                  <a:srgbClr val="FF0000"/>
                </a:solidFill>
                <a:latin typeface="微软雅黑" pitchFamily="34" charset="-122"/>
                <a:ea typeface="微软雅黑" pitchFamily="34" charset="-122"/>
              </a:rPr>
              <a:t>注：</a:t>
            </a:r>
            <a:r>
              <a:rPr lang="en-US" altLang="zh-CN" b="1" dirty="0" smtClean="0">
                <a:solidFill>
                  <a:srgbClr val="FF0000"/>
                </a:solidFill>
                <a:latin typeface="微软雅黑" pitchFamily="34" charset="-122"/>
                <a:ea typeface="微软雅黑" pitchFamily="34" charset="-122"/>
              </a:rPr>
              <a:t>6S</a:t>
            </a:r>
            <a:r>
              <a:rPr lang="zh-CN" altLang="en-US" b="1" dirty="0" smtClean="0">
                <a:solidFill>
                  <a:srgbClr val="FF0000"/>
                </a:solidFill>
                <a:latin typeface="微软雅黑" pitchFamily="34" charset="-122"/>
                <a:ea typeface="微软雅黑" pitchFamily="34" charset="-122"/>
              </a:rPr>
              <a:t>活动一旦开始，就不可能在中途停止，如果不能贯彻到底，又会变成一种形式，这个形式会造成工厂的保守僵化的气氛，要打破它会花费更长的时间来改善</a:t>
            </a:r>
            <a:endParaRPr lang="zh-CN" altLang="en-US"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710827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bwMode="auto">
          <a:xfrm>
            <a:off x="251520" y="1412776"/>
            <a:ext cx="8569325" cy="449738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800" b="1" dirty="0" smtClean="0">
                <a:solidFill>
                  <a:srgbClr val="FF0000"/>
                </a:solidFill>
                <a:latin typeface="微软雅黑" pitchFamily="34" charset="-122"/>
                <a:ea typeface="微软雅黑" pitchFamily="34" charset="-122"/>
              </a:rPr>
              <a:t>定义：</a:t>
            </a:r>
            <a:endParaRPr lang="zh-CN" altLang="en-US" sz="2800" b="1" dirty="0">
              <a:solidFill>
                <a:srgbClr val="FF0000"/>
              </a:solidFill>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对于</a:t>
            </a:r>
            <a:r>
              <a:rPr kumimoji="1" lang="zh-CN" altLang="en-US" sz="2400" b="1" dirty="0">
                <a:latin typeface="微软雅黑" pitchFamily="34" charset="-122"/>
                <a:ea typeface="微软雅黑" pitchFamily="34" charset="-122"/>
              </a:rPr>
              <a:t>规定了的事情，大家都按要求去执行，并养成一种</a:t>
            </a:r>
            <a:r>
              <a:rPr kumimoji="1" lang="zh-CN" altLang="en-US" sz="2400" b="1" dirty="0" smtClean="0">
                <a:latin typeface="微软雅黑" pitchFamily="34" charset="-122"/>
                <a:ea typeface="微软雅黑" pitchFamily="34" charset="-122"/>
              </a:rPr>
              <a:t>习惯</a:t>
            </a:r>
            <a:endParaRPr lang="zh-CN" altLang="en-US" sz="2800" b="1" dirty="0">
              <a:latin typeface="微软雅黑" pitchFamily="34" charset="-122"/>
              <a:ea typeface="微软雅黑" pitchFamily="34" charset="-122"/>
            </a:endParaRPr>
          </a:p>
          <a:p>
            <a:pPr>
              <a:lnSpc>
                <a:spcPct val="150000"/>
              </a:lnSpc>
              <a:buFontTx/>
              <a:buNone/>
            </a:pPr>
            <a:r>
              <a:rPr lang="zh-CN" altLang="en-US" sz="2800" b="1" dirty="0" smtClean="0">
                <a:solidFill>
                  <a:srgbClr val="FF0000"/>
                </a:solidFill>
                <a:latin typeface="微软雅黑" pitchFamily="34" charset="-122"/>
                <a:ea typeface="微软雅黑" pitchFamily="34" charset="-122"/>
              </a:rPr>
              <a:t>重点：</a:t>
            </a:r>
            <a:endParaRPr lang="zh-CN" altLang="en-US" sz="2800" b="1" dirty="0">
              <a:solidFill>
                <a:srgbClr val="FF0000"/>
              </a:solidFill>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让</a:t>
            </a:r>
            <a:r>
              <a:rPr kumimoji="1" lang="zh-CN" altLang="en-US" sz="2400" b="1" dirty="0">
                <a:latin typeface="微软雅黑" pitchFamily="34" charset="-122"/>
                <a:ea typeface="微软雅黑" pitchFamily="34" charset="-122"/>
              </a:rPr>
              <a:t>员工遵守规章制度</a:t>
            </a:r>
            <a:r>
              <a:rPr kumimoji="1" lang="zh-CN" altLang="en-US" sz="2400" b="1" dirty="0" smtClean="0">
                <a:latin typeface="微软雅黑" pitchFamily="34" charset="-122"/>
                <a:ea typeface="微软雅黑" pitchFamily="34" charset="-122"/>
              </a:rPr>
              <a:t>；</a:t>
            </a:r>
            <a:endParaRPr kumimoji="1" lang="zh-CN" altLang="en-US" sz="2400" b="1" dirty="0">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培养</a:t>
            </a:r>
            <a:r>
              <a:rPr kumimoji="1" lang="zh-CN" altLang="en-US" sz="2400" b="1" dirty="0">
                <a:latin typeface="微软雅黑" pitchFamily="34" charset="-122"/>
                <a:ea typeface="微软雅黑" pitchFamily="34" charset="-122"/>
              </a:rPr>
              <a:t>良好素质习惯的人才</a:t>
            </a:r>
            <a:r>
              <a:rPr kumimoji="1" lang="zh-CN" altLang="en-US" sz="2400" b="1" dirty="0" smtClean="0">
                <a:latin typeface="微软雅黑" pitchFamily="34" charset="-122"/>
                <a:ea typeface="微软雅黑" pitchFamily="34" charset="-122"/>
              </a:rPr>
              <a:t>；</a:t>
            </a:r>
            <a:endParaRPr kumimoji="1" lang="zh-CN" altLang="en-US" sz="2400" b="1" dirty="0">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铸造</a:t>
            </a:r>
            <a:r>
              <a:rPr kumimoji="1" lang="zh-CN" altLang="en-US" sz="2400" b="1" dirty="0">
                <a:latin typeface="微软雅黑" pitchFamily="34" charset="-122"/>
                <a:ea typeface="微软雅黑" pitchFamily="34" charset="-122"/>
              </a:rPr>
              <a:t>团队精神</a:t>
            </a:r>
          </a:p>
        </p:txBody>
      </p:sp>
      <p:sp>
        <p:nvSpPr>
          <p:cNvPr id="146435" name="Text Box 3"/>
          <p:cNvSpPr txBox="1">
            <a:spLocks noChangeArrowheads="1"/>
          </p:cNvSpPr>
          <p:nvPr/>
        </p:nvSpPr>
        <p:spPr bwMode="auto">
          <a:xfrm>
            <a:off x="2627784" y="607789"/>
            <a:ext cx="3528392" cy="588963"/>
          </a:xfrm>
          <a:prstGeom prst="rect">
            <a:avLst/>
          </a:prstGeom>
          <a:noFill/>
          <a:ln w="9525">
            <a:noFill/>
            <a:miter lim="800000"/>
            <a:headEnd/>
            <a:tailEnd/>
          </a:ln>
          <a:effectLst/>
        </p:spPr>
        <p:txBody>
          <a:bodyPr wrap="square">
            <a:spAutoFit/>
          </a:bodyPr>
          <a:lstStyle/>
          <a:p>
            <a:pPr eaLnBrk="0" hangingPunct="0"/>
            <a:r>
              <a:rPr lang="zh-CN" altLang="en-US" sz="3200" b="1" dirty="0" smtClean="0">
                <a:solidFill>
                  <a:srgbClr val="FF0000"/>
                </a:solidFill>
                <a:latin typeface="微软雅黑" pitchFamily="34" charset="-122"/>
                <a:ea typeface="微软雅黑" pitchFamily="34" charset="-122"/>
              </a:rPr>
              <a:t>素养</a:t>
            </a:r>
            <a:r>
              <a:rPr lang="zh-CN" altLang="en-US" sz="3200" b="1" dirty="0">
                <a:solidFill>
                  <a:srgbClr val="FF0000"/>
                </a:solidFill>
                <a:latin typeface="微软雅黑" pitchFamily="34" charset="-122"/>
                <a:ea typeface="微软雅黑" pitchFamily="34" charset="-122"/>
              </a:rPr>
              <a:t>的含义、作用</a:t>
            </a:r>
          </a:p>
        </p:txBody>
      </p:sp>
    </p:spTree>
    <p:extLst>
      <p:ext uri="{BB962C8B-B14F-4D97-AF65-F5344CB8AC3E}">
        <p14:creationId xmlns:p14="http://schemas.microsoft.com/office/powerpoint/2010/main" val="192420821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6" name="Text Box 10"/>
          <p:cNvSpPr txBox="1">
            <a:spLocks noChangeArrowheads="1"/>
          </p:cNvSpPr>
          <p:nvPr/>
        </p:nvSpPr>
        <p:spPr bwMode="auto">
          <a:xfrm>
            <a:off x="179512" y="1268760"/>
            <a:ext cx="4219575" cy="519113"/>
          </a:xfrm>
          <a:prstGeom prst="rect">
            <a:avLst/>
          </a:prstGeom>
          <a:noFill/>
          <a:ln w="9525">
            <a:noFill/>
            <a:miter lim="800000"/>
            <a:headEnd/>
            <a:tailEnd/>
          </a:ln>
          <a:effectLst/>
        </p:spPr>
        <p:txBody>
          <a:bodyPr>
            <a:spAutoFit/>
          </a:bodyPr>
          <a:lstStyle/>
          <a:p>
            <a:pPr>
              <a:spcBef>
                <a:spcPct val="50000"/>
              </a:spcBef>
            </a:pPr>
            <a:r>
              <a:rPr kumimoji="1" lang="zh-CN" altLang="en-US" sz="2800" b="1" dirty="0">
                <a:solidFill>
                  <a:srgbClr val="FF0000"/>
                </a:solidFill>
                <a:latin typeface="微软雅黑" pitchFamily="34" charset="-122"/>
                <a:ea typeface="微软雅黑" pitchFamily="34" charset="-122"/>
              </a:rPr>
              <a:t>素养的</a:t>
            </a:r>
            <a:r>
              <a:rPr kumimoji="1" lang="zh-CN" altLang="en-US" sz="2800" b="1" dirty="0" smtClean="0">
                <a:solidFill>
                  <a:srgbClr val="FF0000"/>
                </a:solidFill>
                <a:latin typeface="微软雅黑" pitchFamily="34" charset="-122"/>
                <a:ea typeface="微软雅黑" pitchFamily="34" charset="-122"/>
              </a:rPr>
              <a:t>作用：</a:t>
            </a:r>
            <a:endParaRPr kumimoji="1" lang="zh-CN" altLang="en-US" sz="2800" b="1" dirty="0">
              <a:solidFill>
                <a:srgbClr val="FF0000"/>
              </a:solidFill>
              <a:latin typeface="微软雅黑" pitchFamily="34" charset="-122"/>
              <a:ea typeface="微软雅黑" pitchFamily="34" charset="-122"/>
            </a:endParaRPr>
          </a:p>
        </p:txBody>
      </p:sp>
      <p:sp>
        <p:nvSpPr>
          <p:cNvPr id="147467" name="Text Box 11"/>
          <p:cNvSpPr txBox="1">
            <a:spLocks noChangeArrowheads="1"/>
          </p:cNvSpPr>
          <p:nvPr/>
        </p:nvSpPr>
        <p:spPr bwMode="auto">
          <a:xfrm>
            <a:off x="323528" y="1860696"/>
            <a:ext cx="3600400" cy="4339650"/>
          </a:xfrm>
          <a:prstGeom prst="rect">
            <a:avLst/>
          </a:prstGeom>
          <a:noFill/>
          <a:ln w="9525">
            <a:noFill/>
            <a:miter lim="800000"/>
            <a:headEnd/>
            <a:tailEnd/>
          </a:ln>
          <a:effectLst/>
        </p:spPr>
        <p:txBody>
          <a:bodyPr wrap="square" anchor="ctr">
            <a:spAutoFit/>
          </a:bodyPr>
          <a:lstStyle/>
          <a:p>
            <a:pPr>
              <a:lnSpc>
                <a:spcPct val="150000"/>
              </a:lnSpc>
              <a:spcBef>
                <a:spcPct val="50000"/>
              </a:spcBef>
              <a:buFont typeface="Wingdings" pitchFamily="2" charset="2"/>
              <a:buChar char="Ø"/>
            </a:pPr>
            <a:r>
              <a:rPr kumimoji="1" lang="zh-CN" altLang="en-US" sz="2400" b="1" dirty="0" smtClean="0">
                <a:latin typeface="微软雅黑" pitchFamily="34" charset="-122"/>
                <a:ea typeface="微软雅黑" pitchFamily="34" charset="-122"/>
              </a:rPr>
              <a:t>重视</a:t>
            </a:r>
            <a:r>
              <a:rPr kumimoji="1" lang="zh-CN" altLang="en-US" sz="2400" b="1" dirty="0">
                <a:latin typeface="微软雅黑" pitchFamily="34" charset="-122"/>
                <a:ea typeface="微软雅黑" pitchFamily="34" charset="-122"/>
              </a:rPr>
              <a:t>培训，保证</a:t>
            </a:r>
            <a:r>
              <a:rPr kumimoji="1" lang="zh-CN" altLang="en-US" sz="2400" b="1" dirty="0" smtClean="0">
                <a:latin typeface="微软雅黑" pitchFamily="34" charset="-122"/>
                <a:ea typeface="微软雅黑" pitchFamily="34" charset="-122"/>
              </a:rPr>
              <a:t>素质</a:t>
            </a:r>
            <a:endParaRPr kumimoji="1" lang="zh-CN" altLang="en-US" sz="2400" b="1" dirty="0">
              <a:latin typeface="微软雅黑" pitchFamily="34" charset="-122"/>
              <a:ea typeface="微软雅黑" pitchFamily="34" charset="-122"/>
            </a:endParaRPr>
          </a:p>
          <a:p>
            <a:pPr>
              <a:lnSpc>
                <a:spcPct val="150000"/>
              </a:lnSpc>
              <a:spcBef>
                <a:spcPct val="50000"/>
              </a:spcBef>
              <a:buFont typeface="Wingdings" pitchFamily="2" charset="2"/>
              <a:buChar char="Ø"/>
            </a:pPr>
            <a:r>
              <a:rPr kumimoji="1" lang="zh-CN" altLang="en-US" sz="2400" b="1" dirty="0" smtClean="0">
                <a:latin typeface="微软雅黑" pitchFamily="34" charset="-122"/>
                <a:ea typeface="微软雅黑" pitchFamily="34" charset="-122"/>
              </a:rPr>
              <a:t>持续</a:t>
            </a:r>
            <a:r>
              <a:rPr kumimoji="1" lang="zh-CN" altLang="en-US" sz="2400" b="1" dirty="0">
                <a:latin typeface="微软雅黑" pitchFamily="34" charset="-122"/>
                <a:ea typeface="微软雅黑" pitchFamily="34" charset="-122"/>
              </a:rPr>
              <a:t>推动，成为</a:t>
            </a:r>
            <a:r>
              <a:rPr kumimoji="1" lang="zh-CN" altLang="en-US" sz="2400" b="1" dirty="0" smtClean="0">
                <a:latin typeface="微软雅黑" pitchFamily="34" charset="-122"/>
                <a:ea typeface="微软雅黑" pitchFamily="34" charset="-122"/>
              </a:rPr>
              <a:t>习惯</a:t>
            </a:r>
            <a:endParaRPr kumimoji="1" lang="zh-CN" altLang="en-US" sz="2400" b="1" dirty="0">
              <a:latin typeface="微软雅黑" pitchFamily="34" charset="-122"/>
              <a:ea typeface="微软雅黑" pitchFamily="34" charset="-122"/>
            </a:endParaRPr>
          </a:p>
          <a:p>
            <a:pPr>
              <a:lnSpc>
                <a:spcPct val="150000"/>
              </a:lnSpc>
              <a:spcBef>
                <a:spcPct val="50000"/>
              </a:spcBef>
              <a:buFont typeface="Wingdings" pitchFamily="2" charset="2"/>
              <a:buChar char="Ø"/>
            </a:pPr>
            <a:r>
              <a:rPr kumimoji="1" lang="zh-CN" altLang="en-US" sz="2400" b="1" dirty="0" smtClean="0">
                <a:latin typeface="微软雅黑" pitchFamily="34" charset="-122"/>
                <a:ea typeface="微软雅黑" pitchFamily="34" charset="-122"/>
              </a:rPr>
              <a:t>严守</a:t>
            </a:r>
            <a:r>
              <a:rPr kumimoji="1" lang="zh-CN" altLang="en-US" sz="2400" b="1" dirty="0">
                <a:latin typeface="微软雅黑" pitchFamily="34" charset="-122"/>
                <a:ea typeface="微软雅黑" pitchFamily="34" charset="-122"/>
              </a:rPr>
              <a:t>标准，</a:t>
            </a:r>
            <a:r>
              <a:rPr kumimoji="1" lang="zh-CN" altLang="en-US" sz="2400" b="1" dirty="0" smtClean="0">
                <a:latin typeface="微软雅黑" pitchFamily="34" charset="-122"/>
                <a:ea typeface="微软雅黑" pitchFamily="34" charset="-122"/>
              </a:rPr>
              <a:t>遵纪守法</a:t>
            </a:r>
            <a:endParaRPr kumimoji="1" lang="zh-CN" altLang="en-US" sz="2400" b="1" dirty="0">
              <a:latin typeface="微软雅黑" pitchFamily="34" charset="-122"/>
              <a:ea typeface="微软雅黑" pitchFamily="34" charset="-122"/>
            </a:endParaRPr>
          </a:p>
          <a:p>
            <a:pPr>
              <a:lnSpc>
                <a:spcPct val="150000"/>
              </a:lnSpc>
              <a:spcBef>
                <a:spcPct val="50000"/>
              </a:spcBef>
              <a:buFont typeface="Wingdings" pitchFamily="2" charset="2"/>
              <a:buChar char="Ø"/>
            </a:pPr>
            <a:r>
              <a:rPr kumimoji="1" lang="zh-CN" altLang="en-US" sz="2400" b="1" dirty="0" smtClean="0">
                <a:latin typeface="微软雅黑" pitchFamily="34" charset="-122"/>
                <a:ea typeface="微软雅黑" pitchFamily="34" charset="-122"/>
              </a:rPr>
              <a:t>净化</a:t>
            </a:r>
            <a:r>
              <a:rPr kumimoji="1" lang="zh-CN" altLang="en-US" sz="2400" b="1" dirty="0">
                <a:latin typeface="微软雅黑" pitchFamily="34" charset="-122"/>
                <a:ea typeface="微软雅黑" pitchFamily="34" charset="-122"/>
              </a:rPr>
              <a:t>心灵，温馨</a:t>
            </a:r>
            <a:r>
              <a:rPr kumimoji="1" lang="zh-CN" altLang="en-US" sz="2400" b="1" dirty="0" smtClean="0">
                <a:latin typeface="微软雅黑" pitchFamily="34" charset="-122"/>
                <a:ea typeface="微软雅黑" pitchFamily="34" charset="-122"/>
              </a:rPr>
              <a:t>明快</a:t>
            </a:r>
            <a:endParaRPr kumimoji="1" lang="zh-CN" altLang="en-US" sz="2400" b="1" dirty="0">
              <a:latin typeface="微软雅黑" pitchFamily="34" charset="-122"/>
              <a:ea typeface="微软雅黑" pitchFamily="34" charset="-122"/>
            </a:endParaRPr>
          </a:p>
          <a:p>
            <a:pPr>
              <a:lnSpc>
                <a:spcPct val="150000"/>
              </a:lnSpc>
              <a:spcBef>
                <a:spcPct val="50000"/>
              </a:spcBef>
              <a:buFont typeface="Wingdings" pitchFamily="2" charset="2"/>
              <a:buChar char="Ø"/>
            </a:pPr>
            <a:r>
              <a:rPr kumimoji="1" lang="zh-CN" altLang="en-US" sz="2400" b="1" dirty="0" smtClean="0">
                <a:latin typeface="微软雅黑" pitchFamily="34" charset="-122"/>
                <a:ea typeface="微软雅黑" pitchFamily="34" charset="-122"/>
              </a:rPr>
              <a:t>培养</a:t>
            </a:r>
            <a:r>
              <a:rPr kumimoji="1" lang="zh-CN" altLang="en-US" sz="2400" b="1" dirty="0">
                <a:latin typeface="微软雅黑" pitchFamily="34" charset="-122"/>
                <a:ea typeface="微软雅黑" pitchFamily="34" charset="-122"/>
              </a:rPr>
              <a:t>人才，创建</a:t>
            </a:r>
            <a:r>
              <a:rPr kumimoji="1" lang="zh-CN" altLang="en-US" sz="2400" b="1" dirty="0" smtClean="0">
                <a:latin typeface="微软雅黑" pitchFamily="34" charset="-122"/>
                <a:ea typeface="微软雅黑" pitchFamily="34" charset="-122"/>
              </a:rPr>
              <a:t>团队</a:t>
            </a:r>
            <a:endParaRPr kumimoji="1" lang="zh-CN" altLang="en-US" sz="2400" b="1" dirty="0">
              <a:latin typeface="微软雅黑" pitchFamily="34" charset="-122"/>
              <a:ea typeface="微软雅黑" pitchFamily="34" charset="-122"/>
            </a:endParaRPr>
          </a:p>
          <a:p>
            <a:pPr>
              <a:lnSpc>
                <a:spcPct val="150000"/>
              </a:lnSpc>
              <a:spcBef>
                <a:spcPct val="50000"/>
              </a:spcBef>
              <a:buFont typeface="Wingdings" pitchFamily="2" charset="2"/>
              <a:buChar char="Ø"/>
            </a:pPr>
            <a:r>
              <a:rPr kumimoji="1" lang="zh-CN" altLang="en-US" sz="2400" b="1" dirty="0" smtClean="0">
                <a:latin typeface="微软雅黑" pitchFamily="34" charset="-122"/>
                <a:ea typeface="微软雅黑" pitchFamily="34" charset="-122"/>
              </a:rPr>
              <a:t>企业</a:t>
            </a:r>
            <a:r>
              <a:rPr kumimoji="1" lang="zh-CN" altLang="en-US" sz="2400" b="1" dirty="0">
                <a:latin typeface="微软雅黑" pitchFamily="34" charset="-122"/>
                <a:ea typeface="微软雅黑" pitchFamily="34" charset="-122"/>
              </a:rPr>
              <a:t>文化，起点归属</a:t>
            </a:r>
          </a:p>
        </p:txBody>
      </p:sp>
      <p:graphicFrame>
        <p:nvGraphicFramePr>
          <p:cNvPr id="147471" name="Object 15"/>
          <p:cNvGraphicFramePr>
            <a:graphicFrameLocks noChangeAspect="1"/>
          </p:cNvGraphicFramePr>
          <p:nvPr/>
        </p:nvGraphicFramePr>
        <p:xfrm>
          <a:off x="5220072" y="2348880"/>
          <a:ext cx="3446463" cy="1881188"/>
        </p:xfrm>
        <a:graphic>
          <a:graphicData uri="http://schemas.openxmlformats.org/presentationml/2006/ole">
            <mc:AlternateContent xmlns:mc="http://schemas.openxmlformats.org/markup-compatibility/2006">
              <mc:Choice xmlns:v="urn:schemas-microsoft-com:vml" Requires="v">
                <p:oleObj spid="_x0000_s2105353" name="Photo Editor 사진" r:id="rId3" imgW="2619048" imgH="1724266" progId="">
                  <p:embed/>
                </p:oleObj>
              </mc:Choice>
              <mc:Fallback>
                <p:oleObj name="Photo Editor 사진" r:id="rId3" imgW="2619048" imgH="172426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348880"/>
                        <a:ext cx="3446463" cy="18811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72" name="AutoShape 16"/>
          <p:cNvSpPr>
            <a:spLocks noChangeArrowheads="1"/>
          </p:cNvSpPr>
          <p:nvPr/>
        </p:nvSpPr>
        <p:spPr bwMode="auto">
          <a:xfrm>
            <a:off x="6228184" y="2564904"/>
            <a:ext cx="1336675" cy="644525"/>
          </a:xfrm>
          <a:prstGeom prst="wedgeEllipseCallout">
            <a:avLst>
              <a:gd name="adj1" fmla="val -2852"/>
              <a:gd name="adj2" fmla="val 84727"/>
            </a:avLst>
          </a:prstGeom>
          <a:solidFill>
            <a:schemeClr val="bg1"/>
          </a:solidFill>
          <a:ln w="6350">
            <a:solidFill>
              <a:schemeClr val="tx1"/>
            </a:solidFill>
            <a:miter lim="800000"/>
            <a:headEnd/>
            <a:tailEnd type="none" w="sm" len="sm"/>
          </a:ln>
          <a:effectLst/>
        </p:spPr>
        <p:txBody>
          <a:bodyPr anchor="ctr"/>
          <a:lstStyle/>
          <a:p>
            <a:pPr latinLnBrk="1">
              <a:lnSpc>
                <a:spcPct val="120000"/>
              </a:lnSpc>
            </a:pPr>
            <a:r>
              <a:rPr kumimoji="1" lang="zh-CN" altLang="en-US">
                <a:latin typeface="宋体" pitchFamily="2" charset="-122"/>
              </a:rPr>
              <a:t>要遵守的心态</a:t>
            </a:r>
          </a:p>
        </p:txBody>
      </p:sp>
      <p:sp>
        <p:nvSpPr>
          <p:cNvPr id="147473" name="Rectangle 17"/>
          <p:cNvSpPr>
            <a:spLocks noChangeArrowheads="1"/>
          </p:cNvSpPr>
          <p:nvPr/>
        </p:nvSpPr>
        <p:spPr bwMode="auto">
          <a:xfrm>
            <a:off x="4860032" y="4797152"/>
            <a:ext cx="3960689" cy="792088"/>
          </a:xfrm>
          <a:prstGeom prst="rect">
            <a:avLst/>
          </a:prstGeom>
          <a:solidFill>
            <a:srgbClr val="99CCFF"/>
          </a:solidFill>
          <a:ln w="19050">
            <a:noFill/>
            <a:miter lim="800000"/>
            <a:headEnd/>
            <a:tailEnd/>
          </a:ln>
          <a:effectLst/>
        </p:spPr>
        <p:txBody>
          <a:bodyPr wrap="none" lIns="90000" tIns="46800" rIns="90000" bIns="46800" anchor="ctr"/>
          <a:lstStyle/>
          <a:p>
            <a:pPr algn="ctr" latinLnBrk="1">
              <a:lnSpc>
                <a:spcPct val="120000"/>
              </a:lnSpc>
            </a:pPr>
            <a:r>
              <a:rPr kumimoji="1" lang="ko-KR" altLang="en-US" sz="2800" b="1" dirty="0" smtClean="0">
                <a:latin typeface="微软雅黑" pitchFamily="34" charset="-122"/>
              </a:rPr>
              <a:t> </a:t>
            </a:r>
            <a:r>
              <a:rPr kumimoji="1" lang="zh-CN" altLang="en-US" sz="2800" b="1" dirty="0">
                <a:latin typeface="微软雅黑" pitchFamily="34" charset="-122"/>
                <a:ea typeface="微软雅黑" pitchFamily="34" charset="-122"/>
              </a:rPr>
              <a:t>遵守规定</a:t>
            </a:r>
            <a:r>
              <a:rPr kumimoji="1" lang="zh-CN" altLang="en-US" sz="2800" b="1" dirty="0" smtClean="0">
                <a:latin typeface="微软雅黑" pitchFamily="34" charset="-122"/>
                <a:ea typeface="微软雅黑" pitchFamily="34" charset="-122"/>
              </a:rPr>
              <a:t>的心态是基本</a:t>
            </a:r>
            <a:endParaRPr kumimoji="1" lang="ko-KR" altLang="en-US" sz="2800" b="1" dirty="0">
              <a:latin typeface="微软雅黑" pitchFamily="34" charset="-122"/>
            </a:endParaRPr>
          </a:p>
        </p:txBody>
      </p:sp>
    </p:spTree>
    <p:extLst>
      <p:ext uri="{BB962C8B-B14F-4D97-AF65-F5344CB8AC3E}">
        <p14:creationId xmlns:p14="http://schemas.microsoft.com/office/powerpoint/2010/main" val="615402930"/>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620688"/>
            <a:ext cx="3057247"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素养活动的难点</a:t>
            </a:r>
            <a:endParaRPr lang="zh-CN" altLang="en-US" sz="3200" b="1" dirty="0">
              <a:solidFill>
                <a:srgbClr val="FF0000"/>
              </a:solidFill>
              <a:latin typeface="微软雅黑" pitchFamily="34" charset="-122"/>
              <a:ea typeface="微软雅黑" pitchFamily="34" charset="-122"/>
            </a:endParaRPr>
          </a:p>
        </p:txBody>
      </p:sp>
      <p:sp>
        <p:nvSpPr>
          <p:cNvPr id="3" name="TextBox 2"/>
          <p:cNvSpPr txBox="1"/>
          <p:nvPr/>
        </p:nvSpPr>
        <p:spPr>
          <a:xfrm flipH="1">
            <a:off x="107504" y="1268760"/>
            <a:ext cx="8964488" cy="4978414"/>
          </a:xfrm>
          <a:prstGeom prst="rect">
            <a:avLst/>
          </a:prstGeom>
          <a:noFill/>
        </p:spPr>
        <p:txBody>
          <a:bodyPr wrap="square" rtlCol="0">
            <a:spAutoFit/>
          </a:bodyPr>
          <a:lstStyle/>
          <a:p>
            <a:pPr>
              <a:lnSpc>
                <a:spcPts val="3500"/>
              </a:lnSpc>
            </a:pPr>
            <a:r>
              <a:rPr lang="zh-CN" altLang="en-US" sz="2400" b="1" dirty="0" smtClean="0">
                <a:solidFill>
                  <a:srgbClr val="FF0000"/>
                </a:solidFill>
                <a:latin typeface="微软雅黑" pitchFamily="34" charset="-122"/>
                <a:ea typeface="微软雅黑" pitchFamily="34" charset="-122"/>
              </a:rPr>
              <a:t>常见的现象：</a:t>
            </a:r>
            <a:endParaRPr lang="en-US" altLang="zh-CN" sz="2400" b="1" dirty="0" smtClean="0">
              <a:solidFill>
                <a:srgbClr val="FF0000"/>
              </a:solidFill>
              <a:latin typeface="微软雅黑" pitchFamily="34" charset="-122"/>
              <a:ea typeface="微软雅黑" pitchFamily="34" charset="-122"/>
            </a:endParaRPr>
          </a:p>
          <a:p>
            <a:pPr>
              <a:lnSpc>
                <a:spcPts val="3500"/>
              </a:lnSpc>
            </a:pPr>
            <a:r>
              <a:rPr lang="zh-CN" altLang="en-US" sz="2000" b="1" dirty="0" smtClean="0">
                <a:latin typeface="微软雅黑" pitchFamily="34" charset="-122"/>
                <a:ea typeface="微软雅黑" pitchFamily="34" charset="-122"/>
              </a:rPr>
              <a:t>工作缺乏主动性，就事论事，工作中没有创新</a:t>
            </a:r>
            <a:endParaRPr lang="en-US" altLang="zh-CN" sz="2000" b="1" dirty="0" smtClean="0">
              <a:latin typeface="微软雅黑" pitchFamily="34" charset="-122"/>
              <a:ea typeface="微软雅黑" pitchFamily="34" charset="-122"/>
            </a:endParaRPr>
          </a:p>
          <a:p>
            <a:pPr>
              <a:lnSpc>
                <a:spcPts val="3500"/>
              </a:lnSpc>
            </a:pPr>
            <a:r>
              <a:rPr lang="zh-CN" altLang="en-US" sz="2400" b="1" dirty="0" smtClean="0">
                <a:solidFill>
                  <a:srgbClr val="FF0000"/>
                </a:solidFill>
                <a:latin typeface="微软雅黑" pitchFamily="34" charset="-122"/>
                <a:ea typeface="微软雅黑" pitchFamily="34" charset="-122"/>
              </a:rPr>
              <a:t>常见的问题：</a:t>
            </a:r>
            <a:endParaRPr lang="en-US" altLang="zh-CN" sz="2400" b="1" dirty="0" smtClean="0">
              <a:solidFill>
                <a:srgbClr val="FF0000"/>
              </a:solidFill>
              <a:latin typeface="微软雅黑" pitchFamily="34" charset="-122"/>
              <a:ea typeface="微软雅黑" pitchFamily="34" charset="-122"/>
            </a:endParaRPr>
          </a:p>
          <a:p>
            <a:pPr>
              <a:lnSpc>
                <a:spcPts val="3500"/>
              </a:lnSpc>
              <a:buFont typeface="Wingdings" pitchFamily="2" charset="2"/>
              <a:buChar char="Ø"/>
            </a:pPr>
            <a:r>
              <a:rPr lang="zh-CN" altLang="en-US" sz="2000" b="1" dirty="0" smtClean="0">
                <a:latin typeface="微软雅黑" pitchFamily="34" charset="-122"/>
                <a:ea typeface="微软雅黑" pitchFamily="34" charset="-122"/>
              </a:rPr>
              <a:t>只是按照规章制度的要求去做，不去考虑如何能做的更好</a:t>
            </a:r>
            <a:endParaRPr lang="en-US" altLang="zh-CN" sz="2000" b="1" dirty="0" smtClean="0">
              <a:latin typeface="微软雅黑" pitchFamily="34" charset="-122"/>
              <a:ea typeface="微软雅黑" pitchFamily="34" charset="-122"/>
            </a:endParaRPr>
          </a:p>
          <a:p>
            <a:pPr>
              <a:lnSpc>
                <a:spcPts val="3500"/>
              </a:lnSpc>
              <a:buFont typeface="Wingdings" pitchFamily="2" charset="2"/>
              <a:buChar char="Ø"/>
            </a:pPr>
            <a:r>
              <a:rPr lang="zh-CN" altLang="en-US" sz="2000" b="1" dirty="0" smtClean="0">
                <a:latin typeface="微软雅黑" pitchFamily="34" charset="-122"/>
                <a:ea typeface="微软雅黑" pitchFamily="34" charset="-122"/>
              </a:rPr>
              <a:t>认为只要做好本职工作就好了，没有必要再花时间学习业务知识</a:t>
            </a:r>
            <a:endParaRPr lang="en-US" altLang="zh-CN" sz="2000" b="1" dirty="0" smtClean="0">
              <a:latin typeface="微软雅黑" pitchFamily="34" charset="-122"/>
              <a:ea typeface="微软雅黑" pitchFamily="34" charset="-122"/>
            </a:endParaRPr>
          </a:p>
          <a:p>
            <a:pPr>
              <a:lnSpc>
                <a:spcPts val="3500"/>
              </a:lnSpc>
              <a:buFont typeface="Wingdings" pitchFamily="2" charset="2"/>
              <a:buChar char="Ø"/>
            </a:pPr>
            <a:r>
              <a:rPr lang="zh-CN" altLang="en-US" sz="2000" b="1" dirty="0" smtClean="0">
                <a:latin typeface="微软雅黑" pitchFamily="34" charset="-122"/>
                <a:ea typeface="微软雅黑" pitchFamily="34" charset="-122"/>
              </a:rPr>
              <a:t>认为早会、利益规范等不过是形式</a:t>
            </a:r>
            <a:endParaRPr lang="en-US" altLang="zh-CN" sz="2000" b="1" dirty="0" smtClean="0">
              <a:latin typeface="微软雅黑" pitchFamily="34" charset="-122"/>
              <a:ea typeface="微软雅黑" pitchFamily="34" charset="-122"/>
            </a:endParaRPr>
          </a:p>
          <a:p>
            <a:pPr>
              <a:lnSpc>
                <a:spcPts val="3500"/>
              </a:lnSpc>
            </a:pPr>
            <a:r>
              <a:rPr lang="zh-CN" altLang="en-US" sz="2400" b="1" dirty="0" smtClean="0">
                <a:solidFill>
                  <a:srgbClr val="FF0000"/>
                </a:solidFill>
                <a:latin typeface="微软雅黑" pitchFamily="34" charset="-122"/>
                <a:ea typeface="微软雅黑" pitchFamily="34" charset="-122"/>
              </a:rPr>
              <a:t>活动的难点：</a:t>
            </a:r>
            <a:endParaRPr lang="en-US" altLang="zh-CN" sz="2400" b="1" dirty="0" smtClean="0">
              <a:solidFill>
                <a:srgbClr val="FF0000"/>
              </a:solidFill>
              <a:latin typeface="微软雅黑" pitchFamily="34" charset="-122"/>
              <a:ea typeface="微软雅黑" pitchFamily="34" charset="-122"/>
            </a:endParaRPr>
          </a:p>
          <a:p>
            <a:pPr>
              <a:lnSpc>
                <a:spcPts val="3500"/>
              </a:lnSpc>
              <a:buFont typeface="Wingdings" pitchFamily="2" charset="2"/>
              <a:buChar char="Ø"/>
            </a:pPr>
            <a:r>
              <a:rPr lang="zh-CN" altLang="en-US" sz="2000" b="1" dirty="0" smtClean="0">
                <a:latin typeface="微软雅黑" pitchFamily="34" charset="-122"/>
                <a:ea typeface="微软雅黑" pitchFamily="34" charset="-122"/>
              </a:rPr>
              <a:t>是否遵照已制定的规则，是否得到了所期望的结果</a:t>
            </a:r>
            <a:endParaRPr lang="en-US" altLang="zh-CN" sz="2000" b="1" dirty="0" smtClean="0">
              <a:latin typeface="微软雅黑" pitchFamily="34" charset="-122"/>
              <a:ea typeface="微软雅黑" pitchFamily="34" charset="-122"/>
            </a:endParaRPr>
          </a:p>
          <a:p>
            <a:pPr>
              <a:lnSpc>
                <a:spcPts val="3500"/>
              </a:lnSpc>
              <a:buFont typeface="Wingdings" pitchFamily="2" charset="2"/>
              <a:buChar char="Ø"/>
            </a:pPr>
            <a:r>
              <a:rPr lang="zh-CN" altLang="en-US" sz="2000" b="1" dirty="0" smtClean="0">
                <a:latin typeface="微软雅黑" pitchFamily="34" charset="-122"/>
                <a:ea typeface="微软雅黑" pitchFamily="34" charset="-122"/>
              </a:rPr>
              <a:t>整理、整顿、清扫、清洁做一两次并不难，难的是员工要经常做到持之以恒</a:t>
            </a:r>
            <a:endParaRPr lang="en-US" altLang="zh-CN" sz="2000" b="1" dirty="0" smtClean="0">
              <a:latin typeface="微软雅黑" pitchFamily="34" charset="-122"/>
              <a:ea typeface="微软雅黑" pitchFamily="34" charset="-122"/>
            </a:endParaRPr>
          </a:p>
          <a:p>
            <a:pPr>
              <a:lnSpc>
                <a:spcPts val="3500"/>
              </a:lnSpc>
              <a:buFont typeface="Wingdings" pitchFamily="2" charset="2"/>
              <a:buChar char="Ø"/>
            </a:pPr>
            <a:r>
              <a:rPr lang="zh-CN" altLang="en-US" sz="2000" b="1" dirty="0" smtClean="0">
                <a:latin typeface="微软雅黑" pitchFamily="34" charset="-122"/>
                <a:ea typeface="微软雅黑" pitchFamily="34" charset="-122"/>
              </a:rPr>
              <a:t>员工要养成不随手乱放物品，经常整理、整顿工作场所，保持物品堆放有序，保持卫生，定期清扫等良好习惯</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1096033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9792" y="404664"/>
            <a:ext cx="3877985" cy="830997"/>
          </a:xfrm>
          <a:prstGeom prst="rect">
            <a:avLst/>
          </a:prstGeom>
        </p:spPr>
        <p:txBody>
          <a:bodyPr wrap="square">
            <a:spAutoFit/>
          </a:bodyPr>
          <a:lstStyle/>
          <a:p>
            <a:pPr>
              <a:lnSpc>
                <a:spcPct val="150000"/>
              </a:lnSpc>
              <a:spcBef>
                <a:spcPct val="0"/>
              </a:spcBef>
            </a:pPr>
            <a:r>
              <a:rPr lang="zh-CN" altLang="en-US" sz="3200" b="1" dirty="0" smtClean="0">
                <a:solidFill>
                  <a:srgbClr val="FF0000"/>
                </a:solidFill>
                <a:latin typeface="微软雅黑" pitchFamily="34" charset="-122"/>
                <a:ea typeface="微软雅黑" pitchFamily="34" charset="-122"/>
              </a:rPr>
              <a:t>素养活动的推行步骤</a:t>
            </a:r>
            <a:endParaRPr lang="zh-CN" altLang="en-US" sz="3200" b="1" dirty="0">
              <a:solidFill>
                <a:srgbClr val="FF0000"/>
              </a:solidFill>
              <a:latin typeface="微软雅黑" pitchFamily="34" charset="-122"/>
              <a:ea typeface="微软雅黑" pitchFamily="34" charset="-122"/>
            </a:endParaRPr>
          </a:p>
        </p:txBody>
      </p:sp>
      <p:sp>
        <p:nvSpPr>
          <p:cNvPr id="3" name="TextBox 2"/>
          <p:cNvSpPr txBox="1"/>
          <p:nvPr/>
        </p:nvSpPr>
        <p:spPr>
          <a:xfrm>
            <a:off x="395536" y="1412776"/>
            <a:ext cx="8280920" cy="4412875"/>
          </a:xfrm>
          <a:prstGeom prst="rect">
            <a:avLst/>
          </a:prstGeom>
          <a:noFill/>
        </p:spPr>
        <p:txBody>
          <a:bodyPr wrap="square" rtlCol="0">
            <a:spAutoFit/>
          </a:bodyPr>
          <a:lstStyle/>
          <a:p>
            <a:pPr>
              <a:lnSpc>
                <a:spcPct val="200000"/>
              </a:lnSpc>
              <a:buFont typeface="Wingdings" pitchFamily="2" charset="2"/>
              <a:buChar char="Ø"/>
            </a:pPr>
            <a:r>
              <a:rPr lang="zh-CN" altLang="en-US" sz="2400" b="1" dirty="0" smtClean="0">
                <a:latin typeface="微软雅黑" pitchFamily="34" charset="-122"/>
                <a:ea typeface="微软雅黑" pitchFamily="34" charset="-122"/>
              </a:rPr>
              <a:t>持续推进</a:t>
            </a:r>
            <a:r>
              <a:rPr lang="en-US" altLang="zh-CN" sz="2400" b="1" dirty="0" smtClean="0">
                <a:latin typeface="微软雅黑" pitchFamily="34" charset="-122"/>
                <a:ea typeface="微软雅黑" pitchFamily="34" charset="-122"/>
              </a:rPr>
              <a:t>4S</a:t>
            </a:r>
            <a:r>
              <a:rPr lang="zh-CN" altLang="en-US" sz="2400" b="1" dirty="0" smtClean="0">
                <a:latin typeface="微软雅黑" pitchFamily="34" charset="-122"/>
                <a:ea typeface="微软雅黑" pitchFamily="34" charset="-122"/>
              </a:rPr>
              <a:t>活动</a:t>
            </a:r>
            <a:endParaRPr lang="en-US" altLang="zh-CN" sz="2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2400" b="1" dirty="0" smtClean="0">
                <a:latin typeface="微软雅黑" pitchFamily="34" charset="-122"/>
                <a:ea typeface="微软雅黑" pitchFamily="34" charset="-122"/>
              </a:rPr>
              <a:t>制定并执行规章制度，并目视化</a:t>
            </a:r>
            <a:endParaRPr lang="en-US" altLang="zh-CN" sz="2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2400" b="1" dirty="0" smtClean="0">
                <a:latin typeface="微软雅黑" pitchFamily="34" charset="-122"/>
                <a:ea typeface="微软雅黑" pitchFamily="34" charset="-122"/>
              </a:rPr>
              <a:t>实施员工培训与沟通</a:t>
            </a:r>
            <a:endParaRPr lang="en-US" altLang="zh-CN" sz="2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2400" b="1" dirty="0" smtClean="0">
                <a:latin typeface="微软雅黑" pitchFamily="34" charset="-122"/>
                <a:ea typeface="微软雅黑" pitchFamily="34" charset="-122"/>
              </a:rPr>
              <a:t>违规情况纠正及改进</a:t>
            </a:r>
            <a:endParaRPr lang="en-US" altLang="zh-CN" sz="2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2400" b="1" dirty="0" smtClean="0">
                <a:latin typeface="微软雅黑" pitchFamily="34" charset="-122"/>
                <a:ea typeface="微软雅黑" pitchFamily="34" charset="-122"/>
              </a:rPr>
              <a:t>现场开展各类素养活动</a:t>
            </a:r>
            <a:endParaRPr lang="en-US" altLang="zh-CN" sz="2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2400" b="1" dirty="0" smtClean="0">
                <a:latin typeface="微软雅黑" pitchFamily="34" charset="-122"/>
                <a:ea typeface="微软雅黑" pitchFamily="34" charset="-122"/>
              </a:rPr>
              <a:t>检查素养实施的效果</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4051261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5616" y="476672"/>
            <a:ext cx="6120680" cy="456974"/>
          </a:xfrm>
        </p:spPr>
        <p:txBody>
          <a:bodyPr>
            <a:noAutofit/>
          </a:bodyPr>
          <a:lstStyle/>
          <a:p>
            <a:pPr eaLnBrk="1" hangingPunct="1"/>
            <a:r>
              <a:rPr lang="zh-CN" altLang="en-US" sz="2800" dirty="0">
                <a:solidFill>
                  <a:srgbClr val="FF0000"/>
                </a:solidFill>
              </a:rPr>
              <a:t>频繁插单引起的问题</a:t>
            </a:r>
          </a:p>
        </p:txBody>
      </p:sp>
      <p:sp>
        <p:nvSpPr>
          <p:cNvPr id="1235971" name="Rectangle 3"/>
          <p:cNvSpPr>
            <a:spLocks noGrp="1" noChangeArrowheads="1"/>
          </p:cNvSpPr>
          <p:nvPr>
            <p:ph idx="1"/>
          </p:nvPr>
        </p:nvSpPr>
        <p:spPr>
          <a:xfrm>
            <a:off x="750039" y="1582618"/>
            <a:ext cx="7565781" cy="418806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eaLnBrk="1" hangingPunct="1">
              <a:lnSpc>
                <a:spcPct val="150000"/>
              </a:lnSpc>
              <a:buFont typeface="Wingdings" pitchFamily="2" charset="2"/>
              <a:buChar char="Ø"/>
            </a:pPr>
            <a:r>
              <a:rPr lang="zh-CN" altLang="en-US" sz="2400" b="1" dirty="0" smtClean="0">
                <a:solidFill>
                  <a:schemeClr val="tx1"/>
                </a:solidFill>
                <a:latin typeface="微软雅黑" pitchFamily="34" charset="-122"/>
                <a:ea typeface="微软雅黑" pitchFamily="34" charset="-122"/>
              </a:rPr>
              <a:t>延误其他订单的交付；</a:t>
            </a:r>
          </a:p>
          <a:p>
            <a:pPr eaLnBrk="1" hangingPunct="1">
              <a:lnSpc>
                <a:spcPct val="150000"/>
              </a:lnSpc>
              <a:buFont typeface="Wingdings" pitchFamily="2" charset="2"/>
              <a:buChar char="Ø"/>
            </a:pPr>
            <a:r>
              <a:rPr lang="zh-CN" altLang="en-US" sz="2400" b="1" dirty="0" smtClean="0">
                <a:solidFill>
                  <a:schemeClr val="tx1"/>
                </a:solidFill>
                <a:latin typeface="微软雅黑" pitchFamily="34" charset="-122"/>
                <a:ea typeface="微软雅黑" pitchFamily="34" charset="-122"/>
              </a:rPr>
              <a:t>降低生产效率；</a:t>
            </a:r>
          </a:p>
          <a:p>
            <a:pPr eaLnBrk="1" hangingPunct="1">
              <a:lnSpc>
                <a:spcPct val="150000"/>
              </a:lnSpc>
              <a:buFont typeface="Wingdings" pitchFamily="2" charset="2"/>
              <a:buChar char="Ø"/>
            </a:pPr>
            <a:r>
              <a:rPr lang="zh-CN" altLang="en-US" sz="2400" b="1" dirty="0" smtClean="0">
                <a:solidFill>
                  <a:schemeClr val="tx1"/>
                </a:solidFill>
                <a:latin typeface="微软雅黑" pitchFamily="34" charset="-122"/>
                <a:ea typeface="微软雅黑" pitchFamily="34" charset="-122"/>
              </a:rPr>
              <a:t>增加生产成本；</a:t>
            </a:r>
          </a:p>
          <a:p>
            <a:pPr eaLnBrk="1" hangingPunct="1">
              <a:lnSpc>
                <a:spcPct val="150000"/>
              </a:lnSpc>
              <a:buFont typeface="Wingdings" pitchFamily="2" charset="2"/>
              <a:buChar char="Ø"/>
            </a:pPr>
            <a:r>
              <a:rPr lang="zh-CN" altLang="en-US" sz="2400" b="1" dirty="0" smtClean="0">
                <a:solidFill>
                  <a:schemeClr val="tx1"/>
                </a:solidFill>
                <a:latin typeface="微软雅黑" pitchFamily="34" charset="-122"/>
                <a:ea typeface="微软雅黑" pitchFamily="34" charset="-122"/>
              </a:rPr>
              <a:t>容易造成产品不良；</a:t>
            </a:r>
          </a:p>
        </p:txBody>
      </p:sp>
      <p:pic>
        <p:nvPicPr>
          <p:cNvPr id="4" name="Picture 5" descr="PE00578_"/>
          <p:cNvPicPr>
            <a:picLocks noChangeAspect="1" noChangeArrowheads="1"/>
          </p:cNvPicPr>
          <p:nvPr/>
        </p:nvPicPr>
        <p:blipFill>
          <a:blip r:embed="rId2" cstate="email"/>
          <a:srcRect/>
          <a:stretch>
            <a:fillRect/>
          </a:stretch>
        </p:blipFill>
        <p:spPr bwMode="auto">
          <a:xfrm>
            <a:off x="6358352" y="3512086"/>
            <a:ext cx="2453625" cy="2385646"/>
          </a:xfrm>
          <a:prstGeom prst="rect">
            <a:avLst/>
          </a:prstGeom>
          <a:noFill/>
        </p:spPr>
      </p:pic>
    </p:spTree>
    <p:extLst>
      <p:ext uri="{BB962C8B-B14F-4D97-AF65-F5344CB8AC3E}">
        <p14:creationId xmlns:p14="http://schemas.microsoft.com/office/powerpoint/2010/main" val="2392878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5971">
                                            <p:txEl>
                                              <p:pRg st="0" end="0"/>
                                            </p:txEl>
                                          </p:spTgt>
                                        </p:tgtEl>
                                        <p:attrNameLst>
                                          <p:attrName>style.visibility</p:attrName>
                                        </p:attrNameLst>
                                      </p:cBhvr>
                                      <p:to>
                                        <p:strVal val="visible"/>
                                      </p:to>
                                    </p:set>
                                    <p:animEffect transition="in" filter="blinds(horizontal)">
                                      <p:cBhvr>
                                        <p:cTn id="7" dur="500"/>
                                        <p:tgtEl>
                                          <p:spTgt spid="12359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35971">
                                            <p:txEl>
                                              <p:pRg st="1" end="1"/>
                                            </p:txEl>
                                          </p:spTgt>
                                        </p:tgtEl>
                                        <p:attrNameLst>
                                          <p:attrName>style.visibility</p:attrName>
                                        </p:attrNameLst>
                                      </p:cBhvr>
                                      <p:to>
                                        <p:strVal val="visible"/>
                                      </p:to>
                                    </p:set>
                                    <p:animEffect transition="in" filter="blinds(horizontal)">
                                      <p:cBhvr>
                                        <p:cTn id="10" dur="500"/>
                                        <p:tgtEl>
                                          <p:spTgt spid="12359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35971">
                                            <p:txEl>
                                              <p:pRg st="2" end="2"/>
                                            </p:txEl>
                                          </p:spTgt>
                                        </p:tgtEl>
                                        <p:attrNameLst>
                                          <p:attrName>style.visibility</p:attrName>
                                        </p:attrNameLst>
                                      </p:cBhvr>
                                      <p:to>
                                        <p:strVal val="visible"/>
                                      </p:to>
                                    </p:set>
                                    <p:animEffect transition="in" filter="blinds(horizontal)">
                                      <p:cBhvr>
                                        <p:cTn id="13" dur="500"/>
                                        <p:tgtEl>
                                          <p:spTgt spid="123597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35971">
                                            <p:txEl>
                                              <p:pRg st="3" end="3"/>
                                            </p:txEl>
                                          </p:spTgt>
                                        </p:tgtEl>
                                        <p:attrNameLst>
                                          <p:attrName>style.visibility</p:attrName>
                                        </p:attrNameLst>
                                      </p:cBhvr>
                                      <p:to>
                                        <p:strVal val="visible"/>
                                      </p:to>
                                    </p:set>
                                    <p:animEffect transition="in" filter="blinds(horizontal)">
                                      <p:cBhvr>
                                        <p:cTn id="16" dur="500"/>
                                        <p:tgtEl>
                                          <p:spTgt spid="1235971">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800" b="1" dirty="0" smtClean="0">
                <a:latin typeface="+mj-ea"/>
                <a:ea typeface="+mj-ea"/>
              </a:rPr>
              <a:t>第五单元</a:t>
            </a:r>
            <a:endParaRPr lang="en-US" altLang="zh-CN" sz="2800" b="1" dirty="0">
              <a:latin typeface="+mj-ea"/>
              <a:ea typeface="+mj-ea"/>
            </a:endParaRPr>
          </a:p>
          <a:p>
            <a:pPr>
              <a:lnSpc>
                <a:spcPct val="150000"/>
              </a:lnSpc>
              <a:spcBef>
                <a:spcPts val="2204"/>
              </a:spcBef>
              <a:buClr>
                <a:srgbClr val="FF0000"/>
              </a:buClr>
            </a:pPr>
            <a:r>
              <a:rPr lang="zh-CN" altLang="en-US" sz="2800" b="1" dirty="0">
                <a:solidFill>
                  <a:srgbClr val="FF0000"/>
                </a:solidFill>
                <a:latin typeface="微软雅黑" pitchFamily="34" charset="-122"/>
                <a:ea typeface="微软雅黑" pitchFamily="34" charset="-122"/>
              </a:rPr>
              <a:t>生产现场改善的利器：</a:t>
            </a:r>
          </a:p>
          <a:p>
            <a:pPr>
              <a:lnSpc>
                <a:spcPct val="150000"/>
              </a:lnSpc>
              <a:spcBef>
                <a:spcPts val="2204"/>
              </a:spcBef>
              <a:buClr>
                <a:srgbClr val="FF0000"/>
              </a:buClr>
            </a:pPr>
            <a:r>
              <a:rPr lang="en-US" altLang="zh-CN" sz="2800" b="1" dirty="0">
                <a:solidFill>
                  <a:srgbClr val="FF0000"/>
                </a:solidFill>
                <a:latin typeface="微软雅黑" pitchFamily="34" charset="-122"/>
                <a:ea typeface="微软雅黑" pitchFamily="34" charset="-122"/>
              </a:rPr>
              <a:t>     </a:t>
            </a:r>
            <a:r>
              <a:rPr lang="en-US" altLang="zh-CN" sz="2800" b="1" dirty="0" smtClean="0">
                <a:solidFill>
                  <a:srgbClr val="FF0000"/>
                </a:solidFill>
                <a:latin typeface="微软雅黑" pitchFamily="34" charset="-122"/>
                <a:ea typeface="微软雅黑" pitchFamily="34" charset="-122"/>
              </a:rPr>
              <a:t>          </a:t>
            </a:r>
            <a:r>
              <a:rPr lang="en-US" altLang="zh-CN" sz="2800" b="1" dirty="0">
                <a:solidFill>
                  <a:srgbClr val="FF0000"/>
                </a:solidFill>
                <a:latin typeface="微软雅黑" pitchFamily="34" charset="-122"/>
                <a:ea typeface="微软雅黑" pitchFamily="34" charset="-122"/>
              </a:rPr>
              <a:t>IE</a:t>
            </a:r>
            <a:r>
              <a:rPr lang="zh-CN" altLang="en-US" sz="2800" b="1" dirty="0">
                <a:solidFill>
                  <a:srgbClr val="FF0000"/>
                </a:solidFill>
                <a:latin typeface="微软雅黑" pitchFamily="34" charset="-122"/>
                <a:ea typeface="微软雅黑" pitchFamily="34" charset="-122"/>
              </a:rPr>
              <a:t>系统介绍</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120</a:t>
            </a:fld>
            <a:endParaRPr lang="zh-CN" altLang="en-US" dirty="0">
              <a:solidFill>
                <a:srgbClr val="000000">
                  <a:tint val="75000"/>
                </a:srgbClr>
              </a:solidFill>
            </a:endParaRPr>
          </a:p>
        </p:txBody>
      </p:sp>
    </p:spTree>
    <p:extLst>
      <p:ext uri="{BB962C8B-B14F-4D97-AF65-F5344CB8AC3E}">
        <p14:creationId xmlns:p14="http://schemas.microsoft.com/office/powerpoint/2010/main" val="2402955689"/>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3608" y="332656"/>
            <a:ext cx="5240351" cy="664689"/>
          </a:xfrm>
          <a:noFill/>
          <a:ln/>
        </p:spPr>
        <p:txBody>
          <a:bodyPr>
            <a:normAutofit/>
          </a:bodyPr>
          <a:lstStyle/>
          <a:p>
            <a:r>
              <a:rPr lang="zh-CN" altLang="en-US" sz="2800" dirty="0">
                <a:solidFill>
                  <a:srgbClr val="FF0000"/>
                </a:solidFill>
              </a:rPr>
              <a:t>工业工程的特点</a:t>
            </a:r>
          </a:p>
        </p:txBody>
      </p:sp>
      <p:sp>
        <p:nvSpPr>
          <p:cNvPr id="13315" name="Rectangle 3"/>
          <p:cNvSpPr>
            <a:spLocks noGrp="1" noChangeArrowheads="1"/>
          </p:cNvSpPr>
          <p:nvPr>
            <p:ph type="body" idx="1"/>
          </p:nvPr>
        </p:nvSpPr>
        <p:spPr>
          <a:xfrm>
            <a:off x="500778" y="1642650"/>
            <a:ext cx="8229600" cy="4177812"/>
          </a:xfrm>
          <a:noFill/>
          <a:ln/>
        </p:spPr>
        <p:txBody>
          <a:bodyPr/>
          <a:lstStyle/>
          <a:p>
            <a:pPr lvl="1">
              <a:lnSpc>
                <a:spcPct val="150000"/>
              </a:lnSpc>
              <a:buFont typeface="Wingdings" pitchFamily="2" charset="2"/>
              <a:buChar char="Ø"/>
            </a:pPr>
            <a:r>
              <a:rPr lang="en-US" altLang="zh-CN" sz="2400" b="1" dirty="0">
                <a:latin typeface="微软雅黑" pitchFamily="34" charset="-122"/>
                <a:ea typeface="微软雅黑" pitchFamily="34" charset="-122"/>
              </a:rPr>
              <a:t>IE</a:t>
            </a:r>
            <a:r>
              <a:rPr lang="zh-CN" altLang="en-US" sz="2400" b="1" dirty="0">
                <a:latin typeface="微软雅黑" pitchFamily="34" charset="-122"/>
                <a:ea typeface="微软雅黑" pitchFamily="34" charset="-122"/>
              </a:rPr>
              <a:t>的核心是降低成本，提高质量和</a:t>
            </a:r>
            <a:r>
              <a:rPr lang="zh-CN" altLang="en-US" sz="2400" b="1" dirty="0" smtClean="0">
                <a:latin typeface="微软雅黑" pitchFamily="34" charset="-122"/>
                <a:ea typeface="微软雅黑" pitchFamily="34" charset="-122"/>
              </a:rPr>
              <a:t>生产率</a:t>
            </a:r>
            <a:endParaRPr lang="zh-CN" altLang="en-US" sz="2400" b="1" dirty="0">
              <a:latin typeface="微软雅黑" pitchFamily="34" charset="-122"/>
              <a:ea typeface="微软雅黑" pitchFamily="34" charset="-122"/>
            </a:endParaRPr>
          </a:p>
          <a:p>
            <a:pPr lvl="1">
              <a:lnSpc>
                <a:spcPct val="150000"/>
              </a:lnSpc>
              <a:buFont typeface="Wingdings" pitchFamily="2" charset="2"/>
              <a:buChar char="Ø"/>
            </a:pPr>
            <a:r>
              <a:rPr lang="en-US" altLang="zh-CN" sz="2400" b="1" dirty="0">
                <a:latin typeface="微软雅黑" pitchFamily="34" charset="-122"/>
                <a:ea typeface="微软雅黑" pitchFamily="34" charset="-122"/>
              </a:rPr>
              <a:t>IE</a:t>
            </a:r>
            <a:r>
              <a:rPr lang="zh-CN" altLang="en-US" sz="2400" b="1" dirty="0">
                <a:latin typeface="微软雅黑" pitchFamily="34" charset="-122"/>
                <a:ea typeface="微软雅黑" pitchFamily="34" charset="-122"/>
              </a:rPr>
              <a:t>是综合性的应用知识体系（技术和管理）</a:t>
            </a:r>
          </a:p>
          <a:p>
            <a:pPr lvl="1">
              <a:lnSpc>
                <a:spcPct val="150000"/>
              </a:lnSpc>
              <a:buFont typeface="Wingdings" pitchFamily="2" charset="2"/>
              <a:buChar char="Ø"/>
            </a:pPr>
            <a:r>
              <a:rPr lang="zh-CN" altLang="en-US" sz="2400" b="1" dirty="0">
                <a:latin typeface="微软雅黑" pitchFamily="34" charset="-122"/>
                <a:ea typeface="微软雅黑" pitchFamily="34" charset="-122"/>
              </a:rPr>
              <a:t>注重人的因素是</a:t>
            </a:r>
            <a:r>
              <a:rPr lang="en-US" altLang="zh-CN" sz="2400" b="1" dirty="0">
                <a:latin typeface="微软雅黑" pitchFamily="34" charset="-122"/>
                <a:ea typeface="微软雅黑" pitchFamily="34" charset="-122"/>
              </a:rPr>
              <a:t>IE</a:t>
            </a:r>
            <a:r>
              <a:rPr lang="zh-CN" altLang="en-US" sz="2400" b="1" dirty="0">
                <a:latin typeface="微软雅黑" pitchFamily="34" charset="-122"/>
                <a:ea typeface="微软雅黑" pitchFamily="34" charset="-122"/>
              </a:rPr>
              <a:t>区别于其他工程学科</a:t>
            </a:r>
            <a:r>
              <a:rPr lang="zh-CN" altLang="en-US" sz="2400" b="1" dirty="0" smtClean="0">
                <a:latin typeface="微软雅黑" pitchFamily="34" charset="-122"/>
                <a:ea typeface="微软雅黑" pitchFamily="34" charset="-122"/>
              </a:rPr>
              <a:t>特点之一</a:t>
            </a:r>
            <a:endParaRPr lang="zh-CN" altLang="en-US" sz="2400" b="1" dirty="0">
              <a:latin typeface="微软雅黑" pitchFamily="34" charset="-122"/>
              <a:ea typeface="微软雅黑" pitchFamily="34" charset="-122"/>
            </a:endParaRPr>
          </a:p>
          <a:p>
            <a:pPr lvl="1">
              <a:lnSpc>
                <a:spcPct val="150000"/>
              </a:lnSpc>
              <a:buFont typeface="Wingdings" pitchFamily="2" charset="2"/>
              <a:buChar char="Ø"/>
            </a:pPr>
            <a:r>
              <a:rPr lang="en-US" altLang="zh-CN" sz="2400" b="1" dirty="0">
                <a:latin typeface="微软雅黑" pitchFamily="34" charset="-122"/>
                <a:ea typeface="微软雅黑" pitchFamily="34" charset="-122"/>
              </a:rPr>
              <a:t>IE</a:t>
            </a:r>
            <a:r>
              <a:rPr lang="zh-CN" altLang="en-US" sz="2400" b="1" dirty="0">
                <a:latin typeface="微软雅黑" pitchFamily="34" charset="-122"/>
                <a:ea typeface="微软雅黑" pitchFamily="34" charset="-122"/>
              </a:rPr>
              <a:t>是系统优化</a:t>
            </a:r>
            <a:r>
              <a:rPr lang="zh-CN" altLang="en-US" sz="2400" b="1" dirty="0" smtClean="0">
                <a:latin typeface="微软雅黑" pitchFamily="34" charset="-122"/>
                <a:ea typeface="微软雅黑" pitchFamily="34" charset="-122"/>
              </a:rPr>
              <a:t>技术</a:t>
            </a:r>
            <a:endParaRPr lang="zh-CN" altLang="en-US" sz="2400" b="1" dirty="0">
              <a:latin typeface="微软雅黑" pitchFamily="34" charset="-122"/>
              <a:ea typeface="微软雅黑" pitchFamily="34" charset="-122"/>
            </a:endParaRPr>
          </a:p>
          <a:p>
            <a:pPr lvl="1">
              <a:lnSpc>
                <a:spcPct val="150000"/>
              </a:lnSpc>
              <a:buFont typeface="Wingdings" pitchFamily="2" charset="2"/>
              <a:buChar char="Ø"/>
            </a:pPr>
            <a:r>
              <a:rPr lang="en-US" altLang="zh-CN" sz="2400" b="1" dirty="0">
                <a:latin typeface="微软雅黑" pitchFamily="34" charset="-122"/>
                <a:ea typeface="微软雅黑" pitchFamily="34" charset="-122"/>
              </a:rPr>
              <a:t>IE</a:t>
            </a:r>
            <a:r>
              <a:rPr lang="zh-CN" altLang="en-US" sz="2400" b="1" dirty="0">
                <a:latin typeface="微软雅黑" pitchFamily="34" charset="-122"/>
                <a:ea typeface="微软雅黑" pitchFamily="34" charset="-122"/>
              </a:rPr>
              <a:t>的面向</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由微观向宏观</a:t>
            </a:r>
            <a:r>
              <a:rPr lang="zh-CN" altLang="en-US" sz="2400" b="1" dirty="0" smtClean="0">
                <a:latin typeface="微软雅黑" pitchFamily="34" charset="-122"/>
                <a:ea typeface="微软雅黑" pitchFamily="34" charset="-122"/>
              </a:rPr>
              <a:t>管理</a:t>
            </a:r>
            <a:endParaRPr lang="zh-CN" altLang="en-US" sz="2400" b="1" dirty="0">
              <a:latin typeface="微软雅黑" pitchFamily="34" charset="-122"/>
              <a:ea typeface="微软雅黑" pitchFamily="34" charset="-122"/>
            </a:endParaRPr>
          </a:p>
        </p:txBody>
      </p:sp>
      <p:graphicFrame>
        <p:nvGraphicFramePr>
          <p:cNvPr id="13316" name="Object 4"/>
          <p:cNvGraphicFramePr>
            <a:graphicFrameLocks/>
          </p:cNvGraphicFramePr>
          <p:nvPr/>
        </p:nvGraphicFramePr>
        <p:xfrm>
          <a:off x="6705600" y="5070233"/>
          <a:ext cx="1979612" cy="956896"/>
        </p:xfrm>
        <a:graphic>
          <a:graphicData uri="http://schemas.openxmlformats.org/presentationml/2006/ole">
            <mc:AlternateContent xmlns:mc="http://schemas.openxmlformats.org/markup-compatibility/2006">
              <mc:Choice xmlns:v="urn:schemas-microsoft-com:vml" Requires="v">
                <p:oleObj spid="_x0000_s2102285" name="Clip" r:id="rId3" imgW="3660480" imgH="1917360" progId="">
                  <p:embed/>
                </p:oleObj>
              </mc:Choice>
              <mc:Fallback>
                <p:oleObj name="Clip" r:id="rId3" imgW="3660480" imgH="191736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070233"/>
                        <a:ext cx="1979612" cy="95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938146"/>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0893" y="411778"/>
            <a:ext cx="7613884" cy="578822"/>
          </a:xfrm>
          <a:noFill/>
          <a:ln/>
        </p:spPr>
        <p:txBody>
          <a:bodyPr>
            <a:normAutofit/>
          </a:bodyPr>
          <a:lstStyle/>
          <a:p>
            <a:r>
              <a:rPr lang="en-US" altLang="zh-CN" sz="2800" dirty="0">
                <a:solidFill>
                  <a:srgbClr val="FF0000"/>
                </a:solidFill>
              </a:rPr>
              <a:t>IE</a:t>
            </a:r>
            <a:r>
              <a:rPr lang="zh-CN" altLang="en-US" sz="2800" dirty="0">
                <a:solidFill>
                  <a:srgbClr val="FF0000"/>
                </a:solidFill>
              </a:rPr>
              <a:t>的意识</a:t>
            </a:r>
          </a:p>
        </p:txBody>
      </p:sp>
      <p:sp>
        <p:nvSpPr>
          <p:cNvPr id="14339" name="Rectangle 3"/>
          <p:cNvSpPr>
            <a:spLocks noGrp="1" noChangeArrowheads="1"/>
          </p:cNvSpPr>
          <p:nvPr>
            <p:ph type="body" idx="1"/>
          </p:nvPr>
        </p:nvSpPr>
        <p:spPr>
          <a:noFill/>
          <a:ln/>
        </p:spPr>
        <p:txBody>
          <a:bodyPr>
            <a:norm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成本和效率意识</a:t>
            </a:r>
          </a:p>
          <a:p>
            <a:pPr>
              <a:lnSpc>
                <a:spcPct val="150000"/>
              </a:lnSpc>
              <a:buFont typeface="Wingdings" pitchFamily="2" charset="2"/>
              <a:buChar char="Ø"/>
            </a:pPr>
            <a:r>
              <a:rPr lang="zh-CN" altLang="en-US" sz="2400" b="1" dirty="0">
                <a:latin typeface="微软雅黑" pitchFamily="34" charset="-122"/>
                <a:ea typeface="微软雅黑" pitchFamily="34" charset="-122"/>
              </a:rPr>
              <a:t>问题和改革意识</a:t>
            </a:r>
          </a:p>
          <a:p>
            <a:pPr>
              <a:lnSpc>
                <a:spcPct val="150000"/>
              </a:lnSpc>
              <a:buFont typeface="Wingdings" pitchFamily="2" charset="2"/>
              <a:buChar char="Ø"/>
            </a:pPr>
            <a:r>
              <a:rPr lang="zh-CN" altLang="en-US" sz="2400" b="1" dirty="0">
                <a:latin typeface="微软雅黑" pitchFamily="34" charset="-122"/>
                <a:ea typeface="微软雅黑" pitchFamily="34" charset="-122"/>
              </a:rPr>
              <a:t>工作简化和标准化意识</a:t>
            </a:r>
          </a:p>
          <a:p>
            <a:pPr>
              <a:lnSpc>
                <a:spcPct val="150000"/>
              </a:lnSpc>
              <a:buFont typeface="Wingdings" pitchFamily="2" charset="2"/>
              <a:buChar char="Ø"/>
            </a:pPr>
            <a:r>
              <a:rPr lang="zh-CN" altLang="en-US" sz="2400" b="1" dirty="0">
                <a:latin typeface="微软雅黑" pitchFamily="34" charset="-122"/>
                <a:ea typeface="微软雅黑" pitchFamily="34" charset="-122"/>
              </a:rPr>
              <a:t>全局和整体化意识</a:t>
            </a:r>
          </a:p>
          <a:p>
            <a:pPr>
              <a:lnSpc>
                <a:spcPct val="150000"/>
              </a:lnSpc>
              <a:buFont typeface="Wingdings" pitchFamily="2" charset="2"/>
              <a:buChar char="Ø"/>
            </a:pPr>
            <a:r>
              <a:rPr lang="zh-CN" altLang="en-US" sz="2400" b="1" dirty="0">
                <a:latin typeface="微软雅黑" pitchFamily="34" charset="-122"/>
                <a:ea typeface="微软雅黑" pitchFamily="34" charset="-122"/>
              </a:rPr>
              <a:t>以人为中心的意识。</a:t>
            </a:r>
          </a:p>
        </p:txBody>
      </p:sp>
      <p:graphicFrame>
        <p:nvGraphicFramePr>
          <p:cNvPr id="14340" name="Object 4"/>
          <p:cNvGraphicFramePr>
            <a:graphicFrameLocks/>
          </p:cNvGraphicFramePr>
          <p:nvPr/>
        </p:nvGraphicFramePr>
        <p:xfrm>
          <a:off x="5246688" y="1383323"/>
          <a:ext cx="3355975" cy="3370385"/>
        </p:xfrm>
        <a:graphic>
          <a:graphicData uri="http://schemas.openxmlformats.org/presentationml/2006/ole">
            <mc:AlternateContent xmlns:mc="http://schemas.openxmlformats.org/markup-compatibility/2006">
              <mc:Choice xmlns:v="urn:schemas-microsoft-com:vml" Requires="v">
                <p:oleObj spid="_x0000_s2103309" name="Clip" r:id="rId3" imgW="3365280" imgH="3660480" progId="">
                  <p:embed/>
                </p:oleObj>
              </mc:Choice>
              <mc:Fallback>
                <p:oleObj name="Clip" r:id="rId3" imgW="3365280" imgH="366048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1383323"/>
                        <a:ext cx="3355975" cy="337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0963400"/>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37901"/>
            <a:ext cx="6767982" cy="581603"/>
          </a:xfrm>
        </p:spPr>
        <p:txBody>
          <a:bodyPr>
            <a:normAutofit/>
          </a:bodyPr>
          <a:lstStyle/>
          <a:p>
            <a:r>
              <a:rPr lang="en-US" altLang="zh-CN" sz="2800" dirty="0">
                <a:solidFill>
                  <a:srgbClr val="FF0000"/>
                </a:solidFill>
              </a:rPr>
              <a:t>IE</a:t>
            </a:r>
            <a:r>
              <a:rPr lang="zh-CN" altLang="en-US" sz="2800" dirty="0">
                <a:solidFill>
                  <a:srgbClr val="FF0000"/>
                </a:solidFill>
              </a:rPr>
              <a:t>与精益生产的关系</a:t>
            </a:r>
          </a:p>
        </p:txBody>
      </p:sp>
      <p:sp>
        <p:nvSpPr>
          <p:cNvPr id="3" name="内容占位符 2"/>
          <p:cNvSpPr>
            <a:spLocks noGrp="1"/>
          </p:cNvSpPr>
          <p:nvPr>
            <p:ph idx="1"/>
          </p:nvPr>
        </p:nvSpPr>
        <p:spPr>
          <a:xfrm>
            <a:off x="457200" y="1518020"/>
            <a:ext cx="8229600" cy="4400673"/>
          </a:xfrm>
        </p:spPr>
        <p:txBody>
          <a:bodyPr>
            <a:normAutofit fontScale="85000" lnSpcReduction="10000"/>
          </a:bodyPr>
          <a:lstStyle/>
          <a:p>
            <a:pPr>
              <a:lnSpc>
                <a:spcPct val="150000"/>
              </a:lnSpc>
              <a:buNone/>
            </a:pPr>
            <a:r>
              <a:rPr lang="en-US" altLang="zh-CN" sz="2585" b="1" dirty="0">
                <a:latin typeface="微软雅黑" pitchFamily="34" charset="-122"/>
                <a:ea typeface="微软雅黑" pitchFamily="34" charset="-122"/>
              </a:rPr>
              <a:t>IE</a:t>
            </a:r>
            <a:r>
              <a:rPr lang="zh-CN" altLang="en-US" sz="2585" b="1" dirty="0">
                <a:latin typeface="微软雅黑" pitchFamily="34" charset="-122"/>
                <a:ea typeface="微软雅黑" pitchFamily="34" charset="-122"/>
              </a:rPr>
              <a:t>主要是面向微观科学领域研究的，主要方法有：</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方法研究</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程序分析</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操作分析</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动作分析</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时间研究</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安全分析</a:t>
            </a:r>
            <a:endParaRPr lang="en-US" altLang="zh-CN" sz="2585" b="1" dirty="0">
              <a:latin typeface="微软雅黑" pitchFamily="34" charset="-122"/>
              <a:ea typeface="微软雅黑" pitchFamily="34" charset="-122"/>
            </a:endParaRPr>
          </a:p>
          <a:p>
            <a:pPr>
              <a:lnSpc>
                <a:spcPct val="150000"/>
              </a:lnSpc>
              <a:buFont typeface="Wingdings" pitchFamily="2" charset="2"/>
              <a:buChar char="Ø"/>
            </a:pPr>
            <a:r>
              <a:rPr lang="zh-CN" altLang="en-US" sz="2585" b="1" dirty="0">
                <a:latin typeface="微软雅黑" pitchFamily="34" charset="-122"/>
                <a:ea typeface="微软雅黑" pitchFamily="34" charset="-122"/>
              </a:rPr>
              <a:t>工作环境分析</a:t>
            </a:r>
            <a:endParaRPr lang="en-US" altLang="zh-CN" sz="2585" b="1" dirty="0">
              <a:latin typeface="微软雅黑" pitchFamily="34" charset="-122"/>
              <a:ea typeface="微软雅黑" pitchFamily="34" charset="-122"/>
            </a:endParaRPr>
          </a:p>
        </p:txBody>
      </p:sp>
      <p:sp>
        <p:nvSpPr>
          <p:cNvPr id="6" name="右大括号 5"/>
          <p:cNvSpPr/>
          <p:nvPr/>
        </p:nvSpPr>
        <p:spPr>
          <a:xfrm>
            <a:off x="2993363" y="2265795"/>
            <a:ext cx="1127298" cy="3448075"/>
          </a:xfrm>
          <a:prstGeom prst="rightBrace">
            <a:avLst>
              <a:gd name="adj1" fmla="val 0"/>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sz="1662"/>
          </a:p>
        </p:txBody>
      </p:sp>
      <p:sp>
        <p:nvSpPr>
          <p:cNvPr id="7" name="矩形 6"/>
          <p:cNvSpPr/>
          <p:nvPr/>
        </p:nvSpPr>
        <p:spPr>
          <a:xfrm>
            <a:off x="4202724" y="3429000"/>
            <a:ext cx="4103077" cy="1148862"/>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92" dirty="0"/>
              <a:t>IE</a:t>
            </a:r>
            <a:r>
              <a:rPr lang="zh-CN" altLang="en-US" sz="3692" dirty="0"/>
              <a:t>是实现精益生产的方法和手段</a:t>
            </a:r>
          </a:p>
        </p:txBody>
      </p:sp>
    </p:spTree>
    <p:extLst>
      <p:ext uri="{BB962C8B-B14F-4D97-AF65-F5344CB8AC3E}">
        <p14:creationId xmlns:p14="http://schemas.microsoft.com/office/powerpoint/2010/main" val="3897586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714161" y="1484784"/>
            <a:ext cx="7426569" cy="3416320"/>
          </a:xfrm>
          <a:prstGeom prst="rect">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nchor="ctr">
            <a:spAutoFit/>
          </a:bodyPr>
          <a:lstStyle/>
          <a:p>
            <a:pPr marL="342900" indent="-342900">
              <a:lnSpc>
                <a:spcPct val="150000"/>
              </a:lnSpc>
              <a:buFont typeface="Wingdings" panose="05000000000000000000" pitchFamily="2" charset="2"/>
              <a:buChar char="Ø"/>
              <a:tabLst>
                <a:tab pos="984763" algn="l"/>
              </a:tabLst>
            </a:pPr>
            <a:r>
              <a:rPr lang="zh-CN" altLang="en-US" sz="2400" b="1" dirty="0"/>
              <a:t>停滞             </a:t>
            </a:r>
          </a:p>
          <a:p>
            <a:pPr marL="342900" indent="-342900">
              <a:lnSpc>
                <a:spcPct val="150000"/>
              </a:lnSpc>
              <a:buFont typeface="Wingdings" panose="05000000000000000000" pitchFamily="2" charset="2"/>
              <a:buChar char="Ø"/>
              <a:tabLst>
                <a:tab pos="984763" algn="l"/>
              </a:tabLst>
            </a:pPr>
            <a:r>
              <a:rPr lang="zh-CN" altLang="en-US" sz="2400" b="1" dirty="0"/>
              <a:t>无效动作</a:t>
            </a:r>
          </a:p>
          <a:p>
            <a:pPr marL="342900" indent="-342900">
              <a:lnSpc>
                <a:spcPct val="150000"/>
              </a:lnSpc>
              <a:buFont typeface="Wingdings" panose="05000000000000000000" pitchFamily="2" charset="2"/>
              <a:buChar char="Ø"/>
              <a:tabLst>
                <a:tab pos="984763" algn="l"/>
              </a:tabLst>
            </a:pPr>
            <a:r>
              <a:rPr lang="zh-CN" altLang="en-US" sz="2400" b="1" dirty="0"/>
              <a:t>次序不合理</a:t>
            </a:r>
          </a:p>
          <a:p>
            <a:pPr marL="342900" indent="-342900">
              <a:lnSpc>
                <a:spcPct val="150000"/>
              </a:lnSpc>
              <a:buFont typeface="Wingdings" panose="05000000000000000000" pitchFamily="2" charset="2"/>
              <a:buChar char="Ø"/>
              <a:tabLst>
                <a:tab pos="984763" algn="l"/>
              </a:tabLst>
            </a:pPr>
            <a:r>
              <a:rPr lang="zh-CN" altLang="en-US" sz="2400" b="1" dirty="0"/>
              <a:t>不均衡（如：太忙碌、太清闲等）</a:t>
            </a:r>
          </a:p>
          <a:p>
            <a:pPr marL="342900" indent="-342900">
              <a:lnSpc>
                <a:spcPct val="150000"/>
              </a:lnSpc>
              <a:buFont typeface="Wingdings" panose="05000000000000000000" pitchFamily="2" charset="2"/>
              <a:buChar char="Ø"/>
              <a:tabLst>
                <a:tab pos="984763" algn="l"/>
              </a:tabLst>
            </a:pPr>
            <a:r>
              <a:rPr lang="zh-CN" altLang="en-US" sz="2400" b="1" dirty="0"/>
              <a:t>这些动作对产品的性能和结构没有任何改变，自然也不可能创造附加价值，却降低了生产效率。</a:t>
            </a:r>
          </a:p>
        </p:txBody>
      </p:sp>
      <p:sp>
        <p:nvSpPr>
          <p:cNvPr id="741382" name="AutoShape 6"/>
          <p:cNvSpPr>
            <a:spLocks noChangeArrowheads="1"/>
          </p:cNvSpPr>
          <p:nvPr/>
        </p:nvSpPr>
        <p:spPr bwMode="auto">
          <a:xfrm>
            <a:off x="1466454" y="3687765"/>
            <a:ext cx="6893169" cy="2426677"/>
          </a:xfrm>
          <a:prstGeom prst="irregularSeal2">
            <a:avLst/>
          </a:prstGeom>
          <a:solidFill>
            <a:srgbClr val="FFC000"/>
          </a:solidFill>
          <a:ln w="12700">
            <a:solidFill>
              <a:schemeClr val="tx1"/>
            </a:solidFill>
            <a:miter lim="800000"/>
            <a:headEnd type="none" w="sm" len="sm"/>
            <a:tailEnd type="none" w="sm" len="sm"/>
          </a:ln>
          <a:effectLst>
            <a:glow rad="228600">
              <a:schemeClr val="accent6">
                <a:satMod val="175000"/>
                <a:alpha val="40000"/>
              </a:schemeClr>
            </a:glow>
          </a:effectLst>
        </p:spPr>
        <p:txBody>
          <a:bodyPr wrap="none" anchor="ctr"/>
          <a:lstStyle/>
          <a:p>
            <a:pPr algn="ctr"/>
            <a:r>
              <a:rPr lang="zh-CN" altLang="en-US" sz="2585" dirty="0">
                <a:solidFill>
                  <a:srgbClr val="3333CC"/>
                </a:solidFill>
                <a:latin typeface="微软雅黑" pitchFamily="34" charset="-122"/>
                <a:ea typeface="微软雅黑" pitchFamily="34" charset="-122"/>
              </a:rPr>
              <a:t>工作中最大的浪费，</a:t>
            </a:r>
          </a:p>
          <a:p>
            <a:pPr algn="ctr"/>
            <a:r>
              <a:rPr lang="zh-CN" altLang="en-US" sz="2585" dirty="0">
                <a:solidFill>
                  <a:srgbClr val="3333CC"/>
                </a:solidFill>
                <a:latin typeface="微软雅黑" pitchFamily="34" charset="-122"/>
                <a:ea typeface="微软雅黑" pitchFamily="34" charset="-122"/>
              </a:rPr>
              <a:t>莫过于动作的浪费</a:t>
            </a:r>
          </a:p>
        </p:txBody>
      </p:sp>
      <p:sp>
        <p:nvSpPr>
          <p:cNvPr id="5" name="矩形 4"/>
          <p:cNvSpPr/>
          <p:nvPr/>
        </p:nvSpPr>
        <p:spPr>
          <a:xfrm>
            <a:off x="711248" y="391850"/>
            <a:ext cx="4201791" cy="523220"/>
          </a:xfrm>
          <a:prstGeom prst="rect">
            <a:avLst/>
          </a:prstGeom>
        </p:spPr>
        <p:txBody>
          <a:bodyPr wrap="none">
            <a:spAutoFit/>
          </a:bodyPr>
          <a:lstStyle/>
          <a:p>
            <a:pPr indent="422041">
              <a:tabLst>
                <a:tab pos="984763" algn="l"/>
              </a:tabLst>
            </a:pPr>
            <a:r>
              <a:rPr lang="zh-CN" altLang="en-US" sz="2800" b="1" dirty="0">
                <a:solidFill>
                  <a:srgbClr val="FF0000"/>
                </a:solidFill>
                <a:latin typeface="微软雅黑" pitchFamily="34" charset="-122"/>
                <a:ea typeface="微软雅黑" pitchFamily="34" charset="-122"/>
              </a:rPr>
              <a:t>动作组合中存在的问题</a:t>
            </a:r>
            <a:endParaRPr lang="en-US" altLang="zh-CN" sz="2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960391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41382"/>
                                        </p:tgtEl>
                                        <p:attrNameLst>
                                          <p:attrName>style.visibility</p:attrName>
                                        </p:attrNameLst>
                                      </p:cBhvr>
                                      <p:to>
                                        <p:strVal val="visible"/>
                                      </p:to>
                                    </p:set>
                                    <p:animEffect transition="in" filter="wipe(down)">
                                      <p:cBhvr>
                                        <p:cTn id="7" dur="580">
                                          <p:stCondLst>
                                            <p:cond delay="0"/>
                                          </p:stCondLst>
                                        </p:cTn>
                                        <p:tgtEl>
                                          <p:spTgt spid="741382"/>
                                        </p:tgtEl>
                                      </p:cBhvr>
                                    </p:animEffect>
                                    <p:anim calcmode="lin" valueType="num">
                                      <p:cBhvr>
                                        <p:cTn id="8" dur="1822" tmFilter="0,0; 0.14,0.36; 0.43,0.73; 0.71,0.91; 1.0,1.0">
                                          <p:stCondLst>
                                            <p:cond delay="0"/>
                                          </p:stCondLst>
                                        </p:cTn>
                                        <p:tgtEl>
                                          <p:spTgt spid="7413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413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413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413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41382"/>
                                        </p:tgtEl>
                                        <p:attrNameLst>
                                          <p:attrName>ppt_y</p:attrName>
                                        </p:attrNameLst>
                                      </p:cBhvr>
                                      <p:tavLst>
                                        <p:tav tm="0" fmla="#ppt_y-sin(pi*$)/81">
                                          <p:val>
                                            <p:fltVal val="0"/>
                                          </p:val>
                                        </p:tav>
                                        <p:tav tm="100000">
                                          <p:val>
                                            <p:fltVal val="1"/>
                                          </p:val>
                                        </p:tav>
                                      </p:tavLst>
                                    </p:anim>
                                    <p:animScale>
                                      <p:cBhvr>
                                        <p:cTn id="13" dur="26">
                                          <p:stCondLst>
                                            <p:cond delay="650"/>
                                          </p:stCondLst>
                                        </p:cTn>
                                        <p:tgtEl>
                                          <p:spTgt spid="741382"/>
                                        </p:tgtEl>
                                      </p:cBhvr>
                                      <p:to x="100000" y="60000"/>
                                    </p:animScale>
                                    <p:animScale>
                                      <p:cBhvr>
                                        <p:cTn id="14" dur="166" decel="50000">
                                          <p:stCondLst>
                                            <p:cond delay="676"/>
                                          </p:stCondLst>
                                        </p:cTn>
                                        <p:tgtEl>
                                          <p:spTgt spid="741382"/>
                                        </p:tgtEl>
                                      </p:cBhvr>
                                      <p:to x="100000" y="100000"/>
                                    </p:animScale>
                                    <p:animScale>
                                      <p:cBhvr>
                                        <p:cTn id="15" dur="26">
                                          <p:stCondLst>
                                            <p:cond delay="1312"/>
                                          </p:stCondLst>
                                        </p:cTn>
                                        <p:tgtEl>
                                          <p:spTgt spid="741382"/>
                                        </p:tgtEl>
                                      </p:cBhvr>
                                      <p:to x="100000" y="80000"/>
                                    </p:animScale>
                                    <p:animScale>
                                      <p:cBhvr>
                                        <p:cTn id="16" dur="166" decel="50000">
                                          <p:stCondLst>
                                            <p:cond delay="1338"/>
                                          </p:stCondLst>
                                        </p:cTn>
                                        <p:tgtEl>
                                          <p:spTgt spid="741382"/>
                                        </p:tgtEl>
                                      </p:cBhvr>
                                      <p:to x="100000" y="100000"/>
                                    </p:animScale>
                                    <p:animScale>
                                      <p:cBhvr>
                                        <p:cTn id="17" dur="26">
                                          <p:stCondLst>
                                            <p:cond delay="1642"/>
                                          </p:stCondLst>
                                        </p:cTn>
                                        <p:tgtEl>
                                          <p:spTgt spid="741382"/>
                                        </p:tgtEl>
                                      </p:cBhvr>
                                      <p:to x="100000" y="90000"/>
                                    </p:animScale>
                                    <p:animScale>
                                      <p:cBhvr>
                                        <p:cTn id="18" dur="166" decel="50000">
                                          <p:stCondLst>
                                            <p:cond delay="1668"/>
                                          </p:stCondLst>
                                        </p:cTn>
                                        <p:tgtEl>
                                          <p:spTgt spid="741382"/>
                                        </p:tgtEl>
                                      </p:cBhvr>
                                      <p:to x="100000" y="100000"/>
                                    </p:animScale>
                                    <p:animScale>
                                      <p:cBhvr>
                                        <p:cTn id="19" dur="26">
                                          <p:stCondLst>
                                            <p:cond delay="1808"/>
                                          </p:stCondLst>
                                        </p:cTn>
                                        <p:tgtEl>
                                          <p:spTgt spid="741382"/>
                                        </p:tgtEl>
                                      </p:cBhvr>
                                      <p:to x="100000" y="95000"/>
                                    </p:animScale>
                                    <p:animScale>
                                      <p:cBhvr>
                                        <p:cTn id="20" dur="166" decel="50000">
                                          <p:stCondLst>
                                            <p:cond delay="1834"/>
                                          </p:stCondLst>
                                        </p:cTn>
                                        <p:tgtEl>
                                          <p:spTgt spid="7413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body" idx="1"/>
          </p:nvPr>
        </p:nvSpPr>
        <p:spPr>
          <a:xfrm>
            <a:off x="386863" y="1664677"/>
            <a:ext cx="8380989" cy="3323492"/>
          </a:xfrm>
        </p:spPr>
        <p:style>
          <a:lnRef idx="2">
            <a:schemeClr val="accent1"/>
          </a:lnRef>
          <a:fillRef idx="1">
            <a:schemeClr val="lt1"/>
          </a:fillRef>
          <a:effectRef idx="0">
            <a:schemeClr val="accent1"/>
          </a:effectRef>
          <a:fontRef idx="minor">
            <a:schemeClr val="dk1"/>
          </a:fontRef>
        </p:style>
        <p:txBody>
          <a:bodyPr>
            <a:normAutofit/>
          </a:bodyPr>
          <a:lstStyle/>
          <a:p>
            <a:pPr indent="105510">
              <a:lnSpc>
                <a:spcPct val="150000"/>
              </a:lnSpc>
              <a:buFont typeface="Wingdings" pitchFamily="2" charset="2"/>
              <a:buChar char="u"/>
              <a:tabLst>
                <a:tab pos="984763" algn="l"/>
              </a:tabLst>
            </a:pPr>
            <a:r>
              <a:rPr lang="zh-CN" altLang="en-US" sz="2585" b="1" dirty="0">
                <a:latin typeface="微软雅黑" pitchFamily="34" charset="-122"/>
                <a:ea typeface="微软雅黑" pitchFamily="34" charset="-122"/>
              </a:rPr>
              <a:t>动作分析的实质是缜密分析、研究人在进行各种操作时的各种细微动作，删除无效的动作，简化操作的逻辑结构，减少工作疲劳，降低劳动强度和提高工作效率。</a:t>
            </a:r>
          </a:p>
        </p:txBody>
      </p:sp>
      <p:sp>
        <p:nvSpPr>
          <p:cNvPr id="13315" name="Text Box 8"/>
          <p:cNvSpPr>
            <a:spLocks noGrp="1" noChangeArrowheads="1"/>
          </p:cNvSpPr>
          <p:nvPr>
            <p:ph type="title"/>
          </p:nvPr>
        </p:nvSpPr>
        <p:spPr>
          <a:xfrm>
            <a:off x="1086078" y="404664"/>
            <a:ext cx="6982557" cy="540060"/>
          </a:xfrm>
          <a:noFill/>
        </p:spPr>
        <p:txBody>
          <a:bodyPr>
            <a:noAutofit/>
          </a:bodyPr>
          <a:lstStyle/>
          <a:p>
            <a:r>
              <a:rPr lang="zh-CN" altLang="en-US" sz="2800" dirty="0">
                <a:solidFill>
                  <a:srgbClr val="FF0000"/>
                </a:solidFill>
              </a:rPr>
              <a:t>动作分析概念</a:t>
            </a:r>
          </a:p>
        </p:txBody>
      </p:sp>
    </p:spTree>
    <p:extLst>
      <p:ext uri="{BB962C8B-B14F-4D97-AF65-F5344CB8AC3E}">
        <p14:creationId xmlns:p14="http://schemas.microsoft.com/office/powerpoint/2010/main" val="2673744396"/>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1043608" y="404664"/>
            <a:ext cx="6982557" cy="581603"/>
          </a:xfrm>
        </p:spPr>
        <p:txBody>
          <a:bodyPr>
            <a:normAutofit/>
          </a:bodyPr>
          <a:lstStyle/>
          <a:p>
            <a:pPr eaLnBrk="1" hangingPunct="1"/>
            <a:r>
              <a:rPr lang="zh-CN" altLang="en-US" sz="2800" dirty="0">
                <a:solidFill>
                  <a:srgbClr val="FF0000"/>
                </a:solidFill>
              </a:rPr>
              <a:t>沙布利克分析与动作分析</a:t>
            </a:r>
          </a:p>
        </p:txBody>
      </p:sp>
      <p:sp>
        <p:nvSpPr>
          <p:cNvPr id="29699" name="Rectangle 6"/>
          <p:cNvSpPr>
            <a:spLocks noGrp="1" noChangeArrowheads="1"/>
          </p:cNvSpPr>
          <p:nvPr>
            <p:ph type="body" idx="1"/>
          </p:nvPr>
        </p:nvSpPr>
        <p:spPr>
          <a:xfrm>
            <a:off x="304801" y="1869831"/>
            <a:ext cx="6137031" cy="361070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pPr eaLnBrk="1" hangingPunct="1">
              <a:lnSpc>
                <a:spcPct val="150000"/>
              </a:lnSpc>
              <a:buFont typeface="Wingdings" pitchFamily="2" charset="2"/>
              <a:buChar char="Ø"/>
            </a:pPr>
            <a:r>
              <a:rPr lang="zh-CN" altLang="en-US" sz="2400" b="1" dirty="0" smtClean="0">
                <a:latin typeface="微软雅黑" pitchFamily="34" charset="-122"/>
                <a:ea typeface="微软雅黑" pitchFamily="34" charset="-122"/>
              </a:rPr>
              <a:t>吉尔布雷斯（</a:t>
            </a:r>
            <a:r>
              <a:rPr lang="en-US" altLang="zh-CN" sz="2400" b="1" dirty="0" err="1" smtClean="0">
                <a:solidFill>
                  <a:srgbClr val="FF0000"/>
                </a:solidFill>
                <a:latin typeface="微软雅黑" pitchFamily="34" charset="-122"/>
                <a:ea typeface="微软雅黑" pitchFamily="34" charset="-122"/>
              </a:rPr>
              <a:t>Gilbreth</a:t>
            </a:r>
            <a:r>
              <a:rPr lang="zh-CN" altLang="en-US" sz="2400" b="1" dirty="0" smtClean="0">
                <a:latin typeface="微软雅黑" pitchFamily="34" charset="-122"/>
                <a:ea typeface="微软雅黑" pitchFamily="34" charset="-122"/>
              </a:rPr>
              <a:t>）的名字倒过来成为</a:t>
            </a:r>
            <a:r>
              <a:rPr lang="en-US" altLang="zh-CN" sz="2400" b="1" dirty="0" err="1" smtClean="0">
                <a:solidFill>
                  <a:srgbClr val="FF0000"/>
                </a:solidFill>
                <a:latin typeface="微软雅黑" pitchFamily="34" charset="-122"/>
                <a:ea typeface="微软雅黑" pitchFamily="34" charset="-122"/>
              </a:rPr>
              <a:t>Therblig</a:t>
            </a:r>
            <a:r>
              <a:rPr lang="zh-CN" altLang="en-US" sz="2400" b="1" dirty="0" smtClean="0">
                <a:latin typeface="微软雅黑" pitchFamily="34" charset="-122"/>
                <a:ea typeface="微软雅黑" pitchFamily="34" charset="-122"/>
              </a:rPr>
              <a:t>来命名的一种分析方法，称为沙布利克分析。</a:t>
            </a:r>
            <a:r>
              <a:rPr lang="zh-CN" altLang="en-US" sz="2400" b="1" dirty="0" smtClean="0">
                <a:solidFill>
                  <a:schemeClr val="folHlink"/>
                </a:solidFill>
                <a:latin typeface="微软雅黑" pitchFamily="34" charset="-122"/>
                <a:ea typeface="微软雅黑" pitchFamily="34" charset="-122"/>
              </a:rPr>
              <a:t>沙布利克分析可以使动作分析变得简单明了，是动作分析的基本工具。</a:t>
            </a:r>
            <a:endParaRPr kumimoji="0" lang="zh-CN" altLang="en-US" sz="2400" b="1" dirty="0" smtClean="0">
              <a:solidFill>
                <a:schemeClr val="folHlink"/>
              </a:solidFill>
              <a:latin typeface="微软雅黑" pitchFamily="34" charset="-122"/>
              <a:ea typeface="微软雅黑" pitchFamily="34" charset="-122"/>
            </a:endParaRPr>
          </a:p>
          <a:p>
            <a:pPr eaLnBrk="1" hangingPunct="1">
              <a:lnSpc>
                <a:spcPct val="90000"/>
              </a:lnSpc>
              <a:buFont typeface="Wingdings" pitchFamily="2" charset="2"/>
              <a:buChar char="Ø"/>
            </a:pPr>
            <a:endParaRPr lang="zh-CN" altLang="en-US" sz="2400" b="1" dirty="0" smtClean="0">
              <a:latin typeface="微软雅黑" pitchFamily="34" charset="-122"/>
              <a:ea typeface="微软雅黑" pitchFamily="34" charset="-122"/>
            </a:endParaRPr>
          </a:p>
        </p:txBody>
      </p:sp>
      <p:pic>
        <p:nvPicPr>
          <p:cNvPr id="1670146" name="Picture 2" descr="C:\Users\h\Desktop\200806091341319670.jpg"/>
          <p:cNvPicPr>
            <a:picLocks noChangeAspect="1" noChangeArrowheads="1"/>
          </p:cNvPicPr>
          <p:nvPr/>
        </p:nvPicPr>
        <p:blipFill>
          <a:blip r:embed="rId3" cstate="email"/>
          <a:srcRect/>
          <a:stretch>
            <a:fillRect/>
          </a:stretch>
        </p:blipFill>
        <p:spPr bwMode="auto">
          <a:xfrm>
            <a:off x="6482982" y="1891906"/>
            <a:ext cx="2470103" cy="3446585"/>
          </a:xfrm>
          <a:prstGeom prst="rect">
            <a:avLst/>
          </a:prstGeom>
          <a:noFill/>
        </p:spPr>
      </p:pic>
    </p:spTree>
    <p:extLst>
      <p:ext uri="{BB962C8B-B14F-4D97-AF65-F5344CB8AC3E}">
        <p14:creationId xmlns:p14="http://schemas.microsoft.com/office/powerpoint/2010/main" val="1701479252"/>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43608" y="397669"/>
            <a:ext cx="6192688" cy="511052"/>
          </a:xfrm>
        </p:spPr>
        <p:txBody>
          <a:bodyPr>
            <a:noAutofit/>
          </a:bodyPr>
          <a:lstStyle/>
          <a:p>
            <a:r>
              <a:rPr lang="zh-CN" altLang="en-US" sz="2800" dirty="0">
                <a:solidFill>
                  <a:srgbClr val="FF0000"/>
                </a:solidFill>
              </a:rPr>
              <a:t>砌砖实验</a:t>
            </a:r>
          </a:p>
        </p:txBody>
      </p:sp>
      <p:sp>
        <p:nvSpPr>
          <p:cNvPr id="29699" name="Rectangle 3"/>
          <p:cNvSpPr>
            <a:spLocks noGrp="1" noChangeArrowheads="1"/>
          </p:cNvSpPr>
          <p:nvPr>
            <p:ph type="body" idx="1"/>
          </p:nvPr>
        </p:nvSpPr>
        <p:spPr>
          <a:xfrm>
            <a:off x="376150" y="1476476"/>
            <a:ext cx="8350158" cy="417781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buFont typeface="Wingdings" pitchFamily="2" charset="2"/>
              <a:buChar char="Ø"/>
            </a:pPr>
            <a:r>
              <a:rPr lang="zh-CN" altLang="zh-CN" sz="2400" b="1" dirty="0">
                <a:latin typeface="+mn-ea"/>
              </a:rPr>
              <a:t>“</a:t>
            </a:r>
            <a:r>
              <a:rPr lang="zh-CN" altLang="en-US" sz="2400" b="1" dirty="0">
                <a:latin typeface="+mn-ea"/>
              </a:rPr>
              <a:t>吉尔布雷斯先生是如何把砌砖工的动作从</a:t>
            </a:r>
            <a:r>
              <a:rPr lang="zh-CN" altLang="zh-CN" sz="2400" b="1" dirty="0">
                <a:latin typeface="+mn-ea"/>
              </a:rPr>
              <a:t>18</a:t>
            </a:r>
            <a:r>
              <a:rPr lang="zh-CN" altLang="en-US" sz="2400" b="1" dirty="0">
                <a:latin typeface="+mn-ea"/>
              </a:rPr>
              <a:t>个压缩到</a:t>
            </a:r>
            <a:r>
              <a:rPr lang="zh-CN" altLang="zh-CN" sz="2400" b="1" dirty="0">
                <a:latin typeface="+mn-ea"/>
              </a:rPr>
              <a:t>5</a:t>
            </a:r>
            <a:r>
              <a:rPr lang="zh-CN" altLang="en-US" sz="2400" b="1" dirty="0">
                <a:latin typeface="+mn-ea"/>
              </a:rPr>
              <a:t>个的。他通过以下三个不同方法实现了这一改进”。</a:t>
            </a:r>
          </a:p>
          <a:p>
            <a:pPr marL="474796" indent="-474796">
              <a:lnSpc>
                <a:spcPct val="150000"/>
              </a:lnSpc>
              <a:buFont typeface="+mj-lt"/>
              <a:buAutoNum type="arabicPeriod"/>
            </a:pPr>
            <a:r>
              <a:rPr lang="zh-CN" altLang="en-US" sz="2400" b="1" dirty="0">
                <a:latin typeface="+mn-ea"/>
              </a:rPr>
              <a:t>砌砖工每只脚该站的精确位置</a:t>
            </a:r>
          </a:p>
          <a:p>
            <a:pPr marL="474796" indent="-474796">
              <a:lnSpc>
                <a:spcPct val="150000"/>
              </a:lnSpc>
              <a:buFont typeface="+mj-lt"/>
              <a:buAutoNum type="arabicPeriod"/>
            </a:pPr>
            <a:r>
              <a:rPr lang="zh-CN" altLang="en-US" sz="2400" b="1" dirty="0">
                <a:latin typeface="+mn-ea"/>
              </a:rPr>
              <a:t>搁置灰浆箱和堆砖的最佳高度（工具桌）</a:t>
            </a:r>
          </a:p>
          <a:p>
            <a:pPr marL="474796" indent="-474796">
              <a:lnSpc>
                <a:spcPct val="150000"/>
              </a:lnSpc>
              <a:buFont typeface="+mj-lt"/>
              <a:buAutoNum type="arabicPeriod"/>
            </a:pPr>
            <a:r>
              <a:rPr lang="zh-CN" altLang="en-US" sz="2400" b="1" dirty="0">
                <a:latin typeface="+mn-ea"/>
              </a:rPr>
              <a:t>砌砖工人双手同时并用</a:t>
            </a:r>
          </a:p>
        </p:txBody>
      </p:sp>
      <p:pic>
        <p:nvPicPr>
          <p:cNvPr id="1617922" name="Picture 2" descr="C:\Users\h\Desktop\image009.jpg"/>
          <p:cNvPicPr>
            <a:picLocks noChangeAspect="1" noChangeArrowheads="1"/>
          </p:cNvPicPr>
          <p:nvPr/>
        </p:nvPicPr>
        <p:blipFill>
          <a:blip r:embed="rId2" cstate="email"/>
          <a:srcRect/>
          <a:stretch>
            <a:fillRect/>
          </a:stretch>
        </p:blipFill>
        <p:spPr bwMode="auto">
          <a:xfrm>
            <a:off x="6459414" y="3885974"/>
            <a:ext cx="2684586" cy="2182433"/>
          </a:xfrm>
          <a:prstGeom prst="rect">
            <a:avLst/>
          </a:prstGeom>
          <a:noFill/>
        </p:spPr>
      </p:pic>
    </p:spTree>
    <p:extLst>
      <p:ext uri="{BB962C8B-B14F-4D97-AF65-F5344CB8AC3E}">
        <p14:creationId xmlns:p14="http://schemas.microsoft.com/office/powerpoint/2010/main" val="1265035680"/>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a:spLocks noGrp="1" noChangeArrowheads="1"/>
          </p:cNvSpPr>
          <p:nvPr>
            <p:ph type="body" idx="1"/>
          </p:nvPr>
        </p:nvSpPr>
        <p:spPr>
          <a:xfrm>
            <a:off x="468925" y="1476476"/>
            <a:ext cx="8340970" cy="394659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vert="horz" wrap="square" lIns="84406" tIns="42203" rIns="84406" bIns="42203" numCol="1" rtlCol="0" anchor="t" anchorCtr="0" compatLnSpc="1">
            <a:prstTxWarp prst="textNoShape">
              <a:avLst/>
            </a:prstTxWarp>
            <a:normAutofit/>
          </a:bodyPr>
          <a:lstStyle/>
          <a:p>
            <a:pPr>
              <a:lnSpc>
                <a:spcPct val="200000"/>
              </a:lnSpc>
              <a:buFont typeface="Wingdings" pitchFamily="2" charset="2"/>
              <a:buChar char="Ø"/>
            </a:pPr>
            <a:endParaRPr lang="en-US" altLang="zh-CN" sz="2400" b="1" dirty="0">
              <a:latin typeface="微软雅黑" pitchFamily="34" charset="-122"/>
              <a:ea typeface="微软雅黑" pitchFamily="34" charset="-122"/>
            </a:endParaRPr>
          </a:p>
          <a:p>
            <a:pPr>
              <a:lnSpc>
                <a:spcPct val="200000"/>
              </a:lnSpc>
              <a:buNone/>
            </a:pPr>
            <a:r>
              <a:rPr lang="zh-CN" altLang="en-US" sz="2400" b="1" dirty="0">
                <a:latin typeface="微软雅黑" pitchFamily="34" charset="-122"/>
                <a:ea typeface="微软雅黑" pitchFamily="34" charset="-122"/>
              </a:rPr>
              <a:t>第一类  进行作业时必要的动作（九种动作）</a:t>
            </a:r>
          </a:p>
          <a:p>
            <a:pPr>
              <a:lnSpc>
                <a:spcPct val="200000"/>
              </a:lnSpc>
              <a:buNone/>
            </a:pPr>
            <a:r>
              <a:rPr lang="zh-CN" altLang="en-US" sz="2400" b="1" dirty="0">
                <a:latin typeface="微软雅黑" pitchFamily="34" charset="-122"/>
                <a:ea typeface="微软雅黑" pitchFamily="34" charset="-122"/>
              </a:rPr>
              <a:t>第二类  能使第一类动作迟缓的动作（五种动作）</a:t>
            </a:r>
          </a:p>
          <a:p>
            <a:pPr>
              <a:lnSpc>
                <a:spcPct val="200000"/>
              </a:lnSpc>
              <a:buNone/>
            </a:pPr>
            <a:r>
              <a:rPr lang="zh-CN" altLang="en-US" sz="2400" b="1" dirty="0">
                <a:latin typeface="微软雅黑" pitchFamily="34" charset="-122"/>
                <a:ea typeface="微软雅黑" pitchFamily="34" charset="-122"/>
              </a:rPr>
              <a:t>第三类  不是在进行作业的动作（四种动作）</a:t>
            </a:r>
          </a:p>
        </p:txBody>
      </p:sp>
      <p:sp>
        <p:nvSpPr>
          <p:cNvPr id="4" name="标题 3"/>
          <p:cNvSpPr>
            <a:spLocks noGrp="1"/>
          </p:cNvSpPr>
          <p:nvPr>
            <p:ph type="title"/>
          </p:nvPr>
        </p:nvSpPr>
        <p:spPr>
          <a:xfrm>
            <a:off x="1115616" y="332656"/>
            <a:ext cx="6611031" cy="623146"/>
          </a:xfrm>
        </p:spPr>
        <p:txBody>
          <a:bodyPr vert="horz" wrap="square" lIns="84406" tIns="42203" rIns="84406" bIns="42203" numCol="1" rtlCol="0" anchor="ctr" anchorCtr="0" compatLnSpc="1">
            <a:prstTxWarp prst="textNoShape">
              <a:avLst/>
            </a:prstTxWarp>
            <a:normAutofit/>
          </a:bodyPr>
          <a:lstStyle/>
          <a:p>
            <a:r>
              <a:rPr lang="zh-CN" altLang="en-US" sz="2800" dirty="0">
                <a:solidFill>
                  <a:srgbClr val="FF0000"/>
                </a:solidFill>
              </a:rPr>
              <a:t>沙布利克分析中的动作的类型</a:t>
            </a:r>
          </a:p>
        </p:txBody>
      </p:sp>
    </p:spTree>
    <p:extLst>
      <p:ext uri="{BB962C8B-B14F-4D97-AF65-F5344CB8AC3E}">
        <p14:creationId xmlns:p14="http://schemas.microsoft.com/office/powerpoint/2010/main" val="2199877564"/>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222739" y="1393389"/>
          <a:ext cx="8657493" cy="4811151"/>
        </p:xfrm>
        <a:graphic>
          <a:graphicData uri="http://schemas.openxmlformats.org/drawingml/2006/table">
            <a:tbl>
              <a:tblPr firstRow="1" bandRow="1">
                <a:tableStyleId>{5940675A-B579-460E-94D1-54222C63F5DA}</a:tableStyleId>
              </a:tblPr>
              <a:tblGrid>
                <a:gridCol w="2770625"/>
                <a:gridCol w="2768530"/>
                <a:gridCol w="3118338"/>
              </a:tblGrid>
              <a:tr h="928468">
                <a:tc>
                  <a:txBody>
                    <a:bodyPr/>
                    <a:lstStyle/>
                    <a:p>
                      <a:pPr>
                        <a:lnSpc>
                          <a:spcPct val="150000"/>
                        </a:lnSpc>
                      </a:pPr>
                      <a:r>
                        <a:rPr lang="zh-CN" altLang="en-US" sz="1800" b="1" dirty="0" smtClean="0">
                          <a:latin typeface="微软雅黑" pitchFamily="34" charset="-122"/>
                          <a:ea typeface="微软雅黑" pitchFamily="34" charset="-122"/>
                        </a:rPr>
                        <a:t>第一类（展开作业时必要的动作）</a:t>
                      </a:r>
                      <a:endParaRPr lang="zh-CN" altLang="en-US" sz="1800" b="1" dirty="0">
                        <a:latin typeface="微软雅黑" pitchFamily="34" charset="-122"/>
                        <a:ea typeface="微软雅黑" pitchFamily="34" charset="-122"/>
                      </a:endParaRPr>
                    </a:p>
                  </a:txBody>
                  <a:tcPr marL="84406" marR="84406" marT="42203" marB="42203"/>
                </a:tc>
                <a:tc>
                  <a:txBody>
                    <a:bodyPr/>
                    <a:lstStyle/>
                    <a:p>
                      <a:pPr>
                        <a:lnSpc>
                          <a:spcPct val="150000"/>
                        </a:lnSpc>
                      </a:pPr>
                      <a:r>
                        <a:rPr lang="zh-CN" altLang="en-US" sz="1800" b="1" dirty="0" smtClean="0">
                          <a:latin typeface="微软雅黑" pitchFamily="34" charset="-122"/>
                          <a:ea typeface="微软雅黑" pitchFamily="34" charset="-122"/>
                        </a:rPr>
                        <a:t>第二类（能使第一类动作迟延的动作）</a:t>
                      </a:r>
                      <a:endParaRPr lang="zh-CN" altLang="en-US" sz="1800" b="1" dirty="0">
                        <a:latin typeface="微软雅黑" pitchFamily="34" charset="-122"/>
                        <a:ea typeface="微软雅黑" pitchFamily="34" charset="-122"/>
                      </a:endParaRPr>
                    </a:p>
                  </a:txBody>
                  <a:tcPr marL="84406" marR="84406" marT="42203" marB="42203"/>
                </a:tc>
                <a:tc>
                  <a:txBody>
                    <a:bodyPr/>
                    <a:lstStyle/>
                    <a:p>
                      <a:pPr>
                        <a:lnSpc>
                          <a:spcPct val="150000"/>
                        </a:lnSpc>
                      </a:pPr>
                      <a:r>
                        <a:rPr lang="zh-CN" altLang="en-US" sz="1800" b="1" dirty="0" smtClean="0">
                          <a:latin typeface="微软雅黑" pitchFamily="34" charset="-122"/>
                          <a:ea typeface="微软雅黑" pitchFamily="34" charset="-122"/>
                        </a:rPr>
                        <a:t>第三类动作（作业没有进展的动作）</a:t>
                      </a:r>
                      <a:endParaRPr lang="zh-CN" altLang="en-US" sz="1800" b="1" dirty="0">
                        <a:latin typeface="微软雅黑" pitchFamily="34" charset="-122"/>
                        <a:ea typeface="微软雅黑" pitchFamily="34" charset="-122"/>
                      </a:endParaRPr>
                    </a:p>
                  </a:txBody>
                  <a:tcPr marL="84406" marR="84406" marT="42203" marB="42203"/>
                </a:tc>
              </a:tr>
              <a:tr h="3882683">
                <a:tc>
                  <a:txBody>
                    <a:bodyPr/>
                    <a:lstStyle/>
                    <a:p>
                      <a:pPr>
                        <a:lnSpc>
                          <a:spcPct val="150000"/>
                        </a:lnSpc>
                      </a:pP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a:t>
                      </a:r>
                      <a:r>
                        <a:rPr lang="zh-CN" altLang="en-US" sz="1800" b="1" dirty="0" smtClean="0">
                          <a:latin typeface="微软雅黑" pitchFamily="34" charset="-122"/>
                          <a:ea typeface="微软雅黑" pitchFamily="34" charset="-122"/>
                        </a:rPr>
                        <a:t>）空手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2</a:t>
                      </a:r>
                      <a:r>
                        <a:rPr lang="zh-CN" altLang="en-US" sz="1800" b="1" dirty="0" smtClean="0">
                          <a:latin typeface="微软雅黑" pitchFamily="34" charset="-122"/>
                          <a:ea typeface="微软雅黑" pitchFamily="34" charset="-122"/>
                        </a:rPr>
                        <a:t>）抓</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3</a:t>
                      </a:r>
                      <a:r>
                        <a:rPr lang="zh-CN" altLang="en-US" sz="1800" b="1" dirty="0" smtClean="0">
                          <a:latin typeface="微软雅黑" pitchFamily="34" charset="-122"/>
                          <a:ea typeface="微软雅黑" pitchFamily="34" charset="-122"/>
                        </a:rPr>
                        <a:t>）搬运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4</a:t>
                      </a:r>
                      <a:r>
                        <a:rPr lang="zh-CN" altLang="en-US" sz="1800" b="1" dirty="0" smtClean="0">
                          <a:latin typeface="微软雅黑" pitchFamily="34" charset="-122"/>
                          <a:ea typeface="微软雅黑" pitchFamily="34" charset="-122"/>
                        </a:rPr>
                        <a:t>）修正</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5</a:t>
                      </a:r>
                      <a:r>
                        <a:rPr lang="zh-CN" altLang="en-US" sz="1800" b="1" dirty="0" smtClean="0">
                          <a:latin typeface="微软雅黑" pitchFamily="34" charset="-122"/>
                          <a:ea typeface="微软雅黑" pitchFamily="34" charset="-122"/>
                        </a:rPr>
                        <a:t>）分解</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6</a:t>
                      </a:r>
                      <a:r>
                        <a:rPr lang="zh-CN" altLang="en-US" sz="1800" b="1" dirty="0" smtClean="0">
                          <a:latin typeface="微软雅黑" pitchFamily="34" charset="-122"/>
                          <a:ea typeface="微软雅黑" pitchFamily="34" charset="-122"/>
                        </a:rPr>
                        <a:t>）使用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7</a:t>
                      </a:r>
                      <a:r>
                        <a:rPr lang="zh-CN" altLang="en-US" sz="1800" b="1" dirty="0" smtClean="0">
                          <a:latin typeface="微软雅黑" pitchFamily="34" charset="-122"/>
                          <a:ea typeface="微软雅黑" pitchFamily="34" charset="-122"/>
                        </a:rPr>
                        <a:t>）组合</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8</a:t>
                      </a:r>
                      <a:r>
                        <a:rPr lang="zh-CN" altLang="en-US" sz="1800" b="1" dirty="0" smtClean="0">
                          <a:latin typeface="微软雅黑" pitchFamily="34" charset="-122"/>
                          <a:ea typeface="微软雅黑" pitchFamily="34" charset="-122"/>
                        </a:rPr>
                        <a:t>）放开手里的东西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9</a:t>
                      </a:r>
                      <a:r>
                        <a:rPr lang="zh-CN" altLang="en-US" sz="1800" b="1" dirty="0" smtClean="0">
                          <a:latin typeface="微软雅黑" pitchFamily="34" charset="-122"/>
                          <a:ea typeface="微软雅黑" pitchFamily="34" charset="-122"/>
                        </a:rPr>
                        <a:t>）检查   </a:t>
                      </a:r>
                      <a:endParaRPr lang="zh-CN" altLang="en-US" sz="1800" b="1" dirty="0">
                        <a:latin typeface="微软雅黑" pitchFamily="34" charset="-122"/>
                        <a:ea typeface="微软雅黑" pitchFamily="34" charset="-122"/>
                      </a:endParaRPr>
                    </a:p>
                  </a:txBody>
                  <a:tcPr marL="84406" marR="84406" marT="42203" marB="42203"/>
                </a:tc>
                <a:tc>
                  <a:txBody>
                    <a:bodyPr/>
                    <a:lstStyle/>
                    <a:p>
                      <a:pPr>
                        <a:lnSpc>
                          <a:spcPct val="150000"/>
                        </a:lnSpc>
                      </a:pP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10</a:t>
                      </a:r>
                      <a:r>
                        <a:rPr lang="zh-CN" altLang="en-US" sz="1800" b="1" dirty="0" smtClean="0">
                          <a:latin typeface="微软雅黑" pitchFamily="34" charset="-122"/>
                          <a:ea typeface="微软雅黑" pitchFamily="34" charset="-122"/>
                        </a:rPr>
                        <a:t>）寻找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11</a:t>
                      </a:r>
                      <a:r>
                        <a:rPr lang="zh-CN" altLang="en-US" sz="1800" b="1" dirty="0" smtClean="0">
                          <a:latin typeface="微软雅黑" pitchFamily="34" charset="-122"/>
                          <a:ea typeface="微软雅黑" pitchFamily="34" charset="-122"/>
                        </a:rPr>
                        <a:t>）找到</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12</a:t>
                      </a:r>
                      <a:r>
                        <a:rPr lang="zh-CN" altLang="en-US" sz="1800" b="1" dirty="0" smtClean="0">
                          <a:latin typeface="微软雅黑" pitchFamily="34" charset="-122"/>
                          <a:ea typeface="微软雅黑" pitchFamily="34" charset="-122"/>
                        </a:rPr>
                        <a:t>）选择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13</a:t>
                      </a:r>
                      <a:r>
                        <a:rPr lang="zh-CN" altLang="en-US" sz="1800" b="1" dirty="0" smtClean="0">
                          <a:latin typeface="微软雅黑" pitchFamily="34" charset="-122"/>
                          <a:ea typeface="微软雅黑" pitchFamily="34" charset="-122"/>
                        </a:rPr>
                        <a:t>）思考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14</a:t>
                      </a:r>
                      <a:r>
                        <a:rPr lang="zh-CN" altLang="en-US" sz="1800" b="1" dirty="0" smtClean="0">
                          <a:latin typeface="微软雅黑" pitchFamily="34" charset="-122"/>
                          <a:ea typeface="微软雅黑" pitchFamily="34" charset="-122"/>
                        </a:rPr>
                        <a:t>）预定位  </a:t>
                      </a:r>
                      <a:endParaRPr lang="zh-CN" altLang="en-US" sz="1800" b="1" dirty="0">
                        <a:latin typeface="微软雅黑" pitchFamily="34" charset="-122"/>
                        <a:ea typeface="微软雅黑" pitchFamily="34" charset="-122"/>
                      </a:endParaRPr>
                    </a:p>
                  </a:txBody>
                  <a:tcPr marL="84406" marR="84406" marT="42203" marB="42203"/>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15</a:t>
                      </a:r>
                      <a:r>
                        <a:rPr lang="zh-CN" altLang="en-US" sz="1800" b="1" dirty="0" smtClean="0">
                          <a:latin typeface="微软雅黑" pitchFamily="34" charset="-122"/>
                          <a:ea typeface="微软雅黑" pitchFamily="34" charset="-122"/>
                        </a:rPr>
                        <a:t>）保持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16</a:t>
                      </a:r>
                      <a:r>
                        <a:rPr lang="zh-CN" altLang="en-US" sz="1800" b="1" dirty="0" smtClean="0">
                          <a:latin typeface="微软雅黑" pitchFamily="34" charset="-122"/>
                          <a:ea typeface="微软雅黑" pitchFamily="34" charset="-122"/>
                        </a:rPr>
                        <a:t>）不可避免的迟延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17</a:t>
                      </a:r>
                      <a:r>
                        <a:rPr lang="zh-CN" altLang="en-US" sz="1800" b="1" dirty="0" smtClean="0">
                          <a:latin typeface="微软雅黑" pitchFamily="34" charset="-122"/>
                          <a:ea typeface="微软雅黑" pitchFamily="34" charset="-122"/>
                        </a:rPr>
                        <a:t>）能够避免的迟延 </a:t>
                      </a:r>
                      <a:br>
                        <a:rPr lang="zh-CN" altLang="en-US" sz="1800" b="1" dirty="0" smtClean="0">
                          <a:latin typeface="微软雅黑" pitchFamily="34" charset="-122"/>
                          <a:ea typeface="微软雅黑" pitchFamily="34" charset="-122"/>
                        </a:rPr>
                      </a:br>
                      <a:r>
                        <a:rPr lang="zh-CN" altLang="en-US" sz="1800" b="1" dirty="0" smtClean="0">
                          <a:latin typeface="微软雅黑" pitchFamily="34" charset="-122"/>
                          <a:ea typeface="微软雅黑" pitchFamily="34" charset="-122"/>
                        </a:rPr>
                        <a:t>（</a:t>
                      </a:r>
                      <a:r>
                        <a:rPr lang="en-US" altLang="zh-CN" sz="1800" b="1" dirty="0" smtClean="0">
                          <a:latin typeface="微软雅黑" pitchFamily="34" charset="-122"/>
                          <a:ea typeface="微软雅黑" pitchFamily="34" charset="-122"/>
                        </a:rPr>
                        <a:t>18</a:t>
                      </a:r>
                      <a:r>
                        <a:rPr lang="zh-CN" altLang="en-US" sz="1800" b="1" dirty="0" smtClean="0">
                          <a:latin typeface="微软雅黑" pitchFamily="34" charset="-122"/>
                          <a:ea typeface="微软雅黑" pitchFamily="34" charset="-122"/>
                        </a:rPr>
                        <a:t>）休息  </a:t>
                      </a:r>
                      <a:endParaRPr lang="zh-CN" altLang="en-US" sz="1800" b="1" dirty="0">
                        <a:latin typeface="微软雅黑" pitchFamily="34" charset="-122"/>
                        <a:ea typeface="微软雅黑" pitchFamily="34" charset="-122"/>
                      </a:endParaRPr>
                    </a:p>
                  </a:txBody>
                  <a:tcPr marL="84406" marR="84406" marT="42203" marB="42203"/>
                </a:tc>
              </a:tr>
            </a:tbl>
          </a:graphicData>
        </a:graphic>
      </p:graphicFrame>
      <p:sp>
        <p:nvSpPr>
          <p:cNvPr id="6" name="标题 3"/>
          <p:cNvSpPr>
            <a:spLocks noGrp="1"/>
          </p:cNvSpPr>
          <p:nvPr>
            <p:ph type="title"/>
          </p:nvPr>
        </p:nvSpPr>
        <p:spPr>
          <a:xfrm>
            <a:off x="1043608" y="404664"/>
            <a:ext cx="8229600" cy="581603"/>
          </a:xfrm>
        </p:spPr>
        <p:txBody>
          <a:bodyPr vert="horz" wrap="square" lIns="84406" tIns="42203" rIns="84406" bIns="42203" numCol="1" rtlCol="0" anchor="ctr" anchorCtr="0" compatLnSpc="1">
            <a:prstTxWarp prst="textNoShape">
              <a:avLst/>
            </a:prstTxWarp>
            <a:normAutofit/>
          </a:bodyPr>
          <a:lstStyle/>
          <a:p>
            <a:r>
              <a:rPr lang="zh-CN" altLang="en-US" sz="2800" dirty="0">
                <a:solidFill>
                  <a:srgbClr val="FF0000"/>
                </a:solidFill>
              </a:rPr>
              <a:t>沙布利克分析中的动作的类型</a:t>
            </a:r>
          </a:p>
        </p:txBody>
      </p:sp>
    </p:spTree>
    <p:extLst>
      <p:ext uri="{BB962C8B-B14F-4D97-AF65-F5344CB8AC3E}">
        <p14:creationId xmlns:p14="http://schemas.microsoft.com/office/powerpoint/2010/main" val="2848430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75139"/>
            <a:ext cx="6477000" cy="580292"/>
          </a:xfrm>
        </p:spPr>
        <p:txBody>
          <a:bodyPr>
            <a:noAutofit/>
          </a:bodyPr>
          <a:lstStyle/>
          <a:p>
            <a:pPr eaLnBrk="1" hangingPunct="1"/>
            <a:r>
              <a:rPr lang="zh-CN" altLang="en-US" sz="2800" dirty="0">
                <a:solidFill>
                  <a:srgbClr val="FF0000"/>
                </a:solidFill>
              </a:rPr>
              <a:t>生产插单处理方法</a:t>
            </a:r>
          </a:p>
        </p:txBody>
      </p:sp>
      <p:sp>
        <p:nvSpPr>
          <p:cNvPr id="710659" name="Rectangle 3"/>
          <p:cNvSpPr>
            <a:spLocks noChangeArrowheads="1"/>
          </p:cNvSpPr>
          <p:nvPr/>
        </p:nvSpPr>
        <p:spPr bwMode="auto">
          <a:xfrm>
            <a:off x="616927" y="1787769"/>
            <a:ext cx="597877" cy="3856892"/>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defRPr/>
            </a:pPr>
            <a:r>
              <a:rPr lang="zh-CN" altLang="en-US" sz="2400" dirty="0"/>
              <a:t>客</a:t>
            </a:r>
          </a:p>
          <a:p>
            <a:pPr marL="420576" indent="-420576">
              <a:defRPr/>
            </a:pPr>
            <a:r>
              <a:rPr lang="zh-CN" altLang="en-US" sz="2400" dirty="0"/>
              <a:t>户</a:t>
            </a:r>
          </a:p>
          <a:p>
            <a:pPr marL="420576" indent="-420576">
              <a:defRPr/>
            </a:pPr>
            <a:r>
              <a:rPr lang="zh-CN" altLang="en-US" sz="2400" dirty="0"/>
              <a:t>紧</a:t>
            </a:r>
          </a:p>
          <a:p>
            <a:pPr marL="420576" indent="-420576">
              <a:defRPr/>
            </a:pPr>
            <a:r>
              <a:rPr lang="zh-CN" altLang="en-US" sz="2400" dirty="0"/>
              <a:t>急</a:t>
            </a:r>
          </a:p>
          <a:p>
            <a:pPr marL="420576" indent="-420576">
              <a:defRPr/>
            </a:pPr>
            <a:r>
              <a:rPr lang="zh-CN" altLang="en-US" sz="2400" dirty="0"/>
              <a:t>需</a:t>
            </a:r>
          </a:p>
          <a:p>
            <a:pPr marL="420576" indent="-420576">
              <a:defRPr/>
            </a:pPr>
            <a:r>
              <a:rPr lang="zh-CN" altLang="en-US" sz="2400" dirty="0"/>
              <a:t>求</a:t>
            </a:r>
          </a:p>
        </p:txBody>
      </p:sp>
      <p:sp>
        <p:nvSpPr>
          <p:cNvPr id="710660" name="Rectangle 4"/>
          <p:cNvSpPr>
            <a:spLocks noChangeArrowheads="1"/>
          </p:cNvSpPr>
          <p:nvPr/>
        </p:nvSpPr>
        <p:spPr bwMode="auto">
          <a:xfrm>
            <a:off x="1979735" y="1821474"/>
            <a:ext cx="599342" cy="3856892"/>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defRPr/>
            </a:pPr>
            <a:r>
              <a:rPr lang="zh-CN" altLang="en-US" sz="2400" dirty="0"/>
              <a:t>销</a:t>
            </a:r>
          </a:p>
          <a:p>
            <a:pPr marL="420576" indent="-420576">
              <a:defRPr/>
            </a:pPr>
            <a:r>
              <a:rPr lang="zh-CN" altLang="en-US" sz="2400" dirty="0"/>
              <a:t>售</a:t>
            </a:r>
          </a:p>
          <a:p>
            <a:pPr marL="420576" indent="-420576">
              <a:defRPr/>
            </a:pPr>
            <a:r>
              <a:rPr lang="zh-CN" altLang="en-US" sz="2400" dirty="0"/>
              <a:t>部</a:t>
            </a:r>
            <a:endParaRPr lang="en-US" altLang="zh-CN" sz="2400" dirty="0"/>
          </a:p>
          <a:p>
            <a:pPr marL="420576" indent="-420576">
              <a:defRPr/>
            </a:pPr>
            <a:r>
              <a:rPr lang="zh-CN" altLang="en-US" sz="2400" dirty="0"/>
              <a:t>紧</a:t>
            </a:r>
            <a:endParaRPr lang="en-US" altLang="zh-CN" sz="2400" dirty="0"/>
          </a:p>
          <a:p>
            <a:pPr marL="420576" indent="-420576">
              <a:defRPr/>
            </a:pPr>
            <a:r>
              <a:rPr lang="zh-CN" altLang="en-US" sz="2400" dirty="0"/>
              <a:t>急</a:t>
            </a:r>
            <a:endParaRPr lang="en-US" altLang="zh-CN" sz="2400" dirty="0"/>
          </a:p>
          <a:p>
            <a:pPr marL="420576" indent="-420576">
              <a:defRPr/>
            </a:pPr>
            <a:r>
              <a:rPr lang="zh-CN" altLang="en-US" sz="2400" dirty="0"/>
              <a:t>订</a:t>
            </a:r>
            <a:endParaRPr lang="en-US" altLang="zh-CN" sz="2400" dirty="0"/>
          </a:p>
          <a:p>
            <a:pPr marL="420576" indent="-420576">
              <a:defRPr/>
            </a:pPr>
            <a:r>
              <a:rPr lang="zh-CN" altLang="en-US" sz="2400" dirty="0"/>
              <a:t>单</a:t>
            </a:r>
          </a:p>
        </p:txBody>
      </p:sp>
      <p:sp>
        <p:nvSpPr>
          <p:cNvPr id="710661" name="Rectangle 5"/>
          <p:cNvSpPr>
            <a:spLocks noChangeArrowheads="1"/>
          </p:cNvSpPr>
          <p:nvPr/>
        </p:nvSpPr>
        <p:spPr bwMode="auto">
          <a:xfrm>
            <a:off x="3376246" y="1821474"/>
            <a:ext cx="597877" cy="3856892"/>
          </a:xfrm>
          <a:prstGeom prst="rect">
            <a:avLst/>
          </a:prstGeom>
          <a:solidFill>
            <a:srgbClr val="00FFFF"/>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defRPr/>
            </a:pPr>
            <a:r>
              <a:rPr lang="zh-CN" altLang="en-US" sz="2400" dirty="0"/>
              <a:t>生</a:t>
            </a:r>
            <a:endParaRPr lang="en-US" altLang="zh-CN" sz="2400" dirty="0"/>
          </a:p>
          <a:p>
            <a:pPr marL="420576" indent="-420576">
              <a:defRPr/>
            </a:pPr>
            <a:r>
              <a:rPr lang="zh-CN" altLang="en-US" sz="2400" dirty="0"/>
              <a:t>产</a:t>
            </a:r>
            <a:endParaRPr lang="en-US" altLang="zh-CN" sz="2400" dirty="0"/>
          </a:p>
          <a:p>
            <a:pPr marL="420576" indent="-420576">
              <a:defRPr/>
            </a:pPr>
            <a:r>
              <a:rPr lang="zh-CN" altLang="en-US" sz="2400" dirty="0"/>
              <a:t>插</a:t>
            </a:r>
            <a:endParaRPr lang="en-US" altLang="zh-CN" sz="2400" dirty="0"/>
          </a:p>
          <a:p>
            <a:pPr marL="420576" indent="-420576">
              <a:defRPr/>
            </a:pPr>
            <a:r>
              <a:rPr lang="zh-CN" altLang="en-US" sz="2400" dirty="0"/>
              <a:t>单</a:t>
            </a:r>
            <a:endParaRPr lang="en-US" altLang="zh-CN" sz="2400" dirty="0"/>
          </a:p>
          <a:p>
            <a:pPr marL="420576" indent="-420576">
              <a:defRPr/>
            </a:pPr>
            <a:r>
              <a:rPr lang="zh-CN" altLang="en-US" sz="2400" dirty="0"/>
              <a:t>计</a:t>
            </a:r>
            <a:endParaRPr lang="en-US" altLang="zh-CN" sz="2400" dirty="0"/>
          </a:p>
          <a:p>
            <a:pPr marL="420576" indent="-420576">
              <a:defRPr/>
            </a:pPr>
            <a:r>
              <a:rPr lang="zh-CN" altLang="en-US" sz="2400" dirty="0"/>
              <a:t>划</a:t>
            </a:r>
          </a:p>
        </p:txBody>
      </p:sp>
      <p:sp>
        <p:nvSpPr>
          <p:cNvPr id="710662" name="Rectangle 6"/>
          <p:cNvSpPr>
            <a:spLocks noChangeArrowheads="1"/>
          </p:cNvSpPr>
          <p:nvPr/>
        </p:nvSpPr>
        <p:spPr bwMode="auto">
          <a:xfrm>
            <a:off x="5076056" y="1601667"/>
            <a:ext cx="3781190" cy="962757"/>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3077" tIns="43200" rIns="83077" bIns="43200" anchor="ctr"/>
          <a:lstStyle/>
          <a:p>
            <a:pPr marL="420576" indent="-420576">
              <a:defRPr/>
            </a:pPr>
            <a:r>
              <a:rPr lang="zh-CN" altLang="en-US" sz="2400" dirty="0"/>
              <a:t>生产能力充足时直接列入生</a:t>
            </a:r>
            <a:endParaRPr lang="en-US" altLang="zh-CN" sz="2400" dirty="0"/>
          </a:p>
          <a:p>
            <a:pPr marL="420576" indent="-420576">
              <a:defRPr/>
            </a:pPr>
            <a:r>
              <a:rPr lang="zh-CN" altLang="en-US" sz="2400" dirty="0"/>
              <a:t>产作业计划</a:t>
            </a:r>
          </a:p>
        </p:txBody>
      </p:sp>
      <p:sp>
        <p:nvSpPr>
          <p:cNvPr id="710663" name="Rectangle 7"/>
          <p:cNvSpPr>
            <a:spLocks noChangeArrowheads="1"/>
          </p:cNvSpPr>
          <p:nvPr/>
        </p:nvSpPr>
        <p:spPr bwMode="auto">
          <a:xfrm>
            <a:off x="5080221" y="2930771"/>
            <a:ext cx="3777025" cy="1329104"/>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3077" tIns="43200" rIns="83077" bIns="43200" anchor="ctr"/>
          <a:lstStyle/>
          <a:p>
            <a:pPr marL="420576" indent="-420576">
              <a:defRPr/>
            </a:pPr>
            <a:r>
              <a:rPr lang="zh-CN" altLang="en-US" sz="2400" dirty="0"/>
              <a:t>生产能力不足时但其他订单</a:t>
            </a:r>
            <a:endParaRPr lang="en-US" altLang="zh-CN" sz="2400" dirty="0"/>
          </a:p>
          <a:p>
            <a:pPr marL="420576" indent="-420576">
              <a:defRPr/>
            </a:pPr>
            <a:r>
              <a:rPr lang="zh-CN" altLang="en-US" sz="2400" dirty="0"/>
              <a:t>可延期时，暂停原生产计划</a:t>
            </a:r>
            <a:endParaRPr lang="en-US" altLang="zh-CN" sz="2400" dirty="0"/>
          </a:p>
          <a:p>
            <a:pPr marL="420576" indent="-420576">
              <a:defRPr/>
            </a:pPr>
            <a:r>
              <a:rPr lang="zh-CN" altLang="en-US" sz="2400" dirty="0"/>
              <a:t>进行插单生产</a:t>
            </a:r>
          </a:p>
        </p:txBody>
      </p:sp>
      <p:sp>
        <p:nvSpPr>
          <p:cNvPr id="710664" name="Rectangle 8"/>
          <p:cNvSpPr>
            <a:spLocks noChangeArrowheads="1"/>
          </p:cNvSpPr>
          <p:nvPr/>
        </p:nvSpPr>
        <p:spPr bwMode="auto">
          <a:xfrm>
            <a:off x="5080221" y="4592518"/>
            <a:ext cx="3777025" cy="930520"/>
          </a:xfrm>
          <a:prstGeom prst="rect">
            <a:avLst/>
          </a:prstGeom>
          <a:solidFill>
            <a:srgbClr val="00FFFF"/>
          </a:solidFill>
          <a:ln w="1905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3077" tIns="43200" rIns="83077" bIns="43200" anchor="ctr"/>
          <a:lstStyle/>
          <a:p>
            <a:pPr marL="420576" indent="-420576">
              <a:defRPr/>
            </a:pPr>
            <a:r>
              <a:rPr lang="zh-CN" altLang="en-US" sz="2400" dirty="0"/>
              <a:t>生产能力不足，其他订单不</a:t>
            </a:r>
          </a:p>
          <a:p>
            <a:pPr marL="420576" indent="-420576">
              <a:defRPr/>
            </a:pPr>
            <a:r>
              <a:rPr lang="zh-CN" altLang="en-US" sz="2400" dirty="0"/>
              <a:t>能延期时，可以外包生产</a:t>
            </a:r>
          </a:p>
        </p:txBody>
      </p:sp>
      <p:sp>
        <p:nvSpPr>
          <p:cNvPr id="710665" name="Line 9"/>
          <p:cNvSpPr>
            <a:spLocks noChangeShapeType="1"/>
          </p:cNvSpPr>
          <p:nvPr/>
        </p:nvSpPr>
        <p:spPr bwMode="auto">
          <a:xfrm>
            <a:off x="1314451" y="3429000"/>
            <a:ext cx="531934"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a:p>
        </p:txBody>
      </p:sp>
      <p:sp>
        <p:nvSpPr>
          <p:cNvPr id="710666" name="Line 10"/>
          <p:cNvSpPr>
            <a:spLocks noChangeShapeType="1"/>
          </p:cNvSpPr>
          <p:nvPr/>
        </p:nvSpPr>
        <p:spPr bwMode="auto">
          <a:xfrm>
            <a:off x="2710963" y="3395297"/>
            <a:ext cx="531935" cy="0"/>
          </a:xfrm>
          <a:prstGeom prst="line">
            <a:avLst/>
          </a:prstGeom>
          <a:noFill/>
          <a:ln w="25400">
            <a:solidFill>
              <a:schemeClr val="tx1"/>
            </a:solidFill>
            <a:round/>
            <a:headEnd/>
            <a:tailEnd type="stealth" w="lg" len="lg"/>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a:p>
        </p:txBody>
      </p:sp>
      <p:sp>
        <p:nvSpPr>
          <p:cNvPr id="710667" name="Line 11"/>
          <p:cNvSpPr>
            <a:spLocks noChangeShapeType="1"/>
          </p:cNvSpPr>
          <p:nvPr/>
        </p:nvSpPr>
        <p:spPr bwMode="auto">
          <a:xfrm>
            <a:off x="3974123" y="3395297"/>
            <a:ext cx="464527"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a:p>
        </p:txBody>
      </p:sp>
      <p:sp>
        <p:nvSpPr>
          <p:cNvPr id="710668" name="Line 12"/>
          <p:cNvSpPr>
            <a:spLocks noChangeShapeType="1"/>
          </p:cNvSpPr>
          <p:nvPr/>
        </p:nvSpPr>
        <p:spPr bwMode="auto">
          <a:xfrm flipV="1">
            <a:off x="4438650" y="2032491"/>
            <a:ext cx="0" cy="1362808"/>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a:p>
        </p:txBody>
      </p:sp>
      <p:sp>
        <p:nvSpPr>
          <p:cNvPr id="710673" name="Line 17"/>
          <p:cNvSpPr>
            <a:spLocks noChangeShapeType="1"/>
          </p:cNvSpPr>
          <p:nvPr/>
        </p:nvSpPr>
        <p:spPr bwMode="auto">
          <a:xfrm>
            <a:off x="4438650" y="3429002"/>
            <a:ext cx="0" cy="1661746"/>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a:p>
        </p:txBody>
      </p:sp>
      <p:cxnSp>
        <p:nvCxnSpPr>
          <p:cNvPr id="20" name="直接箭头连接符 19"/>
          <p:cNvCxnSpPr>
            <a:stCxn id="710668" idx="1"/>
          </p:cNvCxnSpPr>
          <p:nvPr/>
        </p:nvCxnSpPr>
        <p:spPr>
          <a:xfrm rot="16200000" flipH="1">
            <a:off x="4730264" y="1740877"/>
            <a:ext cx="1465"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10668" idx="0"/>
          </p:cNvCxnSpPr>
          <p:nvPr/>
        </p:nvCxnSpPr>
        <p:spPr>
          <a:xfrm rot="5400000" flipH="1" flipV="1">
            <a:off x="4727331" y="3099289"/>
            <a:ext cx="7327"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710673" idx="1"/>
          </p:cNvCxnSpPr>
          <p:nvPr/>
        </p:nvCxnSpPr>
        <p:spPr>
          <a:xfrm rot="5400000" flipH="1" flipV="1">
            <a:off x="4720739" y="4788145"/>
            <a:ext cx="20515" cy="584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580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gtEl>
                                        <p:attrNameLst>
                                          <p:attrName>style.visibility</p:attrName>
                                        </p:attrNameLst>
                                      </p:cBhvr>
                                      <p:to>
                                        <p:strVal val="visible"/>
                                      </p:to>
                                    </p:set>
                                    <p:animEffect transition="in" filter="wipe(left)">
                                      <p:cBhvr>
                                        <p:cTn id="7" dur="500"/>
                                        <p:tgtEl>
                                          <p:spTgt spid="71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0660"/>
                                        </p:tgtEl>
                                        <p:attrNameLst>
                                          <p:attrName>style.visibility</p:attrName>
                                        </p:attrNameLst>
                                      </p:cBhvr>
                                      <p:to>
                                        <p:strVal val="visible"/>
                                      </p:to>
                                    </p:set>
                                    <p:animEffect transition="in" filter="wipe(left)">
                                      <p:cBhvr>
                                        <p:cTn id="15" dur="500"/>
                                        <p:tgtEl>
                                          <p:spTgt spid="7106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10666"/>
                                        </p:tgtEl>
                                        <p:attrNameLst>
                                          <p:attrName>style.visibility</p:attrName>
                                        </p:attrNameLst>
                                      </p:cBhvr>
                                      <p:to>
                                        <p:strVal val="visible"/>
                                      </p:to>
                                    </p:set>
                                    <p:animEffect transition="in" filter="wipe(left)">
                                      <p:cBhvr>
                                        <p:cTn id="20" dur="500"/>
                                        <p:tgtEl>
                                          <p:spTgt spid="71066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0661"/>
                                        </p:tgtEl>
                                        <p:attrNameLst>
                                          <p:attrName>style.visibility</p:attrName>
                                        </p:attrNameLst>
                                      </p:cBhvr>
                                      <p:to>
                                        <p:strVal val="visible"/>
                                      </p:to>
                                    </p:set>
                                    <p:animEffect transition="in" filter="wipe(left)">
                                      <p:cBhvr>
                                        <p:cTn id="23" dur="500"/>
                                        <p:tgtEl>
                                          <p:spTgt spid="7106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0668"/>
                                        </p:tgtEl>
                                        <p:attrNameLst>
                                          <p:attrName>style.visibility</p:attrName>
                                        </p:attrNameLst>
                                      </p:cBhvr>
                                      <p:to>
                                        <p:strVal val="visible"/>
                                      </p:to>
                                    </p:set>
                                    <p:animEffect transition="in" filter="wipe(left)">
                                      <p:cBhvr>
                                        <p:cTn id="28" dur="500"/>
                                        <p:tgtEl>
                                          <p:spTgt spid="710668"/>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10662"/>
                                        </p:tgtEl>
                                        <p:attrNameLst>
                                          <p:attrName>style.visibility</p:attrName>
                                        </p:attrNameLst>
                                      </p:cBhvr>
                                      <p:to>
                                        <p:strVal val="visible"/>
                                      </p:to>
                                    </p:set>
                                    <p:animEffect transition="in" filter="wipe(left)">
                                      <p:cBhvr>
                                        <p:cTn id="34" dur="500"/>
                                        <p:tgtEl>
                                          <p:spTgt spid="7106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0667"/>
                                        </p:tgtEl>
                                        <p:attrNameLst>
                                          <p:attrName>style.visibility</p:attrName>
                                        </p:attrNameLst>
                                      </p:cBhvr>
                                      <p:to>
                                        <p:strVal val="visible"/>
                                      </p:to>
                                    </p:set>
                                    <p:animEffect transition="in" filter="wipe(left)">
                                      <p:cBhvr>
                                        <p:cTn id="39" dur="500"/>
                                        <p:tgtEl>
                                          <p:spTgt spid="710667"/>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10663"/>
                                        </p:tgtEl>
                                        <p:attrNameLst>
                                          <p:attrName>style.visibility</p:attrName>
                                        </p:attrNameLst>
                                      </p:cBhvr>
                                      <p:to>
                                        <p:strVal val="visible"/>
                                      </p:to>
                                    </p:set>
                                    <p:animEffect transition="in" filter="wipe(left)">
                                      <p:cBhvr>
                                        <p:cTn id="45" dur="500"/>
                                        <p:tgtEl>
                                          <p:spTgt spid="7106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10673"/>
                                        </p:tgtEl>
                                        <p:attrNameLst>
                                          <p:attrName>style.visibility</p:attrName>
                                        </p:attrNameLst>
                                      </p:cBhvr>
                                      <p:to>
                                        <p:strVal val="visible"/>
                                      </p:to>
                                    </p:set>
                                    <p:animEffect transition="in" filter="wipe(left)">
                                      <p:cBhvr>
                                        <p:cTn id="50" dur="500"/>
                                        <p:tgtEl>
                                          <p:spTgt spid="710673"/>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10664"/>
                                        </p:tgtEl>
                                        <p:attrNameLst>
                                          <p:attrName>style.visibility</p:attrName>
                                        </p:attrNameLst>
                                      </p:cBhvr>
                                      <p:to>
                                        <p:strVal val="visible"/>
                                      </p:to>
                                    </p:set>
                                    <p:animEffect transition="in" filter="wipe(left)">
                                      <p:cBhvr>
                                        <p:cTn id="56" dur="500"/>
                                        <p:tgtEl>
                                          <p:spTgt spid="71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animBg="1"/>
      <p:bldP spid="710660" grpId="0" animBg="1"/>
      <p:bldP spid="710661" grpId="0" animBg="1"/>
      <p:bldP spid="710662" grpId="0" animBg="1"/>
      <p:bldP spid="710663" grpId="0" animBg="1"/>
      <p:bldP spid="710664" grpId="0" animBg="1"/>
      <p:bldP spid="710665" grpId="0" animBg="1"/>
      <p:bldP spid="710666" grpId="0" animBg="1"/>
      <p:bldP spid="710667" grpId="0" animBg="1"/>
      <p:bldP spid="710668" grpId="0" animBg="1"/>
      <p:bldP spid="71067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email"/>
          <a:srcRect/>
          <a:stretch>
            <a:fillRect/>
          </a:stretch>
        </p:blipFill>
        <p:spPr bwMode="auto">
          <a:xfrm>
            <a:off x="0" y="9822"/>
            <a:ext cx="9144000" cy="6848178"/>
          </a:xfrm>
          <a:prstGeom prst="rect">
            <a:avLst/>
          </a:prstGeom>
          <a:solidFill>
            <a:schemeClr val="tx1"/>
          </a:solidFill>
          <a:ln w="9525">
            <a:solidFill>
              <a:schemeClr val="tx1"/>
            </a:solidFill>
            <a:miter lim="800000"/>
            <a:headEnd/>
            <a:tailEnd/>
          </a:ln>
        </p:spPr>
      </p:pic>
    </p:spTree>
    <p:extLst>
      <p:ext uri="{BB962C8B-B14F-4D97-AF65-F5344CB8AC3E}">
        <p14:creationId xmlns:p14="http://schemas.microsoft.com/office/powerpoint/2010/main" val="3675053818"/>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email"/>
          <a:srcRect/>
          <a:stretch>
            <a:fillRect/>
          </a:stretch>
        </p:blipFill>
        <p:spPr bwMode="auto">
          <a:xfrm>
            <a:off x="0" y="0"/>
            <a:ext cx="9144000" cy="6858000"/>
          </a:xfrm>
          <a:prstGeom prst="rect">
            <a:avLst/>
          </a:prstGeom>
          <a:solidFill>
            <a:schemeClr val="tx1"/>
          </a:solidFill>
          <a:ln w="9525">
            <a:solidFill>
              <a:schemeClr val="tx1"/>
            </a:solidFill>
            <a:miter lim="800000"/>
            <a:headEnd/>
            <a:tailEnd/>
          </a:ln>
        </p:spPr>
      </p:pic>
    </p:spTree>
    <p:extLst>
      <p:ext uri="{BB962C8B-B14F-4D97-AF65-F5344CB8AC3E}">
        <p14:creationId xmlns:p14="http://schemas.microsoft.com/office/powerpoint/2010/main" val="626571982"/>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txBox="1">
            <a:spLocks noChangeArrowheads="1"/>
          </p:cNvSpPr>
          <p:nvPr/>
        </p:nvSpPr>
        <p:spPr bwMode="auto">
          <a:xfrm>
            <a:off x="550986" y="1582616"/>
            <a:ext cx="8093320" cy="441081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lstStyle/>
          <a:p>
            <a:pPr algn="l">
              <a:lnSpc>
                <a:spcPct val="200000"/>
              </a:lnSpc>
              <a:spcBef>
                <a:spcPct val="0"/>
              </a:spcBef>
              <a:buSzTx/>
              <a:buFont typeface="Wingdings" pitchFamily="2" charset="2"/>
              <a:buChar char="Ø"/>
            </a:pPr>
            <a:r>
              <a:rPr lang="zh-CN" altLang="en-US" sz="2400" b="1" dirty="0">
                <a:latin typeface="微软雅黑" pitchFamily="34" charset="-122"/>
                <a:ea typeface="微软雅黑" pitchFamily="34" charset="-122"/>
              </a:rPr>
              <a:t> 去掉不必要的动作</a:t>
            </a:r>
            <a:endParaRPr lang="en-US" altLang="zh-CN" sz="2400" b="1" dirty="0">
              <a:latin typeface="微软雅黑" pitchFamily="34" charset="-122"/>
              <a:ea typeface="微软雅黑" pitchFamily="34" charset="-122"/>
            </a:endParaRPr>
          </a:p>
          <a:p>
            <a:pPr algn="l">
              <a:lnSpc>
                <a:spcPct val="200000"/>
              </a:lnSpc>
              <a:spcBef>
                <a:spcPct val="0"/>
              </a:spcBef>
              <a:buSzTx/>
              <a:buFont typeface="Wingdings" pitchFamily="2" charset="2"/>
              <a:buChar char="Ø"/>
            </a:pPr>
            <a:r>
              <a:rPr lang="zh-CN" altLang="en-US" sz="2400" b="1" dirty="0">
                <a:latin typeface="微软雅黑" pitchFamily="34" charset="-122"/>
                <a:ea typeface="微软雅黑" pitchFamily="34" charset="-122"/>
              </a:rPr>
              <a:t> 减少眼睛的动作</a:t>
            </a:r>
            <a:endParaRPr lang="en-US" altLang="zh-CN" sz="2400" b="1" dirty="0">
              <a:latin typeface="微软雅黑" pitchFamily="34" charset="-122"/>
              <a:ea typeface="微软雅黑" pitchFamily="34" charset="-122"/>
            </a:endParaRPr>
          </a:p>
          <a:p>
            <a:pPr algn="l">
              <a:lnSpc>
                <a:spcPct val="200000"/>
              </a:lnSpc>
              <a:spcBef>
                <a:spcPct val="0"/>
              </a:spcBef>
              <a:buSzTx/>
              <a:buFont typeface="Wingdings" pitchFamily="2" charset="2"/>
              <a:buChar char="Ø"/>
            </a:pPr>
            <a:r>
              <a:rPr lang="zh-CN" altLang="en-US" sz="2400" b="1" dirty="0">
                <a:latin typeface="微软雅黑" pitchFamily="34" charset="-122"/>
                <a:ea typeface="微软雅黑" pitchFamily="34" charset="-122"/>
              </a:rPr>
              <a:t> 左右手同时</a:t>
            </a:r>
            <a:r>
              <a:rPr lang="zh-CN" altLang="en-US" sz="2400" b="1" dirty="0" smtClean="0">
                <a:latin typeface="微软雅黑" pitchFamily="34" charset="-122"/>
                <a:ea typeface="微软雅黑" pitchFamily="34" charset="-122"/>
              </a:rPr>
              <a:t>动作*</a:t>
            </a:r>
            <a:endParaRPr lang="en-US" altLang="zh-CN" sz="2400" b="1" dirty="0">
              <a:latin typeface="微软雅黑" pitchFamily="34" charset="-122"/>
              <a:ea typeface="微软雅黑" pitchFamily="34" charset="-122"/>
            </a:endParaRPr>
          </a:p>
          <a:p>
            <a:pPr algn="l">
              <a:lnSpc>
                <a:spcPct val="200000"/>
              </a:lnSpc>
              <a:spcBef>
                <a:spcPct val="0"/>
              </a:spcBef>
              <a:buSzTx/>
              <a:buFont typeface="Wingdings" pitchFamily="2" charset="2"/>
              <a:buChar char="Ø"/>
            </a:pPr>
            <a:r>
              <a:rPr lang="zh-CN" altLang="en-US" sz="2400" b="1" dirty="0">
                <a:latin typeface="微软雅黑" pitchFamily="34" charset="-122"/>
                <a:ea typeface="微软雅黑" pitchFamily="34" charset="-122"/>
              </a:rPr>
              <a:t> 减少动作</a:t>
            </a:r>
            <a:r>
              <a:rPr lang="zh-CN" altLang="en-US" sz="2400" b="1" dirty="0" smtClean="0">
                <a:latin typeface="微软雅黑" pitchFamily="34" charset="-122"/>
                <a:ea typeface="微软雅黑" pitchFamily="34" charset="-122"/>
              </a:rPr>
              <a:t>次数* </a:t>
            </a:r>
            <a:endParaRPr lang="en-US" altLang="zh-CN" sz="2400" b="1" dirty="0">
              <a:latin typeface="微软雅黑" pitchFamily="34" charset="-122"/>
              <a:ea typeface="微软雅黑" pitchFamily="34" charset="-122"/>
            </a:endParaRPr>
          </a:p>
          <a:p>
            <a:pPr algn="l">
              <a:lnSpc>
                <a:spcPct val="200000"/>
              </a:lnSpc>
              <a:spcBef>
                <a:spcPct val="0"/>
              </a:spcBef>
              <a:buSzTx/>
              <a:buFont typeface="Wingdings" pitchFamily="2" charset="2"/>
              <a:buChar char="Ø"/>
            </a:pPr>
            <a:r>
              <a:rPr lang="zh-CN" altLang="en-US" sz="2400" b="1" dirty="0">
                <a:latin typeface="微软雅黑" pitchFamily="34" charset="-122"/>
                <a:ea typeface="微软雅黑" pitchFamily="34" charset="-122"/>
              </a:rPr>
              <a:t> 缩短动作</a:t>
            </a:r>
            <a:r>
              <a:rPr lang="zh-CN" altLang="en-US" sz="2400" b="1" dirty="0" smtClean="0">
                <a:latin typeface="微软雅黑" pitchFamily="34" charset="-122"/>
                <a:ea typeface="微软雅黑" pitchFamily="34" charset="-122"/>
              </a:rPr>
              <a:t>距离*</a:t>
            </a:r>
            <a:endParaRPr lang="en-US" altLang="zh-CN" sz="2400" b="1" dirty="0">
              <a:latin typeface="微软雅黑" pitchFamily="34" charset="-122"/>
              <a:ea typeface="微软雅黑" pitchFamily="34" charset="-122"/>
            </a:endParaRPr>
          </a:p>
          <a:p>
            <a:pPr algn="l">
              <a:lnSpc>
                <a:spcPct val="200000"/>
              </a:lnSpc>
              <a:spcBef>
                <a:spcPct val="0"/>
              </a:spcBef>
              <a:buSzTx/>
              <a:buFont typeface="Wingdings" pitchFamily="2" charset="2"/>
              <a:buChar char="Ø"/>
            </a:pPr>
            <a:r>
              <a:rPr lang="zh-CN" altLang="en-US" sz="2400" b="1" dirty="0">
                <a:latin typeface="微软雅黑" pitchFamily="34" charset="-122"/>
                <a:ea typeface="微软雅黑" pitchFamily="34" charset="-122"/>
              </a:rPr>
              <a:t> 使动作变得</a:t>
            </a:r>
            <a:r>
              <a:rPr lang="zh-CN" altLang="en-US" sz="2400" b="1" dirty="0" smtClean="0">
                <a:latin typeface="微软雅黑" pitchFamily="34" charset="-122"/>
                <a:ea typeface="微软雅黑" pitchFamily="34" charset="-122"/>
              </a:rPr>
              <a:t>轻松*</a:t>
            </a:r>
            <a:endParaRPr lang="zh-CN" altLang="en-US" sz="2400" b="1" dirty="0">
              <a:latin typeface="微软雅黑" pitchFamily="34" charset="-122"/>
              <a:ea typeface="微软雅黑" pitchFamily="34" charset="-122"/>
            </a:endParaRPr>
          </a:p>
        </p:txBody>
      </p:sp>
      <p:sp>
        <p:nvSpPr>
          <p:cNvPr id="339971" name="Text Box 2"/>
          <p:cNvSpPr txBox="1">
            <a:spLocks noChangeArrowheads="1"/>
          </p:cNvSpPr>
          <p:nvPr/>
        </p:nvSpPr>
        <p:spPr bwMode="auto">
          <a:xfrm>
            <a:off x="1043608" y="404664"/>
            <a:ext cx="6676292" cy="523220"/>
          </a:xfrm>
          <a:prstGeom prst="rect">
            <a:avLst/>
          </a:prstGeom>
          <a:noFill/>
          <a:ln w="9525">
            <a:noFill/>
            <a:miter lim="800000"/>
            <a:headEnd/>
            <a:tailEnd/>
          </a:ln>
        </p:spPr>
        <p:txBody>
          <a:bodyPr>
            <a:spAutoFit/>
          </a:bodyPr>
          <a:lstStyle/>
          <a:p>
            <a:pPr>
              <a:spcBef>
                <a:spcPct val="0"/>
              </a:spcBef>
              <a:buSzTx/>
              <a:buFontTx/>
              <a:buNone/>
            </a:pPr>
            <a:r>
              <a:rPr lang="zh-CN" altLang="en-US" sz="2800" b="1" dirty="0">
                <a:solidFill>
                  <a:srgbClr val="FF0000"/>
                </a:solidFill>
                <a:latin typeface="微软雅黑" pitchFamily="34" charset="-122"/>
                <a:ea typeface="微软雅黑" pitchFamily="34" charset="-122"/>
                <a:sym typeface="宋体" pitchFamily="2" charset="-122"/>
              </a:rPr>
              <a:t>动作经济原则</a:t>
            </a:r>
          </a:p>
        </p:txBody>
      </p:sp>
      <p:pic>
        <p:nvPicPr>
          <p:cNvPr id="2999298" name="Picture 2"/>
          <p:cNvPicPr>
            <a:picLocks noChangeAspect="1" noChangeArrowheads="1"/>
          </p:cNvPicPr>
          <p:nvPr/>
        </p:nvPicPr>
        <p:blipFill>
          <a:blip r:embed="rId3" cstate="email"/>
          <a:srcRect/>
          <a:stretch>
            <a:fillRect/>
          </a:stretch>
        </p:blipFill>
        <p:spPr bwMode="auto">
          <a:xfrm>
            <a:off x="5802923" y="3182818"/>
            <a:ext cx="2932279" cy="2810608"/>
          </a:xfrm>
          <a:prstGeom prst="rect">
            <a:avLst/>
          </a:prstGeom>
          <a:noFill/>
          <a:ln w="9525">
            <a:noFill/>
            <a:miter lim="800000"/>
            <a:headEnd/>
            <a:tailEnd/>
          </a:ln>
          <a:effectLst/>
        </p:spPr>
      </p:pic>
    </p:spTree>
    <p:extLst>
      <p:ext uri="{BB962C8B-B14F-4D97-AF65-F5344CB8AC3E}">
        <p14:creationId xmlns:p14="http://schemas.microsoft.com/office/powerpoint/2010/main" val="3667270601"/>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1043608" y="404664"/>
            <a:ext cx="3816430" cy="546945"/>
          </a:xfrm>
          <a:prstGeom prst="rect">
            <a:avLst/>
          </a:prstGeom>
          <a:noFill/>
          <a:ln w="12700">
            <a:noFill/>
            <a:miter lim="800000"/>
            <a:headEnd type="none" w="sm" len="sm"/>
            <a:tailEnd type="none" w="sm" len="sm"/>
          </a:ln>
        </p:spPr>
        <p:txBody>
          <a:bodyPr wrap="square" anchor="ctr">
            <a:spAutoFit/>
          </a:bodyPr>
          <a:lstStyle/>
          <a:p>
            <a:pPr eaLnBrk="0" hangingPunct="0"/>
            <a:r>
              <a:rPr lang="zh-CN" altLang="en-US" sz="2954" b="1" dirty="0">
                <a:solidFill>
                  <a:srgbClr val="FF0000"/>
                </a:solidFill>
                <a:latin typeface="微软雅黑" pitchFamily="34" charset="-122"/>
                <a:ea typeface="微软雅黑" pitchFamily="34" charset="-122"/>
              </a:rPr>
              <a:t>动作改善四原则</a:t>
            </a:r>
            <a:endParaRPr lang="zh-CN" altLang="en-US" sz="2954" dirty="0">
              <a:solidFill>
                <a:srgbClr val="FF0000"/>
              </a:solidFill>
              <a:latin typeface="微软雅黑" pitchFamily="34" charset="-122"/>
              <a:ea typeface="微软雅黑" pitchFamily="34" charset="-122"/>
            </a:endParaRPr>
          </a:p>
        </p:txBody>
      </p:sp>
      <p:graphicFrame>
        <p:nvGraphicFramePr>
          <p:cNvPr id="750637" name="Group 45"/>
          <p:cNvGraphicFramePr>
            <a:graphicFrameLocks noGrp="1"/>
          </p:cNvGraphicFramePr>
          <p:nvPr/>
        </p:nvGraphicFramePr>
        <p:xfrm>
          <a:off x="417693" y="1559562"/>
          <a:ext cx="8288216" cy="4410745"/>
        </p:xfrm>
        <a:graphic>
          <a:graphicData uri="http://schemas.openxmlformats.org/drawingml/2006/table">
            <a:tbl>
              <a:tblPr/>
              <a:tblGrid>
                <a:gridCol w="916066"/>
                <a:gridCol w="1636059"/>
                <a:gridCol w="2318035"/>
                <a:gridCol w="3418056"/>
              </a:tblGrid>
              <a:tr h="6549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序号</a:t>
                      </a:r>
                      <a:endPar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改善原则</a:t>
                      </a:r>
                      <a:endPar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目的</a:t>
                      </a:r>
                      <a:endPar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事例</a:t>
                      </a:r>
                      <a:endParaRPr kumimoji="0" lang="zh-CN" altLang="en-US" sz="26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821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endPar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排除</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Eliminate</a:t>
                      </a:r>
                      <a:endPar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排除浪费</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排除不必要的作业</a:t>
                      </a:r>
                      <a:endPar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①</a:t>
                      </a: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合理布置，减少搬运</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②</a:t>
                      </a: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取消不必要的外观检查</a:t>
                      </a:r>
                      <a:endPar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8773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a:t>
                      </a:r>
                      <a:endPar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组合</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Combine</a:t>
                      </a:r>
                      <a:endParaRPr kumimoji="0" lang="en-US" altLang="zh-CN" sz="1700" b="1" i="0" u="none" strike="noStrike" cap="none" normalizeH="0" baseline="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配合作业</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同时进行</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合并作业</a:t>
                      </a:r>
                      <a:endPar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mj-ea"/>
                        <a:buAutoNum type="circleNumDbPlain"/>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边加工一边检查</a:t>
                      </a:r>
                    </a:p>
                    <a:p>
                      <a:pPr marL="342900" marR="0" lvl="0" indent="-342900" algn="l" defTabSz="914400" rtl="0" eaLnBrk="0" fontAlgn="base" latinLnBrk="0" hangingPunct="0">
                        <a:lnSpc>
                          <a:spcPct val="100000"/>
                        </a:lnSpc>
                        <a:spcBef>
                          <a:spcPct val="0"/>
                        </a:spcBef>
                        <a:spcAft>
                          <a:spcPct val="0"/>
                        </a:spcAft>
                        <a:buClrTx/>
                        <a:buSzTx/>
                        <a:buFont typeface="+mj-ea"/>
                        <a:buAutoNum type="circleNumDbPlain"/>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使用同一种设备的工作，集中在一起</a:t>
                      </a:r>
                      <a:endPar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612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3</a:t>
                      </a:r>
                      <a:endParaRPr kumimoji="0" lang="en-US" altLang="zh-CN" sz="1700" b="1" i="0" u="none" strike="noStrike" cap="none" normalizeH="0" baseline="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重排</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Rearrange</a:t>
                      </a:r>
                      <a:endPar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改变次序</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改用其他方法</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改用别的东西</a:t>
                      </a:r>
                      <a:endPar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①</a:t>
                      </a: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把检查工程移到前面</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②</a:t>
                      </a: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用台车搬运代替徒手搬运</a:t>
                      </a: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2469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4</a:t>
                      </a:r>
                      <a:endParaRPr kumimoji="0" lang="en-US" altLang="zh-CN" sz="1700" b="1" i="0" u="none" strike="noStrike" cap="none" normalizeH="0" baseline="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简化</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Simplify</a:t>
                      </a:r>
                      <a:endParaRPr kumimoji="0" lang="en-US" altLang="zh-CN"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连接更合理</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使之更简单</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66700" algn="l"/>
                        </a:tabLst>
                      </a:pPr>
                      <a:r>
                        <a:rPr kumimoji="0" lang="zh-CN" altLang="en-US" sz="1700" b="1" i="0" u="none" strike="noStrike" cap="none" normalizeH="0" baseline="0" smtClean="0">
                          <a:ln>
                            <a:noFill/>
                          </a:ln>
                          <a:solidFill>
                            <a:schemeClr val="tx1"/>
                          </a:solidFill>
                          <a:effectLst/>
                          <a:latin typeface="微软雅黑" pitchFamily="34" charset="-122"/>
                          <a:ea typeface="微软雅黑" pitchFamily="34" charset="-122"/>
                          <a:cs typeface="Times New Roman" pitchFamily="18" charset="0"/>
                        </a:rPr>
                        <a:t>去除多余动作</a:t>
                      </a:r>
                      <a:endParaRPr kumimoji="0" lang="zh-CN" altLang="en-US" sz="1700" b="1" i="0" u="none" strike="noStrike" cap="none" normalizeH="0" baseline="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mj-ea"/>
                        <a:buAutoNum type="circleNumDbPlain"/>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改变布置，使动作边境更顺畅</a:t>
                      </a:r>
                    </a:p>
                    <a:p>
                      <a:pPr marL="342900" marR="0" lvl="0" indent="-342900" algn="l" defTabSz="914400" rtl="0" eaLnBrk="0" fontAlgn="base" latinLnBrk="0" hangingPunct="0">
                        <a:lnSpc>
                          <a:spcPct val="100000"/>
                        </a:lnSpc>
                        <a:spcBef>
                          <a:spcPct val="0"/>
                        </a:spcBef>
                        <a:spcAft>
                          <a:spcPct val="0"/>
                        </a:spcAft>
                        <a:buClrTx/>
                        <a:buSzTx/>
                        <a:buFont typeface="+mj-ea"/>
                        <a:buAutoNum type="circleNumDbPlain"/>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使机器操作更简单</a:t>
                      </a:r>
                    </a:p>
                    <a:p>
                      <a:pPr marL="342900" marR="0" lvl="0" indent="-342900" algn="l" defTabSz="914400" rtl="0" eaLnBrk="0" fontAlgn="base" latinLnBrk="0" hangingPunct="0">
                        <a:lnSpc>
                          <a:spcPct val="100000"/>
                        </a:lnSpc>
                        <a:spcBef>
                          <a:spcPct val="0"/>
                        </a:spcBef>
                        <a:spcAft>
                          <a:spcPct val="0"/>
                        </a:spcAft>
                        <a:buClrTx/>
                        <a:buSzTx/>
                        <a:buFont typeface="+mj-ea"/>
                        <a:buAutoNum type="circleNumDbPlain"/>
                        <a:tabLst/>
                      </a:pPr>
                      <a:r>
                        <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使零件标准化，减少材料种类</a:t>
                      </a:r>
                      <a:endParaRPr kumimoji="0" lang="zh-CN" altLang="en-US" sz="17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84406" marR="84406" marT="42203" marB="42203"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237261523"/>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8" name="Rectangle 4"/>
          <p:cNvSpPr>
            <a:spLocks noChangeArrowheads="1"/>
          </p:cNvSpPr>
          <p:nvPr/>
        </p:nvSpPr>
        <p:spPr bwMode="auto">
          <a:xfrm>
            <a:off x="3094892" y="1642648"/>
            <a:ext cx="3323492" cy="463638"/>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dirty="0">
                <a:latin typeface="微软雅黑" pitchFamily="34" charset="-122"/>
                <a:ea typeface="微软雅黑" pitchFamily="34" charset="-122"/>
              </a:rPr>
              <a:t>问题的发生</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发现</a:t>
            </a:r>
          </a:p>
        </p:txBody>
      </p:sp>
      <p:sp>
        <p:nvSpPr>
          <p:cNvPr id="743429" name="Rectangle 5"/>
          <p:cNvSpPr>
            <a:spLocks noChangeArrowheads="1"/>
          </p:cNvSpPr>
          <p:nvPr/>
        </p:nvSpPr>
        <p:spPr bwMode="auto">
          <a:xfrm>
            <a:off x="3094892" y="2256645"/>
            <a:ext cx="3323492" cy="461597"/>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a:latin typeface="微软雅黑" pitchFamily="34" charset="-122"/>
                <a:ea typeface="微软雅黑" pitchFamily="34" charset="-122"/>
              </a:rPr>
              <a:t>现 状 分 析</a:t>
            </a:r>
          </a:p>
        </p:txBody>
      </p:sp>
      <p:sp>
        <p:nvSpPr>
          <p:cNvPr id="743430" name="Rectangle 6"/>
          <p:cNvSpPr>
            <a:spLocks noChangeArrowheads="1"/>
          </p:cNvSpPr>
          <p:nvPr/>
        </p:nvSpPr>
        <p:spPr bwMode="auto">
          <a:xfrm>
            <a:off x="3094892" y="2873572"/>
            <a:ext cx="3323492" cy="463638"/>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dirty="0">
                <a:latin typeface="微软雅黑" pitchFamily="34" charset="-122"/>
                <a:ea typeface="微软雅黑" pitchFamily="34" charset="-122"/>
              </a:rPr>
              <a:t>找出问题的真因</a:t>
            </a:r>
          </a:p>
        </p:txBody>
      </p:sp>
      <p:sp>
        <p:nvSpPr>
          <p:cNvPr id="743431" name="Rectangle 7"/>
          <p:cNvSpPr>
            <a:spLocks noChangeArrowheads="1"/>
          </p:cNvSpPr>
          <p:nvPr/>
        </p:nvSpPr>
        <p:spPr bwMode="auto">
          <a:xfrm>
            <a:off x="3094892" y="3489032"/>
            <a:ext cx="3323492" cy="463639"/>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dirty="0">
                <a:latin typeface="微软雅黑" pitchFamily="34" charset="-122"/>
                <a:ea typeface="微软雅黑" pitchFamily="34" charset="-122"/>
              </a:rPr>
              <a:t>拟定改善方案</a:t>
            </a:r>
          </a:p>
        </p:txBody>
      </p:sp>
      <p:sp>
        <p:nvSpPr>
          <p:cNvPr id="743432" name="Rectangle 8"/>
          <p:cNvSpPr>
            <a:spLocks noChangeArrowheads="1"/>
          </p:cNvSpPr>
          <p:nvPr/>
        </p:nvSpPr>
        <p:spPr bwMode="auto">
          <a:xfrm>
            <a:off x="3094892" y="4104495"/>
            <a:ext cx="3323492" cy="463638"/>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dirty="0">
                <a:latin typeface="微软雅黑" pitchFamily="34" charset="-122"/>
                <a:ea typeface="微软雅黑" pitchFamily="34" charset="-122"/>
              </a:rPr>
              <a:t>实施改善方案</a:t>
            </a:r>
          </a:p>
        </p:txBody>
      </p:sp>
      <p:sp>
        <p:nvSpPr>
          <p:cNvPr id="743433" name="Rectangle 9"/>
          <p:cNvSpPr>
            <a:spLocks noChangeArrowheads="1"/>
          </p:cNvSpPr>
          <p:nvPr/>
        </p:nvSpPr>
        <p:spPr bwMode="auto">
          <a:xfrm>
            <a:off x="3094892" y="5335418"/>
            <a:ext cx="3323492" cy="461597"/>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a:latin typeface="微软雅黑" pitchFamily="34" charset="-122"/>
                <a:ea typeface="微软雅黑" pitchFamily="34" charset="-122"/>
              </a:rPr>
              <a:t>标  准  化</a:t>
            </a:r>
          </a:p>
        </p:txBody>
      </p:sp>
      <p:sp>
        <p:nvSpPr>
          <p:cNvPr id="743434" name="Rectangle 10"/>
          <p:cNvSpPr>
            <a:spLocks noChangeArrowheads="1"/>
          </p:cNvSpPr>
          <p:nvPr/>
        </p:nvSpPr>
        <p:spPr bwMode="auto">
          <a:xfrm>
            <a:off x="3094892" y="4719955"/>
            <a:ext cx="3323492" cy="463639"/>
          </a:xfrm>
          <a:prstGeom prst="rect">
            <a:avLst/>
          </a:prstGeom>
          <a:solidFill>
            <a:srgbClr val="66FF99"/>
          </a:solidFill>
          <a:ln w="9525">
            <a:noFill/>
            <a:prstDash val="sysDot"/>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zh-TW" altLang="en-US" sz="2400" b="1">
                <a:latin typeface="微软雅黑" pitchFamily="34" charset="-122"/>
                <a:ea typeface="微软雅黑" pitchFamily="34" charset="-122"/>
              </a:rPr>
              <a:t>改善效果确认</a:t>
            </a:r>
          </a:p>
        </p:txBody>
      </p:sp>
      <p:sp>
        <p:nvSpPr>
          <p:cNvPr id="743435" name="Line 11"/>
          <p:cNvSpPr>
            <a:spLocks noChangeShapeType="1"/>
          </p:cNvSpPr>
          <p:nvPr/>
        </p:nvSpPr>
        <p:spPr bwMode="auto">
          <a:xfrm>
            <a:off x="2429609" y="1858058"/>
            <a:ext cx="611065" cy="1466"/>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sz="2400" b="1">
              <a:latin typeface="微软雅黑" pitchFamily="34" charset="-122"/>
              <a:ea typeface="微软雅黑" pitchFamily="34" charset="-122"/>
            </a:endParaRPr>
          </a:p>
        </p:txBody>
      </p:sp>
      <p:sp>
        <p:nvSpPr>
          <p:cNvPr id="743436" name="Line 12"/>
          <p:cNvSpPr>
            <a:spLocks noChangeShapeType="1"/>
          </p:cNvSpPr>
          <p:nvPr/>
        </p:nvSpPr>
        <p:spPr bwMode="auto">
          <a:xfrm>
            <a:off x="2429607" y="1858058"/>
            <a:ext cx="8792" cy="3723543"/>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zh-CN" altLang="en-US" sz="2400" b="1">
              <a:latin typeface="微软雅黑" pitchFamily="34" charset="-122"/>
              <a:ea typeface="微软雅黑" pitchFamily="34" charset="-122"/>
            </a:endParaRPr>
          </a:p>
        </p:txBody>
      </p:sp>
      <p:sp>
        <p:nvSpPr>
          <p:cNvPr id="743437" name="Line 13"/>
          <p:cNvSpPr>
            <a:spLocks noChangeShapeType="1"/>
          </p:cNvSpPr>
          <p:nvPr/>
        </p:nvSpPr>
        <p:spPr bwMode="auto">
          <a:xfrm>
            <a:off x="2438401" y="5581603"/>
            <a:ext cx="611065" cy="1465"/>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zh-CN" altLang="en-US" sz="2400" b="1">
              <a:latin typeface="微软雅黑" pitchFamily="34" charset="-122"/>
              <a:ea typeface="微软雅黑" pitchFamily="34" charset="-122"/>
            </a:endParaRPr>
          </a:p>
        </p:txBody>
      </p:sp>
      <p:sp>
        <p:nvSpPr>
          <p:cNvPr id="743439" name="Rectangle 15"/>
          <p:cNvSpPr>
            <a:spLocks noChangeArrowheads="1"/>
          </p:cNvSpPr>
          <p:nvPr/>
        </p:nvSpPr>
        <p:spPr bwMode="auto">
          <a:xfrm>
            <a:off x="1156218" y="404664"/>
            <a:ext cx="5251938" cy="546945"/>
          </a:xfrm>
          <a:prstGeom prst="rect">
            <a:avLst/>
          </a:prstGeom>
          <a:noFill/>
          <a:ln w="12700">
            <a:noFill/>
            <a:miter lim="800000"/>
            <a:headEnd type="none" w="sm" len="sm"/>
            <a:tailEnd type="none" w="sm" len="sm"/>
          </a:ln>
        </p:spPr>
        <p:txBody>
          <a:bodyPr wrap="square">
            <a:spAutoFit/>
          </a:bodyPr>
          <a:lstStyle/>
          <a:p>
            <a:r>
              <a:rPr lang="zh-CN" altLang="en-US" sz="2954" b="1" dirty="0">
                <a:solidFill>
                  <a:srgbClr val="FF0000"/>
                </a:solidFill>
                <a:latin typeface="微软雅黑" pitchFamily="34" charset="-122"/>
                <a:ea typeface="微软雅黑" pitchFamily="34" charset="-122"/>
              </a:rPr>
              <a:t>动作分析改善的步骤</a:t>
            </a:r>
          </a:p>
        </p:txBody>
      </p:sp>
      <p:sp>
        <p:nvSpPr>
          <p:cNvPr id="743441" name="Line 17"/>
          <p:cNvSpPr>
            <a:spLocks noChangeShapeType="1"/>
          </p:cNvSpPr>
          <p:nvPr/>
        </p:nvSpPr>
        <p:spPr bwMode="auto">
          <a:xfrm>
            <a:off x="6484327" y="1858058"/>
            <a:ext cx="465992"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txBody>
          <a:bodyPr wrap="none"/>
          <a:lstStyle/>
          <a:p>
            <a:endParaRPr lang="zh-CN" altLang="en-US" sz="2400" b="1">
              <a:latin typeface="微软雅黑" pitchFamily="34" charset="-122"/>
              <a:ea typeface="微软雅黑" pitchFamily="34" charset="-122"/>
            </a:endParaRPr>
          </a:p>
        </p:txBody>
      </p:sp>
      <p:sp>
        <p:nvSpPr>
          <p:cNvPr id="743442" name="Line 18"/>
          <p:cNvSpPr>
            <a:spLocks noChangeShapeType="1"/>
          </p:cNvSpPr>
          <p:nvPr/>
        </p:nvSpPr>
        <p:spPr bwMode="auto">
          <a:xfrm>
            <a:off x="6950319" y="1858058"/>
            <a:ext cx="1466" cy="3723543"/>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txBody>
          <a:bodyPr wrap="none"/>
          <a:lstStyle/>
          <a:p>
            <a:endParaRPr lang="zh-CN" altLang="en-US" sz="2400" b="1">
              <a:latin typeface="微软雅黑" pitchFamily="34" charset="-122"/>
              <a:ea typeface="微软雅黑" pitchFamily="34" charset="-122"/>
            </a:endParaRPr>
          </a:p>
        </p:txBody>
      </p:sp>
      <p:cxnSp>
        <p:nvCxnSpPr>
          <p:cNvPr id="19" name="直接箭头连接符 18"/>
          <p:cNvCxnSpPr>
            <a:stCxn id="743442" idx="1"/>
            <a:endCxn id="743433" idx="3"/>
          </p:cNvCxnSpPr>
          <p:nvPr/>
        </p:nvCxnSpPr>
        <p:spPr>
          <a:xfrm rot="16200000" flipV="1">
            <a:off x="6677392" y="5307208"/>
            <a:ext cx="15386"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35533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3439"/>
                                        </p:tgtEl>
                                        <p:attrNameLst>
                                          <p:attrName>style.visibility</p:attrName>
                                        </p:attrNameLst>
                                      </p:cBhvr>
                                      <p:to>
                                        <p:strVal val="visible"/>
                                      </p:to>
                                    </p:set>
                                    <p:anim calcmode="lin" valueType="num">
                                      <p:cBhvr additive="base">
                                        <p:cTn id="7" dur="1000" fill="hold"/>
                                        <p:tgtEl>
                                          <p:spTgt spid="743439"/>
                                        </p:tgtEl>
                                        <p:attrNameLst>
                                          <p:attrName>ppt_x</p:attrName>
                                        </p:attrNameLst>
                                      </p:cBhvr>
                                      <p:tavLst>
                                        <p:tav tm="0">
                                          <p:val>
                                            <p:strVal val="0-#ppt_w/2"/>
                                          </p:val>
                                        </p:tav>
                                        <p:tav tm="100000">
                                          <p:val>
                                            <p:strVal val="#ppt_x"/>
                                          </p:val>
                                        </p:tav>
                                      </p:tavLst>
                                    </p:anim>
                                    <p:anim calcmode="lin" valueType="num">
                                      <p:cBhvr additive="base">
                                        <p:cTn id="8" dur="1000" fill="hold"/>
                                        <p:tgtEl>
                                          <p:spTgt spid="7434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43428"/>
                                        </p:tgtEl>
                                        <p:attrNameLst>
                                          <p:attrName>style.visibility</p:attrName>
                                        </p:attrNameLst>
                                      </p:cBhvr>
                                      <p:to>
                                        <p:strVal val="visible"/>
                                      </p:to>
                                    </p:set>
                                    <p:anim calcmode="lin" valueType="num">
                                      <p:cBhvr additive="base">
                                        <p:cTn id="13" dur="1000" fill="hold"/>
                                        <p:tgtEl>
                                          <p:spTgt spid="743428"/>
                                        </p:tgtEl>
                                        <p:attrNameLst>
                                          <p:attrName>ppt_x</p:attrName>
                                        </p:attrNameLst>
                                      </p:cBhvr>
                                      <p:tavLst>
                                        <p:tav tm="0">
                                          <p:val>
                                            <p:strVal val="1+#ppt_w/2"/>
                                          </p:val>
                                        </p:tav>
                                        <p:tav tm="100000">
                                          <p:val>
                                            <p:strVal val="#ppt_x"/>
                                          </p:val>
                                        </p:tav>
                                      </p:tavLst>
                                    </p:anim>
                                    <p:anim calcmode="lin" valueType="num">
                                      <p:cBhvr additive="base">
                                        <p:cTn id="14" dur="1000" fill="hold"/>
                                        <p:tgtEl>
                                          <p:spTgt spid="7434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43429"/>
                                        </p:tgtEl>
                                        <p:attrNameLst>
                                          <p:attrName>style.visibility</p:attrName>
                                        </p:attrNameLst>
                                      </p:cBhvr>
                                      <p:to>
                                        <p:strVal val="visible"/>
                                      </p:to>
                                    </p:set>
                                    <p:anim calcmode="lin" valueType="num">
                                      <p:cBhvr additive="base">
                                        <p:cTn id="19" dur="1000" fill="hold"/>
                                        <p:tgtEl>
                                          <p:spTgt spid="743429"/>
                                        </p:tgtEl>
                                        <p:attrNameLst>
                                          <p:attrName>ppt_x</p:attrName>
                                        </p:attrNameLst>
                                      </p:cBhvr>
                                      <p:tavLst>
                                        <p:tav tm="0">
                                          <p:val>
                                            <p:strVal val="1+#ppt_w/2"/>
                                          </p:val>
                                        </p:tav>
                                        <p:tav tm="100000">
                                          <p:val>
                                            <p:strVal val="#ppt_x"/>
                                          </p:val>
                                        </p:tav>
                                      </p:tavLst>
                                    </p:anim>
                                    <p:anim calcmode="lin" valueType="num">
                                      <p:cBhvr additive="base">
                                        <p:cTn id="20" dur="1000" fill="hold"/>
                                        <p:tgtEl>
                                          <p:spTgt spid="7434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43430"/>
                                        </p:tgtEl>
                                        <p:attrNameLst>
                                          <p:attrName>style.visibility</p:attrName>
                                        </p:attrNameLst>
                                      </p:cBhvr>
                                      <p:to>
                                        <p:strVal val="visible"/>
                                      </p:to>
                                    </p:set>
                                    <p:anim calcmode="lin" valueType="num">
                                      <p:cBhvr additive="base">
                                        <p:cTn id="25" dur="1000" fill="hold"/>
                                        <p:tgtEl>
                                          <p:spTgt spid="743430"/>
                                        </p:tgtEl>
                                        <p:attrNameLst>
                                          <p:attrName>ppt_x</p:attrName>
                                        </p:attrNameLst>
                                      </p:cBhvr>
                                      <p:tavLst>
                                        <p:tav tm="0">
                                          <p:val>
                                            <p:strVal val="1+#ppt_w/2"/>
                                          </p:val>
                                        </p:tav>
                                        <p:tav tm="100000">
                                          <p:val>
                                            <p:strVal val="#ppt_x"/>
                                          </p:val>
                                        </p:tav>
                                      </p:tavLst>
                                    </p:anim>
                                    <p:anim calcmode="lin" valueType="num">
                                      <p:cBhvr additive="base">
                                        <p:cTn id="26" dur="1000" fill="hold"/>
                                        <p:tgtEl>
                                          <p:spTgt spid="7434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43431"/>
                                        </p:tgtEl>
                                        <p:attrNameLst>
                                          <p:attrName>style.visibility</p:attrName>
                                        </p:attrNameLst>
                                      </p:cBhvr>
                                      <p:to>
                                        <p:strVal val="visible"/>
                                      </p:to>
                                    </p:set>
                                    <p:anim calcmode="lin" valueType="num">
                                      <p:cBhvr additive="base">
                                        <p:cTn id="31" dur="1000" fill="hold"/>
                                        <p:tgtEl>
                                          <p:spTgt spid="743431"/>
                                        </p:tgtEl>
                                        <p:attrNameLst>
                                          <p:attrName>ppt_x</p:attrName>
                                        </p:attrNameLst>
                                      </p:cBhvr>
                                      <p:tavLst>
                                        <p:tav tm="0">
                                          <p:val>
                                            <p:strVal val="1+#ppt_w/2"/>
                                          </p:val>
                                        </p:tav>
                                        <p:tav tm="100000">
                                          <p:val>
                                            <p:strVal val="#ppt_x"/>
                                          </p:val>
                                        </p:tav>
                                      </p:tavLst>
                                    </p:anim>
                                    <p:anim calcmode="lin" valueType="num">
                                      <p:cBhvr additive="base">
                                        <p:cTn id="32" dur="1000" fill="hold"/>
                                        <p:tgtEl>
                                          <p:spTgt spid="7434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43432"/>
                                        </p:tgtEl>
                                        <p:attrNameLst>
                                          <p:attrName>style.visibility</p:attrName>
                                        </p:attrNameLst>
                                      </p:cBhvr>
                                      <p:to>
                                        <p:strVal val="visible"/>
                                      </p:to>
                                    </p:set>
                                    <p:anim calcmode="lin" valueType="num">
                                      <p:cBhvr additive="base">
                                        <p:cTn id="37" dur="1000" fill="hold"/>
                                        <p:tgtEl>
                                          <p:spTgt spid="743432"/>
                                        </p:tgtEl>
                                        <p:attrNameLst>
                                          <p:attrName>ppt_x</p:attrName>
                                        </p:attrNameLst>
                                      </p:cBhvr>
                                      <p:tavLst>
                                        <p:tav tm="0">
                                          <p:val>
                                            <p:strVal val="1+#ppt_w/2"/>
                                          </p:val>
                                        </p:tav>
                                        <p:tav tm="100000">
                                          <p:val>
                                            <p:strVal val="#ppt_x"/>
                                          </p:val>
                                        </p:tav>
                                      </p:tavLst>
                                    </p:anim>
                                    <p:anim calcmode="lin" valueType="num">
                                      <p:cBhvr additive="base">
                                        <p:cTn id="38" dur="1000" fill="hold"/>
                                        <p:tgtEl>
                                          <p:spTgt spid="7434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43434"/>
                                        </p:tgtEl>
                                        <p:attrNameLst>
                                          <p:attrName>style.visibility</p:attrName>
                                        </p:attrNameLst>
                                      </p:cBhvr>
                                      <p:to>
                                        <p:strVal val="visible"/>
                                      </p:to>
                                    </p:set>
                                    <p:anim calcmode="lin" valueType="num">
                                      <p:cBhvr additive="base">
                                        <p:cTn id="43" dur="1000" fill="hold"/>
                                        <p:tgtEl>
                                          <p:spTgt spid="743434"/>
                                        </p:tgtEl>
                                        <p:attrNameLst>
                                          <p:attrName>ppt_x</p:attrName>
                                        </p:attrNameLst>
                                      </p:cBhvr>
                                      <p:tavLst>
                                        <p:tav tm="0">
                                          <p:val>
                                            <p:strVal val="1+#ppt_w/2"/>
                                          </p:val>
                                        </p:tav>
                                        <p:tav tm="100000">
                                          <p:val>
                                            <p:strVal val="#ppt_x"/>
                                          </p:val>
                                        </p:tav>
                                      </p:tavLst>
                                    </p:anim>
                                    <p:anim calcmode="lin" valueType="num">
                                      <p:cBhvr additive="base">
                                        <p:cTn id="44" dur="1000" fill="hold"/>
                                        <p:tgtEl>
                                          <p:spTgt spid="74343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43433"/>
                                        </p:tgtEl>
                                        <p:attrNameLst>
                                          <p:attrName>style.visibility</p:attrName>
                                        </p:attrNameLst>
                                      </p:cBhvr>
                                      <p:to>
                                        <p:strVal val="visible"/>
                                      </p:to>
                                    </p:set>
                                    <p:anim calcmode="lin" valueType="num">
                                      <p:cBhvr additive="base">
                                        <p:cTn id="49" dur="1000" fill="hold"/>
                                        <p:tgtEl>
                                          <p:spTgt spid="743433"/>
                                        </p:tgtEl>
                                        <p:attrNameLst>
                                          <p:attrName>ppt_x</p:attrName>
                                        </p:attrNameLst>
                                      </p:cBhvr>
                                      <p:tavLst>
                                        <p:tav tm="0">
                                          <p:val>
                                            <p:strVal val="1+#ppt_w/2"/>
                                          </p:val>
                                        </p:tav>
                                        <p:tav tm="100000">
                                          <p:val>
                                            <p:strVal val="#ppt_x"/>
                                          </p:val>
                                        </p:tav>
                                      </p:tavLst>
                                    </p:anim>
                                    <p:anim calcmode="lin" valueType="num">
                                      <p:cBhvr additive="base">
                                        <p:cTn id="50" dur="1000" fill="hold"/>
                                        <p:tgtEl>
                                          <p:spTgt spid="7434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343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743436"/>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743435"/>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743442"/>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743441"/>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8" grpId="0" animBg="1"/>
      <p:bldP spid="743429" grpId="0" animBg="1"/>
      <p:bldP spid="743430" grpId="0" animBg="1"/>
      <p:bldP spid="743431" grpId="0" animBg="1"/>
      <p:bldP spid="743432" grpId="0" animBg="1"/>
      <p:bldP spid="743433" grpId="0" animBg="1"/>
      <p:bldP spid="743434" grpId="0" animBg="1"/>
      <p:bldP spid="743435" grpId="0" animBg="1"/>
      <p:bldP spid="743436" grpId="0" animBg="1"/>
      <p:bldP spid="743437" grpId="0" animBg="1"/>
      <p:bldP spid="743439" grpId="0"/>
      <p:bldP spid="743441" grpId="0" animBg="1"/>
      <p:bldP spid="74344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Rectangle 8"/>
          <p:cNvSpPr>
            <a:spLocks noGrp="1" noChangeArrowheads="1"/>
          </p:cNvSpPr>
          <p:nvPr>
            <p:ph type="title"/>
          </p:nvPr>
        </p:nvSpPr>
        <p:spPr bwMode="auto">
          <a:xfrm>
            <a:off x="1115616" y="440974"/>
            <a:ext cx="6281314" cy="589846"/>
          </a:xfrm>
          <a:noFill/>
          <a:ln>
            <a:miter lim="800000"/>
            <a:headEnd/>
            <a:tailEnd/>
          </a:ln>
        </p:spPr>
        <p:txBody>
          <a:bodyPr vert="horz" wrap="square" lIns="84406" tIns="42203" rIns="84406" bIns="42203" numCol="1" anchor="t" anchorCtr="0" compatLnSpc="1">
            <a:prstTxWarp prst="textNoShape">
              <a:avLst/>
            </a:prstTxWarp>
            <a:noAutofit/>
          </a:bodyPr>
          <a:lstStyle/>
          <a:p>
            <a:r>
              <a:rPr lang="zh-CN" altLang="en-US" sz="2800" dirty="0">
                <a:solidFill>
                  <a:srgbClr val="FF0000"/>
                </a:solidFill>
              </a:rPr>
              <a:t>木桶定律与生产线平衡</a:t>
            </a:r>
            <a:endParaRPr lang="en-US" altLang="zh-CN" sz="2800" dirty="0">
              <a:solidFill>
                <a:srgbClr val="FF0000"/>
              </a:solidFill>
            </a:endParaRPr>
          </a:p>
        </p:txBody>
      </p:sp>
      <p:sp>
        <p:nvSpPr>
          <p:cNvPr id="68617" name="Rectangle 9"/>
          <p:cNvSpPr>
            <a:spLocks noGrp="1" noChangeArrowheads="1"/>
          </p:cNvSpPr>
          <p:nvPr>
            <p:ph type="body" idx="1"/>
          </p:nvPr>
        </p:nvSpPr>
        <p:spPr>
          <a:xfrm>
            <a:off x="209977" y="1831362"/>
            <a:ext cx="8496300" cy="400713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pPr marL="492382" indent="-492382">
              <a:lnSpc>
                <a:spcPct val="200000"/>
              </a:lnSpc>
              <a:buNone/>
            </a:pPr>
            <a:r>
              <a:rPr lang="zh-CN" altLang="en-US" sz="2215" b="1" dirty="0">
                <a:latin typeface="微软雅黑" pitchFamily="34" charset="-122"/>
                <a:ea typeface="微软雅黑" pitchFamily="34" charset="-122"/>
              </a:rPr>
              <a:t>定律的三个推论</a:t>
            </a:r>
          </a:p>
          <a:p>
            <a:pPr marL="492382" indent="-492382">
              <a:lnSpc>
                <a:spcPct val="200000"/>
              </a:lnSpc>
              <a:buNone/>
            </a:pPr>
            <a:r>
              <a:rPr lang="en-US" altLang="zh-CN" sz="2215" b="1" dirty="0">
                <a:latin typeface="微软雅黑" pitchFamily="34" charset="-122"/>
                <a:ea typeface="微软雅黑" pitchFamily="34" charset="-122"/>
              </a:rPr>
              <a:t>  A.</a:t>
            </a:r>
            <a:r>
              <a:rPr lang="zh-CN" altLang="en-US" sz="2215" b="1" dirty="0">
                <a:latin typeface="微软雅黑" pitchFamily="34" charset="-122"/>
                <a:ea typeface="微软雅黑" pitchFamily="34" charset="-122"/>
              </a:rPr>
              <a:t>只有桶壁上所有木板都足够高</a:t>
            </a:r>
            <a:r>
              <a:rPr lang="en-US" altLang="zh-CN" sz="2215" b="1" dirty="0">
                <a:latin typeface="微软雅黑" pitchFamily="34" charset="-122"/>
                <a:ea typeface="微软雅黑" pitchFamily="34" charset="-122"/>
              </a:rPr>
              <a:t>,</a:t>
            </a:r>
            <a:r>
              <a:rPr lang="zh-CN" altLang="en-US" sz="2215" b="1" dirty="0">
                <a:latin typeface="微软雅黑" pitchFamily="34" charset="-122"/>
                <a:ea typeface="微软雅黑" pitchFamily="34" charset="-122"/>
              </a:rPr>
              <a:t>木桶才能盛满水</a:t>
            </a:r>
          </a:p>
          <a:p>
            <a:pPr marL="492382" indent="-492382">
              <a:lnSpc>
                <a:spcPct val="200000"/>
              </a:lnSpc>
              <a:buNone/>
            </a:pPr>
            <a:r>
              <a:rPr lang="en-US" altLang="zh-CN" sz="2215" b="1" dirty="0">
                <a:latin typeface="微软雅黑" pitchFamily="34" charset="-122"/>
                <a:ea typeface="微软雅黑" pitchFamily="34" charset="-122"/>
              </a:rPr>
              <a:t>  B.</a:t>
            </a:r>
            <a:r>
              <a:rPr lang="zh-CN" altLang="en-US" sz="2215" b="1" dirty="0">
                <a:latin typeface="微软雅黑" pitchFamily="34" charset="-122"/>
                <a:ea typeface="微软雅黑" pitchFamily="34" charset="-122"/>
              </a:rPr>
              <a:t>所有木板高出最低木板的部分是没有意义的</a:t>
            </a:r>
            <a:r>
              <a:rPr lang="en-US" altLang="zh-CN" sz="2215" b="1" dirty="0">
                <a:latin typeface="微软雅黑" pitchFamily="34" charset="-122"/>
                <a:ea typeface="微软雅黑" pitchFamily="34" charset="-122"/>
              </a:rPr>
              <a:t>,</a:t>
            </a:r>
            <a:r>
              <a:rPr lang="zh-CN" altLang="en-US" sz="2215" b="1" dirty="0">
                <a:latin typeface="微软雅黑" pitchFamily="34" charset="-122"/>
                <a:ea typeface="微软雅黑" pitchFamily="34" charset="-122"/>
              </a:rPr>
              <a:t>而且高出越多</a:t>
            </a:r>
            <a:r>
              <a:rPr lang="en-US" altLang="zh-CN" sz="2215" b="1" dirty="0">
                <a:latin typeface="微软雅黑" pitchFamily="34" charset="-122"/>
                <a:ea typeface="微软雅黑" pitchFamily="34" charset="-122"/>
              </a:rPr>
              <a:t>,</a:t>
            </a:r>
            <a:r>
              <a:rPr lang="zh-CN" altLang="en-US" sz="2215" b="1" dirty="0">
                <a:latin typeface="微软雅黑" pitchFamily="34" charset="-122"/>
                <a:ea typeface="微软雅黑" pitchFamily="34" charset="-122"/>
              </a:rPr>
              <a:t>浪费就越大</a:t>
            </a:r>
          </a:p>
          <a:p>
            <a:pPr marL="492382" indent="-492382">
              <a:lnSpc>
                <a:spcPct val="200000"/>
              </a:lnSpc>
              <a:buNone/>
            </a:pPr>
            <a:r>
              <a:rPr lang="en-US" altLang="zh-CN" sz="2215" b="1" dirty="0">
                <a:latin typeface="微软雅黑" pitchFamily="34" charset="-122"/>
                <a:ea typeface="微软雅黑" pitchFamily="34" charset="-122"/>
              </a:rPr>
              <a:t>  C.</a:t>
            </a:r>
            <a:r>
              <a:rPr lang="zh-CN" altLang="en-US" sz="2215" b="1" dirty="0">
                <a:latin typeface="微软雅黑" pitchFamily="34" charset="-122"/>
                <a:ea typeface="微软雅黑" pitchFamily="34" charset="-122"/>
              </a:rPr>
              <a:t>提高木桶容量最有效的办法就是设法加高最低木板的高度</a:t>
            </a:r>
            <a:endParaRPr lang="en-US" altLang="zh-CN" sz="2215" b="1" dirty="0">
              <a:latin typeface="微软雅黑" pitchFamily="34" charset="-122"/>
              <a:ea typeface="微软雅黑" pitchFamily="34" charset="-122"/>
            </a:endParaRPr>
          </a:p>
        </p:txBody>
      </p:sp>
      <p:pic>
        <p:nvPicPr>
          <p:cNvPr id="68622" name="Picture 14"/>
          <p:cNvPicPr>
            <a:picLocks noChangeAspect="1" noChangeArrowheads="1"/>
          </p:cNvPicPr>
          <p:nvPr/>
        </p:nvPicPr>
        <p:blipFill>
          <a:blip r:embed="rId2" cstate="email"/>
          <a:srcRect/>
          <a:stretch>
            <a:fillRect/>
          </a:stretch>
        </p:blipFill>
        <p:spPr bwMode="auto">
          <a:xfrm>
            <a:off x="7396930" y="1323496"/>
            <a:ext cx="1705528" cy="2147047"/>
          </a:xfrm>
          <a:prstGeom prst="rect">
            <a:avLst/>
          </a:prstGeom>
          <a:ln>
            <a:noFill/>
          </a:ln>
          <a:effectLst>
            <a:softEdge rad="112500"/>
          </a:effectLst>
        </p:spPr>
      </p:pic>
    </p:spTree>
    <p:extLst>
      <p:ext uri="{BB962C8B-B14F-4D97-AF65-F5344CB8AC3E}">
        <p14:creationId xmlns:p14="http://schemas.microsoft.com/office/powerpoint/2010/main" val="3146804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622"/>
                                        </p:tgtEl>
                                        <p:attrNameLst>
                                          <p:attrName>style.visibility</p:attrName>
                                        </p:attrNameLst>
                                      </p:cBhvr>
                                      <p:to>
                                        <p:strVal val="visible"/>
                                      </p:to>
                                    </p:set>
                                    <p:animEffect transition="in" filter="fade">
                                      <p:cBhvr>
                                        <p:cTn id="7" dur="2000"/>
                                        <p:tgtEl>
                                          <p:spTgt spid="686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7">
                                            <p:bg/>
                                          </p:spTgt>
                                        </p:tgtEl>
                                        <p:attrNameLst>
                                          <p:attrName>style.visibility</p:attrName>
                                        </p:attrNameLst>
                                      </p:cBhvr>
                                      <p:to>
                                        <p:strVal val="visible"/>
                                      </p:to>
                                    </p:set>
                                    <p:animEffect transition="in" filter="wipe(left)">
                                      <p:cBhvr>
                                        <p:cTn id="12" dur="500"/>
                                        <p:tgtEl>
                                          <p:spTgt spid="686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7">
                                            <p:txEl>
                                              <p:pRg st="0" end="0"/>
                                            </p:txEl>
                                          </p:spTgt>
                                        </p:tgtEl>
                                        <p:attrNameLst>
                                          <p:attrName>style.visibility</p:attrName>
                                        </p:attrNameLst>
                                      </p:cBhvr>
                                      <p:to>
                                        <p:strVal val="visible"/>
                                      </p:to>
                                    </p:set>
                                    <p:animEffect transition="in" filter="wipe(left)">
                                      <p:cBhvr>
                                        <p:cTn id="17" dur="500"/>
                                        <p:tgtEl>
                                          <p:spTgt spid="68617">
                                            <p:txEl>
                                              <p:pRg st="0" end="0"/>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8617">
                                            <p:txEl>
                                              <p:pRg st="1" end="1"/>
                                            </p:txEl>
                                          </p:spTgt>
                                        </p:tgtEl>
                                        <p:attrNameLst>
                                          <p:attrName>style.visibility</p:attrName>
                                        </p:attrNameLst>
                                      </p:cBhvr>
                                      <p:to>
                                        <p:strVal val="visible"/>
                                      </p:to>
                                    </p:set>
                                    <p:animEffect transition="in" filter="wipe(left)">
                                      <p:cBhvr>
                                        <p:cTn id="21" dur="500"/>
                                        <p:tgtEl>
                                          <p:spTgt spid="68617">
                                            <p:txEl>
                                              <p:pRg st="1" end="1"/>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8617">
                                            <p:txEl>
                                              <p:pRg st="2" end="2"/>
                                            </p:txEl>
                                          </p:spTgt>
                                        </p:tgtEl>
                                        <p:attrNameLst>
                                          <p:attrName>style.visibility</p:attrName>
                                        </p:attrNameLst>
                                      </p:cBhvr>
                                      <p:to>
                                        <p:strVal val="visible"/>
                                      </p:to>
                                    </p:set>
                                    <p:animEffect transition="in" filter="wipe(left)">
                                      <p:cBhvr>
                                        <p:cTn id="25" dur="500"/>
                                        <p:tgtEl>
                                          <p:spTgt spid="68617">
                                            <p:txEl>
                                              <p:pRg st="2" end="2"/>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8617">
                                            <p:txEl>
                                              <p:pRg st="3" end="3"/>
                                            </p:txEl>
                                          </p:spTgt>
                                        </p:tgtEl>
                                        <p:attrNameLst>
                                          <p:attrName>style.visibility</p:attrName>
                                        </p:attrNameLst>
                                      </p:cBhvr>
                                      <p:to>
                                        <p:strVal val="visible"/>
                                      </p:to>
                                    </p:set>
                                    <p:animEffect transition="in" filter="wipe(left)">
                                      <p:cBhvr>
                                        <p:cTn id="29" dur="500"/>
                                        <p:tgtEl>
                                          <p:spTgt spid="686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build="p"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47154"/>
            <a:ext cx="6552728" cy="540060"/>
          </a:xfrm>
        </p:spPr>
        <p:txBody>
          <a:bodyPr>
            <a:normAutofit/>
          </a:bodyPr>
          <a:lstStyle/>
          <a:p>
            <a:r>
              <a:rPr lang="zh-CN" altLang="en-US" sz="2800" dirty="0">
                <a:solidFill>
                  <a:srgbClr val="FF0000"/>
                </a:solidFill>
              </a:rPr>
              <a:t>生产线平衡</a:t>
            </a:r>
          </a:p>
        </p:txBody>
      </p:sp>
      <p:sp>
        <p:nvSpPr>
          <p:cNvPr id="5" name="矩形 4"/>
          <p:cNvSpPr/>
          <p:nvPr/>
        </p:nvSpPr>
        <p:spPr>
          <a:xfrm>
            <a:off x="625408" y="1808821"/>
            <a:ext cx="7836877" cy="21968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200000"/>
              </a:lnSpc>
            </a:pPr>
            <a:r>
              <a:rPr lang="zh-CN" altLang="en-US" sz="2400" b="1" dirty="0">
                <a:latin typeface="微软雅黑" pitchFamily="34" charset="-122"/>
                <a:ea typeface="微软雅黑" pitchFamily="34" charset="-122"/>
              </a:rPr>
              <a:t>生产线均衡即是对生产的全部工序进行平均化，调整作业负荷，以使各作业时间尽可能相近的技术手段与方法，是生产流程设计及作业化的重要方法 。</a:t>
            </a:r>
          </a:p>
        </p:txBody>
      </p:sp>
    </p:spTree>
    <p:extLst>
      <p:ext uri="{BB962C8B-B14F-4D97-AF65-F5344CB8AC3E}">
        <p14:creationId xmlns:p14="http://schemas.microsoft.com/office/powerpoint/2010/main" val="1507509958"/>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1043608" y="404664"/>
            <a:ext cx="5649913" cy="623146"/>
          </a:xfrm>
        </p:spPr>
        <p:txBody>
          <a:bodyPr>
            <a:noAutofit/>
          </a:bodyPr>
          <a:lstStyle/>
          <a:p>
            <a:pPr eaLnBrk="1" hangingPunct="1"/>
            <a:r>
              <a:rPr lang="zh-CN" altLang="en-US" sz="2800" dirty="0">
                <a:solidFill>
                  <a:srgbClr val="FF0000"/>
                </a:solidFill>
              </a:rPr>
              <a:t>生产线平衡</a:t>
            </a:r>
          </a:p>
        </p:txBody>
      </p:sp>
      <p:sp>
        <p:nvSpPr>
          <p:cNvPr id="411651" name="Rectangle 3"/>
          <p:cNvSpPr>
            <a:spLocks noGrp="1" noChangeArrowheads="1"/>
          </p:cNvSpPr>
          <p:nvPr>
            <p:ph type="body" idx="1"/>
          </p:nvPr>
        </p:nvSpPr>
        <p:spPr>
          <a:xfrm>
            <a:off x="334606" y="1740880"/>
            <a:ext cx="8557874" cy="3972990"/>
          </a:xfrm>
        </p:spPr>
        <p:style>
          <a:lnRef idx="2">
            <a:schemeClr val="accent1"/>
          </a:lnRef>
          <a:fillRef idx="1">
            <a:schemeClr val="lt1"/>
          </a:fillRef>
          <a:effectRef idx="0">
            <a:schemeClr val="accent1"/>
          </a:effectRef>
          <a:fontRef idx="minor">
            <a:schemeClr val="dk1"/>
          </a:fontRef>
        </p:style>
        <p:txBody>
          <a:bodyPr>
            <a:normAutofit/>
          </a:bodyPr>
          <a:lstStyle/>
          <a:p>
            <a:pPr eaLnBrk="1" hangingPunct="1">
              <a:lnSpc>
                <a:spcPct val="150000"/>
              </a:lnSpc>
              <a:buFont typeface="Wingdings" pitchFamily="2" charset="2"/>
              <a:buChar char="Ø"/>
            </a:pPr>
            <a:r>
              <a:rPr lang="zh-CN" altLang="en-US" sz="2400" b="1" dirty="0">
                <a:solidFill>
                  <a:schemeClr val="tx1"/>
                </a:solidFill>
                <a:latin typeface="微软雅黑" pitchFamily="34" charset="-122"/>
                <a:ea typeface="微软雅黑" pitchFamily="34" charset="-122"/>
              </a:rPr>
              <a:t>生产线均衡追求各个工序的节拍时间相等或相近；</a:t>
            </a:r>
            <a:endParaRPr lang="zh-CN" altLang="zh-CN" sz="2400" b="1" dirty="0">
              <a:solidFill>
                <a:schemeClr val="tx1"/>
              </a:solidFill>
              <a:latin typeface="微软雅黑" pitchFamily="34" charset="-122"/>
              <a:ea typeface="微软雅黑" pitchFamily="34" charset="-122"/>
            </a:endParaRPr>
          </a:p>
          <a:p>
            <a:pPr eaLnBrk="1" hangingPunct="1">
              <a:lnSpc>
                <a:spcPct val="150000"/>
              </a:lnSpc>
              <a:buFont typeface="Wingdings" pitchFamily="2" charset="2"/>
              <a:buChar char="Ø"/>
            </a:pPr>
            <a:r>
              <a:rPr lang="zh-CN" altLang="en-US" sz="2400" b="1" dirty="0">
                <a:solidFill>
                  <a:schemeClr val="tx1"/>
                </a:solidFill>
                <a:latin typeface="微软雅黑" pitchFamily="34" charset="-122"/>
                <a:ea typeface="微软雅黑" pitchFamily="34" charset="-122"/>
              </a:rPr>
              <a:t>对企业提出的要求：</a:t>
            </a:r>
          </a:p>
          <a:p>
            <a:pPr eaLnBrk="1" hangingPunct="1">
              <a:lnSpc>
                <a:spcPct val="150000"/>
              </a:lnSpc>
              <a:buNone/>
            </a:pPr>
            <a:r>
              <a:rPr lang="zh-CN" altLang="zh-CN" sz="2400" b="1" dirty="0">
                <a:solidFill>
                  <a:schemeClr val="tx1"/>
                </a:solidFill>
                <a:latin typeface="微软雅黑" pitchFamily="34" charset="-122"/>
                <a:ea typeface="微软雅黑" pitchFamily="34" charset="-122"/>
              </a:rPr>
              <a:t>    ①</a:t>
            </a:r>
            <a:r>
              <a:rPr lang="zh-CN" altLang="en-US" sz="2400" b="1" dirty="0">
                <a:solidFill>
                  <a:schemeClr val="tx1"/>
                </a:solidFill>
                <a:latin typeface="微软雅黑" pitchFamily="34" charset="-122"/>
                <a:ea typeface="微软雅黑" pitchFamily="34" charset="-122"/>
              </a:rPr>
              <a:t>工序内，追求低浪费，高效率，降低工作时长；</a:t>
            </a:r>
          </a:p>
          <a:p>
            <a:pPr eaLnBrk="1" hangingPunct="1">
              <a:lnSpc>
                <a:spcPct val="150000"/>
              </a:lnSpc>
              <a:buNone/>
            </a:pPr>
            <a:r>
              <a:rPr lang="zh-CN" altLang="zh-CN" sz="2400" b="1" dirty="0">
                <a:solidFill>
                  <a:schemeClr val="tx1"/>
                </a:solidFill>
                <a:latin typeface="微软雅黑" pitchFamily="34" charset="-122"/>
                <a:ea typeface="微软雅黑" pitchFamily="34" charset="-122"/>
              </a:rPr>
              <a:t>    ②</a:t>
            </a:r>
            <a:r>
              <a:rPr lang="zh-CN" altLang="en-US" sz="2400" b="1" dirty="0">
                <a:solidFill>
                  <a:schemeClr val="tx1"/>
                </a:solidFill>
                <a:latin typeface="微软雅黑" pitchFamily="34" charset="-122"/>
                <a:ea typeface="微软雅黑" pitchFamily="34" charset="-122"/>
              </a:rPr>
              <a:t>工序外，追求流程优化，工序合理布局；</a:t>
            </a:r>
          </a:p>
        </p:txBody>
      </p:sp>
    </p:spTree>
    <p:extLst>
      <p:ext uri="{BB962C8B-B14F-4D97-AF65-F5344CB8AC3E}">
        <p14:creationId xmlns:p14="http://schemas.microsoft.com/office/powerpoint/2010/main" val="1429570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blinds(horizontal)">
                                      <p:cBhvr>
                                        <p:cTn id="7" dur="500"/>
                                        <p:tgtEl>
                                          <p:spTgt spid="411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1651">
                                            <p:txEl>
                                              <p:pRg st="1" end="1"/>
                                            </p:txEl>
                                          </p:spTgt>
                                        </p:tgtEl>
                                        <p:attrNameLst>
                                          <p:attrName>style.visibility</p:attrName>
                                        </p:attrNameLst>
                                      </p:cBhvr>
                                      <p:to>
                                        <p:strVal val="visible"/>
                                      </p:to>
                                    </p:set>
                                    <p:animEffect transition="in" filter="blinds(horizontal)">
                                      <p:cBhvr>
                                        <p:cTn id="12" dur="500"/>
                                        <p:tgtEl>
                                          <p:spTgt spid="411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1651">
                                            <p:txEl>
                                              <p:pRg st="2" end="2"/>
                                            </p:txEl>
                                          </p:spTgt>
                                        </p:tgtEl>
                                        <p:attrNameLst>
                                          <p:attrName>style.visibility</p:attrName>
                                        </p:attrNameLst>
                                      </p:cBhvr>
                                      <p:to>
                                        <p:strVal val="visible"/>
                                      </p:to>
                                    </p:set>
                                    <p:animEffect transition="in" filter="blinds(horizontal)">
                                      <p:cBhvr>
                                        <p:cTn id="17" dur="500"/>
                                        <p:tgtEl>
                                          <p:spTgt spid="411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1651">
                                            <p:txEl>
                                              <p:pRg st="3" end="3"/>
                                            </p:txEl>
                                          </p:spTgt>
                                        </p:tgtEl>
                                        <p:attrNameLst>
                                          <p:attrName>style.visibility</p:attrName>
                                        </p:attrNameLst>
                                      </p:cBhvr>
                                      <p:to>
                                        <p:strVal val="visible"/>
                                      </p:to>
                                    </p:set>
                                    <p:animEffect transition="in" filter="blinds(horizontal)">
                                      <p:cBhvr>
                                        <p:cTn id="22" dur="500"/>
                                        <p:tgtEl>
                                          <p:spTgt spid="411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15616" y="416204"/>
            <a:ext cx="6225932" cy="520212"/>
          </a:xfrm>
        </p:spPr>
        <p:txBody>
          <a:bodyPr>
            <a:noAutofit/>
          </a:bodyPr>
          <a:lstStyle/>
          <a:p>
            <a:r>
              <a:rPr lang="zh-CN" altLang="en-US" sz="2800" dirty="0">
                <a:solidFill>
                  <a:srgbClr val="FF0000"/>
                </a:solidFill>
              </a:rPr>
              <a:t>生产节拍</a:t>
            </a:r>
          </a:p>
        </p:txBody>
      </p:sp>
      <p:sp>
        <p:nvSpPr>
          <p:cNvPr id="158723" name="Rectangle 3"/>
          <p:cNvSpPr>
            <a:spLocks noGrp="1" noChangeArrowheads="1"/>
          </p:cNvSpPr>
          <p:nvPr>
            <p:ph type="body" idx="1"/>
          </p:nvPr>
        </p:nvSpPr>
        <p:spPr>
          <a:xfrm>
            <a:off x="334606" y="1642648"/>
            <a:ext cx="8568951" cy="4386949"/>
          </a:xfrm>
        </p:spPr>
        <p:txBody>
          <a:bodyPr/>
          <a:lstStyle/>
          <a:p>
            <a:pPr>
              <a:buNone/>
            </a:pPr>
            <a:r>
              <a:rPr lang="zh-CN" altLang="en-US" sz="2585" b="1" dirty="0">
                <a:latin typeface="微软雅黑" pitchFamily="34" charset="-122"/>
                <a:ea typeface="微软雅黑" pitchFamily="34" charset="-122"/>
              </a:rPr>
              <a:t>生产节拍：生产一个或者一台产品所需要的理论时间</a:t>
            </a:r>
          </a:p>
          <a:p>
            <a:pPr>
              <a:buFont typeface="Wingdings" pitchFamily="2" charset="2"/>
              <a:buNone/>
            </a:pPr>
            <a:endParaRPr lang="zh-CN" altLang="en-US" sz="2215" b="1" dirty="0">
              <a:latin typeface="微软雅黑" pitchFamily="34" charset="-122"/>
              <a:ea typeface="微软雅黑" pitchFamily="34" charset="-122"/>
            </a:endParaRPr>
          </a:p>
          <a:p>
            <a:pPr>
              <a:lnSpc>
                <a:spcPct val="70000"/>
              </a:lnSpc>
              <a:buFont typeface="Wingdings" pitchFamily="2" charset="2"/>
              <a:buNone/>
            </a:pPr>
            <a:r>
              <a:rPr lang="zh-CN" altLang="en-US" b="1" dirty="0">
                <a:latin typeface="微软雅黑" pitchFamily="34" charset="-122"/>
                <a:ea typeface="微软雅黑" pitchFamily="34" charset="-122"/>
              </a:rPr>
              <a:t>                          </a:t>
            </a:r>
            <a:r>
              <a:rPr lang="zh-CN" altLang="en-US" b="1" dirty="0" smtClean="0">
                <a:latin typeface="微软雅黑" pitchFamily="34" charset="-122"/>
                <a:ea typeface="微软雅黑" pitchFamily="34" charset="-122"/>
              </a:rPr>
              <a:t>                        </a:t>
            </a:r>
            <a:r>
              <a:rPr lang="zh-CN" altLang="en-US" sz="2215" b="1" dirty="0" smtClean="0">
                <a:latin typeface="微软雅黑" pitchFamily="34" charset="-122"/>
                <a:ea typeface="微软雅黑" pitchFamily="34" charset="-122"/>
              </a:rPr>
              <a:t>每</a:t>
            </a:r>
            <a:r>
              <a:rPr lang="zh-CN" altLang="en-US" sz="2215" b="1" dirty="0">
                <a:latin typeface="微软雅黑" pitchFamily="34" charset="-122"/>
                <a:ea typeface="微软雅黑" pitchFamily="34" charset="-122"/>
              </a:rPr>
              <a:t>班固定工作时间</a:t>
            </a:r>
            <a:endParaRPr lang="en-US" altLang="zh-CN" sz="2215" b="1" dirty="0">
              <a:latin typeface="微软雅黑" pitchFamily="34" charset="-122"/>
              <a:ea typeface="微软雅黑" pitchFamily="34" charset="-122"/>
            </a:endParaRPr>
          </a:p>
          <a:p>
            <a:pPr>
              <a:lnSpc>
                <a:spcPct val="70000"/>
              </a:lnSpc>
              <a:buFont typeface="Wingdings" pitchFamily="2" charset="2"/>
              <a:buNone/>
            </a:pPr>
            <a:r>
              <a:rPr lang="en-US" altLang="zh-CN" sz="2215" b="1" dirty="0">
                <a:latin typeface="微软雅黑" pitchFamily="34" charset="-122"/>
                <a:ea typeface="微软雅黑" pitchFamily="34" charset="-122"/>
              </a:rPr>
              <a:t>TACT·TIME =</a:t>
            </a:r>
          </a:p>
          <a:p>
            <a:pPr>
              <a:lnSpc>
                <a:spcPct val="70000"/>
              </a:lnSpc>
              <a:buFont typeface="Wingdings" pitchFamily="2" charset="2"/>
              <a:buNone/>
            </a:pPr>
            <a:r>
              <a:rPr lang="en-US" altLang="zh-CN" sz="2215" b="1" dirty="0">
                <a:latin typeface="微软雅黑" pitchFamily="34" charset="-122"/>
                <a:ea typeface="微软雅黑" pitchFamily="34" charset="-122"/>
              </a:rPr>
              <a:t>  </a:t>
            </a:r>
            <a:r>
              <a:rPr lang="zh-CN" altLang="en-US" sz="2215" b="1" dirty="0">
                <a:latin typeface="微软雅黑" pitchFamily="34" charset="-122"/>
                <a:ea typeface="微软雅黑" pitchFamily="34" charset="-122"/>
              </a:rPr>
              <a:t>（</a:t>
            </a:r>
            <a:r>
              <a:rPr lang="en-US" altLang="zh-CN" sz="2215" b="1" dirty="0">
                <a:latin typeface="微软雅黑" pitchFamily="34" charset="-122"/>
                <a:ea typeface="微软雅黑" pitchFamily="34" charset="-122"/>
              </a:rPr>
              <a:t>T·T</a:t>
            </a:r>
            <a:r>
              <a:rPr lang="zh-CN" altLang="en-US" sz="2215" b="1" dirty="0">
                <a:latin typeface="微软雅黑" pitchFamily="34" charset="-122"/>
                <a:ea typeface="微软雅黑" pitchFamily="34" charset="-122"/>
              </a:rPr>
              <a:t>）            需求量（每班的生产需求量）</a:t>
            </a:r>
          </a:p>
          <a:p>
            <a:pPr>
              <a:buFont typeface="Wingdings" pitchFamily="2" charset="2"/>
              <a:buNone/>
            </a:pPr>
            <a:endParaRPr lang="zh-CN" altLang="en-US" sz="2215" b="1" dirty="0">
              <a:latin typeface="微软雅黑" pitchFamily="34" charset="-122"/>
              <a:ea typeface="微软雅黑" pitchFamily="34" charset="-122"/>
            </a:endParaRPr>
          </a:p>
          <a:p>
            <a:pPr>
              <a:lnSpc>
                <a:spcPct val="80000"/>
              </a:lnSpc>
              <a:buFont typeface="Wingdings" pitchFamily="2" charset="2"/>
              <a:buNone/>
            </a:pPr>
            <a:r>
              <a:rPr lang="zh-CN" altLang="en-US" sz="2215" b="1" dirty="0">
                <a:latin typeface="微软雅黑" pitchFamily="34" charset="-122"/>
                <a:ea typeface="微软雅黑" pitchFamily="34" charset="-122"/>
              </a:rPr>
              <a:t>                                   每班固定工作时间</a:t>
            </a:r>
            <a:r>
              <a:rPr lang="en-US" altLang="zh-CN" sz="2215" b="1" dirty="0">
                <a:latin typeface="微软雅黑" pitchFamily="34" charset="-122"/>
                <a:ea typeface="微软雅黑" pitchFamily="34" charset="-122"/>
              </a:rPr>
              <a:t>+</a:t>
            </a:r>
            <a:r>
              <a:rPr lang="zh-CN" altLang="en-US" sz="2215" b="1" dirty="0">
                <a:latin typeface="微软雅黑" pitchFamily="34" charset="-122"/>
                <a:ea typeface="微软雅黑" pitchFamily="34" charset="-122"/>
              </a:rPr>
              <a:t>每班加班时间</a:t>
            </a:r>
          </a:p>
          <a:p>
            <a:pPr>
              <a:lnSpc>
                <a:spcPct val="80000"/>
              </a:lnSpc>
              <a:buFont typeface="Wingdings" pitchFamily="2" charset="2"/>
              <a:buNone/>
            </a:pPr>
            <a:r>
              <a:rPr lang="zh-CN" altLang="en-US" sz="2215" b="1" dirty="0">
                <a:latin typeface="微软雅黑" pitchFamily="34" charset="-122"/>
                <a:ea typeface="微软雅黑" pitchFamily="34" charset="-122"/>
              </a:rPr>
              <a:t>实际</a:t>
            </a:r>
            <a:r>
              <a:rPr lang="en-US" altLang="zh-CN" sz="2215" b="1" dirty="0">
                <a:latin typeface="微软雅黑" pitchFamily="34" charset="-122"/>
                <a:ea typeface="微软雅黑" pitchFamily="34" charset="-122"/>
              </a:rPr>
              <a:t>TACT·TIME = </a:t>
            </a:r>
          </a:p>
          <a:p>
            <a:pPr>
              <a:lnSpc>
                <a:spcPct val="80000"/>
              </a:lnSpc>
              <a:buFont typeface="Wingdings" pitchFamily="2" charset="2"/>
              <a:buNone/>
            </a:pPr>
            <a:r>
              <a:rPr lang="zh-CN" altLang="en-US" sz="2215" b="1" dirty="0">
                <a:latin typeface="微软雅黑" pitchFamily="34" charset="-122"/>
                <a:ea typeface="微软雅黑" pitchFamily="34" charset="-122"/>
              </a:rPr>
              <a:t>                                        需求量（每班的生产需求量）</a:t>
            </a:r>
          </a:p>
          <a:p>
            <a:pPr>
              <a:buFont typeface="Wingdings" pitchFamily="2" charset="2"/>
              <a:buNone/>
            </a:pPr>
            <a:endParaRPr lang="en-US" altLang="zh-CN" sz="2215" b="1" dirty="0">
              <a:latin typeface="微软雅黑" pitchFamily="34" charset="-122"/>
              <a:ea typeface="微软雅黑" pitchFamily="34" charset="-122"/>
            </a:endParaRPr>
          </a:p>
          <a:p>
            <a:pPr>
              <a:buFont typeface="Wingdings" pitchFamily="2" charset="2"/>
              <a:buNone/>
            </a:pPr>
            <a:r>
              <a:rPr lang="en-US" altLang="zh-CN" sz="2215" b="1" dirty="0" err="1">
                <a:latin typeface="微软雅黑" pitchFamily="34" charset="-122"/>
                <a:ea typeface="微软雅黑" pitchFamily="34" charset="-122"/>
              </a:rPr>
              <a:t>Cycle·Time</a:t>
            </a:r>
            <a:r>
              <a:rPr lang="zh-CN" altLang="en-US" sz="2215" b="1" dirty="0">
                <a:latin typeface="微软雅黑" pitchFamily="34" charset="-122"/>
                <a:ea typeface="微软雅黑" pitchFamily="34" charset="-122"/>
              </a:rPr>
              <a:t>（</a:t>
            </a:r>
            <a:r>
              <a:rPr lang="en-US" altLang="zh-CN" sz="2215" b="1" dirty="0">
                <a:latin typeface="微软雅黑" pitchFamily="34" charset="-122"/>
                <a:ea typeface="微软雅黑" pitchFamily="34" charset="-122"/>
              </a:rPr>
              <a:t>C·T</a:t>
            </a:r>
            <a:r>
              <a:rPr lang="zh-CN" altLang="en-US" sz="2215" b="1" dirty="0">
                <a:latin typeface="微软雅黑" pitchFamily="34" charset="-122"/>
                <a:ea typeface="微软雅黑" pitchFamily="34" charset="-122"/>
              </a:rPr>
              <a:t>） 生产一个或一台产品的实测的时间</a:t>
            </a:r>
          </a:p>
        </p:txBody>
      </p:sp>
      <p:sp>
        <p:nvSpPr>
          <p:cNvPr id="158724" name="Line 4"/>
          <p:cNvSpPr>
            <a:spLocks noChangeShapeType="1"/>
          </p:cNvSpPr>
          <p:nvPr/>
        </p:nvSpPr>
        <p:spPr bwMode="auto">
          <a:xfrm>
            <a:off x="2411414" y="3055112"/>
            <a:ext cx="4248150" cy="0"/>
          </a:xfrm>
          <a:prstGeom prst="line">
            <a:avLst/>
          </a:prstGeom>
          <a:noFill/>
          <a:ln w="28575">
            <a:solidFill>
              <a:schemeClr val="tx1"/>
            </a:solidFill>
            <a:round/>
            <a:headEnd/>
            <a:tailEnd/>
          </a:ln>
          <a:effectLst/>
        </p:spPr>
        <p:txBody>
          <a:bodyPr/>
          <a:lstStyle/>
          <a:p>
            <a:endParaRPr lang="zh-CN" altLang="en-US" sz="1662"/>
          </a:p>
        </p:txBody>
      </p:sp>
      <p:sp>
        <p:nvSpPr>
          <p:cNvPr id="158725" name="Line 5"/>
          <p:cNvSpPr>
            <a:spLocks noChangeShapeType="1"/>
          </p:cNvSpPr>
          <p:nvPr/>
        </p:nvSpPr>
        <p:spPr bwMode="auto">
          <a:xfrm>
            <a:off x="3059114" y="4426034"/>
            <a:ext cx="4752975" cy="0"/>
          </a:xfrm>
          <a:prstGeom prst="line">
            <a:avLst/>
          </a:prstGeom>
          <a:noFill/>
          <a:ln w="28575">
            <a:solidFill>
              <a:schemeClr val="tx1"/>
            </a:solidFill>
            <a:round/>
            <a:headEnd/>
            <a:tailEnd/>
          </a:ln>
          <a:effectLst/>
        </p:spPr>
        <p:txBody>
          <a:bodyPr/>
          <a:lstStyle/>
          <a:p>
            <a:endParaRPr lang="zh-CN" altLang="en-US" sz="1662"/>
          </a:p>
        </p:txBody>
      </p:sp>
    </p:spTree>
    <p:extLst>
      <p:ext uri="{BB962C8B-B14F-4D97-AF65-F5344CB8AC3E}">
        <p14:creationId xmlns:p14="http://schemas.microsoft.com/office/powerpoint/2010/main" val="4193220368"/>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209977" y="1518019"/>
            <a:ext cx="4484688" cy="801661"/>
          </a:xfrm>
          <a:prstGeom prst="rect">
            <a:avLst/>
          </a:prstGeom>
          <a:noFill/>
          <a:ln w="9525">
            <a:noFill/>
            <a:miter lim="800000"/>
            <a:headEnd/>
            <a:tailEnd/>
          </a:ln>
        </p:spPr>
        <p:txBody>
          <a:bodyPr lIns="84992" tIns="42497" rIns="84992" bIns="42497">
            <a:spAutoFit/>
          </a:bodyPr>
          <a:lstStyle/>
          <a:p>
            <a:pPr algn="l"/>
            <a:r>
              <a:rPr lang="en-US" altLang="zh-CN" sz="2215" dirty="0">
                <a:latin typeface="微软雅黑" pitchFamily="34" charset="-122"/>
                <a:ea typeface="微软雅黑" pitchFamily="34" charset="-122"/>
              </a:rPr>
              <a:t>LOB</a:t>
            </a:r>
            <a:r>
              <a:rPr lang="zh-CN" altLang="en-US" sz="2215" dirty="0">
                <a:latin typeface="微软雅黑" pitchFamily="34" charset="-122"/>
                <a:ea typeface="微软雅黑" pitchFamily="34" charset="-122"/>
              </a:rPr>
              <a:t>管理</a:t>
            </a:r>
          </a:p>
          <a:p>
            <a:pPr algn="l">
              <a:lnSpc>
                <a:spcPct val="110000"/>
              </a:lnSpc>
            </a:pPr>
            <a:r>
              <a:rPr lang="en-US" altLang="zh-CN" sz="2215" dirty="0">
                <a:latin typeface="微软雅黑" pitchFamily="34" charset="-122"/>
                <a:ea typeface="微软雅黑" pitchFamily="34" charset="-122"/>
              </a:rPr>
              <a:t>Bottle Neck (</a:t>
            </a:r>
            <a:r>
              <a:rPr lang="zh-CN" altLang="en-US" sz="2215" dirty="0">
                <a:latin typeface="微软雅黑" pitchFamily="34" charset="-122"/>
                <a:ea typeface="微软雅黑" pitchFamily="34" charset="-122"/>
              </a:rPr>
              <a:t>瓶颈工序）的改善</a:t>
            </a:r>
          </a:p>
        </p:txBody>
      </p:sp>
      <p:sp>
        <p:nvSpPr>
          <p:cNvPr id="13317" name="Oval 4"/>
          <p:cNvSpPr>
            <a:spLocks noChangeArrowheads="1"/>
          </p:cNvSpPr>
          <p:nvPr/>
        </p:nvSpPr>
        <p:spPr bwMode="auto">
          <a:xfrm>
            <a:off x="892315" y="2561496"/>
            <a:ext cx="644525" cy="1129812"/>
          </a:xfrm>
          <a:prstGeom prst="ellipse">
            <a:avLst/>
          </a:prstGeom>
          <a:noFill/>
          <a:ln w="12700">
            <a:solidFill>
              <a:schemeClr val="tx1"/>
            </a:solidFill>
            <a:round/>
            <a:headEnd/>
            <a:tailEnd/>
          </a:ln>
        </p:spPr>
        <p:txBody>
          <a:bodyPr wrap="none" anchor="ctr"/>
          <a:lstStyle/>
          <a:p>
            <a:endParaRPr lang="zh-CN" altLang="en-US" sz="1662">
              <a:latin typeface="Arial" pitchFamily="34" charset="0"/>
            </a:endParaRPr>
          </a:p>
        </p:txBody>
      </p:sp>
      <p:sp>
        <p:nvSpPr>
          <p:cNvPr id="13318" name="Line 5"/>
          <p:cNvSpPr>
            <a:spLocks noChangeShapeType="1"/>
          </p:cNvSpPr>
          <p:nvPr/>
        </p:nvSpPr>
        <p:spPr bwMode="auto">
          <a:xfrm>
            <a:off x="1251089" y="2560027"/>
            <a:ext cx="2951162" cy="0"/>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19" name="Line 6"/>
          <p:cNvSpPr>
            <a:spLocks noChangeShapeType="1"/>
          </p:cNvSpPr>
          <p:nvPr/>
        </p:nvSpPr>
        <p:spPr bwMode="auto">
          <a:xfrm>
            <a:off x="1178065" y="3691304"/>
            <a:ext cx="2952750" cy="0"/>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20" name="Freeform 7"/>
          <p:cNvSpPr>
            <a:spLocks/>
          </p:cNvSpPr>
          <p:nvPr/>
        </p:nvSpPr>
        <p:spPr bwMode="auto">
          <a:xfrm>
            <a:off x="4130815" y="2560031"/>
            <a:ext cx="282575" cy="1132742"/>
          </a:xfrm>
          <a:custGeom>
            <a:avLst/>
            <a:gdLst>
              <a:gd name="T0" fmla="*/ 2147483647 w 178"/>
              <a:gd name="T1" fmla="*/ 0 h 773"/>
              <a:gd name="T2" fmla="*/ 2147483647 w 178"/>
              <a:gd name="T3" fmla="*/ 2147483647 h 773"/>
              <a:gd name="T4" fmla="*/ 2147483647 w 178"/>
              <a:gd name="T5" fmla="*/ 2147483647 h 773"/>
              <a:gd name="T6" fmla="*/ 2147483647 w 178"/>
              <a:gd name="T7" fmla="*/ 2147483647 h 773"/>
              <a:gd name="T8" fmla="*/ 2147483647 w 178"/>
              <a:gd name="T9" fmla="*/ 2147483647 h 773"/>
              <a:gd name="T10" fmla="*/ 2147483647 w 178"/>
              <a:gd name="T11" fmla="*/ 2147483647 h 773"/>
              <a:gd name="T12" fmla="*/ 2147483647 w 178"/>
              <a:gd name="T13" fmla="*/ 2147483647 h 773"/>
              <a:gd name="T14" fmla="*/ 2147483647 w 178"/>
              <a:gd name="T15" fmla="*/ 2147483647 h 773"/>
              <a:gd name="T16" fmla="*/ 2147483647 w 178"/>
              <a:gd name="T17" fmla="*/ 2147483647 h 773"/>
              <a:gd name="T18" fmla="*/ 2147483647 w 178"/>
              <a:gd name="T19" fmla="*/ 2147483647 h 773"/>
              <a:gd name="T20" fmla="*/ 2147483647 w 178"/>
              <a:gd name="T21" fmla="*/ 2147483647 h 773"/>
              <a:gd name="T22" fmla="*/ 2147483647 w 178"/>
              <a:gd name="T23" fmla="*/ 2147483647 h 773"/>
              <a:gd name="T24" fmla="*/ 2147483647 w 178"/>
              <a:gd name="T25" fmla="*/ 2147483647 h 773"/>
              <a:gd name="T26" fmla="*/ 2147483647 w 178"/>
              <a:gd name="T27" fmla="*/ 2147483647 h 773"/>
              <a:gd name="T28" fmla="*/ 2147483647 w 178"/>
              <a:gd name="T29" fmla="*/ 2147483647 h 773"/>
              <a:gd name="T30" fmla="*/ 2147483647 w 178"/>
              <a:gd name="T31" fmla="*/ 2147483647 h 773"/>
              <a:gd name="T32" fmla="*/ 2147483647 w 178"/>
              <a:gd name="T33" fmla="*/ 2147483647 h 773"/>
              <a:gd name="T34" fmla="*/ 2147483647 w 178"/>
              <a:gd name="T35" fmla="*/ 2147483647 h 773"/>
              <a:gd name="T36" fmla="*/ 2147483647 w 178"/>
              <a:gd name="T37" fmla="*/ 2147483647 h 773"/>
              <a:gd name="T38" fmla="*/ 2147483647 w 178"/>
              <a:gd name="T39" fmla="*/ 2147483647 h 773"/>
              <a:gd name="T40" fmla="*/ 2147483647 w 178"/>
              <a:gd name="T41" fmla="*/ 2147483647 h 773"/>
              <a:gd name="T42" fmla="*/ 2147483647 w 178"/>
              <a:gd name="T43" fmla="*/ 2147483647 h 773"/>
              <a:gd name="T44" fmla="*/ 2147483647 w 178"/>
              <a:gd name="T45" fmla="*/ 2147483647 h 773"/>
              <a:gd name="T46" fmla="*/ 2147483647 w 178"/>
              <a:gd name="T47" fmla="*/ 2147483647 h 773"/>
              <a:gd name="T48" fmla="*/ 2147483647 w 178"/>
              <a:gd name="T49" fmla="*/ 2147483647 h 773"/>
              <a:gd name="T50" fmla="*/ 2147483647 w 178"/>
              <a:gd name="T51" fmla="*/ 2147483647 h 773"/>
              <a:gd name="T52" fmla="*/ 2147483647 w 178"/>
              <a:gd name="T53" fmla="*/ 2147483647 h 773"/>
              <a:gd name="T54" fmla="*/ 2147483647 w 178"/>
              <a:gd name="T55" fmla="*/ 2147483647 h 773"/>
              <a:gd name="T56" fmla="*/ 2147483647 w 178"/>
              <a:gd name="T57" fmla="*/ 2147483647 h 773"/>
              <a:gd name="T58" fmla="*/ 2147483647 w 178"/>
              <a:gd name="T59" fmla="*/ 2147483647 h 773"/>
              <a:gd name="T60" fmla="*/ 2147483647 w 178"/>
              <a:gd name="T61" fmla="*/ 2147483647 h 773"/>
              <a:gd name="T62" fmla="*/ 2147483647 w 178"/>
              <a:gd name="T63" fmla="*/ 2147483647 h 773"/>
              <a:gd name="T64" fmla="*/ 2147483647 w 178"/>
              <a:gd name="T65" fmla="*/ 2147483647 h 773"/>
              <a:gd name="T66" fmla="*/ 2147483647 w 178"/>
              <a:gd name="T67" fmla="*/ 2147483647 h 773"/>
              <a:gd name="T68" fmla="*/ 2147483647 w 178"/>
              <a:gd name="T69" fmla="*/ 2147483647 h 773"/>
              <a:gd name="T70" fmla="*/ 2147483647 w 178"/>
              <a:gd name="T71" fmla="*/ 2147483647 h 773"/>
              <a:gd name="T72" fmla="*/ 2147483647 w 178"/>
              <a:gd name="T73" fmla="*/ 2147483647 h 773"/>
              <a:gd name="T74" fmla="*/ 2147483647 w 178"/>
              <a:gd name="T75" fmla="*/ 2147483647 h 773"/>
              <a:gd name="T76" fmla="*/ 2147483647 w 178"/>
              <a:gd name="T77" fmla="*/ 2147483647 h 773"/>
              <a:gd name="T78" fmla="*/ 2147483647 w 178"/>
              <a:gd name="T79" fmla="*/ 2147483647 h 773"/>
              <a:gd name="T80" fmla="*/ 2147483647 w 178"/>
              <a:gd name="T81" fmla="*/ 2147483647 h 773"/>
              <a:gd name="T82" fmla="*/ 2147483647 w 178"/>
              <a:gd name="T83" fmla="*/ 2147483647 h 773"/>
              <a:gd name="T84" fmla="*/ 2147483647 w 178"/>
              <a:gd name="T85" fmla="*/ 2147483647 h 773"/>
              <a:gd name="T86" fmla="*/ 2147483647 w 178"/>
              <a:gd name="T87" fmla="*/ 2147483647 h 773"/>
              <a:gd name="T88" fmla="*/ 2147483647 w 178"/>
              <a:gd name="T89" fmla="*/ 2147483647 h 773"/>
              <a:gd name="T90" fmla="*/ 2147483647 w 178"/>
              <a:gd name="T91" fmla="*/ 2147483647 h 773"/>
              <a:gd name="T92" fmla="*/ 2147483647 w 178"/>
              <a:gd name="T93" fmla="*/ 2147483647 h 773"/>
              <a:gd name="T94" fmla="*/ 0 w 178"/>
              <a:gd name="T95" fmla="*/ 2147483647 h 7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8"/>
              <a:gd name="T145" fmla="*/ 0 h 773"/>
              <a:gd name="T146" fmla="*/ 178 w 178"/>
              <a:gd name="T147" fmla="*/ 773 h 7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8" h="773">
                <a:moveTo>
                  <a:pt x="35" y="0"/>
                </a:moveTo>
                <a:lnTo>
                  <a:pt x="62" y="36"/>
                </a:lnTo>
                <a:lnTo>
                  <a:pt x="76" y="54"/>
                </a:lnTo>
                <a:lnTo>
                  <a:pt x="89" y="72"/>
                </a:lnTo>
                <a:lnTo>
                  <a:pt x="101" y="90"/>
                </a:lnTo>
                <a:lnTo>
                  <a:pt x="113" y="109"/>
                </a:lnTo>
                <a:lnTo>
                  <a:pt x="125" y="127"/>
                </a:lnTo>
                <a:lnTo>
                  <a:pt x="135" y="147"/>
                </a:lnTo>
                <a:lnTo>
                  <a:pt x="145" y="167"/>
                </a:lnTo>
                <a:lnTo>
                  <a:pt x="154" y="187"/>
                </a:lnTo>
                <a:lnTo>
                  <a:pt x="158" y="197"/>
                </a:lnTo>
                <a:lnTo>
                  <a:pt x="161" y="207"/>
                </a:lnTo>
                <a:lnTo>
                  <a:pt x="164" y="218"/>
                </a:lnTo>
                <a:lnTo>
                  <a:pt x="167" y="228"/>
                </a:lnTo>
                <a:lnTo>
                  <a:pt x="170" y="239"/>
                </a:lnTo>
                <a:lnTo>
                  <a:pt x="172" y="250"/>
                </a:lnTo>
                <a:lnTo>
                  <a:pt x="174" y="261"/>
                </a:lnTo>
                <a:lnTo>
                  <a:pt x="175" y="272"/>
                </a:lnTo>
                <a:lnTo>
                  <a:pt x="177" y="283"/>
                </a:lnTo>
                <a:lnTo>
                  <a:pt x="177" y="294"/>
                </a:lnTo>
                <a:lnTo>
                  <a:pt x="177" y="305"/>
                </a:lnTo>
                <a:lnTo>
                  <a:pt x="177" y="318"/>
                </a:lnTo>
                <a:lnTo>
                  <a:pt x="176" y="330"/>
                </a:lnTo>
                <a:lnTo>
                  <a:pt x="175" y="344"/>
                </a:lnTo>
                <a:lnTo>
                  <a:pt x="172" y="357"/>
                </a:lnTo>
                <a:lnTo>
                  <a:pt x="169" y="371"/>
                </a:lnTo>
                <a:lnTo>
                  <a:pt x="165" y="386"/>
                </a:lnTo>
                <a:lnTo>
                  <a:pt x="161" y="401"/>
                </a:lnTo>
                <a:lnTo>
                  <a:pt x="156" y="417"/>
                </a:lnTo>
                <a:lnTo>
                  <a:pt x="151" y="433"/>
                </a:lnTo>
                <a:lnTo>
                  <a:pt x="146" y="449"/>
                </a:lnTo>
                <a:lnTo>
                  <a:pt x="139" y="465"/>
                </a:lnTo>
                <a:lnTo>
                  <a:pt x="133" y="482"/>
                </a:lnTo>
                <a:lnTo>
                  <a:pt x="126" y="498"/>
                </a:lnTo>
                <a:lnTo>
                  <a:pt x="112" y="532"/>
                </a:lnTo>
                <a:lnTo>
                  <a:pt x="98" y="565"/>
                </a:lnTo>
                <a:lnTo>
                  <a:pt x="83" y="597"/>
                </a:lnTo>
                <a:lnTo>
                  <a:pt x="68" y="630"/>
                </a:lnTo>
                <a:lnTo>
                  <a:pt x="53" y="659"/>
                </a:lnTo>
                <a:lnTo>
                  <a:pt x="40" y="688"/>
                </a:lnTo>
                <a:lnTo>
                  <a:pt x="33" y="701"/>
                </a:lnTo>
                <a:lnTo>
                  <a:pt x="27" y="714"/>
                </a:lnTo>
                <a:lnTo>
                  <a:pt x="21" y="725"/>
                </a:lnTo>
                <a:lnTo>
                  <a:pt x="16" y="736"/>
                </a:lnTo>
                <a:lnTo>
                  <a:pt x="11" y="747"/>
                </a:lnTo>
                <a:lnTo>
                  <a:pt x="7" y="756"/>
                </a:lnTo>
                <a:lnTo>
                  <a:pt x="3" y="764"/>
                </a:lnTo>
                <a:lnTo>
                  <a:pt x="0" y="772"/>
                </a:lnTo>
              </a:path>
            </a:pathLst>
          </a:custGeom>
          <a:noFill/>
          <a:ln w="12700" cap="rnd">
            <a:solidFill>
              <a:schemeClr val="tx1"/>
            </a:solidFill>
            <a:round/>
            <a:headEnd type="none" w="sm" len="sm"/>
            <a:tailEnd type="none" w="sm" len="sm"/>
          </a:ln>
        </p:spPr>
        <p:txBody>
          <a:bodyPr/>
          <a:lstStyle/>
          <a:p>
            <a:endParaRPr lang="zh-CN" altLang="en-US" sz="1662"/>
          </a:p>
        </p:txBody>
      </p:sp>
      <p:sp>
        <p:nvSpPr>
          <p:cNvPr id="13321" name="Line 8"/>
          <p:cNvSpPr>
            <a:spLocks noChangeShapeType="1"/>
          </p:cNvSpPr>
          <p:nvPr/>
        </p:nvSpPr>
        <p:spPr bwMode="auto">
          <a:xfrm>
            <a:off x="314465" y="3094892"/>
            <a:ext cx="504825" cy="0"/>
          </a:xfrm>
          <a:prstGeom prst="line">
            <a:avLst/>
          </a:prstGeom>
          <a:noFill/>
          <a:ln w="12700">
            <a:solidFill>
              <a:schemeClr val="tx1"/>
            </a:solidFill>
            <a:round/>
            <a:headEnd type="none" w="sm" len="sm"/>
            <a:tailEnd type="stealth" w="med" len="med"/>
          </a:ln>
        </p:spPr>
        <p:txBody>
          <a:bodyPr/>
          <a:lstStyle/>
          <a:p>
            <a:endParaRPr lang="zh-CN" altLang="en-US" sz="1662"/>
          </a:p>
        </p:txBody>
      </p:sp>
      <p:sp>
        <p:nvSpPr>
          <p:cNvPr id="13322" name="Rectangle 9"/>
          <p:cNvSpPr>
            <a:spLocks noChangeArrowheads="1"/>
          </p:cNvSpPr>
          <p:nvPr/>
        </p:nvSpPr>
        <p:spPr bwMode="auto">
          <a:xfrm>
            <a:off x="168435" y="2895601"/>
            <a:ext cx="587355" cy="369876"/>
          </a:xfrm>
          <a:prstGeom prst="rect">
            <a:avLst/>
          </a:prstGeom>
          <a:noFill/>
          <a:ln w="9525">
            <a:noFill/>
            <a:miter lim="800000"/>
            <a:headEnd/>
            <a:tailEnd/>
          </a:ln>
        </p:spPr>
        <p:txBody>
          <a:bodyPr wrap="square" lIns="84992" tIns="42497" rIns="84992" bIns="42497">
            <a:spAutoFit/>
          </a:bodyPr>
          <a:lstStyle/>
          <a:p>
            <a:pPr>
              <a:spcBef>
                <a:spcPct val="50000"/>
              </a:spcBef>
            </a:pPr>
            <a:endParaRPr lang="zh-CN" altLang="zh-CN" sz="1846">
              <a:latin typeface="Arial" pitchFamily="34" charset="0"/>
            </a:endParaRPr>
          </a:p>
        </p:txBody>
      </p:sp>
      <p:sp>
        <p:nvSpPr>
          <p:cNvPr id="13323" name="Rectangle 10"/>
          <p:cNvSpPr>
            <a:spLocks noChangeArrowheads="1"/>
          </p:cNvSpPr>
          <p:nvPr/>
        </p:nvSpPr>
        <p:spPr bwMode="auto">
          <a:xfrm>
            <a:off x="135077" y="3163767"/>
            <a:ext cx="811213"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dirty="0">
                <a:latin typeface="Arial" pitchFamily="34" charset="0"/>
              </a:rPr>
              <a:t>10t</a:t>
            </a:r>
          </a:p>
        </p:txBody>
      </p:sp>
      <p:sp>
        <p:nvSpPr>
          <p:cNvPr id="13324" name="Line 11"/>
          <p:cNvSpPr>
            <a:spLocks noChangeShapeType="1"/>
          </p:cNvSpPr>
          <p:nvPr/>
        </p:nvSpPr>
        <p:spPr bwMode="auto">
          <a:xfrm flipV="1">
            <a:off x="1898789" y="2560031"/>
            <a:ext cx="0" cy="266700"/>
          </a:xfrm>
          <a:prstGeom prst="line">
            <a:avLst/>
          </a:prstGeom>
          <a:noFill/>
          <a:ln w="25400">
            <a:solidFill>
              <a:schemeClr val="tx1"/>
            </a:solidFill>
            <a:round/>
            <a:headEnd type="none" w="sm" len="sm"/>
            <a:tailEnd type="stealth" w="med" len="med"/>
          </a:ln>
        </p:spPr>
        <p:txBody>
          <a:bodyPr/>
          <a:lstStyle/>
          <a:p>
            <a:endParaRPr lang="zh-CN" altLang="en-US" sz="1662"/>
          </a:p>
        </p:txBody>
      </p:sp>
      <p:sp>
        <p:nvSpPr>
          <p:cNvPr id="13325" name="Line 12"/>
          <p:cNvSpPr>
            <a:spLocks noChangeShapeType="1"/>
          </p:cNvSpPr>
          <p:nvPr/>
        </p:nvSpPr>
        <p:spPr bwMode="auto">
          <a:xfrm>
            <a:off x="1898789" y="3426069"/>
            <a:ext cx="0" cy="265235"/>
          </a:xfrm>
          <a:prstGeom prst="line">
            <a:avLst/>
          </a:prstGeom>
          <a:noFill/>
          <a:ln w="25400">
            <a:solidFill>
              <a:schemeClr val="tx1"/>
            </a:solidFill>
            <a:round/>
            <a:headEnd type="none" w="sm" len="sm"/>
            <a:tailEnd type="stealth" w="med" len="med"/>
          </a:ln>
        </p:spPr>
        <p:txBody>
          <a:bodyPr/>
          <a:lstStyle/>
          <a:p>
            <a:endParaRPr lang="zh-CN" altLang="en-US" sz="1662"/>
          </a:p>
        </p:txBody>
      </p:sp>
      <p:sp>
        <p:nvSpPr>
          <p:cNvPr id="13326" name="Rectangle 13"/>
          <p:cNvSpPr>
            <a:spLocks noChangeArrowheads="1"/>
          </p:cNvSpPr>
          <p:nvPr/>
        </p:nvSpPr>
        <p:spPr bwMode="auto">
          <a:xfrm>
            <a:off x="1682890" y="2960078"/>
            <a:ext cx="844550"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a:latin typeface="Arial" pitchFamily="34" charset="0"/>
              </a:rPr>
              <a:t>10cm</a:t>
            </a:r>
          </a:p>
        </p:txBody>
      </p:sp>
      <p:sp>
        <p:nvSpPr>
          <p:cNvPr id="13327" name="Freeform 14"/>
          <p:cNvSpPr>
            <a:spLocks/>
          </p:cNvSpPr>
          <p:nvPr/>
        </p:nvSpPr>
        <p:spPr bwMode="auto">
          <a:xfrm>
            <a:off x="2335352" y="2495551"/>
            <a:ext cx="801688" cy="70338"/>
          </a:xfrm>
          <a:custGeom>
            <a:avLst/>
            <a:gdLst>
              <a:gd name="T0" fmla="*/ 0 w 505"/>
              <a:gd name="T1" fmla="*/ 2147483647 h 48"/>
              <a:gd name="T2" fmla="*/ 2147483647 w 505"/>
              <a:gd name="T3" fmla="*/ 2147483647 h 48"/>
              <a:gd name="T4" fmla="*/ 2147483647 w 505"/>
              <a:gd name="T5" fmla="*/ 2147483647 h 48"/>
              <a:gd name="T6" fmla="*/ 2147483647 w 505"/>
              <a:gd name="T7" fmla="*/ 2147483647 h 48"/>
              <a:gd name="T8" fmla="*/ 2147483647 w 505"/>
              <a:gd name="T9" fmla="*/ 2147483647 h 48"/>
              <a:gd name="T10" fmla="*/ 2147483647 w 505"/>
              <a:gd name="T11" fmla="*/ 2147483647 h 48"/>
              <a:gd name="T12" fmla="*/ 2147483647 w 505"/>
              <a:gd name="T13" fmla="*/ 2147483647 h 48"/>
              <a:gd name="T14" fmla="*/ 2147483647 w 505"/>
              <a:gd name="T15" fmla="*/ 2147483647 h 48"/>
              <a:gd name="T16" fmla="*/ 2147483647 w 505"/>
              <a:gd name="T17" fmla="*/ 2147483647 h 48"/>
              <a:gd name="T18" fmla="*/ 2147483647 w 505"/>
              <a:gd name="T19" fmla="*/ 2147483647 h 48"/>
              <a:gd name="T20" fmla="*/ 2147483647 w 505"/>
              <a:gd name="T21" fmla="*/ 2147483647 h 48"/>
              <a:gd name="T22" fmla="*/ 2147483647 w 505"/>
              <a:gd name="T23" fmla="*/ 2147483647 h 48"/>
              <a:gd name="T24" fmla="*/ 2147483647 w 505"/>
              <a:gd name="T25" fmla="*/ 2147483647 h 48"/>
              <a:gd name="T26" fmla="*/ 2147483647 w 505"/>
              <a:gd name="T27" fmla="*/ 2147483647 h 48"/>
              <a:gd name="T28" fmla="*/ 2147483647 w 505"/>
              <a:gd name="T29" fmla="*/ 2147483647 h 48"/>
              <a:gd name="T30" fmla="*/ 2147483647 w 505"/>
              <a:gd name="T31" fmla="*/ 2147483647 h 48"/>
              <a:gd name="T32" fmla="*/ 2147483647 w 505"/>
              <a:gd name="T33" fmla="*/ 2147483647 h 48"/>
              <a:gd name="T34" fmla="*/ 2147483647 w 505"/>
              <a:gd name="T35" fmla="*/ 2147483647 h 48"/>
              <a:gd name="T36" fmla="*/ 2147483647 w 505"/>
              <a:gd name="T37" fmla="*/ 2147483647 h 48"/>
              <a:gd name="T38" fmla="*/ 2147483647 w 505"/>
              <a:gd name="T39" fmla="*/ 2147483647 h 48"/>
              <a:gd name="T40" fmla="*/ 2147483647 w 505"/>
              <a:gd name="T41" fmla="*/ 2147483647 h 48"/>
              <a:gd name="T42" fmla="*/ 2147483647 w 505"/>
              <a:gd name="T43" fmla="*/ 2147483647 h 48"/>
              <a:gd name="T44" fmla="*/ 2147483647 w 505"/>
              <a:gd name="T45" fmla="*/ 2147483647 h 48"/>
              <a:gd name="T46" fmla="*/ 2147483647 w 505"/>
              <a:gd name="T47" fmla="*/ 2147483647 h 48"/>
              <a:gd name="T48" fmla="*/ 2147483647 w 505"/>
              <a:gd name="T49" fmla="*/ 2147483647 h 48"/>
              <a:gd name="T50" fmla="*/ 2147483647 w 505"/>
              <a:gd name="T51" fmla="*/ 2147483647 h 48"/>
              <a:gd name="T52" fmla="*/ 2147483647 w 505"/>
              <a:gd name="T53" fmla="*/ 2147483647 h 48"/>
              <a:gd name="T54" fmla="*/ 2147483647 w 505"/>
              <a:gd name="T55" fmla="*/ 2147483647 h 48"/>
              <a:gd name="T56" fmla="*/ 2147483647 w 505"/>
              <a:gd name="T57" fmla="*/ 2147483647 h 48"/>
              <a:gd name="T58" fmla="*/ 2147483647 w 505"/>
              <a:gd name="T59" fmla="*/ 2147483647 h 48"/>
              <a:gd name="T60" fmla="*/ 2147483647 w 505"/>
              <a:gd name="T61" fmla="*/ 2147483647 h 48"/>
              <a:gd name="T62" fmla="*/ 2147483647 w 505"/>
              <a:gd name="T63" fmla="*/ 2147483647 h 48"/>
              <a:gd name="T64" fmla="*/ 2147483647 w 505"/>
              <a:gd name="T65" fmla="*/ 2147483647 h 48"/>
              <a:gd name="T66" fmla="*/ 2147483647 w 505"/>
              <a:gd name="T67" fmla="*/ 2147483647 h 48"/>
              <a:gd name="T68" fmla="*/ 2147483647 w 505"/>
              <a:gd name="T69" fmla="*/ 2147483647 h 48"/>
              <a:gd name="T70" fmla="*/ 2147483647 w 505"/>
              <a:gd name="T71" fmla="*/ 2147483647 h 48"/>
              <a:gd name="T72" fmla="*/ 2147483647 w 505"/>
              <a:gd name="T73" fmla="*/ 2147483647 h 48"/>
              <a:gd name="T74" fmla="*/ 2147483647 w 505"/>
              <a:gd name="T75" fmla="*/ 2147483647 h 48"/>
              <a:gd name="T76" fmla="*/ 2147483647 w 505"/>
              <a:gd name="T77" fmla="*/ 2147483647 h 48"/>
              <a:gd name="T78" fmla="*/ 2147483647 w 505"/>
              <a:gd name="T79" fmla="*/ 2147483647 h 48"/>
              <a:gd name="T80" fmla="*/ 2147483647 w 505"/>
              <a:gd name="T81" fmla="*/ 2147483647 h 48"/>
              <a:gd name="T82" fmla="*/ 2147483647 w 505"/>
              <a:gd name="T83" fmla="*/ 2147483647 h 48"/>
              <a:gd name="T84" fmla="*/ 2147483647 w 505"/>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48"/>
              <a:gd name="T131" fmla="*/ 505 w 505"/>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48">
                <a:moveTo>
                  <a:pt x="0" y="47"/>
                </a:moveTo>
                <a:lnTo>
                  <a:pt x="0" y="44"/>
                </a:lnTo>
                <a:lnTo>
                  <a:pt x="0" y="42"/>
                </a:lnTo>
                <a:lnTo>
                  <a:pt x="0" y="36"/>
                </a:lnTo>
                <a:lnTo>
                  <a:pt x="1" y="33"/>
                </a:lnTo>
                <a:lnTo>
                  <a:pt x="2" y="31"/>
                </a:lnTo>
                <a:lnTo>
                  <a:pt x="4" y="28"/>
                </a:lnTo>
                <a:lnTo>
                  <a:pt x="6" y="26"/>
                </a:lnTo>
                <a:lnTo>
                  <a:pt x="8" y="25"/>
                </a:lnTo>
                <a:lnTo>
                  <a:pt x="10" y="25"/>
                </a:lnTo>
                <a:lnTo>
                  <a:pt x="12" y="24"/>
                </a:lnTo>
                <a:lnTo>
                  <a:pt x="14" y="24"/>
                </a:lnTo>
                <a:lnTo>
                  <a:pt x="19" y="23"/>
                </a:lnTo>
                <a:lnTo>
                  <a:pt x="24" y="23"/>
                </a:lnTo>
                <a:lnTo>
                  <a:pt x="29" y="22"/>
                </a:lnTo>
                <a:lnTo>
                  <a:pt x="34" y="22"/>
                </a:lnTo>
                <a:lnTo>
                  <a:pt x="39" y="22"/>
                </a:lnTo>
                <a:lnTo>
                  <a:pt x="44" y="21"/>
                </a:lnTo>
                <a:lnTo>
                  <a:pt x="47" y="21"/>
                </a:lnTo>
                <a:lnTo>
                  <a:pt x="50" y="20"/>
                </a:lnTo>
                <a:lnTo>
                  <a:pt x="56" y="19"/>
                </a:lnTo>
                <a:lnTo>
                  <a:pt x="59" y="19"/>
                </a:lnTo>
                <a:lnTo>
                  <a:pt x="61" y="18"/>
                </a:lnTo>
                <a:lnTo>
                  <a:pt x="62" y="18"/>
                </a:lnTo>
                <a:lnTo>
                  <a:pt x="63" y="18"/>
                </a:lnTo>
                <a:lnTo>
                  <a:pt x="70" y="18"/>
                </a:lnTo>
                <a:lnTo>
                  <a:pt x="77" y="19"/>
                </a:lnTo>
                <a:lnTo>
                  <a:pt x="91" y="19"/>
                </a:lnTo>
                <a:lnTo>
                  <a:pt x="99" y="19"/>
                </a:lnTo>
                <a:lnTo>
                  <a:pt x="106" y="20"/>
                </a:lnTo>
                <a:lnTo>
                  <a:pt x="112" y="20"/>
                </a:lnTo>
                <a:lnTo>
                  <a:pt x="120" y="21"/>
                </a:lnTo>
                <a:lnTo>
                  <a:pt x="122" y="21"/>
                </a:lnTo>
                <a:lnTo>
                  <a:pt x="125" y="21"/>
                </a:lnTo>
                <a:lnTo>
                  <a:pt x="127" y="22"/>
                </a:lnTo>
                <a:lnTo>
                  <a:pt x="129" y="22"/>
                </a:lnTo>
                <a:lnTo>
                  <a:pt x="132" y="23"/>
                </a:lnTo>
                <a:lnTo>
                  <a:pt x="134" y="23"/>
                </a:lnTo>
                <a:lnTo>
                  <a:pt x="137" y="23"/>
                </a:lnTo>
                <a:lnTo>
                  <a:pt x="138" y="23"/>
                </a:lnTo>
                <a:lnTo>
                  <a:pt x="139" y="23"/>
                </a:lnTo>
                <a:lnTo>
                  <a:pt x="140" y="23"/>
                </a:lnTo>
                <a:lnTo>
                  <a:pt x="142" y="22"/>
                </a:lnTo>
                <a:lnTo>
                  <a:pt x="143" y="22"/>
                </a:lnTo>
                <a:lnTo>
                  <a:pt x="144" y="21"/>
                </a:lnTo>
                <a:lnTo>
                  <a:pt x="146" y="19"/>
                </a:lnTo>
                <a:lnTo>
                  <a:pt x="147" y="18"/>
                </a:lnTo>
                <a:lnTo>
                  <a:pt x="147" y="17"/>
                </a:lnTo>
                <a:lnTo>
                  <a:pt x="149" y="16"/>
                </a:lnTo>
                <a:lnTo>
                  <a:pt x="151" y="15"/>
                </a:lnTo>
                <a:lnTo>
                  <a:pt x="154" y="14"/>
                </a:lnTo>
                <a:lnTo>
                  <a:pt x="157" y="13"/>
                </a:lnTo>
                <a:lnTo>
                  <a:pt x="164" y="10"/>
                </a:lnTo>
                <a:lnTo>
                  <a:pt x="171" y="8"/>
                </a:lnTo>
                <a:lnTo>
                  <a:pt x="178" y="7"/>
                </a:lnTo>
                <a:lnTo>
                  <a:pt x="186" y="5"/>
                </a:lnTo>
                <a:lnTo>
                  <a:pt x="194" y="3"/>
                </a:lnTo>
                <a:lnTo>
                  <a:pt x="201" y="2"/>
                </a:lnTo>
                <a:lnTo>
                  <a:pt x="208" y="0"/>
                </a:lnTo>
                <a:lnTo>
                  <a:pt x="213" y="1"/>
                </a:lnTo>
                <a:lnTo>
                  <a:pt x="218" y="3"/>
                </a:lnTo>
                <a:lnTo>
                  <a:pt x="223" y="4"/>
                </a:lnTo>
                <a:lnTo>
                  <a:pt x="229" y="5"/>
                </a:lnTo>
                <a:lnTo>
                  <a:pt x="234" y="6"/>
                </a:lnTo>
                <a:lnTo>
                  <a:pt x="239" y="7"/>
                </a:lnTo>
                <a:lnTo>
                  <a:pt x="250" y="9"/>
                </a:lnTo>
                <a:lnTo>
                  <a:pt x="260" y="11"/>
                </a:lnTo>
                <a:lnTo>
                  <a:pt x="272" y="12"/>
                </a:lnTo>
                <a:lnTo>
                  <a:pt x="282" y="13"/>
                </a:lnTo>
                <a:lnTo>
                  <a:pt x="294" y="15"/>
                </a:lnTo>
                <a:lnTo>
                  <a:pt x="305" y="16"/>
                </a:lnTo>
                <a:lnTo>
                  <a:pt x="316" y="17"/>
                </a:lnTo>
                <a:lnTo>
                  <a:pt x="327" y="18"/>
                </a:lnTo>
                <a:lnTo>
                  <a:pt x="338" y="20"/>
                </a:lnTo>
                <a:lnTo>
                  <a:pt x="348" y="22"/>
                </a:lnTo>
                <a:lnTo>
                  <a:pt x="353" y="23"/>
                </a:lnTo>
                <a:lnTo>
                  <a:pt x="359" y="24"/>
                </a:lnTo>
                <a:lnTo>
                  <a:pt x="364" y="25"/>
                </a:lnTo>
                <a:lnTo>
                  <a:pt x="368" y="26"/>
                </a:lnTo>
                <a:lnTo>
                  <a:pt x="373" y="28"/>
                </a:lnTo>
                <a:lnTo>
                  <a:pt x="378" y="29"/>
                </a:lnTo>
                <a:lnTo>
                  <a:pt x="379" y="28"/>
                </a:lnTo>
                <a:lnTo>
                  <a:pt x="380" y="26"/>
                </a:lnTo>
                <a:lnTo>
                  <a:pt x="381" y="25"/>
                </a:lnTo>
                <a:lnTo>
                  <a:pt x="382" y="24"/>
                </a:lnTo>
                <a:lnTo>
                  <a:pt x="383" y="23"/>
                </a:lnTo>
                <a:lnTo>
                  <a:pt x="384" y="22"/>
                </a:lnTo>
                <a:lnTo>
                  <a:pt x="385" y="22"/>
                </a:lnTo>
                <a:lnTo>
                  <a:pt x="386" y="21"/>
                </a:lnTo>
                <a:lnTo>
                  <a:pt x="387" y="20"/>
                </a:lnTo>
                <a:lnTo>
                  <a:pt x="388" y="20"/>
                </a:lnTo>
                <a:lnTo>
                  <a:pt x="389" y="20"/>
                </a:lnTo>
                <a:lnTo>
                  <a:pt x="390" y="19"/>
                </a:lnTo>
                <a:lnTo>
                  <a:pt x="392" y="19"/>
                </a:lnTo>
                <a:lnTo>
                  <a:pt x="394" y="19"/>
                </a:lnTo>
                <a:lnTo>
                  <a:pt x="397" y="19"/>
                </a:lnTo>
                <a:lnTo>
                  <a:pt x="400" y="19"/>
                </a:lnTo>
                <a:lnTo>
                  <a:pt x="403" y="19"/>
                </a:lnTo>
                <a:lnTo>
                  <a:pt x="406" y="20"/>
                </a:lnTo>
                <a:lnTo>
                  <a:pt x="410" y="20"/>
                </a:lnTo>
                <a:lnTo>
                  <a:pt x="413" y="21"/>
                </a:lnTo>
                <a:lnTo>
                  <a:pt x="422" y="23"/>
                </a:lnTo>
                <a:lnTo>
                  <a:pt x="427" y="24"/>
                </a:lnTo>
                <a:lnTo>
                  <a:pt x="432" y="25"/>
                </a:lnTo>
                <a:lnTo>
                  <a:pt x="437" y="26"/>
                </a:lnTo>
                <a:lnTo>
                  <a:pt x="442" y="26"/>
                </a:lnTo>
                <a:lnTo>
                  <a:pt x="451" y="28"/>
                </a:lnTo>
                <a:lnTo>
                  <a:pt x="455" y="28"/>
                </a:lnTo>
                <a:lnTo>
                  <a:pt x="460" y="29"/>
                </a:lnTo>
                <a:lnTo>
                  <a:pt x="466" y="30"/>
                </a:lnTo>
                <a:lnTo>
                  <a:pt x="472" y="31"/>
                </a:lnTo>
                <a:lnTo>
                  <a:pt x="478" y="32"/>
                </a:lnTo>
                <a:lnTo>
                  <a:pt x="484" y="33"/>
                </a:lnTo>
                <a:lnTo>
                  <a:pt x="490" y="34"/>
                </a:lnTo>
                <a:lnTo>
                  <a:pt x="494" y="34"/>
                </a:lnTo>
                <a:lnTo>
                  <a:pt x="497" y="35"/>
                </a:lnTo>
                <a:lnTo>
                  <a:pt x="498" y="35"/>
                </a:lnTo>
                <a:lnTo>
                  <a:pt x="498" y="36"/>
                </a:lnTo>
                <a:lnTo>
                  <a:pt x="500" y="38"/>
                </a:lnTo>
                <a:lnTo>
                  <a:pt x="501" y="39"/>
                </a:lnTo>
                <a:lnTo>
                  <a:pt x="502" y="41"/>
                </a:lnTo>
                <a:lnTo>
                  <a:pt x="503" y="42"/>
                </a:lnTo>
                <a:lnTo>
                  <a:pt x="503" y="43"/>
                </a:lnTo>
                <a:lnTo>
                  <a:pt x="504" y="43"/>
                </a:lnTo>
                <a:lnTo>
                  <a:pt x="504" y="44"/>
                </a:lnTo>
              </a:path>
            </a:pathLst>
          </a:custGeom>
          <a:noFill/>
          <a:ln w="9525" cap="rnd">
            <a:noFill/>
            <a:round/>
            <a:headEnd type="none" w="sm" len="sm"/>
            <a:tailEnd type="none" w="sm" len="sm"/>
          </a:ln>
        </p:spPr>
        <p:txBody>
          <a:bodyPr/>
          <a:lstStyle/>
          <a:p>
            <a:endParaRPr lang="zh-CN" altLang="en-US" sz="1662"/>
          </a:p>
        </p:txBody>
      </p:sp>
      <p:sp>
        <p:nvSpPr>
          <p:cNvPr id="13328" name="Freeform 15"/>
          <p:cNvSpPr>
            <a:spLocks/>
          </p:cNvSpPr>
          <p:nvPr/>
        </p:nvSpPr>
        <p:spPr bwMode="auto">
          <a:xfrm>
            <a:off x="2402027" y="2564427"/>
            <a:ext cx="790575" cy="121627"/>
          </a:xfrm>
          <a:custGeom>
            <a:avLst/>
            <a:gdLst>
              <a:gd name="T0" fmla="*/ 2147483647 w 498"/>
              <a:gd name="T1" fmla="*/ 2147483647 h 83"/>
              <a:gd name="T2" fmla="*/ 2147483647 w 498"/>
              <a:gd name="T3" fmla="*/ 2147483647 h 83"/>
              <a:gd name="T4" fmla="*/ 2147483647 w 498"/>
              <a:gd name="T5" fmla="*/ 2147483647 h 83"/>
              <a:gd name="T6" fmla="*/ 2147483647 w 498"/>
              <a:gd name="T7" fmla="*/ 2147483647 h 83"/>
              <a:gd name="T8" fmla="*/ 2147483647 w 498"/>
              <a:gd name="T9" fmla="*/ 2147483647 h 83"/>
              <a:gd name="T10" fmla="*/ 2147483647 w 498"/>
              <a:gd name="T11" fmla="*/ 2147483647 h 83"/>
              <a:gd name="T12" fmla="*/ 2147483647 w 498"/>
              <a:gd name="T13" fmla="*/ 2147483647 h 83"/>
              <a:gd name="T14" fmla="*/ 2147483647 w 498"/>
              <a:gd name="T15" fmla="*/ 2147483647 h 83"/>
              <a:gd name="T16" fmla="*/ 2147483647 w 498"/>
              <a:gd name="T17" fmla="*/ 2147483647 h 83"/>
              <a:gd name="T18" fmla="*/ 2147483647 w 498"/>
              <a:gd name="T19" fmla="*/ 2147483647 h 83"/>
              <a:gd name="T20" fmla="*/ 2147483647 w 498"/>
              <a:gd name="T21" fmla="*/ 2147483647 h 83"/>
              <a:gd name="T22" fmla="*/ 2147483647 w 498"/>
              <a:gd name="T23" fmla="*/ 2147483647 h 83"/>
              <a:gd name="T24" fmla="*/ 2147483647 w 498"/>
              <a:gd name="T25" fmla="*/ 2147483647 h 83"/>
              <a:gd name="T26" fmla="*/ 2147483647 w 498"/>
              <a:gd name="T27" fmla="*/ 2147483647 h 83"/>
              <a:gd name="T28" fmla="*/ 2147483647 w 498"/>
              <a:gd name="T29" fmla="*/ 2147483647 h 83"/>
              <a:gd name="T30" fmla="*/ 2147483647 w 498"/>
              <a:gd name="T31" fmla="*/ 2147483647 h 83"/>
              <a:gd name="T32" fmla="*/ 2147483647 w 498"/>
              <a:gd name="T33" fmla="*/ 2147483647 h 83"/>
              <a:gd name="T34" fmla="*/ 2147483647 w 498"/>
              <a:gd name="T35" fmla="*/ 2147483647 h 83"/>
              <a:gd name="T36" fmla="*/ 2147483647 w 498"/>
              <a:gd name="T37" fmla="*/ 2147483647 h 83"/>
              <a:gd name="T38" fmla="*/ 2147483647 w 498"/>
              <a:gd name="T39" fmla="*/ 2147483647 h 83"/>
              <a:gd name="T40" fmla="*/ 2147483647 w 498"/>
              <a:gd name="T41" fmla="*/ 2147483647 h 83"/>
              <a:gd name="T42" fmla="*/ 2147483647 w 498"/>
              <a:gd name="T43" fmla="*/ 2147483647 h 83"/>
              <a:gd name="T44" fmla="*/ 2147483647 w 498"/>
              <a:gd name="T45" fmla="*/ 2147483647 h 83"/>
              <a:gd name="T46" fmla="*/ 2147483647 w 498"/>
              <a:gd name="T47" fmla="*/ 2147483647 h 83"/>
              <a:gd name="T48" fmla="*/ 2147483647 w 498"/>
              <a:gd name="T49" fmla="*/ 2147483647 h 83"/>
              <a:gd name="T50" fmla="*/ 2147483647 w 498"/>
              <a:gd name="T51" fmla="*/ 2147483647 h 83"/>
              <a:gd name="T52" fmla="*/ 2147483647 w 498"/>
              <a:gd name="T53" fmla="*/ 2147483647 h 83"/>
              <a:gd name="T54" fmla="*/ 2147483647 w 498"/>
              <a:gd name="T55" fmla="*/ 2147483647 h 83"/>
              <a:gd name="T56" fmla="*/ 2147483647 w 498"/>
              <a:gd name="T57" fmla="*/ 2147483647 h 83"/>
              <a:gd name="T58" fmla="*/ 2147483647 w 498"/>
              <a:gd name="T59" fmla="*/ 2147483647 h 83"/>
              <a:gd name="T60" fmla="*/ 2147483647 w 498"/>
              <a:gd name="T61" fmla="*/ 2147483647 h 83"/>
              <a:gd name="T62" fmla="*/ 2147483647 w 498"/>
              <a:gd name="T63" fmla="*/ 2147483647 h 83"/>
              <a:gd name="T64" fmla="*/ 2147483647 w 498"/>
              <a:gd name="T65" fmla="*/ 2147483647 h 83"/>
              <a:gd name="T66" fmla="*/ 2147483647 w 498"/>
              <a:gd name="T67" fmla="*/ 2147483647 h 83"/>
              <a:gd name="T68" fmla="*/ 2147483647 w 498"/>
              <a:gd name="T69" fmla="*/ 2147483647 h 83"/>
              <a:gd name="T70" fmla="*/ 2147483647 w 498"/>
              <a:gd name="T71" fmla="*/ 2147483647 h 83"/>
              <a:gd name="T72" fmla="*/ 2147483647 w 498"/>
              <a:gd name="T73" fmla="*/ 2147483647 h 83"/>
              <a:gd name="T74" fmla="*/ 2147483647 w 498"/>
              <a:gd name="T75" fmla="*/ 2147483647 h 83"/>
              <a:gd name="T76" fmla="*/ 2147483647 w 498"/>
              <a:gd name="T77" fmla="*/ 2147483647 h 83"/>
              <a:gd name="T78" fmla="*/ 2147483647 w 498"/>
              <a:gd name="T79" fmla="*/ 2147483647 h 83"/>
              <a:gd name="T80" fmla="*/ 2147483647 w 498"/>
              <a:gd name="T81" fmla="*/ 2147483647 h 83"/>
              <a:gd name="T82" fmla="*/ 2147483647 w 498"/>
              <a:gd name="T83" fmla="*/ 2147483647 h 83"/>
              <a:gd name="T84" fmla="*/ 2147483647 w 498"/>
              <a:gd name="T85" fmla="*/ 2147483647 h 83"/>
              <a:gd name="T86" fmla="*/ 2147483647 w 498"/>
              <a:gd name="T87" fmla="*/ 2147483647 h 83"/>
              <a:gd name="T88" fmla="*/ 2147483647 w 498"/>
              <a:gd name="T89" fmla="*/ 2147483647 h 83"/>
              <a:gd name="T90" fmla="*/ 2147483647 w 498"/>
              <a:gd name="T91" fmla="*/ 2147483647 h 83"/>
              <a:gd name="T92" fmla="*/ 2147483647 w 498"/>
              <a:gd name="T93" fmla="*/ 2147483647 h 83"/>
              <a:gd name="T94" fmla="*/ 2147483647 w 498"/>
              <a:gd name="T95" fmla="*/ 2147483647 h 83"/>
              <a:gd name="T96" fmla="*/ 2147483647 w 498"/>
              <a:gd name="T97" fmla="*/ 2147483647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8"/>
              <a:gd name="T148" fmla="*/ 0 h 83"/>
              <a:gd name="T149" fmla="*/ 498 w 498"/>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8" h="83">
                <a:moveTo>
                  <a:pt x="0" y="0"/>
                </a:moveTo>
                <a:lnTo>
                  <a:pt x="1" y="5"/>
                </a:lnTo>
                <a:lnTo>
                  <a:pt x="2" y="9"/>
                </a:lnTo>
                <a:lnTo>
                  <a:pt x="4" y="13"/>
                </a:lnTo>
                <a:lnTo>
                  <a:pt x="6" y="17"/>
                </a:lnTo>
                <a:lnTo>
                  <a:pt x="7" y="20"/>
                </a:lnTo>
                <a:lnTo>
                  <a:pt x="9" y="23"/>
                </a:lnTo>
                <a:lnTo>
                  <a:pt x="10" y="26"/>
                </a:lnTo>
                <a:lnTo>
                  <a:pt x="12" y="28"/>
                </a:lnTo>
                <a:lnTo>
                  <a:pt x="14" y="30"/>
                </a:lnTo>
                <a:lnTo>
                  <a:pt x="16" y="32"/>
                </a:lnTo>
                <a:lnTo>
                  <a:pt x="18" y="34"/>
                </a:lnTo>
                <a:lnTo>
                  <a:pt x="21" y="35"/>
                </a:lnTo>
                <a:lnTo>
                  <a:pt x="24" y="36"/>
                </a:lnTo>
                <a:lnTo>
                  <a:pt x="26" y="37"/>
                </a:lnTo>
                <a:lnTo>
                  <a:pt x="30" y="38"/>
                </a:lnTo>
                <a:lnTo>
                  <a:pt x="32" y="39"/>
                </a:lnTo>
                <a:lnTo>
                  <a:pt x="39" y="40"/>
                </a:lnTo>
                <a:lnTo>
                  <a:pt x="46" y="40"/>
                </a:lnTo>
                <a:lnTo>
                  <a:pt x="54" y="41"/>
                </a:lnTo>
                <a:lnTo>
                  <a:pt x="63" y="41"/>
                </a:lnTo>
                <a:lnTo>
                  <a:pt x="73" y="41"/>
                </a:lnTo>
                <a:lnTo>
                  <a:pt x="83" y="41"/>
                </a:lnTo>
                <a:lnTo>
                  <a:pt x="95" y="41"/>
                </a:lnTo>
                <a:lnTo>
                  <a:pt x="107" y="42"/>
                </a:lnTo>
                <a:lnTo>
                  <a:pt x="114" y="43"/>
                </a:lnTo>
                <a:lnTo>
                  <a:pt x="120" y="44"/>
                </a:lnTo>
                <a:lnTo>
                  <a:pt x="130" y="45"/>
                </a:lnTo>
                <a:lnTo>
                  <a:pt x="137" y="46"/>
                </a:lnTo>
                <a:lnTo>
                  <a:pt x="141" y="46"/>
                </a:lnTo>
                <a:lnTo>
                  <a:pt x="144" y="46"/>
                </a:lnTo>
                <a:lnTo>
                  <a:pt x="146" y="46"/>
                </a:lnTo>
                <a:lnTo>
                  <a:pt x="145" y="46"/>
                </a:lnTo>
                <a:lnTo>
                  <a:pt x="143" y="46"/>
                </a:lnTo>
                <a:lnTo>
                  <a:pt x="142" y="47"/>
                </a:lnTo>
                <a:lnTo>
                  <a:pt x="142" y="48"/>
                </a:lnTo>
                <a:lnTo>
                  <a:pt x="142" y="49"/>
                </a:lnTo>
                <a:lnTo>
                  <a:pt x="142" y="50"/>
                </a:lnTo>
                <a:lnTo>
                  <a:pt x="142" y="52"/>
                </a:lnTo>
                <a:lnTo>
                  <a:pt x="143" y="53"/>
                </a:lnTo>
                <a:lnTo>
                  <a:pt x="144" y="55"/>
                </a:lnTo>
                <a:lnTo>
                  <a:pt x="146" y="56"/>
                </a:lnTo>
                <a:lnTo>
                  <a:pt x="148" y="58"/>
                </a:lnTo>
                <a:lnTo>
                  <a:pt x="151" y="61"/>
                </a:lnTo>
                <a:lnTo>
                  <a:pt x="154" y="63"/>
                </a:lnTo>
                <a:lnTo>
                  <a:pt x="158" y="65"/>
                </a:lnTo>
                <a:lnTo>
                  <a:pt x="161" y="67"/>
                </a:lnTo>
                <a:lnTo>
                  <a:pt x="165" y="68"/>
                </a:lnTo>
                <a:lnTo>
                  <a:pt x="169" y="69"/>
                </a:lnTo>
                <a:lnTo>
                  <a:pt x="172" y="70"/>
                </a:lnTo>
                <a:lnTo>
                  <a:pt x="177" y="71"/>
                </a:lnTo>
                <a:lnTo>
                  <a:pt x="181" y="71"/>
                </a:lnTo>
                <a:lnTo>
                  <a:pt x="185" y="72"/>
                </a:lnTo>
                <a:lnTo>
                  <a:pt x="194" y="72"/>
                </a:lnTo>
                <a:lnTo>
                  <a:pt x="202" y="72"/>
                </a:lnTo>
                <a:lnTo>
                  <a:pt x="210" y="72"/>
                </a:lnTo>
                <a:lnTo>
                  <a:pt x="219" y="73"/>
                </a:lnTo>
                <a:lnTo>
                  <a:pt x="224" y="76"/>
                </a:lnTo>
                <a:lnTo>
                  <a:pt x="229" y="78"/>
                </a:lnTo>
                <a:lnTo>
                  <a:pt x="233" y="79"/>
                </a:lnTo>
                <a:lnTo>
                  <a:pt x="238" y="80"/>
                </a:lnTo>
                <a:lnTo>
                  <a:pt x="242" y="81"/>
                </a:lnTo>
                <a:lnTo>
                  <a:pt x="246" y="82"/>
                </a:lnTo>
                <a:lnTo>
                  <a:pt x="250" y="82"/>
                </a:lnTo>
                <a:lnTo>
                  <a:pt x="254" y="82"/>
                </a:lnTo>
                <a:lnTo>
                  <a:pt x="258" y="81"/>
                </a:lnTo>
                <a:lnTo>
                  <a:pt x="262" y="80"/>
                </a:lnTo>
                <a:lnTo>
                  <a:pt x="266" y="80"/>
                </a:lnTo>
                <a:lnTo>
                  <a:pt x="271" y="78"/>
                </a:lnTo>
                <a:lnTo>
                  <a:pt x="276" y="77"/>
                </a:lnTo>
                <a:lnTo>
                  <a:pt x="280" y="76"/>
                </a:lnTo>
                <a:lnTo>
                  <a:pt x="290" y="73"/>
                </a:lnTo>
                <a:lnTo>
                  <a:pt x="292" y="70"/>
                </a:lnTo>
                <a:lnTo>
                  <a:pt x="294" y="68"/>
                </a:lnTo>
                <a:lnTo>
                  <a:pt x="295" y="66"/>
                </a:lnTo>
                <a:lnTo>
                  <a:pt x="297" y="64"/>
                </a:lnTo>
                <a:lnTo>
                  <a:pt x="298" y="63"/>
                </a:lnTo>
                <a:lnTo>
                  <a:pt x="299" y="61"/>
                </a:lnTo>
                <a:lnTo>
                  <a:pt x="300" y="60"/>
                </a:lnTo>
                <a:lnTo>
                  <a:pt x="300" y="59"/>
                </a:lnTo>
                <a:lnTo>
                  <a:pt x="301" y="59"/>
                </a:lnTo>
                <a:lnTo>
                  <a:pt x="302" y="58"/>
                </a:lnTo>
                <a:lnTo>
                  <a:pt x="302" y="57"/>
                </a:lnTo>
                <a:lnTo>
                  <a:pt x="303" y="57"/>
                </a:lnTo>
                <a:lnTo>
                  <a:pt x="305" y="57"/>
                </a:lnTo>
                <a:lnTo>
                  <a:pt x="306" y="57"/>
                </a:lnTo>
                <a:lnTo>
                  <a:pt x="308" y="57"/>
                </a:lnTo>
                <a:lnTo>
                  <a:pt x="311" y="58"/>
                </a:lnTo>
                <a:lnTo>
                  <a:pt x="315" y="57"/>
                </a:lnTo>
                <a:lnTo>
                  <a:pt x="320" y="57"/>
                </a:lnTo>
                <a:lnTo>
                  <a:pt x="322" y="57"/>
                </a:lnTo>
                <a:lnTo>
                  <a:pt x="326" y="56"/>
                </a:lnTo>
                <a:lnTo>
                  <a:pt x="330" y="55"/>
                </a:lnTo>
                <a:lnTo>
                  <a:pt x="334" y="54"/>
                </a:lnTo>
                <a:lnTo>
                  <a:pt x="338" y="53"/>
                </a:lnTo>
                <a:lnTo>
                  <a:pt x="343" y="52"/>
                </a:lnTo>
                <a:lnTo>
                  <a:pt x="346" y="51"/>
                </a:lnTo>
                <a:lnTo>
                  <a:pt x="348" y="50"/>
                </a:lnTo>
                <a:lnTo>
                  <a:pt x="350" y="49"/>
                </a:lnTo>
                <a:lnTo>
                  <a:pt x="352" y="47"/>
                </a:lnTo>
                <a:lnTo>
                  <a:pt x="354" y="46"/>
                </a:lnTo>
                <a:lnTo>
                  <a:pt x="356" y="44"/>
                </a:lnTo>
                <a:lnTo>
                  <a:pt x="358" y="43"/>
                </a:lnTo>
                <a:lnTo>
                  <a:pt x="361" y="42"/>
                </a:lnTo>
                <a:lnTo>
                  <a:pt x="364" y="41"/>
                </a:lnTo>
                <a:lnTo>
                  <a:pt x="367" y="40"/>
                </a:lnTo>
                <a:lnTo>
                  <a:pt x="373" y="39"/>
                </a:lnTo>
                <a:lnTo>
                  <a:pt x="379" y="38"/>
                </a:lnTo>
                <a:lnTo>
                  <a:pt x="385" y="37"/>
                </a:lnTo>
                <a:lnTo>
                  <a:pt x="387" y="32"/>
                </a:lnTo>
                <a:lnTo>
                  <a:pt x="390" y="28"/>
                </a:lnTo>
                <a:lnTo>
                  <a:pt x="391" y="26"/>
                </a:lnTo>
                <a:lnTo>
                  <a:pt x="393" y="24"/>
                </a:lnTo>
                <a:lnTo>
                  <a:pt x="394" y="22"/>
                </a:lnTo>
                <a:lnTo>
                  <a:pt x="396" y="21"/>
                </a:lnTo>
                <a:lnTo>
                  <a:pt x="398" y="21"/>
                </a:lnTo>
                <a:lnTo>
                  <a:pt x="399" y="21"/>
                </a:lnTo>
                <a:lnTo>
                  <a:pt x="401" y="21"/>
                </a:lnTo>
                <a:lnTo>
                  <a:pt x="403" y="22"/>
                </a:lnTo>
                <a:lnTo>
                  <a:pt x="406" y="23"/>
                </a:lnTo>
                <a:lnTo>
                  <a:pt x="407" y="24"/>
                </a:lnTo>
                <a:lnTo>
                  <a:pt x="410" y="25"/>
                </a:lnTo>
                <a:lnTo>
                  <a:pt x="412" y="26"/>
                </a:lnTo>
                <a:lnTo>
                  <a:pt x="414" y="26"/>
                </a:lnTo>
                <a:lnTo>
                  <a:pt x="422" y="26"/>
                </a:lnTo>
                <a:lnTo>
                  <a:pt x="430" y="26"/>
                </a:lnTo>
                <a:lnTo>
                  <a:pt x="439" y="25"/>
                </a:lnTo>
                <a:lnTo>
                  <a:pt x="447" y="24"/>
                </a:lnTo>
                <a:lnTo>
                  <a:pt x="463" y="23"/>
                </a:lnTo>
                <a:lnTo>
                  <a:pt x="479" y="21"/>
                </a:lnTo>
                <a:lnTo>
                  <a:pt x="482" y="19"/>
                </a:lnTo>
                <a:lnTo>
                  <a:pt x="486" y="18"/>
                </a:lnTo>
                <a:lnTo>
                  <a:pt x="488" y="16"/>
                </a:lnTo>
                <a:lnTo>
                  <a:pt x="490" y="16"/>
                </a:lnTo>
                <a:lnTo>
                  <a:pt x="492" y="15"/>
                </a:lnTo>
                <a:lnTo>
                  <a:pt x="494" y="14"/>
                </a:lnTo>
                <a:lnTo>
                  <a:pt x="495" y="13"/>
                </a:lnTo>
                <a:lnTo>
                  <a:pt x="497" y="12"/>
                </a:lnTo>
                <a:lnTo>
                  <a:pt x="497" y="11"/>
                </a:lnTo>
                <a:lnTo>
                  <a:pt x="497" y="10"/>
                </a:lnTo>
                <a:lnTo>
                  <a:pt x="497" y="9"/>
                </a:lnTo>
                <a:lnTo>
                  <a:pt x="497" y="7"/>
                </a:lnTo>
                <a:lnTo>
                  <a:pt x="497" y="5"/>
                </a:lnTo>
              </a:path>
            </a:pathLst>
          </a:custGeom>
          <a:solidFill>
            <a:schemeClr val="tx1"/>
          </a:solidFill>
          <a:ln w="12700" cap="rnd">
            <a:solidFill>
              <a:schemeClr val="tx1"/>
            </a:solidFill>
            <a:round/>
            <a:headEnd type="none" w="sm" len="sm"/>
            <a:tailEnd type="none" w="sm" len="sm"/>
          </a:ln>
        </p:spPr>
        <p:txBody>
          <a:bodyPr/>
          <a:lstStyle/>
          <a:p>
            <a:endParaRPr lang="zh-CN" altLang="en-US" sz="1662"/>
          </a:p>
        </p:txBody>
      </p:sp>
      <p:sp>
        <p:nvSpPr>
          <p:cNvPr id="13329" name="Freeform 16"/>
          <p:cNvSpPr>
            <a:spLocks/>
          </p:cNvSpPr>
          <p:nvPr/>
        </p:nvSpPr>
        <p:spPr bwMode="auto">
          <a:xfrm>
            <a:off x="2335351" y="3492012"/>
            <a:ext cx="930275" cy="199292"/>
          </a:xfrm>
          <a:custGeom>
            <a:avLst/>
            <a:gdLst>
              <a:gd name="T0" fmla="*/ 2147483647 w 586"/>
              <a:gd name="T1" fmla="*/ 2147483647 h 136"/>
              <a:gd name="T2" fmla="*/ 2147483647 w 586"/>
              <a:gd name="T3" fmla="*/ 2147483647 h 136"/>
              <a:gd name="T4" fmla="*/ 2147483647 w 586"/>
              <a:gd name="T5" fmla="*/ 2147483647 h 136"/>
              <a:gd name="T6" fmla="*/ 2147483647 w 586"/>
              <a:gd name="T7" fmla="*/ 2147483647 h 136"/>
              <a:gd name="T8" fmla="*/ 2147483647 w 586"/>
              <a:gd name="T9" fmla="*/ 2147483647 h 136"/>
              <a:gd name="T10" fmla="*/ 2147483647 w 586"/>
              <a:gd name="T11" fmla="*/ 2147483647 h 136"/>
              <a:gd name="T12" fmla="*/ 2147483647 w 586"/>
              <a:gd name="T13" fmla="*/ 2147483647 h 136"/>
              <a:gd name="T14" fmla="*/ 2147483647 w 586"/>
              <a:gd name="T15" fmla="*/ 2147483647 h 136"/>
              <a:gd name="T16" fmla="*/ 2147483647 w 586"/>
              <a:gd name="T17" fmla="*/ 2147483647 h 136"/>
              <a:gd name="T18" fmla="*/ 2147483647 w 586"/>
              <a:gd name="T19" fmla="*/ 2147483647 h 136"/>
              <a:gd name="T20" fmla="*/ 2147483647 w 586"/>
              <a:gd name="T21" fmla="*/ 2147483647 h 136"/>
              <a:gd name="T22" fmla="*/ 2147483647 w 586"/>
              <a:gd name="T23" fmla="*/ 2147483647 h 136"/>
              <a:gd name="T24" fmla="*/ 2147483647 w 586"/>
              <a:gd name="T25" fmla="*/ 2147483647 h 136"/>
              <a:gd name="T26" fmla="*/ 2147483647 w 586"/>
              <a:gd name="T27" fmla="*/ 2147483647 h 136"/>
              <a:gd name="T28" fmla="*/ 2147483647 w 586"/>
              <a:gd name="T29" fmla="*/ 2147483647 h 136"/>
              <a:gd name="T30" fmla="*/ 2147483647 w 586"/>
              <a:gd name="T31" fmla="*/ 2147483647 h 136"/>
              <a:gd name="T32" fmla="*/ 2147483647 w 586"/>
              <a:gd name="T33" fmla="*/ 2147483647 h 136"/>
              <a:gd name="T34" fmla="*/ 2147483647 w 586"/>
              <a:gd name="T35" fmla="*/ 2147483647 h 136"/>
              <a:gd name="T36" fmla="*/ 2147483647 w 586"/>
              <a:gd name="T37" fmla="*/ 2147483647 h 136"/>
              <a:gd name="T38" fmla="*/ 2147483647 w 586"/>
              <a:gd name="T39" fmla="*/ 2147483647 h 136"/>
              <a:gd name="T40" fmla="*/ 2147483647 w 586"/>
              <a:gd name="T41" fmla="*/ 2147483647 h 136"/>
              <a:gd name="T42" fmla="*/ 2147483647 w 586"/>
              <a:gd name="T43" fmla="*/ 0 h 136"/>
              <a:gd name="T44" fmla="*/ 2147483647 w 586"/>
              <a:gd name="T45" fmla="*/ 2147483647 h 136"/>
              <a:gd name="T46" fmla="*/ 2147483647 w 586"/>
              <a:gd name="T47" fmla="*/ 2147483647 h 136"/>
              <a:gd name="T48" fmla="*/ 2147483647 w 586"/>
              <a:gd name="T49" fmla="*/ 2147483647 h 136"/>
              <a:gd name="T50" fmla="*/ 2147483647 w 586"/>
              <a:gd name="T51" fmla="*/ 2147483647 h 136"/>
              <a:gd name="T52" fmla="*/ 2147483647 w 586"/>
              <a:gd name="T53" fmla="*/ 2147483647 h 136"/>
              <a:gd name="T54" fmla="*/ 2147483647 w 586"/>
              <a:gd name="T55" fmla="*/ 2147483647 h 136"/>
              <a:gd name="T56" fmla="*/ 2147483647 w 586"/>
              <a:gd name="T57" fmla="*/ 2147483647 h 136"/>
              <a:gd name="T58" fmla="*/ 2147483647 w 586"/>
              <a:gd name="T59" fmla="*/ 2147483647 h 136"/>
              <a:gd name="T60" fmla="*/ 2147483647 w 586"/>
              <a:gd name="T61" fmla="*/ 2147483647 h 136"/>
              <a:gd name="T62" fmla="*/ 2147483647 w 586"/>
              <a:gd name="T63" fmla="*/ 2147483647 h 136"/>
              <a:gd name="T64" fmla="*/ 2147483647 w 586"/>
              <a:gd name="T65" fmla="*/ 2147483647 h 136"/>
              <a:gd name="T66" fmla="*/ 2147483647 w 586"/>
              <a:gd name="T67" fmla="*/ 2147483647 h 136"/>
              <a:gd name="T68" fmla="*/ 2147483647 w 586"/>
              <a:gd name="T69" fmla="*/ 2147483647 h 136"/>
              <a:gd name="T70" fmla="*/ 2147483647 w 586"/>
              <a:gd name="T71" fmla="*/ 2147483647 h 136"/>
              <a:gd name="T72" fmla="*/ 2147483647 w 586"/>
              <a:gd name="T73" fmla="*/ 2147483647 h 136"/>
              <a:gd name="T74" fmla="*/ 2147483647 w 586"/>
              <a:gd name="T75" fmla="*/ 2147483647 h 136"/>
              <a:gd name="T76" fmla="*/ 2147483647 w 586"/>
              <a:gd name="T77" fmla="*/ 2147483647 h 136"/>
              <a:gd name="T78" fmla="*/ 2147483647 w 586"/>
              <a:gd name="T79" fmla="*/ 2147483647 h 136"/>
              <a:gd name="T80" fmla="*/ 2147483647 w 586"/>
              <a:gd name="T81" fmla="*/ 2147483647 h 136"/>
              <a:gd name="T82" fmla="*/ 2147483647 w 586"/>
              <a:gd name="T83" fmla="*/ 2147483647 h 136"/>
              <a:gd name="T84" fmla="*/ 2147483647 w 586"/>
              <a:gd name="T85" fmla="*/ 2147483647 h 136"/>
              <a:gd name="T86" fmla="*/ 2147483647 w 586"/>
              <a:gd name="T87" fmla="*/ 2147483647 h 136"/>
              <a:gd name="T88" fmla="*/ 2147483647 w 586"/>
              <a:gd name="T89" fmla="*/ 2147483647 h 136"/>
              <a:gd name="T90" fmla="*/ 2147483647 w 586"/>
              <a:gd name="T91" fmla="*/ 2147483647 h 136"/>
              <a:gd name="T92" fmla="*/ 2147483647 w 586"/>
              <a:gd name="T93" fmla="*/ 2147483647 h 136"/>
              <a:gd name="T94" fmla="*/ 2147483647 w 586"/>
              <a:gd name="T95" fmla="*/ 2147483647 h 136"/>
              <a:gd name="T96" fmla="*/ 2147483647 w 586"/>
              <a:gd name="T97" fmla="*/ 2147483647 h 136"/>
              <a:gd name="T98" fmla="*/ 2147483647 w 586"/>
              <a:gd name="T99" fmla="*/ 2147483647 h 136"/>
              <a:gd name="T100" fmla="*/ 2147483647 w 586"/>
              <a:gd name="T101" fmla="*/ 2147483647 h 136"/>
              <a:gd name="T102" fmla="*/ 2147483647 w 586"/>
              <a:gd name="T103" fmla="*/ 2147483647 h 136"/>
              <a:gd name="T104" fmla="*/ 2147483647 w 586"/>
              <a:gd name="T105" fmla="*/ 2147483647 h 136"/>
              <a:gd name="T106" fmla="*/ 2147483647 w 586"/>
              <a:gd name="T107" fmla="*/ 2147483647 h 136"/>
              <a:gd name="T108" fmla="*/ 2147483647 w 586"/>
              <a:gd name="T109" fmla="*/ 2147483647 h 136"/>
              <a:gd name="T110" fmla="*/ 2147483647 w 586"/>
              <a:gd name="T111" fmla="*/ 2147483647 h 136"/>
              <a:gd name="T112" fmla="*/ 2147483647 w 586"/>
              <a:gd name="T113" fmla="*/ 2147483647 h 136"/>
              <a:gd name="T114" fmla="*/ 2147483647 w 586"/>
              <a:gd name="T115" fmla="*/ 2147483647 h 136"/>
              <a:gd name="T116" fmla="*/ 2147483647 w 586"/>
              <a:gd name="T117" fmla="*/ 2147483647 h 136"/>
              <a:gd name="T118" fmla="*/ 2147483647 w 586"/>
              <a:gd name="T119" fmla="*/ 2147483647 h 136"/>
              <a:gd name="T120" fmla="*/ 2147483647 w 586"/>
              <a:gd name="T121" fmla="*/ 2147483647 h 136"/>
              <a:gd name="T122" fmla="*/ 2147483647 w 586"/>
              <a:gd name="T123" fmla="*/ 2147483647 h 136"/>
              <a:gd name="T124" fmla="*/ 2147483647 w 586"/>
              <a:gd name="T125" fmla="*/ 2147483647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6"/>
              <a:gd name="T190" fmla="*/ 0 h 136"/>
              <a:gd name="T191" fmla="*/ 586 w 586"/>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6" h="136">
                <a:moveTo>
                  <a:pt x="0" y="135"/>
                </a:moveTo>
                <a:lnTo>
                  <a:pt x="10" y="129"/>
                </a:lnTo>
                <a:lnTo>
                  <a:pt x="19" y="124"/>
                </a:lnTo>
                <a:lnTo>
                  <a:pt x="26" y="120"/>
                </a:lnTo>
                <a:lnTo>
                  <a:pt x="33" y="116"/>
                </a:lnTo>
                <a:lnTo>
                  <a:pt x="39" y="113"/>
                </a:lnTo>
                <a:lnTo>
                  <a:pt x="43" y="110"/>
                </a:lnTo>
                <a:lnTo>
                  <a:pt x="49" y="108"/>
                </a:lnTo>
                <a:lnTo>
                  <a:pt x="54" y="106"/>
                </a:lnTo>
                <a:lnTo>
                  <a:pt x="58" y="105"/>
                </a:lnTo>
                <a:lnTo>
                  <a:pt x="64" y="103"/>
                </a:lnTo>
                <a:lnTo>
                  <a:pt x="76" y="100"/>
                </a:lnTo>
                <a:lnTo>
                  <a:pt x="84" y="99"/>
                </a:lnTo>
                <a:lnTo>
                  <a:pt x="92" y="98"/>
                </a:lnTo>
                <a:lnTo>
                  <a:pt x="102" y="96"/>
                </a:lnTo>
                <a:lnTo>
                  <a:pt x="113" y="94"/>
                </a:lnTo>
                <a:lnTo>
                  <a:pt x="120" y="93"/>
                </a:lnTo>
                <a:lnTo>
                  <a:pt x="129" y="91"/>
                </a:lnTo>
                <a:lnTo>
                  <a:pt x="146" y="87"/>
                </a:lnTo>
                <a:lnTo>
                  <a:pt x="153" y="85"/>
                </a:lnTo>
                <a:lnTo>
                  <a:pt x="160" y="84"/>
                </a:lnTo>
                <a:lnTo>
                  <a:pt x="164" y="82"/>
                </a:lnTo>
                <a:lnTo>
                  <a:pt x="166" y="82"/>
                </a:lnTo>
                <a:lnTo>
                  <a:pt x="167" y="77"/>
                </a:lnTo>
                <a:lnTo>
                  <a:pt x="168" y="72"/>
                </a:lnTo>
                <a:lnTo>
                  <a:pt x="169" y="70"/>
                </a:lnTo>
                <a:lnTo>
                  <a:pt x="170" y="68"/>
                </a:lnTo>
                <a:lnTo>
                  <a:pt x="171" y="66"/>
                </a:lnTo>
                <a:lnTo>
                  <a:pt x="173" y="65"/>
                </a:lnTo>
                <a:lnTo>
                  <a:pt x="179" y="61"/>
                </a:lnTo>
                <a:lnTo>
                  <a:pt x="185" y="56"/>
                </a:lnTo>
                <a:lnTo>
                  <a:pt x="194" y="52"/>
                </a:lnTo>
                <a:lnTo>
                  <a:pt x="203" y="47"/>
                </a:lnTo>
                <a:lnTo>
                  <a:pt x="214" y="42"/>
                </a:lnTo>
                <a:lnTo>
                  <a:pt x="225" y="37"/>
                </a:lnTo>
                <a:lnTo>
                  <a:pt x="248" y="28"/>
                </a:lnTo>
                <a:lnTo>
                  <a:pt x="261" y="24"/>
                </a:lnTo>
                <a:lnTo>
                  <a:pt x="273" y="19"/>
                </a:lnTo>
                <a:lnTo>
                  <a:pt x="285" y="15"/>
                </a:lnTo>
                <a:lnTo>
                  <a:pt x="296" y="12"/>
                </a:lnTo>
                <a:lnTo>
                  <a:pt x="307" y="8"/>
                </a:lnTo>
                <a:lnTo>
                  <a:pt x="316" y="5"/>
                </a:lnTo>
                <a:lnTo>
                  <a:pt x="325" y="2"/>
                </a:lnTo>
                <a:lnTo>
                  <a:pt x="332" y="0"/>
                </a:lnTo>
                <a:lnTo>
                  <a:pt x="336" y="9"/>
                </a:lnTo>
                <a:lnTo>
                  <a:pt x="342" y="17"/>
                </a:lnTo>
                <a:lnTo>
                  <a:pt x="349" y="25"/>
                </a:lnTo>
                <a:lnTo>
                  <a:pt x="357" y="33"/>
                </a:lnTo>
                <a:lnTo>
                  <a:pt x="365" y="40"/>
                </a:lnTo>
                <a:lnTo>
                  <a:pt x="374" y="47"/>
                </a:lnTo>
                <a:lnTo>
                  <a:pt x="383" y="53"/>
                </a:lnTo>
                <a:lnTo>
                  <a:pt x="392" y="59"/>
                </a:lnTo>
                <a:lnTo>
                  <a:pt x="400" y="58"/>
                </a:lnTo>
                <a:lnTo>
                  <a:pt x="408" y="56"/>
                </a:lnTo>
                <a:lnTo>
                  <a:pt x="417" y="55"/>
                </a:lnTo>
                <a:lnTo>
                  <a:pt x="425" y="53"/>
                </a:lnTo>
                <a:lnTo>
                  <a:pt x="431" y="52"/>
                </a:lnTo>
                <a:lnTo>
                  <a:pt x="437" y="50"/>
                </a:lnTo>
                <a:lnTo>
                  <a:pt x="451" y="46"/>
                </a:lnTo>
                <a:lnTo>
                  <a:pt x="456" y="44"/>
                </a:lnTo>
                <a:lnTo>
                  <a:pt x="461" y="43"/>
                </a:lnTo>
                <a:lnTo>
                  <a:pt x="464" y="41"/>
                </a:lnTo>
                <a:lnTo>
                  <a:pt x="465" y="41"/>
                </a:lnTo>
                <a:lnTo>
                  <a:pt x="467" y="45"/>
                </a:lnTo>
                <a:lnTo>
                  <a:pt x="468" y="48"/>
                </a:lnTo>
                <a:lnTo>
                  <a:pt x="469" y="52"/>
                </a:lnTo>
                <a:lnTo>
                  <a:pt x="470" y="54"/>
                </a:lnTo>
                <a:lnTo>
                  <a:pt x="471" y="57"/>
                </a:lnTo>
                <a:lnTo>
                  <a:pt x="473" y="60"/>
                </a:lnTo>
                <a:lnTo>
                  <a:pt x="475" y="64"/>
                </a:lnTo>
                <a:lnTo>
                  <a:pt x="477" y="68"/>
                </a:lnTo>
                <a:lnTo>
                  <a:pt x="479" y="71"/>
                </a:lnTo>
                <a:lnTo>
                  <a:pt x="480" y="73"/>
                </a:lnTo>
                <a:lnTo>
                  <a:pt x="481" y="75"/>
                </a:lnTo>
                <a:lnTo>
                  <a:pt x="480" y="76"/>
                </a:lnTo>
                <a:lnTo>
                  <a:pt x="478" y="76"/>
                </a:lnTo>
                <a:lnTo>
                  <a:pt x="476" y="75"/>
                </a:lnTo>
                <a:lnTo>
                  <a:pt x="473" y="75"/>
                </a:lnTo>
                <a:lnTo>
                  <a:pt x="469" y="73"/>
                </a:lnTo>
                <a:lnTo>
                  <a:pt x="465" y="72"/>
                </a:lnTo>
                <a:lnTo>
                  <a:pt x="459" y="70"/>
                </a:lnTo>
                <a:lnTo>
                  <a:pt x="461" y="69"/>
                </a:lnTo>
                <a:lnTo>
                  <a:pt x="464" y="68"/>
                </a:lnTo>
                <a:lnTo>
                  <a:pt x="466" y="67"/>
                </a:lnTo>
                <a:lnTo>
                  <a:pt x="469" y="66"/>
                </a:lnTo>
                <a:lnTo>
                  <a:pt x="471" y="65"/>
                </a:lnTo>
                <a:lnTo>
                  <a:pt x="473" y="64"/>
                </a:lnTo>
                <a:lnTo>
                  <a:pt x="476" y="64"/>
                </a:lnTo>
                <a:lnTo>
                  <a:pt x="478" y="65"/>
                </a:lnTo>
                <a:lnTo>
                  <a:pt x="480" y="66"/>
                </a:lnTo>
                <a:lnTo>
                  <a:pt x="482" y="68"/>
                </a:lnTo>
                <a:lnTo>
                  <a:pt x="483" y="70"/>
                </a:lnTo>
                <a:lnTo>
                  <a:pt x="483" y="73"/>
                </a:lnTo>
                <a:lnTo>
                  <a:pt x="484" y="78"/>
                </a:lnTo>
                <a:lnTo>
                  <a:pt x="485" y="80"/>
                </a:lnTo>
                <a:lnTo>
                  <a:pt x="485" y="82"/>
                </a:lnTo>
                <a:lnTo>
                  <a:pt x="487" y="84"/>
                </a:lnTo>
                <a:lnTo>
                  <a:pt x="490" y="85"/>
                </a:lnTo>
                <a:lnTo>
                  <a:pt x="495" y="88"/>
                </a:lnTo>
                <a:lnTo>
                  <a:pt x="500" y="91"/>
                </a:lnTo>
                <a:lnTo>
                  <a:pt x="506" y="94"/>
                </a:lnTo>
                <a:lnTo>
                  <a:pt x="513" y="97"/>
                </a:lnTo>
                <a:lnTo>
                  <a:pt x="527" y="104"/>
                </a:lnTo>
                <a:lnTo>
                  <a:pt x="533" y="108"/>
                </a:lnTo>
                <a:lnTo>
                  <a:pt x="540" y="111"/>
                </a:lnTo>
                <a:lnTo>
                  <a:pt x="547" y="114"/>
                </a:lnTo>
                <a:lnTo>
                  <a:pt x="552" y="117"/>
                </a:lnTo>
                <a:lnTo>
                  <a:pt x="558" y="119"/>
                </a:lnTo>
                <a:lnTo>
                  <a:pt x="562" y="121"/>
                </a:lnTo>
                <a:lnTo>
                  <a:pt x="564" y="123"/>
                </a:lnTo>
                <a:lnTo>
                  <a:pt x="565" y="123"/>
                </a:lnTo>
                <a:lnTo>
                  <a:pt x="569" y="125"/>
                </a:lnTo>
                <a:lnTo>
                  <a:pt x="573" y="127"/>
                </a:lnTo>
                <a:lnTo>
                  <a:pt x="576" y="128"/>
                </a:lnTo>
                <a:lnTo>
                  <a:pt x="578" y="128"/>
                </a:lnTo>
                <a:lnTo>
                  <a:pt x="580" y="129"/>
                </a:lnTo>
                <a:lnTo>
                  <a:pt x="581" y="129"/>
                </a:lnTo>
                <a:lnTo>
                  <a:pt x="583" y="129"/>
                </a:lnTo>
                <a:lnTo>
                  <a:pt x="584" y="128"/>
                </a:lnTo>
                <a:lnTo>
                  <a:pt x="585" y="129"/>
                </a:lnTo>
                <a:lnTo>
                  <a:pt x="585" y="130"/>
                </a:lnTo>
                <a:lnTo>
                  <a:pt x="585" y="131"/>
                </a:lnTo>
                <a:lnTo>
                  <a:pt x="585" y="133"/>
                </a:lnTo>
                <a:lnTo>
                  <a:pt x="585" y="135"/>
                </a:lnTo>
              </a:path>
            </a:pathLst>
          </a:custGeom>
          <a:solidFill>
            <a:schemeClr val="tx1"/>
          </a:solidFill>
          <a:ln w="12700" cap="rnd">
            <a:solidFill>
              <a:schemeClr val="tx1"/>
            </a:solidFill>
            <a:round/>
            <a:headEnd type="none" w="sm" len="sm"/>
            <a:tailEnd type="none" w="sm" len="sm"/>
          </a:ln>
        </p:spPr>
        <p:txBody>
          <a:bodyPr/>
          <a:lstStyle/>
          <a:p>
            <a:endParaRPr lang="zh-CN" altLang="en-US" sz="1662"/>
          </a:p>
        </p:txBody>
      </p:sp>
      <p:sp>
        <p:nvSpPr>
          <p:cNvPr id="13330" name="Line 17"/>
          <p:cNvSpPr>
            <a:spLocks noChangeShapeType="1"/>
          </p:cNvSpPr>
          <p:nvPr/>
        </p:nvSpPr>
        <p:spPr bwMode="auto">
          <a:xfrm flipV="1">
            <a:off x="2835414" y="2693380"/>
            <a:ext cx="0" cy="266700"/>
          </a:xfrm>
          <a:prstGeom prst="line">
            <a:avLst/>
          </a:prstGeom>
          <a:noFill/>
          <a:ln w="25400">
            <a:solidFill>
              <a:schemeClr val="tx1"/>
            </a:solidFill>
            <a:round/>
            <a:headEnd type="none" w="sm" len="sm"/>
            <a:tailEnd type="stealth" w="med" len="med"/>
          </a:ln>
        </p:spPr>
        <p:txBody>
          <a:bodyPr/>
          <a:lstStyle/>
          <a:p>
            <a:endParaRPr lang="zh-CN" altLang="en-US" sz="1662"/>
          </a:p>
        </p:txBody>
      </p:sp>
      <p:sp>
        <p:nvSpPr>
          <p:cNvPr id="13331" name="Line 18"/>
          <p:cNvSpPr>
            <a:spLocks noChangeShapeType="1"/>
          </p:cNvSpPr>
          <p:nvPr/>
        </p:nvSpPr>
        <p:spPr bwMode="auto">
          <a:xfrm>
            <a:off x="2835414" y="3226777"/>
            <a:ext cx="0" cy="265235"/>
          </a:xfrm>
          <a:prstGeom prst="line">
            <a:avLst/>
          </a:prstGeom>
          <a:noFill/>
          <a:ln w="25400">
            <a:solidFill>
              <a:schemeClr val="tx1"/>
            </a:solidFill>
            <a:round/>
            <a:headEnd type="none" w="sm" len="sm"/>
            <a:tailEnd type="stealth" w="med" len="med"/>
          </a:ln>
        </p:spPr>
        <p:txBody>
          <a:bodyPr/>
          <a:lstStyle/>
          <a:p>
            <a:endParaRPr lang="zh-CN" altLang="en-US" sz="1662"/>
          </a:p>
        </p:txBody>
      </p:sp>
      <p:sp>
        <p:nvSpPr>
          <p:cNvPr id="13332" name="Rectangle 19"/>
          <p:cNvSpPr>
            <a:spLocks noChangeArrowheads="1"/>
          </p:cNvSpPr>
          <p:nvPr/>
        </p:nvSpPr>
        <p:spPr bwMode="auto">
          <a:xfrm>
            <a:off x="2835413" y="2960078"/>
            <a:ext cx="987425"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a:latin typeface="Arial" pitchFamily="34" charset="0"/>
              </a:rPr>
              <a:t>7cm</a:t>
            </a:r>
          </a:p>
        </p:txBody>
      </p:sp>
      <p:sp>
        <p:nvSpPr>
          <p:cNvPr id="13333" name="Line 20"/>
          <p:cNvSpPr>
            <a:spLocks noChangeShapeType="1"/>
          </p:cNvSpPr>
          <p:nvPr/>
        </p:nvSpPr>
        <p:spPr bwMode="auto">
          <a:xfrm>
            <a:off x="3860938" y="3093427"/>
            <a:ext cx="1081087" cy="0"/>
          </a:xfrm>
          <a:prstGeom prst="line">
            <a:avLst/>
          </a:prstGeom>
          <a:noFill/>
          <a:ln w="12700">
            <a:solidFill>
              <a:schemeClr val="tx1"/>
            </a:solidFill>
            <a:round/>
            <a:headEnd type="none" w="sm" len="sm"/>
            <a:tailEnd type="stealth" w="med" len="med"/>
          </a:ln>
        </p:spPr>
        <p:txBody>
          <a:bodyPr/>
          <a:lstStyle/>
          <a:p>
            <a:endParaRPr lang="zh-CN" altLang="en-US" sz="1662"/>
          </a:p>
        </p:txBody>
      </p:sp>
      <p:sp>
        <p:nvSpPr>
          <p:cNvPr id="13334" name="Rectangle 21"/>
          <p:cNvSpPr>
            <a:spLocks noChangeArrowheads="1"/>
          </p:cNvSpPr>
          <p:nvPr/>
        </p:nvSpPr>
        <p:spPr bwMode="auto">
          <a:xfrm>
            <a:off x="4456251" y="3229709"/>
            <a:ext cx="503238"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a:latin typeface="Arial" pitchFamily="34" charset="0"/>
              </a:rPr>
              <a:t>7t</a:t>
            </a:r>
          </a:p>
        </p:txBody>
      </p:sp>
      <p:sp>
        <p:nvSpPr>
          <p:cNvPr id="13335" name="Line 22"/>
          <p:cNvSpPr>
            <a:spLocks noChangeShapeType="1"/>
          </p:cNvSpPr>
          <p:nvPr/>
        </p:nvSpPr>
        <p:spPr bwMode="auto">
          <a:xfrm>
            <a:off x="1290638" y="4149969"/>
            <a:ext cx="0" cy="1992923"/>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36" name="Line 23"/>
          <p:cNvSpPr>
            <a:spLocks noChangeShapeType="1"/>
          </p:cNvSpPr>
          <p:nvPr/>
        </p:nvSpPr>
        <p:spPr bwMode="auto">
          <a:xfrm>
            <a:off x="1003300" y="5876192"/>
            <a:ext cx="4464050" cy="0"/>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37" name="Line 24"/>
          <p:cNvSpPr>
            <a:spLocks noChangeShapeType="1"/>
          </p:cNvSpPr>
          <p:nvPr/>
        </p:nvSpPr>
        <p:spPr bwMode="auto">
          <a:xfrm>
            <a:off x="814528" y="4466492"/>
            <a:ext cx="4537075" cy="0"/>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38" name="Line 25"/>
          <p:cNvSpPr>
            <a:spLocks noChangeShapeType="1"/>
          </p:cNvSpPr>
          <p:nvPr/>
        </p:nvSpPr>
        <p:spPr bwMode="auto">
          <a:xfrm>
            <a:off x="1651000" y="4547089"/>
            <a:ext cx="0" cy="1329103"/>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39" name="Line 26"/>
          <p:cNvSpPr>
            <a:spLocks noChangeShapeType="1"/>
          </p:cNvSpPr>
          <p:nvPr/>
        </p:nvSpPr>
        <p:spPr bwMode="auto">
          <a:xfrm>
            <a:off x="1101863" y="4547089"/>
            <a:ext cx="360362" cy="0"/>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40" name="Rectangle 27"/>
          <p:cNvSpPr>
            <a:spLocks noChangeArrowheads="1"/>
          </p:cNvSpPr>
          <p:nvPr/>
        </p:nvSpPr>
        <p:spPr bwMode="auto">
          <a:xfrm>
            <a:off x="1290638" y="4547089"/>
            <a:ext cx="360362" cy="1329103"/>
          </a:xfrm>
          <a:prstGeom prst="rect">
            <a:avLst/>
          </a:prstGeom>
          <a:solidFill>
            <a:schemeClr val="tx1"/>
          </a:solidFill>
          <a:ln w="9525">
            <a:noFill/>
            <a:miter lim="800000"/>
            <a:headEnd/>
            <a:tailEnd/>
          </a:ln>
        </p:spPr>
        <p:txBody>
          <a:bodyPr wrap="none" anchor="ctr"/>
          <a:lstStyle/>
          <a:p>
            <a:endParaRPr lang="zh-CN" altLang="en-US" sz="1662">
              <a:latin typeface="Arial" pitchFamily="34" charset="0"/>
            </a:endParaRPr>
          </a:p>
        </p:txBody>
      </p:sp>
      <p:sp>
        <p:nvSpPr>
          <p:cNvPr id="13341" name="Rectangle 28"/>
          <p:cNvSpPr>
            <a:spLocks noChangeArrowheads="1"/>
          </p:cNvSpPr>
          <p:nvPr/>
        </p:nvSpPr>
        <p:spPr bwMode="auto">
          <a:xfrm>
            <a:off x="1797050" y="4815257"/>
            <a:ext cx="357188" cy="1059474"/>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2" name="Rectangle 29"/>
          <p:cNvSpPr>
            <a:spLocks noChangeArrowheads="1"/>
          </p:cNvSpPr>
          <p:nvPr/>
        </p:nvSpPr>
        <p:spPr bwMode="auto">
          <a:xfrm>
            <a:off x="2300290" y="4815257"/>
            <a:ext cx="357187" cy="1059474"/>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3" name="Rectangle 30"/>
          <p:cNvSpPr>
            <a:spLocks noChangeArrowheads="1"/>
          </p:cNvSpPr>
          <p:nvPr/>
        </p:nvSpPr>
        <p:spPr bwMode="auto">
          <a:xfrm>
            <a:off x="2805115" y="5146431"/>
            <a:ext cx="357187" cy="728297"/>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4" name="Rectangle 31"/>
          <p:cNvSpPr>
            <a:spLocks noChangeArrowheads="1"/>
          </p:cNvSpPr>
          <p:nvPr/>
        </p:nvSpPr>
        <p:spPr bwMode="auto">
          <a:xfrm>
            <a:off x="3308350" y="4815257"/>
            <a:ext cx="357188" cy="1059474"/>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5" name="Rectangle 32"/>
          <p:cNvSpPr>
            <a:spLocks noChangeArrowheads="1"/>
          </p:cNvSpPr>
          <p:nvPr/>
        </p:nvSpPr>
        <p:spPr bwMode="auto">
          <a:xfrm>
            <a:off x="3813175" y="5146431"/>
            <a:ext cx="357188" cy="728297"/>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6" name="Rectangle 33"/>
          <p:cNvSpPr>
            <a:spLocks noChangeArrowheads="1"/>
          </p:cNvSpPr>
          <p:nvPr/>
        </p:nvSpPr>
        <p:spPr bwMode="auto">
          <a:xfrm>
            <a:off x="4316415" y="4881200"/>
            <a:ext cx="357187" cy="993531"/>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7" name="Rectangle 34"/>
          <p:cNvSpPr>
            <a:spLocks noChangeArrowheads="1"/>
          </p:cNvSpPr>
          <p:nvPr/>
        </p:nvSpPr>
        <p:spPr bwMode="auto">
          <a:xfrm>
            <a:off x="4821240" y="5146431"/>
            <a:ext cx="357187" cy="728297"/>
          </a:xfrm>
          <a:prstGeom prst="rect">
            <a:avLst/>
          </a:prstGeom>
          <a:solidFill>
            <a:schemeClr val="tx1"/>
          </a:solidFill>
          <a:ln w="12700">
            <a:solidFill>
              <a:schemeClr val="tx1"/>
            </a:solidFill>
            <a:miter lim="800000"/>
            <a:headEnd/>
            <a:tailEnd/>
          </a:ln>
        </p:spPr>
        <p:txBody>
          <a:bodyPr wrap="none" anchor="ctr"/>
          <a:lstStyle/>
          <a:p>
            <a:endParaRPr lang="zh-CN" altLang="en-US" sz="1662">
              <a:latin typeface="Arial" pitchFamily="34" charset="0"/>
            </a:endParaRPr>
          </a:p>
        </p:txBody>
      </p:sp>
      <p:sp>
        <p:nvSpPr>
          <p:cNvPr id="13348" name="Rectangle 35"/>
          <p:cNvSpPr>
            <a:spLocks noChangeArrowheads="1"/>
          </p:cNvSpPr>
          <p:nvPr/>
        </p:nvSpPr>
        <p:spPr bwMode="auto">
          <a:xfrm>
            <a:off x="3806965" y="4094286"/>
            <a:ext cx="1584325"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a:latin typeface="Arial" pitchFamily="34" charset="0"/>
              </a:rPr>
              <a:t>20</a:t>
            </a:r>
            <a:r>
              <a:rPr lang="zh-CN" altLang="en-US" sz="1846">
                <a:latin typeface="Arial" pitchFamily="34" charset="0"/>
              </a:rPr>
              <a:t>秒</a:t>
            </a:r>
            <a:r>
              <a:rPr lang="en-US" altLang="zh-CN" sz="1846">
                <a:latin typeface="Arial" pitchFamily="34" charset="0"/>
              </a:rPr>
              <a:t>TT</a:t>
            </a:r>
          </a:p>
        </p:txBody>
      </p:sp>
      <p:sp>
        <p:nvSpPr>
          <p:cNvPr id="13349" name="Rectangle 36"/>
          <p:cNvSpPr>
            <a:spLocks noChangeArrowheads="1"/>
          </p:cNvSpPr>
          <p:nvPr/>
        </p:nvSpPr>
        <p:spPr bwMode="auto">
          <a:xfrm>
            <a:off x="1070114" y="4226171"/>
            <a:ext cx="993775"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a:solidFill>
                  <a:srgbClr val="FF3300"/>
                </a:solidFill>
                <a:latin typeface="Arial" pitchFamily="34" charset="0"/>
              </a:rPr>
              <a:t>B.N</a:t>
            </a:r>
          </a:p>
        </p:txBody>
      </p:sp>
      <p:sp>
        <p:nvSpPr>
          <p:cNvPr id="13350" name="Rectangle 37"/>
          <p:cNvSpPr>
            <a:spLocks noChangeArrowheads="1"/>
          </p:cNvSpPr>
          <p:nvPr/>
        </p:nvSpPr>
        <p:spPr bwMode="auto">
          <a:xfrm>
            <a:off x="1363664" y="5823440"/>
            <a:ext cx="287337"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A</a:t>
            </a:r>
          </a:p>
        </p:txBody>
      </p:sp>
      <p:sp>
        <p:nvSpPr>
          <p:cNvPr id="13351" name="Rectangle 38"/>
          <p:cNvSpPr>
            <a:spLocks noChangeArrowheads="1"/>
          </p:cNvSpPr>
          <p:nvPr/>
        </p:nvSpPr>
        <p:spPr bwMode="auto">
          <a:xfrm>
            <a:off x="1795463" y="5823440"/>
            <a:ext cx="287337"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B</a:t>
            </a:r>
          </a:p>
        </p:txBody>
      </p:sp>
      <p:sp>
        <p:nvSpPr>
          <p:cNvPr id="13352" name="Rectangle 39"/>
          <p:cNvSpPr>
            <a:spLocks noChangeArrowheads="1"/>
          </p:cNvSpPr>
          <p:nvPr/>
        </p:nvSpPr>
        <p:spPr bwMode="auto">
          <a:xfrm>
            <a:off x="2298702" y="5823440"/>
            <a:ext cx="431800"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C</a:t>
            </a:r>
          </a:p>
        </p:txBody>
      </p:sp>
      <p:sp>
        <p:nvSpPr>
          <p:cNvPr id="13353" name="Rectangle 40"/>
          <p:cNvSpPr>
            <a:spLocks noChangeArrowheads="1"/>
          </p:cNvSpPr>
          <p:nvPr/>
        </p:nvSpPr>
        <p:spPr bwMode="auto">
          <a:xfrm>
            <a:off x="2803527" y="5823440"/>
            <a:ext cx="288925"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D</a:t>
            </a:r>
          </a:p>
        </p:txBody>
      </p:sp>
      <p:sp>
        <p:nvSpPr>
          <p:cNvPr id="13354" name="Rectangle 41"/>
          <p:cNvSpPr>
            <a:spLocks noChangeArrowheads="1"/>
          </p:cNvSpPr>
          <p:nvPr/>
        </p:nvSpPr>
        <p:spPr bwMode="auto">
          <a:xfrm>
            <a:off x="3306765" y="5823440"/>
            <a:ext cx="431800"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E</a:t>
            </a:r>
          </a:p>
        </p:txBody>
      </p:sp>
      <p:sp>
        <p:nvSpPr>
          <p:cNvPr id="13355" name="Rectangle 42"/>
          <p:cNvSpPr>
            <a:spLocks noChangeArrowheads="1"/>
          </p:cNvSpPr>
          <p:nvPr/>
        </p:nvSpPr>
        <p:spPr bwMode="auto">
          <a:xfrm>
            <a:off x="3883026" y="5823440"/>
            <a:ext cx="288925"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F</a:t>
            </a:r>
          </a:p>
        </p:txBody>
      </p:sp>
      <p:sp>
        <p:nvSpPr>
          <p:cNvPr id="13356" name="Rectangle 43"/>
          <p:cNvSpPr>
            <a:spLocks noChangeArrowheads="1"/>
          </p:cNvSpPr>
          <p:nvPr/>
        </p:nvSpPr>
        <p:spPr bwMode="auto">
          <a:xfrm>
            <a:off x="4314826" y="5823440"/>
            <a:ext cx="431800"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G</a:t>
            </a:r>
          </a:p>
        </p:txBody>
      </p:sp>
      <p:sp>
        <p:nvSpPr>
          <p:cNvPr id="13357" name="Rectangle 44"/>
          <p:cNvSpPr>
            <a:spLocks noChangeArrowheads="1"/>
          </p:cNvSpPr>
          <p:nvPr/>
        </p:nvSpPr>
        <p:spPr bwMode="auto">
          <a:xfrm>
            <a:off x="4819652" y="5823440"/>
            <a:ext cx="431800" cy="284661"/>
          </a:xfrm>
          <a:prstGeom prst="rect">
            <a:avLst/>
          </a:prstGeom>
          <a:noFill/>
          <a:ln w="9525">
            <a:noFill/>
            <a:miter lim="800000"/>
            <a:headEnd/>
            <a:tailEnd/>
          </a:ln>
        </p:spPr>
        <p:txBody>
          <a:bodyPr lIns="84992" tIns="42497" rIns="84992" bIns="42497">
            <a:spAutoFit/>
          </a:bodyPr>
          <a:lstStyle/>
          <a:p>
            <a:pPr>
              <a:spcBef>
                <a:spcPct val="50000"/>
              </a:spcBef>
            </a:pPr>
            <a:r>
              <a:rPr lang="en-US" altLang="zh-CN" sz="1292">
                <a:latin typeface="Arial" pitchFamily="34" charset="0"/>
              </a:rPr>
              <a:t>H</a:t>
            </a:r>
          </a:p>
        </p:txBody>
      </p:sp>
      <p:sp>
        <p:nvSpPr>
          <p:cNvPr id="13358" name="Line 45"/>
          <p:cNvSpPr>
            <a:spLocks noChangeShapeType="1"/>
          </p:cNvSpPr>
          <p:nvPr/>
        </p:nvSpPr>
        <p:spPr bwMode="auto">
          <a:xfrm flipH="1">
            <a:off x="1503502" y="3694238"/>
            <a:ext cx="1366838" cy="600808"/>
          </a:xfrm>
          <a:prstGeom prst="line">
            <a:avLst/>
          </a:prstGeom>
          <a:noFill/>
          <a:ln w="25400">
            <a:solidFill>
              <a:srgbClr val="FF3300"/>
            </a:solidFill>
            <a:round/>
            <a:headEnd type="none" w="sm" len="sm"/>
            <a:tailEnd type="stealth" w="med" len="med"/>
          </a:ln>
        </p:spPr>
        <p:txBody>
          <a:bodyPr/>
          <a:lstStyle/>
          <a:p>
            <a:endParaRPr lang="zh-CN" altLang="en-US" sz="1662"/>
          </a:p>
        </p:txBody>
      </p:sp>
      <p:sp>
        <p:nvSpPr>
          <p:cNvPr id="13366" name="Rectangle 49"/>
          <p:cNvSpPr>
            <a:spLocks noChangeArrowheads="1"/>
          </p:cNvSpPr>
          <p:nvPr/>
        </p:nvSpPr>
        <p:spPr bwMode="auto">
          <a:xfrm>
            <a:off x="5009370" y="1459583"/>
            <a:ext cx="4031804" cy="2924908"/>
          </a:xfrm>
          <a:prstGeom prst="rect">
            <a:avLst/>
          </a:prstGeom>
          <a:solidFill>
            <a:schemeClr val="bg1"/>
          </a:solidFill>
          <a:ln w="19050">
            <a:solidFill>
              <a:schemeClr val="tx1"/>
            </a:solidFill>
            <a:miter lim="800000"/>
            <a:headEnd/>
            <a:tailEnd/>
          </a:ln>
        </p:spPr>
        <p:txBody>
          <a:bodyPr wrap="none" anchor="ctr"/>
          <a:lstStyle/>
          <a:p>
            <a:endParaRPr lang="zh-CN" altLang="en-US" sz="1662">
              <a:latin typeface="Arial" pitchFamily="34" charset="0"/>
            </a:endParaRPr>
          </a:p>
        </p:txBody>
      </p:sp>
      <p:sp>
        <p:nvSpPr>
          <p:cNvPr id="13367" name="Rectangle 50"/>
          <p:cNvSpPr>
            <a:spLocks noChangeArrowheads="1"/>
          </p:cNvSpPr>
          <p:nvPr/>
        </p:nvSpPr>
        <p:spPr bwMode="auto">
          <a:xfrm>
            <a:off x="5137744" y="1738533"/>
            <a:ext cx="2303686" cy="710739"/>
          </a:xfrm>
          <a:prstGeom prst="rect">
            <a:avLst/>
          </a:prstGeom>
          <a:noFill/>
          <a:ln w="9525">
            <a:noFill/>
            <a:miter lim="800000"/>
            <a:headEnd/>
            <a:tailEnd/>
          </a:ln>
        </p:spPr>
        <p:txBody>
          <a:bodyPr lIns="84992" tIns="42497" rIns="84992" bIns="42497">
            <a:spAutoFit/>
          </a:bodyPr>
          <a:lstStyle/>
          <a:p>
            <a:pPr>
              <a:spcBef>
                <a:spcPct val="50000"/>
              </a:spcBef>
            </a:pPr>
            <a:r>
              <a:rPr lang="zh-CN" altLang="en-US" sz="1846" dirty="0">
                <a:latin typeface="Arial" pitchFamily="34" charset="0"/>
              </a:rPr>
              <a:t>线平衡率</a:t>
            </a:r>
          </a:p>
          <a:p>
            <a:pPr>
              <a:lnSpc>
                <a:spcPct val="70000"/>
              </a:lnSpc>
              <a:spcBef>
                <a:spcPct val="50000"/>
              </a:spcBef>
            </a:pPr>
            <a:r>
              <a:rPr lang="zh-CN" altLang="en-US" sz="1846" u="sng" dirty="0">
                <a:latin typeface="Arial" pitchFamily="34" charset="0"/>
              </a:rPr>
              <a:t>（</a:t>
            </a:r>
            <a:r>
              <a:rPr lang="en-US" altLang="zh-CN" sz="1846" u="sng" dirty="0">
                <a:latin typeface="Arial" pitchFamily="34" charset="0"/>
              </a:rPr>
              <a:t>Line of Balance</a:t>
            </a:r>
            <a:r>
              <a:rPr lang="zh-CN" altLang="en-US" sz="1846" u="sng" dirty="0">
                <a:latin typeface="Arial" pitchFamily="34" charset="0"/>
              </a:rPr>
              <a:t>）</a:t>
            </a:r>
          </a:p>
        </p:txBody>
      </p:sp>
      <p:sp>
        <p:nvSpPr>
          <p:cNvPr id="13368" name="Rectangle 51"/>
          <p:cNvSpPr>
            <a:spLocks noChangeArrowheads="1"/>
          </p:cNvSpPr>
          <p:nvPr/>
        </p:nvSpPr>
        <p:spPr bwMode="auto">
          <a:xfrm>
            <a:off x="5201227" y="2626838"/>
            <a:ext cx="2168259" cy="369876"/>
          </a:xfrm>
          <a:prstGeom prst="rect">
            <a:avLst/>
          </a:prstGeom>
          <a:noFill/>
          <a:ln w="9525">
            <a:noFill/>
            <a:miter lim="800000"/>
            <a:headEnd/>
            <a:tailEnd/>
          </a:ln>
        </p:spPr>
        <p:txBody>
          <a:bodyPr lIns="84992" tIns="42497" rIns="84992" bIns="42497">
            <a:spAutoFit/>
          </a:bodyPr>
          <a:lstStyle/>
          <a:p>
            <a:pPr>
              <a:spcBef>
                <a:spcPct val="50000"/>
              </a:spcBef>
            </a:pPr>
            <a:r>
              <a:rPr lang="zh-CN" altLang="en-US" sz="1846">
                <a:latin typeface="Arial" pitchFamily="34" charset="0"/>
              </a:rPr>
              <a:t>线平衡率（</a:t>
            </a:r>
            <a:r>
              <a:rPr lang="en-US" altLang="zh-CN" sz="1846">
                <a:latin typeface="Arial" pitchFamily="34" charset="0"/>
              </a:rPr>
              <a:t>LOB</a:t>
            </a:r>
            <a:r>
              <a:rPr lang="zh-CN" altLang="en-US" sz="1846">
                <a:latin typeface="Arial" pitchFamily="34" charset="0"/>
              </a:rPr>
              <a:t>）</a:t>
            </a:r>
          </a:p>
        </p:txBody>
      </p:sp>
      <p:sp>
        <p:nvSpPr>
          <p:cNvPr id="13369" name="Line 52"/>
          <p:cNvSpPr>
            <a:spLocks noChangeShapeType="1"/>
          </p:cNvSpPr>
          <p:nvPr/>
        </p:nvSpPr>
        <p:spPr bwMode="auto">
          <a:xfrm>
            <a:off x="5354617" y="3553629"/>
            <a:ext cx="2623917" cy="0"/>
          </a:xfrm>
          <a:prstGeom prst="line">
            <a:avLst/>
          </a:prstGeom>
          <a:noFill/>
          <a:ln w="12700">
            <a:solidFill>
              <a:schemeClr val="tx1"/>
            </a:solidFill>
            <a:round/>
            <a:headEnd type="none" w="sm" len="sm"/>
            <a:tailEnd type="none" w="sm" len="sm"/>
          </a:ln>
        </p:spPr>
        <p:txBody>
          <a:bodyPr/>
          <a:lstStyle/>
          <a:p>
            <a:endParaRPr lang="zh-CN" altLang="en-US" sz="1662"/>
          </a:p>
        </p:txBody>
      </p:sp>
      <p:sp>
        <p:nvSpPr>
          <p:cNvPr id="13370" name="Rectangle 53"/>
          <p:cNvSpPr>
            <a:spLocks noChangeArrowheads="1"/>
          </p:cNvSpPr>
          <p:nvPr/>
        </p:nvSpPr>
        <p:spPr bwMode="auto">
          <a:xfrm>
            <a:off x="5137744" y="3117031"/>
            <a:ext cx="3007630" cy="369876"/>
          </a:xfrm>
          <a:prstGeom prst="rect">
            <a:avLst/>
          </a:prstGeom>
          <a:noFill/>
          <a:ln w="9525">
            <a:noFill/>
            <a:miter lim="800000"/>
            <a:headEnd/>
            <a:tailEnd/>
          </a:ln>
        </p:spPr>
        <p:txBody>
          <a:bodyPr lIns="84992" tIns="42497" rIns="84992" bIns="42497">
            <a:spAutoFit/>
          </a:bodyPr>
          <a:lstStyle/>
          <a:p>
            <a:pPr>
              <a:spcBef>
                <a:spcPct val="50000"/>
              </a:spcBef>
            </a:pPr>
            <a:r>
              <a:rPr lang="zh-CN" altLang="en-US" sz="1846">
                <a:latin typeface="Arial" pitchFamily="34" charset="0"/>
              </a:rPr>
              <a:t>各个工序的作业时间合计</a:t>
            </a:r>
          </a:p>
        </p:txBody>
      </p:sp>
      <p:sp>
        <p:nvSpPr>
          <p:cNvPr id="13371" name="Rectangle 54"/>
          <p:cNvSpPr>
            <a:spLocks noChangeArrowheads="1"/>
          </p:cNvSpPr>
          <p:nvPr/>
        </p:nvSpPr>
        <p:spPr bwMode="auto">
          <a:xfrm>
            <a:off x="5201227" y="3609933"/>
            <a:ext cx="1471369"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dirty="0">
                <a:latin typeface="Arial" pitchFamily="34" charset="0"/>
              </a:rPr>
              <a:t>B.N Time</a:t>
            </a:r>
          </a:p>
        </p:txBody>
      </p:sp>
      <p:sp>
        <p:nvSpPr>
          <p:cNvPr id="13372" name="Rectangle 55"/>
          <p:cNvSpPr>
            <a:spLocks noChangeArrowheads="1"/>
          </p:cNvSpPr>
          <p:nvPr/>
        </p:nvSpPr>
        <p:spPr bwMode="auto">
          <a:xfrm>
            <a:off x="7825144" y="3302546"/>
            <a:ext cx="1318856" cy="369876"/>
          </a:xfrm>
          <a:prstGeom prst="rect">
            <a:avLst/>
          </a:prstGeom>
          <a:noFill/>
          <a:ln w="9525">
            <a:noFill/>
            <a:miter lim="800000"/>
            <a:headEnd/>
            <a:tailEnd/>
          </a:ln>
        </p:spPr>
        <p:txBody>
          <a:bodyPr wrap="square" lIns="84992" tIns="42497" rIns="84992" bIns="42497">
            <a:spAutoFit/>
          </a:bodyPr>
          <a:lstStyle/>
          <a:p>
            <a:pPr>
              <a:spcBef>
                <a:spcPct val="50000"/>
              </a:spcBef>
            </a:pPr>
            <a:r>
              <a:rPr lang="en-US" altLang="zh-CN" sz="1846" dirty="0">
                <a:latin typeface="Arial" pitchFamily="34" charset="0"/>
              </a:rPr>
              <a:t>X 100%</a:t>
            </a:r>
          </a:p>
        </p:txBody>
      </p:sp>
      <p:sp>
        <p:nvSpPr>
          <p:cNvPr id="13373" name="Rectangle 56"/>
          <p:cNvSpPr>
            <a:spLocks noChangeArrowheads="1"/>
          </p:cNvSpPr>
          <p:nvPr/>
        </p:nvSpPr>
        <p:spPr bwMode="auto">
          <a:xfrm>
            <a:off x="4945889" y="3302546"/>
            <a:ext cx="512087" cy="369876"/>
          </a:xfrm>
          <a:prstGeom prst="rect">
            <a:avLst/>
          </a:prstGeom>
          <a:noFill/>
          <a:ln w="9525">
            <a:noFill/>
            <a:miter lim="800000"/>
            <a:headEnd/>
            <a:tailEnd/>
          </a:ln>
        </p:spPr>
        <p:txBody>
          <a:bodyPr lIns="84992" tIns="42497" rIns="84992" bIns="42497">
            <a:spAutoFit/>
          </a:bodyPr>
          <a:lstStyle/>
          <a:p>
            <a:pPr>
              <a:spcBef>
                <a:spcPct val="50000"/>
              </a:spcBef>
            </a:pPr>
            <a:r>
              <a:rPr lang="en-US" altLang="zh-CN" sz="1846" b="1">
                <a:latin typeface="Arial" pitchFamily="34" charset="0"/>
              </a:rPr>
              <a:t>=</a:t>
            </a:r>
          </a:p>
        </p:txBody>
      </p:sp>
      <p:sp>
        <p:nvSpPr>
          <p:cNvPr id="13374" name="Rectangle 57"/>
          <p:cNvSpPr>
            <a:spLocks noChangeArrowheads="1"/>
          </p:cNvSpPr>
          <p:nvPr/>
        </p:nvSpPr>
        <p:spPr bwMode="auto">
          <a:xfrm>
            <a:off x="6202064" y="3609933"/>
            <a:ext cx="2399614" cy="369876"/>
          </a:xfrm>
          <a:prstGeom prst="rect">
            <a:avLst/>
          </a:prstGeom>
          <a:noFill/>
          <a:ln w="9525">
            <a:noFill/>
            <a:miter lim="800000"/>
            <a:headEnd/>
            <a:tailEnd/>
          </a:ln>
        </p:spPr>
        <p:txBody>
          <a:bodyPr lIns="84992" tIns="42497" rIns="84992" bIns="42497">
            <a:spAutoFit/>
          </a:bodyPr>
          <a:lstStyle/>
          <a:p>
            <a:pPr algn="ctr">
              <a:spcBef>
                <a:spcPct val="50000"/>
              </a:spcBef>
            </a:pPr>
            <a:r>
              <a:rPr lang="en-US" altLang="zh-CN" sz="1846" dirty="0">
                <a:latin typeface="Arial" pitchFamily="34" charset="0"/>
              </a:rPr>
              <a:t>X </a:t>
            </a:r>
            <a:r>
              <a:rPr lang="zh-CN" altLang="en-US" sz="1846" dirty="0">
                <a:latin typeface="Arial" pitchFamily="34" charset="0"/>
              </a:rPr>
              <a:t>人员数</a:t>
            </a:r>
            <a:r>
              <a:rPr lang="en-US" altLang="zh-CN" sz="1846" dirty="0">
                <a:latin typeface="Arial" pitchFamily="34" charset="0"/>
              </a:rPr>
              <a:t>(</a:t>
            </a:r>
            <a:r>
              <a:rPr lang="zh-CN" altLang="en-US" sz="1846" dirty="0">
                <a:latin typeface="Arial" pitchFamily="34" charset="0"/>
              </a:rPr>
              <a:t>工序数</a:t>
            </a:r>
            <a:r>
              <a:rPr lang="en-US" altLang="zh-CN" sz="1846" dirty="0">
                <a:latin typeface="Arial" pitchFamily="34" charset="0"/>
              </a:rPr>
              <a:t>)</a:t>
            </a:r>
          </a:p>
        </p:txBody>
      </p:sp>
      <p:sp>
        <p:nvSpPr>
          <p:cNvPr id="13362" name="Rectangle 58"/>
          <p:cNvSpPr>
            <a:spLocks noChangeArrowheads="1"/>
          </p:cNvSpPr>
          <p:nvPr/>
        </p:nvSpPr>
        <p:spPr bwMode="auto">
          <a:xfrm>
            <a:off x="5237165" y="4558815"/>
            <a:ext cx="3906837" cy="795955"/>
          </a:xfrm>
          <a:prstGeom prst="rect">
            <a:avLst/>
          </a:prstGeom>
          <a:noFill/>
          <a:ln w="9525">
            <a:noFill/>
            <a:miter lim="800000"/>
            <a:headEnd/>
            <a:tailEnd/>
          </a:ln>
        </p:spPr>
        <p:txBody>
          <a:bodyPr lIns="84992" tIns="42497" rIns="84992" bIns="42497">
            <a:spAutoFit/>
          </a:bodyPr>
          <a:lstStyle/>
          <a:p>
            <a:pPr>
              <a:spcBef>
                <a:spcPct val="50000"/>
              </a:spcBef>
              <a:buFontTx/>
              <a:buChar char="•"/>
            </a:pPr>
            <a:r>
              <a:rPr lang="en-US" altLang="zh-CN" sz="1846">
                <a:latin typeface="Arial" pitchFamily="34" charset="0"/>
              </a:rPr>
              <a:t>B.N Time :</a:t>
            </a:r>
            <a:r>
              <a:rPr lang="zh-CN" altLang="en-US" sz="1846">
                <a:latin typeface="Arial" pitchFamily="34" charset="0"/>
              </a:rPr>
              <a:t>指 </a:t>
            </a:r>
            <a:r>
              <a:rPr lang="en-US" altLang="zh-CN" sz="1846">
                <a:latin typeface="Arial" pitchFamily="34" charset="0"/>
              </a:rPr>
              <a:t>Line</a:t>
            </a:r>
            <a:r>
              <a:rPr lang="zh-CN" altLang="en-US" sz="1846">
                <a:latin typeface="Arial" pitchFamily="34" charset="0"/>
              </a:rPr>
              <a:t>内工序 </a:t>
            </a:r>
            <a:r>
              <a:rPr lang="en-US" altLang="zh-CN" sz="1846">
                <a:latin typeface="Arial" pitchFamily="34" charset="0"/>
              </a:rPr>
              <a:t>Cycle</a:t>
            </a:r>
          </a:p>
          <a:p>
            <a:pPr>
              <a:spcBef>
                <a:spcPct val="50000"/>
              </a:spcBef>
            </a:pPr>
            <a:r>
              <a:rPr lang="en-US" altLang="zh-CN" sz="1846">
                <a:latin typeface="Arial" pitchFamily="34" charset="0"/>
              </a:rPr>
              <a:t> Time</a:t>
            </a:r>
            <a:r>
              <a:rPr lang="zh-CN" altLang="en-US" sz="1846">
                <a:latin typeface="Arial" pitchFamily="34" charset="0"/>
              </a:rPr>
              <a:t>最长的时间．</a:t>
            </a:r>
          </a:p>
        </p:txBody>
      </p:sp>
      <p:sp>
        <p:nvSpPr>
          <p:cNvPr id="63" name="Rectangle 2"/>
          <p:cNvSpPr txBox="1">
            <a:spLocks noChangeArrowheads="1"/>
          </p:cNvSpPr>
          <p:nvPr/>
        </p:nvSpPr>
        <p:spPr>
          <a:xfrm>
            <a:off x="1101863" y="367767"/>
            <a:ext cx="5649913" cy="623146"/>
          </a:xfrm>
          <a:prstGeom prst="rect">
            <a:avLst/>
          </a:prstGeom>
        </p:spPr>
        <p:txBody>
          <a:bodyPr>
            <a:noAutofit/>
          </a:bodyPr>
          <a:lstStyle/>
          <a:p>
            <a:pPr defTabSz="844083">
              <a:spcBef>
                <a:spcPct val="0"/>
              </a:spcBef>
              <a:defRPr/>
            </a:pPr>
            <a:r>
              <a:rPr lang="zh-CN" altLang="en-US" sz="2800" b="1" dirty="0">
                <a:solidFill>
                  <a:srgbClr val="FF0000"/>
                </a:solidFill>
                <a:latin typeface="微软雅黑" pitchFamily="34" charset="-122"/>
                <a:ea typeface="微软雅黑" pitchFamily="34" charset="-122"/>
                <a:cs typeface="+mj-cs"/>
              </a:rPr>
              <a:t>生产线平衡</a:t>
            </a:r>
          </a:p>
        </p:txBody>
      </p:sp>
    </p:spTree>
    <p:extLst>
      <p:ext uri="{BB962C8B-B14F-4D97-AF65-F5344CB8AC3E}">
        <p14:creationId xmlns:p14="http://schemas.microsoft.com/office/powerpoint/2010/main" val="12057562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308698" y="1426334"/>
            <a:ext cx="8500696" cy="424031"/>
          </a:xfrm>
          <a:prstGeom prst="rect">
            <a:avLst/>
          </a:prstGeom>
          <a:noFill/>
          <a:ln w="9525">
            <a:noFill/>
            <a:miter lim="800000"/>
            <a:headEnd/>
            <a:tailEnd/>
          </a:ln>
        </p:spPr>
        <p:txBody>
          <a:bodyPr/>
          <a:lstStyle/>
          <a:p>
            <a:pPr algn="l">
              <a:spcBef>
                <a:spcPct val="0"/>
              </a:spcBef>
              <a:buClr>
                <a:srgbClr val="FF0000"/>
              </a:buClr>
              <a:buSzTx/>
              <a:buFont typeface="Wingdings" pitchFamily="2" charset="2"/>
              <a:buChar char="n"/>
            </a:pPr>
            <a:r>
              <a:rPr lang="zh-CN" altLang="en-US" sz="2400" dirty="0">
                <a:latin typeface="微软雅黑" pitchFamily="34" charset="-122"/>
                <a:ea typeface="微软雅黑" pitchFamily="34" charset="-122"/>
              </a:rPr>
              <a:t>生产保障机制</a:t>
            </a:r>
          </a:p>
        </p:txBody>
      </p:sp>
      <p:sp>
        <p:nvSpPr>
          <p:cNvPr id="38915" name="Text Box 2"/>
          <p:cNvSpPr txBox="1">
            <a:spLocks noChangeArrowheads="1"/>
          </p:cNvSpPr>
          <p:nvPr/>
        </p:nvSpPr>
        <p:spPr bwMode="auto">
          <a:xfrm>
            <a:off x="1104916" y="383761"/>
            <a:ext cx="6676292" cy="523220"/>
          </a:xfrm>
          <a:prstGeom prst="rect">
            <a:avLst/>
          </a:prstGeom>
          <a:noFill/>
          <a:ln w="9525">
            <a:noFill/>
            <a:miter lim="800000"/>
            <a:headEnd/>
            <a:tailEnd/>
          </a:ln>
        </p:spPr>
        <p:txBody>
          <a:bodyPr>
            <a:spAutoFit/>
          </a:bodyPr>
          <a:lstStyle/>
          <a:p>
            <a:pPr>
              <a:spcBef>
                <a:spcPct val="0"/>
              </a:spcBef>
              <a:buSzTx/>
              <a:buFontTx/>
              <a:buNone/>
            </a:pPr>
            <a:r>
              <a:rPr lang="zh-CN" altLang="en-US" sz="2800" b="1" dirty="0">
                <a:solidFill>
                  <a:srgbClr val="FF0000"/>
                </a:solidFill>
                <a:latin typeface="微软雅黑" pitchFamily="34" charset="-122"/>
                <a:ea typeface="微软雅黑" pitchFamily="34" charset="-122"/>
                <a:sym typeface="宋体" pitchFamily="2" charset="-122"/>
              </a:rPr>
              <a:t>生产的保障和预防</a:t>
            </a:r>
          </a:p>
        </p:txBody>
      </p:sp>
      <p:sp>
        <p:nvSpPr>
          <p:cNvPr id="7" name="矩形 6"/>
          <p:cNvSpPr/>
          <p:nvPr/>
        </p:nvSpPr>
        <p:spPr>
          <a:xfrm>
            <a:off x="797169" y="3542825"/>
            <a:ext cx="1697677" cy="69752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客户需求</a:t>
            </a:r>
          </a:p>
        </p:txBody>
      </p:sp>
      <p:sp>
        <p:nvSpPr>
          <p:cNvPr id="9" name="矩形 8"/>
          <p:cNvSpPr/>
          <p:nvPr/>
        </p:nvSpPr>
        <p:spPr>
          <a:xfrm>
            <a:off x="3284166" y="4675295"/>
            <a:ext cx="4735910" cy="6293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dirty="0">
                <a:solidFill>
                  <a:schemeClr val="tx1"/>
                </a:solidFill>
              </a:rPr>
              <a:t>建立敏捷的生产快速响应系统</a:t>
            </a:r>
          </a:p>
        </p:txBody>
      </p:sp>
      <p:sp>
        <p:nvSpPr>
          <p:cNvPr id="10" name="矩形 9"/>
          <p:cNvSpPr/>
          <p:nvPr/>
        </p:nvSpPr>
        <p:spPr>
          <a:xfrm>
            <a:off x="3284166" y="3885974"/>
            <a:ext cx="4735912" cy="6154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dirty="0">
                <a:solidFill>
                  <a:schemeClr val="tx1"/>
                </a:solidFill>
              </a:rPr>
              <a:t>建立完善的生产控制和闭环管理系统</a:t>
            </a:r>
          </a:p>
        </p:txBody>
      </p:sp>
      <p:sp>
        <p:nvSpPr>
          <p:cNvPr id="11" name="矩形 10"/>
          <p:cNvSpPr/>
          <p:nvPr/>
        </p:nvSpPr>
        <p:spPr>
          <a:xfrm>
            <a:off x="3284167" y="2348882"/>
            <a:ext cx="4735910" cy="62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rPr>
              <a:t>适当保持成品安全库存</a:t>
            </a:r>
          </a:p>
        </p:txBody>
      </p:sp>
      <p:sp>
        <p:nvSpPr>
          <p:cNvPr id="12" name="矩形 11"/>
          <p:cNvSpPr/>
          <p:nvPr/>
        </p:nvSpPr>
        <p:spPr>
          <a:xfrm>
            <a:off x="3284165" y="3138198"/>
            <a:ext cx="4735911" cy="61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rPr>
              <a:t>成立生产应急处理小组</a:t>
            </a:r>
          </a:p>
        </p:txBody>
      </p:sp>
      <p:sp>
        <p:nvSpPr>
          <p:cNvPr id="16" name="矩形 15"/>
          <p:cNvSpPr/>
          <p:nvPr/>
        </p:nvSpPr>
        <p:spPr>
          <a:xfrm>
            <a:off x="263769" y="1942625"/>
            <a:ext cx="8698523" cy="4062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rot="5400000">
            <a:off x="1595534" y="3817524"/>
            <a:ext cx="2461846" cy="1466"/>
          </a:xfrm>
          <a:prstGeom prst="line">
            <a:avLst/>
          </a:prstGeom>
        </p:spPr>
        <p:style>
          <a:lnRef idx="2">
            <a:schemeClr val="dk1"/>
          </a:lnRef>
          <a:fillRef idx="0">
            <a:schemeClr val="dk1"/>
          </a:fillRef>
          <a:effectRef idx="1">
            <a:schemeClr val="dk1"/>
          </a:effectRef>
          <a:fontRef idx="minor">
            <a:schemeClr val="tx1"/>
          </a:fontRef>
        </p:style>
      </p:cxnSp>
      <p:cxnSp>
        <p:nvCxnSpPr>
          <p:cNvPr id="19" name="直接连接符 18"/>
          <p:cNvCxnSpPr/>
          <p:nvPr/>
        </p:nvCxnSpPr>
        <p:spPr>
          <a:xfrm rot="5400000">
            <a:off x="7124178" y="4157384"/>
            <a:ext cx="3036277" cy="1808"/>
          </a:xfrm>
          <a:prstGeom prst="line">
            <a:avLst/>
          </a:prstGeom>
        </p:spPr>
        <p:style>
          <a:lnRef idx="2">
            <a:schemeClr val="dk1"/>
          </a:lnRef>
          <a:fillRef idx="0">
            <a:schemeClr val="dk1"/>
          </a:fillRef>
          <a:effectRef idx="1">
            <a:schemeClr val="dk1"/>
          </a:effectRef>
          <a:fontRef idx="minor">
            <a:schemeClr val="tx1"/>
          </a:fontRef>
        </p:style>
      </p:cxnSp>
      <p:cxnSp>
        <p:nvCxnSpPr>
          <p:cNvPr id="21" name="直接箭头连接符 20"/>
          <p:cNvCxnSpPr/>
          <p:nvPr/>
        </p:nvCxnSpPr>
        <p:spPr>
          <a:xfrm>
            <a:off x="2827191" y="2599117"/>
            <a:ext cx="451338" cy="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直接箭头连接符 21"/>
          <p:cNvCxnSpPr/>
          <p:nvPr/>
        </p:nvCxnSpPr>
        <p:spPr>
          <a:xfrm>
            <a:off x="2827191" y="3460763"/>
            <a:ext cx="451338" cy="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直接箭头连接符 22"/>
          <p:cNvCxnSpPr/>
          <p:nvPr/>
        </p:nvCxnSpPr>
        <p:spPr>
          <a:xfrm>
            <a:off x="2827191" y="4240348"/>
            <a:ext cx="451338" cy="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a:xfrm>
            <a:off x="2827191" y="5060963"/>
            <a:ext cx="451338" cy="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直接连接符 39"/>
          <p:cNvCxnSpPr/>
          <p:nvPr/>
        </p:nvCxnSpPr>
        <p:spPr>
          <a:xfrm flipH="1">
            <a:off x="1946032" y="5672326"/>
            <a:ext cx="6697191" cy="4098"/>
          </a:xfrm>
          <a:prstGeom prst="line">
            <a:avLst/>
          </a:prstGeom>
        </p:spPr>
        <p:style>
          <a:lnRef idx="2">
            <a:schemeClr val="dk1"/>
          </a:lnRef>
          <a:fillRef idx="0">
            <a:schemeClr val="dk1"/>
          </a:fillRef>
          <a:effectRef idx="1">
            <a:schemeClr val="dk1"/>
          </a:effectRef>
          <a:fontRef idx="minor">
            <a:schemeClr val="tx1"/>
          </a:fontRef>
        </p:style>
      </p:cxnSp>
      <p:cxnSp>
        <p:nvCxnSpPr>
          <p:cNvPr id="42" name="直接箭头连接符 41"/>
          <p:cNvCxnSpPr/>
          <p:nvPr/>
        </p:nvCxnSpPr>
        <p:spPr>
          <a:xfrm rot="5400000" flipH="1" flipV="1">
            <a:off x="1228725" y="4957653"/>
            <a:ext cx="1436077" cy="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直接连接符 45"/>
          <p:cNvCxnSpPr/>
          <p:nvPr/>
        </p:nvCxnSpPr>
        <p:spPr>
          <a:xfrm>
            <a:off x="8108355" y="5060963"/>
            <a:ext cx="533400" cy="1466"/>
          </a:xfrm>
          <a:prstGeom prst="line">
            <a:avLst/>
          </a:prstGeom>
        </p:spPr>
        <p:style>
          <a:lnRef idx="2">
            <a:schemeClr val="dk1"/>
          </a:lnRef>
          <a:fillRef idx="0">
            <a:schemeClr val="dk1"/>
          </a:fillRef>
          <a:effectRef idx="1">
            <a:schemeClr val="dk1"/>
          </a:effectRef>
          <a:fontRef idx="minor">
            <a:schemeClr val="tx1"/>
          </a:fontRef>
        </p:style>
      </p:cxnSp>
      <p:cxnSp>
        <p:nvCxnSpPr>
          <p:cNvPr id="47" name="直接连接符 46"/>
          <p:cNvCxnSpPr/>
          <p:nvPr/>
        </p:nvCxnSpPr>
        <p:spPr>
          <a:xfrm>
            <a:off x="8108355" y="3460763"/>
            <a:ext cx="533400" cy="1466"/>
          </a:xfrm>
          <a:prstGeom prst="line">
            <a:avLst/>
          </a:prstGeom>
        </p:spPr>
        <p:style>
          <a:lnRef idx="2">
            <a:schemeClr val="dk1"/>
          </a:lnRef>
          <a:fillRef idx="0">
            <a:schemeClr val="dk1"/>
          </a:fillRef>
          <a:effectRef idx="1">
            <a:schemeClr val="dk1"/>
          </a:effectRef>
          <a:fontRef idx="minor">
            <a:schemeClr val="tx1"/>
          </a:fontRef>
        </p:style>
      </p:cxnSp>
      <p:cxnSp>
        <p:nvCxnSpPr>
          <p:cNvPr id="48" name="直接连接符 47"/>
          <p:cNvCxnSpPr/>
          <p:nvPr/>
        </p:nvCxnSpPr>
        <p:spPr>
          <a:xfrm>
            <a:off x="8108355" y="4240348"/>
            <a:ext cx="533400" cy="1466"/>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48"/>
          <p:cNvCxnSpPr/>
          <p:nvPr/>
        </p:nvCxnSpPr>
        <p:spPr>
          <a:xfrm>
            <a:off x="8108355" y="2640148"/>
            <a:ext cx="533400" cy="1466"/>
          </a:xfrm>
          <a:prstGeom prst="line">
            <a:avLst/>
          </a:prstGeom>
        </p:spPr>
        <p:style>
          <a:lnRef idx="2">
            <a:schemeClr val="dk1"/>
          </a:lnRef>
          <a:fillRef idx="0">
            <a:schemeClr val="dk1"/>
          </a:fillRef>
          <a:effectRef idx="1">
            <a:schemeClr val="dk1"/>
          </a:effectRef>
          <a:fontRef idx="minor">
            <a:schemeClr val="tx1"/>
          </a:fontRef>
        </p:style>
      </p:cxnSp>
      <p:cxnSp>
        <p:nvCxnSpPr>
          <p:cNvPr id="50" name="直接连接符 49"/>
          <p:cNvCxnSpPr/>
          <p:nvPr/>
        </p:nvCxnSpPr>
        <p:spPr>
          <a:xfrm>
            <a:off x="2539464" y="3885974"/>
            <a:ext cx="246185" cy="1466"/>
          </a:xfrm>
          <a:prstGeom prst="line">
            <a:avLst/>
          </a:prstGeom>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233247" y="5266119"/>
            <a:ext cx="1210588" cy="400110"/>
          </a:xfrm>
          <a:prstGeom prst="rect">
            <a:avLst/>
          </a:prstGeom>
          <a:noFill/>
        </p:spPr>
        <p:txBody>
          <a:bodyPr wrap="none" rtlCol="0">
            <a:spAutoFit/>
          </a:bodyPr>
          <a:lstStyle/>
          <a:p>
            <a:r>
              <a:rPr lang="zh-CN" altLang="en-US" sz="2000" dirty="0"/>
              <a:t>满足需求</a:t>
            </a:r>
          </a:p>
        </p:txBody>
      </p:sp>
    </p:spTree>
    <p:extLst>
      <p:ext uri="{BB962C8B-B14F-4D97-AF65-F5344CB8AC3E}">
        <p14:creationId xmlns:p14="http://schemas.microsoft.com/office/powerpoint/2010/main" val="2054485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1000"/>
                                        <p:tgtEl>
                                          <p:spTgt spid="18"/>
                                        </p:tgtEl>
                                      </p:cBhvr>
                                    </p:animEffect>
                                  </p:childTnLst>
                                </p:cTn>
                              </p:par>
                              <p:par>
                                <p:cTn id="12" presetID="3" presetClass="entr" presetSubtype="1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3" presetClass="entr" presetSubtype="1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linds(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horizontal)">
                                      <p:cBhvr>
                                        <p:cTn id="54" dur="500"/>
                                        <p:tgtEl>
                                          <p:spTgt spid="46"/>
                                        </p:tgtEl>
                                      </p:cBhvr>
                                    </p:animEffect>
                                  </p:childTnLst>
                                </p:cTn>
                              </p:par>
                              <p:par>
                                <p:cTn id="55" presetID="3" presetClass="entr" presetSubtype="1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par>
                                <p:cTn id="58" presetID="3" presetClass="entr" presetSubtype="1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linds(horizontal)">
                                      <p:cBhvr>
                                        <p:cTn id="60" dur="500"/>
                                        <p:tgtEl>
                                          <p:spTgt spid="48"/>
                                        </p:tgtEl>
                                      </p:cBhvr>
                                    </p:animEffect>
                                  </p:childTnLst>
                                </p:cTn>
                              </p:par>
                              <p:par>
                                <p:cTn id="61" presetID="3" presetClass="entr" presetSubtype="1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linds(horizontal)">
                                      <p:cBhvr>
                                        <p:cTn id="63" dur="500"/>
                                        <p:tgtEl>
                                          <p:spTgt spid="49"/>
                                        </p:tgtEl>
                                      </p:cBhvr>
                                    </p:animEffect>
                                  </p:childTnLst>
                                </p:cTn>
                              </p:par>
                              <p:par>
                                <p:cTn id="64" presetID="3" presetClass="entr" presetSubtype="1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linds(horizontal)">
                                      <p:cBhvr>
                                        <p:cTn id="66" dur="500"/>
                                        <p:tgtEl>
                                          <p:spTgt spid="40"/>
                                        </p:tgtEl>
                                      </p:cBhvr>
                                    </p:animEffect>
                                  </p:childTnLst>
                                </p:cTn>
                              </p:par>
                              <p:par>
                                <p:cTn id="67" presetID="3" presetClass="entr" presetSubtype="1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linds(horizontal)">
                                      <p:cBhvr>
                                        <p:cTn id="69" dur="500"/>
                                        <p:tgtEl>
                                          <p:spTgt spid="4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5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334606" y="1476478"/>
            <a:ext cx="8352194" cy="4904850"/>
          </a:xfrm>
          <a:noFill/>
          <a:ln>
            <a:noFill/>
          </a:ln>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spcBef>
                <a:spcPts val="0"/>
              </a:spcBef>
              <a:buNone/>
            </a:pPr>
            <a:r>
              <a:rPr lang="zh-CN" altLang="en-US" sz="2400" b="1" dirty="0">
                <a:solidFill>
                  <a:srgbClr val="FF0000"/>
                </a:solidFill>
                <a:latin typeface="微软雅黑" pitchFamily="34" charset="-122"/>
                <a:ea typeface="微软雅黑" pitchFamily="34" charset="-122"/>
              </a:rPr>
              <a:t>第一步：明确改善目的和对象：</a:t>
            </a:r>
          </a:p>
          <a:p>
            <a:pPr marL="0" indent="0">
              <a:lnSpc>
                <a:spcPct val="150000"/>
              </a:lnSpc>
              <a:spcBef>
                <a:spcPts val="0"/>
              </a:spcBef>
              <a:buNone/>
            </a:pPr>
            <a:r>
              <a:rPr lang="zh-CN" altLang="en-US" sz="2000" b="1" dirty="0">
                <a:latin typeface="微软雅黑" pitchFamily="34" charset="-122"/>
                <a:ea typeface="微软雅黑" pitchFamily="34" charset="-122"/>
              </a:rPr>
              <a:t>是否因为生产量变动（增产或减产）而进行的改善</a:t>
            </a:r>
          </a:p>
          <a:p>
            <a:pPr marL="0" indent="0">
              <a:lnSpc>
                <a:spcPct val="150000"/>
              </a:lnSpc>
              <a:spcBef>
                <a:spcPts val="0"/>
              </a:spcBef>
              <a:buNone/>
            </a:pPr>
            <a:r>
              <a:rPr lang="zh-CN" altLang="en-US" sz="2000" b="1" dirty="0">
                <a:latin typeface="微软雅黑" pitchFamily="34" charset="-122"/>
                <a:ea typeface="微软雅黑" pitchFamily="34" charset="-122"/>
              </a:rPr>
              <a:t>是否为了提高生产率、减少作业人员</a:t>
            </a:r>
          </a:p>
          <a:p>
            <a:pPr marL="0" indent="0">
              <a:lnSpc>
                <a:spcPct val="150000"/>
              </a:lnSpc>
              <a:spcBef>
                <a:spcPts val="0"/>
              </a:spcBef>
              <a:buNone/>
            </a:pPr>
            <a:r>
              <a:rPr lang="zh-CN" altLang="en-US" sz="2000" b="1" dirty="0">
                <a:latin typeface="微软雅黑" pitchFamily="34" charset="-122"/>
                <a:ea typeface="微软雅黑" pitchFamily="34" charset="-122"/>
              </a:rPr>
              <a:t>改善对象是一条生产线、某段工序还是整个流程</a:t>
            </a:r>
          </a:p>
          <a:p>
            <a:pPr marL="0" indent="0">
              <a:lnSpc>
                <a:spcPct val="150000"/>
              </a:lnSpc>
              <a:spcBef>
                <a:spcPts val="0"/>
              </a:spcBef>
              <a:buNone/>
            </a:pPr>
            <a:r>
              <a:rPr lang="zh-CN" altLang="en-US" sz="2400" b="1" dirty="0">
                <a:solidFill>
                  <a:srgbClr val="FF0000"/>
                </a:solidFill>
                <a:latin typeface="微软雅黑" pitchFamily="34" charset="-122"/>
                <a:ea typeface="微软雅黑" pitchFamily="34" charset="-122"/>
              </a:rPr>
              <a:t>第二步：了解、分析生产现状及相关人员的工作状况：</a:t>
            </a:r>
          </a:p>
          <a:p>
            <a:pPr marL="0" indent="0">
              <a:lnSpc>
                <a:spcPct val="150000"/>
              </a:lnSpc>
              <a:spcBef>
                <a:spcPts val="0"/>
              </a:spcBef>
              <a:buNone/>
            </a:pPr>
            <a:r>
              <a:rPr lang="zh-CN" altLang="en-US" sz="2000" b="1" dirty="0">
                <a:latin typeface="微软雅黑" pitchFamily="34" charset="-122"/>
                <a:ea typeface="微软雅黑" pitchFamily="34" charset="-122"/>
              </a:rPr>
              <a:t>如各工位或工序的良品率有多高？人员出勤状况、产品加工的难易度、品质事故的发生点等。</a:t>
            </a:r>
            <a:endParaRPr lang="en-US" altLang="zh-CN" sz="2000" b="1" dirty="0">
              <a:latin typeface="微软雅黑" pitchFamily="34" charset="-122"/>
              <a:ea typeface="微软雅黑" pitchFamily="34" charset="-122"/>
            </a:endParaRPr>
          </a:p>
          <a:p>
            <a:pPr marL="0" indent="0">
              <a:lnSpc>
                <a:spcPct val="150000"/>
              </a:lnSpc>
              <a:spcBef>
                <a:spcPts val="0"/>
              </a:spcBef>
              <a:buNone/>
            </a:pPr>
            <a:r>
              <a:rPr lang="zh-CN" altLang="en-US" sz="2400" b="1" dirty="0">
                <a:solidFill>
                  <a:srgbClr val="FF0000"/>
                </a:solidFill>
                <a:latin typeface="微软雅黑" pitchFamily="34" charset="-122"/>
                <a:ea typeface="微软雅黑" pitchFamily="34" charset="-122"/>
              </a:rPr>
              <a:t>第三步：了解产品工艺流程并分解各工程的作业要素：</a:t>
            </a:r>
            <a:endParaRPr lang="en-US" altLang="zh-CN" sz="2400" b="1" dirty="0">
              <a:solidFill>
                <a:srgbClr val="FF0000"/>
              </a:solidFill>
              <a:latin typeface="微软雅黑" pitchFamily="34" charset="-122"/>
              <a:ea typeface="微软雅黑" pitchFamily="34" charset="-122"/>
            </a:endParaRPr>
          </a:p>
          <a:p>
            <a:pPr marL="0" indent="0">
              <a:lnSpc>
                <a:spcPct val="150000"/>
              </a:lnSpc>
              <a:spcBef>
                <a:spcPts val="0"/>
              </a:spcBef>
              <a:buNone/>
            </a:pPr>
            <a:r>
              <a:rPr lang="zh-CN" altLang="en-US" sz="2000" b="1" dirty="0">
                <a:latin typeface="微软雅黑" pitchFamily="34" charset="-122"/>
                <a:ea typeface="微软雅黑" pitchFamily="34" charset="-122"/>
              </a:rPr>
              <a:t>根据工程分析图了解加工作业内容，依据作业拆分原则拆分各工程的作业要素。</a:t>
            </a:r>
          </a:p>
          <a:p>
            <a:pPr marL="0" indent="0">
              <a:lnSpc>
                <a:spcPct val="150000"/>
              </a:lnSpc>
              <a:spcBef>
                <a:spcPts val="0"/>
              </a:spcBef>
              <a:buNone/>
            </a:pPr>
            <a:endParaRPr lang="zh-CN" altLang="en-US" sz="2000" b="1" dirty="0">
              <a:latin typeface="微软雅黑" pitchFamily="34" charset="-122"/>
              <a:ea typeface="微软雅黑" pitchFamily="34" charset="-122"/>
            </a:endParaRPr>
          </a:p>
        </p:txBody>
      </p:sp>
      <p:sp>
        <p:nvSpPr>
          <p:cNvPr id="3" name="TextBox 2"/>
          <p:cNvSpPr txBox="1"/>
          <p:nvPr/>
        </p:nvSpPr>
        <p:spPr>
          <a:xfrm>
            <a:off x="1187624" y="404664"/>
            <a:ext cx="3416320" cy="523220"/>
          </a:xfrm>
          <a:prstGeom prst="rect">
            <a:avLst/>
          </a:prstGeom>
          <a:noFill/>
        </p:spPr>
        <p:txBody>
          <a:bodyPr wrap="none" rtlCol="0">
            <a:spAutoFit/>
          </a:bodyPr>
          <a:lstStyle/>
          <a:p>
            <a:r>
              <a:rPr lang="zh-CN" altLang="en-US" sz="2800" b="1" dirty="0">
                <a:solidFill>
                  <a:srgbClr val="FF0000"/>
                </a:solidFill>
                <a:latin typeface="微软雅黑" pitchFamily="34" charset="-122"/>
                <a:ea typeface="微软雅黑" pitchFamily="34" charset="-122"/>
              </a:rPr>
              <a:t>平衡改善的实施步骤</a:t>
            </a:r>
          </a:p>
        </p:txBody>
      </p:sp>
    </p:spTree>
    <p:extLst>
      <p:ext uri="{BB962C8B-B14F-4D97-AF65-F5344CB8AC3E}">
        <p14:creationId xmlns:p14="http://schemas.microsoft.com/office/powerpoint/2010/main" val="554411205"/>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3064" y="1518021"/>
            <a:ext cx="8671424" cy="2677656"/>
          </a:xfrm>
          <a:prstGeom prst="rect">
            <a:avLst/>
          </a:prstGeom>
        </p:spPr>
        <p:txBody>
          <a:bodyPr wrap="square">
            <a:spAutoFit/>
          </a:bodyPr>
          <a:lstStyle/>
          <a:p>
            <a:pPr>
              <a:lnSpc>
                <a:spcPct val="150000"/>
              </a:lnSpc>
            </a:pPr>
            <a:r>
              <a:rPr lang="zh-CN" altLang="en-US" sz="2400" b="1" dirty="0">
                <a:solidFill>
                  <a:srgbClr val="FF0000"/>
                </a:solidFill>
                <a:latin typeface="微软雅黑" pitchFamily="34" charset="-122"/>
                <a:ea typeface="微软雅黑" pitchFamily="34" charset="-122"/>
              </a:rPr>
              <a:t>第四步：对各作业要素进行时间观测</a:t>
            </a:r>
            <a:endParaRPr lang="en-US" altLang="zh-CN" sz="2400" b="1" dirty="0">
              <a:solidFill>
                <a:srgbClr val="FF0000"/>
              </a:solidFill>
              <a:latin typeface="微软雅黑" pitchFamily="34" charset="-122"/>
              <a:ea typeface="微软雅黑" pitchFamily="34" charset="-122"/>
            </a:endParaRPr>
          </a:p>
          <a:p>
            <a:pPr marL="562722" indent="-562722">
              <a:lnSpc>
                <a:spcPct val="150000"/>
              </a:lnSpc>
            </a:pPr>
            <a:r>
              <a:rPr lang="zh-CN" altLang="en-US" sz="2400" b="1" dirty="0">
                <a:solidFill>
                  <a:srgbClr val="FF0000"/>
                </a:solidFill>
                <a:latin typeface="微软雅黑" pitchFamily="34" charset="-122"/>
                <a:ea typeface="微软雅黑" pitchFamily="34" charset="-122"/>
              </a:rPr>
              <a:t>第五步：对观测记录的结果进行处理，得出各作业要素的标准时间，在进行数据处理时应注意如下两点：</a:t>
            </a:r>
          </a:p>
          <a:p>
            <a:pPr marL="562722" indent="-562722">
              <a:lnSpc>
                <a:spcPct val="150000"/>
              </a:lnSpc>
            </a:pPr>
            <a:r>
              <a:rPr lang="zh-CN" altLang="en-US" sz="2000" b="1" dirty="0">
                <a:latin typeface="微软雅黑" pitchFamily="34" charset="-122"/>
                <a:ea typeface="微软雅黑" pitchFamily="34" charset="-122"/>
              </a:rPr>
              <a:t>剔除异常值、排除各种影响作业的因素，最后制定出各作业要素的标准时间。</a:t>
            </a:r>
            <a:endParaRPr lang="en-US" altLang="zh-CN" sz="2000" b="1" dirty="0">
              <a:latin typeface="微软雅黑" pitchFamily="34" charset="-122"/>
              <a:ea typeface="微软雅黑" pitchFamily="34" charset="-122"/>
            </a:endParaRPr>
          </a:p>
          <a:p>
            <a:pPr marL="562722" indent="-562722">
              <a:lnSpc>
                <a:spcPct val="150000"/>
              </a:lnSpc>
            </a:pPr>
            <a:r>
              <a:rPr lang="zh-CN" altLang="en-US" sz="2000" b="1" dirty="0">
                <a:latin typeface="微软雅黑" pitchFamily="34" charset="-122"/>
                <a:ea typeface="微软雅黑" pitchFamily="34" charset="-122"/>
              </a:rPr>
              <a:t>把各种浪费现象记入并提出相关的改善方法，以便改善实施。</a:t>
            </a:r>
          </a:p>
        </p:txBody>
      </p:sp>
    </p:spTree>
    <p:extLst>
      <p:ext uri="{BB962C8B-B14F-4D97-AF65-F5344CB8AC3E}">
        <p14:creationId xmlns:p14="http://schemas.microsoft.com/office/powerpoint/2010/main" val="42615650"/>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68313" y="1623647"/>
            <a:ext cx="8229600" cy="4321421"/>
          </a:xfrm>
          <a:ln>
            <a:noFill/>
          </a:ln>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marL="562722" indent="-562722">
              <a:lnSpc>
                <a:spcPct val="150000"/>
              </a:lnSpc>
              <a:buNone/>
            </a:pPr>
            <a:r>
              <a:rPr lang="zh-CN" altLang="en-US" sz="2400" b="1" dirty="0">
                <a:solidFill>
                  <a:srgbClr val="FF0000"/>
                </a:solidFill>
                <a:latin typeface="微软雅黑" pitchFamily="34" charset="-122"/>
                <a:ea typeface="微软雅黑" pitchFamily="34" charset="-122"/>
              </a:rPr>
              <a:t>第六步：绘出生产线平衡图。</a:t>
            </a:r>
          </a:p>
          <a:p>
            <a:pPr marL="562722" indent="-562722">
              <a:lnSpc>
                <a:spcPct val="150000"/>
              </a:lnSpc>
              <a:buNone/>
            </a:pPr>
            <a:r>
              <a:rPr lang="zh-CN" altLang="en-US" sz="2400" b="1" dirty="0">
                <a:solidFill>
                  <a:srgbClr val="FF0000"/>
                </a:solidFill>
                <a:latin typeface="微软雅黑" pitchFamily="34" charset="-122"/>
                <a:ea typeface="微软雅黑" pitchFamily="34" charset="-122"/>
              </a:rPr>
              <a:t>第七步：计算目前的平衡率、稼动损失率等。</a:t>
            </a:r>
          </a:p>
          <a:p>
            <a:pPr marL="562722" indent="-562722">
              <a:lnSpc>
                <a:spcPct val="150000"/>
              </a:lnSpc>
              <a:buNone/>
            </a:pPr>
            <a:r>
              <a:rPr lang="zh-CN" altLang="en-US" sz="2400" b="1" dirty="0">
                <a:solidFill>
                  <a:srgbClr val="FF0000"/>
                </a:solidFill>
                <a:latin typeface="微软雅黑" pitchFamily="34" charset="-122"/>
                <a:ea typeface="微软雅黑" pitchFamily="34" charset="-122"/>
              </a:rPr>
              <a:t>第八步：提出改善目标及实施方案。</a:t>
            </a:r>
          </a:p>
          <a:p>
            <a:pPr marL="562722" indent="-562722">
              <a:lnSpc>
                <a:spcPct val="150000"/>
              </a:lnSpc>
              <a:buNone/>
            </a:pPr>
            <a:r>
              <a:rPr lang="zh-CN" altLang="en-US" sz="2400" b="1" dirty="0">
                <a:solidFill>
                  <a:srgbClr val="FF0000"/>
                </a:solidFill>
                <a:latin typeface="微软雅黑" pitchFamily="34" charset="-122"/>
                <a:ea typeface="微软雅黑" pitchFamily="34" charset="-122"/>
              </a:rPr>
              <a:t>第九步：依据平衡改善法则、动作经济原则等方法实施改善。</a:t>
            </a:r>
          </a:p>
          <a:p>
            <a:pPr marL="562722" indent="-562722">
              <a:lnSpc>
                <a:spcPct val="150000"/>
              </a:lnSpc>
              <a:buNone/>
            </a:pPr>
            <a:r>
              <a:rPr lang="zh-CN" altLang="en-US" sz="2400" b="1" dirty="0">
                <a:solidFill>
                  <a:srgbClr val="FF0000"/>
                </a:solidFill>
                <a:latin typeface="微软雅黑" pitchFamily="34" charset="-122"/>
                <a:ea typeface="微软雅黑" pitchFamily="34" charset="-122"/>
              </a:rPr>
              <a:t>第十步：改善结果的分析、总结和评价。</a:t>
            </a:r>
          </a:p>
        </p:txBody>
      </p:sp>
      <p:sp>
        <p:nvSpPr>
          <p:cNvPr id="3" name="TextBox 2"/>
          <p:cNvSpPr txBox="1"/>
          <p:nvPr/>
        </p:nvSpPr>
        <p:spPr>
          <a:xfrm>
            <a:off x="1115616" y="404664"/>
            <a:ext cx="4871453" cy="523220"/>
          </a:xfrm>
          <a:prstGeom prst="rect">
            <a:avLst/>
          </a:prstGeom>
          <a:noFill/>
        </p:spPr>
        <p:txBody>
          <a:bodyPr wrap="square" rtlCol="0">
            <a:spAutoFit/>
          </a:bodyPr>
          <a:lstStyle/>
          <a:p>
            <a:r>
              <a:rPr lang="zh-CN" altLang="en-US" sz="2800" b="1" dirty="0">
                <a:solidFill>
                  <a:srgbClr val="FF0000"/>
                </a:solidFill>
                <a:latin typeface="微软雅黑" pitchFamily="34" charset="-122"/>
                <a:ea typeface="微软雅黑" pitchFamily="34" charset="-122"/>
              </a:rPr>
              <a:t>平衡改善的实施步骤</a:t>
            </a:r>
          </a:p>
        </p:txBody>
      </p:sp>
      <p:sp>
        <p:nvSpPr>
          <p:cNvPr id="4" name="灯片编号占位符 3"/>
          <p:cNvSpPr>
            <a:spLocks noGrp="1"/>
          </p:cNvSpPr>
          <p:nvPr>
            <p:ph type="sldNum" sz="quarter" idx="4294967295"/>
          </p:nvPr>
        </p:nvSpPr>
        <p:spPr>
          <a:xfrm>
            <a:off x="6553200" y="6131175"/>
            <a:ext cx="2133600" cy="337038"/>
          </a:xfrm>
          <a:prstGeom prst="rect">
            <a:avLst/>
          </a:prstGeom>
        </p:spPr>
        <p:txBody>
          <a:bodyPr/>
          <a:lstStyle/>
          <a:p>
            <a:fld id="{8BA16DCC-C50E-4AD5-94C9-747C0058B3E1}" type="slidenum">
              <a:rPr lang="zh-CN" altLang="en-US" smtClean="0"/>
              <a:pPr/>
              <a:t>142</a:t>
            </a:fld>
            <a:endParaRPr lang="zh-CN" altLang="en-US"/>
          </a:p>
        </p:txBody>
      </p:sp>
    </p:spTree>
    <p:extLst>
      <p:ext uri="{BB962C8B-B14F-4D97-AF65-F5344CB8AC3E}">
        <p14:creationId xmlns:p14="http://schemas.microsoft.com/office/powerpoint/2010/main" val="1758049402"/>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6809525" cy="623146"/>
          </a:xfrm>
        </p:spPr>
        <p:txBody>
          <a:bodyPr>
            <a:normAutofit/>
          </a:bodyPr>
          <a:lstStyle/>
          <a:p>
            <a:r>
              <a:rPr lang="zh-CN" altLang="en-US" sz="2800" dirty="0">
                <a:solidFill>
                  <a:srgbClr val="FF0000"/>
                </a:solidFill>
              </a:rPr>
              <a:t>怎样进行工序分析</a:t>
            </a:r>
          </a:p>
        </p:txBody>
      </p:sp>
      <p:sp>
        <p:nvSpPr>
          <p:cNvPr id="3" name="内容占位符 2"/>
          <p:cNvSpPr>
            <a:spLocks noGrp="1"/>
          </p:cNvSpPr>
          <p:nvPr>
            <p:ph idx="1"/>
          </p:nvPr>
        </p:nvSpPr>
        <p:spPr>
          <a:xfrm>
            <a:off x="293065" y="1559562"/>
            <a:ext cx="8496944" cy="4346880"/>
          </a:xfrm>
        </p:spPr>
        <p:txBody>
          <a:bodyPr>
            <a:no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 必须到现场对操作员的工作仔细、反复的认真观察，绝不能轻信过去的记录。</a:t>
            </a:r>
          </a:p>
          <a:p>
            <a:pPr>
              <a:lnSpc>
                <a:spcPct val="150000"/>
              </a:lnSpc>
              <a:buFont typeface="Wingdings" pitchFamily="2" charset="2"/>
              <a:buChar char="Ø"/>
            </a:pPr>
            <a:r>
              <a:rPr lang="zh-CN" altLang="en-US" sz="2400" b="1" dirty="0">
                <a:latin typeface="微软雅黑" pitchFamily="34" charset="-122"/>
                <a:ea typeface="微软雅黑" pitchFamily="34" charset="-122"/>
              </a:rPr>
              <a:t> 在观察中会发现操作员的前后动作总是有些差别，这需要再仔细的观察、分析，确定最佳工作方法，并记录下来。如有问题，应记录在表格“备注”栏。 </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当表格中的数据确定后，需要与操作员一起检查是否有遗漏的工作内容，直到大家都认可</a:t>
            </a:r>
          </a:p>
        </p:txBody>
      </p:sp>
    </p:spTree>
    <p:extLst>
      <p:ext uri="{BB962C8B-B14F-4D97-AF65-F5344CB8AC3E}">
        <p14:creationId xmlns:p14="http://schemas.microsoft.com/office/powerpoint/2010/main" val="2295863614"/>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2917" y="404664"/>
            <a:ext cx="7017240" cy="581603"/>
          </a:xfrm>
        </p:spPr>
        <p:txBody>
          <a:bodyPr vert="horz" wrap="square" lIns="84406" tIns="42203" rIns="84406" bIns="42203" numCol="1" rtlCol="0" anchor="ctr" anchorCtr="0" compatLnSpc="1">
            <a:prstTxWarp prst="textNoShape">
              <a:avLst/>
            </a:prstTxWarp>
            <a:normAutofit/>
          </a:bodyPr>
          <a:lstStyle/>
          <a:p>
            <a:r>
              <a:rPr lang="zh-CN" altLang="en-US" sz="2800" dirty="0">
                <a:solidFill>
                  <a:srgbClr val="FF0000"/>
                </a:solidFill>
              </a:rPr>
              <a:t>怎样进行工序分析</a:t>
            </a:r>
          </a:p>
        </p:txBody>
      </p:sp>
      <p:sp>
        <p:nvSpPr>
          <p:cNvPr id="3" name="内容占位符 2"/>
          <p:cNvSpPr>
            <a:spLocks noGrp="1"/>
          </p:cNvSpPr>
          <p:nvPr>
            <p:ph idx="1"/>
          </p:nvPr>
        </p:nvSpPr>
        <p:spPr>
          <a:xfrm>
            <a:off x="293065" y="1559562"/>
            <a:ext cx="8496944" cy="4413349"/>
          </a:xfrm>
        </p:spPr>
        <p:txBody>
          <a:bodyPr>
            <a:noAutofit/>
          </a:bodyPr>
          <a:lstStyle/>
          <a:p>
            <a:pPr>
              <a:lnSpc>
                <a:spcPts val="4154"/>
              </a:lnSpc>
              <a:buFont typeface="Wingdings" pitchFamily="2" charset="2"/>
              <a:buChar char="Ø"/>
            </a:pPr>
            <a:r>
              <a:rPr lang="zh-CN" altLang="en-US" sz="2400" b="1" dirty="0">
                <a:latin typeface="微软雅黑" pitchFamily="34" charset="-122"/>
                <a:ea typeface="微软雅黑" pitchFamily="34" charset="-122"/>
              </a:rPr>
              <a:t> 要注意每个员工的工作步骤，当把每个工作步骤都累计起来，就得到了这个生产单元的所有工作内容。</a:t>
            </a:r>
          </a:p>
          <a:p>
            <a:pPr>
              <a:lnSpc>
                <a:spcPts val="4154"/>
              </a:lnSpc>
              <a:buFont typeface="Wingdings" pitchFamily="2" charset="2"/>
              <a:buChar char="Ø"/>
            </a:pPr>
            <a:r>
              <a:rPr lang="zh-CN" altLang="en-US" sz="2400" b="1" dirty="0">
                <a:latin typeface="微软雅黑" pitchFamily="34" charset="-122"/>
                <a:ea typeface="微软雅黑" pitchFamily="34" charset="-122"/>
              </a:rPr>
              <a:t> 明确这些工作步骤是创建一个连续流非常重要的环节。要注意动作和步骤的不同，动作是不完整的。步骤是有一系列无法分离的动作组成的。</a:t>
            </a:r>
          </a:p>
          <a:p>
            <a:pPr>
              <a:lnSpc>
                <a:spcPts val="4154"/>
              </a:lnSpc>
              <a:buFont typeface="Wingdings" pitchFamily="2" charset="2"/>
              <a:buChar char="Ø"/>
            </a:pPr>
            <a:r>
              <a:rPr lang="zh-CN" altLang="en-US" sz="2400" b="1" dirty="0">
                <a:latin typeface="微软雅黑" pitchFamily="34" charset="-122"/>
                <a:ea typeface="微软雅黑" pitchFamily="34" charset="-122"/>
              </a:rPr>
              <a:t> 将整体工作分解为一系列的工作步骤，可以帮助你找出浪费，然后设法消除这些浪费。否则浪费会隐藏在操作过程中很难发现。</a:t>
            </a:r>
          </a:p>
        </p:txBody>
      </p:sp>
    </p:spTree>
    <p:extLst>
      <p:ext uri="{BB962C8B-B14F-4D97-AF65-F5344CB8AC3E}">
        <p14:creationId xmlns:p14="http://schemas.microsoft.com/office/powerpoint/2010/main" val="3409603394"/>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76672"/>
            <a:ext cx="7017240" cy="540060"/>
          </a:xfrm>
        </p:spPr>
        <p:txBody>
          <a:bodyPr>
            <a:normAutofit/>
          </a:bodyPr>
          <a:lstStyle/>
          <a:p>
            <a:r>
              <a:rPr lang="zh-CN" altLang="en-US" sz="2800" dirty="0">
                <a:solidFill>
                  <a:srgbClr val="FF0000"/>
                </a:solidFill>
              </a:rPr>
              <a:t>动作分析与测时的方法</a:t>
            </a:r>
          </a:p>
        </p:txBody>
      </p:sp>
      <p:sp>
        <p:nvSpPr>
          <p:cNvPr id="3" name="内容占位符 2"/>
          <p:cNvSpPr>
            <a:spLocks noGrp="1"/>
          </p:cNvSpPr>
          <p:nvPr>
            <p:ph idx="1"/>
          </p:nvPr>
        </p:nvSpPr>
        <p:spPr>
          <a:xfrm>
            <a:off x="457200" y="1905005"/>
            <a:ext cx="4447145" cy="252102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buFont typeface="Wingdings" pitchFamily="2" charset="2"/>
              <a:buChar char="Ø"/>
            </a:pPr>
            <a:r>
              <a:rPr lang="zh-CN" altLang="en-US" sz="2400" b="1" dirty="0" smtClean="0">
                <a:latin typeface="微软雅黑" pitchFamily="34" charset="-122"/>
                <a:ea typeface="微软雅黑" pitchFamily="34" charset="-122"/>
              </a:rPr>
              <a:t>目视动作分析法</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动素分析法</a:t>
            </a:r>
            <a:endParaRPr lang="en-US" altLang="zh-CN" sz="24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400" b="1" dirty="0" smtClean="0">
                <a:latin typeface="微软雅黑" pitchFamily="34" charset="-122"/>
                <a:ea typeface="微软雅黑" pitchFamily="34" charset="-122"/>
              </a:rPr>
              <a:t>影片分析法</a:t>
            </a:r>
            <a:endParaRPr lang="zh-CN" altLang="en-US" sz="2400" b="1" dirty="0">
              <a:latin typeface="微软雅黑" pitchFamily="34" charset="-122"/>
              <a:ea typeface="微软雅黑" pitchFamily="34" charset="-122"/>
            </a:endParaRPr>
          </a:p>
        </p:txBody>
      </p:sp>
      <p:pic>
        <p:nvPicPr>
          <p:cNvPr id="2998274" name="Picture 2"/>
          <p:cNvPicPr>
            <a:picLocks noChangeAspect="1" noChangeArrowheads="1"/>
          </p:cNvPicPr>
          <p:nvPr/>
        </p:nvPicPr>
        <p:blipFill>
          <a:blip r:embed="rId2" cstate="email"/>
          <a:srcRect/>
          <a:stretch>
            <a:fillRect/>
          </a:stretch>
        </p:blipFill>
        <p:spPr bwMode="auto">
          <a:xfrm rot="910811">
            <a:off x="4866912" y="3153624"/>
            <a:ext cx="3569677" cy="2101362"/>
          </a:xfrm>
          <a:prstGeom prst="rect">
            <a:avLst/>
          </a:prstGeom>
          <a:noFill/>
          <a:ln w="9525">
            <a:noFill/>
            <a:miter lim="800000"/>
            <a:headEnd/>
            <a:tailEnd/>
          </a:ln>
          <a:effectLst/>
        </p:spPr>
      </p:pic>
    </p:spTree>
    <p:extLst>
      <p:ext uri="{BB962C8B-B14F-4D97-AF65-F5344CB8AC3E}">
        <p14:creationId xmlns:p14="http://schemas.microsoft.com/office/powerpoint/2010/main" val="1436383256"/>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8191" y="404664"/>
            <a:ext cx="6601809" cy="581603"/>
          </a:xfrm>
        </p:spPr>
        <p:txBody>
          <a:bodyPr>
            <a:normAutofit/>
          </a:bodyPr>
          <a:lstStyle/>
          <a:p>
            <a:r>
              <a:rPr lang="zh-CN" altLang="en-US" sz="2800" dirty="0">
                <a:solidFill>
                  <a:srgbClr val="FF0000"/>
                </a:solidFill>
              </a:rPr>
              <a:t>测时应该注意什么？</a:t>
            </a:r>
          </a:p>
        </p:txBody>
      </p:sp>
      <p:sp>
        <p:nvSpPr>
          <p:cNvPr id="3" name="内容占位符 2"/>
          <p:cNvSpPr>
            <a:spLocks noGrp="1"/>
          </p:cNvSpPr>
          <p:nvPr>
            <p:ph idx="1"/>
          </p:nvPr>
        </p:nvSpPr>
        <p:spPr>
          <a:xfrm>
            <a:off x="376150" y="1642650"/>
            <a:ext cx="8391702" cy="4177812"/>
          </a:xfrm>
        </p:spPr>
        <p:txBody>
          <a:bodyPr>
            <a:normAutofit/>
          </a:bodyPr>
          <a:lstStyle/>
          <a:p>
            <a:pPr>
              <a:lnSpc>
                <a:spcPct val="150000"/>
              </a:lnSpc>
              <a:buFont typeface="Wingdings" pitchFamily="2" charset="2"/>
              <a:buChar char="Ø"/>
            </a:pPr>
            <a:r>
              <a:rPr lang="zh-CN" altLang="en-US" sz="2400" b="1" dirty="0">
                <a:latin typeface="微软雅黑" pitchFamily="34" charset="-122"/>
                <a:ea typeface="微软雅黑" pitchFamily="34" charset="-122"/>
              </a:rPr>
              <a:t> 到车间去对生产流程进行观察前要通知班组长或者生产课长，避免直接与操作员交涉，以免打扰他们的工作，影响生产安全、产品质量和生产效率。</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 要牢记你的目的是观察生产工序，了解产品的生产过程。你的任务是记录工序，测量实际工时，而不是监督操作员，也不是评定绩效。</a:t>
            </a:r>
          </a:p>
        </p:txBody>
      </p:sp>
    </p:spTree>
    <p:extLst>
      <p:ext uri="{BB962C8B-B14F-4D97-AF65-F5344CB8AC3E}">
        <p14:creationId xmlns:p14="http://schemas.microsoft.com/office/powerpoint/2010/main" val="3799090818"/>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17996"/>
            <a:ext cx="6934154" cy="581603"/>
          </a:xfrm>
        </p:spPr>
        <p:txBody>
          <a:bodyPr>
            <a:normAutofit/>
          </a:bodyPr>
          <a:lstStyle/>
          <a:p>
            <a:r>
              <a:rPr lang="zh-CN" altLang="en-US" sz="2800" dirty="0">
                <a:solidFill>
                  <a:srgbClr val="FF0000"/>
                </a:solidFill>
              </a:rPr>
              <a:t>工作测时的要点</a:t>
            </a:r>
          </a:p>
        </p:txBody>
      </p:sp>
      <p:pic>
        <p:nvPicPr>
          <p:cNvPr id="4" name="Picture 6" descr="IMG20089"/>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6228184" y="1434933"/>
            <a:ext cx="2560712" cy="2047554"/>
          </a:xfrm>
          <a:prstGeom prst="rect">
            <a:avLst/>
          </a:prstGeom>
          <a:noFill/>
          <a:ln w="9525">
            <a:noFill/>
            <a:miter lim="800000"/>
            <a:headEnd/>
            <a:tailEnd/>
          </a:ln>
        </p:spPr>
      </p:pic>
      <p:sp>
        <p:nvSpPr>
          <p:cNvPr id="5" name="矩形 4"/>
          <p:cNvSpPr/>
          <p:nvPr/>
        </p:nvSpPr>
        <p:spPr>
          <a:xfrm>
            <a:off x="293063" y="1434933"/>
            <a:ext cx="8568952" cy="3905043"/>
          </a:xfrm>
          <a:prstGeom prst="rect">
            <a:avLst/>
          </a:prstGeom>
        </p:spPr>
        <p:txBody>
          <a:bodyPr wrap="square">
            <a:spAutoFit/>
          </a:bodyPr>
          <a:lstStyle/>
          <a:p>
            <a:pPr algn="l">
              <a:lnSpc>
                <a:spcPct val="150000"/>
              </a:lnSpc>
              <a:buFont typeface="Wingdings" pitchFamily="2" charset="2"/>
              <a:buChar char="Ø"/>
            </a:pPr>
            <a:r>
              <a:rPr lang="zh-CN" altLang="en-US" sz="2400" b="1" dirty="0">
                <a:latin typeface="微软雅黑" pitchFamily="34" charset="-122"/>
                <a:ea typeface="微软雅黑" pitchFamily="34" charset="-122"/>
              </a:rPr>
              <a:t> 实地收集时间数据</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站在可看到操作员每个动作的位置</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为每个工作步骤记时要重复记时几次</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选定熟练的操作员进行时间测定</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将操作手工作业时间和机器自动加工时间分开计算</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选择每个工作步骤重复出现的最短时间</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履行车间应有的礼节</a:t>
            </a:r>
          </a:p>
        </p:txBody>
      </p:sp>
    </p:spTree>
    <p:extLst>
      <p:ext uri="{BB962C8B-B14F-4D97-AF65-F5344CB8AC3E}">
        <p14:creationId xmlns:p14="http://schemas.microsoft.com/office/powerpoint/2010/main" val="1034088476"/>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矩形 21"/>
          <p:cNvSpPr>
            <a:spLocks noChangeArrowheads="1"/>
          </p:cNvSpPr>
          <p:nvPr/>
        </p:nvSpPr>
        <p:spPr bwMode="auto">
          <a:xfrm>
            <a:off x="714375" y="1516674"/>
            <a:ext cx="1714500" cy="3500958"/>
          </a:xfrm>
          <a:prstGeom prst="rect">
            <a:avLst/>
          </a:prstGeom>
          <a:noFill/>
          <a:ln w="9525">
            <a:noFill/>
            <a:miter lim="800000"/>
            <a:headEnd/>
            <a:tailEnd/>
          </a:ln>
        </p:spPr>
        <p:txBody>
          <a:bodyPr>
            <a:spAutoFit/>
          </a:bodyPr>
          <a:lstStyle/>
          <a:p>
            <a:pPr>
              <a:lnSpc>
                <a:spcPct val="200000"/>
              </a:lnSpc>
              <a:buClr>
                <a:srgbClr val="FF0000"/>
              </a:buClr>
              <a:buFont typeface="Wingdings" pitchFamily="2" charset="2"/>
              <a:buChar char="n"/>
            </a:pPr>
            <a:r>
              <a:rPr lang="zh-CN" altLang="en-US" sz="2215" b="1">
                <a:latin typeface="微软雅黑" pitchFamily="34" charset="-122"/>
                <a:ea typeface="微软雅黑" pitchFamily="34" charset="-122"/>
              </a:rPr>
              <a:t>针对瓶颈工序，使用动作分析改善的方法进行改善</a:t>
            </a:r>
          </a:p>
        </p:txBody>
      </p:sp>
      <p:pic>
        <p:nvPicPr>
          <p:cNvPr id="342019" name="Picture 18"/>
          <p:cNvPicPr>
            <a:picLocks noChangeAspect="1" noChangeArrowheads="1"/>
          </p:cNvPicPr>
          <p:nvPr/>
        </p:nvPicPr>
        <p:blipFill>
          <a:blip r:embed="rId2" cstate="email"/>
          <a:srcRect/>
          <a:stretch>
            <a:fillRect/>
          </a:stretch>
        </p:blipFill>
        <p:spPr bwMode="auto">
          <a:xfrm>
            <a:off x="2786065" y="1582619"/>
            <a:ext cx="5684837" cy="4088423"/>
          </a:xfrm>
          <a:prstGeom prst="rect">
            <a:avLst/>
          </a:prstGeom>
          <a:noFill/>
          <a:ln w="9525">
            <a:noFill/>
            <a:miter lim="800000"/>
            <a:headEnd/>
            <a:tailEnd/>
          </a:ln>
        </p:spPr>
      </p:pic>
    </p:spTree>
    <p:extLst>
      <p:ext uri="{BB962C8B-B14F-4D97-AF65-F5344CB8AC3E}">
        <p14:creationId xmlns:p14="http://schemas.microsoft.com/office/powerpoint/2010/main" val="2000123639"/>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矩形 22"/>
          <p:cNvSpPr>
            <a:spLocks noChangeArrowheads="1"/>
          </p:cNvSpPr>
          <p:nvPr/>
        </p:nvSpPr>
        <p:spPr bwMode="auto">
          <a:xfrm>
            <a:off x="714377" y="1648559"/>
            <a:ext cx="1928813" cy="2137508"/>
          </a:xfrm>
          <a:prstGeom prst="rect">
            <a:avLst/>
          </a:prstGeom>
          <a:noFill/>
          <a:ln w="9525">
            <a:noFill/>
            <a:miter lim="800000"/>
            <a:headEnd/>
            <a:tailEnd/>
          </a:ln>
        </p:spPr>
        <p:txBody>
          <a:bodyPr>
            <a:spAutoFit/>
          </a:bodyPr>
          <a:lstStyle/>
          <a:p>
            <a:pPr>
              <a:lnSpc>
                <a:spcPct val="200000"/>
              </a:lnSpc>
              <a:buClr>
                <a:srgbClr val="FF0000"/>
              </a:buClr>
              <a:buFont typeface="Wingdings" pitchFamily="2" charset="2"/>
              <a:buChar char="n"/>
            </a:pPr>
            <a:r>
              <a:rPr lang="zh-CN" altLang="en-US" sz="2215" b="1">
                <a:latin typeface="微软雅黑" pitchFamily="34" charset="-122"/>
                <a:ea typeface="微软雅黑" pitchFamily="34" charset="-122"/>
              </a:rPr>
              <a:t>将瓶颈工序的作业内容分担给其他工序。</a:t>
            </a:r>
          </a:p>
        </p:txBody>
      </p:sp>
      <p:pic>
        <p:nvPicPr>
          <p:cNvPr id="343043" name="Picture 19"/>
          <p:cNvPicPr>
            <a:picLocks noChangeAspect="1" noChangeArrowheads="1"/>
          </p:cNvPicPr>
          <p:nvPr/>
        </p:nvPicPr>
        <p:blipFill>
          <a:blip r:embed="rId2" cstate="email"/>
          <a:srcRect/>
          <a:stretch>
            <a:fillRect/>
          </a:stretch>
        </p:blipFill>
        <p:spPr bwMode="auto">
          <a:xfrm>
            <a:off x="2857502" y="1648559"/>
            <a:ext cx="5451475" cy="4088423"/>
          </a:xfrm>
          <a:prstGeom prst="rect">
            <a:avLst/>
          </a:prstGeom>
          <a:noFill/>
          <a:ln w="9525">
            <a:noFill/>
            <a:miter lim="800000"/>
            <a:headEnd/>
            <a:tailEnd/>
          </a:ln>
        </p:spPr>
      </p:pic>
    </p:spTree>
    <p:extLst>
      <p:ext uri="{BB962C8B-B14F-4D97-AF65-F5344CB8AC3E}">
        <p14:creationId xmlns:p14="http://schemas.microsoft.com/office/powerpoint/2010/main" val="4753192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0984" y="1485140"/>
            <a:ext cx="221566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000" b="1" dirty="0"/>
              <a:t>销售部门的夙愿</a:t>
            </a:r>
            <a:endParaRPr lang="en-US" altLang="zh-CN" sz="2000" b="1" dirty="0"/>
          </a:p>
        </p:txBody>
      </p:sp>
      <p:sp>
        <p:nvSpPr>
          <p:cNvPr id="9" name="TextBox 8"/>
          <p:cNvSpPr txBox="1"/>
          <p:nvPr/>
        </p:nvSpPr>
        <p:spPr>
          <a:xfrm>
            <a:off x="3341079" y="1485140"/>
            <a:ext cx="221566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000" b="1" dirty="0"/>
              <a:t>生产部门的夙愿</a:t>
            </a:r>
            <a:endParaRPr lang="en-US" altLang="zh-CN" sz="2000" b="1" dirty="0"/>
          </a:p>
        </p:txBody>
      </p:sp>
      <p:sp>
        <p:nvSpPr>
          <p:cNvPr id="10" name="TextBox 9"/>
          <p:cNvSpPr txBox="1"/>
          <p:nvPr/>
        </p:nvSpPr>
        <p:spPr>
          <a:xfrm>
            <a:off x="6131171" y="1526171"/>
            <a:ext cx="221566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000" b="1" dirty="0"/>
              <a:t>高层管理的夙愿</a:t>
            </a:r>
            <a:endParaRPr lang="en-US" altLang="zh-CN" sz="2000" b="1" dirty="0"/>
          </a:p>
        </p:txBody>
      </p:sp>
      <p:sp>
        <p:nvSpPr>
          <p:cNvPr id="12" name="TextBox 11"/>
          <p:cNvSpPr txBox="1"/>
          <p:nvPr/>
        </p:nvSpPr>
        <p:spPr>
          <a:xfrm>
            <a:off x="1043608" y="391884"/>
            <a:ext cx="6438450" cy="523220"/>
          </a:xfrm>
          <a:prstGeom prst="rect">
            <a:avLst/>
          </a:prstGeom>
          <a:noFill/>
        </p:spPr>
        <p:txBody>
          <a:bodyPr wrap="square" rtlCol="0">
            <a:spAutoFit/>
          </a:bodyPr>
          <a:lstStyle/>
          <a:p>
            <a:r>
              <a:rPr lang="zh-CN" altLang="en-US" sz="2800" b="1" dirty="0">
                <a:solidFill>
                  <a:srgbClr val="FF0000"/>
                </a:solidFill>
                <a:latin typeface="微软雅黑" pitchFamily="34" charset="-122"/>
                <a:ea typeface="微软雅黑" pitchFamily="34" charset="-122"/>
              </a:rPr>
              <a:t>为什么要建立产销协同制度</a:t>
            </a:r>
          </a:p>
        </p:txBody>
      </p:sp>
      <p:sp>
        <p:nvSpPr>
          <p:cNvPr id="13" name="圆角矩形 12"/>
          <p:cNvSpPr/>
          <p:nvPr/>
        </p:nvSpPr>
        <p:spPr>
          <a:xfrm>
            <a:off x="509954" y="1977508"/>
            <a:ext cx="2338754" cy="3487615"/>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t>最好备有足够的存货，可以随时应对订单需求</a:t>
            </a:r>
            <a:endParaRPr lang="en-US" altLang="zh-CN" b="1" dirty="0"/>
          </a:p>
          <a:p>
            <a:pPr algn="l">
              <a:lnSpc>
                <a:spcPct val="150000"/>
              </a:lnSpc>
              <a:buFont typeface="Wingdings" pitchFamily="2" charset="2"/>
              <a:buChar char="Ø"/>
            </a:pPr>
            <a:r>
              <a:rPr lang="zh-CN" altLang="en-US" b="1" dirty="0"/>
              <a:t>由于“客户是上帝”，生产部门最好“无条件”配合</a:t>
            </a:r>
            <a:endParaRPr lang="en-US" altLang="zh-CN" b="1" dirty="0"/>
          </a:p>
          <a:p>
            <a:pPr algn="l">
              <a:lnSpc>
                <a:spcPct val="150000"/>
              </a:lnSpc>
              <a:buFont typeface="Wingdings" pitchFamily="2" charset="2"/>
              <a:buChar char="Ø"/>
            </a:pPr>
            <a:r>
              <a:rPr lang="zh-CN" altLang="en-US" b="1" dirty="0"/>
              <a:t>随时应付客户的紧急插单与订单变更</a:t>
            </a:r>
            <a:endParaRPr lang="en-US" altLang="zh-CN" b="1" dirty="0"/>
          </a:p>
        </p:txBody>
      </p:sp>
      <p:sp>
        <p:nvSpPr>
          <p:cNvPr id="14" name="圆角矩形 13"/>
          <p:cNvSpPr/>
          <p:nvPr/>
        </p:nvSpPr>
        <p:spPr>
          <a:xfrm>
            <a:off x="3313366" y="1977508"/>
            <a:ext cx="2338754" cy="3487615"/>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t>以经济批量以上的批量投产</a:t>
            </a:r>
            <a:endParaRPr lang="en-US" altLang="zh-CN" b="1" dirty="0"/>
          </a:p>
          <a:p>
            <a:pPr algn="l">
              <a:lnSpc>
                <a:spcPct val="150000"/>
              </a:lnSpc>
              <a:buFont typeface="Wingdings" pitchFamily="2" charset="2"/>
              <a:buChar char="Ø"/>
            </a:pPr>
            <a:r>
              <a:rPr lang="zh-CN" altLang="en-US" b="1" dirty="0"/>
              <a:t>尽量使生产需求提早确立，以利生产和物料准备</a:t>
            </a:r>
            <a:endParaRPr lang="en-US" altLang="zh-CN" b="1" dirty="0"/>
          </a:p>
          <a:p>
            <a:pPr algn="l">
              <a:lnSpc>
                <a:spcPct val="150000"/>
              </a:lnSpc>
              <a:buFont typeface="Wingdings" pitchFamily="2" charset="2"/>
              <a:buChar char="Ø"/>
            </a:pPr>
            <a:r>
              <a:rPr lang="zh-CN" altLang="en-US" b="1" dirty="0"/>
              <a:t>尽可能使生产线稳定，不要过多因订单而临时变化</a:t>
            </a:r>
          </a:p>
        </p:txBody>
      </p:sp>
      <p:sp>
        <p:nvSpPr>
          <p:cNvPr id="16" name="圆角矩形 15"/>
          <p:cNvSpPr/>
          <p:nvPr/>
        </p:nvSpPr>
        <p:spPr>
          <a:xfrm>
            <a:off x="6150638" y="2018539"/>
            <a:ext cx="2237225" cy="3487615"/>
          </a:xfrm>
          <a:prstGeom prst="round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50000"/>
              </a:lnSpc>
              <a:buFont typeface="Wingdings" pitchFamily="2" charset="2"/>
              <a:buChar char="Ø"/>
            </a:pPr>
            <a:r>
              <a:rPr lang="zh-CN" altLang="en-US" b="1" dirty="0"/>
              <a:t>尽可能增加产销业绩，降低生产成本</a:t>
            </a:r>
            <a:endParaRPr lang="en-US" altLang="zh-CN" b="1" dirty="0"/>
          </a:p>
          <a:p>
            <a:pPr algn="l">
              <a:lnSpc>
                <a:spcPct val="150000"/>
              </a:lnSpc>
              <a:buFont typeface="Wingdings" pitchFamily="2" charset="2"/>
              <a:buChar char="Ø"/>
            </a:pPr>
            <a:r>
              <a:rPr lang="zh-CN" altLang="en-US" b="1" dirty="0"/>
              <a:t>尽可能控制库存，避免经营风险</a:t>
            </a:r>
          </a:p>
        </p:txBody>
      </p:sp>
      <p:sp>
        <p:nvSpPr>
          <p:cNvPr id="17" name="左右箭头 16"/>
          <p:cNvSpPr/>
          <p:nvPr/>
        </p:nvSpPr>
        <p:spPr>
          <a:xfrm>
            <a:off x="724842" y="5400190"/>
            <a:ext cx="7549662" cy="1113692"/>
          </a:xfrm>
          <a:prstGeom prst="leftRightArrow">
            <a:avLst/>
          </a:prstGeom>
          <a:solidFill>
            <a:srgbClr val="FF33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计划：承上启下    平衡与协调</a:t>
            </a:r>
          </a:p>
        </p:txBody>
      </p:sp>
    </p:spTree>
    <p:extLst>
      <p:ext uri="{BB962C8B-B14F-4D97-AF65-F5344CB8AC3E}">
        <p14:creationId xmlns:p14="http://schemas.microsoft.com/office/powerpoint/2010/main" val="30190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矩形 23"/>
          <p:cNvSpPr>
            <a:spLocks noChangeArrowheads="1"/>
          </p:cNvSpPr>
          <p:nvPr/>
        </p:nvSpPr>
        <p:spPr bwMode="auto">
          <a:xfrm>
            <a:off x="714375" y="1780444"/>
            <a:ext cx="1785938" cy="2137508"/>
          </a:xfrm>
          <a:prstGeom prst="rect">
            <a:avLst/>
          </a:prstGeom>
          <a:noFill/>
          <a:ln w="9525">
            <a:noFill/>
            <a:miter lim="800000"/>
            <a:headEnd/>
            <a:tailEnd/>
          </a:ln>
        </p:spPr>
        <p:txBody>
          <a:bodyPr>
            <a:spAutoFit/>
          </a:bodyPr>
          <a:lstStyle/>
          <a:p>
            <a:pPr>
              <a:lnSpc>
                <a:spcPct val="150000"/>
              </a:lnSpc>
              <a:buClr>
                <a:srgbClr val="FF0000"/>
              </a:buClr>
              <a:buFont typeface="Wingdings" pitchFamily="2" charset="2"/>
              <a:buChar char="n"/>
            </a:pPr>
            <a:r>
              <a:rPr lang="zh-CN" altLang="en-US" sz="2215" b="1">
                <a:latin typeface="微软雅黑" pitchFamily="34" charset="-122"/>
                <a:ea typeface="微软雅黑" pitchFamily="34" charset="-122"/>
              </a:rPr>
              <a:t>增加瓶颈工序作业人员，提升人均产量。</a:t>
            </a:r>
          </a:p>
        </p:txBody>
      </p:sp>
      <p:pic>
        <p:nvPicPr>
          <p:cNvPr id="344067" name="Picture 20"/>
          <p:cNvPicPr>
            <a:picLocks noChangeAspect="1" noChangeArrowheads="1"/>
          </p:cNvPicPr>
          <p:nvPr/>
        </p:nvPicPr>
        <p:blipFill>
          <a:blip r:embed="rId2" cstate="email"/>
          <a:srcRect/>
          <a:stretch>
            <a:fillRect/>
          </a:stretch>
        </p:blipFill>
        <p:spPr bwMode="auto">
          <a:xfrm>
            <a:off x="2928940" y="1582615"/>
            <a:ext cx="5572125" cy="4179277"/>
          </a:xfrm>
          <a:prstGeom prst="rect">
            <a:avLst/>
          </a:prstGeom>
          <a:noFill/>
          <a:ln w="9525">
            <a:noFill/>
            <a:miter lim="800000"/>
            <a:headEnd/>
            <a:tailEnd/>
          </a:ln>
        </p:spPr>
      </p:pic>
    </p:spTree>
    <p:extLst>
      <p:ext uri="{BB962C8B-B14F-4D97-AF65-F5344CB8AC3E}">
        <p14:creationId xmlns:p14="http://schemas.microsoft.com/office/powerpoint/2010/main" val="2044790950"/>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矩形 24"/>
          <p:cNvSpPr>
            <a:spLocks noChangeArrowheads="1"/>
          </p:cNvSpPr>
          <p:nvPr/>
        </p:nvSpPr>
        <p:spPr bwMode="auto">
          <a:xfrm>
            <a:off x="1000125" y="1648559"/>
            <a:ext cx="1857375" cy="3500958"/>
          </a:xfrm>
          <a:prstGeom prst="rect">
            <a:avLst/>
          </a:prstGeom>
          <a:noFill/>
          <a:ln w="9525">
            <a:noFill/>
            <a:miter lim="800000"/>
            <a:headEnd/>
            <a:tailEnd/>
          </a:ln>
        </p:spPr>
        <p:txBody>
          <a:bodyPr>
            <a:spAutoFit/>
          </a:bodyPr>
          <a:lstStyle/>
          <a:p>
            <a:pPr>
              <a:lnSpc>
                <a:spcPct val="200000"/>
              </a:lnSpc>
              <a:buClr>
                <a:srgbClr val="FF0000"/>
              </a:buClr>
              <a:buFont typeface="Wingdings" pitchFamily="2" charset="2"/>
              <a:buChar char="n"/>
            </a:pPr>
            <a:r>
              <a:rPr lang="zh-CN" altLang="en-US" sz="2215" b="1">
                <a:latin typeface="微软雅黑" pitchFamily="34" charset="-122"/>
                <a:ea typeface="微软雅黑" pitchFamily="34" charset="-122"/>
              </a:rPr>
              <a:t>合并相关工序，在作业内容相对较多的情况下容易实现。</a:t>
            </a:r>
          </a:p>
        </p:txBody>
      </p:sp>
      <p:pic>
        <p:nvPicPr>
          <p:cNvPr id="345091" name="Picture 21"/>
          <p:cNvPicPr>
            <a:picLocks noChangeAspect="1" noChangeArrowheads="1"/>
          </p:cNvPicPr>
          <p:nvPr/>
        </p:nvPicPr>
        <p:blipFill>
          <a:blip r:embed="rId2" cstate="email"/>
          <a:srcRect/>
          <a:stretch>
            <a:fillRect/>
          </a:stretch>
        </p:blipFill>
        <p:spPr bwMode="auto">
          <a:xfrm>
            <a:off x="3071813" y="1648558"/>
            <a:ext cx="5440362" cy="3956538"/>
          </a:xfrm>
          <a:prstGeom prst="rect">
            <a:avLst/>
          </a:prstGeom>
          <a:noFill/>
          <a:ln w="9525">
            <a:noFill/>
            <a:miter lim="800000"/>
            <a:headEnd/>
            <a:tailEnd/>
          </a:ln>
        </p:spPr>
      </p:pic>
    </p:spTree>
    <p:extLst>
      <p:ext uri="{BB962C8B-B14F-4D97-AF65-F5344CB8AC3E}">
        <p14:creationId xmlns:p14="http://schemas.microsoft.com/office/powerpoint/2010/main" val="97104507"/>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矩形 25"/>
          <p:cNvSpPr>
            <a:spLocks noChangeArrowheads="1"/>
          </p:cNvSpPr>
          <p:nvPr/>
        </p:nvSpPr>
        <p:spPr bwMode="auto">
          <a:xfrm>
            <a:off x="928690" y="1846386"/>
            <a:ext cx="1785937" cy="2648802"/>
          </a:xfrm>
          <a:prstGeom prst="rect">
            <a:avLst/>
          </a:prstGeom>
          <a:noFill/>
          <a:ln w="9525">
            <a:noFill/>
            <a:miter lim="800000"/>
            <a:headEnd/>
            <a:tailEnd/>
          </a:ln>
        </p:spPr>
        <p:txBody>
          <a:bodyPr>
            <a:spAutoFit/>
          </a:bodyPr>
          <a:lstStyle/>
          <a:p>
            <a:pPr>
              <a:lnSpc>
                <a:spcPct val="150000"/>
              </a:lnSpc>
              <a:buClr>
                <a:srgbClr val="FF0000"/>
              </a:buClr>
              <a:buFont typeface="Wingdings" pitchFamily="2" charset="2"/>
              <a:buChar char="n"/>
            </a:pPr>
            <a:r>
              <a:rPr lang="zh-CN" altLang="en-US" sz="2215" b="1">
                <a:latin typeface="微软雅黑" pitchFamily="34" charset="-122"/>
                <a:ea typeface="微软雅黑" pitchFamily="34" charset="-122"/>
              </a:rPr>
              <a:t>分解作业时间较短的工序，把该工序安排到其他工序。</a:t>
            </a:r>
          </a:p>
        </p:txBody>
      </p:sp>
      <p:pic>
        <p:nvPicPr>
          <p:cNvPr id="346115" name="Picture 21"/>
          <p:cNvPicPr>
            <a:picLocks noChangeAspect="1" noChangeArrowheads="1"/>
          </p:cNvPicPr>
          <p:nvPr/>
        </p:nvPicPr>
        <p:blipFill>
          <a:blip r:embed="rId2" cstate="email"/>
          <a:srcRect/>
          <a:stretch>
            <a:fillRect/>
          </a:stretch>
        </p:blipFill>
        <p:spPr bwMode="auto">
          <a:xfrm>
            <a:off x="3143250" y="1780446"/>
            <a:ext cx="5530850" cy="4022480"/>
          </a:xfrm>
          <a:prstGeom prst="rect">
            <a:avLst/>
          </a:prstGeom>
          <a:noFill/>
          <a:ln w="9525">
            <a:noFill/>
            <a:miter lim="800000"/>
            <a:headEnd/>
            <a:tailEnd/>
          </a:ln>
        </p:spPr>
      </p:pic>
    </p:spTree>
    <p:extLst>
      <p:ext uri="{BB962C8B-B14F-4D97-AF65-F5344CB8AC3E}">
        <p14:creationId xmlns:p14="http://schemas.microsoft.com/office/powerpoint/2010/main" val="1563052"/>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15616" y="404664"/>
            <a:ext cx="6677025" cy="523220"/>
          </a:xfrm>
          <a:prstGeom prst="rect">
            <a:avLst/>
          </a:prstGeom>
          <a:noFill/>
          <a:ln w="9525">
            <a:noFill/>
            <a:miter lim="800000"/>
            <a:headEnd/>
            <a:tailEnd/>
          </a:ln>
        </p:spPr>
        <p:txBody>
          <a:bodyPr>
            <a:spAutoFit/>
          </a:bodyPr>
          <a:lstStyle/>
          <a:p>
            <a:r>
              <a:rPr lang="zh-CN" altLang="en-US" sz="2800" b="1" dirty="0">
                <a:solidFill>
                  <a:srgbClr val="FF3300"/>
                </a:solidFill>
                <a:latin typeface="宋体" pitchFamily="2" charset="-122"/>
                <a:ea typeface="微软雅黑" pitchFamily="34" charset="-122"/>
                <a:sym typeface="宋体" pitchFamily="2" charset="-122"/>
              </a:rPr>
              <a:t>中心要点总结</a:t>
            </a:r>
          </a:p>
        </p:txBody>
      </p:sp>
      <p:sp>
        <p:nvSpPr>
          <p:cNvPr id="45059" name="Rectangle 1"/>
          <p:cNvSpPr>
            <a:spLocks noChangeArrowheads="1"/>
          </p:cNvSpPr>
          <p:nvPr/>
        </p:nvSpPr>
        <p:spPr bwMode="auto">
          <a:xfrm>
            <a:off x="323528" y="1666582"/>
            <a:ext cx="8616461" cy="3785652"/>
          </a:xfrm>
          <a:prstGeom prst="rect">
            <a:avLst/>
          </a:prstGeom>
          <a:noFill/>
          <a:ln w="9525">
            <a:noFill/>
            <a:miter lim="800000"/>
            <a:headEnd/>
            <a:tailEnd/>
          </a:ln>
        </p:spPr>
        <p:txBody>
          <a:bodyPr wrap="square" anchor="ctr">
            <a:spAutoFit/>
          </a:bodyPr>
          <a:lstStyle/>
          <a:p>
            <a:pPr eaLnBrk="0" hangingPunct="0">
              <a:lnSpc>
                <a:spcPct val="150000"/>
              </a:lnSpc>
              <a:buClr>
                <a:srgbClr val="FF0000"/>
              </a:buClr>
            </a:pPr>
            <a:r>
              <a:rPr lang="zh-CN" altLang="en-US" sz="2000" b="1" dirty="0">
                <a:latin typeface="微软雅黑" pitchFamily="34" charset="-122"/>
                <a:ea typeface="微软雅黑" pitchFamily="34" charset="-122"/>
                <a:cs typeface="Times New Roman" pitchFamily="18" charset="0"/>
              </a:rPr>
              <a:t>企业生产现场作业标准管理应遵循以下要点</a:t>
            </a:r>
          </a:p>
          <a:p>
            <a:pPr eaLnBrk="0" hangingPunct="0">
              <a:lnSpc>
                <a:spcPct val="150000"/>
              </a:lnSpc>
              <a:buClr>
                <a:srgbClr val="FF0000"/>
              </a:buClr>
              <a:buFont typeface="Wingdings" pitchFamily="2" charset="2"/>
              <a:buChar char="n"/>
            </a:pPr>
            <a:r>
              <a:rPr lang="zh-CN" altLang="en-US" sz="2000" b="1" dirty="0">
                <a:latin typeface="微软雅黑" pitchFamily="34" charset="-122"/>
                <a:ea typeface="微软雅黑" pitchFamily="34" charset="-122"/>
                <a:cs typeface="Times New Roman" pitchFamily="18" charset="0"/>
              </a:rPr>
              <a:t>作业标准是生产现场作业人员从事生产活动应遵守的“法”</a:t>
            </a:r>
          </a:p>
          <a:p>
            <a:pPr eaLnBrk="0" hangingPunct="0">
              <a:lnSpc>
                <a:spcPct val="150000"/>
              </a:lnSpc>
              <a:buClr>
                <a:srgbClr val="FF0000"/>
              </a:buClr>
              <a:buFont typeface="Wingdings" pitchFamily="2" charset="2"/>
              <a:buChar char="n"/>
            </a:pPr>
            <a:r>
              <a:rPr lang="zh-CN" altLang="en-US" sz="2000" b="1" dirty="0">
                <a:latin typeface="微软雅黑" pitchFamily="34" charset="-122"/>
                <a:ea typeface="微软雅黑" pitchFamily="34" charset="-122"/>
                <a:cs typeface="Times New Roman" pitchFamily="18" charset="0"/>
              </a:rPr>
              <a:t>作业标准是生产管理人员在对作业过程进行指导管控时的依据</a:t>
            </a:r>
          </a:p>
          <a:p>
            <a:pPr eaLnBrk="0" hangingPunct="0">
              <a:lnSpc>
                <a:spcPct val="150000"/>
              </a:lnSpc>
              <a:buClr>
                <a:srgbClr val="FF0000"/>
              </a:buClr>
              <a:buFont typeface="Wingdings" pitchFamily="2" charset="2"/>
              <a:buChar char="n"/>
            </a:pPr>
            <a:r>
              <a:rPr lang="zh-CN" altLang="en-US" sz="2000" b="1" dirty="0">
                <a:latin typeface="微软雅黑" pitchFamily="34" charset="-122"/>
                <a:ea typeface="微软雅黑" pitchFamily="34" charset="-122"/>
                <a:cs typeface="Times New Roman" pitchFamily="18" charset="0"/>
              </a:rPr>
              <a:t>通过作业标准培训确保作业人员都能以统一的作业方法完成作业</a:t>
            </a:r>
          </a:p>
          <a:p>
            <a:pPr eaLnBrk="0" hangingPunct="0">
              <a:lnSpc>
                <a:spcPct val="150000"/>
              </a:lnSpc>
              <a:buClr>
                <a:srgbClr val="FF0000"/>
              </a:buClr>
              <a:buFont typeface="Wingdings" pitchFamily="2" charset="2"/>
              <a:buChar char="n"/>
            </a:pPr>
            <a:r>
              <a:rPr lang="zh-CN" altLang="en-US" sz="2000" b="1" dirty="0">
                <a:latin typeface="微软雅黑" pitchFamily="34" charset="-122"/>
                <a:ea typeface="微软雅黑" pitchFamily="34" charset="-122"/>
                <a:cs typeface="Times New Roman" pitchFamily="18" charset="0"/>
              </a:rPr>
              <a:t>作业标准是企业质量管理、效率管理、成本管理的基准，是企业管理的技术标准</a:t>
            </a:r>
          </a:p>
          <a:p>
            <a:pPr eaLnBrk="0" hangingPunct="0">
              <a:lnSpc>
                <a:spcPct val="150000"/>
              </a:lnSpc>
              <a:buClr>
                <a:srgbClr val="FF0000"/>
              </a:buClr>
              <a:buFont typeface="Wingdings" pitchFamily="2" charset="2"/>
              <a:buChar char="n"/>
            </a:pPr>
            <a:r>
              <a:rPr lang="zh-CN" altLang="en-US" sz="2000" b="1" dirty="0">
                <a:latin typeface="微软雅黑" pitchFamily="34" charset="-122"/>
                <a:ea typeface="微软雅黑" pitchFamily="34" charset="-122"/>
                <a:cs typeface="Times New Roman" pitchFamily="18" charset="0"/>
              </a:rPr>
              <a:t>作业方法设计必须合理，步骤清晰，有助于作业人员减少操作偏差</a:t>
            </a:r>
          </a:p>
          <a:p>
            <a:pPr eaLnBrk="0" hangingPunct="0">
              <a:lnSpc>
                <a:spcPct val="150000"/>
              </a:lnSpc>
              <a:buClr>
                <a:srgbClr val="FF0000"/>
              </a:buClr>
              <a:buFont typeface="Wingdings" pitchFamily="2" charset="2"/>
              <a:buChar char="n"/>
            </a:pPr>
            <a:r>
              <a:rPr lang="zh-CN" altLang="en-US" sz="2000" b="1" dirty="0">
                <a:latin typeface="微软雅黑" pitchFamily="34" charset="-122"/>
                <a:ea typeface="微软雅黑" pitchFamily="34" charset="-122"/>
                <a:cs typeface="Times New Roman" pitchFamily="18" charset="0"/>
              </a:rPr>
              <a:t>作业标准是生产计划实施与结果评价的基准，也是作业改善的基准</a:t>
            </a:r>
          </a:p>
        </p:txBody>
      </p:sp>
    </p:spTree>
    <p:extLst>
      <p:ext uri="{BB962C8B-B14F-4D97-AF65-F5344CB8AC3E}">
        <p14:creationId xmlns:p14="http://schemas.microsoft.com/office/powerpoint/2010/main" val="47217095"/>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115616" y="431339"/>
            <a:ext cx="7467553" cy="540060"/>
          </a:xfrm>
        </p:spPr>
        <p:txBody>
          <a:bodyPr>
            <a:normAutofit/>
          </a:bodyPr>
          <a:lstStyle/>
          <a:p>
            <a:pPr eaLnBrk="1" hangingPunct="1"/>
            <a:r>
              <a:rPr lang="zh-CN" altLang="en-US" sz="2800" dirty="0">
                <a:solidFill>
                  <a:srgbClr val="FF0000"/>
                </a:solidFill>
              </a:rPr>
              <a:t>生产作业标准化</a:t>
            </a:r>
          </a:p>
        </p:txBody>
      </p:sp>
      <p:sp>
        <p:nvSpPr>
          <p:cNvPr id="1332227" name="Rectangle 3"/>
          <p:cNvSpPr>
            <a:spLocks noGrp="1" noChangeArrowheads="1"/>
          </p:cNvSpPr>
          <p:nvPr>
            <p:ph idx="1"/>
          </p:nvPr>
        </p:nvSpPr>
        <p:spPr>
          <a:xfrm>
            <a:off x="611560" y="1556792"/>
            <a:ext cx="7719886" cy="3017499"/>
          </a:xfrm>
          <a:noFill/>
          <a:ln>
            <a:noFill/>
          </a:ln>
        </p:spPr>
        <p:style>
          <a:lnRef idx="2">
            <a:schemeClr val="accent1"/>
          </a:lnRef>
          <a:fillRef idx="1">
            <a:schemeClr val="lt1"/>
          </a:fillRef>
          <a:effectRef idx="0">
            <a:schemeClr val="accent1"/>
          </a:effectRef>
          <a:fontRef idx="minor">
            <a:schemeClr val="dk1"/>
          </a:fontRef>
        </p:style>
        <p:txBody>
          <a:bodyPr anchor="ctr">
            <a:normAutofit/>
          </a:bodyPr>
          <a:lstStyle/>
          <a:p>
            <a:pPr eaLnBrk="1" hangingPunct="1">
              <a:lnSpc>
                <a:spcPct val="150000"/>
              </a:lnSpc>
              <a:buFont typeface="Wingdings" pitchFamily="2" charset="2"/>
              <a:buChar char="Ø"/>
            </a:pPr>
            <a:r>
              <a:rPr lang="zh-CN" altLang="en-US" sz="2400" b="1" dirty="0">
                <a:solidFill>
                  <a:schemeClr val="tx1"/>
                </a:solidFill>
                <a:latin typeface="微软雅黑" pitchFamily="34" charset="-122"/>
                <a:ea typeface="微软雅黑" pitchFamily="34" charset="-122"/>
              </a:rPr>
              <a:t>品质控制表（</a:t>
            </a:r>
            <a:r>
              <a:rPr lang="en-US" altLang="zh-CN" sz="2400" b="1" dirty="0">
                <a:solidFill>
                  <a:schemeClr val="tx1"/>
                </a:solidFill>
                <a:latin typeface="微软雅黑" pitchFamily="34" charset="-122"/>
                <a:ea typeface="微软雅黑" pitchFamily="34" charset="-122"/>
              </a:rPr>
              <a:t>QC</a:t>
            </a:r>
            <a:r>
              <a:rPr lang="zh-CN" altLang="en-US" sz="2400" b="1" dirty="0">
                <a:solidFill>
                  <a:schemeClr val="tx1"/>
                </a:solidFill>
                <a:latin typeface="微软雅黑" pitchFamily="34" charset="-122"/>
                <a:ea typeface="微软雅黑" pitchFamily="34" charset="-122"/>
              </a:rPr>
              <a:t>工程表）</a:t>
            </a:r>
          </a:p>
          <a:p>
            <a:pPr eaLnBrk="1" hangingPunct="1">
              <a:lnSpc>
                <a:spcPct val="150000"/>
              </a:lnSpc>
              <a:buFont typeface="Wingdings" pitchFamily="2" charset="2"/>
              <a:buChar char="Ø"/>
            </a:pPr>
            <a:r>
              <a:rPr lang="zh-CN" altLang="en-US" sz="2400" b="1" dirty="0">
                <a:solidFill>
                  <a:schemeClr val="tx1"/>
                </a:solidFill>
                <a:latin typeface="微软雅黑" pitchFamily="34" charset="-122"/>
                <a:ea typeface="微软雅黑" pitchFamily="34" charset="-122"/>
              </a:rPr>
              <a:t>作业标准书（作业顺序书、作业要领书）</a:t>
            </a:r>
          </a:p>
          <a:p>
            <a:pPr eaLnBrk="1" hangingPunct="1">
              <a:lnSpc>
                <a:spcPct val="150000"/>
              </a:lnSpc>
              <a:buFont typeface="Wingdings" pitchFamily="2" charset="2"/>
              <a:buChar char="Ø"/>
            </a:pPr>
            <a:r>
              <a:rPr lang="zh-CN" altLang="en-US" sz="2400" b="1" dirty="0">
                <a:solidFill>
                  <a:schemeClr val="tx1"/>
                </a:solidFill>
                <a:latin typeface="微软雅黑" pitchFamily="34" charset="-122"/>
                <a:ea typeface="微软雅黑" pitchFamily="34" charset="-122"/>
              </a:rPr>
              <a:t>工序流程图</a:t>
            </a:r>
          </a:p>
          <a:p>
            <a:pPr eaLnBrk="1" hangingPunct="1">
              <a:lnSpc>
                <a:spcPct val="150000"/>
              </a:lnSpc>
              <a:buFont typeface="Wingdings" pitchFamily="2" charset="2"/>
              <a:buChar char="Ø"/>
            </a:pPr>
            <a:r>
              <a:rPr lang="zh-CN" altLang="en-US" sz="2400" b="1" dirty="0">
                <a:solidFill>
                  <a:schemeClr val="tx1"/>
                </a:solidFill>
                <a:latin typeface="微软雅黑" pitchFamily="34" charset="-122"/>
                <a:ea typeface="微软雅黑" pitchFamily="34" charset="-122"/>
              </a:rPr>
              <a:t>技术图纸</a:t>
            </a:r>
          </a:p>
        </p:txBody>
      </p:sp>
    </p:spTree>
    <p:extLst>
      <p:ext uri="{BB962C8B-B14F-4D97-AF65-F5344CB8AC3E}">
        <p14:creationId xmlns:p14="http://schemas.microsoft.com/office/powerpoint/2010/main" val="3133251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2227">
                                            <p:txEl>
                                              <p:pRg st="0" end="0"/>
                                            </p:txEl>
                                          </p:spTgt>
                                        </p:tgtEl>
                                        <p:attrNameLst>
                                          <p:attrName>style.visibility</p:attrName>
                                        </p:attrNameLst>
                                      </p:cBhvr>
                                      <p:to>
                                        <p:strVal val="visible"/>
                                      </p:to>
                                    </p:set>
                                    <p:animEffect transition="in" filter="blinds(horizontal)">
                                      <p:cBhvr>
                                        <p:cTn id="7" dur="500"/>
                                        <p:tgtEl>
                                          <p:spTgt spid="133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2227">
                                            <p:txEl>
                                              <p:pRg st="1" end="1"/>
                                            </p:txEl>
                                          </p:spTgt>
                                        </p:tgtEl>
                                        <p:attrNameLst>
                                          <p:attrName>style.visibility</p:attrName>
                                        </p:attrNameLst>
                                      </p:cBhvr>
                                      <p:to>
                                        <p:strVal val="visible"/>
                                      </p:to>
                                    </p:set>
                                    <p:animEffect transition="in" filter="blinds(horizontal)">
                                      <p:cBhvr>
                                        <p:cTn id="12" dur="500"/>
                                        <p:tgtEl>
                                          <p:spTgt spid="133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2227">
                                            <p:txEl>
                                              <p:pRg st="2" end="2"/>
                                            </p:txEl>
                                          </p:spTgt>
                                        </p:tgtEl>
                                        <p:attrNameLst>
                                          <p:attrName>style.visibility</p:attrName>
                                        </p:attrNameLst>
                                      </p:cBhvr>
                                      <p:to>
                                        <p:strVal val="visible"/>
                                      </p:to>
                                    </p:set>
                                    <p:animEffect transition="in" filter="blinds(horizontal)">
                                      <p:cBhvr>
                                        <p:cTn id="17" dur="500"/>
                                        <p:tgtEl>
                                          <p:spTgt spid="133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2227">
                                            <p:txEl>
                                              <p:pRg st="3" end="3"/>
                                            </p:txEl>
                                          </p:spTgt>
                                        </p:tgtEl>
                                        <p:attrNameLst>
                                          <p:attrName>style.visibility</p:attrName>
                                        </p:attrNameLst>
                                      </p:cBhvr>
                                      <p:to>
                                        <p:strVal val="visible"/>
                                      </p:to>
                                    </p:set>
                                    <p:animEffect transition="in" filter="blinds(horizontal)">
                                      <p:cBhvr>
                                        <p:cTn id="22" dur="500"/>
                                        <p:tgtEl>
                                          <p:spTgt spid="133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15616" y="476672"/>
            <a:ext cx="7426011" cy="540060"/>
          </a:xfrm>
        </p:spPr>
        <p:txBody>
          <a:bodyPr>
            <a:normAutofit/>
          </a:bodyPr>
          <a:lstStyle/>
          <a:p>
            <a:pPr eaLnBrk="1" hangingPunct="1"/>
            <a:r>
              <a:rPr lang="zh-CN" altLang="en-US" sz="2800" dirty="0">
                <a:solidFill>
                  <a:srgbClr val="FF0000"/>
                </a:solidFill>
              </a:rPr>
              <a:t>现场作业标准书</a:t>
            </a:r>
          </a:p>
        </p:txBody>
      </p:sp>
      <p:sp>
        <p:nvSpPr>
          <p:cNvPr id="1333251" name="Rectangle 3"/>
          <p:cNvSpPr>
            <a:spLocks noGrp="1" noChangeArrowheads="1"/>
          </p:cNvSpPr>
          <p:nvPr>
            <p:ph idx="1"/>
          </p:nvPr>
        </p:nvSpPr>
        <p:spPr>
          <a:xfrm>
            <a:off x="674078" y="1740881"/>
            <a:ext cx="8012723" cy="3889903"/>
          </a:xfrm>
        </p:spPr>
        <p:style>
          <a:lnRef idx="2">
            <a:schemeClr val="accent1"/>
          </a:lnRef>
          <a:fillRef idx="1">
            <a:schemeClr val="lt1"/>
          </a:fillRef>
          <a:effectRef idx="0">
            <a:schemeClr val="accent1"/>
          </a:effectRef>
          <a:fontRef idx="minor">
            <a:schemeClr val="dk1"/>
          </a:fontRef>
        </p:style>
        <p:txBody>
          <a:bodyPr>
            <a:normAutofit/>
          </a:bodyPr>
          <a:lstStyle/>
          <a:p>
            <a:pPr eaLnBrk="1" hangingPunct="1">
              <a:buFont typeface="Wingdings" pitchFamily="2" charset="2"/>
              <a:buChar char="Ø"/>
            </a:pPr>
            <a:r>
              <a:rPr lang="zh-CN" altLang="en-US" sz="2585" b="1" dirty="0">
                <a:solidFill>
                  <a:schemeClr val="tx1"/>
                </a:solidFill>
                <a:latin typeface="微软雅黑" pitchFamily="34" charset="-122"/>
                <a:ea typeface="微软雅黑" pitchFamily="34" charset="-122"/>
              </a:rPr>
              <a:t>以岗位划分，把相关标准汇总；</a:t>
            </a:r>
          </a:p>
          <a:p>
            <a:pPr eaLnBrk="1" hangingPunct="1">
              <a:buFont typeface="Wingdings" pitchFamily="2" charset="2"/>
              <a:buChar char="Ø"/>
            </a:pPr>
            <a:endParaRPr lang="zh-CN" altLang="en-US" sz="2585" b="1" dirty="0">
              <a:solidFill>
                <a:schemeClr val="tx1"/>
              </a:solidFill>
              <a:latin typeface="微软雅黑" pitchFamily="34" charset="-122"/>
              <a:ea typeface="微软雅黑" pitchFamily="34" charset="-122"/>
            </a:endParaRPr>
          </a:p>
          <a:p>
            <a:pPr eaLnBrk="1" hangingPunct="1">
              <a:buFont typeface="Wingdings" pitchFamily="2" charset="2"/>
              <a:buChar char="Ø"/>
            </a:pPr>
            <a:r>
              <a:rPr lang="zh-CN" altLang="en-US" sz="2585" b="1" dirty="0">
                <a:solidFill>
                  <a:schemeClr val="tx1"/>
                </a:solidFill>
                <a:latin typeface="微软雅黑" pitchFamily="34" charset="-122"/>
                <a:ea typeface="微软雅黑" pitchFamily="34" charset="-122"/>
              </a:rPr>
              <a:t>易得、易读、易懂；</a:t>
            </a:r>
          </a:p>
          <a:p>
            <a:pPr eaLnBrk="1" hangingPunct="1">
              <a:buFont typeface="Wingdings" pitchFamily="2" charset="2"/>
              <a:buChar char="Ø"/>
            </a:pPr>
            <a:endParaRPr lang="zh-CN" altLang="en-US" sz="2585" b="1" dirty="0">
              <a:solidFill>
                <a:schemeClr val="tx1"/>
              </a:solidFill>
              <a:latin typeface="微软雅黑" pitchFamily="34" charset="-122"/>
              <a:ea typeface="微软雅黑" pitchFamily="34" charset="-122"/>
            </a:endParaRPr>
          </a:p>
          <a:p>
            <a:pPr eaLnBrk="1" hangingPunct="1">
              <a:buFont typeface="Wingdings" pitchFamily="2" charset="2"/>
              <a:buChar char="Ø"/>
            </a:pPr>
            <a:r>
              <a:rPr lang="zh-CN" altLang="en-US" sz="2585" b="1" dirty="0">
                <a:solidFill>
                  <a:schemeClr val="tx1"/>
                </a:solidFill>
                <a:latin typeface="微软雅黑" pitchFamily="34" charset="-122"/>
                <a:ea typeface="微软雅黑" pitchFamily="34" charset="-122"/>
              </a:rPr>
              <a:t>每个岗位悬挂；</a:t>
            </a:r>
          </a:p>
          <a:p>
            <a:pPr eaLnBrk="1" hangingPunct="1">
              <a:buFont typeface="Wingdings" pitchFamily="2" charset="2"/>
              <a:buChar char="Ø"/>
            </a:pPr>
            <a:endParaRPr lang="zh-CN" altLang="en-US" sz="2585" b="1" dirty="0">
              <a:solidFill>
                <a:schemeClr val="tx1"/>
              </a:solidFill>
              <a:latin typeface="微软雅黑" pitchFamily="34" charset="-122"/>
              <a:ea typeface="微软雅黑" pitchFamily="34" charset="-122"/>
            </a:endParaRPr>
          </a:p>
          <a:p>
            <a:pPr eaLnBrk="1" hangingPunct="1">
              <a:buFont typeface="Wingdings" pitchFamily="2" charset="2"/>
              <a:buChar char="Ø"/>
            </a:pPr>
            <a:r>
              <a:rPr lang="zh-CN" altLang="en-US" sz="2585" b="1" dirty="0">
                <a:solidFill>
                  <a:schemeClr val="tx1"/>
                </a:solidFill>
                <a:latin typeface="微软雅黑" pitchFamily="34" charset="-122"/>
                <a:ea typeface="微软雅黑" pitchFamily="34" charset="-122"/>
              </a:rPr>
              <a:t>图文并茂；</a:t>
            </a:r>
          </a:p>
        </p:txBody>
      </p:sp>
      <p:sp>
        <p:nvSpPr>
          <p:cNvPr id="1333252" name="Rectangle 4"/>
          <p:cNvSpPr>
            <a:spLocks noChangeArrowheads="1"/>
          </p:cNvSpPr>
          <p:nvPr/>
        </p:nvSpPr>
        <p:spPr bwMode="auto">
          <a:xfrm>
            <a:off x="5023339" y="3511064"/>
            <a:ext cx="3156438" cy="1661746"/>
          </a:xfrm>
          <a:prstGeom prst="rect">
            <a:avLst/>
          </a:prstGeom>
          <a:solidFill>
            <a:srgbClr val="FFC000"/>
          </a:solidFill>
          <a:ln w="2857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83077" tIns="43200" rIns="83077" bIns="43200" anchor="ctr"/>
          <a:lstStyle/>
          <a:p>
            <a:pPr marL="420576" indent="-420576">
              <a:defRPr/>
            </a:pPr>
            <a:r>
              <a:rPr lang="zh-CN" altLang="en-US" sz="3323" dirty="0">
                <a:latin typeface="黑体" pitchFamily="2" charset="-122"/>
                <a:ea typeface="黑体" pitchFamily="2" charset="-122"/>
              </a:rPr>
              <a:t>目视化</a:t>
            </a:r>
          </a:p>
          <a:p>
            <a:pPr marL="420576" indent="-420576">
              <a:defRPr/>
            </a:pPr>
            <a:r>
              <a:rPr lang="zh-CN" altLang="en-US" sz="3323" dirty="0">
                <a:latin typeface="黑体" pitchFamily="2" charset="-122"/>
                <a:ea typeface="黑体" pitchFamily="2" charset="-122"/>
              </a:rPr>
              <a:t>看板管理</a:t>
            </a:r>
          </a:p>
        </p:txBody>
      </p:sp>
    </p:spTree>
    <p:extLst>
      <p:ext uri="{BB962C8B-B14F-4D97-AF65-F5344CB8AC3E}">
        <p14:creationId xmlns:p14="http://schemas.microsoft.com/office/powerpoint/2010/main" val="2452782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3251">
                                            <p:txEl>
                                              <p:pRg st="0" end="0"/>
                                            </p:txEl>
                                          </p:spTgt>
                                        </p:tgtEl>
                                        <p:attrNameLst>
                                          <p:attrName>style.visibility</p:attrName>
                                        </p:attrNameLst>
                                      </p:cBhvr>
                                      <p:to>
                                        <p:strVal val="visible"/>
                                      </p:to>
                                    </p:set>
                                    <p:animEffect transition="in" filter="blinds(horizontal)">
                                      <p:cBhvr>
                                        <p:cTn id="7" dur="500"/>
                                        <p:tgtEl>
                                          <p:spTgt spid="133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3251">
                                            <p:txEl>
                                              <p:pRg st="2" end="2"/>
                                            </p:txEl>
                                          </p:spTgt>
                                        </p:tgtEl>
                                        <p:attrNameLst>
                                          <p:attrName>style.visibility</p:attrName>
                                        </p:attrNameLst>
                                      </p:cBhvr>
                                      <p:to>
                                        <p:strVal val="visible"/>
                                      </p:to>
                                    </p:set>
                                    <p:animEffect transition="in" filter="blinds(horizontal)">
                                      <p:cBhvr>
                                        <p:cTn id="12" dur="500"/>
                                        <p:tgtEl>
                                          <p:spTgt spid="133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3251">
                                            <p:txEl>
                                              <p:pRg st="4" end="4"/>
                                            </p:txEl>
                                          </p:spTgt>
                                        </p:tgtEl>
                                        <p:attrNameLst>
                                          <p:attrName>style.visibility</p:attrName>
                                        </p:attrNameLst>
                                      </p:cBhvr>
                                      <p:to>
                                        <p:strVal val="visible"/>
                                      </p:to>
                                    </p:set>
                                    <p:animEffect transition="in" filter="blinds(horizontal)">
                                      <p:cBhvr>
                                        <p:cTn id="17" dur="500"/>
                                        <p:tgtEl>
                                          <p:spTgt spid="13332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3251">
                                            <p:txEl>
                                              <p:pRg st="6" end="6"/>
                                            </p:txEl>
                                          </p:spTgt>
                                        </p:tgtEl>
                                        <p:attrNameLst>
                                          <p:attrName>style.visibility</p:attrName>
                                        </p:attrNameLst>
                                      </p:cBhvr>
                                      <p:to>
                                        <p:strVal val="visible"/>
                                      </p:to>
                                    </p:set>
                                    <p:animEffect transition="in" filter="blinds(horizontal)">
                                      <p:cBhvr>
                                        <p:cTn id="22" dur="500"/>
                                        <p:tgtEl>
                                          <p:spTgt spid="133325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3252"/>
                                        </p:tgtEl>
                                        <p:attrNameLst>
                                          <p:attrName>style.visibility</p:attrName>
                                        </p:attrNameLst>
                                      </p:cBhvr>
                                      <p:to>
                                        <p:strVal val="visible"/>
                                      </p:to>
                                    </p:set>
                                    <p:animEffect transition="in" filter="blinds(horizontal)">
                                      <p:cBhvr>
                                        <p:cTn id="27" dur="500"/>
                                        <p:tgtEl>
                                          <p:spTgt spid="133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5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4" name="TextBox 5"/>
          <p:cNvSpPr txBox="1">
            <a:spLocks noChangeArrowheads="1"/>
          </p:cNvSpPr>
          <p:nvPr/>
        </p:nvSpPr>
        <p:spPr bwMode="auto">
          <a:xfrm>
            <a:off x="1054954" y="404664"/>
            <a:ext cx="1620957" cy="523220"/>
          </a:xfrm>
          <a:prstGeom prst="rect">
            <a:avLst/>
          </a:prstGeom>
          <a:noFill/>
          <a:ln w="9525">
            <a:noFill/>
            <a:miter lim="800000"/>
            <a:headEnd/>
            <a:tailEnd/>
          </a:ln>
        </p:spPr>
        <p:txBody>
          <a:bodyPr wrap="none">
            <a:spAutoFit/>
          </a:bodyPr>
          <a:lstStyle/>
          <a:p>
            <a:r>
              <a:rPr lang="zh-CN" altLang="en-US" sz="2800" b="1" dirty="0">
                <a:solidFill>
                  <a:srgbClr val="FF0000"/>
                </a:solidFill>
                <a:latin typeface="微软雅黑" pitchFamily="34" charset="-122"/>
                <a:ea typeface="微软雅黑" pitchFamily="34" charset="-122"/>
              </a:rPr>
              <a:t>作业标准</a:t>
            </a:r>
          </a:p>
        </p:txBody>
      </p:sp>
      <p:sp>
        <p:nvSpPr>
          <p:cNvPr id="136205" name="矩形 6"/>
          <p:cNvSpPr>
            <a:spLocks noChangeArrowheads="1"/>
          </p:cNvSpPr>
          <p:nvPr/>
        </p:nvSpPr>
        <p:spPr bwMode="auto">
          <a:xfrm>
            <a:off x="410308" y="1459022"/>
            <a:ext cx="8276492" cy="2308324"/>
          </a:xfrm>
          <a:prstGeom prst="rect">
            <a:avLst/>
          </a:prstGeom>
          <a:noFill/>
          <a:ln w="9525">
            <a:noFill/>
            <a:miter lim="800000"/>
            <a:headEnd/>
            <a:tailEnd/>
          </a:ln>
        </p:spPr>
        <p:txBody>
          <a:bodyPr>
            <a:spAutoFit/>
          </a:bodyPr>
          <a:lstStyle/>
          <a:p>
            <a:pPr algn="l">
              <a:lnSpc>
                <a:spcPct val="150000"/>
              </a:lnSpc>
              <a:buFont typeface="Wingdings" pitchFamily="2" charset="2"/>
              <a:buChar char="Ø"/>
            </a:pPr>
            <a:r>
              <a:rPr lang="zh-CN" altLang="en-US" sz="2400" b="1" dirty="0">
                <a:latin typeface="微软雅黑" pitchFamily="34" charset="-122"/>
                <a:ea typeface="微软雅黑" pitchFamily="34" charset="-122"/>
              </a:rPr>
              <a:t>作业标准：是为了保证在规定的成本和时间内完成规定质量的产品所制定的方法。</a:t>
            </a:r>
            <a:endParaRPr lang="en-US" altLang="zh-CN" sz="2400" b="1" dirty="0">
              <a:latin typeface="微软雅黑" pitchFamily="34" charset="-122"/>
              <a:ea typeface="微软雅黑" pitchFamily="34" charset="-122"/>
            </a:endParaRPr>
          </a:p>
          <a:p>
            <a:pPr algn="l">
              <a:lnSpc>
                <a:spcPct val="150000"/>
              </a:lnSpc>
              <a:buFont typeface="Wingdings" pitchFamily="2" charset="2"/>
              <a:buChar char="Ø"/>
            </a:pPr>
            <a:r>
              <a:rPr lang="zh-CN" altLang="en-US" sz="2400" b="1" dirty="0">
                <a:latin typeface="微软雅黑" pitchFamily="34" charset="-122"/>
                <a:ea typeface="微软雅黑" pitchFamily="34" charset="-122"/>
              </a:rPr>
              <a:t>要求：目标指向；显示原因和结果；准确；数量化</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具体；可操作；可</a:t>
            </a:r>
            <a:r>
              <a:rPr lang="zh-CN" altLang="en-US" sz="2400" b="1" dirty="0" smtClean="0">
                <a:latin typeface="微软雅黑" pitchFamily="34" charset="-122"/>
                <a:ea typeface="微软雅黑" pitchFamily="34" charset="-122"/>
              </a:rPr>
              <a:t>修订</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457254668"/>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3"/>
          <p:cNvSpPr>
            <a:spLocks noGrp="1" noChangeArrowheads="1"/>
          </p:cNvSpPr>
          <p:nvPr>
            <p:ph type="body" idx="1"/>
          </p:nvPr>
        </p:nvSpPr>
        <p:spPr>
          <a:xfrm>
            <a:off x="251520" y="1484784"/>
            <a:ext cx="8573966" cy="4385896"/>
          </a:xfrm>
        </p:spPr>
        <p:txBody>
          <a:bodyPr/>
          <a:lstStyle/>
          <a:p>
            <a:pPr eaLnBrk="1" hangingPunct="1">
              <a:lnSpc>
                <a:spcPct val="150000"/>
              </a:lnSpc>
              <a:buFontTx/>
              <a:buNone/>
            </a:pPr>
            <a:r>
              <a:rPr lang="en-US" altLang="zh-CN" sz="2400" b="1" dirty="0">
                <a:latin typeface="微软雅黑" pitchFamily="34" charset="-122"/>
                <a:ea typeface="微软雅黑" pitchFamily="34" charset="-122"/>
              </a:rPr>
              <a:t>1. </a:t>
            </a:r>
            <a:r>
              <a:rPr lang="zh-CN" altLang="en-US" sz="2400" b="1" dirty="0">
                <a:latin typeface="微软雅黑" pitchFamily="34" charset="-122"/>
                <a:ea typeface="微软雅黑" pitchFamily="34" charset="-122"/>
              </a:rPr>
              <a:t>平准化</a:t>
            </a:r>
          </a:p>
          <a:p>
            <a:pPr eaLnBrk="1" hangingPunct="1">
              <a:lnSpc>
                <a:spcPct val="150000"/>
              </a:lnSpc>
              <a:buFontTx/>
              <a:buNone/>
            </a:pPr>
            <a:r>
              <a:rPr lang="en-US" altLang="zh-CN" sz="2400" b="1" dirty="0">
                <a:latin typeface="微软雅黑" pitchFamily="34" charset="-122"/>
                <a:ea typeface="微软雅黑" pitchFamily="34" charset="-122"/>
              </a:rPr>
              <a:t>2. </a:t>
            </a:r>
            <a:r>
              <a:rPr lang="zh-CN" altLang="en-US" sz="2400" b="1" dirty="0">
                <a:latin typeface="微软雅黑" pitchFamily="34" charset="-122"/>
                <a:ea typeface="微软雅黑" pitchFamily="34" charset="-122"/>
              </a:rPr>
              <a:t>七大浪费</a:t>
            </a:r>
          </a:p>
          <a:p>
            <a:pPr eaLnBrk="1" hangingPunct="1">
              <a:lnSpc>
                <a:spcPct val="150000"/>
              </a:lnSpc>
              <a:buFontTx/>
              <a:buNone/>
            </a:pPr>
            <a:r>
              <a:rPr lang="en-US" altLang="zh-CN" sz="2400" b="1" dirty="0">
                <a:latin typeface="微软雅黑" pitchFamily="34" charset="-122"/>
                <a:ea typeface="微软雅黑" pitchFamily="34" charset="-122"/>
              </a:rPr>
              <a:t>3. SMART</a:t>
            </a:r>
            <a:r>
              <a:rPr lang="zh-CN" altLang="en-US" sz="2400" b="1" dirty="0">
                <a:latin typeface="微软雅黑" pitchFamily="34" charset="-122"/>
                <a:ea typeface="微软雅黑" pitchFamily="34" charset="-122"/>
              </a:rPr>
              <a:t>原则</a:t>
            </a:r>
          </a:p>
          <a:p>
            <a:pPr eaLnBrk="1" hangingPunct="1">
              <a:lnSpc>
                <a:spcPct val="150000"/>
              </a:lnSpc>
              <a:buFontTx/>
              <a:buNone/>
            </a:pPr>
            <a:r>
              <a:rPr lang="en-US" altLang="zh-CN" sz="2400" b="1" dirty="0">
                <a:latin typeface="微软雅黑" pitchFamily="34" charset="-122"/>
                <a:ea typeface="微软雅黑" pitchFamily="34" charset="-122"/>
              </a:rPr>
              <a:t>4. KYT</a:t>
            </a:r>
            <a:r>
              <a:rPr lang="zh-CN" altLang="en-US" sz="2400" b="1" dirty="0">
                <a:latin typeface="微软雅黑" pitchFamily="34" charset="-122"/>
                <a:ea typeface="微软雅黑" pitchFamily="34" charset="-122"/>
              </a:rPr>
              <a:t>危险预知训练                             </a:t>
            </a:r>
            <a:endParaRPr lang="en-US" altLang="zh-CN" sz="2400" b="1" dirty="0">
              <a:latin typeface="微软雅黑" pitchFamily="34" charset="-122"/>
              <a:ea typeface="微软雅黑" pitchFamily="34" charset="-122"/>
            </a:endParaRPr>
          </a:p>
          <a:p>
            <a:pPr eaLnBrk="1" hangingPunct="1">
              <a:lnSpc>
                <a:spcPct val="150000"/>
              </a:lnSpc>
              <a:buFontTx/>
              <a:buNone/>
            </a:pPr>
            <a:r>
              <a:rPr lang="en-US" altLang="zh-CN" sz="2400" b="1" dirty="0">
                <a:latin typeface="微软雅黑" pitchFamily="34" charset="-122"/>
                <a:ea typeface="微软雅黑" pitchFamily="34" charset="-122"/>
              </a:rPr>
              <a:t>5. </a:t>
            </a:r>
            <a:r>
              <a:rPr lang="zh-CN" altLang="en-US" sz="2400" b="1" dirty="0">
                <a:latin typeface="微软雅黑" pitchFamily="34" charset="-122"/>
                <a:ea typeface="微软雅黑" pitchFamily="34" charset="-122"/>
              </a:rPr>
              <a:t>三定管理与目视化管理  </a:t>
            </a:r>
            <a:endParaRPr lang="en-US" altLang="zh-CN" sz="2400" b="1" dirty="0">
              <a:latin typeface="微软雅黑" pitchFamily="34" charset="-122"/>
              <a:ea typeface="微软雅黑" pitchFamily="34" charset="-122"/>
            </a:endParaRPr>
          </a:p>
          <a:p>
            <a:pPr eaLnBrk="1" hangingPunct="1">
              <a:lnSpc>
                <a:spcPct val="150000"/>
              </a:lnSpc>
              <a:buFontTx/>
              <a:buNone/>
            </a:pPr>
            <a:r>
              <a:rPr lang="en-US" altLang="zh-CN" sz="2400" b="1" dirty="0">
                <a:latin typeface="微软雅黑" pitchFamily="34" charset="-122"/>
                <a:ea typeface="微软雅黑" pitchFamily="34" charset="-122"/>
              </a:rPr>
              <a:t>6. 5S</a:t>
            </a:r>
            <a:r>
              <a:rPr lang="zh-CN" altLang="en-US" sz="2400" b="1" dirty="0">
                <a:latin typeface="微软雅黑" pitchFamily="34" charset="-122"/>
                <a:ea typeface="微软雅黑" pitchFamily="34" charset="-122"/>
              </a:rPr>
              <a:t>管理</a:t>
            </a:r>
          </a:p>
        </p:txBody>
      </p:sp>
      <p:sp>
        <p:nvSpPr>
          <p:cNvPr id="359427" name="TextBox 4"/>
          <p:cNvSpPr txBox="1">
            <a:spLocks noChangeArrowheads="1"/>
          </p:cNvSpPr>
          <p:nvPr/>
        </p:nvSpPr>
        <p:spPr bwMode="auto">
          <a:xfrm>
            <a:off x="2589217" y="404664"/>
            <a:ext cx="4186603" cy="516113"/>
          </a:xfrm>
          <a:prstGeom prst="rect">
            <a:avLst/>
          </a:prstGeom>
          <a:noFill/>
          <a:ln w="9525">
            <a:noFill/>
            <a:miter lim="800000"/>
            <a:headEnd/>
            <a:tailEnd/>
          </a:ln>
        </p:spPr>
        <p:txBody>
          <a:bodyPr lIns="84403" tIns="42201" rIns="84403" bIns="42201">
            <a:spAutoFit/>
          </a:bodyPr>
          <a:lstStyle/>
          <a:p>
            <a:pPr algn="l">
              <a:spcBef>
                <a:spcPct val="0"/>
              </a:spcBef>
              <a:buSzTx/>
              <a:buFontTx/>
              <a:buNone/>
            </a:pPr>
            <a:r>
              <a:rPr lang="zh-CN" altLang="en-US" sz="2800" b="1" dirty="0">
                <a:solidFill>
                  <a:srgbClr val="FF3300"/>
                </a:solidFill>
                <a:latin typeface="微软雅黑" pitchFamily="34" charset="-122"/>
                <a:ea typeface="微软雅黑" pitchFamily="34" charset="-122"/>
              </a:rPr>
              <a:t>总课程要点回顾</a:t>
            </a:r>
            <a:r>
              <a:rPr lang="en-US" altLang="zh-CN" sz="2800" b="1" dirty="0">
                <a:solidFill>
                  <a:srgbClr val="FF3300"/>
                </a:solidFill>
                <a:latin typeface="微软雅黑" pitchFamily="34" charset="-122"/>
                <a:ea typeface="微软雅黑" pitchFamily="34" charset="-122"/>
              </a:rPr>
              <a:t>(</a:t>
            </a:r>
            <a:r>
              <a:rPr lang="zh-CN" altLang="en-US" sz="2800" b="1" dirty="0">
                <a:solidFill>
                  <a:srgbClr val="FF3300"/>
                </a:solidFill>
                <a:latin typeface="微软雅黑" pitchFamily="34" charset="-122"/>
                <a:ea typeface="微软雅黑" pitchFamily="34" charset="-122"/>
              </a:rPr>
              <a:t>理念</a:t>
            </a:r>
            <a:r>
              <a:rPr lang="en-US" altLang="zh-CN" sz="2800" b="1" dirty="0">
                <a:solidFill>
                  <a:srgbClr val="FF3300"/>
                </a:solidFill>
                <a:latin typeface="微软雅黑" pitchFamily="34" charset="-122"/>
                <a:ea typeface="微软雅黑" pitchFamily="34" charset="-122"/>
              </a:rPr>
              <a:t>)</a:t>
            </a:r>
            <a:endParaRPr lang="zh-CN" altLang="en-US" sz="2800" b="1" dirty="0">
              <a:solidFill>
                <a:srgbClr val="FF3300"/>
              </a:solidFill>
              <a:latin typeface="微软雅黑" pitchFamily="34" charset="-122"/>
              <a:ea typeface="微软雅黑" pitchFamily="34" charset="-122"/>
            </a:endParaRPr>
          </a:p>
        </p:txBody>
      </p:sp>
    </p:spTree>
    <p:extLst>
      <p:ext uri="{BB962C8B-B14F-4D97-AF65-F5344CB8AC3E}">
        <p14:creationId xmlns:p14="http://schemas.microsoft.com/office/powerpoint/2010/main" val="219280678"/>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3"/>
          <p:cNvSpPr>
            <a:spLocks noGrp="1" noChangeArrowheads="1"/>
          </p:cNvSpPr>
          <p:nvPr>
            <p:ph type="body" idx="1"/>
          </p:nvPr>
        </p:nvSpPr>
        <p:spPr>
          <a:xfrm>
            <a:off x="317990" y="1468318"/>
            <a:ext cx="8573965" cy="4552950"/>
          </a:xfrm>
        </p:spPr>
        <p:txBody>
          <a:bodyPr>
            <a:noAutofit/>
          </a:bodyPr>
          <a:lstStyle/>
          <a:p>
            <a:pPr eaLnBrk="1" hangingPunct="1">
              <a:lnSpc>
                <a:spcPct val="160000"/>
              </a:lnSpc>
              <a:buFontTx/>
              <a:buNone/>
            </a:pPr>
            <a:r>
              <a:rPr lang="en-US" altLang="zh-CN" sz="2000" b="1" dirty="0">
                <a:latin typeface="微软雅黑" pitchFamily="34" charset="-122"/>
                <a:ea typeface="微软雅黑" pitchFamily="34" charset="-122"/>
              </a:rPr>
              <a:t>1. </a:t>
            </a:r>
            <a:r>
              <a:rPr lang="zh-CN" altLang="en-US" sz="2000" b="1" dirty="0">
                <a:latin typeface="微软雅黑" pitchFamily="34" charset="-122"/>
                <a:ea typeface="微软雅黑" pitchFamily="34" charset="-122"/>
              </a:rPr>
              <a:t>如何处理生产的紧急插单？</a:t>
            </a:r>
          </a:p>
          <a:p>
            <a:pPr eaLnBrk="1" hangingPunct="1">
              <a:lnSpc>
                <a:spcPct val="160000"/>
              </a:lnSpc>
              <a:buFontTx/>
              <a:buNone/>
            </a:pPr>
            <a:r>
              <a:rPr lang="en-US" altLang="zh-CN" sz="2000" b="1" dirty="0">
                <a:latin typeface="微软雅黑" pitchFamily="34" charset="-122"/>
                <a:ea typeface="微软雅黑" pitchFamily="34" charset="-122"/>
              </a:rPr>
              <a:t>2. </a:t>
            </a:r>
            <a:r>
              <a:rPr lang="zh-CN" altLang="en-US" sz="2000" b="1" dirty="0">
                <a:latin typeface="微软雅黑" pitchFamily="34" charset="-122"/>
                <a:ea typeface="微软雅黑" pitchFamily="34" charset="-122"/>
              </a:rPr>
              <a:t>如何进行产能与负荷的平衡？</a:t>
            </a:r>
          </a:p>
          <a:p>
            <a:pPr eaLnBrk="1" hangingPunct="1">
              <a:lnSpc>
                <a:spcPct val="160000"/>
              </a:lnSpc>
              <a:buFontTx/>
              <a:buNone/>
            </a:pPr>
            <a:r>
              <a:rPr lang="en-US" altLang="zh-CN" sz="2000" b="1" dirty="0">
                <a:latin typeface="微软雅黑" pitchFamily="34" charset="-122"/>
                <a:ea typeface="微软雅黑" pitchFamily="34" charset="-122"/>
              </a:rPr>
              <a:t>3. </a:t>
            </a:r>
            <a:r>
              <a:rPr lang="zh-CN" altLang="en-US" sz="2000" b="1" dirty="0">
                <a:latin typeface="微软雅黑" pitchFamily="34" charset="-122"/>
                <a:ea typeface="微软雅黑" pitchFamily="34" charset="-122"/>
              </a:rPr>
              <a:t>如何做成三级计划？               </a:t>
            </a:r>
          </a:p>
          <a:p>
            <a:pPr eaLnBrk="1" hangingPunct="1">
              <a:lnSpc>
                <a:spcPct val="160000"/>
              </a:lnSpc>
              <a:buFontTx/>
              <a:buNone/>
            </a:pPr>
            <a:r>
              <a:rPr lang="en-US" altLang="zh-CN" sz="2000" b="1" dirty="0">
                <a:latin typeface="微软雅黑" pitchFamily="34" charset="-122"/>
                <a:ea typeface="微软雅黑" pitchFamily="34" charset="-122"/>
              </a:rPr>
              <a:t>4. </a:t>
            </a:r>
            <a:r>
              <a:rPr lang="zh-CN" altLang="en-US" sz="2000" b="1" dirty="0">
                <a:latin typeface="微软雅黑" pitchFamily="34" charset="-122"/>
                <a:ea typeface="微软雅黑" pitchFamily="34" charset="-122"/>
              </a:rPr>
              <a:t>如何开产销平衡会？</a:t>
            </a:r>
            <a:endParaRPr lang="en-US" altLang="zh-CN" sz="2000" b="1" dirty="0">
              <a:latin typeface="微软雅黑" pitchFamily="34" charset="-122"/>
              <a:ea typeface="微软雅黑" pitchFamily="34" charset="-122"/>
            </a:endParaRPr>
          </a:p>
          <a:p>
            <a:pPr eaLnBrk="1" hangingPunct="1">
              <a:lnSpc>
                <a:spcPct val="160000"/>
              </a:lnSpc>
              <a:buFontTx/>
              <a:buNone/>
            </a:pPr>
            <a:r>
              <a:rPr lang="en-US" altLang="zh-CN" sz="2000" b="1" dirty="0">
                <a:latin typeface="微软雅黑" pitchFamily="34" charset="-122"/>
                <a:ea typeface="微软雅黑" pitchFamily="34" charset="-122"/>
              </a:rPr>
              <a:t>5. </a:t>
            </a:r>
            <a:r>
              <a:rPr lang="zh-CN" altLang="en-US" sz="2000" b="1" dirty="0">
                <a:latin typeface="微软雅黑" pitchFamily="34" charset="-122"/>
                <a:ea typeface="微软雅黑" pitchFamily="34" charset="-122"/>
              </a:rPr>
              <a:t>如何进行新品准备？</a:t>
            </a:r>
            <a:endParaRPr lang="en-US" altLang="zh-CN" sz="2000" b="1" dirty="0">
              <a:latin typeface="微软雅黑" pitchFamily="34" charset="-122"/>
              <a:ea typeface="微软雅黑" pitchFamily="34" charset="-122"/>
            </a:endParaRPr>
          </a:p>
          <a:p>
            <a:pPr eaLnBrk="1" hangingPunct="1">
              <a:lnSpc>
                <a:spcPct val="160000"/>
              </a:lnSpc>
              <a:buFontTx/>
              <a:buNone/>
            </a:pPr>
            <a:r>
              <a:rPr lang="en-US" altLang="zh-CN" sz="2000" b="1" dirty="0">
                <a:latin typeface="微软雅黑" pitchFamily="34" charset="-122"/>
                <a:ea typeface="微软雅黑" pitchFamily="34" charset="-122"/>
              </a:rPr>
              <a:t>6. </a:t>
            </a:r>
            <a:r>
              <a:rPr lang="zh-CN" altLang="en-US" sz="2000" b="1" dirty="0">
                <a:latin typeface="微软雅黑" pitchFamily="34" charset="-122"/>
                <a:ea typeface="微软雅黑" pitchFamily="34" charset="-122"/>
              </a:rPr>
              <a:t>动作改善步骤</a:t>
            </a:r>
            <a:endParaRPr lang="en-US" altLang="zh-CN" sz="2000" b="1" dirty="0">
              <a:latin typeface="微软雅黑" pitchFamily="34" charset="-122"/>
              <a:ea typeface="微软雅黑" pitchFamily="34" charset="-122"/>
            </a:endParaRPr>
          </a:p>
          <a:p>
            <a:pPr eaLnBrk="1" hangingPunct="1">
              <a:lnSpc>
                <a:spcPct val="160000"/>
              </a:lnSpc>
              <a:buFontTx/>
              <a:buNone/>
            </a:pPr>
            <a:r>
              <a:rPr lang="en-US" altLang="zh-CN" sz="2000" b="1" dirty="0">
                <a:latin typeface="微软雅黑" pitchFamily="34" charset="-122"/>
                <a:ea typeface="微软雅黑" pitchFamily="34" charset="-122"/>
              </a:rPr>
              <a:t>7. </a:t>
            </a:r>
            <a:r>
              <a:rPr lang="zh-CN" altLang="en-US" sz="2000" b="1" dirty="0">
                <a:latin typeface="微软雅黑" pitchFamily="34" charset="-122"/>
                <a:ea typeface="微软雅黑" pitchFamily="34" charset="-122"/>
              </a:rPr>
              <a:t>如何进行动作分析与测时？</a:t>
            </a:r>
            <a:endParaRPr lang="en-US" altLang="zh-CN" sz="2000" b="1" dirty="0">
              <a:latin typeface="微软雅黑" pitchFamily="34" charset="-122"/>
              <a:ea typeface="微软雅黑" pitchFamily="34" charset="-122"/>
            </a:endParaRPr>
          </a:p>
          <a:p>
            <a:pPr eaLnBrk="1" hangingPunct="1">
              <a:lnSpc>
                <a:spcPct val="160000"/>
              </a:lnSpc>
              <a:buFontTx/>
              <a:buNone/>
            </a:pPr>
            <a:r>
              <a:rPr lang="en-US" altLang="zh-CN" sz="2000" b="1" dirty="0">
                <a:latin typeface="微软雅黑" pitchFamily="34" charset="-122"/>
                <a:ea typeface="微软雅黑" pitchFamily="34" charset="-122"/>
              </a:rPr>
              <a:t>8.</a:t>
            </a:r>
            <a:r>
              <a:rPr lang="zh-CN" altLang="en-US" sz="2000" b="1" dirty="0">
                <a:latin typeface="微软雅黑" pitchFamily="34" charset="-122"/>
                <a:ea typeface="微软雅黑" pitchFamily="34" charset="-122"/>
              </a:rPr>
              <a:t>如何进行生产线平衡？</a:t>
            </a:r>
            <a:endParaRPr lang="en-US" altLang="zh-CN" sz="2000" b="1" dirty="0">
              <a:latin typeface="微软雅黑" pitchFamily="34" charset="-122"/>
              <a:ea typeface="微软雅黑" pitchFamily="34" charset="-122"/>
            </a:endParaRPr>
          </a:p>
          <a:p>
            <a:pPr eaLnBrk="1" hangingPunct="1">
              <a:lnSpc>
                <a:spcPct val="160000"/>
              </a:lnSpc>
              <a:buFontTx/>
              <a:buNone/>
            </a:pPr>
            <a:r>
              <a:rPr lang="en-US" altLang="zh-CN" sz="2000" b="1" dirty="0">
                <a:latin typeface="微软雅黑" pitchFamily="34" charset="-122"/>
                <a:ea typeface="微软雅黑" pitchFamily="34" charset="-122"/>
              </a:rPr>
              <a:t>9.</a:t>
            </a:r>
            <a:r>
              <a:rPr lang="zh-CN" altLang="en-US" sz="2000" b="1" dirty="0">
                <a:latin typeface="微软雅黑" pitchFamily="34" charset="-122"/>
                <a:ea typeface="微软雅黑" pitchFamily="34" charset="-122"/>
              </a:rPr>
              <a:t>如何做作业指导书？</a:t>
            </a:r>
          </a:p>
        </p:txBody>
      </p:sp>
      <p:sp>
        <p:nvSpPr>
          <p:cNvPr id="360451" name="TextBox 4"/>
          <p:cNvSpPr txBox="1">
            <a:spLocks noChangeArrowheads="1"/>
          </p:cNvSpPr>
          <p:nvPr/>
        </p:nvSpPr>
        <p:spPr bwMode="auto">
          <a:xfrm>
            <a:off x="2627784" y="404664"/>
            <a:ext cx="4186603" cy="516113"/>
          </a:xfrm>
          <a:prstGeom prst="rect">
            <a:avLst/>
          </a:prstGeom>
          <a:noFill/>
          <a:ln w="9525">
            <a:noFill/>
            <a:miter lim="800000"/>
            <a:headEnd/>
            <a:tailEnd/>
          </a:ln>
        </p:spPr>
        <p:txBody>
          <a:bodyPr lIns="84403" tIns="42201" rIns="84403" bIns="42201">
            <a:spAutoFit/>
          </a:bodyPr>
          <a:lstStyle/>
          <a:p>
            <a:pPr algn="l">
              <a:spcBef>
                <a:spcPct val="0"/>
              </a:spcBef>
              <a:buSzTx/>
              <a:buFontTx/>
              <a:buNone/>
            </a:pPr>
            <a:r>
              <a:rPr lang="zh-CN" altLang="en-US" sz="2800" b="1" dirty="0">
                <a:solidFill>
                  <a:srgbClr val="FF3300"/>
                </a:solidFill>
                <a:latin typeface="微软雅黑" pitchFamily="34" charset="-122"/>
                <a:ea typeface="微软雅黑" pitchFamily="34" charset="-122"/>
              </a:rPr>
              <a:t>总课程要点回顾</a:t>
            </a:r>
            <a:r>
              <a:rPr lang="en-US" altLang="zh-CN" sz="2800" b="1" dirty="0">
                <a:solidFill>
                  <a:srgbClr val="FF3300"/>
                </a:solidFill>
                <a:latin typeface="微软雅黑" pitchFamily="34" charset="-122"/>
                <a:ea typeface="微软雅黑" pitchFamily="34" charset="-122"/>
              </a:rPr>
              <a:t>(</a:t>
            </a:r>
            <a:r>
              <a:rPr lang="zh-CN" altLang="en-US" sz="2800" b="1" dirty="0">
                <a:solidFill>
                  <a:srgbClr val="FF3300"/>
                </a:solidFill>
                <a:latin typeface="微软雅黑" pitchFamily="34" charset="-122"/>
                <a:ea typeface="微软雅黑" pitchFamily="34" charset="-122"/>
              </a:rPr>
              <a:t>工具</a:t>
            </a:r>
            <a:r>
              <a:rPr lang="en-US" altLang="zh-CN" sz="2800" b="1" dirty="0">
                <a:solidFill>
                  <a:srgbClr val="FF3300"/>
                </a:solidFill>
                <a:latin typeface="微软雅黑" pitchFamily="34" charset="-122"/>
                <a:ea typeface="微软雅黑" pitchFamily="34" charset="-122"/>
              </a:rPr>
              <a:t>)</a:t>
            </a:r>
            <a:endParaRPr lang="zh-CN" altLang="en-US" sz="2800" b="1" dirty="0">
              <a:solidFill>
                <a:srgbClr val="FF3300"/>
              </a:solidFill>
              <a:latin typeface="微软雅黑" pitchFamily="34" charset="-122"/>
              <a:ea typeface="微软雅黑" pitchFamily="34" charset="-122"/>
            </a:endParaRPr>
          </a:p>
        </p:txBody>
      </p:sp>
    </p:spTree>
    <p:extLst>
      <p:ext uri="{BB962C8B-B14F-4D97-AF65-F5344CB8AC3E}">
        <p14:creationId xmlns:p14="http://schemas.microsoft.com/office/powerpoint/2010/main" val="3811369489"/>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idx="1"/>
          </p:nvPr>
        </p:nvSpPr>
        <p:spPr>
          <a:xfrm>
            <a:off x="539552" y="1628800"/>
            <a:ext cx="8229600" cy="4114800"/>
          </a:xfrm>
        </p:spPr>
        <p:txBody>
          <a:bodyPr/>
          <a:lstStyle/>
          <a:p>
            <a:pPr>
              <a:lnSpc>
                <a:spcPct val="145000"/>
              </a:lnSpc>
              <a:buNone/>
            </a:pPr>
            <a:r>
              <a:rPr lang="en-US" altLang="zh-CN" sz="3600" dirty="0"/>
              <a:t>  </a:t>
            </a:r>
            <a:r>
              <a:rPr lang="zh-CN" altLang="en-US" sz="4000" dirty="0"/>
              <a:t>管理是一种实践，</a:t>
            </a:r>
          </a:p>
          <a:p>
            <a:pPr>
              <a:lnSpc>
                <a:spcPct val="145000"/>
              </a:lnSpc>
              <a:buNone/>
            </a:pPr>
            <a:r>
              <a:rPr lang="zh-CN" altLang="en-US" sz="4000" dirty="0"/>
              <a:t>  其本质不在于知，</a:t>
            </a:r>
          </a:p>
          <a:p>
            <a:pPr>
              <a:lnSpc>
                <a:spcPct val="145000"/>
              </a:lnSpc>
              <a:buNone/>
            </a:pPr>
            <a:r>
              <a:rPr lang="zh-CN" altLang="en-US" sz="4000" dirty="0"/>
              <a:t>  </a:t>
            </a:r>
            <a:r>
              <a:rPr lang="zh-CN" altLang="en-US" sz="4000" dirty="0">
                <a:solidFill>
                  <a:srgbClr val="FF0000"/>
                </a:solidFill>
              </a:rPr>
              <a:t>而在于行。</a:t>
            </a:r>
          </a:p>
          <a:p>
            <a:pPr>
              <a:lnSpc>
                <a:spcPct val="145000"/>
              </a:lnSpc>
              <a:buNone/>
            </a:pPr>
            <a:r>
              <a:rPr lang="zh-CN" altLang="en-US" sz="3200" dirty="0"/>
              <a:t>             </a:t>
            </a:r>
            <a:r>
              <a:rPr lang="en-US" altLang="zh-CN" sz="3200" dirty="0"/>
              <a:t>——</a:t>
            </a:r>
            <a:r>
              <a:rPr lang="zh-CN" altLang="en-US" sz="3200" dirty="0"/>
              <a:t>彼得  德鲁克</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159</a:t>
            </a:fld>
            <a:endParaRPr lang="zh-CN" altLang="en-US" dirty="0"/>
          </a:p>
        </p:txBody>
      </p:sp>
      <p:pic>
        <p:nvPicPr>
          <p:cNvPr id="1632259" name="Picture 3" descr="4986fd6f7697c5c781cb4aa1">
            <a:hlinkClick r:id="rId2"/>
          </p:cNvPr>
          <p:cNvPicPr>
            <a:picLocks noChangeAspect="1" noChangeArrowheads="1"/>
          </p:cNvPicPr>
          <p:nvPr/>
        </p:nvPicPr>
        <p:blipFill>
          <a:blip r:embed="rId3" cstate="email"/>
          <a:srcRect/>
          <a:stretch>
            <a:fillRect/>
          </a:stretch>
        </p:blipFill>
        <p:spPr bwMode="auto">
          <a:xfrm>
            <a:off x="6228184" y="1484784"/>
            <a:ext cx="2579077" cy="3716338"/>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404664"/>
            <a:ext cx="2339102" cy="523220"/>
          </a:xfrm>
          <a:prstGeom prst="rect">
            <a:avLst/>
          </a:prstGeom>
          <a:noFill/>
        </p:spPr>
        <p:txBody>
          <a:bodyPr wrap="none" rtlCol="0">
            <a:spAutoFit/>
          </a:bodyPr>
          <a:lstStyle/>
          <a:p>
            <a:r>
              <a:rPr lang="zh-CN" altLang="en-US" sz="2800" b="1" dirty="0">
                <a:solidFill>
                  <a:srgbClr val="FF0000"/>
                </a:solidFill>
                <a:latin typeface="微软雅黑" pitchFamily="34" charset="-122"/>
                <a:ea typeface="微软雅黑" pitchFamily="34" charset="-122"/>
              </a:rPr>
              <a:t>生产计划定义</a:t>
            </a:r>
          </a:p>
        </p:txBody>
      </p:sp>
      <p:sp>
        <p:nvSpPr>
          <p:cNvPr id="4" name="TextBox 3"/>
          <p:cNvSpPr txBox="1"/>
          <p:nvPr/>
        </p:nvSpPr>
        <p:spPr>
          <a:xfrm>
            <a:off x="468923" y="1736901"/>
            <a:ext cx="8165123" cy="22430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150000"/>
              </a:lnSpc>
            </a:pPr>
            <a:r>
              <a:rPr lang="zh-CN" altLang="en-US" sz="2400" b="1" dirty="0">
                <a:latin typeface="微软雅黑" pitchFamily="34" charset="-122"/>
                <a:ea typeface="微软雅黑" pitchFamily="34" charset="-122"/>
              </a:rPr>
              <a:t>生产计划是关于</a:t>
            </a:r>
            <a:r>
              <a:rPr lang="zh-CN" altLang="en-US" sz="2400" b="1" dirty="0">
                <a:solidFill>
                  <a:srgbClr val="FF0000"/>
                </a:solidFill>
                <a:latin typeface="微软雅黑" pitchFamily="34" charset="-122"/>
                <a:ea typeface="微软雅黑" pitchFamily="34" charset="-122"/>
              </a:rPr>
              <a:t>企业生产运作系统</a:t>
            </a:r>
            <a:r>
              <a:rPr lang="zh-CN" altLang="en-US" sz="2400" b="1" dirty="0">
                <a:latin typeface="微软雅黑" pitchFamily="34" charset="-122"/>
                <a:ea typeface="微软雅黑" pitchFamily="34" charset="-122"/>
              </a:rPr>
              <a:t>总体方面的计划，是企业在计划期应达到的产品品种、质量、产量和产值等</a:t>
            </a:r>
            <a:r>
              <a:rPr lang="zh-CN" altLang="en-US" sz="2400" b="1" dirty="0">
                <a:solidFill>
                  <a:srgbClr val="FF0000"/>
                </a:solidFill>
                <a:latin typeface="微软雅黑" pitchFamily="34" charset="-122"/>
                <a:ea typeface="微软雅黑" pitchFamily="34" charset="-122"/>
              </a:rPr>
              <a:t>生产任务的计划</a:t>
            </a:r>
            <a:r>
              <a:rPr lang="zh-CN" altLang="en-US" sz="2400" b="1" dirty="0">
                <a:latin typeface="微软雅黑" pitchFamily="34" charset="-122"/>
                <a:ea typeface="微软雅黑" pitchFamily="34" charset="-122"/>
              </a:rPr>
              <a:t>和对</a:t>
            </a:r>
            <a:r>
              <a:rPr lang="zh-CN" altLang="en-US" sz="2400" b="1" dirty="0">
                <a:solidFill>
                  <a:srgbClr val="FF0000"/>
                </a:solidFill>
                <a:latin typeface="微软雅黑" pitchFamily="34" charset="-122"/>
                <a:ea typeface="微软雅黑" pitchFamily="34" charset="-122"/>
              </a:rPr>
              <a:t>产品生产进度的安排</a:t>
            </a:r>
            <a:r>
              <a:rPr lang="zh-CN" altLang="en-US" sz="2400" b="1" dirty="0">
                <a:latin typeface="微软雅黑" pitchFamily="34" charset="-122"/>
                <a:ea typeface="微软雅黑" pitchFamily="34" charset="-122"/>
              </a:rPr>
              <a:t>。是指导企业计划期生产活动的纲领性方案。</a:t>
            </a:r>
          </a:p>
        </p:txBody>
      </p:sp>
      <p:pic>
        <p:nvPicPr>
          <p:cNvPr id="5" name="Picture 2" descr="PE01561_"/>
          <p:cNvPicPr>
            <a:picLocks noChangeAspect="1" noChangeArrowheads="1"/>
          </p:cNvPicPr>
          <p:nvPr/>
        </p:nvPicPr>
        <p:blipFill>
          <a:blip r:embed="rId2" cstate="email"/>
          <a:srcRect/>
          <a:stretch>
            <a:fillRect/>
          </a:stretch>
        </p:blipFill>
        <p:spPr bwMode="auto">
          <a:xfrm>
            <a:off x="6049108" y="4249616"/>
            <a:ext cx="3094892" cy="1899138"/>
          </a:xfrm>
          <a:prstGeom prst="rect">
            <a:avLst/>
          </a:prstGeom>
          <a:noFill/>
          <a:ln w="9525">
            <a:noFill/>
            <a:miter lim="800000"/>
            <a:headEnd/>
            <a:tailEnd/>
          </a:ln>
        </p:spPr>
      </p:pic>
    </p:spTree>
    <p:extLst>
      <p:ext uri="{BB962C8B-B14F-4D97-AF65-F5344CB8AC3E}">
        <p14:creationId xmlns:p14="http://schemas.microsoft.com/office/powerpoint/2010/main" val="90437889"/>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87451" y="1155700"/>
            <a:ext cx="633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2291" name="Text Box 3"/>
          <p:cNvSpPr txBox="1">
            <a:spLocks noChangeArrowheads="1"/>
          </p:cNvSpPr>
          <p:nvPr/>
        </p:nvSpPr>
        <p:spPr bwMode="auto">
          <a:xfrm>
            <a:off x="139702" y="2152651"/>
            <a:ext cx="875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12292" name="Picture 4" descr="C:\Users\Administrator\Desktop\PPT\102.jpg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3208341"/>
            <a:ext cx="7921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0" y="1723374"/>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dirty="0">
                <a:solidFill>
                  <a:srgbClr val="BF1E2D"/>
                </a:solidFill>
                <a:latin typeface="方正综艺简体" charset="-122"/>
                <a:ea typeface="方正综艺简体" charset="-122"/>
              </a:rPr>
              <a:t>尊享尊贵  合作共赢</a:t>
            </a:r>
          </a:p>
          <a:p>
            <a:pPr algn="ctr"/>
            <a:r>
              <a:rPr lang="zh-CN" altLang="en-US" sz="4000" dirty="0">
                <a:solidFill>
                  <a:srgbClr val="BF1E2D"/>
                </a:solidFill>
                <a:latin typeface="方正综艺简体" charset="-122"/>
                <a:ea typeface="方正综艺简体" charset="-122"/>
              </a:rPr>
              <a:t>培训就是竞争力</a:t>
            </a:r>
          </a:p>
          <a:p>
            <a:pPr algn="ctr"/>
            <a:r>
              <a:rPr lang="zh-CN" altLang="en-US" sz="4000" dirty="0">
                <a:solidFill>
                  <a:srgbClr val="6A8B25"/>
                </a:solidFill>
                <a:latin typeface="方正综艺简体" charset="-122"/>
                <a:ea typeface="方正综艺简体" charset="-122"/>
              </a:rPr>
              <a:t>谢谢!</a:t>
            </a:r>
          </a:p>
        </p:txBody>
      </p:sp>
      <p:sp>
        <p:nvSpPr>
          <p:cNvPr id="12294" name="Text Box 6"/>
          <p:cNvSpPr txBox="1">
            <a:spLocks noChangeArrowheads="1"/>
          </p:cNvSpPr>
          <p:nvPr/>
        </p:nvSpPr>
        <p:spPr bwMode="auto">
          <a:xfrm>
            <a:off x="2057402" y="3933826"/>
            <a:ext cx="63976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地址：北京市海淀区紫竹院路</a:t>
            </a:r>
            <a:r>
              <a:rPr lang="en-US" altLang="zh-CN" sz="1600">
                <a:latin typeface="微软雅黑" panose="020B0503020204020204" pitchFamily="34" charset="-122"/>
                <a:ea typeface="微软雅黑" panose="020B0503020204020204" pitchFamily="34" charset="-122"/>
              </a:rPr>
              <a:t>31</a:t>
            </a:r>
            <a:r>
              <a:rPr lang="zh-CN" altLang="en-US" sz="1600">
                <a:latin typeface="微软雅黑" panose="020B0503020204020204" pitchFamily="34" charset="-122"/>
                <a:ea typeface="微软雅黑" panose="020B0503020204020204" pitchFamily="34" charset="-122"/>
              </a:rPr>
              <a:t>号华澳中心</a:t>
            </a:r>
            <a:r>
              <a:rPr lang="en-US" altLang="zh-CN" sz="1600">
                <a:latin typeface="微软雅黑" panose="020B0503020204020204" pitchFamily="34" charset="-122"/>
                <a:ea typeface="微软雅黑" panose="020B0503020204020204" pitchFamily="34" charset="-122"/>
              </a:rPr>
              <a:t>1 </a:t>
            </a:r>
            <a:r>
              <a:rPr lang="zh-CN" altLang="en-US" sz="1600">
                <a:latin typeface="微软雅黑" panose="020B0503020204020204" pitchFamily="34" charset="-122"/>
                <a:ea typeface="微软雅黑" panose="020B0503020204020204" pitchFamily="34" charset="-122"/>
              </a:rPr>
              <a:t>号楼</a:t>
            </a:r>
            <a:r>
              <a:rPr lang="en-US" altLang="zh-CN" sz="1600">
                <a:latin typeface="微软雅黑" panose="020B0503020204020204" pitchFamily="34" charset="-122"/>
                <a:ea typeface="微软雅黑" panose="020B0503020204020204" pitchFamily="34" charset="-122"/>
              </a:rPr>
              <a:t>18</a:t>
            </a:r>
            <a:r>
              <a:rPr lang="zh-CN" altLang="en-US" sz="1600">
                <a:latin typeface="微软雅黑" panose="020B0503020204020204" pitchFamily="34" charset="-122"/>
                <a:ea typeface="微软雅黑" panose="020B0503020204020204" pitchFamily="34" charset="-122"/>
              </a:rPr>
              <a:t>层</a:t>
            </a:r>
          </a:p>
          <a:p>
            <a:r>
              <a:rPr lang="zh-CN" altLang="en-US" sz="1600">
                <a:latin typeface="微软雅黑" panose="020B0503020204020204" pitchFamily="34" charset="-122"/>
                <a:ea typeface="微软雅黑" panose="020B0503020204020204" pitchFamily="34" charset="-122"/>
              </a:rPr>
              <a:t>联系电话：（</a:t>
            </a:r>
            <a:r>
              <a:rPr lang="en-US" altLang="zh-CN" sz="1600">
                <a:latin typeface="微软雅黑" panose="020B0503020204020204" pitchFamily="34" charset="-122"/>
                <a:ea typeface="微软雅黑" panose="020B0503020204020204" pitchFamily="34" charset="-122"/>
              </a:rPr>
              <a:t>010</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62126161    62126363    62193562</a:t>
            </a:r>
          </a:p>
          <a:p>
            <a:r>
              <a:rPr lang="zh-CN" altLang="en-US" sz="1600">
                <a:latin typeface="微软雅黑" panose="020B0503020204020204" pitchFamily="34" charset="-122"/>
                <a:ea typeface="微软雅黑" panose="020B0503020204020204" pitchFamily="34" charset="-122"/>
              </a:rPr>
              <a:t>电子邮箱：</a:t>
            </a:r>
            <a:r>
              <a:rPr lang="en-US" altLang="zh-CN" sz="1600">
                <a:latin typeface="微软雅黑" panose="020B0503020204020204" pitchFamily="34" charset="-122"/>
                <a:ea typeface="微软雅黑" panose="020B0503020204020204" pitchFamily="34" charset="-122"/>
              </a:rPr>
              <a:t>hy@ china-peixun.com</a:t>
            </a:r>
            <a:r>
              <a:rPr lang="zh-CN" altLang="en-US" sz="1600">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百朗官网：</a:t>
            </a:r>
            <a:r>
              <a:rPr lang="en-US" altLang="zh-CN" sz="1600" u="sng">
                <a:latin typeface="微软雅黑" panose="020B0503020204020204" pitchFamily="34" charset="-122"/>
                <a:ea typeface="微软雅黑" panose="020B0503020204020204" pitchFamily="34" charset="-122"/>
                <a:hlinkClick r:id="rId3"/>
              </a:rPr>
              <a:t> www.2001bailang.com</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中企培训网</a:t>
            </a:r>
            <a:r>
              <a:rPr lang="en-US" altLang="zh-CN" sz="1600" u="sng">
                <a:latin typeface="微软雅黑" panose="020B0503020204020204" pitchFamily="34" charset="-122"/>
                <a:ea typeface="微软雅黑" panose="020B0503020204020204" pitchFamily="34" charset="-122"/>
                <a:hlinkClick r:id="rId3"/>
              </a:rPr>
              <a:t>www.china-peixun.com</a:t>
            </a:r>
            <a:r>
              <a:rPr lang="zh-CN" altLang="en-US" sz="1600" u="sng">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中培在线</a:t>
            </a:r>
            <a:r>
              <a:rPr lang="en-US" altLang="zh-CN" sz="1600" u="sng">
                <a:latin typeface="微软雅黑" panose="020B0503020204020204" pitchFamily="34" charset="-122"/>
                <a:ea typeface="微软雅黑" panose="020B0503020204020204" pitchFamily="34" charset="-122"/>
                <a:hlinkClick r:id="rId4"/>
              </a:rPr>
              <a:t>www.zhongpei123.com</a:t>
            </a:r>
            <a:endParaRPr lang="zh-CN" altLang="en-US"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中培在线新浪官网微博：</a:t>
            </a:r>
            <a:r>
              <a:rPr lang="en-US" altLang="zh-CN" sz="1600" u="sng">
                <a:latin typeface="微软雅黑" panose="020B0503020204020204" pitchFamily="34" charset="-122"/>
                <a:ea typeface="微软雅黑" panose="020B0503020204020204" pitchFamily="34" charset="-122"/>
                <a:hlinkClick r:id="rId5"/>
              </a:rPr>
              <a:t>http://e.weibo.com/zhongpei123</a:t>
            </a:r>
            <a:endParaRPr lang="zh-CN" altLang="en-US" sz="1600">
              <a:latin typeface="微软雅黑" panose="020B0503020204020204" pitchFamily="34" charset="-122"/>
              <a:ea typeface="微软雅黑" panose="020B0503020204020204" pitchFamily="34" charset="-122"/>
            </a:endParaRPr>
          </a:p>
          <a:p>
            <a:endParaRPr lang="zh-CN" altLang="en-US">
              <a:ea typeface="黑体" panose="02010609060101010101" pitchFamily="49" charset="-122"/>
            </a:endParaRPr>
          </a:p>
        </p:txBody>
      </p:sp>
      <p:sp>
        <p:nvSpPr>
          <p:cNvPr id="3" name="灯片编号占位符 2"/>
          <p:cNvSpPr>
            <a:spLocks noGrp="1"/>
          </p:cNvSpPr>
          <p:nvPr>
            <p:ph type="sldNum" sz="quarter" idx="4"/>
          </p:nvPr>
        </p:nvSpPr>
        <p:spPr/>
        <p:txBody>
          <a:bodyPr/>
          <a:lstStyle/>
          <a:p>
            <a:fld id="{19C3595E-954B-48BB-9FF4-D9A12CF5AEE8}" type="slidenum">
              <a:rPr lang="zh-CN" altLang="en-US" smtClean="0"/>
              <a:t>160</a:t>
            </a:fld>
            <a:endParaRPr lang="zh-CN" altLang="en-US"/>
          </a:p>
        </p:txBody>
      </p:sp>
    </p:spTree>
    <p:extLst>
      <p:ext uri="{BB962C8B-B14F-4D97-AF65-F5344CB8AC3E}">
        <p14:creationId xmlns:p14="http://schemas.microsoft.com/office/powerpoint/2010/main" val="215756794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395745"/>
            <a:ext cx="4168598" cy="523220"/>
          </a:xfrm>
          <a:prstGeom prst="rect">
            <a:avLst/>
          </a:prstGeom>
          <a:noFill/>
        </p:spPr>
        <p:txBody>
          <a:bodyPr wrap="square" rtlCol="0">
            <a:spAutoFit/>
          </a:bodyPr>
          <a:lstStyle/>
          <a:p>
            <a:r>
              <a:rPr lang="zh-CN" altLang="en-US" sz="2800" b="1" dirty="0">
                <a:solidFill>
                  <a:srgbClr val="FF0000"/>
                </a:solidFill>
                <a:latin typeface="微软雅黑" pitchFamily="34" charset="-122"/>
                <a:ea typeface="微软雅黑" pitchFamily="34" charset="-122"/>
              </a:rPr>
              <a:t>生产计划的特征</a:t>
            </a:r>
          </a:p>
        </p:txBody>
      </p:sp>
      <p:sp>
        <p:nvSpPr>
          <p:cNvPr id="4" name="矩形 3"/>
          <p:cNvSpPr/>
          <p:nvPr/>
        </p:nvSpPr>
        <p:spPr>
          <a:xfrm>
            <a:off x="500779" y="1725733"/>
            <a:ext cx="8100900" cy="27970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150000"/>
              </a:lnSpc>
            </a:pPr>
            <a:r>
              <a:rPr lang="zh-CN" altLang="en-US" sz="2400" b="1" dirty="0">
                <a:latin typeface="微软雅黑" pitchFamily="34" charset="-122"/>
                <a:ea typeface="微软雅黑" pitchFamily="34" charset="-122"/>
              </a:rPr>
              <a:t>一个优化的生产计划必须具备以下三个特征：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有利于充分利用销售机会，</a:t>
            </a:r>
            <a:r>
              <a:rPr lang="zh-CN" altLang="en-US" sz="2400" b="1" dirty="0">
                <a:solidFill>
                  <a:srgbClr val="FF0000"/>
                </a:solidFill>
                <a:latin typeface="微软雅黑" pitchFamily="34" charset="-122"/>
                <a:ea typeface="微软雅黑" pitchFamily="34" charset="-122"/>
              </a:rPr>
              <a:t>满足市场需求</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有利于充分利用盈利机会，</a:t>
            </a:r>
            <a:r>
              <a:rPr lang="zh-CN" altLang="en-US" sz="2400" b="1" dirty="0">
                <a:solidFill>
                  <a:srgbClr val="FF0000"/>
                </a:solidFill>
                <a:latin typeface="微软雅黑" pitchFamily="34" charset="-122"/>
                <a:ea typeface="微软雅黑" pitchFamily="34" charset="-122"/>
              </a:rPr>
              <a:t>实现生产成本最低化</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有利于充分利用生产资源，</a:t>
            </a:r>
            <a:r>
              <a:rPr lang="zh-CN" altLang="en-US" sz="2400" b="1" dirty="0">
                <a:solidFill>
                  <a:srgbClr val="FF0000"/>
                </a:solidFill>
                <a:latin typeface="微软雅黑" pitchFamily="34" charset="-122"/>
                <a:ea typeface="微软雅黑" pitchFamily="34" charset="-122"/>
              </a:rPr>
              <a:t>最大限度的减少生产资源的闲置和浪费</a:t>
            </a:r>
            <a:r>
              <a:rPr lang="zh-CN" altLang="en-US" sz="2400" b="1" dirty="0">
                <a:latin typeface="微软雅黑" pitchFamily="34" charset="-122"/>
                <a:ea typeface="微软雅黑" pitchFamily="34" charset="-122"/>
              </a:rPr>
              <a:t>。 </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2966519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778" y="1559562"/>
            <a:ext cx="8001000" cy="33510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marL="474796" indent="-474796">
              <a:lnSpc>
                <a:spcPct val="150000"/>
              </a:lnSpc>
              <a:buFont typeface="+mj-lt"/>
              <a:buAutoNum type="arabicPeriod"/>
            </a:pPr>
            <a:r>
              <a:rPr lang="zh-CN" altLang="en-US" sz="2400" b="1" dirty="0">
                <a:latin typeface="微软雅黑" pitchFamily="34" charset="-122"/>
                <a:ea typeface="微软雅黑" pitchFamily="34" charset="-122"/>
              </a:rPr>
              <a:t>要</a:t>
            </a:r>
            <a:r>
              <a:rPr lang="zh-CN" altLang="en-US" sz="2400" b="1" dirty="0">
                <a:solidFill>
                  <a:srgbClr val="FF0000"/>
                </a:solidFill>
                <a:latin typeface="微软雅黑" pitchFamily="34" charset="-122"/>
                <a:ea typeface="微软雅黑" pitchFamily="34" charset="-122"/>
              </a:rPr>
              <a:t>保证</a:t>
            </a:r>
            <a:r>
              <a:rPr lang="zh-CN" altLang="en-US" sz="2400" b="1" dirty="0">
                <a:latin typeface="微软雅黑" pitchFamily="34" charset="-122"/>
                <a:ea typeface="微软雅黑" pitchFamily="34" charset="-122"/>
              </a:rPr>
              <a:t>交货日期与生产量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使企业</a:t>
            </a:r>
            <a:r>
              <a:rPr lang="zh-CN" altLang="en-US" sz="2400" b="1" dirty="0">
                <a:solidFill>
                  <a:srgbClr val="FF0000"/>
                </a:solidFill>
                <a:latin typeface="微软雅黑" pitchFamily="34" charset="-122"/>
                <a:ea typeface="微软雅黑" pitchFamily="34" charset="-122"/>
              </a:rPr>
              <a:t>维持</a:t>
            </a:r>
            <a:r>
              <a:rPr lang="zh-CN" altLang="en-US" sz="2400" b="1" dirty="0">
                <a:latin typeface="微软雅黑" pitchFamily="34" charset="-122"/>
                <a:ea typeface="微软雅黑" pitchFamily="34" charset="-122"/>
              </a:rPr>
              <a:t>同其生产能力相称的工作量（负荷）及适当开工率；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作为物料采购的</a:t>
            </a:r>
            <a:r>
              <a:rPr lang="zh-CN" altLang="en-US" sz="2400" b="1" dirty="0">
                <a:solidFill>
                  <a:srgbClr val="FF0000"/>
                </a:solidFill>
                <a:latin typeface="微软雅黑" pitchFamily="34" charset="-122"/>
                <a:ea typeface="微软雅黑" pitchFamily="34" charset="-122"/>
              </a:rPr>
              <a:t>基准</a:t>
            </a:r>
            <a:r>
              <a:rPr lang="zh-CN" altLang="en-US" sz="2400" b="1" dirty="0">
                <a:latin typeface="微软雅黑" pitchFamily="34" charset="-122"/>
                <a:ea typeface="微软雅黑" pitchFamily="34" charset="-122"/>
              </a:rPr>
              <a:t>依据；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将重要的产品或物料的库存量维持在</a:t>
            </a:r>
            <a:r>
              <a:rPr lang="zh-CN" altLang="en-US" sz="2400" b="1" dirty="0">
                <a:solidFill>
                  <a:srgbClr val="FF0000"/>
                </a:solidFill>
                <a:latin typeface="微软雅黑" pitchFamily="34" charset="-122"/>
                <a:ea typeface="微软雅黑" pitchFamily="34" charset="-122"/>
              </a:rPr>
              <a:t>适当</a:t>
            </a:r>
            <a:r>
              <a:rPr lang="zh-CN" altLang="en-US" sz="2400" b="1" dirty="0">
                <a:latin typeface="微软雅黑" pitchFamily="34" charset="-122"/>
                <a:ea typeface="微软雅黑" pitchFamily="34" charset="-122"/>
              </a:rPr>
              <a:t>水平； </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对长期的增产计划，制作人员与设备补充的</a:t>
            </a:r>
            <a:r>
              <a:rPr lang="zh-CN" altLang="en-US" sz="2400" b="1" dirty="0">
                <a:solidFill>
                  <a:srgbClr val="FF0000"/>
                </a:solidFill>
                <a:latin typeface="微软雅黑" pitchFamily="34" charset="-122"/>
                <a:ea typeface="微软雅黑" pitchFamily="34" charset="-122"/>
              </a:rPr>
              <a:t>安排</a:t>
            </a:r>
            <a:r>
              <a:rPr lang="zh-CN" altLang="en-US" sz="2400" b="1" dirty="0">
                <a:latin typeface="微软雅黑" pitchFamily="34" charset="-122"/>
                <a:ea typeface="微软雅黑" pitchFamily="34" charset="-122"/>
              </a:rPr>
              <a:t>。</a:t>
            </a:r>
          </a:p>
        </p:txBody>
      </p:sp>
      <p:sp>
        <p:nvSpPr>
          <p:cNvPr id="4" name="矩形 3"/>
          <p:cNvSpPr/>
          <p:nvPr/>
        </p:nvSpPr>
        <p:spPr>
          <a:xfrm>
            <a:off x="1043608" y="404664"/>
            <a:ext cx="2803973" cy="523220"/>
          </a:xfrm>
          <a:prstGeom prst="rect">
            <a:avLst/>
          </a:prstGeom>
        </p:spPr>
        <p:txBody>
          <a:bodyPr wrap="none">
            <a:spAutoFit/>
          </a:bodyPr>
          <a:lstStyle/>
          <a:p>
            <a:r>
              <a:rPr lang="zh-CN" altLang="en-US" sz="2800" b="1" dirty="0">
                <a:solidFill>
                  <a:srgbClr val="FF0000"/>
                </a:solidFill>
                <a:latin typeface="微软雅黑" pitchFamily="34" charset="-122"/>
                <a:ea typeface="微软雅黑" pitchFamily="34" charset="-122"/>
              </a:rPr>
              <a:t>生产计划的任务 </a:t>
            </a:r>
          </a:p>
        </p:txBody>
      </p:sp>
    </p:spTree>
    <p:extLst>
      <p:ext uri="{BB962C8B-B14F-4D97-AF65-F5344CB8AC3E}">
        <p14:creationId xmlns:p14="http://schemas.microsoft.com/office/powerpoint/2010/main" val="33931806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32656"/>
            <a:ext cx="7234604" cy="615462"/>
          </a:xfrm>
        </p:spPr>
        <p:txBody>
          <a:bodyPr>
            <a:noAutofit/>
          </a:bodyPr>
          <a:lstStyle/>
          <a:p>
            <a:r>
              <a:rPr lang="zh-CN" altLang="en-US" sz="2800" dirty="0">
                <a:solidFill>
                  <a:srgbClr val="FF0000"/>
                </a:solidFill>
              </a:rPr>
              <a:t>生产计划的内容（</a:t>
            </a:r>
            <a:r>
              <a:rPr lang="en-US" altLang="zh-CN" sz="2800" dirty="0">
                <a:solidFill>
                  <a:srgbClr val="FF0000"/>
                </a:solidFill>
              </a:rPr>
              <a:t>5W1H</a:t>
            </a:r>
            <a:r>
              <a:rPr lang="zh-CN" altLang="en-US" sz="2800" dirty="0">
                <a:solidFill>
                  <a:srgbClr val="FF0000"/>
                </a:solidFill>
              </a:rPr>
              <a:t>）</a:t>
            </a:r>
          </a:p>
        </p:txBody>
      </p:sp>
      <p:graphicFrame>
        <p:nvGraphicFramePr>
          <p:cNvPr id="4" name="表格 3"/>
          <p:cNvGraphicFramePr>
            <a:graphicFrameLocks noGrp="1"/>
          </p:cNvGraphicFramePr>
          <p:nvPr>
            <p:extLst>
              <p:ext uri="{D42A27DB-BD31-4B8C-83A1-F6EECF244321}">
                <p14:modId xmlns:p14="http://schemas.microsoft.com/office/powerpoint/2010/main" val="2748683210"/>
              </p:ext>
            </p:extLst>
          </p:nvPr>
        </p:nvGraphicFramePr>
        <p:xfrm>
          <a:off x="468923" y="1664677"/>
          <a:ext cx="8165123" cy="4193343"/>
        </p:xfrm>
        <a:graphic>
          <a:graphicData uri="http://schemas.openxmlformats.org/drawingml/2006/table">
            <a:tbl>
              <a:tblPr firstRow="1" bandRow="1">
                <a:tableStyleId>{5C22544A-7EE6-4342-B048-85BDC9FD1C3A}</a:tableStyleId>
              </a:tblPr>
              <a:tblGrid>
                <a:gridCol w="1553365"/>
                <a:gridCol w="2748260"/>
                <a:gridCol w="3863498"/>
              </a:tblGrid>
              <a:tr h="599049">
                <a:tc>
                  <a:txBody>
                    <a:bodyPr/>
                    <a:lstStyle/>
                    <a:p>
                      <a:pPr algn="ctr"/>
                      <a:r>
                        <a:rPr lang="en-US" altLang="zh-CN" sz="2400" b="1" dirty="0" smtClean="0">
                          <a:solidFill>
                            <a:srgbClr val="990000"/>
                          </a:solidFill>
                        </a:rPr>
                        <a:t>5W1H</a:t>
                      </a:r>
                      <a:endParaRPr lang="zh-CN" altLang="en-US" sz="2400" b="1" dirty="0">
                        <a:solidFill>
                          <a:srgbClr val="990000"/>
                        </a:solidFill>
                      </a:endParaRPr>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solidFill>
                            <a:srgbClr val="990000"/>
                          </a:solidFill>
                        </a:rPr>
                        <a:t>含义</a:t>
                      </a:r>
                      <a:endParaRPr lang="zh-CN" altLang="en-US" sz="2400" b="1" dirty="0">
                        <a:solidFill>
                          <a:srgbClr val="990000"/>
                        </a:solidFill>
                      </a:endParaRPr>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solidFill>
                            <a:srgbClr val="990000"/>
                          </a:solidFill>
                        </a:rPr>
                        <a:t>内容</a:t>
                      </a:r>
                      <a:endParaRPr lang="zh-CN" altLang="en-US" sz="2400" b="1" dirty="0">
                        <a:solidFill>
                          <a:srgbClr val="990000"/>
                        </a:solidFill>
                      </a:endParaRPr>
                    </a:p>
                  </a:txBody>
                  <a:tcPr marL="84406" marR="84406" marT="42203" marB="42203" anchor="ctr">
                    <a:cell3D prstMaterial="dkEdge">
                      <a:bevel w="25400" h="25400" prst="angle"/>
                      <a:lightRig rig="flood" dir="t"/>
                    </a:cell3D>
                    <a:solidFill>
                      <a:srgbClr val="92D050"/>
                    </a:solidFill>
                  </a:tcPr>
                </a:tc>
              </a:tr>
              <a:tr h="599049">
                <a:tc>
                  <a:txBody>
                    <a:bodyPr/>
                    <a:lstStyle/>
                    <a:p>
                      <a:pPr algn="ctr"/>
                      <a:r>
                        <a:rPr lang="en-US" altLang="zh-CN" sz="2400" b="1" dirty="0" smtClean="0"/>
                        <a:t>What</a:t>
                      </a:r>
                      <a:endParaRPr lang="zh-CN" altLang="en-US" sz="2400" b="1" dirty="0"/>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t>生产什么</a:t>
                      </a:r>
                      <a:endParaRPr lang="zh-CN" altLang="en-US" sz="2400" b="1" dirty="0"/>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t>产品名称、规格等</a:t>
                      </a:r>
                      <a:endParaRPr lang="zh-CN" altLang="en-US" sz="2400" b="1" dirty="0"/>
                    </a:p>
                  </a:txBody>
                  <a:tcPr marL="84406" marR="84406" marT="42203" marB="42203" anchor="ctr">
                    <a:cell3D prstMaterial="dkEdge">
                      <a:bevel w="25400" h="25400" prst="angle"/>
                      <a:lightRig rig="flood" dir="t"/>
                    </a:cell3D>
                    <a:solidFill>
                      <a:srgbClr val="92D050"/>
                    </a:solidFill>
                  </a:tcPr>
                </a:tc>
              </a:tr>
              <a:tr h="599049">
                <a:tc>
                  <a:txBody>
                    <a:bodyPr/>
                    <a:lstStyle/>
                    <a:p>
                      <a:pPr algn="ctr"/>
                      <a:r>
                        <a:rPr lang="en-US" altLang="zh-CN" sz="2400" b="1" dirty="0" smtClean="0"/>
                        <a:t>Which</a:t>
                      </a:r>
                      <a:endParaRPr lang="zh-CN" altLang="en-US" sz="2400" b="1" dirty="0"/>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t>生产多少</a:t>
                      </a:r>
                      <a:endParaRPr lang="zh-CN" altLang="en-US" sz="2400" b="1" dirty="0"/>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t>数量或重量</a:t>
                      </a:r>
                      <a:endParaRPr lang="zh-CN" altLang="en-US" sz="2400" b="1" dirty="0"/>
                    </a:p>
                  </a:txBody>
                  <a:tcPr marL="84406" marR="84406" marT="42203" marB="42203" anchor="ctr">
                    <a:cell3D prstMaterial="dkEdge">
                      <a:bevel w="25400" h="25400" prst="angle"/>
                      <a:lightRig rig="flood" dir="t"/>
                    </a:cell3D>
                    <a:solidFill>
                      <a:srgbClr val="92D050"/>
                    </a:solidFill>
                  </a:tcPr>
                </a:tc>
              </a:tr>
              <a:tr h="599049">
                <a:tc>
                  <a:txBody>
                    <a:bodyPr/>
                    <a:lstStyle/>
                    <a:p>
                      <a:pPr algn="ctr"/>
                      <a:r>
                        <a:rPr lang="en-US" altLang="zh-CN" sz="2400" b="1" dirty="0" smtClean="0"/>
                        <a:t>Where</a:t>
                      </a:r>
                      <a:endParaRPr lang="zh-CN" altLang="en-US" sz="2400" b="1" dirty="0"/>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t>在哪里生产</a:t>
                      </a:r>
                      <a:endParaRPr lang="zh-CN" altLang="en-US" sz="2400" b="1" dirty="0"/>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t>场所、场地</a:t>
                      </a:r>
                      <a:endParaRPr lang="zh-CN" altLang="en-US" sz="2400" b="1" dirty="0"/>
                    </a:p>
                  </a:txBody>
                  <a:tcPr marL="84406" marR="84406" marT="42203" marB="42203" anchor="ctr">
                    <a:cell3D prstMaterial="dkEdge">
                      <a:bevel w="25400" h="25400" prst="angle"/>
                      <a:lightRig rig="flood" dir="t"/>
                    </a:cell3D>
                    <a:solidFill>
                      <a:srgbClr val="92D050"/>
                    </a:solidFill>
                  </a:tcPr>
                </a:tc>
              </a:tr>
              <a:tr h="599049">
                <a:tc>
                  <a:txBody>
                    <a:bodyPr/>
                    <a:lstStyle/>
                    <a:p>
                      <a:pPr algn="ctr"/>
                      <a:r>
                        <a:rPr lang="en-US" altLang="zh-CN" sz="2400" b="1" dirty="0" smtClean="0"/>
                        <a:t>Who</a:t>
                      </a:r>
                      <a:endParaRPr lang="zh-CN" altLang="en-US" sz="2400" b="1" dirty="0"/>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t>由谁来生产</a:t>
                      </a:r>
                      <a:endParaRPr lang="zh-CN" altLang="en-US" sz="2400" b="1" dirty="0"/>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t>车间、班组</a:t>
                      </a:r>
                      <a:endParaRPr lang="zh-CN" altLang="en-US" sz="2400" b="1" dirty="0"/>
                    </a:p>
                  </a:txBody>
                  <a:tcPr marL="84406" marR="84406" marT="42203" marB="42203" anchor="ctr">
                    <a:cell3D prstMaterial="dkEdge">
                      <a:bevel w="25400" h="25400" prst="angle"/>
                      <a:lightRig rig="flood" dir="t"/>
                    </a:cell3D>
                    <a:solidFill>
                      <a:srgbClr val="92D050"/>
                    </a:solidFill>
                  </a:tcPr>
                </a:tc>
              </a:tr>
              <a:tr h="599049">
                <a:tc>
                  <a:txBody>
                    <a:bodyPr/>
                    <a:lstStyle/>
                    <a:p>
                      <a:pPr algn="ctr"/>
                      <a:r>
                        <a:rPr lang="en-US" altLang="zh-CN" sz="2400" b="1" dirty="0" smtClean="0"/>
                        <a:t>When</a:t>
                      </a:r>
                      <a:endParaRPr lang="zh-CN" altLang="en-US" sz="2400" b="1" dirty="0"/>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t>什么时间生产</a:t>
                      </a:r>
                      <a:endParaRPr lang="zh-CN" altLang="en-US" sz="2400" b="1" dirty="0"/>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t>期限、交期</a:t>
                      </a:r>
                      <a:endParaRPr lang="zh-CN" altLang="en-US" sz="2400" b="1" dirty="0"/>
                    </a:p>
                  </a:txBody>
                  <a:tcPr marL="84406" marR="84406" marT="42203" marB="42203" anchor="ctr">
                    <a:cell3D prstMaterial="dkEdge">
                      <a:bevel w="25400" h="25400" prst="angle"/>
                      <a:lightRig rig="flood" dir="t"/>
                    </a:cell3D>
                    <a:solidFill>
                      <a:srgbClr val="92D050"/>
                    </a:solidFill>
                  </a:tcPr>
                </a:tc>
              </a:tr>
              <a:tr h="599049">
                <a:tc>
                  <a:txBody>
                    <a:bodyPr/>
                    <a:lstStyle/>
                    <a:p>
                      <a:pPr algn="ctr"/>
                      <a:r>
                        <a:rPr lang="en-US" altLang="zh-CN" sz="2400" b="1" dirty="0" smtClean="0"/>
                        <a:t>How</a:t>
                      </a:r>
                      <a:endParaRPr lang="zh-CN" altLang="en-US" sz="2400" b="1" dirty="0"/>
                    </a:p>
                  </a:txBody>
                  <a:tcPr marL="84406" marR="84406" marT="42203" marB="42203" anchor="ctr">
                    <a:cell3D prstMaterial="dkEdge">
                      <a:bevel w="25400" h="25400" prst="angle"/>
                      <a:lightRig rig="flood" dir="t"/>
                    </a:cell3D>
                    <a:solidFill>
                      <a:srgbClr val="00FFFF"/>
                    </a:solidFill>
                  </a:tcPr>
                </a:tc>
                <a:tc>
                  <a:txBody>
                    <a:bodyPr/>
                    <a:lstStyle/>
                    <a:p>
                      <a:pPr algn="ctr"/>
                      <a:r>
                        <a:rPr lang="zh-CN" altLang="en-US" sz="2400" b="1" dirty="0" smtClean="0"/>
                        <a:t>怎么生产</a:t>
                      </a:r>
                      <a:endParaRPr lang="zh-CN" altLang="en-US" sz="2400" b="1" dirty="0"/>
                    </a:p>
                  </a:txBody>
                  <a:tcPr marL="84406" marR="84406" marT="42203" marB="42203" anchor="ctr">
                    <a:cell3D prstMaterial="dkEdge">
                      <a:bevel w="25400" h="25400" prst="angle"/>
                      <a:lightRig rig="flood" dir="t"/>
                    </a:cell3D>
                    <a:solidFill>
                      <a:srgbClr val="FFFF00"/>
                    </a:solidFill>
                  </a:tcPr>
                </a:tc>
                <a:tc>
                  <a:txBody>
                    <a:bodyPr/>
                    <a:lstStyle/>
                    <a:p>
                      <a:pPr algn="ctr"/>
                      <a:r>
                        <a:rPr lang="zh-CN" altLang="en-US" sz="2400" b="1" dirty="0" smtClean="0"/>
                        <a:t>作业方式</a:t>
                      </a:r>
                      <a:endParaRPr lang="zh-CN" altLang="en-US" sz="2400" b="1" dirty="0"/>
                    </a:p>
                  </a:txBody>
                  <a:tcPr marL="84406" marR="84406" marT="42203" marB="42203" anchor="ctr">
                    <a:cell3D prstMaterial="dkEdge">
                      <a:bevel w="25400" h="25400" prst="angle"/>
                      <a:lightRig rig="flood" dir="t"/>
                    </a:cell3D>
                    <a:solidFill>
                      <a:srgbClr val="92D050"/>
                    </a:solidFill>
                  </a:tcPr>
                </a:tc>
              </a:tr>
            </a:tbl>
          </a:graphicData>
        </a:graphic>
      </p:graphicFrame>
    </p:spTree>
    <p:extLst>
      <p:ext uri="{BB962C8B-B14F-4D97-AF65-F5344CB8AC3E}">
        <p14:creationId xmlns:p14="http://schemas.microsoft.com/office/powerpoint/2010/main" val="1211541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69357" y="310353"/>
            <a:ext cx="3024336" cy="580926"/>
          </a:xfrm>
          <a:noFill/>
          <a:ln w="9525">
            <a:noFill/>
            <a:miter lim="800000"/>
            <a:headEnd/>
            <a:tailEnd/>
          </a:ln>
        </p:spPr>
        <p:txBody>
          <a:bodyPr wrap="square">
            <a:spAutoFit/>
          </a:bodyPr>
          <a:lstStyle/>
          <a:p>
            <a:pPr algn="ctr"/>
            <a:r>
              <a:rPr lang="zh-CN" altLang="en-US" sz="3200" b="1" i="0" kern="1200" dirty="0" smtClean="0">
                <a:solidFill>
                  <a:srgbClr val="FA0000"/>
                </a:solidFill>
                <a:latin typeface="微软雅黑" pitchFamily="34" charset="-122"/>
                <a:ea typeface="微软雅黑" pitchFamily="34" charset="-122"/>
                <a:cs typeface="+mn-cs"/>
              </a:rPr>
              <a:t>企业是什么？</a:t>
            </a:r>
            <a:endParaRPr lang="zh-CN" altLang="en-US" sz="3200" b="1" i="0" kern="1200" dirty="0">
              <a:solidFill>
                <a:srgbClr val="FA0000"/>
              </a:solidFill>
              <a:latin typeface="微软雅黑" pitchFamily="34" charset="-122"/>
              <a:ea typeface="微软雅黑" pitchFamily="34" charset="-122"/>
              <a:cs typeface="+mn-cs"/>
            </a:endParaRPr>
          </a:p>
        </p:txBody>
      </p:sp>
      <p:sp>
        <p:nvSpPr>
          <p:cNvPr id="3" name="内容占位符 2"/>
          <p:cNvSpPr>
            <a:spLocks noGrp="1"/>
          </p:cNvSpPr>
          <p:nvPr>
            <p:ph idx="1"/>
          </p:nvPr>
        </p:nvSpPr>
        <p:spPr>
          <a:xfrm>
            <a:off x="333053" y="1484784"/>
            <a:ext cx="8496944" cy="4824536"/>
          </a:xfrm>
        </p:spPr>
        <p:txBody>
          <a:bodyPr>
            <a:normAutofit/>
          </a:bodyPr>
          <a:lstStyle/>
          <a:p>
            <a:pPr>
              <a:lnSpc>
                <a:spcPct val="150000"/>
              </a:lnSpc>
              <a:buNone/>
            </a:pPr>
            <a:r>
              <a:rPr lang="zh-CN" altLang="en-US" sz="2400" b="1" dirty="0" smtClean="0">
                <a:latin typeface="微软雅黑" pitchFamily="34" charset="-122"/>
                <a:ea typeface="微软雅黑" pitchFamily="34" charset="-122"/>
              </a:rPr>
              <a:t>企业一词源自日语。</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它是在日本明治维新后，大规模引进西方文化与制度的过程中而来的。戊戌变法之后，这些汉字词汇用法被大量由日语引进现代汉语。</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日本在引进该词时，意译为“企业”，从字面上看表</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示商事主体企图从事某项事业，且有持续经营的意思。</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solidFill>
                  <a:srgbClr val="0070C0"/>
                </a:solidFill>
                <a:latin typeface="微软雅黑" pitchFamily="34" charset="-122"/>
                <a:ea typeface="微软雅黑" pitchFamily="34" charset="-122"/>
              </a:rPr>
              <a:t>从事生产、流通或服务活动的独立核算的经济单位</a:t>
            </a:r>
            <a:endParaRPr lang="zh-CN" altLang="en-US" sz="2400" b="1" dirty="0">
              <a:solidFill>
                <a:srgbClr val="0070C0"/>
              </a:solidFill>
              <a:latin typeface="微软雅黑" pitchFamily="34" charset="-122"/>
              <a:ea typeface="微软雅黑" pitchFamily="34" charset="-122"/>
            </a:endParaRPr>
          </a:p>
        </p:txBody>
      </p:sp>
      <p:sp>
        <p:nvSpPr>
          <p:cNvPr id="5" name="灯片编号占位符 1"/>
          <p:cNvSpPr>
            <a:spLocks noGrp="1"/>
          </p:cNvSpPr>
          <p:nvPr>
            <p:ph type="sldNum" sz="quarter" idx="4"/>
          </p:nvPr>
        </p:nvSpPr>
        <p:spPr>
          <a:xfrm>
            <a:off x="3552825" y="6483357"/>
            <a:ext cx="2057400" cy="366183"/>
          </a:xfrm>
        </p:spPr>
        <p:txBody>
          <a:bodyPr/>
          <a:lstStyle/>
          <a:p>
            <a:r>
              <a:rPr lang="en-US" altLang="zh-CN" dirty="0" smtClean="0"/>
              <a:t>17</a:t>
            </a:r>
            <a:endParaRPr lang="zh-CN" altLang="en-US" dirty="0"/>
          </a:p>
        </p:txBody>
      </p:sp>
    </p:spTree>
    <p:extLst>
      <p:ext uri="{BB962C8B-B14F-4D97-AF65-F5344CB8AC3E}">
        <p14:creationId xmlns:p14="http://schemas.microsoft.com/office/powerpoint/2010/main" val="40113309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title"/>
          </p:nvPr>
        </p:nvSpPr>
        <p:spPr bwMode="auto">
          <a:xfrm>
            <a:off x="1137138" y="434393"/>
            <a:ext cx="5416062" cy="529003"/>
          </a:xfrm>
          <a:noFill/>
          <a:ln>
            <a:miter lim="800000"/>
            <a:headEnd/>
            <a:tailEnd/>
          </a:ln>
        </p:spPr>
        <p:txBody>
          <a:bodyPr vert="horz" wrap="square" lIns="84406" tIns="42203" rIns="84406" bIns="42203" numCol="1" anchor="t" anchorCtr="0" compatLnSpc="1">
            <a:prstTxWarp prst="textNoShape">
              <a:avLst/>
            </a:prstTxWarp>
            <a:noAutofit/>
          </a:bodyPr>
          <a:lstStyle/>
          <a:p>
            <a:r>
              <a:rPr lang="zh-CN" altLang="en-US" sz="2800" dirty="0">
                <a:solidFill>
                  <a:srgbClr val="FF0000"/>
                </a:solidFill>
              </a:rPr>
              <a:t>生产计划的基本数据</a:t>
            </a:r>
          </a:p>
        </p:txBody>
      </p:sp>
      <p:sp>
        <p:nvSpPr>
          <p:cNvPr id="282629" name="Oval 5"/>
          <p:cNvSpPr>
            <a:spLocks noChangeArrowheads="1"/>
          </p:cNvSpPr>
          <p:nvPr/>
        </p:nvSpPr>
        <p:spPr bwMode="auto">
          <a:xfrm>
            <a:off x="3203848" y="2996952"/>
            <a:ext cx="2809875" cy="1594338"/>
          </a:xfrm>
          <a:prstGeom prst="ellipse">
            <a:avLst/>
          </a:prstGeom>
          <a:solidFill>
            <a:srgbClr val="FFFF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zh-CN" altLang="en-US" sz="1662"/>
          </a:p>
        </p:txBody>
      </p:sp>
      <p:sp>
        <p:nvSpPr>
          <p:cNvPr id="282630" name="Text Box 6"/>
          <p:cNvSpPr txBox="1">
            <a:spLocks noChangeArrowheads="1"/>
          </p:cNvSpPr>
          <p:nvPr/>
        </p:nvSpPr>
        <p:spPr bwMode="auto">
          <a:xfrm>
            <a:off x="3707083" y="3594829"/>
            <a:ext cx="1944688" cy="433196"/>
          </a:xfrm>
          <a:prstGeom prst="rect">
            <a:avLst/>
          </a:prstGeom>
          <a:noFill/>
          <a:ln w="9525" algn="ctr">
            <a:noFill/>
            <a:miter lim="800000"/>
            <a:headEnd/>
            <a:tailEnd/>
          </a:ln>
          <a:effectLst/>
        </p:spPr>
        <p:txBody>
          <a:bodyPr>
            <a:spAutoFit/>
          </a:bodyPr>
          <a:lstStyle/>
          <a:p>
            <a:pPr algn="ctr"/>
            <a:r>
              <a:rPr lang="en-US" altLang="zh-CN" sz="2215" b="1">
                <a:latin typeface="Arial" charset="0"/>
              </a:rPr>
              <a:t>PP</a:t>
            </a:r>
            <a:r>
              <a:rPr lang="zh-CN" altLang="en-US" sz="2215" b="1">
                <a:latin typeface="Arial" charset="0"/>
              </a:rPr>
              <a:t>基本数据</a:t>
            </a:r>
          </a:p>
        </p:txBody>
      </p:sp>
      <p:sp>
        <p:nvSpPr>
          <p:cNvPr id="282631" name="AutoShape 7"/>
          <p:cNvSpPr>
            <a:spLocks noChangeArrowheads="1"/>
          </p:cNvSpPr>
          <p:nvPr/>
        </p:nvSpPr>
        <p:spPr bwMode="auto">
          <a:xfrm>
            <a:off x="4138885" y="2465017"/>
            <a:ext cx="720725" cy="398585"/>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sz="1662"/>
          </a:p>
        </p:txBody>
      </p:sp>
      <p:sp>
        <p:nvSpPr>
          <p:cNvPr id="282632" name="Text Box 8"/>
          <p:cNvSpPr txBox="1">
            <a:spLocks noChangeArrowheads="1"/>
          </p:cNvSpPr>
          <p:nvPr/>
        </p:nvSpPr>
        <p:spPr bwMode="auto">
          <a:xfrm>
            <a:off x="3694403" y="1917667"/>
            <a:ext cx="1609688" cy="490134"/>
          </a:xfrm>
          <a:prstGeom prst="rect">
            <a:avLst/>
          </a:prstGeom>
          <a:noFill/>
          <a:ln w="9525" algn="ctr">
            <a:noFill/>
            <a:miter lim="800000"/>
            <a:headEnd/>
            <a:tailEnd/>
          </a:ln>
          <a:effectLst/>
        </p:spPr>
        <p:txBody>
          <a:bodyPr wrap="square">
            <a:spAutoFit/>
          </a:bodyPr>
          <a:lstStyle/>
          <a:p>
            <a:pPr algn="ctr"/>
            <a:r>
              <a:rPr lang="zh-CN" altLang="en-US" sz="2585" b="1" dirty="0">
                <a:latin typeface="Arial" charset="0"/>
              </a:rPr>
              <a:t>工艺流程</a:t>
            </a:r>
          </a:p>
        </p:txBody>
      </p:sp>
      <p:sp>
        <p:nvSpPr>
          <p:cNvPr id="282633" name="AutoShape 9"/>
          <p:cNvSpPr>
            <a:spLocks noChangeArrowheads="1"/>
          </p:cNvSpPr>
          <p:nvPr/>
        </p:nvSpPr>
        <p:spPr bwMode="auto">
          <a:xfrm rot="2292093">
            <a:off x="5507310" y="2863602"/>
            <a:ext cx="720725" cy="398585"/>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sz="1662"/>
          </a:p>
        </p:txBody>
      </p:sp>
      <p:sp>
        <p:nvSpPr>
          <p:cNvPr id="282634" name="Text Box 10"/>
          <p:cNvSpPr txBox="1">
            <a:spLocks noChangeArrowheads="1"/>
          </p:cNvSpPr>
          <p:nvPr/>
        </p:nvSpPr>
        <p:spPr bwMode="auto">
          <a:xfrm>
            <a:off x="6153421" y="2598369"/>
            <a:ext cx="1573560" cy="490134"/>
          </a:xfrm>
          <a:prstGeom prst="rect">
            <a:avLst/>
          </a:prstGeom>
          <a:noFill/>
          <a:ln w="9525" algn="ctr">
            <a:noFill/>
            <a:miter lim="800000"/>
            <a:headEnd/>
            <a:tailEnd/>
          </a:ln>
          <a:effectLst/>
        </p:spPr>
        <p:txBody>
          <a:bodyPr wrap="square">
            <a:spAutoFit/>
          </a:bodyPr>
          <a:lstStyle/>
          <a:p>
            <a:pPr algn="ctr"/>
            <a:r>
              <a:rPr lang="zh-CN" altLang="en-US" sz="2585" b="1">
                <a:latin typeface="Arial" charset="0"/>
              </a:rPr>
              <a:t>工作中心</a:t>
            </a:r>
          </a:p>
        </p:txBody>
      </p:sp>
      <p:sp>
        <p:nvSpPr>
          <p:cNvPr id="282635" name="AutoShape 11"/>
          <p:cNvSpPr>
            <a:spLocks noChangeArrowheads="1"/>
          </p:cNvSpPr>
          <p:nvPr/>
        </p:nvSpPr>
        <p:spPr bwMode="auto">
          <a:xfrm rot="-2642359">
            <a:off x="2843485" y="2929544"/>
            <a:ext cx="720725" cy="398585"/>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sz="1662"/>
          </a:p>
        </p:txBody>
      </p:sp>
      <p:sp>
        <p:nvSpPr>
          <p:cNvPr id="282636" name="Text Box 12"/>
          <p:cNvSpPr txBox="1">
            <a:spLocks noChangeArrowheads="1"/>
          </p:cNvSpPr>
          <p:nvPr/>
        </p:nvSpPr>
        <p:spPr bwMode="auto">
          <a:xfrm>
            <a:off x="1403621" y="2730254"/>
            <a:ext cx="1548033" cy="490134"/>
          </a:xfrm>
          <a:prstGeom prst="rect">
            <a:avLst/>
          </a:prstGeom>
          <a:noFill/>
          <a:ln w="9525" algn="ctr">
            <a:noFill/>
            <a:miter lim="800000"/>
            <a:headEnd/>
            <a:tailEnd/>
          </a:ln>
          <a:effectLst/>
        </p:spPr>
        <p:txBody>
          <a:bodyPr wrap="square">
            <a:spAutoFit/>
          </a:bodyPr>
          <a:lstStyle/>
          <a:p>
            <a:pPr algn="ctr"/>
            <a:r>
              <a:rPr lang="zh-CN" altLang="en-US" sz="2585" b="1" dirty="0">
                <a:latin typeface="Arial" charset="0"/>
              </a:rPr>
              <a:t>生产设备</a:t>
            </a:r>
          </a:p>
        </p:txBody>
      </p:sp>
      <p:sp>
        <p:nvSpPr>
          <p:cNvPr id="282637" name="AutoShape 13"/>
          <p:cNvSpPr>
            <a:spLocks noChangeArrowheads="1"/>
          </p:cNvSpPr>
          <p:nvPr/>
        </p:nvSpPr>
        <p:spPr bwMode="auto">
          <a:xfrm rot="-7582732">
            <a:off x="2726742" y="4176101"/>
            <a:ext cx="66528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sz="1662"/>
          </a:p>
        </p:txBody>
      </p:sp>
      <p:sp>
        <p:nvSpPr>
          <p:cNvPr id="282638" name="Text Box 14"/>
          <p:cNvSpPr txBox="1">
            <a:spLocks noChangeArrowheads="1"/>
          </p:cNvSpPr>
          <p:nvPr/>
        </p:nvSpPr>
        <p:spPr bwMode="auto">
          <a:xfrm>
            <a:off x="1330597" y="4459408"/>
            <a:ext cx="1551679" cy="490134"/>
          </a:xfrm>
          <a:prstGeom prst="rect">
            <a:avLst/>
          </a:prstGeom>
          <a:noFill/>
          <a:ln w="9525" algn="ctr">
            <a:noFill/>
            <a:miter lim="800000"/>
            <a:headEnd/>
            <a:tailEnd/>
          </a:ln>
          <a:effectLst/>
        </p:spPr>
        <p:txBody>
          <a:bodyPr wrap="square">
            <a:spAutoFit/>
          </a:bodyPr>
          <a:lstStyle/>
          <a:p>
            <a:pPr algn="ctr"/>
            <a:r>
              <a:rPr lang="zh-CN" altLang="en-US" sz="2585" b="1">
                <a:latin typeface="Arial" charset="0"/>
              </a:rPr>
              <a:t>生产物料</a:t>
            </a:r>
          </a:p>
        </p:txBody>
      </p:sp>
      <p:sp>
        <p:nvSpPr>
          <p:cNvPr id="282639" name="AutoShape 15"/>
          <p:cNvSpPr>
            <a:spLocks noChangeArrowheads="1"/>
          </p:cNvSpPr>
          <p:nvPr/>
        </p:nvSpPr>
        <p:spPr bwMode="auto">
          <a:xfrm rot="10800000">
            <a:off x="4211910" y="4724641"/>
            <a:ext cx="720725" cy="398585"/>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sz="1662"/>
          </a:p>
        </p:txBody>
      </p:sp>
      <p:sp>
        <p:nvSpPr>
          <p:cNvPr id="282641" name="Text Box 17"/>
          <p:cNvSpPr txBox="1">
            <a:spLocks noChangeArrowheads="1"/>
          </p:cNvSpPr>
          <p:nvPr/>
        </p:nvSpPr>
        <p:spPr bwMode="auto">
          <a:xfrm>
            <a:off x="3823094" y="5353291"/>
            <a:ext cx="1550377" cy="490134"/>
          </a:xfrm>
          <a:prstGeom prst="rect">
            <a:avLst/>
          </a:prstGeom>
          <a:noFill/>
          <a:ln w="9525" algn="ctr">
            <a:noFill/>
            <a:miter lim="800000"/>
            <a:headEnd/>
            <a:tailEnd/>
          </a:ln>
          <a:effectLst/>
        </p:spPr>
        <p:txBody>
          <a:bodyPr wrap="square">
            <a:spAutoFit/>
          </a:bodyPr>
          <a:lstStyle/>
          <a:p>
            <a:pPr algn="ctr"/>
            <a:r>
              <a:rPr lang="zh-CN" altLang="en-US" sz="2585" b="1" dirty="0">
                <a:latin typeface="Arial" charset="0"/>
              </a:rPr>
              <a:t>生产能力</a:t>
            </a:r>
          </a:p>
        </p:txBody>
      </p:sp>
      <p:sp>
        <p:nvSpPr>
          <p:cNvPr id="282642" name="AutoShape 18"/>
          <p:cNvSpPr>
            <a:spLocks noChangeArrowheads="1"/>
          </p:cNvSpPr>
          <p:nvPr/>
        </p:nvSpPr>
        <p:spPr bwMode="auto">
          <a:xfrm rot="7705638">
            <a:off x="5822367" y="4110158"/>
            <a:ext cx="665285" cy="431800"/>
          </a:xfrm>
          <a:prstGeom prst="upArrow">
            <a:avLst>
              <a:gd name="adj1" fmla="val 50000"/>
              <a:gd name="adj2" fmla="val 25000"/>
            </a:avLst>
          </a:prstGeom>
          <a:solidFill>
            <a:srgbClr val="FF3300"/>
          </a:solidFill>
          <a:ln w="9525" algn="ctr">
            <a:solidFill>
              <a:schemeClr val="tx1"/>
            </a:solidFill>
            <a:miter lim="800000"/>
            <a:headEnd/>
            <a:tailEnd/>
          </a:ln>
          <a:effectLst/>
        </p:spPr>
        <p:txBody>
          <a:bodyPr wrap="none" anchor="ctr"/>
          <a:lstStyle/>
          <a:p>
            <a:endParaRPr lang="zh-CN" altLang="en-US" sz="1662"/>
          </a:p>
        </p:txBody>
      </p:sp>
      <p:sp>
        <p:nvSpPr>
          <p:cNvPr id="282643" name="Text Box 19"/>
          <p:cNvSpPr txBox="1">
            <a:spLocks noChangeArrowheads="1"/>
          </p:cNvSpPr>
          <p:nvPr/>
        </p:nvSpPr>
        <p:spPr bwMode="auto">
          <a:xfrm>
            <a:off x="6443934" y="4392000"/>
            <a:ext cx="1584150" cy="490134"/>
          </a:xfrm>
          <a:prstGeom prst="rect">
            <a:avLst/>
          </a:prstGeom>
          <a:noFill/>
          <a:ln w="9525" algn="ctr">
            <a:noFill/>
            <a:miter lim="800000"/>
            <a:headEnd/>
            <a:tailEnd/>
          </a:ln>
          <a:effectLst/>
        </p:spPr>
        <p:txBody>
          <a:bodyPr wrap="square">
            <a:spAutoFit/>
          </a:bodyPr>
          <a:lstStyle/>
          <a:p>
            <a:pPr algn="ctr"/>
            <a:r>
              <a:rPr lang="zh-CN" altLang="en-US" sz="2585" b="1" dirty="0">
                <a:latin typeface="Arial" charset="0"/>
              </a:rPr>
              <a:t>生产人员</a:t>
            </a:r>
          </a:p>
        </p:txBody>
      </p:sp>
    </p:spTree>
    <p:extLst>
      <p:ext uri="{BB962C8B-B14F-4D97-AF65-F5344CB8AC3E}">
        <p14:creationId xmlns:p14="http://schemas.microsoft.com/office/powerpoint/2010/main" val="205596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2632"/>
                                        </p:tgtEl>
                                        <p:attrNameLst>
                                          <p:attrName>style.visibility</p:attrName>
                                        </p:attrNameLst>
                                      </p:cBhvr>
                                      <p:to>
                                        <p:strVal val="visible"/>
                                      </p:to>
                                    </p:set>
                                    <p:animEffect transition="in" filter="diamond(in)">
                                      <p:cBhvr>
                                        <p:cTn id="7" dur="1000"/>
                                        <p:tgtEl>
                                          <p:spTgt spid="28263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2634"/>
                                        </p:tgtEl>
                                        <p:attrNameLst>
                                          <p:attrName>style.visibility</p:attrName>
                                        </p:attrNameLst>
                                      </p:cBhvr>
                                      <p:to>
                                        <p:strVal val="visible"/>
                                      </p:to>
                                    </p:set>
                                    <p:animEffect transition="in" filter="diamond(in)">
                                      <p:cBhvr>
                                        <p:cTn id="12" dur="1000"/>
                                        <p:tgtEl>
                                          <p:spTgt spid="2826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2643"/>
                                        </p:tgtEl>
                                        <p:attrNameLst>
                                          <p:attrName>style.visibility</p:attrName>
                                        </p:attrNameLst>
                                      </p:cBhvr>
                                      <p:to>
                                        <p:strVal val="visible"/>
                                      </p:to>
                                    </p:set>
                                    <p:animEffect transition="in" filter="diamond(in)">
                                      <p:cBhvr>
                                        <p:cTn id="17" dur="1000"/>
                                        <p:tgtEl>
                                          <p:spTgt spid="28264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2641"/>
                                        </p:tgtEl>
                                        <p:attrNameLst>
                                          <p:attrName>style.visibility</p:attrName>
                                        </p:attrNameLst>
                                      </p:cBhvr>
                                      <p:to>
                                        <p:strVal val="visible"/>
                                      </p:to>
                                    </p:set>
                                    <p:animEffect transition="in" filter="diamond(in)">
                                      <p:cBhvr>
                                        <p:cTn id="22" dur="1000"/>
                                        <p:tgtEl>
                                          <p:spTgt spid="28264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2638"/>
                                        </p:tgtEl>
                                        <p:attrNameLst>
                                          <p:attrName>style.visibility</p:attrName>
                                        </p:attrNameLst>
                                      </p:cBhvr>
                                      <p:to>
                                        <p:strVal val="visible"/>
                                      </p:to>
                                    </p:set>
                                    <p:animEffect transition="in" filter="diamond(in)">
                                      <p:cBhvr>
                                        <p:cTn id="27" dur="1000"/>
                                        <p:tgtEl>
                                          <p:spTgt spid="28263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82636"/>
                                        </p:tgtEl>
                                        <p:attrNameLst>
                                          <p:attrName>style.visibility</p:attrName>
                                        </p:attrNameLst>
                                      </p:cBhvr>
                                      <p:to>
                                        <p:strVal val="visible"/>
                                      </p:to>
                                    </p:set>
                                    <p:animEffect transition="in" filter="diamond(in)">
                                      <p:cBhvr>
                                        <p:cTn id="32" dur="1000"/>
                                        <p:tgtEl>
                                          <p:spTgt spid="28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2" grpId="0"/>
      <p:bldP spid="282634" grpId="0"/>
      <p:bldP spid="282636" grpId="0"/>
      <p:bldP spid="282638" grpId="0"/>
      <p:bldP spid="282641" grpId="0"/>
      <p:bldP spid="2826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8" name="Text Box 4"/>
          <p:cNvSpPr txBox="1">
            <a:spLocks noChangeArrowheads="1"/>
          </p:cNvSpPr>
          <p:nvPr/>
        </p:nvSpPr>
        <p:spPr bwMode="auto">
          <a:xfrm>
            <a:off x="1084384" y="372683"/>
            <a:ext cx="4759569" cy="523220"/>
          </a:xfrm>
          <a:prstGeom prst="rect">
            <a:avLst/>
          </a:prstGeom>
          <a:noFill/>
          <a:ln w="9525">
            <a:noFill/>
            <a:miter lim="800000"/>
            <a:headEnd/>
            <a:tailEnd/>
          </a:ln>
          <a:effectLst/>
        </p:spPr>
        <p:txBody>
          <a:bodyPr wrap="square">
            <a:spAutoFit/>
          </a:bodyPr>
          <a:lstStyle/>
          <a:p>
            <a:pPr>
              <a:spcBef>
                <a:spcPct val="50000"/>
              </a:spcBef>
            </a:pPr>
            <a:r>
              <a:rPr lang="zh-CN" altLang="en-US" sz="2800" b="1" dirty="0">
                <a:solidFill>
                  <a:srgbClr val="FF0000"/>
                </a:solidFill>
                <a:latin typeface="微软雅黑" pitchFamily="34" charset="-122"/>
                <a:ea typeface="微软雅黑" pitchFamily="34" charset="-122"/>
              </a:rPr>
              <a:t>生产计划的实质</a:t>
            </a:r>
          </a:p>
        </p:txBody>
      </p:sp>
      <p:sp>
        <p:nvSpPr>
          <p:cNvPr id="1296390" name="Oval 6"/>
          <p:cNvSpPr>
            <a:spLocks noChangeArrowheads="1"/>
          </p:cNvSpPr>
          <p:nvPr/>
        </p:nvSpPr>
        <p:spPr bwMode="auto">
          <a:xfrm>
            <a:off x="2807677" y="1869831"/>
            <a:ext cx="2738438" cy="3692769"/>
          </a:xfrm>
          <a:prstGeom prst="ellipse">
            <a:avLst/>
          </a:prstGeom>
          <a:gradFill flip="none" rotWithShape="1">
            <a:gsLst>
              <a:gs pos="0">
                <a:srgbClr val="00FFFF"/>
              </a:gs>
              <a:gs pos="100000">
                <a:srgbClr val="00FFFF">
                  <a:gamma/>
                  <a:shade val="46275"/>
                  <a:invGamma/>
                </a:srgbClr>
              </a:gs>
            </a:gsLst>
            <a:lin ang="2700000" scaled="1"/>
            <a:tileRect/>
          </a:gradFill>
          <a:ln w="9525">
            <a:solidFill>
              <a:schemeClr val="tx1"/>
            </a:solidFill>
            <a:round/>
            <a:headEnd/>
            <a:tailEnd/>
          </a:ln>
          <a:effectLst/>
        </p:spPr>
        <p:txBody>
          <a:bodyPr wrap="none" anchor="ctr"/>
          <a:lstStyle/>
          <a:p>
            <a:endParaRPr lang="zh-CN" altLang="en-US" sz="2000"/>
          </a:p>
        </p:txBody>
      </p:sp>
      <p:sp>
        <p:nvSpPr>
          <p:cNvPr id="1296394" name="Text Box 10"/>
          <p:cNvSpPr txBox="1">
            <a:spLocks noChangeArrowheads="1"/>
          </p:cNvSpPr>
          <p:nvPr/>
        </p:nvSpPr>
        <p:spPr bwMode="auto">
          <a:xfrm>
            <a:off x="5967046" y="1787772"/>
            <a:ext cx="1764323" cy="523220"/>
          </a:xfrm>
          <a:prstGeom prst="rect">
            <a:avLst/>
          </a:prstGeom>
          <a:noFill/>
          <a:ln w="9525">
            <a:solidFill>
              <a:schemeClr val="tx1"/>
            </a:solidFill>
            <a:miter lim="800000"/>
            <a:headEnd/>
            <a:tailEnd/>
          </a:ln>
          <a:effectLst/>
        </p:spPr>
        <p:txBody>
          <a:bodyPr wrap="square">
            <a:spAutoFit/>
          </a:bodyPr>
          <a:lstStyle/>
          <a:p>
            <a:pPr>
              <a:spcBef>
                <a:spcPct val="50000"/>
              </a:spcBef>
            </a:pPr>
            <a:r>
              <a:rPr lang="zh-CN" altLang="en-US" sz="2800" dirty="0" smtClean="0">
                <a:latin typeface="Times New Roman" pitchFamily="18" charset="0"/>
                <a:ea typeface="黑体" pitchFamily="2" charset="-122"/>
              </a:rPr>
              <a:t> </a:t>
            </a:r>
            <a:endParaRPr lang="zh-CN" altLang="en-US" sz="2800" dirty="0">
              <a:latin typeface="Times New Roman" pitchFamily="18" charset="0"/>
              <a:ea typeface="黑体" pitchFamily="2" charset="-122"/>
            </a:endParaRPr>
          </a:p>
        </p:txBody>
      </p:sp>
      <p:sp>
        <p:nvSpPr>
          <p:cNvPr id="1296395" name="Text Box 11"/>
          <p:cNvSpPr txBox="1">
            <a:spLocks noChangeArrowheads="1"/>
          </p:cNvSpPr>
          <p:nvPr/>
        </p:nvSpPr>
        <p:spPr bwMode="auto">
          <a:xfrm>
            <a:off x="5996599" y="2372460"/>
            <a:ext cx="1764323" cy="523220"/>
          </a:xfrm>
          <a:prstGeom prst="rect">
            <a:avLst/>
          </a:prstGeom>
          <a:noFill/>
          <a:ln w="9525" algn="ctr">
            <a:solidFill>
              <a:schemeClr val="tx1"/>
            </a:solidFill>
            <a:miter lim="800000"/>
            <a:headEnd/>
            <a:tailEnd/>
          </a:ln>
          <a:effectLst/>
        </p:spPr>
        <p:txBody>
          <a:bodyPr wrap="square">
            <a:spAutoFit/>
          </a:bodyPr>
          <a:lstStyle/>
          <a:p>
            <a:pPr>
              <a:spcBef>
                <a:spcPct val="50000"/>
              </a:spcBef>
            </a:pPr>
            <a:r>
              <a:rPr lang="zh-CN" altLang="en-US" sz="2800" dirty="0" smtClean="0">
                <a:latin typeface="Times New Roman" pitchFamily="18" charset="0"/>
                <a:ea typeface="黑体" pitchFamily="2" charset="-122"/>
              </a:rPr>
              <a:t> </a:t>
            </a:r>
            <a:endParaRPr lang="zh-CN" altLang="en-US" sz="2800" dirty="0">
              <a:latin typeface="Times New Roman" pitchFamily="18" charset="0"/>
              <a:ea typeface="黑体" pitchFamily="2" charset="-122"/>
            </a:endParaRPr>
          </a:p>
        </p:txBody>
      </p:sp>
      <p:sp>
        <p:nvSpPr>
          <p:cNvPr id="1296396" name="Text Box 12"/>
          <p:cNvSpPr txBox="1">
            <a:spLocks noChangeArrowheads="1"/>
          </p:cNvSpPr>
          <p:nvPr/>
        </p:nvSpPr>
        <p:spPr bwMode="auto">
          <a:xfrm>
            <a:off x="5996599" y="2946890"/>
            <a:ext cx="1764323" cy="523220"/>
          </a:xfrm>
          <a:prstGeom prst="rect">
            <a:avLst/>
          </a:prstGeom>
          <a:noFill/>
          <a:ln w="9525" algn="ctr">
            <a:solidFill>
              <a:schemeClr val="tx1"/>
            </a:solidFill>
            <a:miter lim="800000"/>
            <a:headEnd/>
            <a:tailEnd/>
          </a:ln>
          <a:effectLst/>
        </p:spPr>
        <p:txBody>
          <a:bodyPr wrap="square">
            <a:spAutoFit/>
          </a:bodyPr>
          <a:lstStyle/>
          <a:p>
            <a:pPr>
              <a:spcBef>
                <a:spcPct val="50000"/>
              </a:spcBef>
            </a:pPr>
            <a:r>
              <a:rPr lang="zh-CN" altLang="en-US" sz="2800" dirty="0" smtClean="0">
                <a:latin typeface="Times New Roman" pitchFamily="18" charset="0"/>
                <a:ea typeface="黑体" pitchFamily="2" charset="-122"/>
              </a:rPr>
              <a:t> </a:t>
            </a:r>
            <a:endParaRPr lang="zh-CN" altLang="en-US" sz="2800" dirty="0">
              <a:latin typeface="Times New Roman" pitchFamily="18" charset="0"/>
              <a:ea typeface="黑体" pitchFamily="2" charset="-122"/>
            </a:endParaRPr>
          </a:p>
        </p:txBody>
      </p:sp>
      <p:sp>
        <p:nvSpPr>
          <p:cNvPr id="1296397" name="Line 13"/>
          <p:cNvSpPr>
            <a:spLocks noChangeShapeType="1"/>
          </p:cNvSpPr>
          <p:nvPr/>
        </p:nvSpPr>
        <p:spPr bwMode="auto">
          <a:xfrm flipV="1">
            <a:off x="5023338" y="2074983"/>
            <a:ext cx="943708" cy="77958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8" name="Line 14"/>
          <p:cNvSpPr>
            <a:spLocks noChangeShapeType="1"/>
          </p:cNvSpPr>
          <p:nvPr/>
        </p:nvSpPr>
        <p:spPr bwMode="auto">
          <a:xfrm>
            <a:off x="5023339" y="2895600"/>
            <a:ext cx="955187" cy="288681"/>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399" name="Line 15"/>
          <p:cNvSpPr>
            <a:spLocks noChangeShapeType="1"/>
          </p:cNvSpPr>
          <p:nvPr/>
        </p:nvSpPr>
        <p:spPr bwMode="auto">
          <a:xfrm flipV="1">
            <a:off x="5023338" y="2690448"/>
            <a:ext cx="943708" cy="164124"/>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0" name="Text Box 16"/>
          <p:cNvSpPr txBox="1">
            <a:spLocks noChangeArrowheads="1"/>
          </p:cNvSpPr>
          <p:nvPr/>
        </p:nvSpPr>
        <p:spPr bwMode="auto">
          <a:xfrm>
            <a:off x="6008078" y="3757248"/>
            <a:ext cx="1778142" cy="523220"/>
          </a:xfrm>
          <a:prstGeom prst="rect">
            <a:avLst/>
          </a:prstGeom>
          <a:noFill/>
          <a:ln w="9525" algn="ctr">
            <a:solidFill>
              <a:schemeClr val="tx1"/>
            </a:solidFill>
            <a:miter lim="800000"/>
            <a:headEnd/>
            <a:tailEnd/>
          </a:ln>
          <a:effectLst/>
        </p:spPr>
        <p:txBody>
          <a:bodyPr wrap="square">
            <a:spAutoFit/>
          </a:bodyPr>
          <a:lstStyle/>
          <a:p>
            <a:pPr>
              <a:spcBef>
                <a:spcPct val="50000"/>
              </a:spcBef>
            </a:pPr>
            <a:r>
              <a:rPr lang="zh-CN" altLang="en-US" sz="2800" dirty="0" smtClean="0">
                <a:latin typeface="Times New Roman" pitchFamily="18" charset="0"/>
                <a:ea typeface="黑体" pitchFamily="2" charset="-122"/>
              </a:rPr>
              <a:t> </a:t>
            </a:r>
            <a:endParaRPr lang="zh-CN" altLang="en-US" sz="2800" dirty="0">
              <a:latin typeface="Times New Roman" pitchFamily="18" charset="0"/>
              <a:ea typeface="黑体" pitchFamily="2" charset="-122"/>
            </a:endParaRPr>
          </a:p>
        </p:txBody>
      </p:sp>
      <p:sp>
        <p:nvSpPr>
          <p:cNvPr id="1296401" name="Text Box 17"/>
          <p:cNvSpPr txBox="1">
            <a:spLocks noChangeArrowheads="1"/>
          </p:cNvSpPr>
          <p:nvPr/>
        </p:nvSpPr>
        <p:spPr bwMode="auto">
          <a:xfrm>
            <a:off x="6008078" y="4394691"/>
            <a:ext cx="1778142" cy="523220"/>
          </a:xfrm>
          <a:prstGeom prst="rect">
            <a:avLst/>
          </a:prstGeom>
          <a:noFill/>
          <a:ln w="9525" algn="ctr">
            <a:solidFill>
              <a:schemeClr val="tx1"/>
            </a:solidFill>
            <a:miter lim="800000"/>
            <a:headEnd/>
            <a:tailEnd/>
          </a:ln>
          <a:effectLst/>
        </p:spPr>
        <p:txBody>
          <a:bodyPr wrap="square">
            <a:spAutoFit/>
          </a:bodyPr>
          <a:lstStyle/>
          <a:p>
            <a:pPr>
              <a:spcBef>
                <a:spcPct val="50000"/>
              </a:spcBef>
            </a:pPr>
            <a:r>
              <a:rPr lang="zh-CN" altLang="en-US" sz="2800" dirty="0" smtClean="0">
                <a:latin typeface="Times New Roman" pitchFamily="18" charset="0"/>
                <a:ea typeface="黑体" pitchFamily="2" charset="-122"/>
              </a:rPr>
              <a:t> </a:t>
            </a:r>
            <a:endParaRPr lang="zh-CN" altLang="en-US" sz="2800" dirty="0">
              <a:latin typeface="Times New Roman" pitchFamily="18" charset="0"/>
              <a:ea typeface="黑体" pitchFamily="2" charset="-122"/>
            </a:endParaRPr>
          </a:p>
        </p:txBody>
      </p:sp>
      <p:sp>
        <p:nvSpPr>
          <p:cNvPr id="1296402" name="Text Box 18"/>
          <p:cNvSpPr txBox="1">
            <a:spLocks noChangeArrowheads="1"/>
          </p:cNvSpPr>
          <p:nvPr/>
        </p:nvSpPr>
        <p:spPr bwMode="auto">
          <a:xfrm>
            <a:off x="6008078" y="5029202"/>
            <a:ext cx="1778142" cy="523220"/>
          </a:xfrm>
          <a:prstGeom prst="rect">
            <a:avLst/>
          </a:prstGeom>
          <a:noFill/>
          <a:ln w="9525" algn="ctr">
            <a:solidFill>
              <a:schemeClr val="tx1"/>
            </a:solidFill>
            <a:miter lim="800000"/>
            <a:headEnd/>
            <a:tailEnd/>
          </a:ln>
          <a:effectLst/>
        </p:spPr>
        <p:txBody>
          <a:bodyPr wrap="square">
            <a:spAutoFit/>
          </a:bodyPr>
          <a:lstStyle/>
          <a:p>
            <a:pPr>
              <a:spcBef>
                <a:spcPct val="50000"/>
              </a:spcBef>
            </a:pPr>
            <a:r>
              <a:rPr lang="zh-CN" altLang="en-US" sz="2800" dirty="0" smtClean="0">
                <a:latin typeface="Times New Roman" pitchFamily="18" charset="0"/>
                <a:ea typeface="黑体" pitchFamily="2" charset="-122"/>
              </a:rPr>
              <a:t> </a:t>
            </a:r>
            <a:endParaRPr lang="zh-CN" altLang="en-US" sz="2800" dirty="0">
              <a:latin typeface="Times New Roman" pitchFamily="18" charset="0"/>
              <a:ea typeface="黑体" pitchFamily="2" charset="-122"/>
            </a:endParaRPr>
          </a:p>
        </p:txBody>
      </p:sp>
      <p:sp>
        <p:nvSpPr>
          <p:cNvPr id="1296403" name="Line 19"/>
          <p:cNvSpPr>
            <a:spLocks noChangeShapeType="1"/>
          </p:cNvSpPr>
          <p:nvPr/>
        </p:nvSpPr>
        <p:spPr bwMode="auto">
          <a:xfrm flipV="1">
            <a:off x="5064371" y="4167554"/>
            <a:ext cx="936625" cy="369277"/>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4" name="Line 20"/>
          <p:cNvSpPr>
            <a:spLocks noChangeShapeType="1"/>
          </p:cNvSpPr>
          <p:nvPr/>
        </p:nvSpPr>
        <p:spPr bwMode="auto">
          <a:xfrm>
            <a:off x="5064370" y="4564676"/>
            <a:ext cx="902677" cy="66968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5" name="Line 21"/>
          <p:cNvSpPr>
            <a:spLocks noChangeShapeType="1"/>
          </p:cNvSpPr>
          <p:nvPr/>
        </p:nvSpPr>
        <p:spPr bwMode="auto">
          <a:xfrm flipV="1">
            <a:off x="5064371" y="4577862"/>
            <a:ext cx="936625"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296406" name="Line 22"/>
          <p:cNvSpPr>
            <a:spLocks noChangeShapeType="1"/>
          </p:cNvSpPr>
          <p:nvPr/>
        </p:nvSpPr>
        <p:spPr bwMode="auto">
          <a:xfrm flipH="1">
            <a:off x="3012831" y="3141785"/>
            <a:ext cx="488828" cy="574431"/>
          </a:xfrm>
          <a:prstGeom prst="line">
            <a:avLst/>
          </a:prstGeom>
          <a:noFill/>
          <a:ln w="57150">
            <a:solidFill>
              <a:srgbClr val="00FFFF"/>
            </a:solidFill>
            <a:round/>
            <a:headEnd/>
            <a:tailEnd/>
          </a:ln>
          <a:effectLst/>
        </p:spPr>
        <p:txBody>
          <a:bodyPr/>
          <a:lstStyle/>
          <a:p>
            <a:endParaRPr lang="zh-CN" altLang="en-US" sz="2000"/>
          </a:p>
        </p:txBody>
      </p:sp>
      <p:sp>
        <p:nvSpPr>
          <p:cNvPr id="1296407" name="Line 23"/>
          <p:cNvSpPr>
            <a:spLocks noChangeShapeType="1"/>
          </p:cNvSpPr>
          <p:nvPr/>
        </p:nvSpPr>
        <p:spPr bwMode="auto">
          <a:xfrm>
            <a:off x="3053863" y="3880338"/>
            <a:ext cx="410307" cy="615462"/>
          </a:xfrm>
          <a:prstGeom prst="line">
            <a:avLst/>
          </a:prstGeom>
          <a:noFill/>
          <a:ln w="57150">
            <a:solidFill>
              <a:srgbClr val="00FFFF"/>
            </a:solidFill>
            <a:round/>
            <a:headEnd/>
            <a:tailEnd/>
          </a:ln>
          <a:effectLst/>
        </p:spPr>
        <p:txBody>
          <a:bodyPr/>
          <a:lstStyle/>
          <a:p>
            <a:endParaRPr lang="zh-CN" altLang="en-US" sz="2000"/>
          </a:p>
        </p:txBody>
      </p:sp>
      <p:sp>
        <p:nvSpPr>
          <p:cNvPr id="1296393" name="Text Box 9"/>
          <p:cNvSpPr txBox="1">
            <a:spLocks noChangeArrowheads="1"/>
          </p:cNvSpPr>
          <p:nvPr/>
        </p:nvSpPr>
        <p:spPr bwMode="auto">
          <a:xfrm>
            <a:off x="3464169" y="3880339"/>
            <a:ext cx="1562710" cy="1384995"/>
          </a:xfrm>
          <a:prstGeom prst="rect">
            <a:avLst/>
          </a:prstGeom>
          <a:solidFill>
            <a:srgbClr val="FF99FF"/>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2800" dirty="0">
                <a:latin typeface="Times New Roman" pitchFamily="18" charset="0"/>
                <a:ea typeface="黑体" pitchFamily="2" charset="-122"/>
              </a:rPr>
              <a:t>满足生产的三要素</a:t>
            </a:r>
          </a:p>
        </p:txBody>
      </p:sp>
      <p:sp>
        <p:nvSpPr>
          <p:cNvPr id="1296392" name="Text Box 8"/>
          <p:cNvSpPr txBox="1">
            <a:spLocks noChangeArrowheads="1"/>
          </p:cNvSpPr>
          <p:nvPr/>
        </p:nvSpPr>
        <p:spPr bwMode="auto">
          <a:xfrm>
            <a:off x="3505201" y="2116016"/>
            <a:ext cx="1398421" cy="1384995"/>
          </a:xfrm>
          <a:prstGeom prst="rect">
            <a:avLst/>
          </a:prstGeom>
          <a:solidFill>
            <a:srgbClr val="FFFF00"/>
          </a:solidFill>
          <a:ln w="9525">
            <a:noFill/>
            <a:miter lim="800000"/>
            <a:headEnd/>
            <a:tailEnd/>
          </a:ln>
          <a:effectLst>
            <a:outerShdw dist="107763" dir="18900000" algn="ctr" rotWithShape="0">
              <a:schemeClr val="bg2"/>
            </a:outerShdw>
          </a:effectLst>
        </p:spPr>
        <p:txBody>
          <a:bodyPr wrap="square">
            <a:spAutoFit/>
          </a:bodyPr>
          <a:lstStyle/>
          <a:p>
            <a:pPr algn="ctr">
              <a:spcBef>
                <a:spcPct val="50000"/>
              </a:spcBef>
            </a:pPr>
            <a:r>
              <a:rPr lang="zh-CN" altLang="en-US" sz="2800" dirty="0">
                <a:latin typeface="Times New Roman" pitchFamily="18" charset="0"/>
                <a:ea typeface="黑体" pitchFamily="2" charset="-122"/>
              </a:rPr>
              <a:t>满足客户的三要素</a:t>
            </a:r>
          </a:p>
        </p:txBody>
      </p:sp>
      <p:sp>
        <p:nvSpPr>
          <p:cNvPr id="1296391" name="Oval 7"/>
          <p:cNvSpPr>
            <a:spLocks noChangeArrowheads="1"/>
          </p:cNvSpPr>
          <p:nvPr/>
        </p:nvSpPr>
        <p:spPr bwMode="auto">
          <a:xfrm>
            <a:off x="879231" y="3018693"/>
            <a:ext cx="2133600" cy="1531327"/>
          </a:xfrm>
          <a:prstGeom prst="ellipse">
            <a:avLst/>
          </a:prstGeom>
          <a:gradFill flip="none" rotWithShape="1">
            <a:gsLst>
              <a:gs pos="0">
                <a:srgbClr val="FF3300"/>
              </a:gs>
              <a:gs pos="100000">
                <a:srgbClr val="FF3300">
                  <a:gamma/>
                  <a:shade val="46275"/>
                  <a:invGamma/>
                </a:srgbClr>
              </a:gs>
            </a:gsLst>
            <a:path path="circle">
              <a:fillToRect t="100000" r="100000"/>
            </a:path>
            <a:tileRect l="-100000" b="-100000"/>
          </a:gradFill>
          <a:ln w="9525">
            <a:solidFill>
              <a:schemeClr val="tx1"/>
            </a:solidFill>
            <a:round/>
            <a:headEnd/>
            <a:tailEnd/>
          </a:ln>
          <a:effectLst/>
        </p:spPr>
        <p:txBody>
          <a:bodyPr wrap="none" anchor="ctr"/>
          <a:lstStyle/>
          <a:p>
            <a:pPr algn="ctr"/>
            <a:r>
              <a:rPr lang="zh-CN" altLang="en-US" sz="3600" dirty="0">
                <a:solidFill>
                  <a:schemeClr val="bg1"/>
                </a:solidFill>
                <a:latin typeface="Times New Roman" pitchFamily="18" charset="0"/>
                <a:ea typeface="黑体" pitchFamily="2" charset="-122"/>
              </a:rPr>
              <a:t>生产计划</a:t>
            </a:r>
          </a:p>
        </p:txBody>
      </p:sp>
    </p:spTree>
    <p:extLst>
      <p:ext uri="{BB962C8B-B14F-4D97-AF65-F5344CB8AC3E}">
        <p14:creationId xmlns:p14="http://schemas.microsoft.com/office/powerpoint/2010/main" val="1017344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6391"/>
                                        </p:tgtEl>
                                        <p:attrNameLst>
                                          <p:attrName>style.visibility</p:attrName>
                                        </p:attrNameLst>
                                      </p:cBhvr>
                                      <p:to>
                                        <p:strVal val="visible"/>
                                      </p:to>
                                    </p:set>
                                    <p:animEffect transition="in" filter="wipe(left)">
                                      <p:cBhvr>
                                        <p:cTn id="7" dur="500"/>
                                        <p:tgtEl>
                                          <p:spTgt spid="1296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6390"/>
                                        </p:tgtEl>
                                        <p:attrNameLst>
                                          <p:attrName>style.visibility</p:attrName>
                                        </p:attrNameLst>
                                      </p:cBhvr>
                                      <p:to>
                                        <p:strVal val="visible"/>
                                      </p:to>
                                    </p:set>
                                    <p:animEffect transition="in" filter="wipe(left)">
                                      <p:cBhvr>
                                        <p:cTn id="12" dur="500"/>
                                        <p:tgtEl>
                                          <p:spTgt spid="129639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96392"/>
                                        </p:tgtEl>
                                        <p:attrNameLst>
                                          <p:attrName>style.visibility</p:attrName>
                                        </p:attrNameLst>
                                      </p:cBhvr>
                                      <p:to>
                                        <p:strVal val="visible"/>
                                      </p:to>
                                    </p:set>
                                    <p:animEffect transition="in" filter="wipe(left)">
                                      <p:cBhvr>
                                        <p:cTn id="15" dur="500"/>
                                        <p:tgtEl>
                                          <p:spTgt spid="12963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96393"/>
                                        </p:tgtEl>
                                        <p:attrNameLst>
                                          <p:attrName>style.visibility</p:attrName>
                                        </p:attrNameLst>
                                      </p:cBhvr>
                                      <p:to>
                                        <p:strVal val="visible"/>
                                      </p:to>
                                    </p:set>
                                    <p:animEffect transition="in" filter="wipe(left)">
                                      <p:cBhvr>
                                        <p:cTn id="18" dur="500"/>
                                        <p:tgtEl>
                                          <p:spTgt spid="12963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96406"/>
                                        </p:tgtEl>
                                        <p:attrNameLst>
                                          <p:attrName>style.visibility</p:attrName>
                                        </p:attrNameLst>
                                      </p:cBhvr>
                                      <p:to>
                                        <p:strVal val="visible"/>
                                      </p:to>
                                    </p:set>
                                    <p:animEffect transition="in" filter="wipe(left)">
                                      <p:cBhvr>
                                        <p:cTn id="21" dur="500"/>
                                        <p:tgtEl>
                                          <p:spTgt spid="12964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96407"/>
                                        </p:tgtEl>
                                        <p:attrNameLst>
                                          <p:attrName>style.visibility</p:attrName>
                                        </p:attrNameLst>
                                      </p:cBhvr>
                                      <p:to>
                                        <p:strVal val="visible"/>
                                      </p:to>
                                    </p:set>
                                    <p:animEffect transition="in" filter="wipe(left)">
                                      <p:cBhvr>
                                        <p:cTn id="24" dur="500"/>
                                        <p:tgtEl>
                                          <p:spTgt spid="129640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96397"/>
                                        </p:tgtEl>
                                        <p:attrNameLst>
                                          <p:attrName>style.visibility</p:attrName>
                                        </p:attrNameLst>
                                      </p:cBhvr>
                                      <p:to>
                                        <p:strVal val="visible"/>
                                      </p:to>
                                    </p:set>
                                    <p:animEffect transition="in" filter="wipe(left)">
                                      <p:cBhvr>
                                        <p:cTn id="29" dur="500"/>
                                        <p:tgtEl>
                                          <p:spTgt spid="129639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96394"/>
                                        </p:tgtEl>
                                        <p:attrNameLst>
                                          <p:attrName>style.visibility</p:attrName>
                                        </p:attrNameLst>
                                      </p:cBhvr>
                                      <p:to>
                                        <p:strVal val="visible"/>
                                      </p:to>
                                    </p:set>
                                    <p:animEffect transition="in" filter="wipe(left)">
                                      <p:cBhvr>
                                        <p:cTn id="32" dur="500"/>
                                        <p:tgtEl>
                                          <p:spTgt spid="129639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96399"/>
                                        </p:tgtEl>
                                        <p:attrNameLst>
                                          <p:attrName>style.visibility</p:attrName>
                                        </p:attrNameLst>
                                      </p:cBhvr>
                                      <p:to>
                                        <p:strVal val="visible"/>
                                      </p:to>
                                    </p:set>
                                    <p:animEffect transition="in" filter="wipe(left)">
                                      <p:cBhvr>
                                        <p:cTn id="36" dur="500"/>
                                        <p:tgtEl>
                                          <p:spTgt spid="129639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96395"/>
                                        </p:tgtEl>
                                        <p:attrNameLst>
                                          <p:attrName>style.visibility</p:attrName>
                                        </p:attrNameLst>
                                      </p:cBhvr>
                                      <p:to>
                                        <p:strVal val="visible"/>
                                      </p:to>
                                    </p:set>
                                    <p:animEffect transition="in" filter="wipe(left)">
                                      <p:cBhvr>
                                        <p:cTn id="40" dur="500"/>
                                        <p:tgtEl>
                                          <p:spTgt spid="1296395"/>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96398"/>
                                        </p:tgtEl>
                                        <p:attrNameLst>
                                          <p:attrName>style.visibility</p:attrName>
                                        </p:attrNameLst>
                                      </p:cBhvr>
                                      <p:to>
                                        <p:strVal val="visible"/>
                                      </p:to>
                                    </p:set>
                                    <p:animEffect transition="in" filter="wipe(left)">
                                      <p:cBhvr>
                                        <p:cTn id="44" dur="500"/>
                                        <p:tgtEl>
                                          <p:spTgt spid="1296398"/>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296396"/>
                                        </p:tgtEl>
                                        <p:attrNameLst>
                                          <p:attrName>style.visibility</p:attrName>
                                        </p:attrNameLst>
                                      </p:cBhvr>
                                      <p:to>
                                        <p:strVal val="visible"/>
                                      </p:to>
                                    </p:set>
                                    <p:animEffect transition="in" filter="wipe(left)">
                                      <p:cBhvr>
                                        <p:cTn id="48" dur="500"/>
                                        <p:tgtEl>
                                          <p:spTgt spid="129639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96403"/>
                                        </p:tgtEl>
                                        <p:attrNameLst>
                                          <p:attrName>style.visibility</p:attrName>
                                        </p:attrNameLst>
                                      </p:cBhvr>
                                      <p:to>
                                        <p:strVal val="visible"/>
                                      </p:to>
                                    </p:set>
                                    <p:animEffect transition="in" filter="wipe(left)">
                                      <p:cBhvr>
                                        <p:cTn id="53" dur="500"/>
                                        <p:tgtEl>
                                          <p:spTgt spid="12964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96400"/>
                                        </p:tgtEl>
                                        <p:attrNameLst>
                                          <p:attrName>style.visibility</p:attrName>
                                        </p:attrNameLst>
                                      </p:cBhvr>
                                      <p:to>
                                        <p:strVal val="visible"/>
                                      </p:to>
                                    </p:set>
                                    <p:animEffect transition="in" filter="wipe(left)">
                                      <p:cBhvr>
                                        <p:cTn id="56" dur="500"/>
                                        <p:tgtEl>
                                          <p:spTgt spid="1296400"/>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296405"/>
                                        </p:tgtEl>
                                        <p:attrNameLst>
                                          <p:attrName>style.visibility</p:attrName>
                                        </p:attrNameLst>
                                      </p:cBhvr>
                                      <p:to>
                                        <p:strVal val="visible"/>
                                      </p:to>
                                    </p:set>
                                    <p:animEffect transition="in" filter="wipe(left)">
                                      <p:cBhvr>
                                        <p:cTn id="60" dur="500"/>
                                        <p:tgtEl>
                                          <p:spTgt spid="1296405"/>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96401"/>
                                        </p:tgtEl>
                                        <p:attrNameLst>
                                          <p:attrName>style.visibility</p:attrName>
                                        </p:attrNameLst>
                                      </p:cBhvr>
                                      <p:to>
                                        <p:strVal val="visible"/>
                                      </p:to>
                                    </p:set>
                                    <p:animEffect transition="in" filter="wipe(left)">
                                      <p:cBhvr>
                                        <p:cTn id="64" dur="500"/>
                                        <p:tgtEl>
                                          <p:spTgt spid="1296401"/>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296404"/>
                                        </p:tgtEl>
                                        <p:attrNameLst>
                                          <p:attrName>style.visibility</p:attrName>
                                        </p:attrNameLst>
                                      </p:cBhvr>
                                      <p:to>
                                        <p:strVal val="visible"/>
                                      </p:to>
                                    </p:set>
                                    <p:animEffect transition="in" filter="wipe(left)">
                                      <p:cBhvr>
                                        <p:cTn id="68" dur="500"/>
                                        <p:tgtEl>
                                          <p:spTgt spid="1296404"/>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296402"/>
                                        </p:tgtEl>
                                        <p:attrNameLst>
                                          <p:attrName>style.visibility</p:attrName>
                                        </p:attrNameLst>
                                      </p:cBhvr>
                                      <p:to>
                                        <p:strVal val="visible"/>
                                      </p:to>
                                    </p:set>
                                    <p:animEffect transition="in" filter="wipe(left)">
                                      <p:cBhvr>
                                        <p:cTn id="72" dur="500"/>
                                        <p:tgtEl>
                                          <p:spTgt spid="129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0" grpId="0" animBg="1"/>
      <p:bldP spid="1296394" grpId="0" animBg="1"/>
      <p:bldP spid="1296395" grpId="0" animBg="1"/>
      <p:bldP spid="1296396" grpId="0" animBg="1"/>
      <p:bldP spid="1296397" grpId="0" animBg="1"/>
      <p:bldP spid="1296398" grpId="0" animBg="1"/>
      <p:bldP spid="1296399" grpId="0" animBg="1"/>
      <p:bldP spid="1296400" grpId="0" animBg="1"/>
      <p:bldP spid="1296401" grpId="0" animBg="1"/>
      <p:bldP spid="1296402" grpId="0" animBg="1"/>
      <p:bldP spid="1296403" grpId="0" animBg="1"/>
      <p:bldP spid="1296404" grpId="0" animBg="1"/>
      <p:bldP spid="1296405" grpId="0" animBg="1"/>
      <p:bldP spid="1296406" grpId="0" animBg="1"/>
      <p:bldP spid="1296407" grpId="0" animBg="1"/>
      <p:bldP spid="1296393" grpId="0" animBg="1"/>
      <p:bldP spid="1296392" grpId="0" animBg="1"/>
      <p:bldP spid="12963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179512" y="1412776"/>
            <a:ext cx="8682503" cy="4569738"/>
          </a:xfrm>
        </p:spPr>
        <p:txBody>
          <a:bodyPr>
            <a:noAutofit/>
          </a:bodyPr>
          <a:lstStyle/>
          <a:p>
            <a:pPr>
              <a:lnSpc>
                <a:spcPct val="150000"/>
              </a:lnSpc>
              <a:buFontTx/>
              <a:buNone/>
            </a:pPr>
            <a:r>
              <a:rPr lang="zh-CN" altLang="en-US" sz="1800" b="1" dirty="0">
                <a:latin typeface="微软雅黑" pitchFamily="34" charset="-122"/>
                <a:ea typeface="微软雅黑" pitchFamily="34" charset="-122"/>
              </a:rPr>
              <a:t>通过中长期计划的编制可以为企业的经营发展创造一个良好的环境，编制的依据是企业的中长期生产发展规划和生产经营目标，通过平衡和协调各方面的情况为企业的未来发展制定方向。中长期计划应该至少每半年修改一次。</a:t>
            </a:r>
          </a:p>
          <a:p>
            <a:pPr>
              <a:lnSpc>
                <a:spcPct val="150000"/>
              </a:lnSpc>
              <a:buFontTx/>
              <a:buNone/>
            </a:pPr>
            <a:r>
              <a:rPr lang="zh-CN" altLang="en-US" sz="2000" b="1" dirty="0">
                <a:solidFill>
                  <a:srgbClr val="FF0000"/>
                </a:solidFill>
                <a:latin typeface="微软雅黑" pitchFamily="34" charset="-122"/>
                <a:ea typeface="微软雅黑" pitchFamily="34" charset="-122"/>
              </a:rPr>
              <a:t>企业通过中长期计划可以进行的准备工作包括以下几个方面：</a:t>
            </a:r>
          </a:p>
          <a:p>
            <a:pPr>
              <a:lnSpc>
                <a:spcPct val="150000"/>
              </a:lnSpc>
              <a:buFont typeface="Wingdings" pitchFamily="2" charset="2"/>
              <a:buChar char="Ø"/>
            </a:pPr>
            <a:r>
              <a:rPr lang="zh-CN" altLang="en-US" sz="1800" b="1" dirty="0">
                <a:latin typeface="微软雅黑" pitchFamily="34" charset="-122"/>
                <a:ea typeface="微软雅黑" pitchFamily="34" charset="-122"/>
              </a:rPr>
              <a:t> 生产制造部门可以计算出未来每个月的生产能力，人员需求，平衡能力和人员；</a:t>
            </a:r>
          </a:p>
          <a:p>
            <a:pPr>
              <a:lnSpc>
                <a:spcPct val="150000"/>
              </a:lnSpc>
              <a:buFont typeface="Wingdings" pitchFamily="2" charset="2"/>
              <a:buChar char="Ø"/>
            </a:pPr>
            <a:r>
              <a:rPr lang="zh-CN" altLang="en-US" sz="1800" b="1" dirty="0">
                <a:latin typeface="微软雅黑" pitchFamily="34" charset="-122"/>
                <a:ea typeface="微软雅黑" pitchFamily="34" charset="-122"/>
              </a:rPr>
              <a:t> 采购部门可以计算出材料需求情况和资金占压的情况；</a:t>
            </a:r>
          </a:p>
          <a:p>
            <a:pPr>
              <a:lnSpc>
                <a:spcPct val="150000"/>
              </a:lnSpc>
              <a:buFont typeface="Wingdings" pitchFamily="2" charset="2"/>
              <a:buChar char="Ø"/>
            </a:pPr>
            <a:r>
              <a:rPr lang="zh-CN" altLang="en-US" sz="1800" b="1" dirty="0">
                <a:latin typeface="微软雅黑" pitchFamily="34" charset="-122"/>
                <a:ea typeface="微软雅黑" pitchFamily="34" charset="-122"/>
              </a:rPr>
              <a:t> 财务部门可以计算出未来资金流动需求情况以及预期的利润等数据；</a:t>
            </a:r>
          </a:p>
          <a:p>
            <a:pPr>
              <a:lnSpc>
                <a:spcPct val="150000"/>
              </a:lnSpc>
              <a:buFont typeface="Wingdings" pitchFamily="2" charset="2"/>
              <a:buChar char="Ø"/>
            </a:pPr>
            <a:r>
              <a:rPr lang="zh-CN" altLang="en-US" sz="1800" b="1" dirty="0">
                <a:latin typeface="微软雅黑" pitchFamily="34" charset="-122"/>
                <a:ea typeface="微软雅黑" pitchFamily="34" charset="-122"/>
              </a:rPr>
              <a:t> 人事部门可以根据人员需求情况提前做好人员招聘，培训等工作；</a:t>
            </a:r>
          </a:p>
          <a:p>
            <a:pPr>
              <a:lnSpc>
                <a:spcPct val="150000"/>
              </a:lnSpc>
              <a:buFont typeface="Wingdings" pitchFamily="2" charset="2"/>
              <a:buChar char="Ø"/>
            </a:pPr>
            <a:r>
              <a:rPr lang="zh-CN" altLang="en-US" sz="1800" b="1" dirty="0">
                <a:latin typeface="微软雅黑" pitchFamily="34" charset="-122"/>
                <a:ea typeface="微软雅黑" pitchFamily="34" charset="-122"/>
              </a:rPr>
              <a:t> 技术部门可以根据生产情况做好工艺调整，改善作业方法等准备工作等等</a:t>
            </a:r>
          </a:p>
        </p:txBody>
      </p:sp>
      <p:sp>
        <p:nvSpPr>
          <p:cNvPr id="7" name="矩形 6"/>
          <p:cNvSpPr/>
          <p:nvPr/>
        </p:nvSpPr>
        <p:spPr>
          <a:xfrm>
            <a:off x="1043608" y="260648"/>
            <a:ext cx="5631197" cy="662554"/>
          </a:xfrm>
          <a:prstGeom prst="rect">
            <a:avLst/>
          </a:prstGeom>
        </p:spPr>
        <p:txBody>
          <a:bodyPr wrap="square">
            <a:spAutoFit/>
          </a:bodyPr>
          <a:lstStyle/>
          <a:p>
            <a:pPr>
              <a:lnSpc>
                <a:spcPct val="150000"/>
              </a:lnSpc>
              <a:buFontTx/>
              <a:buNone/>
            </a:pPr>
            <a:r>
              <a:rPr lang="zh-CN" altLang="en-US" sz="2800" b="1" dirty="0">
                <a:solidFill>
                  <a:srgbClr val="FF0000"/>
                </a:solidFill>
                <a:latin typeface="微软雅黑" pitchFamily="34" charset="-122"/>
                <a:ea typeface="微软雅黑" pitchFamily="34" charset="-122"/>
              </a:rPr>
              <a:t>中长期计划（</a:t>
            </a:r>
            <a:r>
              <a:rPr lang="en-US" altLang="zh-CN" sz="2800" b="1" dirty="0">
                <a:solidFill>
                  <a:srgbClr val="FF0000"/>
                </a:solidFill>
                <a:latin typeface="微软雅黑" pitchFamily="34" charset="-122"/>
                <a:ea typeface="微软雅黑" pitchFamily="34" charset="-122"/>
              </a:rPr>
              <a:t>Business Plan</a:t>
            </a:r>
            <a:r>
              <a:rPr lang="zh-CN" altLang="en-US" sz="2800" b="1" dirty="0">
                <a:solidFill>
                  <a:srgbClr val="FF0000"/>
                </a:solidFill>
                <a:latin typeface="微软雅黑" pitchFamily="34" charset="-122"/>
                <a:ea typeface="微软雅黑" pitchFamily="34" charset="-122"/>
              </a:rPr>
              <a:t>）</a:t>
            </a:r>
          </a:p>
        </p:txBody>
      </p:sp>
    </p:spTree>
    <p:extLst>
      <p:ext uri="{BB962C8B-B14F-4D97-AF65-F5344CB8AC3E}">
        <p14:creationId xmlns:p14="http://schemas.microsoft.com/office/powerpoint/2010/main" val="38715652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293064" y="1601107"/>
            <a:ext cx="8516331" cy="3946592"/>
          </a:xfrm>
        </p:spPr>
        <p:txBody>
          <a:bodyPr>
            <a:noAutofit/>
          </a:bodyPr>
          <a:lstStyle/>
          <a:p>
            <a:pPr>
              <a:lnSpc>
                <a:spcPct val="150000"/>
              </a:lnSpc>
              <a:buFontTx/>
              <a:buNone/>
            </a:pPr>
            <a:r>
              <a:rPr lang="zh-CN" altLang="en-US" sz="2400" b="1" dirty="0">
                <a:latin typeface="微软雅黑" pitchFamily="34" charset="-122"/>
                <a:ea typeface="微软雅黑" pitchFamily="34" charset="-122"/>
              </a:rPr>
              <a:t>滚动计划是将短期，中期和长期计划有机结合，根据计划的执行情况和环境的变化情况定期修改未来计划并逐渐向前推移的方法。具体体现为在制定计划的同时制定未来若干时期的计划，但计划的内容采用近细远粗的方法制定，在计划的第一阶段结束后，对原来的计划进行修订，并将计划向前推进一个阶段，以后根据同样的原则逐期滚动制定。</a:t>
            </a:r>
          </a:p>
          <a:p>
            <a:pPr>
              <a:lnSpc>
                <a:spcPct val="150000"/>
              </a:lnSpc>
              <a:buFontTx/>
              <a:buNone/>
            </a:pPr>
            <a:r>
              <a:rPr lang="zh-CN" altLang="en-US" sz="2400" b="1" dirty="0">
                <a:solidFill>
                  <a:srgbClr val="FF0000"/>
                </a:solidFill>
                <a:latin typeface="微软雅黑" pitchFamily="34" charset="-122"/>
                <a:ea typeface="微软雅黑" pitchFamily="34" charset="-122"/>
              </a:rPr>
              <a:t>计划的三要素：计划周期，计划的提前期，计划的范围</a:t>
            </a:r>
          </a:p>
          <a:p>
            <a:pPr>
              <a:lnSpc>
                <a:spcPct val="150000"/>
              </a:lnSpc>
              <a:buFontTx/>
              <a:buNone/>
            </a:pPr>
            <a:endParaRPr lang="en-US" altLang="zh-CN" sz="2400" b="1" dirty="0">
              <a:latin typeface="微软雅黑" pitchFamily="34" charset="-122"/>
              <a:ea typeface="微软雅黑" pitchFamily="34" charset="-122"/>
            </a:endParaRPr>
          </a:p>
        </p:txBody>
      </p:sp>
      <p:sp>
        <p:nvSpPr>
          <p:cNvPr id="7" name="矩形 6"/>
          <p:cNvSpPr/>
          <p:nvPr/>
        </p:nvSpPr>
        <p:spPr>
          <a:xfrm>
            <a:off x="1187624" y="476672"/>
            <a:ext cx="1620957" cy="523220"/>
          </a:xfrm>
          <a:prstGeom prst="rect">
            <a:avLst/>
          </a:prstGeom>
        </p:spPr>
        <p:txBody>
          <a:bodyPr wrap="none">
            <a:spAutoFit/>
          </a:bodyPr>
          <a:lstStyle/>
          <a:p>
            <a:r>
              <a:rPr lang="zh-CN" altLang="en-US" sz="2800" b="1" dirty="0">
                <a:solidFill>
                  <a:srgbClr val="FF0000"/>
                </a:solidFill>
                <a:latin typeface="微软雅黑" pitchFamily="34" charset="-122"/>
                <a:ea typeface="微软雅黑" pitchFamily="34" charset="-122"/>
              </a:rPr>
              <a:t>滚动计划</a:t>
            </a:r>
            <a:endParaRPr lang="zh-CN" altLang="en-US" sz="2800" b="1" dirty="0">
              <a:solidFill>
                <a:srgbClr val="FF0000"/>
              </a:solidFill>
            </a:endParaRPr>
          </a:p>
        </p:txBody>
      </p:sp>
    </p:spTree>
    <p:extLst>
      <p:ext uri="{BB962C8B-B14F-4D97-AF65-F5344CB8AC3E}">
        <p14:creationId xmlns:p14="http://schemas.microsoft.com/office/powerpoint/2010/main" val="8599722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225079" y="1559562"/>
            <a:ext cx="4112765" cy="5161913"/>
          </a:xfrm>
        </p:spPr>
        <p:txBody>
          <a:bodyPr>
            <a:noAutofit/>
          </a:bodyPr>
          <a:lstStyle/>
          <a:p>
            <a:pPr>
              <a:lnSpc>
                <a:spcPct val="150000"/>
              </a:lnSpc>
              <a:buFontTx/>
              <a:buNone/>
            </a:pPr>
            <a:r>
              <a:rPr lang="zh-CN" altLang="en-US" sz="2400" b="1" dirty="0">
                <a:latin typeface="微软雅黑" pitchFamily="34" charset="-122"/>
                <a:ea typeface="微软雅黑" pitchFamily="34" charset="-122"/>
              </a:rPr>
              <a:t>月计划</a:t>
            </a:r>
          </a:p>
          <a:p>
            <a:pPr>
              <a:lnSpc>
                <a:spcPct val="150000"/>
              </a:lnSpc>
              <a:buFontTx/>
              <a:buNone/>
            </a:pPr>
            <a:r>
              <a:rPr lang="zh-CN" altLang="en-US" sz="2400" b="1" dirty="0">
                <a:latin typeface="微软雅黑" pitchFamily="34" charset="-122"/>
                <a:ea typeface="微软雅黑" pitchFamily="34" charset="-122"/>
              </a:rPr>
              <a:t>    三个月预示生产计划是指从当月开始计算的</a:t>
            </a:r>
            <a:r>
              <a:rPr lang="en-US" altLang="zh-CN" sz="2400" b="1" dirty="0">
                <a:latin typeface="微软雅黑" pitchFamily="34" charset="-122"/>
                <a:ea typeface="微软雅黑" pitchFamily="34" charset="-122"/>
              </a:rPr>
              <a:t>N</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N+1</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N+2</a:t>
            </a:r>
            <a:r>
              <a:rPr lang="zh-CN" altLang="en-US" sz="2400" b="1" dirty="0">
                <a:latin typeface="微软雅黑" pitchFamily="34" charset="-122"/>
                <a:ea typeface="微软雅黑" pitchFamily="34" charset="-122"/>
              </a:rPr>
              <a:t>月三个月中每个月客户需求的预示生产数量或出货数量，一般用于制造部门的能力平衡，人员测算和采购部门的材料采购。</a:t>
            </a:r>
          </a:p>
        </p:txBody>
      </p:sp>
      <p:sp>
        <p:nvSpPr>
          <p:cNvPr id="2" name="内容占位符 1"/>
          <p:cNvSpPr>
            <a:spLocks noGrp="1"/>
          </p:cNvSpPr>
          <p:nvPr>
            <p:ph sz="quarter" idx="2"/>
          </p:nvPr>
        </p:nvSpPr>
        <p:spPr/>
        <p:txBody>
          <a:bodyPr/>
          <a:lstStyle/>
          <a:p>
            <a:endParaRPr lang="zh-CN" altLang="en-US"/>
          </a:p>
        </p:txBody>
      </p:sp>
    </p:spTree>
    <p:extLst>
      <p:ext uri="{BB962C8B-B14F-4D97-AF65-F5344CB8AC3E}">
        <p14:creationId xmlns:p14="http://schemas.microsoft.com/office/powerpoint/2010/main" val="349145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8435" y="1476477"/>
            <a:ext cx="4818997" cy="4459041"/>
          </a:xfrm>
          <a:prstGeom prst="rect">
            <a:avLst/>
          </a:prstGeom>
        </p:spPr>
        <p:txBody>
          <a:bodyPr wrap="square">
            <a:spAutoFit/>
          </a:bodyPr>
          <a:lstStyle/>
          <a:p>
            <a:pPr algn="l">
              <a:lnSpc>
                <a:spcPct val="150000"/>
              </a:lnSpc>
              <a:buFontTx/>
              <a:buNone/>
            </a:pPr>
            <a:r>
              <a:rPr lang="zh-CN" altLang="en-US" sz="2400" b="1" dirty="0">
                <a:latin typeface="微软雅黑" pitchFamily="34" charset="-122"/>
                <a:ea typeface="微软雅黑" pitchFamily="34" charset="-122"/>
              </a:rPr>
              <a:t>周计划</a:t>
            </a:r>
          </a:p>
          <a:p>
            <a:pPr algn="l">
              <a:lnSpc>
                <a:spcPct val="150000"/>
              </a:lnSpc>
              <a:buFontTx/>
              <a:buNone/>
            </a:pPr>
            <a:r>
              <a:rPr lang="zh-CN" altLang="en-US" sz="2400" b="1" dirty="0">
                <a:latin typeface="微软雅黑" pitchFamily="34" charset="-122"/>
                <a:ea typeface="微软雅黑" pitchFamily="34" charset="-122"/>
              </a:rPr>
              <a:t> 把月计划细分为以周为单位的每周的生产计划，是企业最基本的生产计划，其中当周的数量是确定不变的，其余几周的数量是预示的数量，当实际到达那周的时候，再对其数量进行修改，做成正式的确定的生产计划，以此类推。</a:t>
            </a:r>
          </a:p>
        </p:txBody>
      </p:sp>
    </p:spTree>
    <p:extLst>
      <p:ext uri="{BB962C8B-B14F-4D97-AF65-F5344CB8AC3E}">
        <p14:creationId xmlns:p14="http://schemas.microsoft.com/office/powerpoint/2010/main" val="188918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Grp="1" noChangeArrowheads="1"/>
          </p:cNvSpPr>
          <p:nvPr>
            <p:ph type="body" sz="half" idx="1"/>
          </p:nvPr>
        </p:nvSpPr>
        <p:spPr>
          <a:xfrm>
            <a:off x="293063" y="1476476"/>
            <a:ext cx="8557874" cy="2384572"/>
          </a:xfrm>
        </p:spPr>
        <p:txBody>
          <a:bodyPr>
            <a:noAutofit/>
          </a:bodyPr>
          <a:lstStyle/>
          <a:p>
            <a:pPr>
              <a:lnSpc>
                <a:spcPct val="150000"/>
              </a:lnSpc>
              <a:buFontTx/>
              <a:buNone/>
            </a:pPr>
            <a:r>
              <a:rPr lang="zh-CN" altLang="en-US" sz="2400" b="1" dirty="0">
                <a:latin typeface="微软雅黑" pitchFamily="34" charset="-122"/>
                <a:ea typeface="微软雅黑" pitchFamily="34" charset="-122"/>
              </a:rPr>
              <a:t>日计划</a:t>
            </a:r>
          </a:p>
          <a:p>
            <a:pPr>
              <a:lnSpc>
                <a:spcPct val="150000"/>
              </a:lnSpc>
              <a:buFontTx/>
              <a:buNone/>
            </a:pPr>
            <a:r>
              <a:rPr lang="zh-CN" altLang="en-US" sz="2400" b="1" dirty="0">
                <a:latin typeface="微软雅黑" pitchFamily="34" charset="-122"/>
                <a:ea typeface="微软雅黑" pitchFamily="34" charset="-122"/>
              </a:rPr>
              <a:t>    根据周计划的生产数量，要将其分解到每条流水线，做成每条流水线的每天的具体的生产计划，日计划与周计划要做到合计数量上一致，不能多生产也不能少生产。</a:t>
            </a:r>
          </a:p>
        </p:txBody>
      </p:sp>
      <p:sp>
        <p:nvSpPr>
          <p:cNvPr id="2" name="内容占位符 1"/>
          <p:cNvSpPr>
            <a:spLocks noGrp="1"/>
          </p:cNvSpPr>
          <p:nvPr>
            <p:ph sz="half" idx="2"/>
          </p:nvPr>
        </p:nvSpPr>
        <p:spPr/>
        <p:txBody>
          <a:bodyPr/>
          <a:lstStyle/>
          <a:p>
            <a:endParaRPr lang="zh-CN" altLang="en-US"/>
          </a:p>
        </p:txBody>
      </p:sp>
    </p:spTree>
    <p:extLst>
      <p:ext uri="{BB962C8B-B14F-4D97-AF65-F5344CB8AC3E}">
        <p14:creationId xmlns:p14="http://schemas.microsoft.com/office/powerpoint/2010/main" val="31701631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9" name="Rectangle 19"/>
          <p:cNvSpPr>
            <a:spLocks noChangeArrowheads="1"/>
          </p:cNvSpPr>
          <p:nvPr/>
        </p:nvSpPr>
        <p:spPr bwMode="auto">
          <a:xfrm>
            <a:off x="417635" y="1477110"/>
            <a:ext cx="3198934" cy="4611566"/>
          </a:xfrm>
          <a:prstGeom prst="rect">
            <a:avLst/>
          </a:prstGeom>
          <a:solidFill>
            <a:srgbClr val="FFCC99"/>
          </a:solidFill>
          <a:ln w="25400" algn="ctr">
            <a:noFill/>
            <a:miter lim="800000"/>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
        <p:nvSpPr>
          <p:cNvPr id="768018" name="Rectangle 18"/>
          <p:cNvSpPr>
            <a:spLocks noChangeArrowheads="1"/>
          </p:cNvSpPr>
          <p:nvPr/>
        </p:nvSpPr>
        <p:spPr bwMode="auto">
          <a:xfrm>
            <a:off x="4821116" y="1642699"/>
            <a:ext cx="3323492" cy="4070838"/>
          </a:xfrm>
          <a:prstGeom prst="rect">
            <a:avLst/>
          </a:prstGeom>
          <a:solidFill>
            <a:srgbClr val="CC99FF"/>
          </a:solidFill>
          <a:ln w="25400" algn="ctr">
            <a:noFill/>
            <a:miter lim="800000"/>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
        <p:nvSpPr>
          <p:cNvPr id="71684" name="Rectangle 2"/>
          <p:cNvSpPr>
            <a:spLocks noGrp="1" noChangeArrowheads="1"/>
          </p:cNvSpPr>
          <p:nvPr>
            <p:ph type="title"/>
          </p:nvPr>
        </p:nvSpPr>
        <p:spPr>
          <a:xfrm>
            <a:off x="1226527" y="402262"/>
            <a:ext cx="4281854" cy="585129"/>
          </a:xfrm>
        </p:spPr>
        <p:txBody>
          <a:bodyPr>
            <a:noAutofit/>
          </a:bodyPr>
          <a:lstStyle/>
          <a:p>
            <a:pPr eaLnBrk="1" hangingPunct="1"/>
            <a:r>
              <a:rPr lang="zh-CN" altLang="en-US" sz="2800" dirty="0">
                <a:solidFill>
                  <a:srgbClr val="FF0000"/>
                </a:solidFill>
              </a:rPr>
              <a:t>产销协同制度</a:t>
            </a:r>
          </a:p>
        </p:txBody>
      </p:sp>
      <p:sp>
        <p:nvSpPr>
          <p:cNvPr id="768005" name="Rectangle 5"/>
          <p:cNvSpPr>
            <a:spLocks noChangeArrowheads="1"/>
          </p:cNvSpPr>
          <p:nvPr/>
        </p:nvSpPr>
        <p:spPr bwMode="auto">
          <a:xfrm>
            <a:off x="625720" y="1601667"/>
            <a:ext cx="2866292" cy="747346"/>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b="1" dirty="0"/>
              <a:t>销售部根据市场需求预测</a:t>
            </a:r>
          </a:p>
          <a:p>
            <a:pPr marL="420576" indent="-420576">
              <a:lnSpc>
                <a:spcPct val="150000"/>
              </a:lnSpc>
              <a:defRPr/>
            </a:pPr>
            <a:r>
              <a:rPr lang="zh-CN" altLang="en-US" b="1" dirty="0"/>
              <a:t>拟定年度销售计划</a:t>
            </a:r>
          </a:p>
        </p:txBody>
      </p:sp>
      <p:sp>
        <p:nvSpPr>
          <p:cNvPr id="768006" name="Rectangle 6"/>
          <p:cNvSpPr>
            <a:spLocks noChangeArrowheads="1"/>
          </p:cNvSpPr>
          <p:nvPr/>
        </p:nvSpPr>
        <p:spPr bwMode="auto">
          <a:xfrm>
            <a:off x="583223" y="2639161"/>
            <a:ext cx="2866292" cy="747346"/>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b="1" dirty="0"/>
              <a:t>生产部门根据销售计划</a:t>
            </a:r>
          </a:p>
          <a:p>
            <a:pPr marL="420576" indent="-420576">
              <a:lnSpc>
                <a:spcPct val="150000"/>
              </a:lnSpc>
              <a:defRPr/>
            </a:pPr>
            <a:r>
              <a:rPr lang="zh-CN" altLang="en-US" b="1" dirty="0"/>
              <a:t>拟定年度生产计划</a:t>
            </a:r>
          </a:p>
        </p:txBody>
      </p:sp>
      <p:sp>
        <p:nvSpPr>
          <p:cNvPr id="768007" name="Rectangle 7"/>
          <p:cNvSpPr>
            <a:spLocks noChangeArrowheads="1"/>
          </p:cNvSpPr>
          <p:nvPr/>
        </p:nvSpPr>
        <p:spPr bwMode="auto">
          <a:xfrm>
            <a:off x="583223" y="3678118"/>
            <a:ext cx="2866292" cy="747346"/>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b="1" dirty="0"/>
              <a:t>生产、销售部门产销协同</a:t>
            </a:r>
          </a:p>
          <a:p>
            <a:pPr marL="420576" indent="-420576">
              <a:lnSpc>
                <a:spcPct val="150000"/>
              </a:lnSpc>
              <a:defRPr/>
            </a:pPr>
            <a:r>
              <a:rPr lang="zh-CN" altLang="en-US" b="1" dirty="0"/>
              <a:t>确定</a:t>
            </a:r>
            <a:r>
              <a:rPr lang="en-US" altLang="zh-CN" b="1" dirty="0"/>
              <a:t>12</a:t>
            </a:r>
            <a:r>
              <a:rPr lang="zh-CN" altLang="en-US" b="1" dirty="0"/>
              <a:t>周滚动计划</a:t>
            </a:r>
          </a:p>
        </p:txBody>
      </p:sp>
      <p:sp>
        <p:nvSpPr>
          <p:cNvPr id="768008" name="Rectangle 8"/>
          <p:cNvSpPr>
            <a:spLocks noChangeArrowheads="1"/>
          </p:cNvSpPr>
          <p:nvPr/>
        </p:nvSpPr>
        <p:spPr bwMode="auto">
          <a:xfrm>
            <a:off x="542192" y="4674579"/>
            <a:ext cx="2866292" cy="747346"/>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b="1" dirty="0"/>
              <a:t>生产部门每周五</a:t>
            </a:r>
          </a:p>
          <a:p>
            <a:pPr marL="420576" indent="-420576">
              <a:lnSpc>
                <a:spcPct val="150000"/>
              </a:lnSpc>
              <a:defRPr/>
            </a:pPr>
            <a:r>
              <a:rPr lang="zh-CN" altLang="en-US" b="1" dirty="0"/>
              <a:t>锁定下周生产计划</a:t>
            </a:r>
          </a:p>
        </p:txBody>
      </p:sp>
      <p:sp>
        <p:nvSpPr>
          <p:cNvPr id="768009" name="Rectangle 9"/>
          <p:cNvSpPr>
            <a:spLocks noChangeArrowheads="1"/>
          </p:cNvSpPr>
          <p:nvPr/>
        </p:nvSpPr>
        <p:spPr bwMode="auto">
          <a:xfrm>
            <a:off x="501162" y="5672505"/>
            <a:ext cx="2866292" cy="414703"/>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b="1"/>
              <a:t>订单交付</a:t>
            </a:r>
          </a:p>
        </p:txBody>
      </p:sp>
      <p:sp>
        <p:nvSpPr>
          <p:cNvPr id="768010" name="Rectangle 10"/>
          <p:cNvSpPr>
            <a:spLocks noChangeArrowheads="1"/>
          </p:cNvSpPr>
          <p:nvPr/>
        </p:nvSpPr>
        <p:spPr bwMode="auto">
          <a:xfrm>
            <a:off x="5029200" y="1850781"/>
            <a:ext cx="2866292" cy="498231"/>
          </a:xfrm>
          <a:prstGeom prst="rect">
            <a:avLst/>
          </a:prstGeom>
          <a:noFill/>
          <a:ln w="12700" algn="ctr">
            <a:no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400" b="1"/>
              <a:t>保 障 制 度</a:t>
            </a:r>
          </a:p>
        </p:txBody>
      </p:sp>
      <p:sp>
        <p:nvSpPr>
          <p:cNvPr id="768011" name="Rectangle 11"/>
          <p:cNvSpPr>
            <a:spLocks noChangeArrowheads="1"/>
          </p:cNvSpPr>
          <p:nvPr/>
        </p:nvSpPr>
        <p:spPr bwMode="auto">
          <a:xfrm>
            <a:off x="5029200" y="2598128"/>
            <a:ext cx="2866292" cy="416169"/>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b="1"/>
              <a:t>协同制度：指标考核</a:t>
            </a:r>
          </a:p>
        </p:txBody>
      </p:sp>
      <p:sp>
        <p:nvSpPr>
          <p:cNvPr id="768013" name="Rectangle 13"/>
          <p:cNvSpPr>
            <a:spLocks noChangeArrowheads="1"/>
          </p:cNvSpPr>
          <p:nvPr/>
        </p:nvSpPr>
        <p:spPr bwMode="auto">
          <a:xfrm>
            <a:off x="5070231" y="3429000"/>
            <a:ext cx="2866292" cy="416169"/>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b="1"/>
              <a:t>月度产销协同会议制度</a:t>
            </a:r>
          </a:p>
        </p:txBody>
      </p:sp>
      <p:sp>
        <p:nvSpPr>
          <p:cNvPr id="768014" name="Rectangle 14"/>
          <p:cNvSpPr>
            <a:spLocks noChangeArrowheads="1"/>
          </p:cNvSpPr>
          <p:nvPr/>
        </p:nvSpPr>
        <p:spPr bwMode="auto">
          <a:xfrm>
            <a:off x="5070231" y="4259874"/>
            <a:ext cx="2866292" cy="416169"/>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b="1"/>
              <a:t>周单评审会</a:t>
            </a:r>
          </a:p>
        </p:txBody>
      </p:sp>
      <p:sp>
        <p:nvSpPr>
          <p:cNvPr id="768015" name="Rectangle 15"/>
          <p:cNvSpPr>
            <a:spLocks noChangeArrowheads="1"/>
          </p:cNvSpPr>
          <p:nvPr/>
        </p:nvSpPr>
        <p:spPr bwMode="auto">
          <a:xfrm>
            <a:off x="5070231" y="5007220"/>
            <a:ext cx="2866292" cy="416169"/>
          </a:xfrm>
          <a:prstGeom prst="rect">
            <a:avLst/>
          </a:prstGeom>
          <a:solidFill>
            <a:schemeClr val="accent1"/>
          </a:solidFill>
          <a:ln w="127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b="1"/>
              <a:t>日报沟通</a:t>
            </a:r>
          </a:p>
        </p:txBody>
      </p:sp>
      <p:sp>
        <p:nvSpPr>
          <p:cNvPr id="768017" name="AutoShape 17"/>
          <p:cNvSpPr>
            <a:spLocks noChangeArrowheads="1"/>
          </p:cNvSpPr>
          <p:nvPr/>
        </p:nvSpPr>
        <p:spPr bwMode="auto">
          <a:xfrm>
            <a:off x="3657602" y="3843705"/>
            <a:ext cx="1163515" cy="375138"/>
          </a:xfrm>
          <a:prstGeom prst="leftArrow">
            <a:avLst>
              <a:gd name="adj1" fmla="val 50000"/>
              <a:gd name="adj2" fmla="val 77539"/>
            </a:avLst>
          </a:prstGeom>
          <a:solidFill>
            <a:srgbClr val="FF6600"/>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
        <p:nvSpPr>
          <p:cNvPr id="768020" name="Line 20"/>
          <p:cNvSpPr>
            <a:spLocks noChangeShapeType="1"/>
          </p:cNvSpPr>
          <p:nvPr/>
        </p:nvSpPr>
        <p:spPr bwMode="auto">
          <a:xfrm>
            <a:off x="1871297" y="2349014"/>
            <a:ext cx="0" cy="290146"/>
          </a:xfrm>
          <a:prstGeom prst="line">
            <a:avLst/>
          </a:prstGeom>
          <a:noFill/>
          <a:ln w="762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
        <p:nvSpPr>
          <p:cNvPr id="768021" name="Line 21"/>
          <p:cNvSpPr>
            <a:spLocks noChangeShapeType="1"/>
          </p:cNvSpPr>
          <p:nvPr/>
        </p:nvSpPr>
        <p:spPr bwMode="auto">
          <a:xfrm>
            <a:off x="1871297" y="3387971"/>
            <a:ext cx="0" cy="290146"/>
          </a:xfrm>
          <a:prstGeom prst="line">
            <a:avLst/>
          </a:prstGeom>
          <a:noFill/>
          <a:ln w="762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
        <p:nvSpPr>
          <p:cNvPr id="768022" name="Line 22"/>
          <p:cNvSpPr>
            <a:spLocks noChangeShapeType="1"/>
          </p:cNvSpPr>
          <p:nvPr/>
        </p:nvSpPr>
        <p:spPr bwMode="auto">
          <a:xfrm>
            <a:off x="1830266" y="4425464"/>
            <a:ext cx="0" cy="290146"/>
          </a:xfrm>
          <a:prstGeom prst="line">
            <a:avLst/>
          </a:prstGeom>
          <a:noFill/>
          <a:ln w="762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
        <p:nvSpPr>
          <p:cNvPr id="768023" name="Line 23"/>
          <p:cNvSpPr>
            <a:spLocks noChangeShapeType="1"/>
          </p:cNvSpPr>
          <p:nvPr/>
        </p:nvSpPr>
        <p:spPr bwMode="auto">
          <a:xfrm>
            <a:off x="1830266" y="5423391"/>
            <a:ext cx="0" cy="290146"/>
          </a:xfrm>
          <a:prstGeom prst="line">
            <a:avLst/>
          </a:prstGeom>
          <a:noFill/>
          <a:ln w="762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b="1"/>
          </a:p>
        </p:txBody>
      </p:sp>
    </p:spTree>
    <p:extLst>
      <p:ext uri="{BB962C8B-B14F-4D97-AF65-F5344CB8AC3E}">
        <p14:creationId xmlns:p14="http://schemas.microsoft.com/office/powerpoint/2010/main" val="148271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05"/>
                                        </p:tgtEl>
                                        <p:attrNameLst>
                                          <p:attrName>style.visibility</p:attrName>
                                        </p:attrNameLst>
                                      </p:cBhvr>
                                      <p:to>
                                        <p:strVal val="visible"/>
                                      </p:to>
                                    </p:set>
                                    <p:animEffect transition="in" filter="blinds(horizontal)">
                                      <p:cBhvr>
                                        <p:cTn id="7" dur="500"/>
                                        <p:tgtEl>
                                          <p:spTgt spid="768005"/>
                                        </p:tgtEl>
                                      </p:cBhvr>
                                    </p:animEffect>
                                  </p:childTnLst>
                                </p:cTn>
                              </p:par>
                              <p:par>
                                <p:cTn id="8" presetID="3" presetClass="entr" presetSubtype="10" fill="hold" nodeType="withEffect">
                                  <p:stCondLst>
                                    <p:cond delay="0"/>
                                  </p:stCondLst>
                                  <p:childTnLst>
                                    <p:set>
                                      <p:cBhvr>
                                        <p:cTn id="9" dur="1" fill="hold">
                                          <p:stCondLst>
                                            <p:cond delay="0"/>
                                          </p:stCondLst>
                                        </p:cTn>
                                        <p:tgtEl>
                                          <p:spTgt spid="768020"/>
                                        </p:tgtEl>
                                        <p:attrNameLst>
                                          <p:attrName>style.visibility</p:attrName>
                                        </p:attrNameLst>
                                      </p:cBhvr>
                                      <p:to>
                                        <p:strVal val="visible"/>
                                      </p:to>
                                    </p:set>
                                    <p:animEffect transition="in" filter="blinds(horizontal)">
                                      <p:cBhvr>
                                        <p:cTn id="10" dur="500"/>
                                        <p:tgtEl>
                                          <p:spTgt spid="7680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68006"/>
                                        </p:tgtEl>
                                        <p:attrNameLst>
                                          <p:attrName>style.visibility</p:attrName>
                                        </p:attrNameLst>
                                      </p:cBhvr>
                                      <p:to>
                                        <p:strVal val="visible"/>
                                      </p:to>
                                    </p:set>
                                    <p:animEffect transition="in" filter="blinds(horizontal)">
                                      <p:cBhvr>
                                        <p:cTn id="15" dur="500"/>
                                        <p:tgtEl>
                                          <p:spTgt spid="768006"/>
                                        </p:tgtEl>
                                      </p:cBhvr>
                                    </p:animEffect>
                                  </p:childTnLst>
                                </p:cTn>
                              </p:par>
                              <p:par>
                                <p:cTn id="16" presetID="3" presetClass="entr" presetSubtype="10" fill="hold" nodeType="withEffect">
                                  <p:stCondLst>
                                    <p:cond delay="0"/>
                                  </p:stCondLst>
                                  <p:childTnLst>
                                    <p:set>
                                      <p:cBhvr>
                                        <p:cTn id="17" dur="1" fill="hold">
                                          <p:stCondLst>
                                            <p:cond delay="0"/>
                                          </p:stCondLst>
                                        </p:cTn>
                                        <p:tgtEl>
                                          <p:spTgt spid="768021"/>
                                        </p:tgtEl>
                                        <p:attrNameLst>
                                          <p:attrName>style.visibility</p:attrName>
                                        </p:attrNameLst>
                                      </p:cBhvr>
                                      <p:to>
                                        <p:strVal val="visible"/>
                                      </p:to>
                                    </p:set>
                                    <p:animEffect transition="in" filter="blinds(horizontal)">
                                      <p:cBhvr>
                                        <p:cTn id="18" dur="500"/>
                                        <p:tgtEl>
                                          <p:spTgt spid="7680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68007"/>
                                        </p:tgtEl>
                                        <p:attrNameLst>
                                          <p:attrName>style.visibility</p:attrName>
                                        </p:attrNameLst>
                                      </p:cBhvr>
                                      <p:to>
                                        <p:strVal val="visible"/>
                                      </p:to>
                                    </p:set>
                                    <p:animEffect transition="in" filter="blinds(horizontal)">
                                      <p:cBhvr>
                                        <p:cTn id="23" dur="500"/>
                                        <p:tgtEl>
                                          <p:spTgt spid="768007"/>
                                        </p:tgtEl>
                                      </p:cBhvr>
                                    </p:animEffect>
                                  </p:childTnLst>
                                </p:cTn>
                              </p:par>
                              <p:par>
                                <p:cTn id="24" presetID="3" presetClass="entr" presetSubtype="10" fill="hold" nodeType="withEffect">
                                  <p:stCondLst>
                                    <p:cond delay="0"/>
                                  </p:stCondLst>
                                  <p:childTnLst>
                                    <p:set>
                                      <p:cBhvr>
                                        <p:cTn id="25" dur="1" fill="hold">
                                          <p:stCondLst>
                                            <p:cond delay="0"/>
                                          </p:stCondLst>
                                        </p:cTn>
                                        <p:tgtEl>
                                          <p:spTgt spid="768022"/>
                                        </p:tgtEl>
                                        <p:attrNameLst>
                                          <p:attrName>style.visibility</p:attrName>
                                        </p:attrNameLst>
                                      </p:cBhvr>
                                      <p:to>
                                        <p:strVal val="visible"/>
                                      </p:to>
                                    </p:set>
                                    <p:animEffect transition="in" filter="blinds(horizontal)">
                                      <p:cBhvr>
                                        <p:cTn id="26" dur="500"/>
                                        <p:tgtEl>
                                          <p:spTgt spid="7680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68008"/>
                                        </p:tgtEl>
                                        <p:attrNameLst>
                                          <p:attrName>style.visibility</p:attrName>
                                        </p:attrNameLst>
                                      </p:cBhvr>
                                      <p:to>
                                        <p:strVal val="visible"/>
                                      </p:to>
                                    </p:set>
                                    <p:animEffect transition="in" filter="blinds(horizontal)">
                                      <p:cBhvr>
                                        <p:cTn id="31" dur="500"/>
                                        <p:tgtEl>
                                          <p:spTgt spid="768008"/>
                                        </p:tgtEl>
                                      </p:cBhvr>
                                    </p:animEffect>
                                  </p:childTnLst>
                                </p:cTn>
                              </p:par>
                              <p:par>
                                <p:cTn id="32" presetID="3" presetClass="entr" presetSubtype="10" fill="hold" nodeType="withEffect">
                                  <p:stCondLst>
                                    <p:cond delay="0"/>
                                  </p:stCondLst>
                                  <p:childTnLst>
                                    <p:set>
                                      <p:cBhvr>
                                        <p:cTn id="33" dur="1" fill="hold">
                                          <p:stCondLst>
                                            <p:cond delay="0"/>
                                          </p:stCondLst>
                                        </p:cTn>
                                        <p:tgtEl>
                                          <p:spTgt spid="768023"/>
                                        </p:tgtEl>
                                        <p:attrNameLst>
                                          <p:attrName>style.visibility</p:attrName>
                                        </p:attrNameLst>
                                      </p:cBhvr>
                                      <p:to>
                                        <p:strVal val="visible"/>
                                      </p:to>
                                    </p:set>
                                    <p:animEffect transition="in" filter="blinds(horizontal)">
                                      <p:cBhvr>
                                        <p:cTn id="34" dur="500"/>
                                        <p:tgtEl>
                                          <p:spTgt spid="76802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8009"/>
                                        </p:tgtEl>
                                        <p:attrNameLst>
                                          <p:attrName>style.visibility</p:attrName>
                                        </p:attrNameLst>
                                      </p:cBhvr>
                                      <p:to>
                                        <p:strVal val="visible"/>
                                      </p:to>
                                    </p:set>
                                    <p:animEffect transition="in" filter="blinds(horizontal)">
                                      <p:cBhvr>
                                        <p:cTn id="39" dur="500"/>
                                        <p:tgtEl>
                                          <p:spTgt spid="76800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68018"/>
                                        </p:tgtEl>
                                        <p:attrNameLst>
                                          <p:attrName>style.visibility</p:attrName>
                                        </p:attrNameLst>
                                      </p:cBhvr>
                                      <p:to>
                                        <p:strVal val="visible"/>
                                      </p:to>
                                    </p:set>
                                    <p:animEffect transition="in" filter="blinds(horizontal)">
                                      <p:cBhvr>
                                        <p:cTn id="44" dur="500"/>
                                        <p:tgtEl>
                                          <p:spTgt spid="7680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768010"/>
                                        </p:tgtEl>
                                        <p:attrNameLst>
                                          <p:attrName>style.visibility</p:attrName>
                                        </p:attrNameLst>
                                      </p:cBhvr>
                                      <p:to>
                                        <p:strVal val="visible"/>
                                      </p:to>
                                    </p:set>
                                    <p:animEffect transition="in" filter="blinds(horizontal)">
                                      <p:cBhvr>
                                        <p:cTn id="47" dur="500"/>
                                        <p:tgtEl>
                                          <p:spTgt spid="7680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68011"/>
                                        </p:tgtEl>
                                        <p:attrNameLst>
                                          <p:attrName>style.visibility</p:attrName>
                                        </p:attrNameLst>
                                      </p:cBhvr>
                                      <p:to>
                                        <p:strVal val="visible"/>
                                      </p:to>
                                    </p:set>
                                    <p:animEffect transition="in" filter="blinds(horizontal)">
                                      <p:cBhvr>
                                        <p:cTn id="52" dur="500"/>
                                        <p:tgtEl>
                                          <p:spTgt spid="76801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68017"/>
                                        </p:tgtEl>
                                        <p:attrNameLst>
                                          <p:attrName>style.visibility</p:attrName>
                                        </p:attrNameLst>
                                      </p:cBhvr>
                                      <p:to>
                                        <p:strVal val="visible"/>
                                      </p:to>
                                    </p:set>
                                    <p:animEffect transition="in" filter="blinds(horizontal)">
                                      <p:cBhvr>
                                        <p:cTn id="55" dur="500"/>
                                        <p:tgtEl>
                                          <p:spTgt spid="7680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68013"/>
                                        </p:tgtEl>
                                        <p:attrNameLst>
                                          <p:attrName>style.visibility</p:attrName>
                                        </p:attrNameLst>
                                      </p:cBhvr>
                                      <p:to>
                                        <p:strVal val="visible"/>
                                      </p:to>
                                    </p:set>
                                    <p:animEffect transition="in" filter="blinds(horizontal)">
                                      <p:cBhvr>
                                        <p:cTn id="60" dur="500"/>
                                        <p:tgtEl>
                                          <p:spTgt spid="76801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68014"/>
                                        </p:tgtEl>
                                        <p:attrNameLst>
                                          <p:attrName>style.visibility</p:attrName>
                                        </p:attrNameLst>
                                      </p:cBhvr>
                                      <p:to>
                                        <p:strVal val="visible"/>
                                      </p:to>
                                    </p:set>
                                    <p:animEffect transition="in" filter="blinds(horizontal)">
                                      <p:cBhvr>
                                        <p:cTn id="65" dur="500"/>
                                        <p:tgtEl>
                                          <p:spTgt spid="76801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68015"/>
                                        </p:tgtEl>
                                        <p:attrNameLst>
                                          <p:attrName>style.visibility</p:attrName>
                                        </p:attrNameLst>
                                      </p:cBhvr>
                                      <p:to>
                                        <p:strVal val="visible"/>
                                      </p:to>
                                    </p:set>
                                    <p:animEffect transition="in" filter="blinds(horizontal)">
                                      <p:cBhvr>
                                        <p:cTn id="70" dur="500"/>
                                        <p:tgtEl>
                                          <p:spTgt spid="768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8" grpId="0" animBg="1"/>
      <p:bldP spid="768005" grpId="0" animBg="1"/>
      <p:bldP spid="768006" grpId="0" animBg="1"/>
      <p:bldP spid="768007" grpId="0" animBg="1"/>
      <p:bldP spid="768008" grpId="0" animBg="1"/>
      <p:bldP spid="768009" grpId="0" animBg="1"/>
      <p:bldP spid="768010" grpId="0"/>
      <p:bldP spid="768011" grpId="0" animBg="1"/>
      <p:bldP spid="768013" grpId="0" animBg="1"/>
      <p:bldP spid="768014" grpId="0" animBg="1"/>
      <p:bldP spid="768015" grpId="0" animBg="1"/>
      <p:bldP spid="7680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15616" y="410185"/>
            <a:ext cx="6075485" cy="543658"/>
          </a:xfrm>
        </p:spPr>
        <p:txBody>
          <a:bodyPr>
            <a:noAutofit/>
          </a:bodyPr>
          <a:lstStyle/>
          <a:p>
            <a:pPr eaLnBrk="1" hangingPunct="1"/>
            <a:r>
              <a:rPr lang="zh-CN" altLang="en-US" sz="2800" dirty="0">
                <a:solidFill>
                  <a:srgbClr val="FF0000"/>
                </a:solidFill>
              </a:rPr>
              <a:t>小时排产流程</a:t>
            </a:r>
          </a:p>
        </p:txBody>
      </p:sp>
      <p:sp>
        <p:nvSpPr>
          <p:cNvPr id="746500" name="Rectangle 4"/>
          <p:cNvSpPr>
            <a:spLocks noChangeArrowheads="1"/>
          </p:cNvSpPr>
          <p:nvPr/>
        </p:nvSpPr>
        <p:spPr bwMode="auto">
          <a:xfrm>
            <a:off x="750277" y="1891815"/>
            <a:ext cx="1661746" cy="540726"/>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dirty="0">
                <a:latin typeface="微软雅黑" pitchFamily="34" charset="-122"/>
                <a:ea typeface="微软雅黑" pitchFamily="34" charset="-122"/>
              </a:rPr>
              <a:t>客户需求多样化</a:t>
            </a:r>
          </a:p>
        </p:txBody>
      </p:sp>
      <p:sp>
        <p:nvSpPr>
          <p:cNvPr id="746501" name="Rectangle 5"/>
          <p:cNvSpPr>
            <a:spLocks noChangeArrowheads="1"/>
          </p:cNvSpPr>
          <p:nvPr/>
        </p:nvSpPr>
        <p:spPr bwMode="auto">
          <a:xfrm>
            <a:off x="750277" y="2847243"/>
            <a:ext cx="1661746" cy="580292"/>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a:latin typeface="微软雅黑" pitchFamily="34" charset="-122"/>
                <a:ea typeface="微软雅黑" pitchFamily="34" charset="-122"/>
              </a:rPr>
              <a:t>多品种小批量</a:t>
            </a:r>
          </a:p>
        </p:txBody>
      </p:sp>
      <p:sp>
        <p:nvSpPr>
          <p:cNvPr id="746502" name="Rectangle 6"/>
          <p:cNvSpPr>
            <a:spLocks noChangeArrowheads="1"/>
          </p:cNvSpPr>
          <p:nvPr/>
        </p:nvSpPr>
        <p:spPr bwMode="auto">
          <a:xfrm>
            <a:off x="750277" y="3802676"/>
            <a:ext cx="1661746" cy="622788"/>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a:latin typeface="微软雅黑" pitchFamily="34" charset="-122"/>
                <a:ea typeface="微软雅黑" pitchFamily="34" charset="-122"/>
              </a:rPr>
              <a:t>混流生产</a:t>
            </a:r>
          </a:p>
        </p:txBody>
      </p:sp>
      <p:sp>
        <p:nvSpPr>
          <p:cNvPr id="746503" name="Rectangle 7"/>
          <p:cNvSpPr>
            <a:spLocks noChangeArrowheads="1"/>
          </p:cNvSpPr>
          <p:nvPr/>
        </p:nvSpPr>
        <p:spPr bwMode="auto">
          <a:xfrm>
            <a:off x="707783" y="5090749"/>
            <a:ext cx="1661746" cy="706315"/>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a:latin typeface="微软雅黑" pitchFamily="34" charset="-122"/>
                <a:ea typeface="微软雅黑" pitchFamily="34" charset="-122"/>
              </a:rPr>
              <a:t>生产完成</a:t>
            </a:r>
          </a:p>
          <a:p>
            <a:pPr marL="420576" indent="-420576">
              <a:defRPr/>
            </a:pPr>
            <a:r>
              <a:rPr lang="zh-CN" altLang="en-US" sz="2000">
                <a:latin typeface="微软雅黑" pitchFamily="34" charset="-122"/>
                <a:ea typeface="微软雅黑" pitchFamily="34" charset="-122"/>
              </a:rPr>
              <a:t>订单交付</a:t>
            </a:r>
          </a:p>
        </p:txBody>
      </p:sp>
      <p:sp>
        <p:nvSpPr>
          <p:cNvPr id="746504" name="Rectangle 8"/>
          <p:cNvSpPr>
            <a:spLocks noChangeArrowheads="1"/>
          </p:cNvSpPr>
          <p:nvPr/>
        </p:nvSpPr>
        <p:spPr bwMode="auto">
          <a:xfrm>
            <a:off x="3990243" y="1932845"/>
            <a:ext cx="4319954" cy="540726"/>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dirty="0">
                <a:latin typeface="微软雅黑" pitchFamily="34" charset="-122"/>
                <a:ea typeface="微软雅黑" pitchFamily="34" charset="-122"/>
              </a:rPr>
              <a:t>各车间排产到时段</a:t>
            </a:r>
          </a:p>
        </p:txBody>
      </p:sp>
      <p:sp>
        <p:nvSpPr>
          <p:cNvPr id="746505" name="Rectangle 9"/>
          <p:cNvSpPr>
            <a:spLocks noChangeArrowheads="1"/>
          </p:cNvSpPr>
          <p:nvPr/>
        </p:nvSpPr>
        <p:spPr bwMode="auto">
          <a:xfrm>
            <a:off x="3990243" y="2763716"/>
            <a:ext cx="4319954" cy="540727"/>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a:latin typeface="微软雅黑" pitchFamily="34" charset="-122"/>
                <a:ea typeface="微软雅黑" pitchFamily="34" charset="-122"/>
              </a:rPr>
              <a:t>各配件排产时序与总装时序保持一致</a:t>
            </a:r>
          </a:p>
        </p:txBody>
      </p:sp>
      <p:sp>
        <p:nvSpPr>
          <p:cNvPr id="746506" name="Rectangle 10"/>
          <p:cNvSpPr>
            <a:spLocks noChangeArrowheads="1"/>
          </p:cNvSpPr>
          <p:nvPr/>
        </p:nvSpPr>
        <p:spPr bwMode="auto">
          <a:xfrm>
            <a:off x="3990243" y="3761645"/>
            <a:ext cx="4319954" cy="540726"/>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a:latin typeface="微软雅黑" pitchFamily="34" charset="-122"/>
                <a:ea typeface="微软雅黑" pitchFamily="34" charset="-122"/>
              </a:rPr>
              <a:t>各车间每小时清单一次</a:t>
            </a:r>
          </a:p>
        </p:txBody>
      </p:sp>
      <p:sp>
        <p:nvSpPr>
          <p:cNvPr id="746507" name="Rectangle 11"/>
          <p:cNvSpPr>
            <a:spLocks noChangeArrowheads="1"/>
          </p:cNvSpPr>
          <p:nvPr/>
        </p:nvSpPr>
        <p:spPr bwMode="auto">
          <a:xfrm>
            <a:off x="3990243" y="4633546"/>
            <a:ext cx="4319954" cy="540727"/>
          </a:xfrm>
          <a:prstGeom prst="rect">
            <a:avLst/>
          </a:prstGeom>
          <a:solidFill>
            <a:srgbClr val="FFFFFF"/>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defRPr/>
            </a:pPr>
            <a:r>
              <a:rPr lang="zh-CN" altLang="en-US" sz="2000">
                <a:latin typeface="微软雅黑" pitchFamily="34" charset="-122"/>
                <a:ea typeface="微软雅黑" pitchFamily="34" charset="-122"/>
              </a:rPr>
              <a:t>生产日清会清出差异提出改善</a:t>
            </a:r>
          </a:p>
        </p:txBody>
      </p:sp>
      <p:sp>
        <p:nvSpPr>
          <p:cNvPr id="746508" name="Line 12"/>
          <p:cNvSpPr>
            <a:spLocks noChangeShapeType="1"/>
          </p:cNvSpPr>
          <p:nvPr/>
        </p:nvSpPr>
        <p:spPr bwMode="auto">
          <a:xfrm>
            <a:off x="1581150" y="2432541"/>
            <a:ext cx="0" cy="414704"/>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09" name="Line 13"/>
          <p:cNvSpPr>
            <a:spLocks noChangeShapeType="1"/>
          </p:cNvSpPr>
          <p:nvPr/>
        </p:nvSpPr>
        <p:spPr bwMode="auto">
          <a:xfrm>
            <a:off x="1581150" y="3429002"/>
            <a:ext cx="0" cy="373674"/>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0" name="Line 14"/>
          <p:cNvSpPr>
            <a:spLocks noChangeShapeType="1"/>
          </p:cNvSpPr>
          <p:nvPr/>
        </p:nvSpPr>
        <p:spPr bwMode="auto">
          <a:xfrm>
            <a:off x="1581150" y="4425464"/>
            <a:ext cx="0" cy="665285"/>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1" name="Line 15"/>
          <p:cNvSpPr>
            <a:spLocks noChangeShapeType="1"/>
          </p:cNvSpPr>
          <p:nvPr/>
        </p:nvSpPr>
        <p:spPr bwMode="auto">
          <a:xfrm>
            <a:off x="2397369" y="4167554"/>
            <a:ext cx="457200"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2" name="Line 16"/>
          <p:cNvSpPr>
            <a:spLocks noChangeShapeType="1"/>
          </p:cNvSpPr>
          <p:nvPr/>
        </p:nvSpPr>
        <p:spPr bwMode="auto">
          <a:xfrm flipH="1" flipV="1">
            <a:off x="2826728" y="3470031"/>
            <a:ext cx="21980" cy="738554"/>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3" name="Line 17"/>
          <p:cNvSpPr>
            <a:spLocks noChangeShapeType="1"/>
          </p:cNvSpPr>
          <p:nvPr/>
        </p:nvSpPr>
        <p:spPr bwMode="auto">
          <a:xfrm>
            <a:off x="2826727" y="3470031"/>
            <a:ext cx="332642"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4" name="Line 18"/>
          <p:cNvSpPr>
            <a:spLocks noChangeShapeType="1"/>
          </p:cNvSpPr>
          <p:nvPr/>
        </p:nvSpPr>
        <p:spPr bwMode="auto">
          <a:xfrm>
            <a:off x="3159369" y="2224455"/>
            <a:ext cx="0" cy="274173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5" name="Line 19"/>
          <p:cNvSpPr>
            <a:spLocks noChangeShapeType="1"/>
          </p:cNvSpPr>
          <p:nvPr/>
        </p:nvSpPr>
        <p:spPr bwMode="auto">
          <a:xfrm>
            <a:off x="3159369" y="2224454"/>
            <a:ext cx="830874"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6" name="Line 20"/>
          <p:cNvSpPr>
            <a:spLocks noChangeShapeType="1"/>
          </p:cNvSpPr>
          <p:nvPr/>
        </p:nvSpPr>
        <p:spPr bwMode="auto">
          <a:xfrm>
            <a:off x="3159369" y="3055327"/>
            <a:ext cx="830874"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7" name="Line 21"/>
          <p:cNvSpPr>
            <a:spLocks noChangeShapeType="1"/>
          </p:cNvSpPr>
          <p:nvPr/>
        </p:nvSpPr>
        <p:spPr bwMode="auto">
          <a:xfrm>
            <a:off x="3159369" y="4051789"/>
            <a:ext cx="830874"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8" name="Line 22"/>
          <p:cNvSpPr>
            <a:spLocks noChangeShapeType="1"/>
          </p:cNvSpPr>
          <p:nvPr/>
        </p:nvSpPr>
        <p:spPr bwMode="auto">
          <a:xfrm>
            <a:off x="3159369" y="4966189"/>
            <a:ext cx="830874"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19" name="Line 23"/>
          <p:cNvSpPr>
            <a:spLocks noChangeShapeType="1"/>
          </p:cNvSpPr>
          <p:nvPr/>
        </p:nvSpPr>
        <p:spPr bwMode="auto">
          <a:xfrm>
            <a:off x="417637" y="5464420"/>
            <a:ext cx="290146"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0" name="Line 24"/>
          <p:cNvSpPr>
            <a:spLocks noChangeShapeType="1"/>
          </p:cNvSpPr>
          <p:nvPr/>
        </p:nvSpPr>
        <p:spPr bwMode="auto">
          <a:xfrm flipV="1">
            <a:off x="417635" y="2140928"/>
            <a:ext cx="0" cy="3323492"/>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1" name="Line 25"/>
          <p:cNvSpPr>
            <a:spLocks noChangeShapeType="1"/>
          </p:cNvSpPr>
          <p:nvPr/>
        </p:nvSpPr>
        <p:spPr bwMode="auto">
          <a:xfrm>
            <a:off x="417635" y="2140927"/>
            <a:ext cx="332642" cy="0"/>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3" name="Line 27"/>
          <p:cNvSpPr>
            <a:spLocks noChangeShapeType="1"/>
          </p:cNvSpPr>
          <p:nvPr/>
        </p:nvSpPr>
        <p:spPr bwMode="auto">
          <a:xfrm>
            <a:off x="8685335" y="2183425"/>
            <a:ext cx="0" cy="2741735"/>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6" name="Line 30"/>
          <p:cNvSpPr>
            <a:spLocks noChangeShapeType="1"/>
          </p:cNvSpPr>
          <p:nvPr/>
        </p:nvSpPr>
        <p:spPr bwMode="auto">
          <a:xfrm>
            <a:off x="8310197" y="2183423"/>
            <a:ext cx="375138"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7" name="Line 31"/>
          <p:cNvSpPr>
            <a:spLocks noChangeShapeType="1"/>
          </p:cNvSpPr>
          <p:nvPr/>
        </p:nvSpPr>
        <p:spPr bwMode="auto">
          <a:xfrm>
            <a:off x="8310197" y="3055327"/>
            <a:ext cx="375138"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8" name="Line 32"/>
          <p:cNvSpPr>
            <a:spLocks noChangeShapeType="1"/>
          </p:cNvSpPr>
          <p:nvPr/>
        </p:nvSpPr>
        <p:spPr bwMode="auto">
          <a:xfrm>
            <a:off x="8310197" y="4051789"/>
            <a:ext cx="375138"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29" name="Line 33"/>
          <p:cNvSpPr>
            <a:spLocks noChangeShapeType="1"/>
          </p:cNvSpPr>
          <p:nvPr/>
        </p:nvSpPr>
        <p:spPr bwMode="auto">
          <a:xfrm>
            <a:off x="8310197" y="4925158"/>
            <a:ext cx="375138"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30" name="Line 34"/>
          <p:cNvSpPr>
            <a:spLocks noChangeShapeType="1"/>
          </p:cNvSpPr>
          <p:nvPr/>
        </p:nvSpPr>
        <p:spPr bwMode="auto">
          <a:xfrm>
            <a:off x="8685337" y="3553558"/>
            <a:ext cx="249115" cy="0"/>
          </a:xfrm>
          <a:prstGeom prst="line">
            <a:avLst/>
          </a:prstGeom>
          <a:noFill/>
          <a:ln w="2540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31" name="Line 35"/>
          <p:cNvSpPr>
            <a:spLocks noChangeShapeType="1"/>
          </p:cNvSpPr>
          <p:nvPr/>
        </p:nvSpPr>
        <p:spPr bwMode="auto">
          <a:xfrm>
            <a:off x="8934450" y="3553560"/>
            <a:ext cx="0" cy="2035419"/>
          </a:xfrm>
          <a:prstGeom prst="line">
            <a:avLst/>
          </a:prstGeom>
          <a:noFill/>
          <a:ln w="2540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
        <p:nvSpPr>
          <p:cNvPr id="746532" name="Line 36"/>
          <p:cNvSpPr>
            <a:spLocks noChangeShapeType="1"/>
          </p:cNvSpPr>
          <p:nvPr/>
        </p:nvSpPr>
        <p:spPr bwMode="auto">
          <a:xfrm>
            <a:off x="2369527" y="5588977"/>
            <a:ext cx="6564923" cy="0"/>
          </a:xfrm>
          <a:prstGeom prst="line">
            <a:avLst/>
          </a:prstGeom>
          <a:noFill/>
          <a:ln w="25400">
            <a:solidFill>
              <a:schemeClr val="tx1"/>
            </a:solidFill>
            <a:round/>
            <a:headEnd type="triangle" w="med" len="med"/>
            <a:tailEnd/>
          </a:ln>
          <a:effectLst>
            <a:outerShdw dist="20000" dir="5400000" algn="ctr" rotWithShape="0">
              <a:srgbClr val="000000">
                <a:alpha val="34000"/>
              </a:srgbClr>
            </a:outerShdw>
          </a:effectLst>
        </p:spPr>
        <p:txBody>
          <a:bodyPr wrap="none" lIns="83077" tIns="43200" rIns="83077" bIns="43200" anchor="ctr"/>
          <a:lstStyle/>
          <a:p>
            <a:pPr>
              <a:defRPr/>
            </a:pPr>
            <a:endParaRPr lang="zh-CN" altLang="en-US" sz="2000">
              <a:latin typeface="微软雅黑" pitchFamily="34" charset="-122"/>
              <a:ea typeface="微软雅黑" pitchFamily="34" charset="-122"/>
            </a:endParaRPr>
          </a:p>
        </p:txBody>
      </p:sp>
    </p:spTree>
    <p:extLst>
      <p:ext uri="{BB962C8B-B14F-4D97-AF65-F5344CB8AC3E}">
        <p14:creationId xmlns:p14="http://schemas.microsoft.com/office/powerpoint/2010/main" val="605825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6500"/>
                                        </p:tgtEl>
                                        <p:attrNameLst>
                                          <p:attrName>style.visibility</p:attrName>
                                        </p:attrNameLst>
                                      </p:cBhvr>
                                      <p:to>
                                        <p:strVal val="visible"/>
                                      </p:to>
                                    </p:set>
                                    <p:animEffect transition="in" filter="blinds(horizontal)">
                                      <p:cBhvr>
                                        <p:cTn id="7" dur="500"/>
                                        <p:tgtEl>
                                          <p:spTgt spid="746500"/>
                                        </p:tgtEl>
                                      </p:cBhvr>
                                    </p:animEffect>
                                  </p:childTnLst>
                                </p:cTn>
                              </p:par>
                              <p:par>
                                <p:cTn id="8" presetID="3" presetClass="entr" presetSubtype="10" fill="hold" nodeType="withEffect">
                                  <p:stCondLst>
                                    <p:cond delay="0"/>
                                  </p:stCondLst>
                                  <p:childTnLst>
                                    <p:set>
                                      <p:cBhvr>
                                        <p:cTn id="9" dur="1" fill="hold">
                                          <p:stCondLst>
                                            <p:cond delay="0"/>
                                          </p:stCondLst>
                                        </p:cTn>
                                        <p:tgtEl>
                                          <p:spTgt spid="746508"/>
                                        </p:tgtEl>
                                        <p:attrNameLst>
                                          <p:attrName>style.visibility</p:attrName>
                                        </p:attrNameLst>
                                      </p:cBhvr>
                                      <p:to>
                                        <p:strVal val="visible"/>
                                      </p:to>
                                    </p:set>
                                    <p:animEffect transition="in" filter="blinds(horizontal)">
                                      <p:cBhvr>
                                        <p:cTn id="10" dur="500"/>
                                        <p:tgtEl>
                                          <p:spTgt spid="74650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46501"/>
                                        </p:tgtEl>
                                        <p:attrNameLst>
                                          <p:attrName>style.visibility</p:attrName>
                                        </p:attrNameLst>
                                      </p:cBhvr>
                                      <p:to>
                                        <p:strVal val="visible"/>
                                      </p:to>
                                    </p:set>
                                    <p:animEffect transition="in" filter="blinds(horizontal)">
                                      <p:cBhvr>
                                        <p:cTn id="15" dur="500"/>
                                        <p:tgtEl>
                                          <p:spTgt spid="746501"/>
                                        </p:tgtEl>
                                      </p:cBhvr>
                                    </p:animEffect>
                                  </p:childTnLst>
                                </p:cTn>
                              </p:par>
                              <p:par>
                                <p:cTn id="16" presetID="3" presetClass="entr" presetSubtype="10" fill="hold" nodeType="withEffect">
                                  <p:stCondLst>
                                    <p:cond delay="0"/>
                                  </p:stCondLst>
                                  <p:childTnLst>
                                    <p:set>
                                      <p:cBhvr>
                                        <p:cTn id="17" dur="1" fill="hold">
                                          <p:stCondLst>
                                            <p:cond delay="0"/>
                                          </p:stCondLst>
                                        </p:cTn>
                                        <p:tgtEl>
                                          <p:spTgt spid="746509"/>
                                        </p:tgtEl>
                                        <p:attrNameLst>
                                          <p:attrName>style.visibility</p:attrName>
                                        </p:attrNameLst>
                                      </p:cBhvr>
                                      <p:to>
                                        <p:strVal val="visible"/>
                                      </p:to>
                                    </p:set>
                                    <p:animEffect transition="in" filter="blinds(horizontal)">
                                      <p:cBhvr>
                                        <p:cTn id="18" dur="500"/>
                                        <p:tgtEl>
                                          <p:spTgt spid="74650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46502"/>
                                        </p:tgtEl>
                                        <p:attrNameLst>
                                          <p:attrName>style.visibility</p:attrName>
                                        </p:attrNameLst>
                                      </p:cBhvr>
                                      <p:to>
                                        <p:strVal val="visible"/>
                                      </p:to>
                                    </p:set>
                                    <p:animEffect transition="in" filter="blinds(horizontal)">
                                      <p:cBhvr>
                                        <p:cTn id="23" dur="500"/>
                                        <p:tgtEl>
                                          <p:spTgt spid="746502"/>
                                        </p:tgtEl>
                                      </p:cBhvr>
                                    </p:animEffect>
                                  </p:childTnLst>
                                </p:cTn>
                              </p:par>
                              <p:par>
                                <p:cTn id="24" presetID="3" presetClass="entr" presetSubtype="10" fill="hold" nodeType="withEffect">
                                  <p:stCondLst>
                                    <p:cond delay="0"/>
                                  </p:stCondLst>
                                  <p:childTnLst>
                                    <p:set>
                                      <p:cBhvr>
                                        <p:cTn id="25" dur="1" fill="hold">
                                          <p:stCondLst>
                                            <p:cond delay="0"/>
                                          </p:stCondLst>
                                        </p:cTn>
                                        <p:tgtEl>
                                          <p:spTgt spid="746510"/>
                                        </p:tgtEl>
                                        <p:attrNameLst>
                                          <p:attrName>style.visibility</p:attrName>
                                        </p:attrNameLst>
                                      </p:cBhvr>
                                      <p:to>
                                        <p:strVal val="visible"/>
                                      </p:to>
                                    </p:set>
                                    <p:animEffect transition="in" filter="blinds(horizontal)">
                                      <p:cBhvr>
                                        <p:cTn id="26" dur="500"/>
                                        <p:tgtEl>
                                          <p:spTgt spid="7465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46503"/>
                                        </p:tgtEl>
                                        <p:attrNameLst>
                                          <p:attrName>style.visibility</p:attrName>
                                        </p:attrNameLst>
                                      </p:cBhvr>
                                      <p:to>
                                        <p:strVal val="visible"/>
                                      </p:to>
                                    </p:set>
                                    <p:animEffect transition="in" filter="blinds(horizontal)">
                                      <p:cBhvr>
                                        <p:cTn id="31" dur="500"/>
                                        <p:tgtEl>
                                          <p:spTgt spid="746503"/>
                                        </p:tgtEl>
                                      </p:cBhvr>
                                    </p:animEffect>
                                  </p:childTnLst>
                                </p:cTn>
                              </p:par>
                              <p:par>
                                <p:cTn id="32" presetID="3" presetClass="entr" presetSubtype="10" fill="hold" nodeType="withEffect">
                                  <p:stCondLst>
                                    <p:cond delay="0"/>
                                  </p:stCondLst>
                                  <p:childTnLst>
                                    <p:set>
                                      <p:cBhvr>
                                        <p:cTn id="33" dur="1" fill="hold">
                                          <p:stCondLst>
                                            <p:cond delay="0"/>
                                          </p:stCondLst>
                                        </p:cTn>
                                        <p:tgtEl>
                                          <p:spTgt spid="746511"/>
                                        </p:tgtEl>
                                        <p:attrNameLst>
                                          <p:attrName>style.visibility</p:attrName>
                                        </p:attrNameLst>
                                      </p:cBhvr>
                                      <p:to>
                                        <p:strVal val="visible"/>
                                      </p:to>
                                    </p:set>
                                    <p:animEffect transition="in" filter="blinds(horizontal)">
                                      <p:cBhvr>
                                        <p:cTn id="34" dur="500"/>
                                        <p:tgtEl>
                                          <p:spTgt spid="746511"/>
                                        </p:tgtEl>
                                      </p:cBhvr>
                                    </p:animEffect>
                                  </p:childTnLst>
                                </p:cTn>
                              </p:par>
                              <p:par>
                                <p:cTn id="35" presetID="3" presetClass="entr" presetSubtype="10" fill="hold" nodeType="withEffect">
                                  <p:stCondLst>
                                    <p:cond delay="0"/>
                                  </p:stCondLst>
                                  <p:childTnLst>
                                    <p:set>
                                      <p:cBhvr>
                                        <p:cTn id="36" dur="1" fill="hold">
                                          <p:stCondLst>
                                            <p:cond delay="0"/>
                                          </p:stCondLst>
                                        </p:cTn>
                                        <p:tgtEl>
                                          <p:spTgt spid="746512"/>
                                        </p:tgtEl>
                                        <p:attrNameLst>
                                          <p:attrName>style.visibility</p:attrName>
                                        </p:attrNameLst>
                                      </p:cBhvr>
                                      <p:to>
                                        <p:strVal val="visible"/>
                                      </p:to>
                                    </p:set>
                                    <p:animEffect transition="in" filter="blinds(horizontal)">
                                      <p:cBhvr>
                                        <p:cTn id="37" dur="500"/>
                                        <p:tgtEl>
                                          <p:spTgt spid="746512"/>
                                        </p:tgtEl>
                                      </p:cBhvr>
                                    </p:animEffect>
                                  </p:childTnLst>
                                </p:cTn>
                              </p:par>
                              <p:par>
                                <p:cTn id="38" presetID="3" presetClass="entr" presetSubtype="10" fill="hold" nodeType="withEffect">
                                  <p:stCondLst>
                                    <p:cond delay="0"/>
                                  </p:stCondLst>
                                  <p:childTnLst>
                                    <p:set>
                                      <p:cBhvr>
                                        <p:cTn id="39" dur="1" fill="hold">
                                          <p:stCondLst>
                                            <p:cond delay="0"/>
                                          </p:stCondLst>
                                        </p:cTn>
                                        <p:tgtEl>
                                          <p:spTgt spid="746513"/>
                                        </p:tgtEl>
                                        <p:attrNameLst>
                                          <p:attrName>style.visibility</p:attrName>
                                        </p:attrNameLst>
                                      </p:cBhvr>
                                      <p:to>
                                        <p:strVal val="visible"/>
                                      </p:to>
                                    </p:set>
                                    <p:animEffect transition="in" filter="blinds(horizontal)">
                                      <p:cBhvr>
                                        <p:cTn id="40" dur="500"/>
                                        <p:tgtEl>
                                          <p:spTgt spid="746513"/>
                                        </p:tgtEl>
                                      </p:cBhvr>
                                    </p:animEffect>
                                  </p:childTnLst>
                                </p:cTn>
                              </p:par>
                              <p:par>
                                <p:cTn id="41" presetID="3" presetClass="entr" presetSubtype="10" fill="hold" nodeType="withEffect">
                                  <p:stCondLst>
                                    <p:cond delay="0"/>
                                  </p:stCondLst>
                                  <p:childTnLst>
                                    <p:set>
                                      <p:cBhvr>
                                        <p:cTn id="42" dur="1" fill="hold">
                                          <p:stCondLst>
                                            <p:cond delay="0"/>
                                          </p:stCondLst>
                                        </p:cTn>
                                        <p:tgtEl>
                                          <p:spTgt spid="746514"/>
                                        </p:tgtEl>
                                        <p:attrNameLst>
                                          <p:attrName>style.visibility</p:attrName>
                                        </p:attrNameLst>
                                      </p:cBhvr>
                                      <p:to>
                                        <p:strVal val="visible"/>
                                      </p:to>
                                    </p:set>
                                    <p:animEffect transition="in" filter="blinds(horizontal)">
                                      <p:cBhvr>
                                        <p:cTn id="43" dur="500"/>
                                        <p:tgtEl>
                                          <p:spTgt spid="746514"/>
                                        </p:tgtEl>
                                      </p:cBhvr>
                                    </p:animEffect>
                                  </p:childTnLst>
                                </p:cTn>
                              </p:par>
                              <p:par>
                                <p:cTn id="44" presetID="3" presetClass="entr" presetSubtype="10" fill="hold" nodeType="withEffect">
                                  <p:stCondLst>
                                    <p:cond delay="0"/>
                                  </p:stCondLst>
                                  <p:childTnLst>
                                    <p:set>
                                      <p:cBhvr>
                                        <p:cTn id="45" dur="1" fill="hold">
                                          <p:stCondLst>
                                            <p:cond delay="0"/>
                                          </p:stCondLst>
                                        </p:cTn>
                                        <p:tgtEl>
                                          <p:spTgt spid="746515"/>
                                        </p:tgtEl>
                                        <p:attrNameLst>
                                          <p:attrName>style.visibility</p:attrName>
                                        </p:attrNameLst>
                                      </p:cBhvr>
                                      <p:to>
                                        <p:strVal val="visible"/>
                                      </p:to>
                                    </p:set>
                                    <p:animEffect transition="in" filter="blinds(horizontal)">
                                      <p:cBhvr>
                                        <p:cTn id="46" dur="500"/>
                                        <p:tgtEl>
                                          <p:spTgt spid="7465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46504"/>
                                        </p:tgtEl>
                                        <p:attrNameLst>
                                          <p:attrName>style.visibility</p:attrName>
                                        </p:attrNameLst>
                                      </p:cBhvr>
                                      <p:to>
                                        <p:strVal val="visible"/>
                                      </p:to>
                                    </p:set>
                                    <p:animEffect transition="in" filter="blinds(horizontal)">
                                      <p:cBhvr>
                                        <p:cTn id="51" dur="500"/>
                                        <p:tgtEl>
                                          <p:spTgt spid="74650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746516"/>
                                        </p:tgtEl>
                                        <p:attrNameLst>
                                          <p:attrName>style.visibility</p:attrName>
                                        </p:attrNameLst>
                                      </p:cBhvr>
                                      <p:to>
                                        <p:strVal val="visible"/>
                                      </p:to>
                                    </p:set>
                                    <p:animEffect transition="in" filter="blinds(horizontal)">
                                      <p:cBhvr>
                                        <p:cTn id="56" dur="500"/>
                                        <p:tgtEl>
                                          <p:spTgt spid="74651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746505"/>
                                        </p:tgtEl>
                                        <p:attrNameLst>
                                          <p:attrName>style.visibility</p:attrName>
                                        </p:attrNameLst>
                                      </p:cBhvr>
                                      <p:to>
                                        <p:strVal val="visible"/>
                                      </p:to>
                                    </p:set>
                                    <p:animEffect transition="in" filter="blinds(horizontal)">
                                      <p:cBhvr>
                                        <p:cTn id="59" dur="500"/>
                                        <p:tgtEl>
                                          <p:spTgt spid="74650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746517"/>
                                        </p:tgtEl>
                                        <p:attrNameLst>
                                          <p:attrName>style.visibility</p:attrName>
                                        </p:attrNameLst>
                                      </p:cBhvr>
                                      <p:to>
                                        <p:strVal val="visible"/>
                                      </p:to>
                                    </p:set>
                                    <p:animEffect transition="in" filter="blinds(horizontal)">
                                      <p:cBhvr>
                                        <p:cTn id="64" dur="500"/>
                                        <p:tgtEl>
                                          <p:spTgt spid="746517"/>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746506"/>
                                        </p:tgtEl>
                                        <p:attrNameLst>
                                          <p:attrName>style.visibility</p:attrName>
                                        </p:attrNameLst>
                                      </p:cBhvr>
                                      <p:to>
                                        <p:strVal val="visible"/>
                                      </p:to>
                                    </p:set>
                                    <p:animEffect transition="in" filter="blinds(horizontal)">
                                      <p:cBhvr>
                                        <p:cTn id="67" dur="500"/>
                                        <p:tgtEl>
                                          <p:spTgt spid="74650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46518"/>
                                        </p:tgtEl>
                                        <p:attrNameLst>
                                          <p:attrName>style.visibility</p:attrName>
                                        </p:attrNameLst>
                                      </p:cBhvr>
                                      <p:to>
                                        <p:strVal val="visible"/>
                                      </p:to>
                                    </p:set>
                                    <p:animEffect transition="in" filter="blinds(horizontal)">
                                      <p:cBhvr>
                                        <p:cTn id="72" dur="500"/>
                                        <p:tgtEl>
                                          <p:spTgt spid="74651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46507"/>
                                        </p:tgtEl>
                                        <p:attrNameLst>
                                          <p:attrName>style.visibility</p:attrName>
                                        </p:attrNameLst>
                                      </p:cBhvr>
                                      <p:to>
                                        <p:strVal val="visible"/>
                                      </p:to>
                                    </p:set>
                                    <p:animEffect transition="in" filter="blinds(horizontal)">
                                      <p:cBhvr>
                                        <p:cTn id="75" dur="500"/>
                                        <p:tgtEl>
                                          <p:spTgt spid="74650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746526"/>
                                        </p:tgtEl>
                                        <p:attrNameLst>
                                          <p:attrName>style.visibility</p:attrName>
                                        </p:attrNameLst>
                                      </p:cBhvr>
                                      <p:to>
                                        <p:strVal val="visible"/>
                                      </p:to>
                                    </p:set>
                                    <p:animEffect transition="in" filter="blinds(horizontal)">
                                      <p:cBhvr>
                                        <p:cTn id="80" dur="500"/>
                                        <p:tgtEl>
                                          <p:spTgt spid="746526"/>
                                        </p:tgtEl>
                                      </p:cBhvr>
                                    </p:animEffect>
                                  </p:childTnLst>
                                </p:cTn>
                              </p:par>
                              <p:par>
                                <p:cTn id="81" presetID="3" presetClass="entr" presetSubtype="10" fill="hold" nodeType="withEffect">
                                  <p:stCondLst>
                                    <p:cond delay="0"/>
                                  </p:stCondLst>
                                  <p:childTnLst>
                                    <p:set>
                                      <p:cBhvr>
                                        <p:cTn id="82" dur="1" fill="hold">
                                          <p:stCondLst>
                                            <p:cond delay="0"/>
                                          </p:stCondLst>
                                        </p:cTn>
                                        <p:tgtEl>
                                          <p:spTgt spid="746523"/>
                                        </p:tgtEl>
                                        <p:attrNameLst>
                                          <p:attrName>style.visibility</p:attrName>
                                        </p:attrNameLst>
                                      </p:cBhvr>
                                      <p:to>
                                        <p:strVal val="visible"/>
                                      </p:to>
                                    </p:set>
                                    <p:animEffect transition="in" filter="blinds(horizontal)">
                                      <p:cBhvr>
                                        <p:cTn id="83" dur="500"/>
                                        <p:tgtEl>
                                          <p:spTgt spid="746523"/>
                                        </p:tgtEl>
                                      </p:cBhvr>
                                    </p:animEffect>
                                  </p:childTnLst>
                                </p:cTn>
                              </p:par>
                              <p:par>
                                <p:cTn id="84" presetID="3" presetClass="entr" presetSubtype="10" fill="hold" nodeType="withEffect">
                                  <p:stCondLst>
                                    <p:cond delay="0"/>
                                  </p:stCondLst>
                                  <p:childTnLst>
                                    <p:set>
                                      <p:cBhvr>
                                        <p:cTn id="85" dur="1" fill="hold">
                                          <p:stCondLst>
                                            <p:cond delay="0"/>
                                          </p:stCondLst>
                                        </p:cTn>
                                        <p:tgtEl>
                                          <p:spTgt spid="746527"/>
                                        </p:tgtEl>
                                        <p:attrNameLst>
                                          <p:attrName>style.visibility</p:attrName>
                                        </p:attrNameLst>
                                      </p:cBhvr>
                                      <p:to>
                                        <p:strVal val="visible"/>
                                      </p:to>
                                    </p:set>
                                    <p:animEffect transition="in" filter="blinds(horizontal)">
                                      <p:cBhvr>
                                        <p:cTn id="86" dur="500"/>
                                        <p:tgtEl>
                                          <p:spTgt spid="746527"/>
                                        </p:tgtEl>
                                      </p:cBhvr>
                                    </p:animEffect>
                                  </p:childTnLst>
                                </p:cTn>
                              </p:par>
                              <p:par>
                                <p:cTn id="87" presetID="3" presetClass="entr" presetSubtype="10" fill="hold" nodeType="withEffect">
                                  <p:stCondLst>
                                    <p:cond delay="0"/>
                                  </p:stCondLst>
                                  <p:childTnLst>
                                    <p:set>
                                      <p:cBhvr>
                                        <p:cTn id="88" dur="1" fill="hold">
                                          <p:stCondLst>
                                            <p:cond delay="0"/>
                                          </p:stCondLst>
                                        </p:cTn>
                                        <p:tgtEl>
                                          <p:spTgt spid="746528"/>
                                        </p:tgtEl>
                                        <p:attrNameLst>
                                          <p:attrName>style.visibility</p:attrName>
                                        </p:attrNameLst>
                                      </p:cBhvr>
                                      <p:to>
                                        <p:strVal val="visible"/>
                                      </p:to>
                                    </p:set>
                                    <p:animEffect transition="in" filter="blinds(horizontal)">
                                      <p:cBhvr>
                                        <p:cTn id="89" dur="500"/>
                                        <p:tgtEl>
                                          <p:spTgt spid="746528"/>
                                        </p:tgtEl>
                                      </p:cBhvr>
                                    </p:animEffect>
                                  </p:childTnLst>
                                </p:cTn>
                              </p:par>
                              <p:par>
                                <p:cTn id="90" presetID="3" presetClass="entr" presetSubtype="10" fill="hold" nodeType="withEffect">
                                  <p:stCondLst>
                                    <p:cond delay="0"/>
                                  </p:stCondLst>
                                  <p:childTnLst>
                                    <p:set>
                                      <p:cBhvr>
                                        <p:cTn id="91" dur="1" fill="hold">
                                          <p:stCondLst>
                                            <p:cond delay="0"/>
                                          </p:stCondLst>
                                        </p:cTn>
                                        <p:tgtEl>
                                          <p:spTgt spid="746529"/>
                                        </p:tgtEl>
                                        <p:attrNameLst>
                                          <p:attrName>style.visibility</p:attrName>
                                        </p:attrNameLst>
                                      </p:cBhvr>
                                      <p:to>
                                        <p:strVal val="visible"/>
                                      </p:to>
                                    </p:set>
                                    <p:animEffect transition="in" filter="blinds(horizontal)">
                                      <p:cBhvr>
                                        <p:cTn id="92" dur="500"/>
                                        <p:tgtEl>
                                          <p:spTgt spid="746529"/>
                                        </p:tgtEl>
                                      </p:cBhvr>
                                    </p:animEffect>
                                  </p:childTnLst>
                                </p:cTn>
                              </p:par>
                              <p:par>
                                <p:cTn id="93" presetID="3" presetClass="entr" presetSubtype="10" fill="hold" nodeType="withEffect">
                                  <p:stCondLst>
                                    <p:cond delay="0"/>
                                  </p:stCondLst>
                                  <p:childTnLst>
                                    <p:set>
                                      <p:cBhvr>
                                        <p:cTn id="94" dur="1" fill="hold">
                                          <p:stCondLst>
                                            <p:cond delay="0"/>
                                          </p:stCondLst>
                                        </p:cTn>
                                        <p:tgtEl>
                                          <p:spTgt spid="746530"/>
                                        </p:tgtEl>
                                        <p:attrNameLst>
                                          <p:attrName>style.visibility</p:attrName>
                                        </p:attrNameLst>
                                      </p:cBhvr>
                                      <p:to>
                                        <p:strVal val="visible"/>
                                      </p:to>
                                    </p:set>
                                    <p:animEffect transition="in" filter="blinds(horizontal)">
                                      <p:cBhvr>
                                        <p:cTn id="95" dur="500"/>
                                        <p:tgtEl>
                                          <p:spTgt spid="746530"/>
                                        </p:tgtEl>
                                      </p:cBhvr>
                                    </p:animEffect>
                                  </p:childTnLst>
                                </p:cTn>
                              </p:par>
                              <p:par>
                                <p:cTn id="96" presetID="3" presetClass="entr" presetSubtype="10" fill="hold" nodeType="withEffect">
                                  <p:stCondLst>
                                    <p:cond delay="0"/>
                                  </p:stCondLst>
                                  <p:childTnLst>
                                    <p:set>
                                      <p:cBhvr>
                                        <p:cTn id="97" dur="1" fill="hold">
                                          <p:stCondLst>
                                            <p:cond delay="0"/>
                                          </p:stCondLst>
                                        </p:cTn>
                                        <p:tgtEl>
                                          <p:spTgt spid="746531"/>
                                        </p:tgtEl>
                                        <p:attrNameLst>
                                          <p:attrName>style.visibility</p:attrName>
                                        </p:attrNameLst>
                                      </p:cBhvr>
                                      <p:to>
                                        <p:strVal val="visible"/>
                                      </p:to>
                                    </p:set>
                                    <p:animEffect transition="in" filter="blinds(horizontal)">
                                      <p:cBhvr>
                                        <p:cTn id="98" dur="500"/>
                                        <p:tgtEl>
                                          <p:spTgt spid="746531"/>
                                        </p:tgtEl>
                                      </p:cBhvr>
                                    </p:animEffect>
                                  </p:childTnLst>
                                </p:cTn>
                              </p:par>
                              <p:par>
                                <p:cTn id="99" presetID="3" presetClass="entr" presetSubtype="10" fill="hold" nodeType="withEffect">
                                  <p:stCondLst>
                                    <p:cond delay="0"/>
                                  </p:stCondLst>
                                  <p:childTnLst>
                                    <p:set>
                                      <p:cBhvr>
                                        <p:cTn id="100" dur="1" fill="hold">
                                          <p:stCondLst>
                                            <p:cond delay="0"/>
                                          </p:stCondLst>
                                        </p:cTn>
                                        <p:tgtEl>
                                          <p:spTgt spid="746532"/>
                                        </p:tgtEl>
                                        <p:attrNameLst>
                                          <p:attrName>style.visibility</p:attrName>
                                        </p:attrNameLst>
                                      </p:cBhvr>
                                      <p:to>
                                        <p:strVal val="visible"/>
                                      </p:to>
                                    </p:set>
                                    <p:animEffect transition="in" filter="blinds(horizontal)">
                                      <p:cBhvr>
                                        <p:cTn id="101" dur="500"/>
                                        <p:tgtEl>
                                          <p:spTgt spid="74653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746520"/>
                                        </p:tgtEl>
                                        <p:attrNameLst>
                                          <p:attrName>style.visibility</p:attrName>
                                        </p:attrNameLst>
                                      </p:cBhvr>
                                      <p:to>
                                        <p:strVal val="visible"/>
                                      </p:to>
                                    </p:set>
                                    <p:animEffect transition="in" filter="blinds(horizontal)">
                                      <p:cBhvr>
                                        <p:cTn id="106" dur="500"/>
                                        <p:tgtEl>
                                          <p:spTgt spid="746520"/>
                                        </p:tgtEl>
                                      </p:cBhvr>
                                    </p:animEffect>
                                  </p:childTnLst>
                                </p:cTn>
                              </p:par>
                              <p:par>
                                <p:cTn id="107" presetID="3" presetClass="entr" presetSubtype="10" fill="hold" nodeType="withEffect">
                                  <p:stCondLst>
                                    <p:cond delay="0"/>
                                  </p:stCondLst>
                                  <p:childTnLst>
                                    <p:set>
                                      <p:cBhvr>
                                        <p:cTn id="108" dur="1" fill="hold">
                                          <p:stCondLst>
                                            <p:cond delay="0"/>
                                          </p:stCondLst>
                                        </p:cTn>
                                        <p:tgtEl>
                                          <p:spTgt spid="746519"/>
                                        </p:tgtEl>
                                        <p:attrNameLst>
                                          <p:attrName>style.visibility</p:attrName>
                                        </p:attrNameLst>
                                      </p:cBhvr>
                                      <p:to>
                                        <p:strVal val="visible"/>
                                      </p:to>
                                    </p:set>
                                    <p:animEffect transition="in" filter="blinds(horizontal)">
                                      <p:cBhvr>
                                        <p:cTn id="109" dur="500"/>
                                        <p:tgtEl>
                                          <p:spTgt spid="746519"/>
                                        </p:tgtEl>
                                      </p:cBhvr>
                                    </p:animEffect>
                                  </p:childTnLst>
                                </p:cTn>
                              </p:par>
                              <p:par>
                                <p:cTn id="110" presetID="3" presetClass="entr" presetSubtype="10" fill="hold" nodeType="withEffect">
                                  <p:stCondLst>
                                    <p:cond delay="0"/>
                                  </p:stCondLst>
                                  <p:childTnLst>
                                    <p:set>
                                      <p:cBhvr>
                                        <p:cTn id="111" dur="1" fill="hold">
                                          <p:stCondLst>
                                            <p:cond delay="0"/>
                                          </p:stCondLst>
                                        </p:cTn>
                                        <p:tgtEl>
                                          <p:spTgt spid="746521"/>
                                        </p:tgtEl>
                                        <p:attrNameLst>
                                          <p:attrName>style.visibility</p:attrName>
                                        </p:attrNameLst>
                                      </p:cBhvr>
                                      <p:to>
                                        <p:strVal val="visible"/>
                                      </p:to>
                                    </p:set>
                                    <p:animEffect transition="in" filter="blinds(horizontal)">
                                      <p:cBhvr>
                                        <p:cTn id="112" dur="500"/>
                                        <p:tgtEl>
                                          <p:spTgt spid="746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nimBg="1"/>
      <p:bldP spid="746501" grpId="0" animBg="1"/>
      <p:bldP spid="746502" grpId="0" animBg="1"/>
      <p:bldP spid="746503" grpId="0" animBg="1"/>
      <p:bldP spid="746504" grpId="0" animBg="1"/>
      <p:bldP spid="746505" grpId="0" animBg="1"/>
      <p:bldP spid="746506" grpId="0" animBg="1"/>
      <p:bldP spid="7465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15616" y="404664"/>
            <a:ext cx="5612423" cy="502627"/>
          </a:xfrm>
        </p:spPr>
        <p:txBody>
          <a:bodyPr>
            <a:noAutofit/>
          </a:bodyPr>
          <a:lstStyle/>
          <a:p>
            <a:pPr eaLnBrk="1" hangingPunct="1"/>
            <a:r>
              <a:rPr lang="zh-CN" altLang="en-US" sz="2800" dirty="0">
                <a:solidFill>
                  <a:srgbClr val="FF0000"/>
                </a:solidFill>
              </a:rPr>
              <a:t>平准化（均衡化）生产</a:t>
            </a:r>
          </a:p>
        </p:txBody>
      </p:sp>
      <p:sp>
        <p:nvSpPr>
          <p:cNvPr id="744451" name="Rectangle 3"/>
          <p:cNvSpPr>
            <a:spLocks noGrp="1" noChangeArrowheads="1"/>
          </p:cNvSpPr>
          <p:nvPr>
            <p:ph idx="1"/>
          </p:nvPr>
        </p:nvSpPr>
        <p:spPr>
          <a:xfrm>
            <a:off x="457200" y="1623647"/>
            <a:ext cx="8229600" cy="4062045"/>
          </a:xfrm>
        </p:spPr>
        <p:style>
          <a:lnRef idx="2">
            <a:schemeClr val="accent1"/>
          </a:lnRef>
          <a:fillRef idx="1">
            <a:schemeClr val="lt1"/>
          </a:fillRef>
          <a:effectRef idx="0">
            <a:schemeClr val="accent1"/>
          </a:effectRef>
          <a:fontRef idx="minor">
            <a:schemeClr val="dk1"/>
          </a:fontRef>
        </p:style>
        <p:txBody>
          <a:bodyPr anchor="ctr">
            <a:normAutofit/>
          </a:bodyPr>
          <a:lstStyle/>
          <a:p>
            <a:pPr eaLnBrk="1" hangingPunct="1">
              <a:lnSpc>
                <a:spcPct val="150000"/>
              </a:lnSpc>
              <a:buFont typeface="Wingdings" pitchFamily="2" charset="2"/>
              <a:buChar char="Ø"/>
            </a:pPr>
            <a:r>
              <a:rPr lang="zh-CN" altLang="en-US" sz="2400" b="1" dirty="0">
                <a:latin typeface="微软雅黑" pitchFamily="34" charset="-122"/>
                <a:ea typeface="微软雅黑" pitchFamily="34" charset="-122"/>
              </a:rPr>
              <a:t>多品种混流生产中一个概念；</a:t>
            </a:r>
          </a:p>
          <a:p>
            <a:pPr eaLnBrk="1" hangingPunct="1">
              <a:lnSpc>
                <a:spcPct val="150000"/>
              </a:lnSpc>
              <a:buFont typeface="Wingdings" pitchFamily="2" charset="2"/>
              <a:buChar char="Ø"/>
            </a:pPr>
            <a:r>
              <a:rPr lang="zh-CN" altLang="en-US" sz="2400" b="1" dirty="0">
                <a:latin typeface="微软雅黑" pitchFamily="34" charset="-122"/>
                <a:ea typeface="微软雅黑" pitchFamily="34" charset="-122"/>
              </a:rPr>
              <a:t>平准就是要求生产平稳地、均衡地进行；</a:t>
            </a:r>
          </a:p>
          <a:p>
            <a:pPr eaLnBrk="1" hangingPunct="1">
              <a:lnSpc>
                <a:spcPct val="150000"/>
              </a:lnSpc>
              <a:buFont typeface="Wingdings" pitchFamily="2" charset="2"/>
              <a:buChar char="Ø"/>
            </a:pPr>
            <a:r>
              <a:rPr lang="zh-CN" altLang="en-US" sz="2400" b="1" dirty="0">
                <a:latin typeface="微软雅黑" pitchFamily="34" charset="-122"/>
                <a:ea typeface="微软雅黑" pitchFamily="34" charset="-122"/>
              </a:rPr>
              <a:t>平准化不仅要达到产量上的均衡，而且还要保证品种、工时和生产负荷的均衡；</a:t>
            </a:r>
          </a:p>
          <a:p>
            <a:pPr eaLnBrk="1" hangingPunct="1">
              <a:lnSpc>
                <a:spcPct val="150000"/>
              </a:lnSpc>
              <a:buFont typeface="Wingdings" pitchFamily="2" charset="2"/>
              <a:buChar char="Ø"/>
            </a:pPr>
            <a:r>
              <a:rPr lang="zh-CN" altLang="en-US" sz="2400" b="1" dirty="0">
                <a:latin typeface="微软雅黑" pitchFamily="34" charset="-122"/>
                <a:ea typeface="微软雅黑" pitchFamily="34" charset="-122"/>
              </a:rPr>
              <a:t>平准化是均衡生产的高级阶段；</a:t>
            </a:r>
            <a:r>
              <a:rPr lang="zh-CN" altLang="en-US" sz="2400" dirty="0">
                <a:latin typeface="微软雅黑" pitchFamily="34" charset="-122"/>
                <a:ea typeface="微软雅黑" pitchFamily="34" charset="-122"/>
              </a:rPr>
              <a:t> </a:t>
            </a:r>
          </a:p>
        </p:txBody>
      </p:sp>
    </p:spTree>
    <p:extLst>
      <p:ext uri="{BB962C8B-B14F-4D97-AF65-F5344CB8AC3E}">
        <p14:creationId xmlns:p14="http://schemas.microsoft.com/office/powerpoint/2010/main" val="2280216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blinds(horizontal)">
                                      <p:cBhvr>
                                        <p:cTn id="7" dur="500"/>
                                        <p:tgtEl>
                                          <p:spTgt spid="74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44451">
                                            <p:txEl>
                                              <p:pRg st="1" end="1"/>
                                            </p:txEl>
                                          </p:spTgt>
                                        </p:tgtEl>
                                        <p:attrNameLst>
                                          <p:attrName>style.visibility</p:attrName>
                                        </p:attrNameLst>
                                      </p:cBhvr>
                                      <p:to>
                                        <p:strVal val="visible"/>
                                      </p:to>
                                    </p:set>
                                    <p:animEffect transition="in" filter="blinds(horizontal)">
                                      <p:cBhvr>
                                        <p:cTn id="12" dur="500"/>
                                        <p:tgtEl>
                                          <p:spTgt spid="74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4451">
                                            <p:txEl>
                                              <p:pRg st="2" end="2"/>
                                            </p:txEl>
                                          </p:spTgt>
                                        </p:tgtEl>
                                        <p:attrNameLst>
                                          <p:attrName>style.visibility</p:attrName>
                                        </p:attrNameLst>
                                      </p:cBhvr>
                                      <p:to>
                                        <p:strVal val="visible"/>
                                      </p:to>
                                    </p:set>
                                    <p:animEffect transition="in" filter="blinds(horizontal)">
                                      <p:cBhvr>
                                        <p:cTn id="17" dur="500"/>
                                        <p:tgtEl>
                                          <p:spTgt spid="744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44451">
                                            <p:txEl>
                                              <p:pRg st="3" end="3"/>
                                            </p:txEl>
                                          </p:spTgt>
                                        </p:tgtEl>
                                        <p:attrNameLst>
                                          <p:attrName>style.visibility</p:attrName>
                                        </p:attrNameLst>
                                      </p:cBhvr>
                                      <p:to>
                                        <p:strVal val="visible"/>
                                      </p:to>
                                    </p:set>
                                    <p:animEffect transition="in" filter="blinds(horizontal)">
                                      <p:cBhvr>
                                        <p:cTn id="22" dur="500"/>
                                        <p:tgtEl>
                                          <p:spTgt spid="744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21"/>
          <p:cNvSpPr>
            <a:spLocks noGrp="1"/>
          </p:cNvSpPr>
          <p:nvPr>
            <p:ph type="sldNum" sz="quarter" idx="4"/>
          </p:nvPr>
        </p:nvSpPr>
        <p:spPr/>
        <p:txBody>
          <a:bodyPr/>
          <a:lstStyle/>
          <a:p>
            <a:fld id="{8BA16DCC-C50E-4AD5-94C9-747C0058B3E1}" type="slidenum">
              <a:rPr lang="zh-CN" altLang="en-US" smtClean="0"/>
              <a:pPr/>
              <a:t>3</a:t>
            </a:fld>
            <a:endParaRPr lang="zh-CN" altLang="en-US"/>
          </a:p>
        </p:txBody>
      </p:sp>
      <p:sp>
        <p:nvSpPr>
          <p:cNvPr id="8194" name="标题 4"/>
          <p:cNvSpPr>
            <a:spLocks noGrp="1"/>
          </p:cNvSpPr>
          <p:nvPr>
            <p:ph type="title" idx="4294967295"/>
          </p:nvPr>
        </p:nvSpPr>
        <p:spPr>
          <a:xfrm>
            <a:off x="973040" y="352423"/>
            <a:ext cx="7189787" cy="666750"/>
          </a:xfrm>
        </p:spPr>
        <p:txBody>
          <a:bodyPr/>
          <a:lstStyle/>
          <a:p>
            <a:pPr algn="ctr" eaLnBrk="1" hangingPunct="1">
              <a:defRPr/>
            </a:pPr>
            <a:r>
              <a:rPr lang="zh-CN" sz="3200" b="1" dirty="0" smtClean="0">
                <a:solidFill>
                  <a:srgbClr val="FF0000"/>
                </a:solidFill>
                <a:effectLst>
                  <a:outerShdw blurRad="38100" dist="38100" dir="2700000" algn="tl">
                    <a:srgbClr val="C0C0C0"/>
                  </a:outerShdw>
                </a:effectLst>
                <a:latin typeface="微软雅黑" pitchFamily="34" charset="-122"/>
                <a:ea typeface="微软雅黑" pitchFamily="34" charset="-122"/>
              </a:rPr>
              <a:t>企业在社会中的作用</a:t>
            </a:r>
          </a:p>
        </p:txBody>
      </p:sp>
      <p:grpSp>
        <p:nvGrpSpPr>
          <p:cNvPr id="2" name="Group 3"/>
          <p:cNvGrpSpPr>
            <a:grpSpLocks/>
          </p:cNvGrpSpPr>
          <p:nvPr/>
        </p:nvGrpSpPr>
        <p:grpSpPr bwMode="auto">
          <a:xfrm>
            <a:off x="596902" y="3121025"/>
            <a:ext cx="2311400" cy="1457325"/>
            <a:chOff x="0" y="0"/>
            <a:chExt cx="1578" cy="918"/>
          </a:xfrm>
        </p:grpSpPr>
        <p:pic>
          <p:nvPicPr>
            <p:cNvPr id="42004" name="圆角矩形 10"/>
            <p:cNvPicPr>
              <a:picLocks noChangeArrowheads="1"/>
            </p:cNvPicPr>
            <p:nvPr/>
          </p:nvPicPr>
          <p:blipFill>
            <a:blip r:embed="rId3" cstate="email"/>
            <a:srcRect/>
            <a:stretch>
              <a:fillRect/>
            </a:stretch>
          </p:blipFill>
          <p:spPr bwMode="auto">
            <a:xfrm>
              <a:off x="0" y="0"/>
              <a:ext cx="1578" cy="918"/>
            </a:xfrm>
            <a:prstGeom prst="rect">
              <a:avLst/>
            </a:prstGeom>
            <a:noFill/>
            <a:ln w="9525">
              <a:noFill/>
              <a:miter lim="800000"/>
              <a:headEnd/>
              <a:tailEnd/>
            </a:ln>
          </p:spPr>
        </p:pic>
        <p:sp>
          <p:nvSpPr>
            <p:cNvPr id="42005" name="Text Box 5"/>
            <p:cNvSpPr txBox="1">
              <a:spLocks noChangeArrowheads="1"/>
            </p:cNvSpPr>
            <p:nvPr/>
          </p:nvSpPr>
          <p:spPr bwMode="auto">
            <a:xfrm>
              <a:off x="62" y="90"/>
              <a:ext cx="1255"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企业</a:t>
              </a:r>
            </a:p>
          </p:txBody>
        </p:sp>
      </p:grpSp>
      <p:grpSp>
        <p:nvGrpSpPr>
          <p:cNvPr id="3" name="Group 6"/>
          <p:cNvGrpSpPr>
            <a:grpSpLocks/>
          </p:cNvGrpSpPr>
          <p:nvPr/>
        </p:nvGrpSpPr>
        <p:grpSpPr bwMode="auto">
          <a:xfrm>
            <a:off x="4772027" y="1835154"/>
            <a:ext cx="2176463" cy="1457325"/>
            <a:chOff x="0" y="0"/>
            <a:chExt cx="1486" cy="918"/>
          </a:xfrm>
        </p:grpSpPr>
        <p:pic>
          <p:nvPicPr>
            <p:cNvPr id="42002" name="圆角矩形 11"/>
            <p:cNvPicPr>
              <a:picLocks noChangeArrowheads="1"/>
            </p:cNvPicPr>
            <p:nvPr/>
          </p:nvPicPr>
          <p:blipFill>
            <a:blip r:embed="rId4" cstate="email"/>
            <a:srcRect/>
            <a:stretch>
              <a:fillRect/>
            </a:stretch>
          </p:blipFill>
          <p:spPr bwMode="auto">
            <a:xfrm>
              <a:off x="0" y="0"/>
              <a:ext cx="1486" cy="918"/>
            </a:xfrm>
            <a:prstGeom prst="rect">
              <a:avLst/>
            </a:prstGeom>
            <a:noFill/>
            <a:ln w="9525">
              <a:noFill/>
              <a:miter lim="800000"/>
              <a:headEnd/>
              <a:tailEnd/>
            </a:ln>
          </p:spPr>
        </p:pic>
        <p:sp>
          <p:nvSpPr>
            <p:cNvPr id="42003" name="Text Box 8"/>
            <p:cNvSpPr txBox="1">
              <a:spLocks noChangeArrowheads="1"/>
            </p:cNvSpPr>
            <p:nvPr/>
          </p:nvSpPr>
          <p:spPr bwMode="auto">
            <a:xfrm>
              <a:off x="90" y="90"/>
              <a:ext cx="1108"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服务</a:t>
              </a:r>
            </a:p>
          </p:txBody>
        </p:sp>
      </p:grpSp>
      <p:grpSp>
        <p:nvGrpSpPr>
          <p:cNvPr id="4" name="Group 9"/>
          <p:cNvGrpSpPr>
            <a:grpSpLocks/>
          </p:cNvGrpSpPr>
          <p:nvPr/>
        </p:nvGrpSpPr>
        <p:grpSpPr bwMode="auto">
          <a:xfrm>
            <a:off x="6526215" y="3121025"/>
            <a:ext cx="2314575" cy="1457325"/>
            <a:chOff x="0" y="0"/>
            <a:chExt cx="1579" cy="918"/>
          </a:xfrm>
        </p:grpSpPr>
        <p:pic>
          <p:nvPicPr>
            <p:cNvPr id="42000" name="圆角矩形 12"/>
            <p:cNvPicPr>
              <a:picLocks noChangeArrowheads="1"/>
            </p:cNvPicPr>
            <p:nvPr/>
          </p:nvPicPr>
          <p:blipFill>
            <a:blip r:embed="rId5" cstate="email"/>
            <a:srcRect/>
            <a:stretch>
              <a:fillRect/>
            </a:stretch>
          </p:blipFill>
          <p:spPr bwMode="auto">
            <a:xfrm>
              <a:off x="0" y="0"/>
              <a:ext cx="1579" cy="918"/>
            </a:xfrm>
            <a:prstGeom prst="rect">
              <a:avLst/>
            </a:prstGeom>
            <a:noFill/>
            <a:ln w="9525">
              <a:noFill/>
              <a:miter lim="800000"/>
              <a:headEnd/>
              <a:tailEnd/>
            </a:ln>
          </p:spPr>
        </p:pic>
        <p:sp>
          <p:nvSpPr>
            <p:cNvPr id="42001" name="Text Box 11"/>
            <p:cNvSpPr txBox="1">
              <a:spLocks noChangeArrowheads="1"/>
            </p:cNvSpPr>
            <p:nvPr/>
          </p:nvSpPr>
          <p:spPr bwMode="auto">
            <a:xfrm>
              <a:off x="62" y="90"/>
              <a:ext cx="1255"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市场</a:t>
              </a:r>
            </a:p>
          </p:txBody>
        </p:sp>
      </p:grpSp>
      <p:grpSp>
        <p:nvGrpSpPr>
          <p:cNvPr id="5" name="Group 12"/>
          <p:cNvGrpSpPr>
            <a:grpSpLocks/>
          </p:cNvGrpSpPr>
          <p:nvPr/>
        </p:nvGrpSpPr>
        <p:grpSpPr bwMode="auto">
          <a:xfrm>
            <a:off x="2554288" y="1835154"/>
            <a:ext cx="2182812" cy="1457325"/>
            <a:chOff x="0" y="0"/>
            <a:chExt cx="1490" cy="918"/>
          </a:xfrm>
        </p:grpSpPr>
        <p:pic>
          <p:nvPicPr>
            <p:cNvPr id="41998" name="圆角矩形 13"/>
            <p:cNvPicPr>
              <a:picLocks noChangeArrowheads="1"/>
            </p:cNvPicPr>
            <p:nvPr/>
          </p:nvPicPr>
          <p:blipFill>
            <a:blip r:embed="rId6" cstate="email"/>
            <a:srcRect/>
            <a:stretch>
              <a:fillRect/>
            </a:stretch>
          </p:blipFill>
          <p:spPr bwMode="auto">
            <a:xfrm>
              <a:off x="0" y="0"/>
              <a:ext cx="1490" cy="918"/>
            </a:xfrm>
            <a:prstGeom prst="rect">
              <a:avLst/>
            </a:prstGeom>
            <a:noFill/>
            <a:ln w="9525">
              <a:noFill/>
              <a:miter lim="800000"/>
              <a:headEnd/>
              <a:tailEnd/>
            </a:ln>
          </p:spPr>
        </p:pic>
        <p:sp>
          <p:nvSpPr>
            <p:cNvPr id="41999" name="Text Box 14"/>
            <p:cNvSpPr txBox="1">
              <a:spLocks noChangeArrowheads="1"/>
            </p:cNvSpPr>
            <p:nvPr/>
          </p:nvSpPr>
          <p:spPr bwMode="auto">
            <a:xfrm>
              <a:off x="91" y="90"/>
              <a:ext cx="1109"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商品</a:t>
              </a:r>
            </a:p>
          </p:txBody>
        </p:sp>
      </p:grpSp>
      <p:grpSp>
        <p:nvGrpSpPr>
          <p:cNvPr id="6" name="Group 15"/>
          <p:cNvGrpSpPr>
            <a:grpSpLocks/>
          </p:cNvGrpSpPr>
          <p:nvPr/>
        </p:nvGrpSpPr>
        <p:grpSpPr bwMode="auto">
          <a:xfrm>
            <a:off x="3657602" y="4475167"/>
            <a:ext cx="2182813" cy="1462087"/>
            <a:chOff x="0" y="0"/>
            <a:chExt cx="1490" cy="921"/>
          </a:xfrm>
        </p:grpSpPr>
        <p:pic>
          <p:nvPicPr>
            <p:cNvPr id="41996" name="圆角矩形 14"/>
            <p:cNvPicPr>
              <a:picLocks noChangeArrowheads="1"/>
            </p:cNvPicPr>
            <p:nvPr/>
          </p:nvPicPr>
          <p:blipFill>
            <a:blip r:embed="rId7" cstate="email"/>
            <a:srcRect/>
            <a:stretch>
              <a:fillRect/>
            </a:stretch>
          </p:blipFill>
          <p:spPr bwMode="auto">
            <a:xfrm>
              <a:off x="0" y="0"/>
              <a:ext cx="1490" cy="921"/>
            </a:xfrm>
            <a:prstGeom prst="rect">
              <a:avLst/>
            </a:prstGeom>
            <a:noFill/>
            <a:ln w="9525">
              <a:noFill/>
              <a:miter lim="800000"/>
              <a:headEnd/>
              <a:tailEnd/>
            </a:ln>
          </p:spPr>
        </p:pic>
        <p:sp>
          <p:nvSpPr>
            <p:cNvPr id="41997" name="Text Box 17"/>
            <p:cNvSpPr txBox="1">
              <a:spLocks noChangeArrowheads="1"/>
            </p:cNvSpPr>
            <p:nvPr/>
          </p:nvSpPr>
          <p:spPr bwMode="auto">
            <a:xfrm>
              <a:off x="70" y="92"/>
              <a:ext cx="1157"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利润</a:t>
              </a:r>
            </a:p>
          </p:txBody>
        </p:sp>
      </p:grpSp>
      <p:cxnSp>
        <p:nvCxnSpPr>
          <p:cNvPr id="8210" name="直接箭头连接符 22"/>
          <p:cNvCxnSpPr>
            <a:cxnSpLocks noChangeShapeType="1"/>
          </p:cNvCxnSpPr>
          <p:nvPr/>
        </p:nvCxnSpPr>
        <p:spPr bwMode="auto">
          <a:xfrm>
            <a:off x="2627784" y="3500441"/>
            <a:ext cx="4024312" cy="1587"/>
          </a:xfrm>
          <a:prstGeom prst="straightConnector1">
            <a:avLst/>
          </a:prstGeom>
          <a:noFill/>
          <a:ln w="57150" cmpd="sng">
            <a:solidFill>
              <a:srgbClr val="F79646"/>
            </a:solidFill>
            <a:round/>
            <a:headEnd/>
            <a:tailEnd type="arrow" w="med" len="med"/>
          </a:ln>
          <a:effectLst>
            <a:outerShdw dist="23000" dir="5400000" algn="ctr" rotWithShape="0">
              <a:srgbClr val="000000">
                <a:alpha val="25000"/>
              </a:srgbClr>
            </a:outerShdw>
          </a:effectLst>
        </p:spPr>
      </p:cxnSp>
      <p:cxnSp>
        <p:nvCxnSpPr>
          <p:cNvPr id="8211" name="直接箭头连接符 24"/>
          <p:cNvCxnSpPr>
            <a:cxnSpLocks noChangeShapeType="1"/>
          </p:cNvCxnSpPr>
          <p:nvPr/>
        </p:nvCxnSpPr>
        <p:spPr bwMode="auto">
          <a:xfrm rot="10800000">
            <a:off x="2555779" y="4000500"/>
            <a:ext cx="4024312" cy="1588"/>
          </a:xfrm>
          <a:prstGeom prst="straightConnector1">
            <a:avLst/>
          </a:prstGeom>
          <a:noFill/>
          <a:ln w="57150" cmpd="sng">
            <a:solidFill>
              <a:srgbClr val="F79646"/>
            </a:solidFill>
            <a:round/>
            <a:headEnd/>
            <a:tailEnd type="arrow" w="med" len="med"/>
          </a:ln>
          <a:effectLst>
            <a:outerShdw dist="23000" dir="5400000" algn="ctr" rotWithShape="0">
              <a:srgbClr val="000000">
                <a:alpha val="25000"/>
              </a:srgbClr>
            </a:outerShdw>
          </a:effectLst>
        </p:spPr>
      </p:cxnSp>
      <p:sp>
        <p:nvSpPr>
          <p:cNvPr id="8212" name="TextBox 25"/>
          <p:cNvSpPr txBox="1">
            <a:spLocks noChangeArrowheads="1"/>
          </p:cNvSpPr>
          <p:nvPr/>
        </p:nvSpPr>
        <p:spPr bwMode="auto">
          <a:xfrm>
            <a:off x="4000500" y="2928942"/>
            <a:ext cx="1211263" cy="708025"/>
          </a:xfrm>
          <a:prstGeom prst="rect">
            <a:avLst/>
          </a:prstGeom>
          <a:noFill/>
          <a:ln w="9525">
            <a:noFill/>
            <a:miter lim="800000"/>
            <a:headEnd/>
            <a:tailEnd/>
          </a:ln>
        </p:spPr>
        <p:txBody>
          <a:bodyPr>
            <a:spAutoFit/>
          </a:bodyPr>
          <a:lstStyle/>
          <a:p>
            <a:pPr algn="ctr">
              <a:spcBef>
                <a:spcPct val="50000"/>
              </a:spcBef>
              <a:buSzPct val="120000"/>
              <a:buFont typeface="Wingdings" pitchFamily="2" charset="2"/>
              <a:buNone/>
              <a:defRPr/>
            </a:pPr>
            <a:r>
              <a:rPr lang="zh-CN" sz="4000" b="1">
                <a:effectLst>
                  <a:outerShdw blurRad="38100" dist="38100" dir="2700000" algn="tl">
                    <a:srgbClr val="C0C0C0"/>
                  </a:outerShdw>
                </a:effectLst>
                <a:latin typeface="隶书" pitchFamily="49" charset="-122"/>
                <a:ea typeface="隶书" pitchFamily="49" charset="-122"/>
              </a:rPr>
              <a:t>输出</a:t>
            </a:r>
          </a:p>
        </p:txBody>
      </p:sp>
      <p:sp>
        <p:nvSpPr>
          <p:cNvPr id="8213" name="TextBox 26"/>
          <p:cNvSpPr txBox="1">
            <a:spLocks noChangeArrowheads="1"/>
          </p:cNvSpPr>
          <p:nvPr/>
        </p:nvSpPr>
        <p:spPr bwMode="auto">
          <a:xfrm>
            <a:off x="4000500" y="3786192"/>
            <a:ext cx="1214438" cy="708025"/>
          </a:xfrm>
          <a:prstGeom prst="rect">
            <a:avLst/>
          </a:prstGeom>
          <a:noFill/>
          <a:ln w="9525">
            <a:noFill/>
            <a:miter lim="800000"/>
            <a:headEnd/>
            <a:tailEnd/>
          </a:ln>
        </p:spPr>
        <p:txBody>
          <a:bodyPr>
            <a:spAutoFit/>
          </a:bodyPr>
          <a:lstStyle/>
          <a:p>
            <a:pPr algn="ctr">
              <a:spcBef>
                <a:spcPct val="50000"/>
              </a:spcBef>
              <a:buSzPct val="120000"/>
              <a:buFont typeface="Wingdings" pitchFamily="2" charset="2"/>
              <a:buNone/>
              <a:defRPr/>
            </a:pPr>
            <a:r>
              <a:rPr lang="zh-CN" sz="4000" b="1">
                <a:effectLst>
                  <a:outerShdw blurRad="38100" dist="38100" dir="2700000" algn="tl">
                    <a:srgbClr val="C0C0C0"/>
                  </a:outerShdw>
                </a:effectLst>
                <a:latin typeface="隶书" pitchFamily="49" charset="-122"/>
                <a:ea typeface="隶书" pitchFamily="49" charset="-122"/>
              </a:rPr>
              <a:t>获取</a:t>
            </a:r>
          </a:p>
        </p:txBody>
      </p:sp>
    </p:spTree>
    <p:extLst>
      <p:ext uri="{BB962C8B-B14F-4D97-AF65-F5344CB8AC3E}">
        <p14:creationId xmlns:p14="http://schemas.microsoft.com/office/powerpoint/2010/main" val="445227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12"/>
                                        </p:tgtEl>
                                        <p:attrNameLst>
                                          <p:attrName>style.visibility</p:attrName>
                                        </p:attrNameLst>
                                      </p:cBhvr>
                                      <p:to>
                                        <p:strVal val="visible"/>
                                      </p:to>
                                    </p:set>
                                    <p:animEffect transition="in" filter="wipe(left)">
                                      <p:cBhvr>
                                        <p:cTn id="11" dur="500"/>
                                        <p:tgtEl>
                                          <p:spTgt spid="82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10"/>
                                        </p:tgtEl>
                                        <p:attrNameLst>
                                          <p:attrName>style.visibility</p:attrName>
                                        </p:attrNameLst>
                                      </p:cBhvr>
                                      <p:to>
                                        <p:strVal val="visible"/>
                                      </p:to>
                                    </p:set>
                                    <p:animEffect transition="in" filter="wipe(left)">
                                      <p:cBhvr>
                                        <p:cTn id="15" dur="500"/>
                                        <p:tgtEl>
                                          <p:spTgt spid="82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211"/>
                                        </p:tgtEl>
                                        <p:attrNameLst>
                                          <p:attrName>style.visibility</p:attrName>
                                        </p:attrNameLst>
                                      </p:cBhvr>
                                      <p:to>
                                        <p:strVal val="visible"/>
                                      </p:to>
                                    </p:set>
                                    <p:animEffect transition="in" filter="wipe(right)">
                                      <p:cBhvr>
                                        <p:cTn id="32" dur="500"/>
                                        <p:tgtEl>
                                          <p:spTgt spid="82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13"/>
                                        </p:tgtEl>
                                        <p:attrNameLst>
                                          <p:attrName>style.visibility</p:attrName>
                                        </p:attrNameLst>
                                      </p:cBhvr>
                                      <p:to>
                                        <p:strVal val="visible"/>
                                      </p:to>
                                    </p:set>
                                    <p:animEffect transition="in" filter="fade">
                                      <p:cBhvr>
                                        <p:cTn id="37" dur="500"/>
                                        <p:tgtEl>
                                          <p:spTgt spid="8213"/>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utoUpdateAnimBg="0"/>
      <p:bldP spid="821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1"/>
          <p:cNvSpPr>
            <a:spLocks noChangeArrowheads="1"/>
          </p:cNvSpPr>
          <p:nvPr/>
        </p:nvSpPr>
        <p:spPr bwMode="auto">
          <a:xfrm>
            <a:off x="1752600" y="2116016"/>
            <a:ext cx="6553200" cy="2297723"/>
          </a:xfrm>
          <a:prstGeom prst="rect">
            <a:avLst/>
          </a:prstGeom>
          <a:ln>
            <a:noFill/>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none" anchor="ctr"/>
          <a:lstStyle/>
          <a:p>
            <a:endParaRPr lang="zh-CN" altLang="en-US" sz="1662"/>
          </a:p>
        </p:txBody>
      </p:sp>
      <p:sp>
        <p:nvSpPr>
          <p:cNvPr id="17412" name="Rectangle 6"/>
          <p:cNvSpPr>
            <a:spLocks noChangeArrowheads="1"/>
          </p:cNvSpPr>
          <p:nvPr/>
        </p:nvSpPr>
        <p:spPr bwMode="auto">
          <a:xfrm>
            <a:off x="228600" y="4062046"/>
            <a:ext cx="8610600" cy="1055077"/>
          </a:xfrm>
          <a:prstGeom prst="rect">
            <a:avLst/>
          </a:prstGeom>
          <a:noFill/>
          <a:ln w="9525">
            <a:noFill/>
            <a:miter lim="800000"/>
            <a:headEnd/>
            <a:tailEnd/>
          </a:ln>
        </p:spPr>
        <p:txBody>
          <a:bodyPr lIns="168519" tIns="42497" rIns="168519" bIns="42497"/>
          <a:lstStyle/>
          <a:p>
            <a:pPr marL="316531" indent="-316531">
              <a:lnSpc>
                <a:spcPct val="90000"/>
              </a:lnSpc>
              <a:buClr>
                <a:schemeClr val="tx2"/>
              </a:buClr>
              <a:buSzPct val="75000"/>
            </a:pPr>
            <a:endParaRPr lang="en-US" altLang="zh-CN" sz="2215"/>
          </a:p>
        </p:txBody>
      </p:sp>
      <p:sp>
        <p:nvSpPr>
          <p:cNvPr id="17413" name="Rectangle 7"/>
          <p:cNvSpPr>
            <a:spLocks noChangeArrowheads="1"/>
          </p:cNvSpPr>
          <p:nvPr/>
        </p:nvSpPr>
        <p:spPr bwMode="auto">
          <a:xfrm>
            <a:off x="457200" y="3429000"/>
            <a:ext cx="7772400" cy="844062"/>
          </a:xfrm>
          <a:prstGeom prst="rect">
            <a:avLst/>
          </a:prstGeom>
          <a:noFill/>
          <a:ln w="9525">
            <a:noFill/>
            <a:miter lim="800000"/>
            <a:headEnd/>
            <a:tailEnd/>
          </a:ln>
        </p:spPr>
        <p:txBody>
          <a:bodyPr lIns="168519" tIns="42497" rIns="168519" bIns="42497"/>
          <a:lstStyle/>
          <a:p>
            <a:pPr marL="316531" indent="-316531">
              <a:lnSpc>
                <a:spcPct val="90000"/>
              </a:lnSpc>
              <a:buClr>
                <a:schemeClr val="tx2"/>
              </a:buClr>
              <a:buSzPct val="75000"/>
              <a:buFont typeface="Wingdings" pitchFamily="2" charset="2"/>
              <a:buChar char="l"/>
            </a:pPr>
            <a:endParaRPr lang="en-US" altLang="zh-CN" sz="2585"/>
          </a:p>
        </p:txBody>
      </p:sp>
      <p:sp>
        <p:nvSpPr>
          <p:cNvPr id="17414" name="Rectangle 10"/>
          <p:cNvSpPr>
            <a:spLocks noChangeArrowheads="1"/>
          </p:cNvSpPr>
          <p:nvPr/>
        </p:nvSpPr>
        <p:spPr bwMode="auto">
          <a:xfrm>
            <a:off x="0" y="5313484"/>
            <a:ext cx="9144000" cy="492369"/>
          </a:xfrm>
          <a:prstGeom prst="rect">
            <a:avLst/>
          </a:prstGeom>
          <a:noFill/>
          <a:ln w="9525">
            <a:noFill/>
            <a:miter lim="800000"/>
            <a:headEnd/>
            <a:tailEnd/>
          </a:ln>
        </p:spPr>
        <p:txBody>
          <a:bodyPr lIns="168519" tIns="42497" rIns="168519" bIns="42497"/>
          <a:lstStyle/>
          <a:p>
            <a:pPr marL="316531" indent="-316531" algn="ctr">
              <a:lnSpc>
                <a:spcPct val="90000"/>
              </a:lnSpc>
              <a:buClr>
                <a:schemeClr val="tx2"/>
              </a:buClr>
              <a:buSzPct val="75000"/>
            </a:pPr>
            <a:r>
              <a:rPr lang="zh-CN" altLang="en-US" sz="2400" dirty="0">
                <a:solidFill>
                  <a:srgbClr val="FF3300"/>
                </a:solidFill>
                <a:latin typeface="微软雅黑" pitchFamily="34" charset="-122"/>
                <a:ea typeface="微软雅黑" pitchFamily="34" charset="-122"/>
              </a:rPr>
              <a:t>追求的目标是以必要时间为基准制作产品</a:t>
            </a:r>
            <a:endParaRPr lang="ja-JP" altLang="en-US" sz="2400" dirty="0">
              <a:solidFill>
                <a:srgbClr val="FF3300"/>
              </a:solidFill>
              <a:latin typeface="微软雅黑" pitchFamily="34" charset="-122"/>
              <a:ea typeface="微软雅黑" pitchFamily="34" charset="-122"/>
            </a:endParaRPr>
          </a:p>
        </p:txBody>
      </p:sp>
      <p:sp>
        <p:nvSpPr>
          <p:cNvPr id="17415" name="Text Box 14"/>
          <p:cNvSpPr txBox="1">
            <a:spLocks noChangeArrowheads="1"/>
          </p:cNvSpPr>
          <p:nvPr/>
        </p:nvSpPr>
        <p:spPr bwMode="auto">
          <a:xfrm>
            <a:off x="1905000" y="2124757"/>
            <a:ext cx="6248400" cy="2058384"/>
          </a:xfrm>
          <a:prstGeom prst="rect">
            <a:avLst/>
          </a:prstGeom>
          <a:noFill/>
          <a:ln w="12700">
            <a:noFill/>
            <a:miter lim="800000"/>
            <a:headEnd type="none" w="sm" len="sm"/>
            <a:tailEnd type="none" w="sm" len="sm"/>
          </a:ln>
        </p:spPr>
        <p:txBody>
          <a:bodyPr wrap="square">
            <a:spAutoFit/>
          </a:bodyPr>
          <a:lstStyle/>
          <a:p>
            <a:pPr algn="l">
              <a:lnSpc>
                <a:spcPct val="150000"/>
              </a:lnSpc>
              <a:spcBef>
                <a:spcPct val="50000"/>
              </a:spcBef>
              <a:buClrTx/>
            </a:pPr>
            <a:r>
              <a:rPr lang="zh-CN" altLang="en-US" sz="2400" dirty="0">
                <a:latin typeface="微软雅黑" pitchFamily="34" charset="-122"/>
                <a:ea typeface="微软雅黑" pitchFamily="34" charset="-122"/>
              </a:rPr>
              <a:t>可以让作业员的工作量稳定</a:t>
            </a:r>
            <a:endParaRPr lang="ja-JP" altLang="zh-CN" sz="2400" dirty="0">
              <a:latin typeface="微软雅黑" pitchFamily="34" charset="-122"/>
              <a:ea typeface="微软雅黑" pitchFamily="34" charset="-122"/>
            </a:endParaRPr>
          </a:p>
          <a:p>
            <a:pPr algn="l">
              <a:lnSpc>
                <a:spcPct val="150000"/>
              </a:lnSpc>
              <a:spcBef>
                <a:spcPct val="50000"/>
              </a:spcBef>
              <a:buClrTx/>
            </a:pPr>
            <a:r>
              <a:rPr lang="zh-CN" altLang="en-US" sz="2400" dirty="0">
                <a:latin typeface="微软雅黑" pitchFamily="34" charset="-122"/>
                <a:ea typeface="微软雅黑" pitchFamily="34" charset="-122"/>
              </a:rPr>
              <a:t>可以让前工程的作业更有效率</a:t>
            </a:r>
            <a:endParaRPr lang="en-US" altLang="ja-JP" sz="2400" dirty="0">
              <a:latin typeface="微软雅黑" pitchFamily="34" charset="-122"/>
              <a:ea typeface="微软雅黑" pitchFamily="34" charset="-122"/>
            </a:endParaRPr>
          </a:p>
          <a:p>
            <a:pPr algn="l">
              <a:lnSpc>
                <a:spcPct val="150000"/>
              </a:lnSpc>
              <a:spcBef>
                <a:spcPct val="50000"/>
              </a:spcBef>
              <a:buClrTx/>
            </a:pPr>
            <a:r>
              <a:rPr lang="zh-CN" altLang="en-US" sz="2400" dirty="0">
                <a:latin typeface="微软雅黑" pitchFamily="34" charset="-122"/>
                <a:ea typeface="微软雅黑" pitchFamily="34" charset="-122"/>
              </a:rPr>
              <a:t>变得更容易发现问题点</a:t>
            </a:r>
            <a:endParaRPr lang="ja-JP" altLang="en-US" sz="2400" dirty="0">
              <a:latin typeface="微软雅黑" pitchFamily="34" charset="-122"/>
              <a:ea typeface="微软雅黑" pitchFamily="34" charset="-122"/>
            </a:endParaRPr>
          </a:p>
        </p:txBody>
      </p:sp>
      <p:sp>
        <p:nvSpPr>
          <p:cNvPr id="17416" name="AutoShape 20"/>
          <p:cNvSpPr>
            <a:spLocks noChangeArrowheads="1"/>
          </p:cNvSpPr>
          <p:nvPr/>
        </p:nvSpPr>
        <p:spPr bwMode="auto">
          <a:xfrm>
            <a:off x="674078" y="2280138"/>
            <a:ext cx="902677" cy="3282462"/>
          </a:xfrm>
          <a:prstGeom prst="curvedRightArrow">
            <a:avLst>
              <a:gd name="adj1" fmla="val 65455"/>
              <a:gd name="adj2" fmla="val 130909"/>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zh-CN" altLang="en-US" sz="1662"/>
          </a:p>
        </p:txBody>
      </p:sp>
      <p:sp>
        <p:nvSpPr>
          <p:cNvPr id="17418" name="Text Box 22"/>
          <p:cNvSpPr txBox="1">
            <a:spLocks noChangeArrowheads="1"/>
          </p:cNvSpPr>
          <p:nvPr/>
        </p:nvSpPr>
        <p:spPr bwMode="auto">
          <a:xfrm>
            <a:off x="1295400" y="4741987"/>
            <a:ext cx="6477000" cy="369332"/>
          </a:xfrm>
          <a:prstGeom prst="rect">
            <a:avLst/>
          </a:prstGeom>
          <a:noFill/>
          <a:ln w="9525">
            <a:noFill/>
            <a:miter lim="800000"/>
            <a:headEnd/>
            <a:tailEnd/>
          </a:ln>
        </p:spPr>
        <p:txBody>
          <a:bodyPr lIns="0" tIns="0" rIns="0" bIns="0">
            <a:spAutoFit/>
          </a:bodyPr>
          <a:lstStyle/>
          <a:p>
            <a:pPr algn="ctr">
              <a:spcBef>
                <a:spcPct val="50000"/>
              </a:spcBef>
              <a:buClrTx/>
              <a:buFontTx/>
              <a:buNone/>
            </a:pPr>
            <a:r>
              <a:rPr lang="zh-CN" altLang="en-US" sz="2400" dirty="0">
                <a:solidFill>
                  <a:srgbClr val="FF3300"/>
                </a:solidFill>
                <a:latin typeface="微软雅黑" pitchFamily="34" charset="-122"/>
                <a:ea typeface="微软雅黑" pitchFamily="34" charset="-122"/>
              </a:rPr>
              <a:t>最后成本可以下降</a:t>
            </a:r>
            <a:endParaRPr lang="ja-JP" altLang="en-US" sz="2400" dirty="0">
              <a:solidFill>
                <a:srgbClr val="FF3300"/>
              </a:solidFill>
              <a:latin typeface="微软雅黑" pitchFamily="34" charset="-122"/>
              <a:ea typeface="微软雅黑" pitchFamily="34" charset="-122"/>
            </a:endParaRPr>
          </a:p>
        </p:txBody>
      </p:sp>
      <p:sp>
        <p:nvSpPr>
          <p:cNvPr id="13" name="Rectangle 2"/>
          <p:cNvSpPr txBox="1">
            <a:spLocks noChangeArrowheads="1"/>
          </p:cNvSpPr>
          <p:nvPr/>
        </p:nvSpPr>
        <p:spPr>
          <a:xfrm>
            <a:off x="1125416" y="416266"/>
            <a:ext cx="5612423" cy="502627"/>
          </a:xfrm>
          <a:prstGeom prst="rect">
            <a:avLst/>
          </a:prstGeom>
        </p:spPr>
        <p:txBody>
          <a:bodyPr vert="horz" lIns="84406" tIns="42203" rIns="84406" bIns="42203" rtlCol="0" anchor="ctr">
            <a:noAutofit/>
          </a:bodyPr>
          <a:lstStyle/>
          <a:p>
            <a:pPr defTabSz="844083">
              <a:spcBef>
                <a:spcPct val="0"/>
              </a:spcBef>
              <a:defRPr/>
            </a:pPr>
            <a:r>
              <a:rPr lang="zh-CN" altLang="en-US" sz="2954" b="1" dirty="0">
                <a:solidFill>
                  <a:srgbClr val="FF0000"/>
                </a:solidFill>
                <a:latin typeface="微软雅黑" pitchFamily="34" charset="-122"/>
                <a:ea typeface="微软雅黑" pitchFamily="34" charset="-122"/>
                <a:cs typeface="+mj-cs"/>
              </a:rPr>
              <a:t>平准化生产作用</a:t>
            </a:r>
          </a:p>
        </p:txBody>
      </p:sp>
    </p:spTree>
    <p:extLst>
      <p:ext uri="{BB962C8B-B14F-4D97-AF65-F5344CB8AC3E}">
        <p14:creationId xmlns:p14="http://schemas.microsoft.com/office/powerpoint/2010/main" val="405792596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800" b="1" dirty="0" smtClean="0">
                <a:latin typeface="+mj-ea"/>
                <a:ea typeface="+mj-ea"/>
              </a:rPr>
              <a:t>第</a:t>
            </a:r>
            <a:r>
              <a:rPr lang="zh-CN" altLang="en-US" sz="2800" b="1" dirty="0">
                <a:latin typeface="+mj-ea"/>
                <a:ea typeface="+mj-ea"/>
              </a:rPr>
              <a:t>二</a:t>
            </a:r>
            <a:r>
              <a:rPr lang="zh-CN" altLang="en-US" sz="2800" b="1" dirty="0" smtClean="0">
                <a:latin typeface="+mj-ea"/>
                <a:ea typeface="+mj-ea"/>
              </a:rPr>
              <a:t>单元</a:t>
            </a:r>
            <a:endParaRPr lang="en-US" altLang="zh-CN" sz="2800" b="1" dirty="0">
              <a:latin typeface="+mj-ea"/>
              <a:ea typeface="+mj-ea"/>
            </a:endParaRPr>
          </a:p>
          <a:p>
            <a:pPr>
              <a:lnSpc>
                <a:spcPct val="150000"/>
              </a:lnSpc>
              <a:spcBef>
                <a:spcPct val="0"/>
              </a:spcBef>
              <a:defRPr/>
            </a:pPr>
            <a:r>
              <a:rPr lang="zh-CN" altLang="en-US" sz="3200" b="1" dirty="0">
                <a:solidFill>
                  <a:srgbClr val="FF0000"/>
                </a:solidFill>
                <a:effectLst>
                  <a:outerShdw blurRad="38100" dist="38100" dir="2700000" algn="tl">
                    <a:srgbClr val="C0C0C0"/>
                  </a:outerShdw>
                </a:effectLst>
                <a:latin typeface="微软雅黑" pitchFamily="34" charset="-122"/>
                <a:ea typeface="微软雅黑" pitchFamily="34" charset="-122"/>
              </a:rPr>
              <a:t>完美制造：</a:t>
            </a:r>
            <a:endParaRPr lang="en-US" altLang="zh-CN" sz="3200" b="1" dirty="0">
              <a:solidFill>
                <a:srgbClr val="FF0000"/>
              </a:solidFill>
              <a:effectLst>
                <a:outerShdw blurRad="38100" dist="38100" dir="2700000" algn="tl">
                  <a:srgbClr val="C0C0C0"/>
                </a:outerShdw>
              </a:effectLst>
              <a:latin typeface="微软雅黑" pitchFamily="34" charset="-122"/>
              <a:ea typeface="微软雅黑" pitchFamily="34" charset="-122"/>
            </a:endParaRPr>
          </a:p>
          <a:p>
            <a:pPr>
              <a:lnSpc>
                <a:spcPct val="150000"/>
              </a:lnSpc>
              <a:spcBef>
                <a:spcPct val="0"/>
              </a:spcBef>
              <a:defRPr/>
            </a:pPr>
            <a:r>
              <a:rPr lang="zh-CN" altLang="en-US" sz="2400" b="1" dirty="0">
                <a:solidFill>
                  <a:srgbClr val="FF0000"/>
                </a:solidFill>
              </a:rPr>
              <a:t>                    </a:t>
            </a:r>
            <a:r>
              <a:rPr lang="zh-CN" altLang="en-US" sz="3600" b="1" dirty="0">
                <a:solidFill>
                  <a:srgbClr val="FF0000"/>
                </a:solidFill>
              </a:rPr>
              <a:t>精益生产方式</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31</a:t>
            </a:fld>
            <a:endParaRPr lang="zh-CN" altLang="en-US" dirty="0">
              <a:solidFill>
                <a:srgbClr val="000000">
                  <a:tint val="75000"/>
                </a:srgbClr>
              </a:solidFill>
            </a:endParaRPr>
          </a:p>
        </p:txBody>
      </p:sp>
    </p:spTree>
    <p:extLst>
      <p:ext uri="{BB962C8B-B14F-4D97-AF65-F5344CB8AC3E}">
        <p14:creationId xmlns:p14="http://schemas.microsoft.com/office/powerpoint/2010/main" val="253525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idx="4294967295"/>
          </p:nvPr>
        </p:nvSpPr>
        <p:spPr>
          <a:xfrm>
            <a:off x="1168535" y="406385"/>
            <a:ext cx="4320480" cy="572966"/>
          </a:xfrm>
          <a:prstGeom prst="rect">
            <a:avLst/>
          </a:prstGeom>
          <a:noFill/>
        </p:spPr>
        <p:txBody>
          <a:bodyPr anchor="t"/>
          <a:lstStyle/>
          <a:p>
            <a:r>
              <a:rPr lang="zh-CN" altLang="en-US" sz="2800" dirty="0">
                <a:solidFill>
                  <a:srgbClr val="FF0000"/>
                </a:solidFill>
                <a:latin typeface="微软雅黑" pitchFamily="34" charset="-122"/>
                <a:ea typeface="微软雅黑" pitchFamily="34" charset="-122"/>
              </a:rPr>
              <a:t>大野耐一环：现场观察</a:t>
            </a:r>
          </a:p>
        </p:txBody>
      </p:sp>
      <p:sp>
        <p:nvSpPr>
          <p:cNvPr id="256003" name="Rectangle 3"/>
          <p:cNvSpPr>
            <a:spLocks noChangeArrowheads="1"/>
          </p:cNvSpPr>
          <p:nvPr/>
        </p:nvSpPr>
        <p:spPr bwMode="auto">
          <a:xfrm>
            <a:off x="251520" y="4121467"/>
            <a:ext cx="8640960" cy="1878110"/>
          </a:xfrm>
          <a:prstGeom prst="rect">
            <a:avLst/>
          </a:prstGeom>
          <a:noFill/>
          <a:ln w="9525" algn="ctr">
            <a:noFill/>
            <a:miter lim="800000"/>
            <a:headEnd/>
            <a:tailEnd/>
          </a:ln>
        </p:spPr>
        <p:txBody>
          <a:bodyPr wrap="square" lIns="84992" tIns="42497" rIns="84992" bIns="42497" anchor="ctr">
            <a:spAutoFit/>
          </a:bodyPr>
          <a:lstStyle/>
          <a:p>
            <a:pPr>
              <a:lnSpc>
                <a:spcPct val="150000"/>
              </a:lnSpc>
            </a:pPr>
            <a:r>
              <a:rPr lang="zh-CN" altLang="en-US" sz="2000" b="1" dirty="0">
                <a:latin typeface="微软雅黑" pitchFamily="34" charset="-122"/>
                <a:ea typeface="微软雅黑" pitchFamily="34" charset="-122"/>
              </a:rPr>
              <a:t>大野耐一环源自于丰田生产系统奠基人大野耐一训练其部下的方法，即用粉笔在车间地板上画一圈，让训练者站立其中数小时训练其观察现场能力。</a:t>
            </a:r>
          </a:p>
          <a:p>
            <a:pPr>
              <a:lnSpc>
                <a:spcPct val="150000"/>
              </a:lnSpc>
            </a:pPr>
            <a:r>
              <a:rPr lang="zh-CN" altLang="en-US" sz="2000" b="1" dirty="0">
                <a:latin typeface="微软雅黑" pitchFamily="34" charset="-122"/>
                <a:ea typeface="微软雅黑" pitchFamily="34" charset="-122"/>
              </a:rPr>
              <a:t>大野耐一会随时返回检查其部下现场观察后所得，对于那些回答说现场没有问题的现场管理者，他们一定会被要求在环内站更多的时间来学习发现问题。</a:t>
            </a:r>
          </a:p>
        </p:txBody>
      </p:sp>
      <p:pic>
        <p:nvPicPr>
          <p:cNvPr id="256004" name="Picture 4" descr="Workplace%20Management%20Cover%20xsm"/>
          <p:cNvPicPr>
            <a:picLocks noChangeAspect="1" noChangeArrowheads="1"/>
          </p:cNvPicPr>
          <p:nvPr/>
        </p:nvPicPr>
        <p:blipFill>
          <a:blip r:embed="rId2" cstate="email"/>
          <a:srcRect/>
          <a:stretch>
            <a:fillRect/>
          </a:stretch>
        </p:blipFill>
        <p:spPr bwMode="auto">
          <a:xfrm>
            <a:off x="899592" y="1700808"/>
            <a:ext cx="1535112" cy="2174631"/>
          </a:xfrm>
          <a:prstGeom prst="rect">
            <a:avLst/>
          </a:prstGeom>
          <a:noFill/>
          <a:ln w="9525">
            <a:noFill/>
            <a:miter lim="800000"/>
            <a:headEnd/>
            <a:tailEnd/>
          </a:ln>
        </p:spPr>
      </p:pic>
      <p:pic>
        <p:nvPicPr>
          <p:cNvPr id="256005" name="Picture 5"/>
          <p:cNvPicPr>
            <a:picLocks noChangeAspect="1" noChangeArrowheads="1"/>
          </p:cNvPicPr>
          <p:nvPr/>
        </p:nvPicPr>
        <p:blipFill>
          <a:blip r:embed="rId3" cstate="email"/>
          <a:srcRect/>
          <a:stretch>
            <a:fillRect/>
          </a:stretch>
        </p:blipFill>
        <p:spPr bwMode="auto">
          <a:xfrm>
            <a:off x="4572000" y="1833197"/>
            <a:ext cx="3657600" cy="1951892"/>
          </a:xfrm>
          <a:prstGeom prst="rect">
            <a:avLst/>
          </a:prstGeom>
          <a:noFill/>
          <a:ln w="9525" algn="ctr">
            <a:noFill/>
            <a:miter lim="800000"/>
            <a:headEnd/>
            <a:tailEnd/>
          </a:ln>
        </p:spPr>
      </p:pic>
      <p:grpSp>
        <p:nvGrpSpPr>
          <p:cNvPr id="2" name="Group 6"/>
          <p:cNvGrpSpPr>
            <a:grpSpLocks/>
          </p:cNvGrpSpPr>
          <p:nvPr/>
        </p:nvGrpSpPr>
        <p:grpSpPr bwMode="auto">
          <a:xfrm>
            <a:off x="3563939" y="1833196"/>
            <a:ext cx="1866900" cy="1669073"/>
            <a:chOff x="2299" y="546"/>
            <a:chExt cx="1175" cy="1139"/>
          </a:xfrm>
        </p:grpSpPr>
        <p:sp>
          <p:nvSpPr>
            <p:cNvPr id="256007" name="Oval 7"/>
            <p:cNvSpPr>
              <a:spLocks noChangeArrowheads="1"/>
            </p:cNvSpPr>
            <p:nvPr/>
          </p:nvSpPr>
          <p:spPr bwMode="auto">
            <a:xfrm>
              <a:off x="2299" y="546"/>
              <a:ext cx="1175" cy="1139"/>
            </a:xfrm>
            <a:prstGeom prst="ellipse">
              <a:avLst/>
            </a:prstGeom>
            <a:solidFill>
              <a:schemeClr val="bg1"/>
            </a:solidFill>
            <a:ln w="76200">
              <a:solidFill>
                <a:schemeClr val="tx1"/>
              </a:solidFill>
              <a:round/>
              <a:headEnd/>
              <a:tailEnd/>
            </a:ln>
          </p:spPr>
          <p:txBody>
            <a:bodyPr wrap="none" anchor="ctr"/>
            <a:lstStyle/>
            <a:p>
              <a:endParaRPr lang="zh-CN" altLang="zh-CN" sz="1662"/>
            </a:p>
          </p:txBody>
        </p:sp>
        <p:sp>
          <p:nvSpPr>
            <p:cNvPr id="256008" name="Rectangle 8"/>
            <p:cNvSpPr>
              <a:spLocks noChangeArrowheads="1"/>
            </p:cNvSpPr>
            <p:nvPr/>
          </p:nvSpPr>
          <p:spPr bwMode="auto">
            <a:xfrm>
              <a:off x="2482" y="799"/>
              <a:ext cx="814" cy="296"/>
            </a:xfrm>
            <a:prstGeom prst="rect">
              <a:avLst/>
            </a:prstGeom>
            <a:noFill/>
            <a:ln w="9525">
              <a:noFill/>
              <a:miter lim="800000"/>
              <a:headEnd/>
              <a:tailEnd/>
            </a:ln>
          </p:spPr>
          <p:txBody>
            <a:bodyPr wrap="none">
              <a:spAutoFit/>
            </a:bodyPr>
            <a:lstStyle/>
            <a:p>
              <a:r>
                <a:rPr lang="en-US" altLang="zh-CN" sz="2215" b="1"/>
                <a:t>30/30/30</a:t>
              </a:r>
            </a:p>
          </p:txBody>
        </p:sp>
        <p:grpSp>
          <p:nvGrpSpPr>
            <p:cNvPr id="3" name="Group 9"/>
            <p:cNvGrpSpPr>
              <a:grpSpLocks/>
            </p:cNvGrpSpPr>
            <p:nvPr/>
          </p:nvGrpSpPr>
          <p:grpSpPr bwMode="auto">
            <a:xfrm>
              <a:off x="2630" y="1117"/>
              <a:ext cx="499" cy="468"/>
              <a:chOff x="1474" y="876"/>
              <a:chExt cx="374" cy="299"/>
            </a:xfrm>
          </p:grpSpPr>
          <p:sp>
            <p:nvSpPr>
              <p:cNvPr id="256010" name="Freeform 10"/>
              <p:cNvSpPr>
                <a:spLocks/>
              </p:cNvSpPr>
              <p:nvPr/>
            </p:nvSpPr>
            <p:spPr bwMode="auto">
              <a:xfrm>
                <a:off x="1714" y="876"/>
                <a:ext cx="134" cy="207"/>
              </a:xfrm>
              <a:custGeom>
                <a:avLst/>
                <a:gdLst>
                  <a:gd name="T0" fmla="*/ 0 w 269"/>
                  <a:gd name="T1" fmla="*/ 95 h 414"/>
                  <a:gd name="T2" fmla="*/ 35 w 269"/>
                  <a:gd name="T3" fmla="*/ 104 h 414"/>
                  <a:gd name="T4" fmla="*/ 35 w 269"/>
                  <a:gd name="T5" fmla="*/ 103 h 414"/>
                  <a:gd name="T6" fmla="*/ 37 w 269"/>
                  <a:gd name="T7" fmla="*/ 102 h 414"/>
                  <a:gd name="T8" fmla="*/ 39 w 269"/>
                  <a:gd name="T9" fmla="*/ 99 h 414"/>
                  <a:gd name="T10" fmla="*/ 42 w 269"/>
                  <a:gd name="T11" fmla="*/ 96 h 414"/>
                  <a:gd name="T12" fmla="*/ 44 w 269"/>
                  <a:gd name="T13" fmla="*/ 92 h 414"/>
                  <a:gd name="T14" fmla="*/ 48 w 269"/>
                  <a:gd name="T15" fmla="*/ 87 h 414"/>
                  <a:gd name="T16" fmla="*/ 51 w 269"/>
                  <a:gd name="T17" fmla="*/ 82 h 414"/>
                  <a:gd name="T18" fmla="*/ 55 w 269"/>
                  <a:gd name="T19" fmla="*/ 76 h 414"/>
                  <a:gd name="T20" fmla="*/ 58 w 269"/>
                  <a:gd name="T21" fmla="*/ 70 h 414"/>
                  <a:gd name="T22" fmla="*/ 61 w 269"/>
                  <a:gd name="T23" fmla="*/ 63 h 414"/>
                  <a:gd name="T24" fmla="*/ 63 w 269"/>
                  <a:gd name="T25" fmla="*/ 57 h 414"/>
                  <a:gd name="T26" fmla="*/ 65 w 269"/>
                  <a:gd name="T27" fmla="*/ 51 h 414"/>
                  <a:gd name="T28" fmla="*/ 66 w 269"/>
                  <a:gd name="T29" fmla="*/ 44 h 414"/>
                  <a:gd name="T30" fmla="*/ 67 w 269"/>
                  <a:gd name="T31" fmla="*/ 37 h 414"/>
                  <a:gd name="T32" fmla="*/ 66 w 269"/>
                  <a:gd name="T33" fmla="*/ 29 h 414"/>
                  <a:gd name="T34" fmla="*/ 64 w 269"/>
                  <a:gd name="T35" fmla="*/ 24 h 414"/>
                  <a:gd name="T36" fmla="*/ 61 w 269"/>
                  <a:gd name="T37" fmla="*/ 18 h 414"/>
                  <a:gd name="T38" fmla="*/ 57 w 269"/>
                  <a:gd name="T39" fmla="*/ 13 h 414"/>
                  <a:gd name="T40" fmla="*/ 53 w 269"/>
                  <a:gd name="T41" fmla="*/ 8 h 414"/>
                  <a:gd name="T42" fmla="*/ 49 w 269"/>
                  <a:gd name="T43" fmla="*/ 6 h 414"/>
                  <a:gd name="T44" fmla="*/ 45 w 269"/>
                  <a:gd name="T45" fmla="*/ 3 h 414"/>
                  <a:gd name="T46" fmla="*/ 40 w 269"/>
                  <a:gd name="T47" fmla="*/ 1 h 414"/>
                  <a:gd name="T48" fmla="*/ 36 w 269"/>
                  <a:gd name="T49" fmla="*/ 0 h 414"/>
                  <a:gd name="T50" fmla="*/ 32 w 269"/>
                  <a:gd name="T51" fmla="*/ 0 h 414"/>
                  <a:gd name="T52" fmla="*/ 27 w 269"/>
                  <a:gd name="T53" fmla="*/ 0 h 414"/>
                  <a:gd name="T54" fmla="*/ 23 w 269"/>
                  <a:gd name="T55" fmla="*/ 1 h 414"/>
                  <a:gd name="T56" fmla="*/ 18 w 269"/>
                  <a:gd name="T57" fmla="*/ 3 h 414"/>
                  <a:gd name="T58" fmla="*/ 14 w 269"/>
                  <a:gd name="T59" fmla="*/ 5 h 414"/>
                  <a:gd name="T60" fmla="*/ 11 w 269"/>
                  <a:gd name="T61" fmla="*/ 7 h 414"/>
                  <a:gd name="T62" fmla="*/ 8 w 269"/>
                  <a:gd name="T63" fmla="*/ 10 h 414"/>
                  <a:gd name="T64" fmla="*/ 6 w 269"/>
                  <a:gd name="T65" fmla="*/ 13 h 414"/>
                  <a:gd name="T66" fmla="*/ 4 w 269"/>
                  <a:gd name="T67" fmla="*/ 18 h 414"/>
                  <a:gd name="T68" fmla="*/ 3 w 269"/>
                  <a:gd name="T69" fmla="*/ 22 h 414"/>
                  <a:gd name="T70" fmla="*/ 2 w 269"/>
                  <a:gd name="T71" fmla="*/ 26 h 414"/>
                  <a:gd name="T72" fmla="*/ 2 w 269"/>
                  <a:gd name="T73" fmla="*/ 29 h 414"/>
                  <a:gd name="T74" fmla="*/ 2 w 269"/>
                  <a:gd name="T75" fmla="*/ 34 h 414"/>
                  <a:gd name="T76" fmla="*/ 1 w 269"/>
                  <a:gd name="T77" fmla="*/ 37 h 414"/>
                  <a:gd name="T78" fmla="*/ 2 w 269"/>
                  <a:gd name="T79" fmla="*/ 40 h 414"/>
                  <a:gd name="T80" fmla="*/ 2 w 269"/>
                  <a:gd name="T81" fmla="*/ 43 h 414"/>
                  <a:gd name="T82" fmla="*/ 2 w 269"/>
                  <a:gd name="T83" fmla="*/ 46 h 414"/>
                  <a:gd name="T84" fmla="*/ 3 w 269"/>
                  <a:gd name="T85" fmla="*/ 49 h 414"/>
                  <a:gd name="T86" fmla="*/ 3 w 269"/>
                  <a:gd name="T87" fmla="*/ 51 h 414"/>
                  <a:gd name="T88" fmla="*/ 4 w 269"/>
                  <a:gd name="T89" fmla="*/ 52 h 414"/>
                  <a:gd name="T90" fmla="*/ 4 w 269"/>
                  <a:gd name="T91" fmla="*/ 54 h 414"/>
                  <a:gd name="T92" fmla="*/ 4 w 269"/>
                  <a:gd name="T93" fmla="*/ 55 h 414"/>
                  <a:gd name="T94" fmla="*/ 5 w 269"/>
                  <a:gd name="T95" fmla="*/ 57 h 414"/>
                  <a:gd name="T96" fmla="*/ 5 w 269"/>
                  <a:gd name="T97" fmla="*/ 57 h 414"/>
                  <a:gd name="T98" fmla="*/ 5 w 269"/>
                  <a:gd name="T99" fmla="*/ 58 h 414"/>
                  <a:gd name="T100" fmla="*/ 0 w 269"/>
                  <a:gd name="T101" fmla="*/ 95 h 414"/>
                  <a:gd name="T102" fmla="*/ 0 w 269"/>
                  <a:gd name="T103" fmla="*/ 95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9"/>
                  <a:gd name="T157" fmla="*/ 0 h 414"/>
                  <a:gd name="T158" fmla="*/ 269 w 269"/>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9" h="414">
                    <a:moveTo>
                      <a:pt x="0" y="378"/>
                    </a:moveTo>
                    <a:lnTo>
                      <a:pt x="141" y="414"/>
                    </a:lnTo>
                    <a:lnTo>
                      <a:pt x="143" y="410"/>
                    </a:lnTo>
                    <a:lnTo>
                      <a:pt x="149" y="405"/>
                    </a:lnTo>
                    <a:lnTo>
                      <a:pt x="156" y="395"/>
                    </a:lnTo>
                    <a:lnTo>
                      <a:pt x="168" y="382"/>
                    </a:lnTo>
                    <a:lnTo>
                      <a:pt x="179" y="367"/>
                    </a:lnTo>
                    <a:lnTo>
                      <a:pt x="192" y="348"/>
                    </a:lnTo>
                    <a:lnTo>
                      <a:pt x="206" y="327"/>
                    </a:lnTo>
                    <a:lnTo>
                      <a:pt x="221" y="304"/>
                    </a:lnTo>
                    <a:lnTo>
                      <a:pt x="232" y="279"/>
                    </a:lnTo>
                    <a:lnTo>
                      <a:pt x="244" y="254"/>
                    </a:lnTo>
                    <a:lnTo>
                      <a:pt x="255" y="228"/>
                    </a:lnTo>
                    <a:lnTo>
                      <a:pt x="263" y="201"/>
                    </a:lnTo>
                    <a:lnTo>
                      <a:pt x="267" y="173"/>
                    </a:lnTo>
                    <a:lnTo>
                      <a:pt x="269" y="146"/>
                    </a:lnTo>
                    <a:lnTo>
                      <a:pt x="265" y="119"/>
                    </a:lnTo>
                    <a:lnTo>
                      <a:pt x="257" y="95"/>
                    </a:lnTo>
                    <a:lnTo>
                      <a:pt x="244" y="70"/>
                    </a:lnTo>
                    <a:lnTo>
                      <a:pt x="231" y="49"/>
                    </a:lnTo>
                    <a:lnTo>
                      <a:pt x="213" y="32"/>
                    </a:lnTo>
                    <a:lnTo>
                      <a:pt x="198" y="21"/>
                    </a:lnTo>
                    <a:lnTo>
                      <a:pt x="181" y="9"/>
                    </a:lnTo>
                    <a:lnTo>
                      <a:pt x="162" y="4"/>
                    </a:lnTo>
                    <a:lnTo>
                      <a:pt x="145" y="0"/>
                    </a:lnTo>
                    <a:lnTo>
                      <a:pt x="128" y="0"/>
                    </a:lnTo>
                    <a:lnTo>
                      <a:pt x="109" y="0"/>
                    </a:lnTo>
                    <a:lnTo>
                      <a:pt x="92" y="4"/>
                    </a:lnTo>
                    <a:lnTo>
                      <a:pt x="75" y="9"/>
                    </a:lnTo>
                    <a:lnTo>
                      <a:pt x="59" y="17"/>
                    </a:lnTo>
                    <a:lnTo>
                      <a:pt x="46" y="28"/>
                    </a:lnTo>
                    <a:lnTo>
                      <a:pt x="35" y="40"/>
                    </a:lnTo>
                    <a:lnTo>
                      <a:pt x="27" y="55"/>
                    </a:lnTo>
                    <a:lnTo>
                      <a:pt x="19" y="72"/>
                    </a:lnTo>
                    <a:lnTo>
                      <a:pt x="14" y="87"/>
                    </a:lnTo>
                    <a:lnTo>
                      <a:pt x="10" y="102"/>
                    </a:lnTo>
                    <a:lnTo>
                      <a:pt x="8" y="118"/>
                    </a:lnTo>
                    <a:lnTo>
                      <a:pt x="8" y="133"/>
                    </a:lnTo>
                    <a:lnTo>
                      <a:pt x="6" y="146"/>
                    </a:lnTo>
                    <a:lnTo>
                      <a:pt x="8" y="159"/>
                    </a:lnTo>
                    <a:lnTo>
                      <a:pt x="8" y="171"/>
                    </a:lnTo>
                    <a:lnTo>
                      <a:pt x="10" y="184"/>
                    </a:lnTo>
                    <a:lnTo>
                      <a:pt x="12" y="194"/>
                    </a:lnTo>
                    <a:lnTo>
                      <a:pt x="14" y="201"/>
                    </a:lnTo>
                    <a:lnTo>
                      <a:pt x="16" y="211"/>
                    </a:lnTo>
                    <a:lnTo>
                      <a:pt x="19" y="218"/>
                    </a:lnTo>
                    <a:lnTo>
                      <a:pt x="19" y="222"/>
                    </a:lnTo>
                    <a:lnTo>
                      <a:pt x="21" y="228"/>
                    </a:lnTo>
                    <a:lnTo>
                      <a:pt x="23" y="230"/>
                    </a:lnTo>
                    <a:lnTo>
                      <a:pt x="23" y="232"/>
                    </a:lnTo>
                    <a:lnTo>
                      <a:pt x="0" y="378"/>
                    </a:lnTo>
                    <a:close/>
                  </a:path>
                </a:pathLst>
              </a:custGeom>
              <a:solidFill>
                <a:srgbClr val="000000"/>
              </a:solidFill>
              <a:ln w="9525">
                <a:noFill/>
                <a:round/>
                <a:headEnd/>
                <a:tailEnd/>
              </a:ln>
            </p:spPr>
            <p:txBody>
              <a:bodyPr/>
              <a:lstStyle/>
              <a:p>
                <a:endParaRPr lang="zh-CN" altLang="zh-CN" sz="1662"/>
              </a:p>
            </p:txBody>
          </p:sp>
          <p:sp>
            <p:nvSpPr>
              <p:cNvPr id="256011" name="Freeform 11"/>
              <p:cNvSpPr>
                <a:spLocks/>
              </p:cNvSpPr>
              <p:nvPr/>
            </p:nvSpPr>
            <p:spPr bwMode="auto">
              <a:xfrm>
                <a:off x="1697" y="1072"/>
                <a:ext cx="79" cy="102"/>
              </a:xfrm>
              <a:custGeom>
                <a:avLst/>
                <a:gdLst>
                  <a:gd name="T0" fmla="*/ 5 w 158"/>
                  <a:gd name="T1" fmla="*/ 0 h 206"/>
                  <a:gd name="T2" fmla="*/ 40 w 158"/>
                  <a:gd name="T3" fmla="*/ 17 h 206"/>
                  <a:gd name="T4" fmla="*/ 39 w 158"/>
                  <a:gd name="T5" fmla="*/ 17 h 206"/>
                  <a:gd name="T6" fmla="*/ 39 w 158"/>
                  <a:gd name="T7" fmla="*/ 18 h 206"/>
                  <a:gd name="T8" fmla="*/ 39 w 158"/>
                  <a:gd name="T9" fmla="*/ 20 h 206"/>
                  <a:gd name="T10" fmla="*/ 39 w 158"/>
                  <a:gd name="T11" fmla="*/ 23 h 206"/>
                  <a:gd name="T12" fmla="*/ 38 w 158"/>
                  <a:gd name="T13" fmla="*/ 25 h 206"/>
                  <a:gd name="T14" fmla="*/ 38 w 158"/>
                  <a:gd name="T15" fmla="*/ 28 h 206"/>
                  <a:gd name="T16" fmla="*/ 37 w 158"/>
                  <a:gd name="T17" fmla="*/ 31 h 206"/>
                  <a:gd name="T18" fmla="*/ 36 w 158"/>
                  <a:gd name="T19" fmla="*/ 34 h 206"/>
                  <a:gd name="T20" fmla="*/ 34 w 158"/>
                  <a:gd name="T21" fmla="*/ 37 h 206"/>
                  <a:gd name="T22" fmla="*/ 33 w 158"/>
                  <a:gd name="T23" fmla="*/ 40 h 206"/>
                  <a:gd name="T24" fmla="*/ 31 w 158"/>
                  <a:gd name="T25" fmla="*/ 43 h 206"/>
                  <a:gd name="T26" fmla="*/ 29 w 158"/>
                  <a:gd name="T27" fmla="*/ 46 h 206"/>
                  <a:gd name="T28" fmla="*/ 26 w 158"/>
                  <a:gd name="T29" fmla="*/ 48 h 206"/>
                  <a:gd name="T30" fmla="*/ 24 w 158"/>
                  <a:gd name="T31" fmla="*/ 49 h 206"/>
                  <a:gd name="T32" fmla="*/ 21 w 158"/>
                  <a:gd name="T33" fmla="*/ 50 h 206"/>
                  <a:gd name="T34" fmla="*/ 19 w 158"/>
                  <a:gd name="T35" fmla="*/ 51 h 206"/>
                  <a:gd name="T36" fmla="*/ 15 w 158"/>
                  <a:gd name="T37" fmla="*/ 50 h 206"/>
                  <a:gd name="T38" fmla="*/ 13 w 158"/>
                  <a:gd name="T39" fmla="*/ 49 h 206"/>
                  <a:gd name="T40" fmla="*/ 10 w 158"/>
                  <a:gd name="T41" fmla="*/ 48 h 206"/>
                  <a:gd name="T42" fmla="*/ 9 w 158"/>
                  <a:gd name="T43" fmla="*/ 47 h 206"/>
                  <a:gd name="T44" fmla="*/ 6 w 158"/>
                  <a:gd name="T45" fmla="*/ 45 h 206"/>
                  <a:gd name="T46" fmla="*/ 5 w 158"/>
                  <a:gd name="T47" fmla="*/ 43 h 206"/>
                  <a:gd name="T48" fmla="*/ 3 w 158"/>
                  <a:gd name="T49" fmla="*/ 40 h 206"/>
                  <a:gd name="T50" fmla="*/ 2 w 158"/>
                  <a:gd name="T51" fmla="*/ 38 h 206"/>
                  <a:gd name="T52" fmla="*/ 1 w 158"/>
                  <a:gd name="T53" fmla="*/ 36 h 206"/>
                  <a:gd name="T54" fmla="*/ 1 w 158"/>
                  <a:gd name="T55" fmla="*/ 34 h 206"/>
                  <a:gd name="T56" fmla="*/ 1 w 158"/>
                  <a:gd name="T57" fmla="*/ 31 h 206"/>
                  <a:gd name="T58" fmla="*/ 0 w 158"/>
                  <a:gd name="T59" fmla="*/ 30 h 206"/>
                  <a:gd name="T60" fmla="*/ 0 w 158"/>
                  <a:gd name="T61" fmla="*/ 28 h 206"/>
                  <a:gd name="T62" fmla="*/ 0 w 158"/>
                  <a:gd name="T63" fmla="*/ 27 h 206"/>
                  <a:gd name="T64" fmla="*/ 0 w 158"/>
                  <a:gd name="T65" fmla="*/ 26 h 206"/>
                  <a:gd name="T66" fmla="*/ 5 w 158"/>
                  <a:gd name="T67" fmla="*/ 0 h 206"/>
                  <a:gd name="T68" fmla="*/ 5 w 158"/>
                  <a:gd name="T69" fmla="*/ 0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206"/>
                  <a:gd name="T107" fmla="*/ 158 w 158"/>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206">
                    <a:moveTo>
                      <a:pt x="23" y="0"/>
                    </a:moveTo>
                    <a:lnTo>
                      <a:pt x="158" y="71"/>
                    </a:lnTo>
                    <a:lnTo>
                      <a:pt x="156" y="71"/>
                    </a:lnTo>
                    <a:lnTo>
                      <a:pt x="156" y="75"/>
                    </a:lnTo>
                    <a:lnTo>
                      <a:pt x="156" y="82"/>
                    </a:lnTo>
                    <a:lnTo>
                      <a:pt x="154" y="92"/>
                    </a:lnTo>
                    <a:lnTo>
                      <a:pt x="150" y="101"/>
                    </a:lnTo>
                    <a:lnTo>
                      <a:pt x="149" y="113"/>
                    </a:lnTo>
                    <a:lnTo>
                      <a:pt x="145" y="126"/>
                    </a:lnTo>
                    <a:lnTo>
                      <a:pt x="143" y="139"/>
                    </a:lnTo>
                    <a:lnTo>
                      <a:pt x="135" y="151"/>
                    </a:lnTo>
                    <a:lnTo>
                      <a:pt x="129" y="164"/>
                    </a:lnTo>
                    <a:lnTo>
                      <a:pt x="124" y="173"/>
                    </a:lnTo>
                    <a:lnTo>
                      <a:pt x="116" y="185"/>
                    </a:lnTo>
                    <a:lnTo>
                      <a:pt x="107" y="194"/>
                    </a:lnTo>
                    <a:lnTo>
                      <a:pt x="97" y="200"/>
                    </a:lnTo>
                    <a:lnTo>
                      <a:pt x="86" y="204"/>
                    </a:lnTo>
                    <a:lnTo>
                      <a:pt x="74" y="206"/>
                    </a:lnTo>
                    <a:lnTo>
                      <a:pt x="61" y="204"/>
                    </a:lnTo>
                    <a:lnTo>
                      <a:pt x="52" y="200"/>
                    </a:lnTo>
                    <a:lnTo>
                      <a:pt x="40" y="194"/>
                    </a:lnTo>
                    <a:lnTo>
                      <a:pt x="33" y="189"/>
                    </a:lnTo>
                    <a:lnTo>
                      <a:pt x="25" y="181"/>
                    </a:lnTo>
                    <a:lnTo>
                      <a:pt x="19" y="173"/>
                    </a:lnTo>
                    <a:lnTo>
                      <a:pt x="14" y="164"/>
                    </a:lnTo>
                    <a:lnTo>
                      <a:pt x="10" y="154"/>
                    </a:lnTo>
                    <a:lnTo>
                      <a:pt x="6" y="147"/>
                    </a:lnTo>
                    <a:lnTo>
                      <a:pt x="4" y="137"/>
                    </a:lnTo>
                    <a:lnTo>
                      <a:pt x="2" y="128"/>
                    </a:lnTo>
                    <a:lnTo>
                      <a:pt x="0" y="122"/>
                    </a:lnTo>
                    <a:lnTo>
                      <a:pt x="0" y="114"/>
                    </a:lnTo>
                    <a:lnTo>
                      <a:pt x="0" y="111"/>
                    </a:lnTo>
                    <a:lnTo>
                      <a:pt x="0" y="107"/>
                    </a:lnTo>
                    <a:lnTo>
                      <a:pt x="23" y="0"/>
                    </a:lnTo>
                    <a:close/>
                  </a:path>
                </a:pathLst>
              </a:custGeom>
              <a:solidFill>
                <a:srgbClr val="000000"/>
              </a:solidFill>
              <a:ln w="9525">
                <a:noFill/>
                <a:round/>
                <a:headEnd/>
                <a:tailEnd/>
              </a:ln>
            </p:spPr>
            <p:txBody>
              <a:bodyPr/>
              <a:lstStyle/>
              <a:p>
                <a:endParaRPr lang="zh-CN" altLang="zh-CN" sz="1662"/>
              </a:p>
            </p:txBody>
          </p:sp>
          <p:sp>
            <p:nvSpPr>
              <p:cNvPr id="256012" name="Freeform 12"/>
              <p:cNvSpPr>
                <a:spLocks/>
              </p:cNvSpPr>
              <p:nvPr/>
            </p:nvSpPr>
            <p:spPr bwMode="auto">
              <a:xfrm>
                <a:off x="1474" y="890"/>
                <a:ext cx="122" cy="197"/>
              </a:xfrm>
              <a:custGeom>
                <a:avLst/>
                <a:gdLst>
                  <a:gd name="T0" fmla="*/ 59 w 243"/>
                  <a:gd name="T1" fmla="*/ 94 h 396"/>
                  <a:gd name="T2" fmla="*/ 59 w 243"/>
                  <a:gd name="T3" fmla="*/ 93 h 396"/>
                  <a:gd name="T4" fmla="*/ 59 w 243"/>
                  <a:gd name="T5" fmla="*/ 90 h 396"/>
                  <a:gd name="T6" fmla="*/ 58 w 243"/>
                  <a:gd name="T7" fmla="*/ 86 h 396"/>
                  <a:gd name="T8" fmla="*/ 57 w 243"/>
                  <a:gd name="T9" fmla="*/ 81 h 396"/>
                  <a:gd name="T10" fmla="*/ 56 w 243"/>
                  <a:gd name="T11" fmla="*/ 75 h 396"/>
                  <a:gd name="T12" fmla="*/ 56 w 243"/>
                  <a:gd name="T13" fmla="*/ 69 h 396"/>
                  <a:gd name="T14" fmla="*/ 55 w 243"/>
                  <a:gd name="T15" fmla="*/ 62 h 396"/>
                  <a:gd name="T16" fmla="*/ 54 w 243"/>
                  <a:gd name="T17" fmla="*/ 56 h 396"/>
                  <a:gd name="T18" fmla="*/ 54 w 243"/>
                  <a:gd name="T19" fmla="*/ 54 h 396"/>
                  <a:gd name="T20" fmla="*/ 56 w 243"/>
                  <a:gd name="T21" fmla="*/ 49 h 396"/>
                  <a:gd name="T22" fmla="*/ 59 w 243"/>
                  <a:gd name="T23" fmla="*/ 43 h 396"/>
                  <a:gd name="T24" fmla="*/ 61 w 243"/>
                  <a:gd name="T25" fmla="*/ 35 h 396"/>
                  <a:gd name="T26" fmla="*/ 61 w 243"/>
                  <a:gd name="T27" fmla="*/ 26 h 396"/>
                  <a:gd name="T28" fmla="*/ 59 w 243"/>
                  <a:gd name="T29" fmla="*/ 17 h 396"/>
                  <a:gd name="T30" fmla="*/ 54 w 243"/>
                  <a:gd name="T31" fmla="*/ 9 h 396"/>
                  <a:gd name="T32" fmla="*/ 45 w 243"/>
                  <a:gd name="T33" fmla="*/ 4 h 396"/>
                  <a:gd name="T34" fmla="*/ 32 w 243"/>
                  <a:gd name="T35" fmla="*/ 0 h 396"/>
                  <a:gd name="T36" fmla="*/ 21 w 243"/>
                  <a:gd name="T37" fmla="*/ 2 h 396"/>
                  <a:gd name="T38" fmla="*/ 12 w 243"/>
                  <a:gd name="T39" fmla="*/ 8 h 396"/>
                  <a:gd name="T40" fmla="*/ 6 w 243"/>
                  <a:gd name="T41" fmla="*/ 17 h 396"/>
                  <a:gd name="T42" fmla="*/ 2 w 243"/>
                  <a:gd name="T43" fmla="*/ 28 h 396"/>
                  <a:gd name="T44" fmla="*/ 0 w 243"/>
                  <a:gd name="T45" fmla="*/ 41 h 396"/>
                  <a:gd name="T46" fmla="*/ 1 w 243"/>
                  <a:gd name="T47" fmla="*/ 53 h 396"/>
                  <a:gd name="T48" fmla="*/ 3 w 243"/>
                  <a:gd name="T49" fmla="*/ 65 h 396"/>
                  <a:gd name="T50" fmla="*/ 6 w 243"/>
                  <a:gd name="T51" fmla="*/ 74 h 396"/>
                  <a:gd name="T52" fmla="*/ 9 w 243"/>
                  <a:gd name="T53" fmla="*/ 82 h 396"/>
                  <a:gd name="T54" fmla="*/ 12 w 243"/>
                  <a:gd name="T55" fmla="*/ 88 h 396"/>
                  <a:gd name="T56" fmla="*/ 15 w 243"/>
                  <a:gd name="T57" fmla="*/ 92 h 396"/>
                  <a:gd name="T58" fmla="*/ 16 w 243"/>
                  <a:gd name="T59" fmla="*/ 95 h 396"/>
                  <a:gd name="T60" fmla="*/ 18 w 243"/>
                  <a:gd name="T61" fmla="*/ 97 h 396"/>
                  <a:gd name="T62" fmla="*/ 20 w 243"/>
                  <a:gd name="T63" fmla="*/ 98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3"/>
                  <a:gd name="T97" fmla="*/ 0 h 396"/>
                  <a:gd name="T98" fmla="*/ 243 w 243"/>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3" h="396">
                    <a:moveTo>
                      <a:pt x="78" y="396"/>
                    </a:moveTo>
                    <a:lnTo>
                      <a:pt x="235" y="379"/>
                    </a:lnTo>
                    <a:lnTo>
                      <a:pt x="233" y="377"/>
                    </a:lnTo>
                    <a:lnTo>
                      <a:pt x="233" y="373"/>
                    </a:lnTo>
                    <a:lnTo>
                      <a:pt x="233" y="369"/>
                    </a:lnTo>
                    <a:lnTo>
                      <a:pt x="233" y="364"/>
                    </a:lnTo>
                    <a:lnTo>
                      <a:pt x="232" y="356"/>
                    </a:lnTo>
                    <a:lnTo>
                      <a:pt x="232" y="346"/>
                    </a:lnTo>
                    <a:lnTo>
                      <a:pt x="228" y="337"/>
                    </a:lnTo>
                    <a:lnTo>
                      <a:pt x="228" y="327"/>
                    </a:lnTo>
                    <a:lnTo>
                      <a:pt x="226" y="314"/>
                    </a:lnTo>
                    <a:lnTo>
                      <a:pt x="224" y="303"/>
                    </a:lnTo>
                    <a:lnTo>
                      <a:pt x="222" y="291"/>
                    </a:lnTo>
                    <a:lnTo>
                      <a:pt x="222" y="278"/>
                    </a:lnTo>
                    <a:lnTo>
                      <a:pt x="218" y="265"/>
                    </a:lnTo>
                    <a:lnTo>
                      <a:pt x="218" y="251"/>
                    </a:lnTo>
                    <a:lnTo>
                      <a:pt x="214" y="240"/>
                    </a:lnTo>
                    <a:lnTo>
                      <a:pt x="213" y="227"/>
                    </a:lnTo>
                    <a:lnTo>
                      <a:pt x="213" y="225"/>
                    </a:lnTo>
                    <a:lnTo>
                      <a:pt x="216" y="219"/>
                    </a:lnTo>
                    <a:lnTo>
                      <a:pt x="220" y="210"/>
                    </a:lnTo>
                    <a:lnTo>
                      <a:pt x="224" y="200"/>
                    </a:lnTo>
                    <a:lnTo>
                      <a:pt x="228" y="187"/>
                    </a:lnTo>
                    <a:lnTo>
                      <a:pt x="233" y="173"/>
                    </a:lnTo>
                    <a:lnTo>
                      <a:pt x="237" y="156"/>
                    </a:lnTo>
                    <a:lnTo>
                      <a:pt x="241" y="141"/>
                    </a:lnTo>
                    <a:lnTo>
                      <a:pt x="243" y="122"/>
                    </a:lnTo>
                    <a:lnTo>
                      <a:pt x="243" y="105"/>
                    </a:lnTo>
                    <a:lnTo>
                      <a:pt x="239" y="86"/>
                    </a:lnTo>
                    <a:lnTo>
                      <a:pt x="235" y="71"/>
                    </a:lnTo>
                    <a:lnTo>
                      <a:pt x="226" y="54"/>
                    </a:lnTo>
                    <a:lnTo>
                      <a:pt x="214" y="38"/>
                    </a:lnTo>
                    <a:lnTo>
                      <a:pt x="199" y="25"/>
                    </a:lnTo>
                    <a:lnTo>
                      <a:pt x="178" y="16"/>
                    </a:lnTo>
                    <a:lnTo>
                      <a:pt x="150" y="4"/>
                    </a:lnTo>
                    <a:lnTo>
                      <a:pt x="125" y="0"/>
                    </a:lnTo>
                    <a:lnTo>
                      <a:pt x="100" y="2"/>
                    </a:lnTo>
                    <a:lnTo>
                      <a:pt x="81" y="8"/>
                    </a:lnTo>
                    <a:lnTo>
                      <a:pt x="62" y="18"/>
                    </a:lnTo>
                    <a:lnTo>
                      <a:pt x="47" y="33"/>
                    </a:lnTo>
                    <a:lnTo>
                      <a:pt x="34" y="50"/>
                    </a:lnTo>
                    <a:lnTo>
                      <a:pt x="24" y="71"/>
                    </a:lnTo>
                    <a:lnTo>
                      <a:pt x="13" y="92"/>
                    </a:lnTo>
                    <a:lnTo>
                      <a:pt x="7" y="115"/>
                    </a:lnTo>
                    <a:lnTo>
                      <a:pt x="2" y="139"/>
                    </a:lnTo>
                    <a:lnTo>
                      <a:pt x="0" y="164"/>
                    </a:lnTo>
                    <a:lnTo>
                      <a:pt x="0" y="189"/>
                    </a:lnTo>
                    <a:lnTo>
                      <a:pt x="2" y="213"/>
                    </a:lnTo>
                    <a:lnTo>
                      <a:pt x="3" y="238"/>
                    </a:lnTo>
                    <a:lnTo>
                      <a:pt x="11" y="263"/>
                    </a:lnTo>
                    <a:lnTo>
                      <a:pt x="17" y="280"/>
                    </a:lnTo>
                    <a:lnTo>
                      <a:pt x="24" y="299"/>
                    </a:lnTo>
                    <a:lnTo>
                      <a:pt x="30" y="314"/>
                    </a:lnTo>
                    <a:lnTo>
                      <a:pt x="36" y="331"/>
                    </a:lnTo>
                    <a:lnTo>
                      <a:pt x="41" y="343"/>
                    </a:lnTo>
                    <a:lnTo>
                      <a:pt x="47" y="354"/>
                    </a:lnTo>
                    <a:lnTo>
                      <a:pt x="51" y="364"/>
                    </a:lnTo>
                    <a:lnTo>
                      <a:pt x="57" y="371"/>
                    </a:lnTo>
                    <a:lnTo>
                      <a:pt x="60" y="377"/>
                    </a:lnTo>
                    <a:lnTo>
                      <a:pt x="64" y="383"/>
                    </a:lnTo>
                    <a:lnTo>
                      <a:pt x="68" y="386"/>
                    </a:lnTo>
                    <a:lnTo>
                      <a:pt x="72" y="392"/>
                    </a:lnTo>
                    <a:lnTo>
                      <a:pt x="76" y="394"/>
                    </a:lnTo>
                    <a:lnTo>
                      <a:pt x="78" y="396"/>
                    </a:lnTo>
                    <a:close/>
                  </a:path>
                </a:pathLst>
              </a:custGeom>
              <a:solidFill>
                <a:srgbClr val="000000"/>
              </a:solidFill>
              <a:ln w="9525">
                <a:noFill/>
                <a:round/>
                <a:headEnd/>
                <a:tailEnd/>
              </a:ln>
            </p:spPr>
            <p:txBody>
              <a:bodyPr/>
              <a:lstStyle/>
              <a:p>
                <a:endParaRPr lang="zh-CN" altLang="zh-CN" sz="1662"/>
              </a:p>
            </p:txBody>
          </p:sp>
          <p:sp>
            <p:nvSpPr>
              <p:cNvPr id="256013" name="Freeform 13"/>
              <p:cNvSpPr>
                <a:spLocks/>
              </p:cNvSpPr>
              <p:nvPr/>
            </p:nvSpPr>
            <p:spPr bwMode="auto">
              <a:xfrm>
                <a:off x="1519" y="1087"/>
                <a:ext cx="109" cy="88"/>
              </a:xfrm>
              <a:custGeom>
                <a:avLst/>
                <a:gdLst>
                  <a:gd name="T0" fmla="*/ 0 w 219"/>
                  <a:gd name="T1" fmla="*/ 16 h 177"/>
                  <a:gd name="T2" fmla="*/ 36 w 219"/>
                  <a:gd name="T3" fmla="*/ 0 h 177"/>
                  <a:gd name="T4" fmla="*/ 36 w 219"/>
                  <a:gd name="T5" fmla="*/ 0 h 177"/>
                  <a:gd name="T6" fmla="*/ 37 w 219"/>
                  <a:gd name="T7" fmla="*/ 1 h 177"/>
                  <a:gd name="T8" fmla="*/ 39 w 219"/>
                  <a:gd name="T9" fmla="*/ 2 h 177"/>
                  <a:gd name="T10" fmla="*/ 41 w 219"/>
                  <a:gd name="T11" fmla="*/ 4 h 177"/>
                  <a:gd name="T12" fmla="*/ 42 w 219"/>
                  <a:gd name="T13" fmla="*/ 6 h 177"/>
                  <a:gd name="T14" fmla="*/ 45 w 219"/>
                  <a:gd name="T15" fmla="*/ 9 h 177"/>
                  <a:gd name="T16" fmla="*/ 47 w 219"/>
                  <a:gd name="T17" fmla="*/ 11 h 177"/>
                  <a:gd name="T18" fmla="*/ 49 w 219"/>
                  <a:gd name="T19" fmla="*/ 13 h 177"/>
                  <a:gd name="T20" fmla="*/ 50 w 219"/>
                  <a:gd name="T21" fmla="*/ 16 h 177"/>
                  <a:gd name="T22" fmla="*/ 52 w 219"/>
                  <a:gd name="T23" fmla="*/ 19 h 177"/>
                  <a:gd name="T24" fmla="*/ 53 w 219"/>
                  <a:gd name="T25" fmla="*/ 22 h 177"/>
                  <a:gd name="T26" fmla="*/ 54 w 219"/>
                  <a:gd name="T27" fmla="*/ 25 h 177"/>
                  <a:gd name="T28" fmla="*/ 54 w 219"/>
                  <a:gd name="T29" fmla="*/ 28 h 177"/>
                  <a:gd name="T30" fmla="*/ 54 w 219"/>
                  <a:gd name="T31" fmla="*/ 31 h 177"/>
                  <a:gd name="T32" fmla="*/ 53 w 219"/>
                  <a:gd name="T33" fmla="*/ 33 h 177"/>
                  <a:gd name="T34" fmla="*/ 51 w 219"/>
                  <a:gd name="T35" fmla="*/ 35 h 177"/>
                  <a:gd name="T36" fmla="*/ 50 w 219"/>
                  <a:gd name="T37" fmla="*/ 37 h 177"/>
                  <a:gd name="T38" fmla="*/ 48 w 219"/>
                  <a:gd name="T39" fmla="*/ 39 h 177"/>
                  <a:gd name="T40" fmla="*/ 46 w 219"/>
                  <a:gd name="T41" fmla="*/ 41 h 177"/>
                  <a:gd name="T42" fmla="*/ 44 w 219"/>
                  <a:gd name="T43" fmla="*/ 41 h 177"/>
                  <a:gd name="T44" fmla="*/ 41 w 219"/>
                  <a:gd name="T45" fmla="*/ 42 h 177"/>
                  <a:gd name="T46" fmla="*/ 40 w 219"/>
                  <a:gd name="T47" fmla="*/ 43 h 177"/>
                  <a:gd name="T48" fmla="*/ 37 w 219"/>
                  <a:gd name="T49" fmla="*/ 43 h 177"/>
                  <a:gd name="T50" fmla="*/ 35 w 219"/>
                  <a:gd name="T51" fmla="*/ 43 h 177"/>
                  <a:gd name="T52" fmla="*/ 33 w 219"/>
                  <a:gd name="T53" fmla="*/ 43 h 177"/>
                  <a:gd name="T54" fmla="*/ 31 w 219"/>
                  <a:gd name="T55" fmla="*/ 43 h 177"/>
                  <a:gd name="T56" fmla="*/ 30 w 219"/>
                  <a:gd name="T57" fmla="*/ 44 h 177"/>
                  <a:gd name="T58" fmla="*/ 28 w 219"/>
                  <a:gd name="T59" fmla="*/ 43 h 177"/>
                  <a:gd name="T60" fmla="*/ 27 w 219"/>
                  <a:gd name="T61" fmla="*/ 43 h 177"/>
                  <a:gd name="T62" fmla="*/ 9 w 219"/>
                  <a:gd name="T63" fmla="*/ 29 h 177"/>
                  <a:gd name="T64" fmla="*/ 0 w 219"/>
                  <a:gd name="T65" fmla="*/ 16 h 177"/>
                  <a:gd name="T66" fmla="*/ 0 w 219"/>
                  <a:gd name="T67" fmla="*/ 16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177"/>
                  <a:gd name="T104" fmla="*/ 219 w 219"/>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177">
                    <a:moveTo>
                      <a:pt x="0" y="65"/>
                    </a:moveTo>
                    <a:lnTo>
                      <a:pt x="144" y="0"/>
                    </a:lnTo>
                    <a:lnTo>
                      <a:pt x="146" y="2"/>
                    </a:lnTo>
                    <a:lnTo>
                      <a:pt x="150" y="6"/>
                    </a:lnTo>
                    <a:lnTo>
                      <a:pt x="158" y="11"/>
                    </a:lnTo>
                    <a:lnTo>
                      <a:pt x="164" y="19"/>
                    </a:lnTo>
                    <a:lnTo>
                      <a:pt x="171" y="27"/>
                    </a:lnTo>
                    <a:lnTo>
                      <a:pt x="181" y="36"/>
                    </a:lnTo>
                    <a:lnTo>
                      <a:pt x="190" y="46"/>
                    </a:lnTo>
                    <a:lnTo>
                      <a:pt x="196" y="55"/>
                    </a:lnTo>
                    <a:lnTo>
                      <a:pt x="203" y="67"/>
                    </a:lnTo>
                    <a:lnTo>
                      <a:pt x="209" y="78"/>
                    </a:lnTo>
                    <a:lnTo>
                      <a:pt x="215" y="89"/>
                    </a:lnTo>
                    <a:lnTo>
                      <a:pt x="217" y="101"/>
                    </a:lnTo>
                    <a:lnTo>
                      <a:pt x="219" y="112"/>
                    </a:lnTo>
                    <a:lnTo>
                      <a:pt x="217" y="124"/>
                    </a:lnTo>
                    <a:lnTo>
                      <a:pt x="215" y="135"/>
                    </a:lnTo>
                    <a:lnTo>
                      <a:pt x="207" y="143"/>
                    </a:lnTo>
                    <a:lnTo>
                      <a:pt x="202" y="150"/>
                    </a:lnTo>
                    <a:lnTo>
                      <a:pt x="192" y="158"/>
                    </a:lnTo>
                    <a:lnTo>
                      <a:pt x="184" y="164"/>
                    </a:lnTo>
                    <a:lnTo>
                      <a:pt x="177" y="167"/>
                    </a:lnTo>
                    <a:lnTo>
                      <a:pt x="167" y="171"/>
                    </a:lnTo>
                    <a:lnTo>
                      <a:pt x="160" y="173"/>
                    </a:lnTo>
                    <a:lnTo>
                      <a:pt x="150" y="175"/>
                    </a:lnTo>
                    <a:lnTo>
                      <a:pt x="143" y="175"/>
                    </a:lnTo>
                    <a:lnTo>
                      <a:pt x="135" y="175"/>
                    </a:lnTo>
                    <a:lnTo>
                      <a:pt x="127" y="175"/>
                    </a:lnTo>
                    <a:lnTo>
                      <a:pt x="122" y="177"/>
                    </a:lnTo>
                    <a:lnTo>
                      <a:pt x="112" y="175"/>
                    </a:lnTo>
                    <a:lnTo>
                      <a:pt x="110" y="175"/>
                    </a:lnTo>
                    <a:lnTo>
                      <a:pt x="36" y="118"/>
                    </a:lnTo>
                    <a:lnTo>
                      <a:pt x="0" y="65"/>
                    </a:lnTo>
                    <a:close/>
                  </a:path>
                </a:pathLst>
              </a:custGeom>
              <a:solidFill>
                <a:srgbClr val="000000"/>
              </a:solidFill>
              <a:ln w="9525">
                <a:noFill/>
                <a:round/>
                <a:headEnd/>
                <a:tailEnd/>
              </a:ln>
            </p:spPr>
            <p:txBody>
              <a:bodyPr/>
              <a:lstStyle/>
              <a:p>
                <a:endParaRPr lang="zh-CN" altLang="zh-CN" sz="1662"/>
              </a:p>
            </p:txBody>
          </p:sp>
        </p:grpSp>
      </p:grpSp>
    </p:spTree>
    <p:extLst>
      <p:ext uri="{BB962C8B-B14F-4D97-AF65-F5344CB8AC3E}">
        <p14:creationId xmlns:p14="http://schemas.microsoft.com/office/powerpoint/2010/main" val="119668686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1043608" y="429593"/>
            <a:ext cx="3168650" cy="523220"/>
          </a:xfrm>
          <a:prstGeom prst="rect">
            <a:avLst/>
          </a:prstGeom>
          <a:noFill/>
          <a:ln w="9525">
            <a:noFill/>
            <a:miter lim="800000"/>
            <a:headEnd/>
            <a:tailEnd/>
          </a:ln>
          <a:effectLst/>
        </p:spPr>
        <p:txBody>
          <a:bodyPr>
            <a:spAutoFit/>
          </a:bodyPr>
          <a:lstStyle/>
          <a:p>
            <a:pPr latinLnBrk="1">
              <a:spcBef>
                <a:spcPct val="50000"/>
              </a:spcBef>
              <a:buFont typeface="Wingdings" pitchFamily="2" charset="2"/>
              <a:buNone/>
            </a:pPr>
            <a:r>
              <a:rPr kumimoji="1" lang="zh-CN" altLang="en-US" sz="2800" b="1" dirty="0">
                <a:solidFill>
                  <a:srgbClr val="FF0000"/>
                </a:solidFill>
                <a:latin typeface="微软雅黑" pitchFamily="34" charset="-122"/>
                <a:ea typeface="微软雅黑" pitchFamily="34" charset="-122"/>
              </a:rPr>
              <a:t>浪费的概念</a:t>
            </a:r>
          </a:p>
        </p:txBody>
      </p:sp>
      <p:sp>
        <p:nvSpPr>
          <p:cNvPr id="200707" name="Text Box 3"/>
          <p:cNvSpPr txBox="1">
            <a:spLocks noChangeArrowheads="1"/>
          </p:cNvSpPr>
          <p:nvPr/>
        </p:nvSpPr>
        <p:spPr bwMode="auto">
          <a:xfrm>
            <a:off x="209978" y="1501404"/>
            <a:ext cx="8765589" cy="461665"/>
          </a:xfrm>
          <a:prstGeom prst="rect">
            <a:avLst/>
          </a:prstGeom>
          <a:noFill/>
          <a:ln w="9525">
            <a:noFill/>
            <a:miter lim="800000"/>
            <a:headEnd/>
            <a:tailEnd/>
          </a:ln>
          <a:effectLst/>
        </p:spPr>
        <p:txBody>
          <a:bodyPr wrap="square">
            <a:spAutoFit/>
          </a:bodyPr>
          <a:lstStyle/>
          <a:p>
            <a:pPr algn="l">
              <a:spcBef>
                <a:spcPct val="50000"/>
              </a:spcBef>
            </a:pPr>
            <a:r>
              <a:rPr lang="zh-CN" altLang="en-US" sz="2400" b="1" dirty="0">
                <a:latin typeface="微软雅黑" pitchFamily="34" charset="-122"/>
                <a:ea typeface="微软雅黑" pitchFamily="34" charset="-122"/>
              </a:rPr>
              <a:t>在制造、生产活动中，不能给产品带来附加价值的所有行为</a:t>
            </a:r>
          </a:p>
        </p:txBody>
      </p:sp>
      <p:sp>
        <p:nvSpPr>
          <p:cNvPr id="200708" name="Text Box 4"/>
          <p:cNvSpPr txBox="1">
            <a:spLocks noChangeArrowheads="1"/>
          </p:cNvSpPr>
          <p:nvPr/>
        </p:nvSpPr>
        <p:spPr bwMode="auto">
          <a:xfrm>
            <a:off x="467546" y="2224251"/>
            <a:ext cx="8280920" cy="523220"/>
          </a:xfrm>
          <a:prstGeom prst="rect">
            <a:avLst/>
          </a:prstGeom>
          <a:solidFill>
            <a:srgbClr val="FFCC99"/>
          </a:solidFill>
          <a:ln w="9525">
            <a:noFill/>
            <a:miter lim="800000"/>
            <a:headEnd/>
            <a:tailEnd/>
          </a:ln>
          <a:effectLst/>
        </p:spPr>
        <p:txBody>
          <a:bodyPr wrap="square">
            <a:spAutoFit/>
          </a:bodyPr>
          <a:lstStyle/>
          <a:p>
            <a:pPr algn="ctr">
              <a:spcBef>
                <a:spcPct val="50000"/>
              </a:spcBef>
            </a:pPr>
            <a:r>
              <a:rPr lang="zh-CN" altLang="en-US" sz="2800" b="1">
                <a:latin typeface="微软雅黑" pitchFamily="34" charset="-122"/>
                <a:ea typeface="微软雅黑" pitchFamily="34" charset="-122"/>
              </a:rPr>
              <a:t>浪费 ＝ 重复动作 ＋ 非效率的工作</a:t>
            </a:r>
          </a:p>
        </p:txBody>
      </p:sp>
      <p:sp>
        <p:nvSpPr>
          <p:cNvPr id="200709" name="Text Box 5"/>
          <p:cNvSpPr txBox="1">
            <a:spLocks noChangeArrowheads="1"/>
          </p:cNvSpPr>
          <p:nvPr/>
        </p:nvSpPr>
        <p:spPr bwMode="auto">
          <a:xfrm>
            <a:off x="467545" y="3296062"/>
            <a:ext cx="3470462" cy="1754326"/>
          </a:xfrm>
          <a:prstGeom prst="rect">
            <a:avLst/>
          </a:prstGeom>
          <a:noFill/>
          <a:ln w="9525">
            <a:solidFill>
              <a:schemeClr val="tx1"/>
            </a:solidFill>
            <a:miter lim="800000"/>
            <a:headEnd/>
            <a:tailEnd/>
          </a:ln>
          <a:effectLst/>
        </p:spPr>
        <p:txBody>
          <a:bodyPr wrap="square">
            <a:spAutoFit/>
          </a:bodyPr>
          <a:lstStyle/>
          <a:p>
            <a:pPr algn="l">
              <a:lnSpc>
                <a:spcPct val="150000"/>
              </a:lnSpc>
              <a:spcBef>
                <a:spcPct val="50000"/>
              </a:spcBef>
            </a:pPr>
            <a:r>
              <a:rPr lang="zh-CN" altLang="en-US" sz="2400" b="1" dirty="0">
                <a:latin typeface="微软雅黑" pitchFamily="34" charset="-122"/>
                <a:ea typeface="微软雅黑" pitchFamily="34" charset="-122"/>
              </a:rPr>
              <a:t>即使认为是必要的动作，只要不能给产品创造附加价值，即视为浪费</a:t>
            </a:r>
          </a:p>
        </p:txBody>
      </p:sp>
      <p:grpSp>
        <p:nvGrpSpPr>
          <p:cNvPr id="2" name="Group 8"/>
          <p:cNvGrpSpPr>
            <a:grpSpLocks/>
          </p:cNvGrpSpPr>
          <p:nvPr/>
        </p:nvGrpSpPr>
        <p:grpSpPr bwMode="auto">
          <a:xfrm>
            <a:off x="5570837" y="3224143"/>
            <a:ext cx="3033613" cy="2664207"/>
            <a:chOff x="532" y="1296"/>
            <a:chExt cx="2637" cy="2691"/>
          </a:xfrm>
        </p:grpSpPr>
        <p:grpSp>
          <p:nvGrpSpPr>
            <p:cNvPr id="3" name="Group 9"/>
            <p:cNvGrpSpPr>
              <a:grpSpLocks/>
            </p:cNvGrpSpPr>
            <p:nvPr/>
          </p:nvGrpSpPr>
          <p:grpSpPr bwMode="auto">
            <a:xfrm>
              <a:off x="532" y="1307"/>
              <a:ext cx="2632" cy="2680"/>
              <a:chOff x="532" y="1307"/>
              <a:chExt cx="2632" cy="2680"/>
            </a:xfrm>
          </p:grpSpPr>
          <p:sp>
            <p:nvSpPr>
              <p:cNvPr id="24" name="Oval 10"/>
              <p:cNvSpPr>
                <a:spLocks noChangeArrowheads="1"/>
              </p:cNvSpPr>
              <p:nvPr/>
            </p:nvSpPr>
            <p:spPr bwMode="auto">
              <a:xfrm>
                <a:off x="532" y="1307"/>
                <a:ext cx="2632" cy="2680"/>
              </a:xfrm>
              <a:prstGeom prst="ellipse">
                <a:avLst/>
              </a:prstGeom>
              <a:solidFill>
                <a:srgbClr val="FFCCFF"/>
              </a:solidFill>
              <a:ln w="12700">
                <a:solidFill>
                  <a:schemeClr val="tx1"/>
                </a:solidFill>
                <a:round/>
                <a:headEnd/>
                <a:tailEnd/>
              </a:ln>
              <a:effectLst/>
            </p:spPr>
            <p:txBody>
              <a:bodyPr wrap="none" anchor="ctr"/>
              <a:lstStyle/>
              <a:p>
                <a:endParaRPr lang="zh-CN" altLang="en-US" sz="1600" b="1">
                  <a:latin typeface="微软雅黑" pitchFamily="34" charset="-122"/>
                  <a:ea typeface="微软雅黑" pitchFamily="34" charset="-122"/>
                </a:endParaRPr>
              </a:p>
            </p:txBody>
          </p:sp>
          <p:sp>
            <p:nvSpPr>
              <p:cNvPr id="25" name="Rectangle 11"/>
              <p:cNvSpPr>
                <a:spLocks noChangeArrowheads="1"/>
              </p:cNvSpPr>
              <p:nvPr/>
            </p:nvSpPr>
            <p:spPr bwMode="auto">
              <a:xfrm>
                <a:off x="1260" y="3248"/>
                <a:ext cx="1409" cy="661"/>
              </a:xfrm>
              <a:prstGeom prst="rect">
                <a:avLst/>
              </a:prstGeom>
              <a:noFill/>
              <a:ln w="9525">
                <a:noFill/>
                <a:miter lim="800000"/>
                <a:headEnd/>
                <a:tailEnd/>
              </a:ln>
              <a:effectLst/>
            </p:spPr>
            <p:txBody>
              <a:bodyPr wrap="square" lIns="84992" tIns="42497" rIns="84992" bIns="42497">
                <a:spAutoFit/>
              </a:bodyPr>
              <a:lstStyle/>
              <a:p>
                <a:pPr defTabSz="703402"/>
                <a:r>
                  <a:rPr kumimoji="1" lang="en-US" altLang="zh-CN" b="1">
                    <a:latin typeface="微软雅黑" pitchFamily="34" charset="-122"/>
                    <a:ea typeface="微软雅黑" pitchFamily="34" charset="-122"/>
                  </a:rPr>
                  <a:t>[B] </a:t>
                </a:r>
                <a:r>
                  <a:rPr kumimoji="1" lang="zh-CN" altLang="en-US" b="1">
                    <a:latin typeface="微软雅黑" pitchFamily="34" charset="-122"/>
                    <a:ea typeface="微软雅黑" pitchFamily="34" charset="-122"/>
                  </a:rPr>
                  <a:t>无附加价值的作业</a:t>
                </a:r>
                <a:endParaRPr kumimoji="1" lang="en-US" altLang="ja-JP" b="1">
                  <a:latin typeface="微软雅黑" pitchFamily="34" charset="-122"/>
                  <a:ea typeface="微软雅黑" pitchFamily="34" charset="-122"/>
                </a:endParaRPr>
              </a:p>
            </p:txBody>
          </p:sp>
        </p:grpSp>
        <p:grpSp>
          <p:nvGrpSpPr>
            <p:cNvPr id="4" name="Group 12"/>
            <p:cNvGrpSpPr>
              <a:grpSpLocks/>
            </p:cNvGrpSpPr>
            <p:nvPr/>
          </p:nvGrpSpPr>
          <p:grpSpPr bwMode="auto">
            <a:xfrm>
              <a:off x="850" y="1307"/>
              <a:ext cx="980" cy="1440"/>
              <a:chOff x="850" y="1307"/>
              <a:chExt cx="980" cy="1440"/>
            </a:xfrm>
          </p:grpSpPr>
          <p:sp>
            <p:nvSpPr>
              <p:cNvPr id="21" name="Arc 13"/>
              <p:cNvSpPr>
                <a:spLocks/>
              </p:cNvSpPr>
              <p:nvPr/>
            </p:nvSpPr>
            <p:spPr bwMode="auto">
              <a:xfrm>
                <a:off x="850" y="1307"/>
                <a:ext cx="980" cy="1440"/>
              </a:xfrm>
              <a:custGeom>
                <a:avLst/>
                <a:gdLst>
                  <a:gd name="G0" fmla="+- 15779 0 0"/>
                  <a:gd name="G1" fmla="+- 21600 0 0"/>
                  <a:gd name="G2" fmla="+- 21600 0 0"/>
                  <a:gd name="T0" fmla="*/ 0 w 15779"/>
                  <a:gd name="T1" fmla="*/ 6850 h 21600"/>
                  <a:gd name="T2" fmla="*/ 15763 w 15779"/>
                  <a:gd name="T3" fmla="*/ 0 h 21600"/>
                  <a:gd name="T4" fmla="*/ 15779 w 15779"/>
                  <a:gd name="T5" fmla="*/ 21600 h 21600"/>
                </a:gdLst>
                <a:ahLst/>
                <a:cxnLst>
                  <a:cxn ang="0">
                    <a:pos x="T0" y="T1"/>
                  </a:cxn>
                  <a:cxn ang="0">
                    <a:pos x="T2" y="T3"/>
                  </a:cxn>
                  <a:cxn ang="0">
                    <a:pos x="T4" y="T5"/>
                  </a:cxn>
                </a:cxnLst>
                <a:rect l="0" t="0" r="r" b="b"/>
                <a:pathLst>
                  <a:path w="15779" h="21600" fill="none" extrusionOk="0">
                    <a:moveTo>
                      <a:pt x="-1" y="6849"/>
                    </a:moveTo>
                    <a:cubicBezTo>
                      <a:pt x="4080" y="2484"/>
                      <a:pt x="9787" y="4"/>
                      <a:pt x="15763" y="0"/>
                    </a:cubicBezTo>
                  </a:path>
                  <a:path w="15779" h="21600" stroke="0" extrusionOk="0">
                    <a:moveTo>
                      <a:pt x="-1" y="6849"/>
                    </a:moveTo>
                    <a:cubicBezTo>
                      <a:pt x="4080" y="2484"/>
                      <a:pt x="9787" y="4"/>
                      <a:pt x="15763" y="0"/>
                    </a:cubicBezTo>
                    <a:lnTo>
                      <a:pt x="15779" y="21600"/>
                    </a:lnTo>
                    <a:close/>
                  </a:path>
                </a:pathLst>
              </a:custGeom>
              <a:solidFill>
                <a:srgbClr val="F62121">
                  <a:alpha val="50000"/>
                </a:srgbClr>
              </a:solidFill>
              <a:ln w="12700" cap="rnd">
                <a:solidFill>
                  <a:schemeClr val="tx1"/>
                </a:solidFill>
                <a:round/>
                <a:headEnd/>
                <a:tailEnd/>
              </a:ln>
              <a:effectLst/>
            </p:spPr>
            <p:txBody>
              <a:bodyPr/>
              <a:lstStyle/>
              <a:p>
                <a:endParaRPr lang="zh-CN" altLang="en-US" sz="1600" b="1">
                  <a:latin typeface="微软雅黑" pitchFamily="34" charset="-122"/>
                  <a:ea typeface="微软雅黑" pitchFamily="34" charset="-122"/>
                </a:endParaRPr>
              </a:p>
            </p:txBody>
          </p:sp>
          <p:sp>
            <p:nvSpPr>
              <p:cNvPr id="22" name="Rectangle 14"/>
              <p:cNvSpPr>
                <a:spLocks noChangeArrowheads="1"/>
              </p:cNvSpPr>
              <p:nvPr/>
            </p:nvSpPr>
            <p:spPr bwMode="auto">
              <a:xfrm>
                <a:off x="954" y="1570"/>
                <a:ext cx="861" cy="374"/>
              </a:xfrm>
              <a:prstGeom prst="rect">
                <a:avLst/>
              </a:prstGeom>
              <a:noFill/>
              <a:ln w="9525">
                <a:noFill/>
                <a:miter lim="800000"/>
                <a:headEnd/>
                <a:tailEnd/>
              </a:ln>
              <a:effectLst/>
            </p:spPr>
            <p:txBody>
              <a:bodyPr wrap="none" lIns="84992" tIns="42497" rIns="84992" bIns="42497">
                <a:spAutoFit/>
              </a:bodyPr>
              <a:lstStyle/>
              <a:p>
                <a:pPr defTabSz="703402"/>
                <a:r>
                  <a:rPr kumimoji="1" lang="en-US" altLang="zh-CN" b="1">
                    <a:latin typeface="微软雅黑" pitchFamily="34" charset="-122"/>
                    <a:ea typeface="微软雅黑" pitchFamily="34" charset="-122"/>
                  </a:rPr>
                  <a:t>[C]</a:t>
                </a:r>
                <a:r>
                  <a:rPr kumimoji="1" lang="zh-CN" altLang="en-US" b="1">
                    <a:latin typeface="微软雅黑" pitchFamily="34" charset="-122"/>
                    <a:ea typeface="微软雅黑" pitchFamily="34" charset="-122"/>
                  </a:rPr>
                  <a:t>工作</a:t>
                </a:r>
                <a:endParaRPr kumimoji="1" lang="en-US" altLang="ja-JP" b="1">
                  <a:latin typeface="微软雅黑" pitchFamily="34" charset="-122"/>
                  <a:ea typeface="微软雅黑" pitchFamily="34" charset="-122"/>
                </a:endParaRPr>
              </a:p>
            </p:txBody>
          </p:sp>
          <p:sp>
            <p:nvSpPr>
              <p:cNvPr id="23" name="Line 15"/>
              <p:cNvSpPr>
                <a:spLocks noChangeShapeType="1"/>
              </p:cNvSpPr>
              <p:nvPr/>
            </p:nvSpPr>
            <p:spPr bwMode="auto">
              <a:xfrm>
                <a:off x="850" y="1761"/>
                <a:ext cx="499" cy="499"/>
              </a:xfrm>
              <a:prstGeom prst="line">
                <a:avLst/>
              </a:prstGeom>
              <a:noFill/>
              <a:ln w="12700">
                <a:solidFill>
                  <a:schemeClr val="tx1"/>
                </a:solidFill>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nvGrpSpPr>
            <p:cNvPr id="5" name="Group 23"/>
            <p:cNvGrpSpPr>
              <a:grpSpLocks/>
            </p:cNvGrpSpPr>
            <p:nvPr/>
          </p:nvGrpSpPr>
          <p:grpSpPr bwMode="auto">
            <a:xfrm>
              <a:off x="1824" y="1296"/>
              <a:ext cx="1345" cy="1355"/>
              <a:chOff x="1824" y="1296"/>
              <a:chExt cx="1345" cy="1355"/>
            </a:xfrm>
          </p:grpSpPr>
          <p:grpSp>
            <p:nvGrpSpPr>
              <p:cNvPr id="6" name="Group 24"/>
              <p:cNvGrpSpPr>
                <a:grpSpLocks/>
              </p:cNvGrpSpPr>
              <p:nvPr/>
            </p:nvGrpSpPr>
            <p:grpSpPr bwMode="auto">
              <a:xfrm>
                <a:off x="1825" y="1307"/>
                <a:ext cx="1344" cy="1344"/>
                <a:chOff x="1825" y="1307"/>
                <a:chExt cx="1344" cy="1344"/>
              </a:xfrm>
            </p:grpSpPr>
            <p:sp>
              <p:nvSpPr>
                <p:cNvPr id="19" name="Arc 25"/>
                <p:cNvSpPr>
                  <a:spLocks/>
                </p:cNvSpPr>
                <p:nvPr/>
              </p:nvSpPr>
              <p:spPr bwMode="auto">
                <a:xfrm>
                  <a:off x="1825" y="1307"/>
                  <a:ext cx="1344" cy="1344"/>
                </a:xfrm>
                <a:custGeom>
                  <a:avLst/>
                  <a:gdLst>
                    <a:gd name="G0" fmla="+- 0 0 0"/>
                    <a:gd name="G1" fmla="+- 21600 0 0"/>
                    <a:gd name="G2" fmla="+- 21600 0 0"/>
                    <a:gd name="T0" fmla="*/ 16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5" y="0"/>
                      </a:moveTo>
                      <a:cubicBezTo>
                        <a:pt x="11939" y="8"/>
                        <a:pt x="21600" y="9676"/>
                        <a:pt x="21600" y="21600"/>
                      </a:cubicBezTo>
                    </a:path>
                    <a:path w="21600" h="21600" stroke="0" extrusionOk="0">
                      <a:moveTo>
                        <a:pt x="15" y="0"/>
                      </a:moveTo>
                      <a:cubicBezTo>
                        <a:pt x="11939" y="8"/>
                        <a:pt x="21600" y="9676"/>
                        <a:pt x="21600" y="21600"/>
                      </a:cubicBezTo>
                      <a:lnTo>
                        <a:pt x="0" y="21600"/>
                      </a:lnTo>
                      <a:close/>
                    </a:path>
                  </a:pathLst>
                </a:custGeom>
                <a:solidFill>
                  <a:srgbClr val="FFFF99"/>
                </a:solidFill>
                <a:ln w="12700" cap="rnd">
                  <a:solidFill>
                    <a:schemeClr val="tx1"/>
                  </a:solidFill>
                  <a:round/>
                  <a:headEnd/>
                  <a:tailEnd/>
                </a:ln>
                <a:effectLst/>
              </p:spPr>
              <p:txBody>
                <a:bodyPr/>
                <a:lstStyle/>
                <a:p>
                  <a:endParaRPr lang="zh-CN" altLang="en-US" sz="1600" b="1">
                    <a:latin typeface="微软雅黑" pitchFamily="34" charset="-122"/>
                    <a:ea typeface="微软雅黑" pitchFamily="34" charset="-122"/>
                  </a:endParaRPr>
                </a:p>
              </p:txBody>
            </p:sp>
            <p:sp>
              <p:nvSpPr>
                <p:cNvPr id="20" name="Rectangle 26"/>
                <p:cNvSpPr>
                  <a:spLocks noChangeArrowheads="1"/>
                </p:cNvSpPr>
                <p:nvPr/>
              </p:nvSpPr>
              <p:spPr bwMode="auto">
                <a:xfrm>
                  <a:off x="1913" y="1734"/>
                  <a:ext cx="939" cy="374"/>
                </a:xfrm>
                <a:prstGeom prst="rect">
                  <a:avLst/>
                </a:prstGeom>
                <a:noFill/>
                <a:ln w="9525">
                  <a:noFill/>
                  <a:miter lim="800000"/>
                  <a:headEnd/>
                  <a:tailEnd/>
                </a:ln>
                <a:effectLst/>
              </p:spPr>
              <p:txBody>
                <a:bodyPr wrap="none" lIns="84992" tIns="42497" rIns="84992" bIns="42497">
                  <a:spAutoFit/>
                </a:bodyPr>
                <a:lstStyle/>
                <a:p>
                  <a:pPr defTabSz="703402"/>
                  <a:r>
                    <a:rPr kumimoji="1" lang="en-US" altLang="zh-CN" b="1">
                      <a:latin typeface="微软雅黑" pitchFamily="34" charset="-122"/>
                      <a:ea typeface="微软雅黑" pitchFamily="34" charset="-122"/>
                    </a:rPr>
                    <a:t>[A] </a:t>
                  </a:r>
                  <a:r>
                    <a:rPr kumimoji="1" lang="zh-CN" altLang="en-US" b="1">
                      <a:latin typeface="微软雅黑" pitchFamily="34" charset="-122"/>
                      <a:ea typeface="微软雅黑" pitchFamily="34" charset="-122"/>
                    </a:rPr>
                    <a:t>浪费</a:t>
                  </a:r>
                  <a:endParaRPr kumimoji="1" lang="en-US" altLang="ja-JP" b="1">
                    <a:latin typeface="微软雅黑" pitchFamily="34" charset="-122"/>
                    <a:ea typeface="微软雅黑" pitchFamily="34" charset="-122"/>
                  </a:endParaRPr>
                </a:p>
              </p:txBody>
            </p:sp>
          </p:grpSp>
          <p:sp>
            <p:nvSpPr>
              <p:cNvPr id="17" name="Line 27"/>
              <p:cNvSpPr>
                <a:spLocks noChangeShapeType="1"/>
              </p:cNvSpPr>
              <p:nvPr/>
            </p:nvSpPr>
            <p:spPr bwMode="auto">
              <a:xfrm>
                <a:off x="1824" y="1296"/>
                <a:ext cx="0" cy="768"/>
              </a:xfrm>
              <a:prstGeom prst="line">
                <a:avLst/>
              </a:prstGeom>
              <a:noFill/>
              <a:ln w="12700">
                <a:solidFill>
                  <a:schemeClr val="tx1"/>
                </a:solidFill>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18" name="Line 28"/>
              <p:cNvSpPr>
                <a:spLocks noChangeShapeType="1"/>
              </p:cNvSpPr>
              <p:nvPr/>
            </p:nvSpPr>
            <p:spPr bwMode="auto">
              <a:xfrm>
                <a:off x="2448" y="2640"/>
                <a:ext cx="720" cy="0"/>
              </a:xfrm>
              <a:prstGeom prst="line">
                <a:avLst/>
              </a:prstGeom>
              <a:noFill/>
              <a:ln w="12700">
                <a:solidFill>
                  <a:schemeClr val="tx1"/>
                </a:solidFill>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sp>
          <p:nvSpPr>
            <p:cNvPr id="15" name="Oval 29"/>
            <p:cNvSpPr>
              <a:spLocks noChangeArrowheads="1"/>
            </p:cNvSpPr>
            <p:nvPr/>
          </p:nvSpPr>
          <p:spPr bwMode="auto">
            <a:xfrm>
              <a:off x="1218" y="2044"/>
              <a:ext cx="1226" cy="1192"/>
            </a:xfrm>
            <a:prstGeom prst="ellipse">
              <a:avLst/>
            </a:prstGeom>
            <a:pattFill prst="pct10">
              <a:fgClr>
                <a:schemeClr val="bg2"/>
              </a:fgClr>
              <a:bgClr>
                <a:schemeClr val="bg1"/>
              </a:bgClr>
            </a:pattFill>
            <a:ln w="12700">
              <a:solidFill>
                <a:schemeClr val="tx1"/>
              </a:solidFill>
              <a:round/>
              <a:headEnd/>
              <a:tailEnd/>
            </a:ln>
            <a:effectLst/>
          </p:spPr>
          <p:txBody>
            <a:bodyPr wrap="none" lIns="84992" tIns="42497" rIns="84992" bIns="42497" anchor="ctr"/>
            <a:lstStyle/>
            <a:p>
              <a:pPr algn="ctr" defTabSz="703402"/>
              <a:r>
                <a:rPr kumimoji="1" lang="zh-CN" altLang="en-US" sz="1600" b="1">
                  <a:latin typeface="微软雅黑" pitchFamily="34" charset="-122"/>
                  <a:ea typeface="微软雅黑" pitchFamily="34" charset="-122"/>
                </a:rPr>
                <a:t>作业者动作</a:t>
              </a:r>
            </a:p>
          </p:txBody>
        </p:sp>
      </p:grpSp>
      <p:grpSp>
        <p:nvGrpSpPr>
          <p:cNvPr id="7" name="Group 35"/>
          <p:cNvGrpSpPr>
            <a:grpSpLocks/>
          </p:cNvGrpSpPr>
          <p:nvPr/>
        </p:nvGrpSpPr>
        <p:grpSpPr bwMode="auto">
          <a:xfrm>
            <a:off x="4860034" y="4492503"/>
            <a:ext cx="1147620" cy="1228772"/>
            <a:chOff x="350" y="2050"/>
            <a:chExt cx="791" cy="853"/>
          </a:xfrm>
        </p:grpSpPr>
        <p:grpSp>
          <p:nvGrpSpPr>
            <p:cNvPr id="8" name="Group 36"/>
            <p:cNvGrpSpPr>
              <a:grpSpLocks/>
            </p:cNvGrpSpPr>
            <p:nvPr/>
          </p:nvGrpSpPr>
          <p:grpSpPr bwMode="auto">
            <a:xfrm>
              <a:off x="777" y="2253"/>
              <a:ext cx="364" cy="243"/>
              <a:chOff x="777" y="2253"/>
              <a:chExt cx="364" cy="243"/>
            </a:xfrm>
          </p:grpSpPr>
          <p:grpSp>
            <p:nvGrpSpPr>
              <p:cNvPr id="9" name="Group 37"/>
              <p:cNvGrpSpPr>
                <a:grpSpLocks/>
              </p:cNvGrpSpPr>
              <p:nvPr/>
            </p:nvGrpSpPr>
            <p:grpSpPr bwMode="auto">
              <a:xfrm>
                <a:off x="777" y="2350"/>
                <a:ext cx="169" cy="146"/>
                <a:chOff x="777" y="2350"/>
                <a:chExt cx="169" cy="146"/>
              </a:xfrm>
            </p:grpSpPr>
            <p:sp>
              <p:nvSpPr>
                <p:cNvPr id="87" name="Freeform 38"/>
                <p:cNvSpPr>
                  <a:spLocks/>
                </p:cNvSpPr>
                <p:nvPr/>
              </p:nvSpPr>
              <p:spPr bwMode="auto">
                <a:xfrm>
                  <a:off x="777" y="2350"/>
                  <a:ext cx="169" cy="146"/>
                </a:xfrm>
                <a:custGeom>
                  <a:avLst/>
                  <a:gdLst/>
                  <a:ahLst/>
                  <a:cxnLst>
                    <a:cxn ang="0">
                      <a:pos x="70" y="0"/>
                    </a:cxn>
                    <a:cxn ang="0">
                      <a:pos x="126" y="25"/>
                    </a:cxn>
                    <a:cxn ang="0">
                      <a:pos x="152" y="40"/>
                    </a:cxn>
                    <a:cxn ang="0">
                      <a:pos x="164" y="53"/>
                    </a:cxn>
                    <a:cxn ang="0">
                      <a:pos x="168" y="75"/>
                    </a:cxn>
                    <a:cxn ang="0">
                      <a:pos x="165" y="98"/>
                    </a:cxn>
                    <a:cxn ang="0">
                      <a:pos x="154" y="120"/>
                    </a:cxn>
                    <a:cxn ang="0">
                      <a:pos x="136" y="134"/>
                    </a:cxn>
                    <a:cxn ang="0">
                      <a:pos x="128" y="145"/>
                    </a:cxn>
                    <a:cxn ang="0">
                      <a:pos x="100" y="130"/>
                    </a:cxn>
                    <a:cxn ang="0">
                      <a:pos x="78" y="122"/>
                    </a:cxn>
                    <a:cxn ang="0">
                      <a:pos x="59" y="110"/>
                    </a:cxn>
                    <a:cxn ang="0">
                      <a:pos x="41" y="95"/>
                    </a:cxn>
                    <a:cxn ang="0">
                      <a:pos x="25" y="81"/>
                    </a:cxn>
                    <a:cxn ang="0">
                      <a:pos x="13" y="65"/>
                    </a:cxn>
                    <a:cxn ang="0">
                      <a:pos x="0" y="50"/>
                    </a:cxn>
                    <a:cxn ang="0">
                      <a:pos x="43" y="25"/>
                    </a:cxn>
                    <a:cxn ang="0">
                      <a:pos x="70" y="0"/>
                    </a:cxn>
                  </a:cxnLst>
                  <a:rect l="0" t="0" r="r" b="b"/>
                  <a:pathLst>
                    <a:path w="169" h="146">
                      <a:moveTo>
                        <a:pt x="70" y="0"/>
                      </a:moveTo>
                      <a:lnTo>
                        <a:pt x="126" y="25"/>
                      </a:lnTo>
                      <a:lnTo>
                        <a:pt x="152" y="40"/>
                      </a:lnTo>
                      <a:lnTo>
                        <a:pt x="164" y="53"/>
                      </a:lnTo>
                      <a:lnTo>
                        <a:pt x="168" y="75"/>
                      </a:lnTo>
                      <a:lnTo>
                        <a:pt x="165" y="98"/>
                      </a:lnTo>
                      <a:lnTo>
                        <a:pt x="154" y="120"/>
                      </a:lnTo>
                      <a:lnTo>
                        <a:pt x="136" y="134"/>
                      </a:lnTo>
                      <a:lnTo>
                        <a:pt x="128" y="145"/>
                      </a:lnTo>
                      <a:lnTo>
                        <a:pt x="100" y="130"/>
                      </a:lnTo>
                      <a:lnTo>
                        <a:pt x="78" y="122"/>
                      </a:lnTo>
                      <a:lnTo>
                        <a:pt x="59" y="110"/>
                      </a:lnTo>
                      <a:lnTo>
                        <a:pt x="41" y="95"/>
                      </a:lnTo>
                      <a:lnTo>
                        <a:pt x="25" y="81"/>
                      </a:lnTo>
                      <a:lnTo>
                        <a:pt x="13" y="65"/>
                      </a:lnTo>
                      <a:lnTo>
                        <a:pt x="0" y="50"/>
                      </a:lnTo>
                      <a:lnTo>
                        <a:pt x="43" y="25"/>
                      </a:lnTo>
                      <a:lnTo>
                        <a:pt x="70" y="0"/>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8" name="Freeform 39"/>
                <p:cNvSpPr>
                  <a:spLocks/>
                </p:cNvSpPr>
                <p:nvPr/>
              </p:nvSpPr>
              <p:spPr bwMode="auto">
                <a:xfrm>
                  <a:off x="895" y="2404"/>
                  <a:ext cx="48" cy="74"/>
                </a:xfrm>
                <a:custGeom>
                  <a:avLst/>
                  <a:gdLst/>
                  <a:ahLst/>
                  <a:cxnLst>
                    <a:cxn ang="0">
                      <a:pos x="20" y="10"/>
                    </a:cxn>
                    <a:cxn ang="0">
                      <a:pos x="31" y="1"/>
                    </a:cxn>
                    <a:cxn ang="0">
                      <a:pos x="41" y="0"/>
                    </a:cxn>
                    <a:cxn ang="0">
                      <a:pos x="47" y="2"/>
                    </a:cxn>
                    <a:cxn ang="0">
                      <a:pos x="35" y="16"/>
                    </a:cxn>
                    <a:cxn ang="0">
                      <a:pos x="29" y="29"/>
                    </a:cxn>
                    <a:cxn ang="0">
                      <a:pos x="26" y="44"/>
                    </a:cxn>
                    <a:cxn ang="0">
                      <a:pos x="28" y="51"/>
                    </a:cxn>
                    <a:cxn ang="0">
                      <a:pos x="37" y="61"/>
                    </a:cxn>
                    <a:cxn ang="0">
                      <a:pos x="25" y="68"/>
                    </a:cxn>
                    <a:cxn ang="0">
                      <a:pos x="14" y="68"/>
                    </a:cxn>
                    <a:cxn ang="0">
                      <a:pos x="2" y="73"/>
                    </a:cxn>
                    <a:cxn ang="0">
                      <a:pos x="0" y="57"/>
                    </a:cxn>
                    <a:cxn ang="0">
                      <a:pos x="3" y="43"/>
                    </a:cxn>
                    <a:cxn ang="0">
                      <a:pos x="11" y="24"/>
                    </a:cxn>
                    <a:cxn ang="0">
                      <a:pos x="20" y="10"/>
                    </a:cxn>
                  </a:cxnLst>
                  <a:rect l="0" t="0" r="r" b="b"/>
                  <a:pathLst>
                    <a:path w="48" h="74">
                      <a:moveTo>
                        <a:pt x="20" y="10"/>
                      </a:moveTo>
                      <a:lnTo>
                        <a:pt x="31" y="1"/>
                      </a:lnTo>
                      <a:lnTo>
                        <a:pt x="41" y="0"/>
                      </a:lnTo>
                      <a:lnTo>
                        <a:pt x="47" y="2"/>
                      </a:lnTo>
                      <a:lnTo>
                        <a:pt x="35" y="16"/>
                      </a:lnTo>
                      <a:lnTo>
                        <a:pt x="29" y="29"/>
                      </a:lnTo>
                      <a:lnTo>
                        <a:pt x="26" y="44"/>
                      </a:lnTo>
                      <a:lnTo>
                        <a:pt x="28" y="51"/>
                      </a:lnTo>
                      <a:lnTo>
                        <a:pt x="37" y="61"/>
                      </a:lnTo>
                      <a:lnTo>
                        <a:pt x="25" y="68"/>
                      </a:lnTo>
                      <a:lnTo>
                        <a:pt x="14" y="68"/>
                      </a:lnTo>
                      <a:lnTo>
                        <a:pt x="2" y="73"/>
                      </a:lnTo>
                      <a:lnTo>
                        <a:pt x="0" y="57"/>
                      </a:lnTo>
                      <a:lnTo>
                        <a:pt x="3" y="43"/>
                      </a:lnTo>
                      <a:lnTo>
                        <a:pt x="11" y="24"/>
                      </a:lnTo>
                      <a:lnTo>
                        <a:pt x="20" y="10"/>
                      </a:lnTo>
                    </a:path>
                  </a:pathLst>
                </a:custGeom>
                <a:solidFill>
                  <a:srgbClr val="E0E0FF"/>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9" name="Freeform 40"/>
                <p:cNvSpPr>
                  <a:spLocks/>
                </p:cNvSpPr>
                <p:nvPr/>
              </p:nvSpPr>
              <p:spPr bwMode="auto">
                <a:xfrm>
                  <a:off x="894" y="2402"/>
                  <a:ext cx="48" cy="94"/>
                </a:xfrm>
                <a:custGeom>
                  <a:avLst/>
                  <a:gdLst/>
                  <a:ahLst/>
                  <a:cxnLst>
                    <a:cxn ang="0">
                      <a:pos x="11" y="93"/>
                    </a:cxn>
                    <a:cxn ang="0">
                      <a:pos x="4" y="83"/>
                    </a:cxn>
                    <a:cxn ang="0">
                      <a:pos x="0" y="65"/>
                    </a:cxn>
                    <a:cxn ang="0">
                      <a:pos x="3" y="45"/>
                    </a:cxn>
                    <a:cxn ang="0">
                      <a:pos x="11" y="25"/>
                    </a:cxn>
                    <a:cxn ang="0">
                      <a:pos x="22" y="10"/>
                    </a:cxn>
                    <a:cxn ang="0">
                      <a:pos x="34" y="2"/>
                    </a:cxn>
                    <a:cxn ang="0">
                      <a:pos x="47" y="0"/>
                    </a:cxn>
                  </a:cxnLst>
                  <a:rect l="0" t="0" r="r" b="b"/>
                  <a:pathLst>
                    <a:path w="48" h="94">
                      <a:moveTo>
                        <a:pt x="11" y="93"/>
                      </a:moveTo>
                      <a:lnTo>
                        <a:pt x="4" y="83"/>
                      </a:lnTo>
                      <a:lnTo>
                        <a:pt x="0" y="65"/>
                      </a:lnTo>
                      <a:lnTo>
                        <a:pt x="3" y="45"/>
                      </a:lnTo>
                      <a:lnTo>
                        <a:pt x="11" y="25"/>
                      </a:lnTo>
                      <a:lnTo>
                        <a:pt x="22" y="10"/>
                      </a:lnTo>
                      <a:lnTo>
                        <a:pt x="34" y="2"/>
                      </a:lnTo>
                      <a:lnTo>
                        <a:pt x="47"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nvGrpSpPr>
              <p:cNvPr id="10" name="Group 41"/>
              <p:cNvGrpSpPr>
                <a:grpSpLocks/>
              </p:cNvGrpSpPr>
              <p:nvPr/>
            </p:nvGrpSpPr>
            <p:grpSpPr bwMode="auto">
              <a:xfrm>
                <a:off x="918" y="2253"/>
                <a:ext cx="223" cy="230"/>
                <a:chOff x="918" y="2253"/>
                <a:chExt cx="223" cy="230"/>
              </a:xfrm>
            </p:grpSpPr>
            <p:sp>
              <p:nvSpPr>
                <p:cNvPr id="77" name="Freeform 42"/>
                <p:cNvSpPr>
                  <a:spLocks/>
                </p:cNvSpPr>
                <p:nvPr/>
              </p:nvSpPr>
              <p:spPr bwMode="auto">
                <a:xfrm>
                  <a:off x="918" y="2345"/>
                  <a:ext cx="101" cy="130"/>
                </a:xfrm>
                <a:custGeom>
                  <a:avLst/>
                  <a:gdLst/>
                  <a:ahLst/>
                  <a:cxnLst>
                    <a:cxn ang="0">
                      <a:pos x="4" y="84"/>
                    </a:cxn>
                    <a:cxn ang="0">
                      <a:pos x="8" y="76"/>
                    </a:cxn>
                    <a:cxn ang="0">
                      <a:pos x="11" y="70"/>
                    </a:cxn>
                    <a:cxn ang="0">
                      <a:pos x="16" y="67"/>
                    </a:cxn>
                    <a:cxn ang="0">
                      <a:pos x="24" y="62"/>
                    </a:cxn>
                    <a:cxn ang="0">
                      <a:pos x="29" y="57"/>
                    </a:cxn>
                    <a:cxn ang="0">
                      <a:pos x="34" y="52"/>
                    </a:cxn>
                    <a:cxn ang="0">
                      <a:pos x="38" y="46"/>
                    </a:cxn>
                    <a:cxn ang="0">
                      <a:pos x="44" y="42"/>
                    </a:cxn>
                    <a:cxn ang="0">
                      <a:pos x="52" y="38"/>
                    </a:cxn>
                    <a:cxn ang="0">
                      <a:pos x="59" y="33"/>
                    </a:cxn>
                    <a:cxn ang="0">
                      <a:pos x="62" y="24"/>
                    </a:cxn>
                    <a:cxn ang="0">
                      <a:pos x="67" y="17"/>
                    </a:cxn>
                    <a:cxn ang="0">
                      <a:pos x="75" y="1"/>
                    </a:cxn>
                    <a:cxn ang="0">
                      <a:pos x="80" y="0"/>
                    </a:cxn>
                    <a:cxn ang="0">
                      <a:pos x="85" y="3"/>
                    </a:cxn>
                    <a:cxn ang="0">
                      <a:pos x="87" y="7"/>
                    </a:cxn>
                    <a:cxn ang="0">
                      <a:pos x="88" y="14"/>
                    </a:cxn>
                    <a:cxn ang="0">
                      <a:pos x="85" y="24"/>
                    </a:cxn>
                    <a:cxn ang="0">
                      <a:pos x="81" y="28"/>
                    </a:cxn>
                    <a:cxn ang="0">
                      <a:pos x="78" y="33"/>
                    </a:cxn>
                    <a:cxn ang="0">
                      <a:pos x="74" y="42"/>
                    </a:cxn>
                    <a:cxn ang="0">
                      <a:pos x="79" y="40"/>
                    </a:cxn>
                    <a:cxn ang="0">
                      <a:pos x="86" y="40"/>
                    </a:cxn>
                    <a:cxn ang="0">
                      <a:pos x="89" y="42"/>
                    </a:cxn>
                    <a:cxn ang="0">
                      <a:pos x="97" y="47"/>
                    </a:cxn>
                    <a:cxn ang="0">
                      <a:pos x="99" y="55"/>
                    </a:cxn>
                    <a:cxn ang="0">
                      <a:pos x="100" y="67"/>
                    </a:cxn>
                    <a:cxn ang="0">
                      <a:pos x="98" y="82"/>
                    </a:cxn>
                    <a:cxn ang="0">
                      <a:pos x="93" y="91"/>
                    </a:cxn>
                    <a:cxn ang="0">
                      <a:pos x="88" y="104"/>
                    </a:cxn>
                    <a:cxn ang="0">
                      <a:pos x="80" y="117"/>
                    </a:cxn>
                    <a:cxn ang="0">
                      <a:pos x="75" y="124"/>
                    </a:cxn>
                    <a:cxn ang="0">
                      <a:pos x="69" y="128"/>
                    </a:cxn>
                    <a:cxn ang="0">
                      <a:pos x="62" y="129"/>
                    </a:cxn>
                    <a:cxn ang="0">
                      <a:pos x="53" y="128"/>
                    </a:cxn>
                    <a:cxn ang="0">
                      <a:pos x="46" y="125"/>
                    </a:cxn>
                    <a:cxn ang="0">
                      <a:pos x="42" y="122"/>
                    </a:cxn>
                    <a:cxn ang="0">
                      <a:pos x="37" y="119"/>
                    </a:cxn>
                    <a:cxn ang="0">
                      <a:pos x="33" y="121"/>
                    </a:cxn>
                    <a:cxn ang="0">
                      <a:pos x="27" y="122"/>
                    </a:cxn>
                    <a:cxn ang="0">
                      <a:pos x="21" y="123"/>
                    </a:cxn>
                    <a:cxn ang="0">
                      <a:pos x="12" y="121"/>
                    </a:cxn>
                    <a:cxn ang="0">
                      <a:pos x="7" y="117"/>
                    </a:cxn>
                    <a:cxn ang="0">
                      <a:pos x="2" y="109"/>
                    </a:cxn>
                    <a:cxn ang="0">
                      <a:pos x="0" y="98"/>
                    </a:cxn>
                    <a:cxn ang="0">
                      <a:pos x="2" y="86"/>
                    </a:cxn>
                    <a:cxn ang="0">
                      <a:pos x="4" y="84"/>
                    </a:cxn>
                  </a:cxnLst>
                  <a:rect l="0" t="0" r="r" b="b"/>
                  <a:pathLst>
                    <a:path w="101" h="130">
                      <a:moveTo>
                        <a:pt x="4" y="84"/>
                      </a:moveTo>
                      <a:lnTo>
                        <a:pt x="8" y="76"/>
                      </a:lnTo>
                      <a:lnTo>
                        <a:pt x="11" y="70"/>
                      </a:lnTo>
                      <a:lnTo>
                        <a:pt x="16" y="67"/>
                      </a:lnTo>
                      <a:lnTo>
                        <a:pt x="24" y="62"/>
                      </a:lnTo>
                      <a:lnTo>
                        <a:pt x="29" y="57"/>
                      </a:lnTo>
                      <a:lnTo>
                        <a:pt x="34" y="52"/>
                      </a:lnTo>
                      <a:lnTo>
                        <a:pt x="38" y="46"/>
                      </a:lnTo>
                      <a:lnTo>
                        <a:pt x="44" y="42"/>
                      </a:lnTo>
                      <a:lnTo>
                        <a:pt x="52" y="38"/>
                      </a:lnTo>
                      <a:lnTo>
                        <a:pt x="59" y="33"/>
                      </a:lnTo>
                      <a:lnTo>
                        <a:pt x="62" y="24"/>
                      </a:lnTo>
                      <a:lnTo>
                        <a:pt x="67" y="17"/>
                      </a:lnTo>
                      <a:lnTo>
                        <a:pt x="75" y="1"/>
                      </a:lnTo>
                      <a:lnTo>
                        <a:pt x="80" y="0"/>
                      </a:lnTo>
                      <a:lnTo>
                        <a:pt x="85" y="3"/>
                      </a:lnTo>
                      <a:lnTo>
                        <a:pt x="87" y="7"/>
                      </a:lnTo>
                      <a:lnTo>
                        <a:pt x="88" y="14"/>
                      </a:lnTo>
                      <a:lnTo>
                        <a:pt x="85" y="24"/>
                      </a:lnTo>
                      <a:lnTo>
                        <a:pt x="81" y="28"/>
                      </a:lnTo>
                      <a:lnTo>
                        <a:pt x="78" y="33"/>
                      </a:lnTo>
                      <a:lnTo>
                        <a:pt x="74" y="42"/>
                      </a:lnTo>
                      <a:lnTo>
                        <a:pt x="79" y="40"/>
                      </a:lnTo>
                      <a:lnTo>
                        <a:pt x="86" y="40"/>
                      </a:lnTo>
                      <a:lnTo>
                        <a:pt x="89" y="42"/>
                      </a:lnTo>
                      <a:lnTo>
                        <a:pt x="97" y="47"/>
                      </a:lnTo>
                      <a:lnTo>
                        <a:pt x="99" y="55"/>
                      </a:lnTo>
                      <a:lnTo>
                        <a:pt x="100" y="67"/>
                      </a:lnTo>
                      <a:lnTo>
                        <a:pt x="98" y="82"/>
                      </a:lnTo>
                      <a:lnTo>
                        <a:pt x="93" y="91"/>
                      </a:lnTo>
                      <a:lnTo>
                        <a:pt x="88" y="104"/>
                      </a:lnTo>
                      <a:lnTo>
                        <a:pt x="80" y="117"/>
                      </a:lnTo>
                      <a:lnTo>
                        <a:pt x="75" y="124"/>
                      </a:lnTo>
                      <a:lnTo>
                        <a:pt x="69" y="128"/>
                      </a:lnTo>
                      <a:lnTo>
                        <a:pt x="62" y="129"/>
                      </a:lnTo>
                      <a:lnTo>
                        <a:pt x="53" y="128"/>
                      </a:lnTo>
                      <a:lnTo>
                        <a:pt x="46" y="125"/>
                      </a:lnTo>
                      <a:lnTo>
                        <a:pt x="42" y="122"/>
                      </a:lnTo>
                      <a:lnTo>
                        <a:pt x="37" y="119"/>
                      </a:lnTo>
                      <a:lnTo>
                        <a:pt x="33" y="121"/>
                      </a:lnTo>
                      <a:lnTo>
                        <a:pt x="27" y="122"/>
                      </a:lnTo>
                      <a:lnTo>
                        <a:pt x="21" y="123"/>
                      </a:lnTo>
                      <a:lnTo>
                        <a:pt x="12" y="121"/>
                      </a:lnTo>
                      <a:lnTo>
                        <a:pt x="7" y="117"/>
                      </a:lnTo>
                      <a:lnTo>
                        <a:pt x="2" y="109"/>
                      </a:lnTo>
                      <a:lnTo>
                        <a:pt x="0" y="98"/>
                      </a:lnTo>
                      <a:lnTo>
                        <a:pt x="2" y="86"/>
                      </a:lnTo>
                      <a:lnTo>
                        <a:pt x="4" y="84"/>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nvGrpSpPr>
                <p:cNvPr id="11" name="Group 43"/>
                <p:cNvGrpSpPr>
                  <a:grpSpLocks/>
                </p:cNvGrpSpPr>
                <p:nvPr/>
              </p:nvGrpSpPr>
              <p:grpSpPr bwMode="auto">
                <a:xfrm>
                  <a:off x="940" y="2253"/>
                  <a:ext cx="201" cy="230"/>
                  <a:chOff x="940" y="2253"/>
                  <a:chExt cx="201" cy="230"/>
                </a:xfrm>
              </p:grpSpPr>
              <p:grpSp>
                <p:nvGrpSpPr>
                  <p:cNvPr id="12" name="Group 44"/>
                  <p:cNvGrpSpPr>
                    <a:grpSpLocks/>
                  </p:cNvGrpSpPr>
                  <p:nvPr/>
                </p:nvGrpSpPr>
                <p:grpSpPr bwMode="auto">
                  <a:xfrm>
                    <a:off x="940" y="2253"/>
                    <a:ext cx="201" cy="201"/>
                    <a:chOff x="940" y="2253"/>
                    <a:chExt cx="201" cy="201"/>
                  </a:xfrm>
                </p:grpSpPr>
                <p:sp>
                  <p:nvSpPr>
                    <p:cNvPr id="85" name="Freeform 45"/>
                    <p:cNvSpPr>
                      <a:spLocks/>
                    </p:cNvSpPr>
                    <p:nvPr/>
                  </p:nvSpPr>
                  <p:spPr bwMode="auto">
                    <a:xfrm>
                      <a:off x="940" y="2253"/>
                      <a:ext cx="201" cy="201"/>
                    </a:xfrm>
                    <a:custGeom>
                      <a:avLst/>
                      <a:gdLst/>
                      <a:ahLst/>
                      <a:cxnLst>
                        <a:cxn ang="0">
                          <a:pos x="3" y="178"/>
                        </a:cxn>
                        <a:cxn ang="0">
                          <a:pos x="13" y="164"/>
                        </a:cxn>
                        <a:cxn ang="0">
                          <a:pos x="28" y="146"/>
                        </a:cxn>
                        <a:cxn ang="0">
                          <a:pos x="46" y="128"/>
                        </a:cxn>
                        <a:cxn ang="0">
                          <a:pos x="60" y="117"/>
                        </a:cxn>
                        <a:cxn ang="0">
                          <a:pos x="71" y="113"/>
                        </a:cxn>
                        <a:cxn ang="0">
                          <a:pos x="78" y="111"/>
                        </a:cxn>
                        <a:cxn ang="0">
                          <a:pos x="83" y="106"/>
                        </a:cxn>
                        <a:cxn ang="0">
                          <a:pos x="81" y="93"/>
                        </a:cxn>
                        <a:cxn ang="0">
                          <a:pos x="84" y="79"/>
                        </a:cxn>
                        <a:cxn ang="0">
                          <a:pos x="92" y="66"/>
                        </a:cxn>
                        <a:cxn ang="0">
                          <a:pos x="102" y="51"/>
                        </a:cxn>
                        <a:cxn ang="0">
                          <a:pos x="118" y="36"/>
                        </a:cxn>
                        <a:cxn ang="0">
                          <a:pos x="135" y="21"/>
                        </a:cxn>
                        <a:cxn ang="0">
                          <a:pos x="151" y="10"/>
                        </a:cxn>
                        <a:cxn ang="0">
                          <a:pos x="168" y="2"/>
                        </a:cxn>
                        <a:cxn ang="0">
                          <a:pos x="180" y="0"/>
                        </a:cxn>
                        <a:cxn ang="0">
                          <a:pos x="191" y="3"/>
                        </a:cxn>
                        <a:cxn ang="0">
                          <a:pos x="197" y="10"/>
                        </a:cxn>
                        <a:cxn ang="0">
                          <a:pos x="200" y="20"/>
                        </a:cxn>
                        <a:cxn ang="0">
                          <a:pos x="199" y="34"/>
                        </a:cxn>
                        <a:cxn ang="0">
                          <a:pos x="194" y="49"/>
                        </a:cxn>
                        <a:cxn ang="0">
                          <a:pos x="187" y="62"/>
                        </a:cxn>
                        <a:cxn ang="0">
                          <a:pos x="176" y="76"/>
                        </a:cxn>
                        <a:cxn ang="0">
                          <a:pos x="164" y="88"/>
                        </a:cxn>
                        <a:cxn ang="0">
                          <a:pos x="148" y="101"/>
                        </a:cxn>
                        <a:cxn ang="0">
                          <a:pos x="133" y="112"/>
                        </a:cxn>
                        <a:cxn ang="0">
                          <a:pos x="120" y="119"/>
                        </a:cxn>
                        <a:cxn ang="0">
                          <a:pos x="108" y="119"/>
                        </a:cxn>
                        <a:cxn ang="0">
                          <a:pos x="97" y="118"/>
                        </a:cxn>
                        <a:cxn ang="0">
                          <a:pos x="90" y="121"/>
                        </a:cxn>
                        <a:cxn ang="0">
                          <a:pos x="86" y="127"/>
                        </a:cxn>
                        <a:cxn ang="0">
                          <a:pos x="82" y="139"/>
                        </a:cxn>
                        <a:cxn ang="0">
                          <a:pos x="72" y="152"/>
                        </a:cxn>
                        <a:cxn ang="0">
                          <a:pos x="58" y="166"/>
                        </a:cxn>
                        <a:cxn ang="0">
                          <a:pos x="46" y="178"/>
                        </a:cxn>
                        <a:cxn ang="0">
                          <a:pos x="36" y="189"/>
                        </a:cxn>
                        <a:cxn ang="0">
                          <a:pos x="27" y="196"/>
                        </a:cxn>
                        <a:cxn ang="0">
                          <a:pos x="17" y="199"/>
                        </a:cxn>
                        <a:cxn ang="0">
                          <a:pos x="8" y="200"/>
                        </a:cxn>
                        <a:cxn ang="0">
                          <a:pos x="1" y="196"/>
                        </a:cxn>
                        <a:cxn ang="0">
                          <a:pos x="0" y="187"/>
                        </a:cxn>
                        <a:cxn ang="0">
                          <a:pos x="3" y="178"/>
                        </a:cxn>
                      </a:cxnLst>
                      <a:rect l="0" t="0" r="r" b="b"/>
                      <a:pathLst>
                        <a:path w="201" h="201">
                          <a:moveTo>
                            <a:pt x="3" y="178"/>
                          </a:moveTo>
                          <a:lnTo>
                            <a:pt x="13" y="164"/>
                          </a:lnTo>
                          <a:lnTo>
                            <a:pt x="28" y="146"/>
                          </a:lnTo>
                          <a:lnTo>
                            <a:pt x="46" y="128"/>
                          </a:lnTo>
                          <a:lnTo>
                            <a:pt x="60" y="117"/>
                          </a:lnTo>
                          <a:lnTo>
                            <a:pt x="71" y="113"/>
                          </a:lnTo>
                          <a:lnTo>
                            <a:pt x="78" y="111"/>
                          </a:lnTo>
                          <a:lnTo>
                            <a:pt x="83" y="106"/>
                          </a:lnTo>
                          <a:lnTo>
                            <a:pt x="81" y="93"/>
                          </a:lnTo>
                          <a:lnTo>
                            <a:pt x="84" y="79"/>
                          </a:lnTo>
                          <a:lnTo>
                            <a:pt x="92" y="66"/>
                          </a:lnTo>
                          <a:lnTo>
                            <a:pt x="102" y="51"/>
                          </a:lnTo>
                          <a:lnTo>
                            <a:pt x="118" y="36"/>
                          </a:lnTo>
                          <a:lnTo>
                            <a:pt x="135" y="21"/>
                          </a:lnTo>
                          <a:lnTo>
                            <a:pt x="151" y="10"/>
                          </a:lnTo>
                          <a:lnTo>
                            <a:pt x="168" y="2"/>
                          </a:lnTo>
                          <a:lnTo>
                            <a:pt x="180" y="0"/>
                          </a:lnTo>
                          <a:lnTo>
                            <a:pt x="191" y="3"/>
                          </a:lnTo>
                          <a:lnTo>
                            <a:pt x="197" y="10"/>
                          </a:lnTo>
                          <a:lnTo>
                            <a:pt x="200" y="20"/>
                          </a:lnTo>
                          <a:lnTo>
                            <a:pt x="199" y="34"/>
                          </a:lnTo>
                          <a:lnTo>
                            <a:pt x="194" y="49"/>
                          </a:lnTo>
                          <a:lnTo>
                            <a:pt x="187" y="62"/>
                          </a:lnTo>
                          <a:lnTo>
                            <a:pt x="176" y="76"/>
                          </a:lnTo>
                          <a:lnTo>
                            <a:pt x="164" y="88"/>
                          </a:lnTo>
                          <a:lnTo>
                            <a:pt x="148" y="101"/>
                          </a:lnTo>
                          <a:lnTo>
                            <a:pt x="133" y="112"/>
                          </a:lnTo>
                          <a:lnTo>
                            <a:pt x="120" y="119"/>
                          </a:lnTo>
                          <a:lnTo>
                            <a:pt x="108" y="119"/>
                          </a:lnTo>
                          <a:lnTo>
                            <a:pt x="97" y="118"/>
                          </a:lnTo>
                          <a:lnTo>
                            <a:pt x="90" y="121"/>
                          </a:lnTo>
                          <a:lnTo>
                            <a:pt x="86" y="127"/>
                          </a:lnTo>
                          <a:lnTo>
                            <a:pt x="82" y="139"/>
                          </a:lnTo>
                          <a:lnTo>
                            <a:pt x="72" y="152"/>
                          </a:lnTo>
                          <a:lnTo>
                            <a:pt x="58" y="166"/>
                          </a:lnTo>
                          <a:lnTo>
                            <a:pt x="46" y="178"/>
                          </a:lnTo>
                          <a:lnTo>
                            <a:pt x="36" y="189"/>
                          </a:lnTo>
                          <a:lnTo>
                            <a:pt x="27" y="196"/>
                          </a:lnTo>
                          <a:lnTo>
                            <a:pt x="17" y="199"/>
                          </a:lnTo>
                          <a:lnTo>
                            <a:pt x="8" y="200"/>
                          </a:lnTo>
                          <a:lnTo>
                            <a:pt x="1" y="196"/>
                          </a:lnTo>
                          <a:lnTo>
                            <a:pt x="0" y="187"/>
                          </a:lnTo>
                          <a:lnTo>
                            <a:pt x="3" y="178"/>
                          </a:lnTo>
                        </a:path>
                      </a:pathLst>
                    </a:custGeom>
                    <a:solidFill>
                      <a:srgbClr val="A0A0C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6" name="Freeform 46"/>
                    <p:cNvSpPr>
                      <a:spLocks/>
                    </p:cNvSpPr>
                    <p:nvPr/>
                  </p:nvSpPr>
                  <p:spPr bwMode="auto">
                    <a:xfrm>
                      <a:off x="1034" y="2265"/>
                      <a:ext cx="97" cy="97"/>
                    </a:xfrm>
                    <a:custGeom>
                      <a:avLst/>
                      <a:gdLst/>
                      <a:ahLst/>
                      <a:cxnLst>
                        <a:cxn ang="0">
                          <a:pos x="0" y="78"/>
                        </a:cxn>
                        <a:cxn ang="0">
                          <a:pos x="3" y="66"/>
                        </a:cxn>
                        <a:cxn ang="0">
                          <a:pos x="10" y="56"/>
                        </a:cxn>
                        <a:cxn ang="0">
                          <a:pos x="22" y="41"/>
                        </a:cxn>
                        <a:cxn ang="0">
                          <a:pos x="34" y="29"/>
                        </a:cxn>
                        <a:cxn ang="0">
                          <a:pos x="49" y="18"/>
                        </a:cxn>
                        <a:cxn ang="0">
                          <a:pos x="64" y="8"/>
                        </a:cxn>
                        <a:cxn ang="0">
                          <a:pos x="76" y="1"/>
                        </a:cxn>
                        <a:cxn ang="0">
                          <a:pos x="86" y="0"/>
                        </a:cxn>
                        <a:cxn ang="0">
                          <a:pos x="93" y="3"/>
                        </a:cxn>
                        <a:cxn ang="0">
                          <a:pos x="96" y="13"/>
                        </a:cxn>
                        <a:cxn ang="0">
                          <a:pos x="92" y="24"/>
                        </a:cxn>
                        <a:cxn ang="0">
                          <a:pos x="86" y="36"/>
                        </a:cxn>
                        <a:cxn ang="0">
                          <a:pos x="74" y="52"/>
                        </a:cxn>
                        <a:cxn ang="0">
                          <a:pos x="62" y="64"/>
                        </a:cxn>
                        <a:cxn ang="0">
                          <a:pos x="49" y="75"/>
                        </a:cxn>
                        <a:cxn ang="0">
                          <a:pos x="36" y="86"/>
                        </a:cxn>
                        <a:cxn ang="0">
                          <a:pos x="18" y="96"/>
                        </a:cxn>
                        <a:cxn ang="0">
                          <a:pos x="7" y="94"/>
                        </a:cxn>
                        <a:cxn ang="0">
                          <a:pos x="1" y="89"/>
                        </a:cxn>
                        <a:cxn ang="0">
                          <a:pos x="0" y="78"/>
                        </a:cxn>
                      </a:cxnLst>
                      <a:rect l="0" t="0" r="r" b="b"/>
                      <a:pathLst>
                        <a:path w="97" h="97">
                          <a:moveTo>
                            <a:pt x="0" y="78"/>
                          </a:moveTo>
                          <a:lnTo>
                            <a:pt x="3" y="66"/>
                          </a:lnTo>
                          <a:lnTo>
                            <a:pt x="10" y="56"/>
                          </a:lnTo>
                          <a:lnTo>
                            <a:pt x="22" y="41"/>
                          </a:lnTo>
                          <a:lnTo>
                            <a:pt x="34" y="29"/>
                          </a:lnTo>
                          <a:lnTo>
                            <a:pt x="49" y="18"/>
                          </a:lnTo>
                          <a:lnTo>
                            <a:pt x="64" y="8"/>
                          </a:lnTo>
                          <a:lnTo>
                            <a:pt x="76" y="1"/>
                          </a:lnTo>
                          <a:lnTo>
                            <a:pt x="86" y="0"/>
                          </a:lnTo>
                          <a:lnTo>
                            <a:pt x="93" y="3"/>
                          </a:lnTo>
                          <a:lnTo>
                            <a:pt x="96" y="13"/>
                          </a:lnTo>
                          <a:lnTo>
                            <a:pt x="92" y="24"/>
                          </a:lnTo>
                          <a:lnTo>
                            <a:pt x="86" y="36"/>
                          </a:lnTo>
                          <a:lnTo>
                            <a:pt x="74" y="52"/>
                          </a:lnTo>
                          <a:lnTo>
                            <a:pt x="62" y="64"/>
                          </a:lnTo>
                          <a:lnTo>
                            <a:pt x="49" y="75"/>
                          </a:lnTo>
                          <a:lnTo>
                            <a:pt x="36" y="86"/>
                          </a:lnTo>
                          <a:lnTo>
                            <a:pt x="18" y="96"/>
                          </a:lnTo>
                          <a:lnTo>
                            <a:pt x="7" y="94"/>
                          </a:lnTo>
                          <a:lnTo>
                            <a:pt x="1" y="89"/>
                          </a:lnTo>
                          <a:lnTo>
                            <a:pt x="0" y="78"/>
                          </a:lnTo>
                        </a:path>
                      </a:pathLst>
                    </a:custGeom>
                    <a:solidFill>
                      <a:srgbClr val="E0E0FF"/>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sp>
                <p:nvSpPr>
                  <p:cNvPr id="80" name="Freeform 47"/>
                  <p:cNvSpPr>
                    <a:spLocks/>
                  </p:cNvSpPr>
                  <p:nvPr/>
                </p:nvSpPr>
                <p:spPr bwMode="auto">
                  <a:xfrm>
                    <a:off x="969" y="2396"/>
                    <a:ext cx="66" cy="87"/>
                  </a:xfrm>
                  <a:custGeom>
                    <a:avLst/>
                    <a:gdLst/>
                    <a:ahLst/>
                    <a:cxnLst>
                      <a:cxn ang="0">
                        <a:pos x="49" y="0"/>
                      </a:cxn>
                      <a:cxn ang="0">
                        <a:pos x="55" y="2"/>
                      </a:cxn>
                      <a:cxn ang="0">
                        <a:pos x="59" y="7"/>
                      </a:cxn>
                      <a:cxn ang="0">
                        <a:pos x="59" y="12"/>
                      </a:cxn>
                      <a:cxn ang="0">
                        <a:pos x="57" y="16"/>
                      </a:cxn>
                      <a:cxn ang="0">
                        <a:pos x="60" y="18"/>
                      </a:cxn>
                      <a:cxn ang="0">
                        <a:pos x="64" y="24"/>
                      </a:cxn>
                      <a:cxn ang="0">
                        <a:pos x="65" y="30"/>
                      </a:cxn>
                      <a:cxn ang="0">
                        <a:pos x="61" y="34"/>
                      </a:cxn>
                      <a:cxn ang="0">
                        <a:pos x="55" y="37"/>
                      </a:cxn>
                      <a:cxn ang="0">
                        <a:pos x="59" y="43"/>
                      </a:cxn>
                      <a:cxn ang="0">
                        <a:pos x="59" y="50"/>
                      </a:cxn>
                      <a:cxn ang="0">
                        <a:pos x="55" y="56"/>
                      </a:cxn>
                      <a:cxn ang="0">
                        <a:pos x="48" y="58"/>
                      </a:cxn>
                      <a:cxn ang="0">
                        <a:pos x="36" y="57"/>
                      </a:cxn>
                      <a:cxn ang="0">
                        <a:pos x="37" y="63"/>
                      </a:cxn>
                      <a:cxn ang="0">
                        <a:pos x="36" y="71"/>
                      </a:cxn>
                      <a:cxn ang="0">
                        <a:pos x="34" y="78"/>
                      </a:cxn>
                      <a:cxn ang="0">
                        <a:pos x="31" y="83"/>
                      </a:cxn>
                      <a:cxn ang="0">
                        <a:pos x="26" y="86"/>
                      </a:cxn>
                      <a:cxn ang="0">
                        <a:pos x="19" y="86"/>
                      </a:cxn>
                      <a:cxn ang="0">
                        <a:pos x="11" y="83"/>
                      </a:cxn>
                      <a:cxn ang="0">
                        <a:pos x="7" y="78"/>
                      </a:cxn>
                      <a:cxn ang="0">
                        <a:pos x="1" y="68"/>
                      </a:cxn>
                      <a:cxn ang="0">
                        <a:pos x="0" y="61"/>
                      </a:cxn>
                      <a:cxn ang="0">
                        <a:pos x="3" y="57"/>
                      </a:cxn>
                      <a:cxn ang="0">
                        <a:pos x="7" y="55"/>
                      </a:cxn>
                      <a:cxn ang="0">
                        <a:pos x="10" y="54"/>
                      </a:cxn>
                      <a:cxn ang="0">
                        <a:pos x="9" y="49"/>
                      </a:cxn>
                      <a:cxn ang="0">
                        <a:pos x="4" y="45"/>
                      </a:cxn>
                      <a:cxn ang="0">
                        <a:pos x="3" y="40"/>
                      </a:cxn>
                      <a:cxn ang="0">
                        <a:pos x="5" y="35"/>
                      </a:cxn>
                      <a:cxn ang="0">
                        <a:pos x="11" y="32"/>
                      </a:cxn>
                      <a:cxn ang="0">
                        <a:pos x="8" y="29"/>
                      </a:cxn>
                      <a:cxn ang="0">
                        <a:pos x="8" y="23"/>
                      </a:cxn>
                      <a:cxn ang="0">
                        <a:pos x="13" y="20"/>
                      </a:cxn>
                      <a:cxn ang="0">
                        <a:pos x="11" y="15"/>
                      </a:cxn>
                      <a:cxn ang="0">
                        <a:pos x="14" y="9"/>
                      </a:cxn>
                      <a:cxn ang="0">
                        <a:pos x="18" y="7"/>
                      </a:cxn>
                      <a:cxn ang="0">
                        <a:pos x="24" y="6"/>
                      </a:cxn>
                      <a:cxn ang="0">
                        <a:pos x="28" y="7"/>
                      </a:cxn>
                      <a:cxn ang="0">
                        <a:pos x="32" y="7"/>
                      </a:cxn>
                      <a:cxn ang="0">
                        <a:pos x="38" y="4"/>
                      </a:cxn>
                      <a:cxn ang="0">
                        <a:pos x="49" y="0"/>
                      </a:cxn>
                    </a:cxnLst>
                    <a:rect l="0" t="0" r="r" b="b"/>
                    <a:pathLst>
                      <a:path w="66" h="87">
                        <a:moveTo>
                          <a:pt x="49" y="0"/>
                        </a:moveTo>
                        <a:lnTo>
                          <a:pt x="55" y="2"/>
                        </a:lnTo>
                        <a:lnTo>
                          <a:pt x="59" y="7"/>
                        </a:lnTo>
                        <a:lnTo>
                          <a:pt x="59" y="12"/>
                        </a:lnTo>
                        <a:lnTo>
                          <a:pt x="57" y="16"/>
                        </a:lnTo>
                        <a:lnTo>
                          <a:pt x="60" y="18"/>
                        </a:lnTo>
                        <a:lnTo>
                          <a:pt x="64" y="24"/>
                        </a:lnTo>
                        <a:lnTo>
                          <a:pt x="65" y="30"/>
                        </a:lnTo>
                        <a:lnTo>
                          <a:pt x="61" y="34"/>
                        </a:lnTo>
                        <a:lnTo>
                          <a:pt x="55" y="37"/>
                        </a:lnTo>
                        <a:lnTo>
                          <a:pt x="59" y="43"/>
                        </a:lnTo>
                        <a:lnTo>
                          <a:pt x="59" y="50"/>
                        </a:lnTo>
                        <a:lnTo>
                          <a:pt x="55" y="56"/>
                        </a:lnTo>
                        <a:lnTo>
                          <a:pt x="48" y="58"/>
                        </a:lnTo>
                        <a:lnTo>
                          <a:pt x="36" y="57"/>
                        </a:lnTo>
                        <a:lnTo>
                          <a:pt x="37" y="63"/>
                        </a:lnTo>
                        <a:lnTo>
                          <a:pt x="36" y="71"/>
                        </a:lnTo>
                        <a:lnTo>
                          <a:pt x="34" y="78"/>
                        </a:lnTo>
                        <a:lnTo>
                          <a:pt x="31" y="83"/>
                        </a:lnTo>
                        <a:lnTo>
                          <a:pt x="26" y="86"/>
                        </a:lnTo>
                        <a:lnTo>
                          <a:pt x="19" y="86"/>
                        </a:lnTo>
                        <a:lnTo>
                          <a:pt x="11" y="83"/>
                        </a:lnTo>
                        <a:lnTo>
                          <a:pt x="7" y="78"/>
                        </a:lnTo>
                        <a:lnTo>
                          <a:pt x="1" y="68"/>
                        </a:lnTo>
                        <a:lnTo>
                          <a:pt x="0" y="61"/>
                        </a:lnTo>
                        <a:lnTo>
                          <a:pt x="3" y="57"/>
                        </a:lnTo>
                        <a:lnTo>
                          <a:pt x="7" y="55"/>
                        </a:lnTo>
                        <a:lnTo>
                          <a:pt x="10" y="54"/>
                        </a:lnTo>
                        <a:lnTo>
                          <a:pt x="9" y="49"/>
                        </a:lnTo>
                        <a:lnTo>
                          <a:pt x="4" y="45"/>
                        </a:lnTo>
                        <a:lnTo>
                          <a:pt x="3" y="40"/>
                        </a:lnTo>
                        <a:lnTo>
                          <a:pt x="5" y="35"/>
                        </a:lnTo>
                        <a:lnTo>
                          <a:pt x="11" y="32"/>
                        </a:lnTo>
                        <a:lnTo>
                          <a:pt x="8" y="29"/>
                        </a:lnTo>
                        <a:lnTo>
                          <a:pt x="8" y="23"/>
                        </a:lnTo>
                        <a:lnTo>
                          <a:pt x="13" y="20"/>
                        </a:lnTo>
                        <a:lnTo>
                          <a:pt x="11" y="15"/>
                        </a:lnTo>
                        <a:lnTo>
                          <a:pt x="14" y="9"/>
                        </a:lnTo>
                        <a:lnTo>
                          <a:pt x="18" y="7"/>
                        </a:lnTo>
                        <a:lnTo>
                          <a:pt x="24" y="6"/>
                        </a:lnTo>
                        <a:lnTo>
                          <a:pt x="28" y="7"/>
                        </a:lnTo>
                        <a:lnTo>
                          <a:pt x="32" y="7"/>
                        </a:lnTo>
                        <a:lnTo>
                          <a:pt x="38" y="4"/>
                        </a:lnTo>
                        <a:lnTo>
                          <a:pt x="49" y="0"/>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1" name="Freeform 48"/>
                  <p:cNvSpPr>
                    <a:spLocks/>
                  </p:cNvSpPr>
                  <p:nvPr/>
                </p:nvSpPr>
                <p:spPr bwMode="auto">
                  <a:xfrm>
                    <a:off x="992" y="2432"/>
                    <a:ext cx="33" cy="17"/>
                  </a:xfrm>
                  <a:custGeom>
                    <a:avLst/>
                    <a:gdLst/>
                    <a:ahLst/>
                    <a:cxnLst>
                      <a:cxn ang="0">
                        <a:pos x="0" y="2"/>
                      </a:cxn>
                      <a:cxn ang="0">
                        <a:pos x="5" y="10"/>
                      </a:cxn>
                      <a:cxn ang="0">
                        <a:pos x="13" y="16"/>
                      </a:cxn>
                      <a:cxn ang="0">
                        <a:pos x="20" y="13"/>
                      </a:cxn>
                      <a:cxn ang="0">
                        <a:pos x="28" y="8"/>
                      </a:cxn>
                      <a:cxn ang="0">
                        <a:pos x="32" y="0"/>
                      </a:cxn>
                    </a:cxnLst>
                    <a:rect l="0" t="0" r="r" b="b"/>
                    <a:pathLst>
                      <a:path w="33" h="17">
                        <a:moveTo>
                          <a:pt x="0" y="2"/>
                        </a:moveTo>
                        <a:lnTo>
                          <a:pt x="5" y="10"/>
                        </a:lnTo>
                        <a:lnTo>
                          <a:pt x="13" y="16"/>
                        </a:lnTo>
                        <a:lnTo>
                          <a:pt x="20" y="13"/>
                        </a:lnTo>
                        <a:lnTo>
                          <a:pt x="28" y="8"/>
                        </a:lnTo>
                        <a:lnTo>
                          <a:pt x="32"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2" name="Freeform 49"/>
                  <p:cNvSpPr>
                    <a:spLocks/>
                  </p:cNvSpPr>
                  <p:nvPr/>
                </p:nvSpPr>
                <p:spPr bwMode="auto">
                  <a:xfrm>
                    <a:off x="985" y="2447"/>
                    <a:ext cx="21" cy="17"/>
                  </a:xfrm>
                  <a:custGeom>
                    <a:avLst/>
                    <a:gdLst/>
                    <a:ahLst/>
                    <a:cxnLst>
                      <a:cxn ang="0">
                        <a:pos x="20" y="16"/>
                      </a:cxn>
                      <a:cxn ang="0">
                        <a:pos x="14" y="16"/>
                      </a:cxn>
                      <a:cxn ang="0">
                        <a:pos x="8" y="10"/>
                      </a:cxn>
                      <a:cxn ang="0">
                        <a:pos x="0" y="0"/>
                      </a:cxn>
                    </a:cxnLst>
                    <a:rect l="0" t="0" r="r" b="b"/>
                    <a:pathLst>
                      <a:path w="21" h="17">
                        <a:moveTo>
                          <a:pt x="20" y="16"/>
                        </a:moveTo>
                        <a:lnTo>
                          <a:pt x="14" y="16"/>
                        </a:lnTo>
                        <a:lnTo>
                          <a:pt x="8" y="10"/>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3" name="Freeform 50"/>
                  <p:cNvSpPr>
                    <a:spLocks/>
                  </p:cNvSpPr>
                  <p:nvPr/>
                </p:nvSpPr>
                <p:spPr bwMode="auto">
                  <a:xfrm>
                    <a:off x="984" y="2454"/>
                    <a:ext cx="19" cy="17"/>
                  </a:xfrm>
                  <a:custGeom>
                    <a:avLst/>
                    <a:gdLst/>
                    <a:ahLst/>
                    <a:cxnLst>
                      <a:cxn ang="0">
                        <a:pos x="18" y="16"/>
                      </a:cxn>
                      <a:cxn ang="0">
                        <a:pos x="13" y="12"/>
                      </a:cxn>
                      <a:cxn ang="0">
                        <a:pos x="8" y="12"/>
                      </a:cxn>
                      <a:cxn ang="0">
                        <a:pos x="4" y="16"/>
                      </a:cxn>
                      <a:cxn ang="0">
                        <a:pos x="2" y="8"/>
                      </a:cxn>
                      <a:cxn ang="0">
                        <a:pos x="0" y="0"/>
                      </a:cxn>
                    </a:cxnLst>
                    <a:rect l="0" t="0" r="r" b="b"/>
                    <a:pathLst>
                      <a:path w="19" h="17">
                        <a:moveTo>
                          <a:pt x="18" y="16"/>
                        </a:moveTo>
                        <a:lnTo>
                          <a:pt x="13" y="12"/>
                        </a:lnTo>
                        <a:lnTo>
                          <a:pt x="8" y="12"/>
                        </a:lnTo>
                        <a:lnTo>
                          <a:pt x="4" y="16"/>
                        </a:lnTo>
                        <a:lnTo>
                          <a:pt x="2" y="8"/>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84" name="Freeform 51"/>
                  <p:cNvSpPr>
                    <a:spLocks/>
                  </p:cNvSpPr>
                  <p:nvPr/>
                </p:nvSpPr>
                <p:spPr bwMode="auto">
                  <a:xfrm>
                    <a:off x="992" y="2413"/>
                    <a:ext cx="34" cy="17"/>
                  </a:xfrm>
                  <a:custGeom>
                    <a:avLst/>
                    <a:gdLst/>
                    <a:ahLst/>
                    <a:cxnLst>
                      <a:cxn ang="0">
                        <a:pos x="33" y="0"/>
                      </a:cxn>
                      <a:cxn ang="0">
                        <a:pos x="28" y="4"/>
                      </a:cxn>
                      <a:cxn ang="0">
                        <a:pos x="24" y="6"/>
                      </a:cxn>
                      <a:cxn ang="0">
                        <a:pos x="20" y="10"/>
                      </a:cxn>
                      <a:cxn ang="0">
                        <a:pos x="17" y="14"/>
                      </a:cxn>
                      <a:cxn ang="0">
                        <a:pos x="12" y="16"/>
                      </a:cxn>
                      <a:cxn ang="0">
                        <a:pos x="8" y="14"/>
                      </a:cxn>
                      <a:cxn ang="0">
                        <a:pos x="4" y="10"/>
                      </a:cxn>
                      <a:cxn ang="0">
                        <a:pos x="0" y="8"/>
                      </a:cxn>
                    </a:cxnLst>
                    <a:rect l="0" t="0" r="r" b="b"/>
                    <a:pathLst>
                      <a:path w="34" h="17">
                        <a:moveTo>
                          <a:pt x="33" y="0"/>
                        </a:moveTo>
                        <a:lnTo>
                          <a:pt x="28" y="4"/>
                        </a:lnTo>
                        <a:lnTo>
                          <a:pt x="24" y="6"/>
                        </a:lnTo>
                        <a:lnTo>
                          <a:pt x="20" y="10"/>
                        </a:lnTo>
                        <a:lnTo>
                          <a:pt x="17" y="14"/>
                        </a:lnTo>
                        <a:lnTo>
                          <a:pt x="12" y="16"/>
                        </a:lnTo>
                        <a:lnTo>
                          <a:pt x="8" y="14"/>
                        </a:lnTo>
                        <a:lnTo>
                          <a:pt x="4" y="10"/>
                        </a:lnTo>
                        <a:lnTo>
                          <a:pt x="0" y="8"/>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grpSp>
        <p:grpSp>
          <p:nvGrpSpPr>
            <p:cNvPr id="13" name="Group 52"/>
            <p:cNvGrpSpPr>
              <a:grpSpLocks/>
            </p:cNvGrpSpPr>
            <p:nvPr/>
          </p:nvGrpSpPr>
          <p:grpSpPr bwMode="auto">
            <a:xfrm>
              <a:off x="911" y="2113"/>
              <a:ext cx="160" cy="262"/>
              <a:chOff x="911" y="2113"/>
              <a:chExt cx="160" cy="262"/>
            </a:xfrm>
          </p:grpSpPr>
          <p:grpSp>
            <p:nvGrpSpPr>
              <p:cNvPr id="14" name="Group 53"/>
              <p:cNvGrpSpPr>
                <a:grpSpLocks/>
              </p:cNvGrpSpPr>
              <p:nvPr/>
            </p:nvGrpSpPr>
            <p:grpSpPr bwMode="auto">
              <a:xfrm>
                <a:off x="911" y="2154"/>
                <a:ext cx="136" cy="221"/>
                <a:chOff x="911" y="2154"/>
                <a:chExt cx="136" cy="221"/>
              </a:xfrm>
            </p:grpSpPr>
            <p:sp>
              <p:nvSpPr>
                <p:cNvPr id="64" name="Freeform 54"/>
                <p:cNvSpPr>
                  <a:spLocks/>
                </p:cNvSpPr>
                <p:nvPr/>
              </p:nvSpPr>
              <p:spPr bwMode="auto">
                <a:xfrm>
                  <a:off x="911" y="2154"/>
                  <a:ext cx="136" cy="221"/>
                </a:xfrm>
                <a:custGeom>
                  <a:avLst/>
                  <a:gdLst/>
                  <a:ahLst/>
                  <a:cxnLst>
                    <a:cxn ang="0">
                      <a:pos x="4" y="60"/>
                    </a:cxn>
                    <a:cxn ang="0">
                      <a:pos x="1" y="73"/>
                    </a:cxn>
                    <a:cxn ang="0">
                      <a:pos x="0" y="86"/>
                    </a:cxn>
                    <a:cxn ang="0">
                      <a:pos x="3" y="116"/>
                    </a:cxn>
                    <a:cxn ang="0">
                      <a:pos x="6" y="142"/>
                    </a:cxn>
                    <a:cxn ang="0">
                      <a:pos x="12" y="157"/>
                    </a:cxn>
                    <a:cxn ang="0">
                      <a:pos x="19" y="176"/>
                    </a:cxn>
                    <a:cxn ang="0">
                      <a:pos x="23" y="186"/>
                    </a:cxn>
                    <a:cxn ang="0">
                      <a:pos x="28" y="198"/>
                    </a:cxn>
                    <a:cxn ang="0">
                      <a:pos x="33" y="208"/>
                    </a:cxn>
                    <a:cxn ang="0">
                      <a:pos x="37" y="215"/>
                    </a:cxn>
                    <a:cxn ang="0">
                      <a:pos x="41" y="219"/>
                    </a:cxn>
                    <a:cxn ang="0">
                      <a:pos x="46" y="220"/>
                    </a:cxn>
                    <a:cxn ang="0">
                      <a:pos x="51" y="218"/>
                    </a:cxn>
                    <a:cxn ang="0">
                      <a:pos x="55" y="218"/>
                    </a:cxn>
                    <a:cxn ang="0">
                      <a:pos x="58" y="217"/>
                    </a:cxn>
                    <a:cxn ang="0">
                      <a:pos x="62" y="211"/>
                    </a:cxn>
                    <a:cxn ang="0">
                      <a:pos x="68" y="199"/>
                    </a:cxn>
                    <a:cxn ang="0">
                      <a:pos x="73" y="184"/>
                    </a:cxn>
                    <a:cxn ang="0">
                      <a:pos x="77" y="170"/>
                    </a:cxn>
                    <a:cxn ang="0">
                      <a:pos x="79" y="158"/>
                    </a:cxn>
                    <a:cxn ang="0">
                      <a:pos x="82" y="149"/>
                    </a:cxn>
                    <a:cxn ang="0">
                      <a:pos x="87" y="138"/>
                    </a:cxn>
                    <a:cxn ang="0">
                      <a:pos x="92" y="130"/>
                    </a:cxn>
                    <a:cxn ang="0">
                      <a:pos x="87" y="125"/>
                    </a:cxn>
                    <a:cxn ang="0">
                      <a:pos x="81" y="122"/>
                    </a:cxn>
                    <a:cxn ang="0">
                      <a:pos x="86" y="116"/>
                    </a:cxn>
                    <a:cxn ang="0">
                      <a:pos x="87" y="109"/>
                    </a:cxn>
                    <a:cxn ang="0">
                      <a:pos x="88" y="105"/>
                    </a:cxn>
                    <a:cxn ang="0">
                      <a:pos x="92" y="101"/>
                    </a:cxn>
                    <a:cxn ang="0">
                      <a:pos x="94" y="103"/>
                    </a:cxn>
                    <a:cxn ang="0">
                      <a:pos x="97" y="104"/>
                    </a:cxn>
                    <a:cxn ang="0">
                      <a:pos x="100" y="109"/>
                    </a:cxn>
                    <a:cxn ang="0">
                      <a:pos x="101" y="115"/>
                    </a:cxn>
                    <a:cxn ang="0">
                      <a:pos x="103" y="117"/>
                    </a:cxn>
                    <a:cxn ang="0">
                      <a:pos x="108" y="117"/>
                    </a:cxn>
                    <a:cxn ang="0">
                      <a:pos x="110" y="115"/>
                    </a:cxn>
                    <a:cxn ang="0">
                      <a:pos x="113" y="111"/>
                    </a:cxn>
                    <a:cxn ang="0">
                      <a:pos x="116" y="99"/>
                    </a:cxn>
                    <a:cxn ang="0">
                      <a:pos x="121" y="91"/>
                    </a:cxn>
                    <a:cxn ang="0">
                      <a:pos x="125" y="87"/>
                    </a:cxn>
                    <a:cxn ang="0">
                      <a:pos x="126" y="81"/>
                    </a:cxn>
                    <a:cxn ang="0">
                      <a:pos x="123" y="70"/>
                    </a:cxn>
                    <a:cxn ang="0">
                      <a:pos x="121" y="63"/>
                    </a:cxn>
                    <a:cxn ang="0">
                      <a:pos x="123" y="55"/>
                    </a:cxn>
                    <a:cxn ang="0">
                      <a:pos x="130" y="48"/>
                    </a:cxn>
                    <a:cxn ang="0">
                      <a:pos x="135" y="42"/>
                    </a:cxn>
                    <a:cxn ang="0">
                      <a:pos x="131" y="27"/>
                    </a:cxn>
                    <a:cxn ang="0">
                      <a:pos x="124" y="15"/>
                    </a:cxn>
                    <a:cxn ang="0">
                      <a:pos x="105" y="5"/>
                    </a:cxn>
                    <a:cxn ang="0">
                      <a:pos x="86" y="0"/>
                    </a:cxn>
                    <a:cxn ang="0">
                      <a:pos x="67" y="2"/>
                    </a:cxn>
                    <a:cxn ang="0">
                      <a:pos x="45" y="9"/>
                    </a:cxn>
                    <a:cxn ang="0">
                      <a:pos x="38" y="17"/>
                    </a:cxn>
                    <a:cxn ang="0">
                      <a:pos x="35" y="24"/>
                    </a:cxn>
                    <a:cxn ang="0">
                      <a:pos x="32" y="35"/>
                    </a:cxn>
                    <a:cxn ang="0">
                      <a:pos x="29" y="40"/>
                    </a:cxn>
                    <a:cxn ang="0">
                      <a:pos x="15" y="48"/>
                    </a:cxn>
                    <a:cxn ang="0">
                      <a:pos x="8" y="54"/>
                    </a:cxn>
                    <a:cxn ang="0">
                      <a:pos x="4" y="60"/>
                    </a:cxn>
                  </a:cxnLst>
                  <a:rect l="0" t="0" r="r" b="b"/>
                  <a:pathLst>
                    <a:path w="136" h="221">
                      <a:moveTo>
                        <a:pt x="4" y="60"/>
                      </a:moveTo>
                      <a:lnTo>
                        <a:pt x="1" y="73"/>
                      </a:lnTo>
                      <a:lnTo>
                        <a:pt x="0" y="86"/>
                      </a:lnTo>
                      <a:lnTo>
                        <a:pt x="3" y="116"/>
                      </a:lnTo>
                      <a:lnTo>
                        <a:pt x="6" y="142"/>
                      </a:lnTo>
                      <a:lnTo>
                        <a:pt x="12" y="157"/>
                      </a:lnTo>
                      <a:lnTo>
                        <a:pt x="19" y="176"/>
                      </a:lnTo>
                      <a:lnTo>
                        <a:pt x="23" y="186"/>
                      </a:lnTo>
                      <a:lnTo>
                        <a:pt x="28" y="198"/>
                      </a:lnTo>
                      <a:lnTo>
                        <a:pt x="33" y="208"/>
                      </a:lnTo>
                      <a:lnTo>
                        <a:pt x="37" y="215"/>
                      </a:lnTo>
                      <a:lnTo>
                        <a:pt x="41" y="219"/>
                      </a:lnTo>
                      <a:lnTo>
                        <a:pt x="46" y="220"/>
                      </a:lnTo>
                      <a:lnTo>
                        <a:pt x="51" y="218"/>
                      </a:lnTo>
                      <a:lnTo>
                        <a:pt x="55" y="218"/>
                      </a:lnTo>
                      <a:lnTo>
                        <a:pt x="58" y="217"/>
                      </a:lnTo>
                      <a:lnTo>
                        <a:pt x="62" y="211"/>
                      </a:lnTo>
                      <a:lnTo>
                        <a:pt x="68" y="199"/>
                      </a:lnTo>
                      <a:lnTo>
                        <a:pt x="73" y="184"/>
                      </a:lnTo>
                      <a:lnTo>
                        <a:pt x="77" y="170"/>
                      </a:lnTo>
                      <a:lnTo>
                        <a:pt x="79" y="158"/>
                      </a:lnTo>
                      <a:lnTo>
                        <a:pt x="82" y="149"/>
                      </a:lnTo>
                      <a:lnTo>
                        <a:pt x="87" y="138"/>
                      </a:lnTo>
                      <a:lnTo>
                        <a:pt x="92" y="130"/>
                      </a:lnTo>
                      <a:lnTo>
                        <a:pt x="87" y="125"/>
                      </a:lnTo>
                      <a:lnTo>
                        <a:pt x="81" y="122"/>
                      </a:lnTo>
                      <a:lnTo>
                        <a:pt x="86" y="116"/>
                      </a:lnTo>
                      <a:lnTo>
                        <a:pt x="87" y="109"/>
                      </a:lnTo>
                      <a:lnTo>
                        <a:pt x="88" y="105"/>
                      </a:lnTo>
                      <a:lnTo>
                        <a:pt x="92" y="101"/>
                      </a:lnTo>
                      <a:lnTo>
                        <a:pt x="94" y="103"/>
                      </a:lnTo>
                      <a:lnTo>
                        <a:pt x="97" y="104"/>
                      </a:lnTo>
                      <a:lnTo>
                        <a:pt x="100" y="109"/>
                      </a:lnTo>
                      <a:lnTo>
                        <a:pt x="101" y="115"/>
                      </a:lnTo>
                      <a:lnTo>
                        <a:pt x="103" y="117"/>
                      </a:lnTo>
                      <a:lnTo>
                        <a:pt x="108" y="117"/>
                      </a:lnTo>
                      <a:lnTo>
                        <a:pt x="110" y="115"/>
                      </a:lnTo>
                      <a:lnTo>
                        <a:pt x="113" y="111"/>
                      </a:lnTo>
                      <a:lnTo>
                        <a:pt x="116" y="99"/>
                      </a:lnTo>
                      <a:lnTo>
                        <a:pt x="121" y="91"/>
                      </a:lnTo>
                      <a:lnTo>
                        <a:pt x="125" y="87"/>
                      </a:lnTo>
                      <a:lnTo>
                        <a:pt x="126" y="81"/>
                      </a:lnTo>
                      <a:lnTo>
                        <a:pt x="123" y="70"/>
                      </a:lnTo>
                      <a:lnTo>
                        <a:pt x="121" y="63"/>
                      </a:lnTo>
                      <a:lnTo>
                        <a:pt x="123" y="55"/>
                      </a:lnTo>
                      <a:lnTo>
                        <a:pt x="130" y="48"/>
                      </a:lnTo>
                      <a:lnTo>
                        <a:pt x="135" y="42"/>
                      </a:lnTo>
                      <a:lnTo>
                        <a:pt x="131" y="27"/>
                      </a:lnTo>
                      <a:lnTo>
                        <a:pt x="124" y="15"/>
                      </a:lnTo>
                      <a:lnTo>
                        <a:pt x="105" y="5"/>
                      </a:lnTo>
                      <a:lnTo>
                        <a:pt x="86" y="0"/>
                      </a:lnTo>
                      <a:lnTo>
                        <a:pt x="67" y="2"/>
                      </a:lnTo>
                      <a:lnTo>
                        <a:pt x="45" y="9"/>
                      </a:lnTo>
                      <a:lnTo>
                        <a:pt x="38" y="17"/>
                      </a:lnTo>
                      <a:lnTo>
                        <a:pt x="35" y="24"/>
                      </a:lnTo>
                      <a:lnTo>
                        <a:pt x="32" y="35"/>
                      </a:lnTo>
                      <a:lnTo>
                        <a:pt x="29" y="40"/>
                      </a:lnTo>
                      <a:lnTo>
                        <a:pt x="15" y="48"/>
                      </a:lnTo>
                      <a:lnTo>
                        <a:pt x="8" y="54"/>
                      </a:lnTo>
                      <a:lnTo>
                        <a:pt x="4" y="60"/>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nvGrpSpPr>
                <p:cNvPr id="16" name="Group 55"/>
                <p:cNvGrpSpPr>
                  <a:grpSpLocks/>
                </p:cNvGrpSpPr>
                <p:nvPr/>
              </p:nvGrpSpPr>
              <p:grpSpPr bwMode="auto">
                <a:xfrm>
                  <a:off x="927" y="2187"/>
                  <a:ext cx="106" cy="117"/>
                  <a:chOff x="927" y="2187"/>
                  <a:chExt cx="106" cy="117"/>
                </a:xfrm>
              </p:grpSpPr>
              <p:grpSp>
                <p:nvGrpSpPr>
                  <p:cNvPr id="26" name="Group 56"/>
                  <p:cNvGrpSpPr>
                    <a:grpSpLocks/>
                  </p:cNvGrpSpPr>
                  <p:nvPr/>
                </p:nvGrpSpPr>
                <p:grpSpPr bwMode="auto">
                  <a:xfrm>
                    <a:off x="927" y="2187"/>
                    <a:ext cx="106" cy="117"/>
                    <a:chOff x="927" y="2187"/>
                    <a:chExt cx="106" cy="117"/>
                  </a:xfrm>
                </p:grpSpPr>
                <p:sp>
                  <p:nvSpPr>
                    <p:cNvPr id="68" name="Freeform 57"/>
                    <p:cNvSpPr>
                      <a:spLocks/>
                    </p:cNvSpPr>
                    <p:nvPr/>
                  </p:nvSpPr>
                  <p:spPr bwMode="auto">
                    <a:xfrm>
                      <a:off x="927" y="2199"/>
                      <a:ext cx="32" cy="105"/>
                    </a:xfrm>
                    <a:custGeom>
                      <a:avLst/>
                      <a:gdLst/>
                      <a:ahLst/>
                      <a:cxnLst>
                        <a:cxn ang="0">
                          <a:pos x="1" y="104"/>
                        </a:cxn>
                        <a:cxn ang="0">
                          <a:pos x="5" y="94"/>
                        </a:cxn>
                        <a:cxn ang="0">
                          <a:pos x="7" y="87"/>
                        </a:cxn>
                        <a:cxn ang="0">
                          <a:pos x="6" y="75"/>
                        </a:cxn>
                        <a:cxn ang="0">
                          <a:pos x="2" y="63"/>
                        </a:cxn>
                        <a:cxn ang="0">
                          <a:pos x="0" y="50"/>
                        </a:cxn>
                        <a:cxn ang="0">
                          <a:pos x="1" y="40"/>
                        </a:cxn>
                        <a:cxn ang="0">
                          <a:pos x="7" y="29"/>
                        </a:cxn>
                        <a:cxn ang="0">
                          <a:pos x="13" y="22"/>
                        </a:cxn>
                        <a:cxn ang="0">
                          <a:pos x="22" y="15"/>
                        </a:cxn>
                        <a:cxn ang="0">
                          <a:pos x="31" y="12"/>
                        </a:cxn>
                        <a:cxn ang="0">
                          <a:pos x="26" y="11"/>
                        </a:cxn>
                        <a:cxn ang="0">
                          <a:pos x="23" y="10"/>
                        </a:cxn>
                        <a:cxn ang="0">
                          <a:pos x="21" y="8"/>
                        </a:cxn>
                        <a:cxn ang="0">
                          <a:pos x="19" y="3"/>
                        </a:cxn>
                        <a:cxn ang="0">
                          <a:pos x="20" y="0"/>
                        </a:cxn>
                      </a:cxnLst>
                      <a:rect l="0" t="0" r="r" b="b"/>
                      <a:pathLst>
                        <a:path w="32" h="105">
                          <a:moveTo>
                            <a:pt x="1" y="104"/>
                          </a:moveTo>
                          <a:lnTo>
                            <a:pt x="5" y="94"/>
                          </a:lnTo>
                          <a:lnTo>
                            <a:pt x="7" y="87"/>
                          </a:lnTo>
                          <a:lnTo>
                            <a:pt x="6" y="75"/>
                          </a:lnTo>
                          <a:lnTo>
                            <a:pt x="2" y="63"/>
                          </a:lnTo>
                          <a:lnTo>
                            <a:pt x="0" y="50"/>
                          </a:lnTo>
                          <a:lnTo>
                            <a:pt x="1" y="40"/>
                          </a:lnTo>
                          <a:lnTo>
                            <a:pt x="7" y="29"/>
                          </a:lnTo>
                          <a:lnTo>
                            <a:pt x="13" y="22"/>
                          </a:lnTo>
                          <a:lnTo>
                            <a:pt x="22" y="15"/>
                          </a:lnTo>
                          <a:lnTo>
                            <a:pt x="31" y="12"/>
                          </a:lnTo>
                          <a:lnTo>
                            <a:pt x="26" y="11"/>
                          </a:lnTo>
                          <a:lnTo>
                            <a:pt x="23" y="10"/>
                          </a:lnTo>
                          <a:lnTo>
                            <a:pt x="21" y="8"/>
                          </a:lnTo>
                          <a:lnTo>
                            <a:pt x="19" y="3"/>
                          </a:lnTo>
                          <a:lnTo>
                            <a:pt x="20"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69" name="Freeform 58"/>
                    <p:cNvSpPr>
                      <a:spLocks/>
                    </p:cNvSpPr>
                    <p:nvPr/>
                  </p:nvSpPr>
                  <p:spPr bwMode="auto">
                    <a:xfrm>
                      <a:off x="971" y="2216"/>
                      <a:ext cx="38" cy="17"/>
                    </a:xfrm>
                    <a:custGeom>
                      <a:avLst/>
                      <a:gdLst/>
                      <a:ahLst/>
                      <a:cxnLst>
                        <a:cxn ang="0">
                          <a:pos x="0" y="8"/>
                        </a:cxn>
                        <a:cxn ang="0">
                          <a:pos x="7" y="12"/>
                        </a:cxn>
                        <a:cxn ang="0">
                          <a:pos x="14" y="14"/>
                        </a:cxn>
                        <a:cxn ang="0">
                          <a:pos x="22" y="16"/>
                        </a:cxn>
                        <a:cxn ang="0">
                          <a:pos x="28" y="14"/>
                        </a:cxn>
                        <a:cxn ang="0">
                          <a:pos x="34" y="13"/>
                        </a:cxn>
                        <a:cxn ang="0">
                          <a:pos x="37" y="9"/>
                        </a:cxn>
                        <a:cxn ang="0">
                          <a:pos x="37" y="4"/>
                        </a:cxn>
                        <a:cxn ang="0">
                          <a:pos x="33" y="1"/>
                        </a:cxn>
                        <a:cxn ang="0">
                          <a:pos x="28" y="0"/>
                        </a:cxn>
                        <a:cxn ang="0">
                          <a:pos x="21" y="2"/>
                        </a:cxn>
                      </a:cxnLst>
                      <a:rect l="0" t="0" r="r" b="b"/>
                      <a:pathLst>
                        <a:path w="38" h="17">
                          <a:moveTo>
                            <a:pt x="0" y="8"/>
                          </a:moveTo>
                          <a:lnTo>
                            <a:pt x="7" y="12"/>
                          </a:lnTo>
                          <a:lnTo>
                            <a:pt x="14" y="14"/>
                          </a:lnTo>
                          <a:lnTo>
                            <a:pt x="22" y="16"/>
                          </a:lnTo>
                          <a:lnTo>
                            <a:pt x="28" y="14"/>
                          </a:lnTo>
                          <a:lnTo>
                            <a:pt x="34" y="13"/>
                          </a:lnTo>
                          <a:lnTo>
                            <a:pt x="37" y="9"/>
                          </a:lnTo>
                          <a:lnTo>
                            <a:pt x="37" y="4"/>
                          </a:lnTo>
                          <a:lnTo>
                            <a:pt x="33" y="1"/>
                          </a:lnTo>
                          <a:lnTo>
                            <a:pt x="28" y="0"/>
                          </a:lnTo>
                          <a:lnTo>
                            <a:pt x="21" y="2"/>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70" name="Freeform 59"/>
                    <p:cNvSpPr>
                      <a:spLocks/>
                    </p:cNvSpPr>
                    <p:nvPr/>
                  </p:nvSpPr>
                  <p:spPr bwMode="auto">
                    <a:xfrm>
                      <a:off x="962" y="2249"/>
                      <a:ext cx="18" cy="23"/>
                    </a:xfrm>
                    <a:custGeom>
                      <a:avLst/>
                      <a:gdLst/>
                      <a:ahLst/>
                      <a:cxnLst>
                        <a:cxn ang="0">
                          <a:pos x="17" y="0"/>
                        </a:cxn>
                        <a:cxn ang="0">
                          <a:pos x="10" y="3"/>
                        </a:cxn>
                        <a:cxn ang="0">
                          <a:pos x="5" y="8"/>
                        </a:cxn>
                        <a:cxn ang="0">
                          <a:pos x="1" y="15"/>
                        </a:cxn>
                        <a:cxn ang="0">
                          <a:pos x="0" y="22"/>
                        </a:cxn>
                      </a:cxnLst>
                      <a:rect l="0" t="0" r="r" b="b"/>
                      <a:pathLst>
                        <a:path w="18" h="23">
                          <a:moveTo>
                            <a:pt x="17" y="0"/>
                          </a:moveTo>
                          <a:lnTo>
                            <a:pt x="10" y="3"/>
                          </a:lnTo>
                          <a:lnTo>
                            <a:pt x="5" y="8"/>
                          </a:lnTo>
                          <a:lnTo>
                            <a:pt x="1" y="15"/>
                          </a:lnTo>
                          <a:lnTo>
                            <a:pt x="0" y="22"/>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71" name="Freeform 60"/>
                    <p:cNvSpPr>
                      <a:spLocks/>
                    </p:cNvSpPr>
                    <p:nvPr/>
                  </p:nvSpPr>
                  <p:spPr bwMode="auto">
                    <a:xfrm>
                      <a:off x="999" y="2196"/>
                      <a:ext cx="17" cy="18"/>
                    </a:xfrm>
                    <a:custGeom>
                      <a:avLst/>
                      <a:gdLst/>
                      <a:ahLst/>
                      <a:cxnLst>
                        <a:cxn ang="0">
                          <a:pos x="0" y="0"/>
                        </a:cxn>
                        <a:cxn ang="0">
                          <a:pos x="8" y="17"/>
                        </a:cxn>
                        <a:cxn ang="0">
                          <a:pos x="8" y="13"/>
                        </a:cxn>
                        <a:cxn ang="0">
                          <a:pos x="11" y="10"/>
                        </a:cxn>
                        <a:cxn ang="0">
                          <a:pos x="16" y="11"/>
                        </a:cxn>
                      </a:cxnLst>
                      <a:rect l="0" t="0" r="r" b="b"/>
                      <a:pathLst>
                        <a:path w="17" h="18">
                          <a:moveTo>
                            <a:pt x="0" y="0"/>
                          </a:moveTo>
                          <a:lnTo>
                            <a:pt x="8" y="17"/>
                          </a:lnTo>
                          <a:lnTo>
                            <a:pt x="8" y="13"/>
                          </a:lnTo>
                          <a:lnTo>
                            <a:pt x="11" y="10"/>
                          </a:lnTo>
                          <a:lnTo>
                            <a:pt x="16" y="11"/>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72" name="Freeform 61"/>
                    <p:cNvSpPr>
                      <a:spLocks/>
                    </p:cNvSpPr>
                    <p:nvPr/>
                  </p:nvSpPr>
                  <p:spPr bwMode="auto">
                    <a:xfrm>
                      <a:off x="1009" y="2210"/>
                      <a:ext cx="17" cy="17"/>
                    </a:xfrm>
                    <a:custGeom>
                      <a:avLst/>
                      <a:gdLst/>
                      <a:ahLst/>
                      <a:cxnLst>
                        <a:cxn ang="0">
                          <a:pos x="6" y="13"/>
                        </a:cxn>
                        <a:cxn ang="0">
                          <a:pos x="2" y="10"/>
                        </a:cxn>
                        <a:cxn ang="0">
                          <a:pos x="0" y="8"/>
                        </a:cxn>
                        <a:cxn ang="0">
                          <a:pos x="0" y="2"/>
                        </a:cxn>
                        <a:cxn ang="0">
                          <a:pos x="4" y="0"/>
                        </a:cxn>
                        <a:cxn ang="0">
                          <a:pos x="6" y="0"/>
                        </a:cxn>
                        <a:cxn ang="0">
                          <a:pos x="11" y="2"/>
                        </a:cxn>
                        <a:cxn ang="0">
                          <a:pos x="13" y="5"/>
                        </a:cxn>
                        <a:cxn ang="0">
                          <a:pos x="13" y="10"/>
                        </a:cxn>
                        <a:cxn ang="0">
                          <a:pos x="13" y="13"/>
                        </a:cxn>
                        <a:cxn ang="0">
                          <a:pos x="16" y="16"/>
                        </a:cxn>
                        <a:cxn ang="0">
                          <a:pos x="11" y="16"/>
                        </a:cxn>
                        <a:cxn ang="0">
                          <a:pos x="6" y="13"/>
                        </a:cxn>
                      </a:cxnLst>
                      <a:rect l="0" t="0" r="r" b="b"/>
                      <a:pathLst>
                        <a:path w="17" h="17">
                          <a:moveTo>
                            <a:pt x="6" y="13"/>
                          </a:moveTo>
                          <a:lnTo>
                            <a:pt x="2" y="10"/>
                          </a:lnTo>
                          <a:lnTo>
                            <a:pt x="0" y="8"/>
                          </a:lnTo>
                          <a:lnTo>
                            <a:pt x="0" y="2"/>
                          </a:lnTo>
                          <a:lnTo>
                            <a:pt x="4" y="0"/>
                          </a:lnTo>
                          <a:lnTo>
                            <a:pt x="6" y="0"/>
                          </a:lnTo>
                          <a:lnTo>
                            <a:pt x="11" y="2"/>
                          </a:lnTo>
                          <a:lnTo>
                            <a:pt x="13" y="5"/>
                          </a:lnTo>
                          <a:lnTo>
                            <a:pt x="13" y="10"/>
                          </a:lnTo>
                          <a:lnTo>
                            <a:pt x="13" y="13"/>
                          </a:lnTo>
                          <a:lnTo>
                            <a:pt x="16" y="16"/>
                          </a:lnTo>
                          <a:lnTo>
                            <a:pt x="11" y="16"/>
                          </a:lnTo>
                          <a:lnTo>
                            <a:pt x="6" y="13"/>
                          </a:lnTo>
                        </a:path>
                      </a:pathLst>
                    </a:custGeom>
                    <a:solidFill>
                      <a:srgbClr val="C0804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73" name="Freeform 62"/>
                    <p:cNvSpPr>
                      <a:spLocks/>
                    </p:cNvSpPr>
                    <p:nvPr/>
                  </p:nvSpPr>
                  <p:spPr bwMode="auto">
                    <a:xfrm>
                      <a:off x="1014" y="2187"/>
                      <a:ext cx="19" cy="30"/>
                    </a:xfrm>
                    <a:custGeom>
                      <a:avLst/>
                      <a:gdLst/>
                      <a:ahLst/>
                      <a:cxnLst>
                        <a:cxn ang="0">
                          <a:pos x="18" y="29"/>
                        </a:cxn>
                        <a:cxn ang="0">
                          <a:pos x="17" y="20"/>
                        </a:cxn>
                        <a:cxn ang="0">
                          <a:pos x="14" y="12"/>
                        </a:cxn>
                        <a:cxn ang="0">
                          <a:pos x="7" y="9"/>
                        </a:cxn>
                        <a:cxn ang="0">
                          <a:pos x="0" y="5"/>
                        </a:cxn>
                        <a:cxn ang="0">
                          <a:pos x="0" y="0"/>
                        </a:cxn>
                      </a:cxnLst>
                      <a:rect l="0" t="0" r="r" b="b"/>
                      <a:pathLst>
                        <a:path w="19" h="30">
                          <a:moveTo>
                            <a:pt x="18" y="29"/>
                          </a:moveTo>
                          <a:lnTo>
                            <a:pt x="17" y="20"/>
                          </a:lnTo>
                          <a:lnTo>
                            <a:pt x="14" y="12"/>
                          </a:lnTo>
                          <a:lnTo>
                            <a:pt x="7" y="9"/>
                          </a:lnTo>
                          <a:lnTo>
                            <a:pt x="0" y="5"/>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74" name="Freeform 63"/>
                    <p:cNvSpPr>
                      <a:spLocks/>
                    </p:cNvSpPr>
                    <p:nvPr/>
                  </p:nvSpPr>
                  <p:spPr bwMode="auto">
                    <a:xfrm>
                      <a:off x="990" y="2228"/>
                      <a:ext cx="25" cy="29"/>
                    </a:xfrm>
                    <a:custGeom>
                      <a:avLst/>
                      <a:gdLst/>
                      <a:ahLst/>
                      <a:cxnLst>
                        <a:cxn ang="0">
                          <a:pos x="12" y="27"/>
                        </a:cxn>
                        <a:cxn ang="0">
                          <a:pos x="7" y="28"/>
                        </a:cxn>
                        <a:cxn ang="0">
                          <a:pos x="3" y="28"/>
                        </a:cxn>
                        <a:cxn ang="0">
                          <a:pos x="0" y="24"/>
                        </a:cxn>
                        <a:cxn ang="0">
                          <a:pos x="0" y="19"/>
                        </a:cxn>
                        <a:cxn ang="0">
                          <a:pos x="4" y="15"/>
                        </a:cxn>
                        <a:cxn ang="0">
                          <a:pos x="11" y="12"/>
                        </a:cxn>
                        <a:cxn ang="0">
                          <a:pos x="17" y="8"/>
                        </a:cxn>
                        <a:cxn ang="0">
                          <a:pos x="21" y="5"/>
                        </a:cxn>
                        <a:cxn ang="0">
                          <a:pos x="24" y="0"/>
                        </a:cxn>
                      </a:cxnLst>
                      <a:rect l="0" t="0" r="r" b="b"/>
                      <a:pathLst>
                        <a:path w="25" h="29">
                          <a:moveTo>
                            <a:pt x="12" y="27"/>
                          </a:moveTo>
                          <a:lnTo>
                            <a:pt x="7" y="28"/>
                          </a:lnTo>
                          <a:lnTo>
                            <a:pt x="3" y="28"/>
                          </a:lnTo>
                          <a:lnTo>
                            <a:pt x="0" y="24"/>
                          </a:lnTo>
                          <a:lnTo>
                            <a:pt x="0" y="19"/>
                          </a:lnTo>
                          <a:lnTo>
                            <a:pt x="4" y="15"/>
                          </a:lnTo>
                          <a:lnTo>
                            <a:pt x="11" y="12"/>
                          </a:lnTo>
                          <a:lnTo>
                            <a:pt x="17" y="8"/>
                          </a:lnTo>
                          <a:lnTo>
                            <a:pt x="21" y="5"/>
                          </a:lnTo>
                          <a:lnTo>
                            <a:pt x="24"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sp>
                <p:nvSpPr>
                  <p:cNvPr id="67" name="Line 64"/>
                  <p:cNvSpPr>
                    <a:spLocks noChangeShapeType="1"/>
                  </p:cNvSpPr>
                  <p:nvPr/>
                </p:nvSpPr>
                <p:spPr bwMode="auto">
                  <a:xfrm flipH="1" flipV="1">
                    <a:off x="944" y="2258"/>
                    <a:ext cx="27" cy="20"/>
                  </a:xfrm>
                  <a:prstGeom prst="line">
                    <a:avLst/>
                  </a:prstGeom>
                  <a:noFill/>
                  <a:ln w="12700">
                    <a:solidFill>
                      <a:srgbClr val="000000"/>
                    </a:solidFill>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sp>
            <p:nvSpPr>
              <p:cNvPr id="63" name="Freeform 65"/>
              <p:cNvSpPr>
                <a:spLocks/>
              </p:cNvSpPr>
              <p:nvPr/>
            </p:nvSpPr>
            <p:spPr bwMode="auto">
              <a:xfrm>
                <a:off x="926" y="2113"/>
                <a:ext cx="145" cy="94"/>
              </a:xfrm>
              <a:custGeom>
                <a:avLst/>
                <a:gdLst/>
                <a:ahLst/>
                <a:cxnLst>
                  <a:cxn ang="0">
                    <a:pos x="5" y="93"/>
                  </a:cxn>
                  <a:cxn ang="0">
                    <a:pos x="14" y="88"/>
                  </a:cxn>
                  <a:cxn ang="0">
                    <a:pos x="20" y="81"/>
                  </a:cxn>
                  <a:cxn ang="0">
                    <a:pos x="23" y="71"/>
                  </a:cxn>
                  <a:cxn ang="0">
                    <a:pos x="25" y="63"/>
                  </a:cxn>
                  <a:cxn ang="0">
                    <a:pos x="29" y="56"/>
                  </a:cxn>
                  <a:cxn ang="0">
                    <a:pos x="34" y="52"/>
                  </a:cxn>
                  <a:cxn ang="0">
                    <a:pos x="41" y="50"/>
                  </a:cxn>
                  <a:cxn ang="0">
                    <a:pos x="47" y="51"/>
                  </a:cxn>
                  <a:cxn ang="0">
                    <a:pos x="52" y="56"/>
                  </a:cxn>
                  <a:cxn ang="0">
                    <a:pos x="56" y="63"/>
                  </a:cxn>
                  <a:cxn ang="0">
                    <a:pos x="54" y="72"/>
                  </a:cxn>
                  <a:cxn ang="0">
                    <a:pos x="49" y="83"/>
                  </a:cxn>
                  <a:cxn ang="0">
                    <a:pos x="60" y="86"/>
                  </a:cxn>
                  <a:cxn ang="0">
                    <a:pos x="61" y="81"/>
                  </a:cxn>
                  <a:cxn ang="0">
                    <a:pos x="67" y="76"/>
                  </a:cxn>
                  <a:cxn ang="0">
                    <a:pos x="72" y="70"/>
                  </a:cxn>
                  <a:cxn ang="0">
                    <a:pos x="74" y="65"/>
                  </a:cxn>
                  <a:cxn ang="0">
                    <a:pos x="75" y="60"/>
                  </a:cxn>
                  <a:cxn ang="0">
                    <a:pos x="79" y="63"/>
                  </a:cxn>
                  <a:cxn ang="0">
                    <a:pos x="84" y="64"/>
                  </a:cxn>
                  <a:cxn ang="0">
                    <a:pos x="89" y="65"/>
                  </a:cxn>
                  <a:cxn ang="0">
                    <a:pos x="93" y="64"/>
                  </a:cxn>
                  <a:cxn ang="0">
                    <a:pos x="97" y="63"/>
                  </a:cxn>
                  <a:cxn ang="0">
                    <a:pos x="100" y="68"/>
                  </a:cxn>
                  <a:cxn ang="0">
                    <a:pos x="105" y="74"/>
                  </a:cxn>
                  <a:cxn ang="0">
                    <a:pos x="111" y="80"/>
                  </a:cxn>
                  <a:cxn ang="0">
                    <a:pos x="117" y="83"/>
                  </a:cxn>
                  <a:cxn ang="0">
                    <a:pos x="124" y="86"/>
                  </a:cxn>
                  <a:cxn ang="0">
                    <a:pos x="132" y="87"/>
                  </a:cxn>
                  <a:cxn ang="0">
                    <a:pos x="138" y="85"/>
                  </a:cxn>
                  <a:cxn ang="0">
                    <a:pos x="143" y="79"/>
                  </a:cxn>
                  <a:cxn ang="0">
                    <a:pos x="144" y="72"/>
                  </a:cxn>
                  <a:cxn ang="0">
                    <a:pos x="142" y="66"/>
                  </a:cxn>
                  <a:cxn ang="0">
                    <a:pos x="139" y="58"/>
                  </a:cxn>
                  <a:cxn ang="0">
                    <a:pos x="137" y="50"/>
                  </a:cxn>
                  <a:cxn ang="0">
                    <a:pos x="134" y="45"/>
                  </a:cxn>
                  <a:cxn ang="0">
                    <a:pos x="127" y="39"/>
                  </a:cxn>
                  <a:cxn ang="0">
                    <a:pos x="121" y="37"/>
                  </a:cxn>
                  <a:cxn ang="0">
                    <a:pos x="115" y="36"/>
                  </a:cxn>
                  <a:cxn ang="0">
                    <a:pos x="111" y="37"/>
                  </a:cxn>
                  <a:cxn ang="0">
                    <a:pos x="106" y="27"/>
                  </a:cxn>
                  <a:cxn ang="0">
                    <a:pos x="98" y="19"/>
                  </a:cxn>
                  <a:cxn ang="0">
                    <a:pos x="85" y="11"/>
                  </a:cxn>
                  <a:cxn ang="0">
                    <a:pos x="69" y="4"/>
                  </a:cxn>
                  <a:cxn ang="0">
                    <a:pos x="53" y="0"/>
                  </a:cxn>
                  <a:cxn ang="0">
                    <a:pos x="41" y="2"/>
                  </a:cxn>
                  <a:cxn ang="0">
                    <a:pos x="39" y="6"/>
                  </a:cxn>
                  <a:cxn ang="0">
                    <a:pos x="36" y="9"/>
                  </a:cxn>
                  <a:cxn ang="0">
                    <a:pos x="30" y="13"/>
                  </a:cxn>
                  <a:cxn ang="0">
                    <a:pos x="22" y="17"/>
                  </a:cxn>
                  <a:cxn ang="0">
                    <a:pos x="16" y="20"/>
                  </a:cxn>
                  <a:cxn ang="0">
                    <a:pos x="12" y="24"/>
                  </a:cxn>
                  <a:cxn ang="0">
                    <a:pos x="8" y="30"/>
                  </a:cxn>
                  <a:cxn ang="0">
                    <a:pos x="5" y="37"/>
                  </a:cxn>
                  <a:cxn ang="0">
                    <a:pos x="5" y="43"/>
                  </a:cxn>
                  <a:cxn ang="0">
                    <a:pos x="3" y="51"/>
                  </a:cxn>
                  <a:cxn ang="0">
                    <a:pos x="0" y="60"/>
                  </a:cxn>
                  <a:cxn ang="0">
                    <a:pos x="0" y="71"/>
                  </a:cxn>
                  <a:cxn ang="0">
                    <a:pos x="0" y="78"/>
                  </a:cxn>
                  <a:cxn ang="0">
                    <a:pos x="2" y="86"/>
                  </a:cxn>
                  <a:cxn ang="0">
                    <a:pos x="5" y="93"/>
                  </a:cxn>
                </a:cxnLst>
                <a:rect l="0" t="0" r="r" b="b"/>
                <a:pathLst>
                  <a:path w="145" h="94">
                    <a:moveTo>
                      <a:pt x="5" y="93"/>
                    </a:moveTo>
                    <a:lnTo>
                      <a:pt x="14" y="88"/>
                    </a:lnTo>
                    <a:lnTo>
                      <a:pt x="20" y="81"/>
                    </a:lnTo>
                    <a:lnTo>
                      <a:pt x="23" y="71"/>
                    </a:lnTo>
                    <a:lnTo>
                      <a:pt x="25" y="63"/>
                    </a:lnTo>
                    <a:lnTo>
                      <a:pt x="29" y="56"/>
                    </a:lnTo>
                    <a:lnTo>
                      <a:pt x="34" y="52"/>
                    </a:lnTo>
                    <a:lnTo>
                      <a:pt x="41" y="50"/>
                    </a:lnTo>
                    <a:lnTo>
                      <a:pt x="47" y="51"/>
                    </a:lnTo>
                    <a:lnTo>
                      <a:pt x="52" y="56"/>
                    </a:lnTo>
                    <a:lnTo>
                      <a:pt x="56" y="63"/>
                    </a:lnTo>
                    <a:lnTo>
                      <a:pt x="54" y="72"/>
                    </a:lnTo>
                    <a:lnTo>
                      <a:pt x="49" y="83"/>
                    </a:lnTo>
                    <a:lnTo>
                      <a:pt x="60" y="86"/>
                    </a:lnTo>
                    <a:lnTo>
                      <a:pt x="61" y="81"/>
                    </a:lnTo>
                    <a:lnTo>
                      <a:pt x="67" y="76"/>
                    </a:lnTo>
                    <a:lnTo>
                      <a:pt x="72" y="70"/>
                    </a:lnTo>
                    <a:lnTo>
                      <a:pt x="74" y="65"/>
                    </a:lnTo>
                    <a:lnTo>
                      <a:pt x="75" y="60"/>
                    </a:lnTo>
                    <a:lnTo>
                      <a:pt x="79" y="63"/>
                    </a:lnTo>
                    <a:lnTo>
                      <a:pt x="84" y="64"/>
                    </a:lnTo>
                    <a:lnTo>
                      <a:pt x="89" y="65"/>
                    </a:lnTo>
                    <a:lnTo>
                      <a:pt x="93" y="64"/>
                    </a:lnTo>
                    <a:lnTo>
                      <a:pt x="97" y="63"/>
                    </a:lnTo>
                    <a:lnTo>
                      <a:pt x="100" y="68"/>
                    </a:lnTo>
                    <a:lnTo>
                      <a:pt x="105" y="74"/>
                    </a:lnTo>
                    <a:lnTo>
                      <a:pt x="111" y="80"/>
                    </a:lnTo>
                    <a:lnTo>
                      <a:pt x="117" y="83"/>
                    </a:lnTo>
                    <a:lnTo>
                      <a:pt x="124" y="86"/>
                    </a:lnTo>
                    <a:lnTo>
                      <a:pt x="132" y="87"/>
                    </a:lnTo>
                    <a:lnTo>
                      <a:pt x="138" y="85"/>
                    </a:lnTo>
                    <a:lnTo>
                      <a:pt x="143" y="79"/>
                    </a:lnTo>
                    <a:lnTo>
                      <a:pt x="144" y="72"/>
                    </a:lnTo>
                    <a:lnTo>
                      <a:pt x="142" y="66"/>
                    </a:lnTo>
                    <a:lnTo>
                      <a:pt x="139" y="58"/>
                    </a:lnTo>
                    <a:lnTo>
                      <a:pt x="137" y="50"/>
                    </a:lnTo>
                    <a:lnTo>
                      <a:pt x="134" y="45"/>
                    </a:lnTo>
                    <a:lnTo>
                      <a:pt x="127" y="39"/>
                    </a:lnTo>
                    <a:lnTo>
                      <a:pt x="121" y="37"/>
                    </a:lnTo>
                    <a:lnTo>
                      <a:pt x="115" y="36"/>
                    </a:lnTo>
                    <a:lnTo>
                      <a:pt x="111" y="37"/>
                    </a:lnTo>
                    <a:lnTo>
                      <a:pt x="106" y="27"/>
                    </a:lnTo>
                    <a:lnTo>
                      <a:pt x="98" y="19"/>
                    </a:lnTo>
                    <a:lnTo>
                      <a:pt x="85" y="11"/>
                    </a:lnTo>
                    <a:lnTo>
                      <a:pt x="69" y="4"/>
                    </a:lnTo>
                    <a:lnTo>
                      <a:pt x="53" y="0"/>
                    </a:lnTo>
                    <a:lnTo>
                      <a:pt x="41" y="2"/>
                    </a:lnTo>
                    <a:lnTo>
                      <a:pt x="39" y="6"/>
                    </a:lnTo>
                    <a:lnTo>
                      <a:pt x="36" y="9"/>
                    </a:lnTo>
                    <a:lnTo>
                      <a:pt x="30" y="13"/>
                    </a:lnTo>
                    <a:lnTo>
                      <a:pt x="22" y="17"/>
                    </a:lnTo>
                    <a:lnTo>
                      <a:pt x="16" y="20"/>
                    </a:lnTo>
                    <a:lnTo>
                      <a:pt x="12" y="24"/>
                    </a:lnTo>
                    <a:lnTo>
                      <a:pt x="8" y="30"/>
                    </a:lnTo>
                    <a:lnTo>
                      <a:pt x="5" y="37"/>
                    </a:lnTo>
                    <a:lnTo>
                      <a:pt x="5" y="43"/>
                    </a:lnTo>
                    <a:lnTo>
                      <a:pt x="3" y="51"/>
                    </a:lnTo>
                    <a:lnTo>
                      <a:pt x="0" y="60"/>
                    </a:lnTo>
                    <a:lnTo>
                      <a:pt x="0" y="71"/>
                    </a:lnTo>
                    <a:lnTo>
                      <a:pt x="0" y="78"/>
                    </a:lnTo>
                    <a:lnTo>
                      <a:pt x="2" y="86"/>
                    </a:lnTo>
                    <a:lnTo>
                      <a:pt x="5" y="93"/>
                    </a:lnTo>
                  </a:path>
                </a:pathLst>
              </a:custGeom>
              <a:solidFill>
                <a:srgbClr val="A0A0A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nvGrpSpPr>
            <p:cNvPr id="27" name="Group 66"/>
            <p:cNvGrpSpPr>
              <a:grpSpLocks/>
            </p:cNvGrpSpPr>
            <p:nvPr/>
          </p:nvGrpSpPr>
          <p:grpSpPr bwMode="auto">
            <a:xfrm>
              <a:off x="427" y="2820"/>
              <a:ext cx="270" cy="83"/>
              <a:chOff x="427" y="2820"/>
              <a:chExt cx="270" cy="83"/>
            </a:xfrm>
          </p:grpSpPr>
          <p:sp>
            <p:nvSpPr>
              <p:cNvPr id="60" name="Freeform 67"/>
              <p:cNvSpPr>
                <a:spLocks/>
              </p:cNvSpPr>
              <p:nvPr/>
            </p:nvSpPr>
            <p:spPr bwMode="auto">
              <a:xfrm>
                <a:off x="427" y="2820"/>
                <a:ext cx="267" cy="63"/>
              </a:xfrm>
              <a:custGeom>
                <a:avLst/>
                <a:gdLst/>
                <a:ahLst/>
                <a:cxnLst>
                  <a:cxn ang="0">
                    <a:pos x="127" y="0"/>
                  </a:cxn>
                  <a:cxn ang="0">
                    <a:pos x="144" y="2"/>
                  </a:cxn>
                  <a:cxn ang="0">
                    <a:pos x="158" y="7"/>
                  </a:cxn>
                  <a:cxn ang="0">
                    <a:pos x="172" y="13"/>
                  </a:cxn>
                  <a:cxn ang="0">
                    <a:pos x="194" y="20"/>
                  </a:cxn>
                  <a:cxn ang="0">
                    <a:pos x="209" y="20"/>
                  </a:cxn>
                  <a:cxn ang="0">
                    <a:pos x="229" y="24"/>
                  </a:cxn>
                  <a:cxn ang="0">
                    <a:pos x="247" y="29"/>
                  </a:cxn>
                  <a:cxn ang="0">
                    <a:pos x="265" y="36"/>
                  </a:cxn>
                  <a:cxn ang="0">
                    <a:pos x="266" y="45"/>
                  </a:cxn>
                  <a:cxn ang="0">
                    <a:pos x="258" y="54"/>
                  </a:cxn>
                  <a:cxn ang="0">
                    <a:pos x="243" y="61"/>
                  </a:cxn>
                  <a:cxn ang="0">
                    <a:pos x="224" y="62"/>
                  </a:cxn>
                  <a:cxn ang="0">
                    <a:pos x="159" y="62"/>
                  </a:cxn>
                  <a:cxn ang="0">
                    <a:pos x="134" y="61"/>
                  </a:cxn>
                  <a:cxn ang="0">
                    <a:pos x="110" y="59"/>
                  </a:cxn>
                  <a:cxn ang="0">
                    <a:pos x="88" y="52"/>
                  </a:cxn>
                  <a:cxn ang="0">
                    <a:pos x="75" y="49"/>
                  </a:cxn>
                  <a:cxn ang="0">
                    <a:pos x="75" y="57"/>
                  </a:cxn>
                  <a:cxn ang="0">
                    <a:pos x="16" y="58"/>
                  </a:cxn>
                  <a:cxn ang="0">
                    <a:pos x="7" y="50"/>
                  </a:cxn>
                  <a:cxn ang="0">
                    <a:pos x="1" y="36"/>
                  </a:cxn>
                  <a:cxn ang="0">
                    <a:pos x="0" y="26"/>
                  </a:cxn>
                  <a:cxn ang="0">
                    <a:pos x="1" y="12"/>
                  </a:cxn>
                  <a:cxn ang="0">
                    <a:pos x="3" y="2"/>
                  </a:cxn>
                  <a:cxn ang="0">
                    <a:pos x="18" y="2"/>
                  </a:cxn>
                  <a:cxn ang="0">
                    <a:pos x="36" y="8"/>
                  </a:cxn>
                  <a:cxn ang="0">
                    <a:pos x="56" y="15"/>
                  </a:cxn>
                  <a:cxn ang="0">
                    <a:pos x="70" y="15"/>
                  </a:cxn>
                  <a:cxn ang="0">
                    <a:pos x="85" y="12"/>
                  </a:cxn>
                  <a:cxn ang="0">
                    <a:pos x="103" y="8"/>
                  </a:cxn>
                  <a:cxn ang="0">
                    <a:pos x="135" y="13"/>
                  </a:cxn>
                  <a:cxn ang="0">
                    <a:pos x="127" y="0"/>
                  </a:cxn>
                </a:cxnLst>
                <a:rect l="0" t="0" r="r" b="b"/>
                <a:pathLst>
                  <a:path w="267" h="63">
                    <a:moveTo>
                      <a:pt x="127" y="0"/>
                    </a:moveTo>
                    <a:lnTo>
                      <a:pt x="144" y="2"/>
                    </a:lnTo>
                    <a:lnTo>
                      <a:pt x="158" y="7"/>
                    </a:lnTo>
                    <a:lnTo>
                      <a:pt x="172" y="13"/>
                    </a:lnTo>
                    <a:lnTo>
                      <a:pt x="194" y="20"/>
                    </a:lnTo>
                    <a:lnTo>
                      <a:pt x="209" y="20"/>
                    </a:lnTo>
                    <a:lnTo>
                      <a:pt x="229" y="24"/>
                    </a:lnTo>
                    <a:lnTo>
                      <a:pt x="247" y="29"/>
                    </a:lnTo>
                    <a:lnTo>
                      <a:pt x="265" y="36"/>
                    </a:lnTo>
                    <a:lnTo>
                      <a:pt x="266" y="45"/>
                    </a:lnTo>
                    <a:lnTo>
                      <a:pt x="258" y="54"/>
                    </a:lnTo>
                    <a:lnTo>
                      <a:pt x="243" y="61"/>
                    </a:lnTo>
                    <a:lnTo>
                      <a:pt x="224" y="62"/>
                    </a:lnTo>
                    <a:lnTo>
                      <a:pt x="159" y="62"/>
                    </a:lnTo>
                    <a:lnTo>
                      <a:pt x="134" y="61"/>
                    </a:lnTo>
                    <a:lnTo>
                      <a:pt x="110" y="59"/>
                    </a:lnTo>
                    <a:lnTo>
                      <a:pt x="88" y="52"/>
                    </a:lnTo>
                    <a:lnTo>
                      <a:pt x="75" y="49"/>
                    </a:lnTo>
                    <a:lnTo>
                      <a:pt x="75" y="57"/>
                    </a:lnTo>
                    <a:lnTo>
                      <a:pt x="16" y="58"/>
                    </a:lnTo>
                    <a:lnTo>
                      <a:pt x="7" y="50"/>
                    </a:lnTo>
                    <a:lnTo>
                      <a:pt x="1" y="36"/>
                    </a:lnTo>
                    <a:lnTo>
                      <a:pt x="0" y="26"/>
                    </a:lnTo>
                    <a:lnTo>
                      <a:pt x="1" y="12"/>
                    </a:lnTo>
                    <a:lnTo>
                      <a:pt x="3" y="2"/>
                    </a:lnTo>
                    <a:lnTo>
                      <a:pt x="18" y="2"/>
                    </a:lnTo>
                    <a:lnTo>
                      <a:pt x="36" y="8"/>
                    </a:lnTo>
                    <a:lnTo>
                      <a:pt x="56" y="15"/>
                    </a:lnTo>
                    <a:lnTo>
                      <a:pt x="70" y="15"/>
                    </a:lnTo>
                    <a:lnTo>
                      <a:pt x="85" y="12"/>
                    </a:lnTo>
                    <a:lnTo>
                      <a:pt x="103" y="8"/>
                    </a:lnTo>
                    <a:lnTo>
                      <a:pt x="135" y="13"/>
                    </a:lnTo>
                    <a:lnTo>
                      <a:pt x="127" y="0"/>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61" name="Freeform 68"/>
              <p:cNvSpPr>
                <a:spLocks/>
              </p:cNvSpPr>
              <p:nvPr/>
            </p:nvSpPr>
            <p:spPr bwMode="auto">
              <a:xfrm>
                <a:off x="430" y="2839"/>
                <a:ext cx="267" cy="64"/>
              </a:xfrm>
              <a:custGeom>
                <a:avLst/>
                <a:gdLst/>
                <a:ahLst/>
                <a:cxnLst>
                  <a:cxn ang="0">
                    <a:pos x="127" y="0"/>
                  </a:cxn>
                  <a:cxn ang="0">
                    <a:pos x="144" y="3"/>
                  </a:cxn>
                  <a:cxn ang="0">
                    <a:pos x="158" y="8"/>
                  </a:cxn>
                  <a:cxn ang="0">
                    <a:pos x="173" y="14"/>
                  </a:cxn>
                  <a:cxn ang="0">
                    <a:pos x="194" y="20"/>
                  </a:cxn>
                  <a:cxn ang="0">
                    <a:pos x="209" y="20"/>
                  </a:cxn>
                  <a:cxn ang="0">
                    <a:pos x="230" y="25"/>
                  </a:cxn>
                  <a:cxn ang="0">
                    <a:pos x="247" y="30"/>
                  </a:cxn>
                  <a:cxn ang="0">
                    <a:pos x="265" y="37"/>
                  </a:cxn>
                  <a:cxn ang="0">
                    <a:pos x="266" y="45"/>
                  </a:cxn>
                  <a:cxn ang="0">
                    <a:pos x="259" y="55"/>
                  </a:cxn>
                  <a:cxn ang="0">
                    <a:pos x="243" y="61"/>
                  </a:cxn>
                  <a:cxn ang="0">
                    <a:pos x="224" y="62"/>
                  </a:cxn>
                  <a:cxn ang="0">
                    <a:pos x="159" y="63"/>
                  </a:cxn>
                  <a:cxn ang="0">
                    <a:pos x="134" y="61"/>
                  </a:cxn>
                  <a:cxn ang="0">
                    <a:pos x="111" y="58"/>
                  </a:cxn>
                  <a:cxn ang="0">
                    <a:pos x="89" y="53"/>
                  </a:cxn>
                  <a:cxn ang="0">
                    <a:pos x="76" y="50"/>
                  </a:cxn>
                  <a:cxn ang="0">
                    <a:pos x="76" y="57"/>
                  </a:cxn>
                  <a:cxn ang="0">
                    <a:pos x="16" y="58"/>
                  </a:cxn>
                  <a:cxn ang="0">
                    <a:pos x="7" y="50"/>
                  </a:cxn>
                  <a:cxn ang="0">
                    <a:pos x="2" y="37"/>
                  </a:cxn>
                  <a:cxn ang="0">
                    <a:pos x="0" y="27"/>
                  </a:cxn>
                  <a:cxn ang="0">
                    <a:pos x="2" y="13"/>
                  </a:cxn>
                  <a:cxn ang="0">
                    <a:pos x="4" y="2"/>
                  </a:cxn>
                  <a:cxn ang="0">
                    <a:pos x="18" y="2"/>
                  </a:cxn>
                  <a:cxn ang="0">
                    <a:pos x="36" y="9"/>
                  </a:cxn>
                  <a:cxn ang="0">
                    <a:pos x="56" y="15"/>
                  </a:cxn>
                  <a:cxn ang="0">
                    <a:pos x="70" y="16"/>
                  </a:cxn>
                  <a:cxn ang="0">
                    <a:pos x="86" y="13"/>
                  </a:cxn>
                  <a:cxn ang="0">
                    <a:pos x="103" y="9"/>
                  </a:cxn>
                  <a:cxn ang="0">
                    <a:pos x="135" y="14"/>
                  </a:cxn>
                  <a:cxn ang="0">
                    <a:pos x="127" y="0"/>
                  </a:cxn>
                </a:cxnLst>
                <a:rect l="0" t="0" r="r" b="b"/>
                <a:pathLst>
                  <a:path w="267" h="64">
                    <a:moveTo>
                      <a:pt x="127" y="0"/>
                    </a:moveTo>
                    <a:lnTo>
                      <a:pt x="144" y="3"/>
                    </a:lnTo>
                    <a:lnTo>
                      <a:pt x="158" y="8"/>
                    </a:lnTo>
                    <a:lnTo>
                      <a:pt x="173" y="14"/>
                    </a:lnTo>
                    <a:lnTo>
                      <a:pt x="194" y="20"/>
                    </a:lnTo>
                    <a:lnTo>
                      <a:pt x="209" y="20"/>
                    </a:lnTo>
                    <a:lnTo>
                      <a:pt x="230" y="25"/>
                    </a:lnTo>
                    <a:lnTo>
                      <a:pt x="247" y="30"/>
                    </a:lnTo>
                    <a:lnTo>
                      <a:pt x="265" y="37"/>
                    </a:lnTo>
                    <a:lnTo>
                      <a:pt x="266" y="45"/>
                    </a:lnTo>
                    <a:lnTo>
                      <a:pt x="259" y="55"/>
                    </a:lnTo>
                    <a:lnTo>
                      <a:pt x="243" y="61"/>
                    </a:lnTo>
                    <a:lnTo>
                      <a:pt x="224" y="62"/>
                    </a:lnTo>
                    <a:lnTo>
                      <a:pt x="159" y="63"/>
                    </a:lnTo>
                    <a:lnTo>
                      <a:pt x="134" y="61"/>
                    </a:lnTo>
                    <a:lnTo>
                      <a:pt x="111" y="58"/>
                    </a:lnTo>
                    <a:lnTo>
                      <a:pt x="89" y="53"/>
                    </a:lnTo>
                    <a:lnTo>
                      <a:pt x="76" y="50"/>
                    </a:lnTo>
                    <a:lnTo>
                      <a:pt x="76" y="57"/>
                    </a:lnTo>
                    <a:lnTo>
                      <a:pt x="16" y="58"/>
                    </a:lnTo>
                    <a:lnTo>
                      <a:pt x="7" y="50"/>
                    </a:lnTo>
                    <a:lnTo>
                      <a:pt x="2" y="37"/>
                    </a:lnTo>
                    <a:lnTo>
                      <a:pt x="0" y="27"/>
                    </a:lnTo>
                    <a:lnTo>
                      <a:pt x="2" y="13"/>
                    </a:lnTo>
                    <a:lnTo>
                      <a:pt x="4" y="2"/>
                    </a:lnTo>
                    <a:lnTo>
                      <a:pt x="18" y="2"/>
                    </a:lnTo>
                    <a:lnTo>
                      <a:pt x="36" y="9"/>
                    </a:lnTo>
                    <a:lnTo>
                      <a:pt x="56" y="15"/>
                    </a:lnTo>
                    <a:lnTo>
                      <a:pt x="70" y="16"/>
                    </a:lnTo>
                    <a:lnTo>
                      <a:pt x="86" y="13"/>
                    </a:lnTo>
                    <a:lnTo>
                      <a:pt x="103" y="9"/>
                    </a:lnTo>
                    <a:lnTo>
                      <a:pt x="135" y="14"/>
                    </a:lnTo>
                    <a:lnTo>
                      <a:pt x="127" y="0"/>
                    </a:lnTo>
                  </a:path>
                </a:pathLst>
              </a:custGeom>
              <a:solidFill>
                <a:srgbClr val="80808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nvGrpSpPr>
            <p:cNvPr id="28" name="Group 69"/>
            <p:cNvGrpSpPr>
              <a:grpSpLocks/>
            </p:cNvGrpSpPr>
            <p:nvPr/>
          </p:nvGrpSpPr>
          <p:grpSpPr bwMode="auto">
            <a:xfrm>
              <a:off x="350" y="2093"/>
              <a:ext cx="212" cy="769"/>
              <a:chOff x="350" y="2093"/>
              <a:chExt cx="212" cy="769"/>
            </a:xfrm>
          </p:grpSpPr>
          <p:sp>
            <p:nvSpPr>
              <p:cNvPr id="58" name="Freeform 70"/>
              <p:cNvSpPr>
                <a:spLocks/>
              </p:cNvSpPr>
              <p:nvPr/>
            </p:nvSpPr>
            <p:spPr bwMode="auto">
              <a:xfrm>
                <a:off x="350" y="2093"/>
                <a:ext cx="212" cy="769"/>
              </a:xfrm>
              <a:custGeom>
                <a:avLst/>
                <a:gdLst/>
                <a:ahLst/>
                <a:cxnLst>
                  <a:cxn ang="0">
                    <a:pos x="60" y="0"/>
                  </a:cxn>
                  <a:cxn ang="0">
                    <a:pos x="82" y="32"/>
                  </a:cxn>
                  <a:cxn ang="0">
                    <a:pos x="99" y="62"/>
                  </a:cxn>
                  <a:cxn ang="0">
                    <a:pos x="107" y="85"/>
                  </a:cxn>
                  <a:cxn ang="0">
                    <a:pos x="151" y="180"/>
                  </a:cxn>
                  <a:cxn ang="0">
                    <a:pos x="169" y="237"/>
                  </a:cxn>
                  <a:cxn ang="0">
                    <a:pos x="171" y="292"/>
                  </a:cxn>
                  <a:cxn ang="0">
                    <a:pos x="174" y="370"/>
                  </a:cxn>
                  <a:cxn ang="0">
                    <a:pos x="176" y="413"/>
                  </a:cxn>
                  <a:cxn ang="0">
                    <a:pos x="185" y="446"/>
                  </a:cxn>
                  <a:cxn ang="0">
                    <a:pos x="190" y="475"/>
                  </a:cxn>
                  <a:cxn ang="0">
                    <a:pos x="189" y="503"/>
                  </a:cxn>
                  <a:cxn ang="0">
                    <a:pos x="182" y="523"/>
                  </a:cxn>
                  <a:cxn ang="0">
                    <a:pos x="179" y="548"/>
                  </a:cxn>
                  <a:cxn ang="0">
                    <a:pos x="181" y="588"/>
                  </a:cxn>
                  <a:cxn ang="0">
                    <a:pos x="182" y="656"/>
                  </a:cxn>
                  <a:cxn ang="0">
                    <a:pos x="186" y="688"/>
                  </a:cxn>
                  <a:cxn ang="0">
                    <a:pos x="197" y="718"/>
                  </a:cxn>
                  <a:cxn ang="0">
                    <a:pos x="211" y="748"/>
                  </a:cxn>
                  <a:cxn ang="0">
                    <a:pos x="184" y="758"/>
                  </a:cxn>
                  <a:cxn ang="0">
                    <a:pos x="154" y="768"/>
                  </a:cxn>
                  <a:cxn ang="0">
                    <a:pos x="131" y="766"/>
                  </a:cxn>
                  <a:cxn ang="0">
                    <a:pos x="86" y="755"/>
                  </a:cxn>
                  <a:cxn ang="0">
                    <a:pos x="81" y="719"/>
                  </a:cxn>
                  <a:cxn ang="0">
                    <a:pos x="77" y="688"/>
                  </a:cxn>
                  <a:cxn ang="0">
                    <a:pos x="79" y="666"/>
                  </a:cxn>
                  <a:cxn ang="0">
                    <a:pos x="83" y="636"/>
                  </a:cxn>
                  <a:cxn ang="0">
                    <a:pos x="79" y="608"/>
                  </a:cxn>
                  <a:cxn ang="0">
                    <a:pos x="69" y="580"/>
                  </a:cxn>
                  <a:cxn ang="0">
                    <a:pos x="62" y="560"/>
                  </a:cxn>
                  <a:cxn ang="0">
                    <a:pos x="60" y="528"/>
                  </a:cxn>
                  <a:cxn ang="0">
                    <a:pos x="55" y="511"/>
                  </a:cxn>
                  <a:cxn ang="0">
                    <a:pos x="50" y="448"/>
                  </a:cxn>
                  <a:cxn ang="0">
                    <a:pos x="42" y="398"/>
                  </a:cxn>
                  <a:cxn ang="0">
                    <a:pos x="37" y="360"/>
                  </a:cxn>
                  <a:cxn ang="0">
                    <a:pos x="30" y="345"/>
                  </a:cxn>
                  <a:cxn ang="0">
                    <a:pos x="22" y="304"/>
                  </a:cxn>
                  <a:cxn ang="0">
                    <a:pos x="16" y="255"/>
                  </a:cxn>
                  <a:cxn ang="0">
                    <a:pos x="18" y="212"/>
                  </a:cxn>
                  <a:cxn ang="0">
                    <a:pos x="17" y="185"/>
                  </a:cxn>
                  <a:cxn ang="0">
                    <a:pos x="10" y="150"/>
                  </a:cxn>
                  <a:cxn ang="0">
                    <a:pos x="7" y="117"/>
                  </a:cxn>
                  <a:cxn ang="0">
                    <a:pos x="4" y="78"/>
                  </a:cxn>
                  <a:cxn ang="0">
                    <a:pos x="0" y="45"/>
                  </a:cxn>
                  <a:cxn ang="0">
                    <a:pos x="6" y="26"/>
                  </a:cxn>
                  <a:cxn ang="0">
                    <a:pos x="17" y="13"/>
                  </a:cxn>
                  <a:cxn ang="0">
                    <a:pos x="36" y="3"/>
                  </a:cxn>
                  <a:cxn ang="0">
                    <a:pos x="60" y="0"/>
                  </a:cxn>
                </a:cxnLst>
                <a:rect l="0" t="0" r="r" b="b"/>
                <a:pathLst>
                  <a:path w="212" h="769">
                    <a:moveTo>
                      <a:pt x="60" y="0"/>
                    </a:moveTo>
                    <a:lnTo>
                      <a:pt x="82" y="32"/>
                    </a:lnTo>
                    <a:lnTo>
                      <a:pt x="99" y="62"/>
                    </a:lnTo>
                    <a:lnTo>
                      <a:pt x="107" y="85"/>
                    </a:lnTo>
                    <a:lnTo>
                      <a:pt x="151" y="180"/>
                    </a:lnTo>
                    <a:lnTo>
                      <a:pt x="169" y="237"/>
                    </a:lnTo>
                    <a:lnTo>
                      <a:pt x="171" y="292"/>
                    </a:lnTo>
                    <a:lnTo>
                      <a:pt x="174" y="370"/>
                    </a:lnTo>
                    <a:lnTo>
                      <a:pt x="176" y="413"/>
                    </a:lnTo>
                    <a:lnTo>
                      <a:pt x="185" y="446"/>
                    </a:lnTo>
                    <a:lnTo>
                      <a:pt x="190" y="475"/>
                    </a:lnTo>
                    <a:lnTo>
                      <a:pt x="189" y="503"/>
                    </a:lnTo>
                    <a:lnTo>
                      <a:pt x="182" y="523"/>
                    </a:lnTo>
                    <a:lnTo>
                      <a:pt x="179" y="548"/>
                    </a:lnTo>
                    <a:lnTo>
                      <a:pt x="181" y="588"/>
                    </a:lnTo>
                    <a:lnTo>
                      <a:pt x="182" y="656"/>
                    </a:lnTo>
                    <a:lnTo>
                      <a:pt x="186" y="688"/>
                    </a:lnTo>
                    <a:lnTo>
                      <a:pt x="197" y="718"/>
                    </a:lnTo>
                    <a:lnTo>
                      <a:pt x="211" y="748"/>
                    </a:lnTo>
                    <a:lnTo>
                      <a:pt x="184" y="758"/>
                    </a:lnTo>
                    <a:lnTo>
                      <a:pt x="154" y="768"/>
                    </a:lnTo>
                    <a:lnTo>
                      <a:pt x="131" y="766"/>
                    </a:lnTo>
                    <a:lnTo>
                      <a:pt x="86" y="755"/>
                    </a:lnTo>
                    <a:lnTo>
                      <a:pt x="81" y="719"/>
                    </a:lnTo>
                    <a:lnTo>
                      <a:pt x="77" y="688"/>
                    </a:lnTo>
                    <a:lnTo>
                      <a:pt x="79" y="666"/>
                    </a:lnTo>
                    <a:lnTo>
                      <a:pt x="83" y="636"/>
                    </a:lnTo>
                    <a:lnTo>
                      <a:pt x="79" y="608"/>
                    </a:lnTo>
                    <a:lnTo>
                      <a:pt x="69" y="580"/>
                    </a:lnTo>
                    <a:lnTo>
                      <a:pt x="62" y="560"/>
                    </a:lnTo>
                    <a:lnTo>
                      <a:pt x="60" y="528"/>
                    </a:lnTo>
                    <a:lnTo>
                      <a:pt x="55" y="511"/>
                    </a:lnTo>
                    <a:lnTo>
                      <a:pt x="50" y="448"/>
                    </a:lnTo>
                    <a:lnTo>
                      <a:pt x="42" y="398"/>
                    </a:lnTo>
                    <a:lnTo>
                      <a:pt x="37" y="360"/>
                    </a:lnTo>
                    <a:lnTo>
                      <a:pt x="30" y="345"/>
                    </a:lnTo>
                    <a:lnTo>
                      <a:pt x="22" y="304"/>
                    </a:lnTo>
                    <a:lnTo>
                      <a:pt x="16" y="255"/>
                    </a:lnTo>
                    <a:lnTo>
                      <a:pt x="18" y="212"/>
                    </a:lnTo>
                    <a:lnTo>
                      <a:pt x="17" y="185"/>
                    </a:lnTo>
                    <a:lnTo>
                      <a:pt x="10" y="150"/>
                    </a:lnTo>
                    <a:lnTo>
                      <a:pt x="7" y="117"/>
                    </a:lnTo>
                    <a:lnTo>
                      <a:pt x="4" y="78"/>
                    </a:lnTo>
                    <a:lnTo>
                      <a:pt x="0" y="45"/>
                    </a:lnTo>
                    <a:lnTo>
                      <a:pt x="6" y="26"/>
                    </a:lnTo>
                    <a:lnTo>
                      <a:pt x="17" y="13"/>
                    </a:lnTo>
                    <a:lnTo>
                      <a:pt x="36" y="3"/>
                    </a:lnTo>
                    <a:lnTo>
                      <a:pt x="60" y="0"/>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59" name="Freeform 71"/>
              <p:cNvSpPr>
                <a:spLocks/>
              </p:cNvSpPr>
              <p:nvPr/>
            </p:nvSpPr>
            <p:spPr bwMode="auto">
              <a:xfrm>
                <a:off x="377" y="2305"/>
                <a:ext cx="53" cy="319"/>
              </a:xfrm>
              <a:custGeom>
                <a:avLst/>
                <a:gdLst/>
                <a:ahLst/>
                <a:cxnLst>
                  <a:cxn ang="0">
                    <a:pos x="40" y="318"/>
                  </a:cxn>
                  <a:cxn ang="0">
                    <a:pos x="40" y="276"/>
                  </a:cxn>
                  <a:cxn ang="0">
                    <a:pos x="47" y="253"/>
                  </a:cxn>
                  <a:cxn ang="0">
                    <a:pos x="52" y="233"/>
                  </a:cxn>
                  <a:cxn ang="0">
                    <a:pos x="40" y="211"/>
                  </a:cxn>
                  <a:cxn ang="0">
                    <a:pos x="40" y="201"/>
                  </a:cxn>
                  <a:cxn ang="0">
                    <a:pos x="35" y="183"/>
                  </a:cxn>
                  <a:cxn ang="0">
                    <a:pos x="28" y="168"/>
                  </a:cxn>
                  <a:cxn ang="0">
                    <a:pos x="30" y="145"/>
                  </a:cxn>
                  <a:cxn ang="0">
                    <a:pos x="20" y="133"/>
                  </a:cxn>
                  <a:cxn ang="0">
                    <a:pos x="15" y="110"/>
                  </a:cxn>
                  <a:cxn ang="0">
                    <a:pos x="15" y="85"/>
                  </a:cxn>
                  <a:cxn ang="0">
                    <a:pos x="13" y="60"/>
                  </a:cxn>
                  <a:cxn ang="0">
                    <a:pos x="5" y="35"/>
                  </a:cxn>
                  <a:cxn ang="0">
                    <a:pos x="0" y="8"/>
                  </a:cxn>
                  <a:cxn ang="0">
                    <a:pos x="0" y="0"/>
                  </a:cxn>
                </a:cxnLst>
                <a:rect l="0" t="0" r="r" b="b"/>
                <a:pathLst>
                  <a:path w="53" h="319">
                    <a:moveTo>
                      <a:pt x="40" y="318"/>
                    </a:moveTo>
                    <a:lnTo>
                      <a:pt x="40" y="276"/>
                    </a:lnTo>
                    <a:lnTo>
                      <a:pt x="47" y="253"/>
                    </a:lnTo>
                    <a:lnTo>
                      <a:pt x="52" y="233"/>
                    </a:lnTo>
                    <a:lnTo>
                      <a:pt x="40" y="211"/>
                    </a:lnTo>
                    <a:lnTo>
                      <a:pt x="40" y="201"/>
                    </a:lnTo>
                    <a:lnTo>
                      <a:pt x="35" y="183"/>
                    </a:lnTo>
                    <a:lnTo>
                      <a:pt x="28" y="168"/>
                    </a:lnTo>
                    <a:lnTo>
                      <a:pt x="30" y="145"/>
                    </a:lnTo>
                    <a:lnTo>
                      <a:pt x="20" y="133"/>
                    </a:lnTo>
                    <a:lnTo>
                      <a:pt x="15" y="110"/>
                    </a:lnTo>
                    <a:lnTo>
                      <a:pt x="15" y="85"/>
                    </a:lnTo>
                    <a:lnTo>
                      <a:pt x="13" y="60"/>
                    </a:lnTo>
                    <a:lnTo>
                      <a:pt x="5" y="35"/>
                    </a:lnTo>
                    <a:lnTo>
                      <a:pt x="0" y="8"/>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nvGrpSpPr>
            <p:cNvPr id="29" name="Group 72"/>
            <p:cNvGrpSpPr>
              <a:grpSpLocks/>
            </p:cNvGrpSpPr>
            <p:nvPr/>
          </p:nvGrpSpPr>
          <p:grpSpPr bwMode="auto">
            <a:xfrm>
              <a:off x="392" y="2050"/>
              <a:ext cx="543" cy="419"/>
              <a:chOff x="392" y="2050"/>
              <a:chExt cx="543" cy="419"/>
            </a:xfrm>
          </p:grpSpPr>
          <p:sp>
            <p:nvSpPr>
              <p:cNvPr id="35" name="Freeform 73"/>
              <p:cNvSpPr>
                <a:spLocks/>
              </p:cNvSpPr>
              <p:nvPr/>
            </p:nvSpPr>
            <p:spPr bwMode="auto">
              <a:xfrm>
                <a:off x="720" y="2323"/>
                <a:ext cx="200" cy="112"/>
              </a:xfrm>
              <a:custGeom>
                <a:avLst/>
                <a:gdLst/>
                <a:ahLst/>
                <a:cxnLst>
                  <a:cxn ang="0">
                    <a:pos x="169" y="0"/>
                  </a:cxn>
                  <a:cxn ang="0">
                    <a:pos x="196" y="20"/>
                  </a:cxn>
                  <a:cxn ang="0">
                    <a:pos x="199" y="30"/>
                  </a:cxn>
                  <a:cxn ang="0">
                    <a:pos x="197" y="45"/>
                  </a:cxn>
                  <a:cxn ang="0">
                    <a:pos x="192" y="57"/>
                  </a:cxn>
                  <a:cxn ang="0">
                    <a:pos x="184" y="69"/>
                  </a:cxn>
                  <a:cxn ang="0">
                    <a:pos x="168" y="81"/>
                  </a:cxn>
                  <a:cxn ang="0">
                    <a:pos x="148" y="92"/>
                  </a:cxn>
                  <a:cxn ang="0">
                    <a:pos x="122" y="103"/>
                  </a:cxn>
                  <a:cxn ang="0">
                    <a:pos x="97" y="109"/>
                  </a:cxn>
                  <a:cxn ang="0">
                    <a:pos x="70" y="111"/>
                  </a:cxn>
                  <a:cxn ang="0">
                    <a:pos x="47" y="110"/>
                  </a:cxn>
                  <a:cxn ang="0">
                    <a:pos x="25" y="100"/>
                  </a:cxn>
                  <a:cxn ang="0">
                    <a:pos x="0" y="87"/>
                  </a:cxn>
                  <a:cxn ang="0">
                    <a:pos x="35" y="95"/>
                  </a:cxn>
                  <a:cxn ang="0">
                    <a:pos x="72" y="97"/>
                  </a:cxn>
                  <a:cxn ang="0">
                    <a:pos x="100" y="87"/>
                  </a:cxn>
                  <a:cxn ang="0">
                    <a:pos x="132" y="72"/>
                  </a:cxn>
                  <a:cxn ang="0">
                    <a:pos x="154" y="50"/>
                  </a:cxn>
                  <a:cxn ang="0">
                    <a:pos x="169" y="0"/>
                  </a:cxn>
                </a:cxnLst>
                <a:rect l="0" t="0" r="r" b="b"/>
                <a:pathLst>
                  <a:path w="200" h="112">
                    <a:moveTo>
                      <a:pt x="169" y="0"/>
                    </a:moveTo>
                    <a:lnTo>
                      <a:pt x="196" y="20"/>
                    </a:lnTo>
                    <a:lnTo>
                      <a:pt x="199" y="30"/>
                    </a:lnTo>
                    <a:lnTo>
                      <a:pt x="197" y="45"/>
                    </a:lnTo>
                    <a:lnTo>
                      <a:pt x="192" y="57"/>
                    </a:lnTo>
                    <a:lnTo>
                      <a:pt x="184" y="69"/>
                    </a:lnTo>
                    <a:lnTo>
                      <a:pt x="168" y="81"/>
                    </a:lnTo>
                    <a:lnTo>
                      <a:pt x="148" y="92"/>
                    </a:lnTo>
                    <a:lnTo>
                      <a:pt x="122" y="103"/>
                    </a:lnTo>
                    <a:lnTo>
                      <a:pt x="97" y="109"/>
                    </a:lnTo>
                    <a:lnTo>
                      <a:pt x="70" y="111"/>
                    </a:lnTo>
                    <a:lnTo>
                      <a:pt x="47" y="110"/>
                    </a:lnTo>
                    <a:lnTo>
                      <a:pt x="25" y="100"/>
                    </a:lnTo>
                    <a:lnTo>
                      <a:pt x="0" y="87"/>
                    </a:lnTo>
                    <a:lnTo>
                      <a:pt x="35" y="95"/>
                    </a:lnTo>
                    <a:lnTo>
                      <a:pt x="72" y="97"/>
                    </a:lnTo>
                    <a:lnTo>
                      <a:pt x="100" y="87"/>
                    </a:lnTo>
                    <a:lnTo>
                      <a:pt x="132" y="72"/>
                    </a:lnTo>
                    <a:lnTo>
                      <a:pt x="154" y="50"/>
                    </a:lnTo>
                    <a:lnTo>
                      <a:pt x="169" y="0"/>
                    </a:lnTo>
                  </a:path>
                </a:pathLst>
              </a:custGeom>
              <a:solidFill>
                <a:srgbClr val="00008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36" name="Freeform 74"/>
              <p:cNvSpPr>
                <a:spLocks/>
              </p:cNvSpPr>
              <p:nvPr/>
            </p:nvSpPr>
            <p:spPr bwMode="auto">
              <a:xfrm>
                <a:off x="849" y="2323"/>
                <a:ext cx="86" cy="86"/>
              </a:xfrm>
              <a:custGeom>
                <a:avLst/>
                <a:gdLst/>
                <a:ahLst/>
                <a:cxnLst>
                  <a:cxn ang="0">
                    <a:pos x="65" y="2"/>
                  </a:cxn>
                  <a:cxn ang="0">
                    <a:pos x="79" y="0"/>
                  </a:cxn>
                  <a:cxn ang="0">
                    <a:pos x="83" y="5"/>
                  </a:cxn>
                  <a:cxn ang="0">
                    <a:pos x="85" y="13"/>
                  </a:cxn>
                  <a:cxn ang="0">
                    <a:pos x="81" y="24"/>
                  </a:cxn>
                  <a:cxn ang="0">
                    <a:pos x="72" y="30"/>
                  </a:cxn>
                  <a:cxn ang="0">
                    <a:pos x="62" y="31"/>
                  </a:cxn>
                  <a:cxn ang="0">
                    <a:pos x="52" y="55"/>
                  </a:cxn>
                  <a:cxn ang="0">
                    <a:pos x="29" y="70"/>
                  </a:cxn>
                  <a:cxn ang="0">
                    <a:pos x="14" y="80"/>
                  </a:cxn>
                  <a:cxn ang="0">
                    <a:pos x="0" y="85"/>
                  </a:cxn>
                  <a:cxn ang="0">
                    <a:pos x="17" y="64"/>
                  </a:cxn>
                  <a:cxn ang="0">
                    <a:pos x="28" y="53"/>
                  </a:cxn>
                  <a:cxn ang="0">
                    <a:pos x="38" y="39"/>
                  </a:cxn>
                  <a:cxn ang="0">
                    <a:pos x="53" y="20"/>
                  </a:cxn>
                  <a:cxn ang="0">
                    <a:pos x="58" y="16"/>
                  </a:cxn>
                  <a:cxn ang="0">
                    <a:pos x="60" y="11"/>
                  </a:cxn>
                  <a:cxn ang="0">
                    <a:pos x="61" y="7"/>
                  </a:cxn>
                  <a:cxn ang="0">
                    <a:pos x="65" y="2"/>
                  </a:cxn>
                </a:cxnLst>
                <a:rect l="0" t="0" r="r" b="b"/>
                <a:pathLst>
                  <a:path w="86" h="86">
                    <a:moveTo>
                      <a:pt x="65" y="2"/>
                    </a:moveTo>
                    <a:lnTo>
                      <a:pt x="79" y="0"/>
                    </a:lnTo>
                    <a:lnTo>
                      <a:pt x="83" y="5"/>
                    </a:lnTo>
                    <a:lnTo>
                      <a:pt x="85" y="13"/>
                    </a:lnTo>
                    <a:lnTo>
                      <a:pt x="81" y="24"/>
                    </a:lnTo>
                    <a:lnTo>
                      <a:pt x="72" y="30"/>
                    </a:lnTo>
                    <a:lnTo>
                      <a:pt x="62" y="31"/>
                    </a:lnTo>
                    <a:lnTo>
                      <a:pt x="52" y="55"/>
                    </a:lnTo>
                    <a:lnTo>
                      <a:pt x="29" y="70"/>
                    </a:lnTo>
                    <a:lnTo>
                      <a:pt x="14" y="80"/>
                    </a:lnTo>
                    <a:lnTo>
                      <a:pt x="0" y="85"/>
                    </a:lnTo>
                    <a:lnTo>
                      <a:pt x="17" y="64"/>
                    </a:lnTo>
                    <a:lnTo>
                      <a:pt x="28" y="53"/>
                    </a:lnTo>
                    <a:lnTo>
                      <a:pt x="38" y="39"/>
                    </a:lnTo>
                    <a:lnTo>
                      <a:pt x="53" y="20"/>
                    </a:lnTo>
                    <a:lnTo>
                      <a:pt x="58" y="16"/>
                    </a:lnTo>
                    <a:lnTo>
                      <a:pt x="60" y="11"/>
                    </a:lnTo>
                    <a:lnTo>
                      <a:pt x="61" y="7"/>
                    </a:lnTo>
                    <a:lnTo>
                      <a:pt x="65" y="2"/>
                    </a:lnTo>
                  </a:path>
                </a:pathLst>
              </a:custGeom>
              <a:solidFill>
                <a:srgbClr val="FF000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nvGrpSpPr>
              <p:cNvPr id="30" name="Group 75"/>
              <p:cNvGrpSpPr>
                <a:grpSpLocks/>
              </p:cNvGrpSpPr>
              <p:nvPr/>
            </p:nvGrpSpPr>
            <p:grpSpPr bwMode="auto">
              <a:xfrm>
                <a:off x="392" y="2050"/>
                <a:ext cx="538" cy="419"/>
                <a:chOff x="392" y="2050"/>
                <a:chExt cx="538" cy="419"/>
              </a:xfrm>
            </p:grpSpPr>
            <p:grpSp>
              <p:nvGrpSpPr>
                <p:cNvPr id="31" name="Group 76"/>
                <p:cNvGrpSpPr>
                  <a:grpSpLocks/>
                </p:cNvGrpSpPr>
                <p:nvPr/>
              </p:nvGrpSpPr>
              <p:grpSpPr bwMode="auto">
                <a:xfrm>
                  <a:off x="392" y="2050"/>
                  <a:ext cx="538" cy="419"/>
                  <a:chOff x="392" y="2050"/>
                  <a:chExt cx="538" cy="419"/>
                </a:xfrm>
              </p:grpSpPr>
              <p:grpSp>
                <p:nvGrpSpPr>
                  <p:cNvPr id="200704" name="Group 77"/>
                  <p:cNvGrpSpPr>
                    <a:grpSpLocks/>
                  </p:cNvGrpSpPr>
                  <p:nvPr/>
                </p:nvGrpSpPr>
                <p:grpSpPr bwMode="auto">
                  <a:xfrm>
                    <a:off x="392" y="2050"/>
                    <a:ext cx="538" cy="419"/>
                    <a:chOff x="392" y="2050"/>
                    <a:chExt cx="538" cy="419"/>
                  </a:xfrm>
                </p:grpSpPr>
                <p:grpSp>
                  <p:nvGrpSpPr>
                    <p:cNvPr id="200705" name="Group 78"/>
                    <p:cNvGrpSpPr>
                      <a:grpSpLocks/>
                    </p:cNvGrpSpPr>
                    <p:nvPr/>
                  </p:nvGrpSpPr>
                  <p:grpSpPr bwMode="auto">
                    <a:xfrm>
                      <a:off x="485" y="2050"/>
                      <a:ext cx="90" cy="124"/>
                      <a:chOff x="485" y="2050"/>
                      <a:chExt cx="90" cy="124"/>
                    </a:xfrm>
                  </p:grpSpPr>
                  <p:sp>
                    <p:nvSpPr>
                      <p:cNvPr id="54" name="Freeform 79"/>
                      <p:cNvSpPr>
                        <a:spLocks/>
                      </p:cNvSpPr>
                      <p:nvPr/>
                    </p:nvSpPr>
                    <p:spPr bwMode="auto">
                      <a:xfrm>
                        <a:off x="485" y="2050"/>
                        <a:ext cx="90" cy="124"/>
                      </a:xfrm>
                      <a:custGeom>
                        <a:avLst/>
                        <a:gdLst/>
                        <a:ahLst/>
                        <a:cxnLst>
                          <a:cxn ang="0">
                            <a:pos x="89" y="76"/>
                          </a:cxn>
                          <a:cxn ang="0">
                            <a:pos x="75" y="65"/>
                          </a:cxn>
                          <a:cxn ang="0">
                            <a:pos x="69" y="56"/>
                          </a:cxn>
                          <a:cxn ang="0">
                            <a:pos x="71" y="49"/>
                          </a:cxn>
                          <a:cxn ang="0">
                            <a:pos x="71" y="42"/>
                          </a:cxn>
                          <a:cxn ang="0">
                            <a:pos x="69" y="37"/>
                          </a:cxn>
                          <a:cxn ang="0">
                            <a:pos x="65" y="35"/>
                          </a:cxn>
                          <a:cxn ang="0">
                            <a:pos x="68" y="30"/>
                          </a:cxn>
                          <a:cxn ang="0">
                            <a:pos x="68" y="24"/>
                          </a:cxn>
                          <a:cxn ang="0">
                            <a:pos x="64" y="20"/>
                          </a:cxn>
                          <a:cxn ang="0">
                            <a:pos x="60" y="18"/>
                          </a:cxn>
                          <a:cxn ang="0">
                            <a:pos x="55" y="16"/>
                          </a:cxn>
                          <a:cxn ang="0">
                            <a:pos x="50" y="17"/>
                          </a:cxn>
                          <a:cxn ang="0">
                            <a:pos x="52" y="12"/>
                          </a:cxn>
                          <a:cxn ang="0">
                            <a:pos x="51" y="7"/>
                          </a:cxn>
                          <a:cxn ang="0">
                            <a:pos x="48" y="5"/>
                          </a:cxn>
                          <a:cxn ang="0">
                            <a:pos x="44" y="4"/>
                          </a:cxn>
                          <a:cxn ang="0">
                            <a:pos x="40" y="4"/>
                          </a:cxn>
                          <a:cxn ang="0">
                            <a:pos x="36" y="6"/>
                          </a:cxn>
                          <a:cxn ang="0">
                            <a:pos x="32" y="1"/>
                          </a:cxn>
                          <a:cxn ang="0">
                            <a:pos x="26" y="0"/>
                          </a:cxn>
                          <a:cxn ang="0">
                            <a:pos x="18" y="0"/>
                          </a:cxn>
                          <a:cxn ang="0">
                            <a:pos x="9" y="3"/>
                          </a:cxn>
                          <a:cxn ang="0">
                            <a:pos x="4" y="8"/>
                          </a:cxn>
                          <a:cxn ang="0">
                            <a:pos x="1" y="13"/>
                          </a:cxn>
                          <a:cxn ang="0">
                            <a:pos x="0" y="20"/>
                          </a:cxn>
                          <a:cxn ang="0">
                            <a:pos x="1" y="28"/>
                          </a:cxn>
                          <a:cxn ang="0">
                            <a:pos x="4" y="36"/>
                          </a:cxn>
                          <a:cxn ang="0">
                            <a:pos x="6" y="46"/>
                          </a:cxn>
                          <a:cxn ang="0">
                            <a:pos x="11" y="55"/>
                          </a:cxn>
                          <a:cxn ang="0">
                            <a:pos x="18" y="63"/>
                          </a:cxn>
                          <a:cxn ang="0">
                            <a:pos x="32" y="73"/>
                          </a:cxn>
                          <a:cxn ang="0">
                            <a:pos x="47" y="79"/>
                          </a:cxn>
                          <a:cxn ang="0">
                            <a:pos x="62" y="84"/>
                          </a:cxn>
                          <a:cxn ang="0">
                            <a:pos x="79" y="103"/>
                          </a:cxn>
                          <a:cxn ang="0">
                            <a:pos x="86" y="123"/>
                          </a:cxn>
                          <a:cxn ang="0">
                            <a:pos x="89" y="76"/>
                          </a:cxn>
                        </a:cxnLst>
                        <a:rect l="0" t="0" r="r" b="b"/>
                        <a:pathLst>
                          <a:path w="90" h="124">
                            <a:moveTo>
                              <a:pt x="89" y="76"/>
                            </a:moveTo>
                            <a:lnTo>
                              <a:pt x="75" y="65"/>
                            </a:lnTo>
                            <a:lnTo>
                              <a:pt x="69" y="56"/>
                            </a:lnTo>
                            <a:lnTo>
                              <a:pt x="71" y="49"/>
                            </a:lnTo>
                            <a:lnTo>
                              <a:pt x="71" y="42"/>
                            </a:lnTo>
                            <a:lnTo>
                              <a:pt x="69" y="37"/>
                            </a:lnTo>
                            <a:lnTo>
                              <a:pt x="65" y="35"/>
                            </a:lnTo>
                            <a:lnTo>
                              <a:pt x="68" y="30"/>
                            </a:lnTo>
                            <a:lnTo>
                              <a:pt x="68" y="24"/>
                            </a:lnTo>
                            <a:lnTo>
                              <a:pt x="64" y="20"/>
                            </a:lnTo>
                            <a:lnTo>
                              <a:pt x="60" y="18"/>
                            </a:lnTo>
                            <a:lnTo>
                              <a:pt x="55" y="16"/>
                            </a:lnTo>
                            <a:lnTo>
                              <a:pt x="50" y="17"/>
                            </a:lnTo>
                            <a:lnTo>
                              <a:pt x="52" y="12"/>
                            </a:lnTo>
                            <a:lnTo>
                              <a:pt x="51" y="7"/>
                            </a:lnTo>
                            <a:lnTo>
                              <a:pt x="48" y="5"/>
                            </a:lnTo>
                            <a:lnTo>
                              <a:pt x="44" y="4"/>
                            </a:lnTo>
                            <a:lnTo>
                              <a:pt x="40" y="4"/>
                            </a:lnTo>
                            <a:lnTo>
                              <a:pt x="36" y="6"/>
                            </a:lnTo>
                            <a:lnTo>
                              <a:pt x="32" y="1"/>
                            </a:lnTo>
                            <a:lnTo>
                              <a:pt x="26" y="0"/>
                            </a:lnTo>
                            <a:lnTo>
                              <a:pt x="18" y="0"/>
                            </a:lnTo>
                            <a:lnTo>
                              <a:pt x="9" y="3"/>
                            </a:lnTo>
                            <a:lnTo>
                              <a:pt x="4" y="8"/>
                            </a:lnTo>
                            <a:lnTo>
                              <a:pt x="1" y="13"/>
                            </a:lnTo>
                            <a:lnTo>
                              <a:pt x="0" y="20"/>
                            </a:lnTo>
                            <a:lnTo>
                              <a:pt x="1" y="28"/>
                            </a:lnTo>
                            <a:lnTo>
                              <a:pt x="4" y="36"/>
                            </a:lnTo>
                            <a:lnTo>
                              <a:pt x="6" y="46"/>
                            </a:lnTo>
                            <a:lnTo>
                              <a:pt x="11" y="55"/>
                            </a:lnTo>
                            <a:lnTo>
                              <a:pt x="18" y="63"/>
                            </a:lnTo>
                            <a:lnTo>
                              <a:pt x="32" y="73"/>
                            </a:lnTo>
                            <a:lnTo>
                              <a:pt x="47" y="79"/>
                            </a:lnTo>
                            <a:lnTo>
                              <a:pt x="62" y="84"/>
                            </a:lnTo>
                            <a:lnTo>
                              <a:pt x="79" y="103"/>
                            </a:lnTo>
                            <a:lnTo>
                              <a:pt x="86" y="123"/>
                            </a:lnTo>
                            <a:lnTo>
                              <a:pt x="89" y="76"/>
                            </a:lnTo>
                          </a:path>
                        </a:pathLst>
                      </a:custGeom>
                      <a:solidFill>
                        <a:srgbClr val="E0A080"/>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55" name="Freeform 80"/>
                      <p:cNvSpPr>
                        <a:spLocks/>
                      </p:cNvSpPr>
                      <p:nvPr/>
                    </p:nvSpPr>
                    <p:spPr bwMode="auto">
                      <a:xfrm>
                        <a:off x="503" y="2057"/>
                        <a:ext cx="19" cy="24"/>
                      </a:xfrm>
                      <a:custGeom>
                        <a:avLst/>
                        <a:gdLst/>
                        <a:ahLst/>
                        <a:cxnLst>
                          <a:cxn ang="0">
                            <a:pos x="1" y="23"/>
                          </a:cxn>
                          <a:cxn ang="0">
                            <a:pos x="0" y="17"/>
                          </a:cxn>
                          <a:cxn ang="0">
                            <a:pos x="0" y="10"/>
                          </a:cxn>
                          <a:cxn ang="0">
                            <a:pos x="3" y="5"/>
                          </a:cxn>
                          <a:cxn ang="0">
                            <a:pos x="7" y="3"/>
                          </a:cxn>
                          <a:cxn ang="0">
                            <a:pos x="11" y="1"/>
                          </a:cxn>
                          <a:cxn ang="0">
                            <a:pos x="14" y="1"/>
                          </a:cxn>
                          <a:cxn ang="0">
                            <a:pos x="18" y="0"/>
                          </a:cxn>
                        </a:cxnLst>
                        <a:rect l="0" t="0" r="r" b="b"/>
                        <a:pathLst>
                          <a:path w="19" h="24">
                            <a:moveTo>
                              <a:pt x="1" y="23"/>
                            </a:moveTo>
                            <a:lnTo>
                              <a:pt x="0" y="17"/>
                            </a:lnTo>
                            <a:lnTo>
                              <a:pt x="0" y="10"/>
                            </a:lnTo>
                            <a:lnTo>
                              <a:pt x="3" y="5"/>
                            </a:lnTo>
                            <a:lnTo>
                              <a:pt x="7" y="3"/>
                            </a:lnTo>
                            <a:lnTo>
                              <a:pt x="11" y="1"/>
                            </a:lnTo>
                            <a:lnTo>
                              <a:pt x="14" y="1"/>
                            </a:lnTo>
                            <a:lnTo>
                              <a:pt x="18"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56" name="Freeform 81"/>
                      <p:cNvSpPr>
                        <a:spLocks/>
                      </p:cNvSpPr>
                      <p:nvPr/>
                    </p:nvSpPr>
                    <p:spPr bwMode="auto">
                      <a:xfrm>
                        <a:off x="518" y="2068"/>
                        <a:ext cx="17" cy="24"/>
                      </a:xfrm>
                      <a:custGeom>
                        <a:avLst/>
                        <a:gdLst/>
                        <a:ahLst/>
                        <a:cxnLst>
                          <a:cxn ang="0">
                            <a:pos x="16" y="0"/>
                          </a:cxn>
                          <a:cxn ang="0">
                            <a:pos x="8" y="1"/>
                          </a:cxn>
                          <a:cxn ang="0">
                            <a:pos x="3" y="3"/>
                          </a:cxn>
                          <a:cxn ang="0">
                            <a:pos x="0" y="8"/>
                          </a:cxn>
                          <a:cxn ang="0">
                            <a:pos x="1" y="12"/>
                          </a:cxn>
                          <a:cxn ang="0">
                            <a:pos x="4" y="17"/>
                          </a:cxn>
                          <a:cxn ang="0">
                            <a:pos x="6" y="23"/>
                          </a:cxn>
                        </a:cxnLst>
                        <a:rect l="0" t="0" r="r" b="b"/>
                        <a:pathLst>
                          <a:path w="17" h="24">
                            <a:moveTo>
                              <a:pt x="16" y="0"/>
                            </a:moveTo>
                            <a:lnTo>
                              <a:pt x="8" y="1"/>
                            </a:lnTo>
                            <a:lnTo>
                              <a:pt x="3" y="3"/>
                            </a:lnTo>
                            <a:lnTo>
                              <a:pt x="0" y="8"/>
                            </a:lnTo>
                            <a:lnTo>
                              <a:pt x="1" y="12"/>
                            </a:lnTo>
                            <a:lnTo>
                              <a:pt x="4" y="17"/>
                            </a:lnTo>
                            <a:lnTo>
                              <a:pt x="6" y="23"/>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57" name="Freeform 82"/>
                      <p:cNvSpPr>
                        <a:spLocks/>
                      </p:cNvSpPr>
                      <p:nvPr/>
                    </p:nvSpPr>
                    <p:spPr bwMode="auto">
                      <a:xfrm>
                        <a:off x="532" y="2083"/>
                        <a:ext cx="17" cy="19"/>
                      </a:xfrm>
                      <a:custGeom>
                        <a:avLst/>
                        <a:gdLst/>
                        <a:ahLst/>
                        <a:cxnLst>
                          <a:cxn ang="0">
                            <a:pos x="16" y="2"/>
                          </a:cxn>
                          <a:cxn ang="0">
                            <a:pos x="11" y="0"/>
                          </a:cxn>
                          <a:cxn ang="0">
                            <a:pos x="5" y="1"/>
                          </a:cxn>
                          <a:cxn ang="0">
                            <a:pos x="1" y="4"/>
                          </a:cxn>
                          <a:cxn ang="0">
                            <a:pos x="0" y="9"/>
                          </a:cxn>
                          <a:cxn ang="0">
                            <a:pos x="2" y="13"/>
                          </a:cxn>
                          <a:cxn ang="0">
                            <a:pos x="5" y="18"/>
                          </a:cxn>
                        </a:cxnLst>
                        <a:rect l="0" t="0" r="r" b="b"/>
                        <a:pathLst>
                          <a:path w="17" h="19">
                            <a:moveTo>
                              <a:pt x="16" y="2"/>
                            </a:moveTo>
                            <a:lnTo>
                              <a:pt x="11" y="0"/>
                            </a:lnTo>
                            <a:lnTo>
                              <a:pt x="5" y="1"/>
                            </a:lnTo>
                            <a:lnTo>
                              <a:pt x="1" y="4"/>
                            </a:lnTo>
                            <a:lnTo>
                              <a:pt x="0" y="9"/>
                            </a:lnTo>
                            <a:lnTo>
                              <a:pt x="2" y="13"/>
                            </a:lnTo>
                            <a:lnTo>
                              <a:pt x="5" y="18"/>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sp>
                  <p:nvSpPr>
                    <p:cNvPr id="53" name="Freeform 83"/>
                    <p:cNvSpPr>
                      <a:spLocks/>
                    </p:cNvSpPr>
                    <p:nvPr/>
                  </p:nvSpPr>
                  <p:spPr bwMode="auto">
                    <a:xfrm>
                      <a:off x="392" y="2073"/>
                      <a:ext cx="538" cy="396"/>
                    </a:xfrm>
                    <a:custGeom>
                      <a:avLst/>
                      <a:gdLst/>
                      <a:ahLst/>
                      <a:cxnLst>
                        <a:cxn ang="0">
                          <a:pos x="207" y="304"/>
                        </a:cxn>
                        <a:cxn ang="0">
                          <a:pos x="189" y="327"/>
                        </a:cxn>
                        <a:cxn ang="0">
                          <a:pos x="173" y="340"/>
                        </a:cxn>
                        <a:cxn ang="0">
                          <a:pos x="152" y="352"/>
                        </a:cxn>
                        <a:cxn ang="0">
                          <a:pos x="148" y="367"/>
                        </a:cxn>
                        <a:cxn ang="0">
                          <a:pos x="138" y="378"/>
                        </a:cxn>
                        <a:cxn ang="0">
                          <a:pos x="130" y="395"/>
                        </a:cxn>
                        <a:cxn ang="0">
                          <a:pos x="124" y="350"/>
                        </a:cxn>
                        <a:cxn ang="0">
                          <a:pos x="117" y="320"/>
                        </a:cxn>
                        <a:cxn ang="0">
                          <a:pos x="124" y="267"/>
                        </a:cxn>
                        <a:cxn ang="0">
                          <a:pos x="112" y="240"/>
                        </a:cxn>
                        <a:cxn ang="0">
                          <a:pos x="94" y="190"/>
                        </a:cxn>
                        <a:cxn ang="0">
                          <a:pos x="62" y="134"/>
                        </a:cxn>
                        <a:cxn ang="0">
                          <a:pos x="53" y="100"/>
                        </a:cxn>
                        <a:cxn ang="0">
                          <a:pos x="35" y="57"/>
                        </a:cxn>
                        <a:cxn ang="0">
                          <a:pos x="15" y="27"/>
                        </a:cxn>
                        <a:cxn ang="0">
                          <a:pos x="0" y="15"/>
                        </a:cxn>
                        <a:cxn ang="0">
                          <a:pos x="18" y="6"/>
                        </a:cxn>
                        <a:cxn ang="0">
                          <a:pos x="42" y="0"/>
                        </a:cxn>
                        <a:cxn ang="0">
                          <a:pos x="71" y="3"/>
                        </a:cxn>
                        <a:cxn ang="0">
                          <a:pos x="100" y="12"/>
                        </a:cxn>
                        <a:cxn ang="0">
                          <a:pos x="127" y="24"/>
                        </a:cxn>
                        <a:cxn ang="0">
                          <a:pos x="147" y="35"/>
                        </a:cxn>
                        <a:cxn ang="0">
                          <a:pos x="155" y="31"/>
                        </a:cxn>
                        <a:cxn ang="0">
                          <a:pos x="167" y="24"/>
                        </a:cxn>
                        <a:cxn ang="0">
                          <a:pos x="169" y="7"/>
                        </a:cxn>
                        <a:cxn ang="0">
                          <a:pos x="181" y="16"/>
                        </a:cxn>
                        <a:cxn ang="0">
                          <a:pos x="197" y="19"/>
                        </a:cxn>
                        <a:cxn ang="0">
                          <a:pos x="218" y="24"/>
                        </a:cxn>
                        <a:cxn ang="0">
                          <a:pos x="238" y="26"/>
                        </a:cxn>
                        <a:cxn ang="0">
                          <a:pos x="258" y="28"/>
                        </a:cxn>
                        <a:cxn ang="0">
                          <a:pos x="285" y="27"/>
                        </a:cxn>
                        <a:cxn ang="0">
                          <a:pos x="308" y="36"/>
                        </a:cxn>
                        <a:cxn ang="0">
                          <a:pos x="328" y="54"/>
                        </a:cxn>
                        <a:cxn ang="0">
                          <a:pos x="347" y="79"/>
                        </a:cxn>
                        <a:cxn ang="0">
                          <a:pos x="362" y="98"/>
                        </a:cxn>
                        <a:cxn ang="0">
                          <a:pos x="380" y="114"/>
                        </a:cxn>
                        <a:cxn ang="0">
                          <a:pos x="400" y="126"/>
                        </a:cxn>
                        <a:cxn ang="0">
                          <a:pos x="416" y="138"/>
                        </a:cxn>
                        <a:cxn ang="0">
                          <a:pos x="425" y="154"/>
                        </a:cxn>
                        <a:cxn ang="0">
                          <a:pos x="456" y="151"/>
                        </a:cxn>
                        <a:cxn ang="0">
                          <a:pos x="494" y="157"/>
                        </a:cxn>
                        <a:cxn ang="0">
                          <a:pos x="487" y="139"/>
                        </a:cxn>
                        <a:cxn ang="0">
                          <a:pos x="527" y="144"/>
                        </a:cxn>
                        <a:cxn ang="0">
                          <a:pos x="529" y="193"/>
                        </a:cxn>
                        <a:cxn ang="0">
                          <a:pos x="532" y="232"/>
                        </a:cxn>
                        <a:cxn ang="0">
                          <a:pos x="537" y="245"/>
                        </a:cxn>
                        <a:cxn ang="0">
                          <a:pos x="527" y="250"/>
                        </a:cxn>
                        <a:cxn ang="0">
                          <a:pos x="517" y="250"/>
                        </a:cxn>
                        <a:cxn ang="0">
                          <a:pos x="507" y="277"/>
                        </a:cxn>
                        <a:cxn ang="0">
                          <a:pos x="487" y="307"/>
                        </a:cxn>
                        <a:cxn ang="0">
                          <a:pos x="472" y="322"/>
                        </a:cxn>
                        <a:cxn ang="0">
                          <a:pos x="455" y="332"/>
                        </a:cxn>
                        <a:cxn ang="0">
                          <a:pos x="423" y="347"/>
                        </a:cxn>
                        <a:cxn ang="0">
                          <a:pos x="390" y="353"/>
                        </a:cxn>
                        <a:cxn ang="0">
                          <a:pos x="355" y="355"/>
                        </a:cxn>
                        <a:cxn ang="0">
                          <a:pos x="329" y="349"/>
                        </a:cxn>
                        <a:cxn ang="0">
                          <a:pos x="306" y="341"/>
                        </a:cxn>
                        <a:cxn ang="0">
                          <a:pos x="286" y="330"/>
                        </a:cxn>
                        <a:cxn ang="0">
                          <a:pos x="271" y="315"/>
                        </a:cxn>
                        <a:cxn ang="0">
                          <a:pos x="258" y="302"/>
                        </a:cxn>
                        <a:cxn ang="0">
                          <a:pos x="234" y="296"/>
                        </a:cxn>
                        <a:cxn ang="0">
                          <a:pos x="207" y="304"/>
                        </a:cxn>
                      </a:cxnLst>
                      <a:rect l="0" t="0" r="r" b="b"/>
                      <a:pathLst>
                        <a:path w="538" h="396">
                          <a:moveTo>
                            <a:pt x="207" y="304"/>
                          </a:moveTo>
                          <a:lnTo>
                            <a:pt x="189" y="327"/>
                          </a:lnTo>
                          <a:lnTo>
                            <a:pt x="173" y="340"/>
                          </a:lnTo>
                          <a:lnTo>
                            <a:pt x="152" y="352"/>
                          </a:lnTo>
                          <a:lnTo>
                            <a:pt x="148" y="367"/>
                          </a:lnTo>
                          <a:lnTo>
                            <a:pt x="138" y="378"/>
                          </a:lnTo>
                          <a:lnTo>
                            <a:pt x="130" y="395"/>
                          </a:lnTo>
                          <a:lnTo>
                            <a:pt x="124" y="350"/>
                          </a:lnTo>
                          <a:lnTo>
                            <a:pt x="117" y="320"/>
                          </a:lnTo>
                          <a:lnTo>
                            <a:pt x="124" y="267"/>
                          </a:lnTo>
                          <a:lnTo>
                            <a:pt x="112" y="240"/>
                          </a:lnTo>
                          <a:lnTo>
                            <a:pt x="94" y="190"/>
                          </a:lnTo>
                          <a:lnTo>
                            <a:pt x="62" y="134"/>
                          </a:lnTo>
                          <a:lnTo>
                            <a:pt x="53" y="100"/>
                          </a:lnTo>
                          <a:lnTo>
                            <a:pt x="35" y="57"/>
                          </a:lnTo>
                          <a:lnTo>
                            <a:pt x="15" y="27"/>
                          </a:lnTo>
                          <a:lnTo>
                            <a:pt x="0" y="15"/>
                          </a:lnTo>
                          <a:lnTo>
                            <a:pt x="18" y="6"/>
                          </a:lnTo>
                          <a:lnTo>
                            <a:pt x="42" y="0"/>
                          </a:lnTo>
                          <a:lnTo>
                            <a:pt x="71" y="3"/>
                          </a:lnTo>
                          <a:lnTo>
                            <a:pt x="100" y="12"/>
                          </a:lnTo>
                          <a:lnTo>
                            <a:pt x="127" y="24"/>
                          </a:lnTo>
                          <a:lnTo>
                            <a:pt x="147" y="35"/>
                          </a:lnTo>
                          <a:lnTo>
                            <a:pt x="155" y="31"/>
                          </a:lnTo>
                          <a:lnTo>
                            <a:pt x="167" y="24"/>
                          </a:lnTo>
                          <a:lnTo>
                            <a:pt x="169" y="7"/>
                          </a:lnTo>
                          <a:lnTo>
                            <a:pt x="181" y="16"/>
                          </a:lnTo>
                          <a:lnTo>
                            <a:pt x="197" y="19"/>
                          </a:lnTo>
                          <a:lnTo>
                            <a:pt x="218" y="24"/>
                          </a:lnTo>
                          <a:lnTo>
                            <a:pt x="238" y="26"/>
                          </a:lnTo>
                          <a:lnTo>
                            <a:pt x="258" y="28"/>
                          </a:lnTo>
                          <a:lnTo>
                            <a:pt x="285" y="27"/>
                          </a:lnTo>
                          <a:lnTo>
                            <a:pt x="308" y="36"/>
                          </a:lnTo>
                          <a:lnTo>
                            <a:pt x="328" y="54"/>
                          </a:lnTo>
                          <a:lnTo>
                            <a:pt x="347" y="79"/>
                          </a:lnTo>
                          <a:lnTo>
                            <a:pt x="362" y="98"/>
                          </a:lnTo>
                          <a:lnTo>
                            <a:pt x="380" y="114"/>
                          </a:lnTo>
                          <a:lnTo>
                            <a:pt x="400" y="126"/>
                          </a:lnTo>
                          <a:lnTo>
                            <a:pt x="416" y="138"/>
                          </a:lnTo>
                          <a:lnTo>
                            <a:pt x="425" y="154"/>
                          </a:lnTo>
                          <a:lnTo>
                            <a:pt x="456" y="151"/>
                          </a:lnTo>
                          <a:lnTo>
                            <a:pt x="494" y="157"/>
                          </a:lnTo>
                          <a:lnTo>
                            <a:pt x="487" y="139"/>
                          </a:lnTo>
                          <a:lnTo>
                            <a:pt x="527" y="144"/>
                          </a:lnTo>
                          <a:lnTo>
                            <a:pt x="529" y="193"/>
                          </a:lnTo>
                          <a:lnTo>
                            <a:pt x="532" y="232"/>
                          </a:lnTo>
                          <a:lnTo>
                            <a:pt x="537" y="245"/>
                          </a:lnTo>
                          <a:lnTo>
                            <a:pt x="527" y="250"/>
                          </a:lnTo>
                          <a:lnTo>
                            <a:pt x="517" y="250"/>
                          </a:lnTo>
                          <a:lnTo>
                            <a:pt x="507" y="277"/>
                          </a:lnTo>
                          <a:lnTo>
                            <a:pt x="487" y="307"/>
                          </a:lnTo>
                          <a:lnTo>
                            <a:pt x="472" y="322"/>
                          </a:lnTo>
                          <a:lnTo>
                            <a:pt x="455" y="332"/>
                          </a:lnTo>
                          <a:lnTo>
                            <a:pt x="423" y="347"/>
                          </a:lnTo>
                          <a:lnTo>
                            <a:pt x="390" y="353"/>
                          </a:lnTo>
                          <a:lnTo>
                            <a:pt x="355" y="355"/>
                          </a:lnTo>
                          <a:lnTo>
                            <a:pt x="329" y="349"/>
                          </a:lnTo>
                          <a:lnTo>
                            <a:pt x="306" y="341"/>
                          </a:lnTo>
                          <a:lnTo>
                            <a:pt x="286" y="330"/>
                          </a:lnTo>
                          <a:lnTo>
                            <a:pt x="271" y="315"/>
                          </a:lnTo>
                          <a:lnTo>
                            <a:pt x="258" y="302"/>
                          </a:lnTo>
                          <a:lnTo>
                            <a:pt x="234" y="296"/>
                          </a:lnTo>
                          <a:lnTo>
                            <a:pt x="207" y="304"/>
                          </a:lnTo>
                        </a:path>
                      </a:pathLst>
                    </a:custGeom>
                    <a:solidFill>
                      <a:srgbClr val="0000FF"/>
                    </a:solid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sp>
                <p:nvSpPr>
                  <p:cNvPr id="51" name="Freeform 84"/>
                  <p:cNvSpPr>
                    <a:spLocks/>
                  </p:cNvSpPr>
                  <p:nvPr/>
                </p:nvSpPr>
                <p:spPr bwMode="auto">
                  <a:xfrm>
                    <a:off x="539" y="2106"/>
                    <a:ext cx="283" cy="197"/>
                  </a:xfrm>
                  <a:custGeom>
                    <a:avLst/>
                    <a:gdLst/>
                    <a:ahLst/>
                    <a:cxnLst>
                      <a:cxn ang="0">
                        <a:pos x="0" y="0"/>
                      </a:cxn>
                      <a:cxn ang="0">
                        <a:pos x="20" y="18"/>
                      </a:cxn>
                      <a:cxn ang="0">
                        <a:pos x="37" y="28"/>
                      </a:cxn>
                      <a:cxn ang="0">
                        <a:pos x="53" y="39"/>
                      </a:cxn>
                      <a:cxn ang="0">
                        <a:pos x="61" y="51"/>
                      </a:cxn>
                      <a:cxn ang="0">
                        <a:pos x="69" y="61"/>
                      </a:cxn>
                      <a:cxn ang="0">
                        <a:pos x="81" y="70"/>
                      </a:cxn>
                      <a:cxn ang="0">
                        <a:pos x="96" y="77"/>
                      </a:cxn>
                      <a:cxn ang="0">
                        <a:pos x="107" y="87"/>
                      </a:cxn>
                      <a:cxn ang="0">
                        <a:pos x="116" y="99"/>
                      </a:cxn>
                      <a:cxn ang="0">
                        <a:pos x="126" y="114"/>
                      </a:cxn>
                      <a:cxn ang="0">
                        <a:pos x="134" y="129"/>
                      </a:cxn>
                      <a:cxn ang="0">
                        <a:pos x="141" y="149"/>
                      </a:cxn>
                      <a:cxn ang="0">
                        <a:pos x="151" y="166"/>
                      </a:cxn>
                      <a:cxn ang="0">
                        <a:pos x="162" y="178"/>
                      </a:cxn>
                      <a:cxn ang="0">
                        <a:pos x="176" y="187"/>
                      </a:cxn>
                      <a:cxn ang="0">
                        <a:pos x="191" y="192"/>
                      </a:cxn>
                      <a:cxn ang="0">
                        <a:pos x="205" y="196"/>
                      </a:cxn>
                      <a:cxn ang="0">
                        <a:pos x="221" y="194"/>
                      </a:cxn>
                      <a:cxn ang="0">
                        <a:pos x="236" y="191"/>
                      </a:cxn>
                      <a:cxn ang="0">
                        <a:pos x="252" y="184"/>
                      </a:cxn>
                      <a:cxn ang="0">
                        <a:pos x="264" y="174"/>
                      </a:cxn>
                      <a:cxn ang="0">
                        <a:pos x="274" y="163"/>
                      </a:cxn>
                      <a:cxn ang="0">
                        <a:pos x="279" y="149"/>
                      </a:cxn>
                      <a:cxn ang="0">
                        <a:pos x="282" y="134"/>
                      </a:cxn>
                      <a:cxn ang="0">
                        <a:pos x="279" y="119"/>
                      </a:cxn>
                    </a:cxnLst>
                    <a:rect l="0" t="0" r="r" b="b"/>
                    <a:pathLst>
                      <a:path w="283" h="197">
                        <a:moveTo>
                          <a:pt x="0" y="0"/>
                        </a:moveTo>
                        <a:lnTo>
                          <a:pt x="20" y="18"/>
                        </a:lnTo>
                        <a:lnTo>
                          <a:pt x="37" y="28"/>
                        </a:lnTo>
                        <a:lnTo>
                          <a:pt x="53" y="39"/>
                        </a:lnTo>
                        <a:lnTo>
                          <a:pt x="61" y="51"/>
                        </a:lnTo>
                        <a:lnTo>
                          <a:pt x="69" y="61"/>
                        </a:lnTo>
                        <a:lnTo>
                          <a:pt x="81" y="70"/>
                        </a:lnTo>
                        <a:lnTo>
                          <a:pt x="96" y="77"/>
                        </a:lnTo>
                        <a:lnTo>
                          <a:pt x="107" y="87"/>
                        </a:lnTo>
                        <a:lnTo>
                          <a:pt x="116" y="99"/>
                        </a:lnTo>
                        <a:lnTo>
                          <a:pt x="126" y="114"/>
                        </a:lnTo>
                        <a:lnTo>
                          <a:pt x="134" y="129"/>
                        </a:lnTo>
                        <a:lnTo>
                          <a:pt x="141" y="149"/>
                        </a:lnTo>
                        <a:lnTo>
                          <a:pt x="151" y="166"/>
                        </a:lnTo>
                        <a:lnTo>
                          <a:pt x="162" y="178"/>
                        </a:lnTo>
                        <a:lnTo>
                          <a:pt x="176" y="187"/>
                        </a:lnTo>
                        <a:lnTo>
                          <a:pt x="191" y="192"/>
                        </a:lnTo>
                        <a:lnTo>
                          <a:pt x="205" y="196"/>
                        </a:lnTo>
                        <a:lnTo>
                          <a:pt x="221" y="194"/>
                        </a:lnTo>
                        <a:lnTo>
                          <a:pt x="236" y="191"/>
                        </a:lnTo>
                        <a:lnTo>
                          <a:pt x="252" y="184"/>
                        </a:lnTo>
                        <a:lnTo>
                          <a:pt x="264" y="174"/>
                        </a:lnTo>
                        <a:lnTo>
                          <a:pt x="274" y="163"/>
                        </a:lnTo>
                        <a:lnTo>
                          <a:pt x="279" y="149"/>
                        </a:lnTo>
                        <a:lnTo>
                          <a:pt x="282" y="134"/>
                        </a:lnTo>
                        <a:lnTo>
                          <a:pt x="279" y="119"/>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nvGrpSpPr>
                <p:cNvPr id="200710" name="Group 85"/>
                <p:cNvGrpSpPr>
                  <a:grpSpLocks/>
                </p:cNvGrpSpPr>
                <p:nvPr/>
              </p:nvGrpSpPr>
              <p:grpSpPr bwMode="auto">
                <a:xfrm>
                  <a:off x="586" y="2127"/>
                  <a:ext cx="340" cy="299"/>
                  <a:chOff x="586" y="2127"/>
                  <a:chExt cx="340" cy="299"/>
                </a:xfrm>
              </p:grpSpPr>
              <p:sp>
                <p:nvSpPr>
                  <p:cNvPr id="40" name="Line 86"/>
                  <p:cNvSpPr>
                    <a:spLocks noChangeShapeType="1"/>
                  </p:cNvSpPr>
                  <p:nvPr/>
                </p:nvSpPr>
                <p:spPr bwMode="auto">
                  <a:xfrm>
                    <a:off x="812" y="2269"/>
                    <a:ext cx="68" cy="22"/>
                  </a:xfrm>
                  <a:prstGeom prst="line">
                    <a:avLst/>
                  </a:prstGeom>
                  <a:noFill/>
                  <a:ln w="12700">
                    <a:solidFill>
                      <a:srgbClr val="000000"/>
                    </a:solidFill>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1" name="Freeform 87"/>
                  <p:cNvSpPr>
                    <a:spLocks/>
                  </p:cNvSpPr>
                  <p:nvPr/>
                </p:nvSpPr>
                <p:spPr bwMode="auto">
                  <a:xfrm>
                    <a:off x="637" y="2243"/>
                    <a:ext cx="32" cy="67"/>
                  </a:xfrm>
                  <a:custGeom>
                    <a:avLst/>
                    <a:gdLst/>
                    <a:ahLst/>
                    <a:cxnLst>
                      <a:cxn ang="0">
                        <a:pos x="3" y="66"/>
                      </a:cxn>
                      <a:cxn ang="0">
                        <a:pos x="0" y="49"/>
                      </a:cxn>
                      <a:cxn ang="0">
                        <a:pos x="4" y="30"/>
                      </a:cxn>
                      <a:cxn ang="0">
                        <a:pos x="14" y="13"/>
                      </a:cxn>
                      <a:cxn ang="0">
                        <a:pos x="31" y="0"/>
                      </a:cxn>
                    </a:cxnLst>
                    <a:rect l="0" t="0" r="r" b="b"/>
                    <a:pathLst>
                      <a:path w="32" h="67">
                        <a:moveTo>
                          <a:pt x="3" y="66"/>
                        </a:moveTo>
                        <a:lnTo>
                          <a:pt x="0" y="49"/>
                        </a:lnTo>
                        <a:lnTo>
                          <a:pt x="4" y="30"/>
                        </a:lnTo>
                        <a:lnTo>
                          <a:pt x="14" y="13"/>
                        </a:lnTo>
                        <a:lnTo>
                          <a:pt x="31"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2" name="Freeform 88"/>
                  <p:cNvSpPr>
                    <a:spLocks/>
                  </p:cNvSpPr>
                  <p:nvPr/>
                </p:nvSpPr>
                <p:spPr bwMode="auto">
                  <a:xfrm>
                    <a:off x="654" y="2256"/>
                    <a:ext cx="21" cy="72"/>
                  </a:xfrm>
                  <a:custGeom>
                    <a:avLst/>
                    <a:gdLst/>
                    <a:ahLst/>
                    <a:cxnLst>
                      <a:cxn ang="0">
                        <a:pos x="20" y="71"/>
                      </a:cxn>
                      <a:cxn ang="0">
                        <a:pos x="10" y="64"/>
                      </a:cxn>
                      <a:cxn ang="0">
                        <a:pos x="3" y="54"/>
                      </a:cxn>
                      <a:cxn ang="0">
                        <a:pos x="0" y="39"/>
                      </a:cxn>
                      <a:cxn ang="0">
                        <a:pos x="2" y="25"/>
                      </a:cxn>
                      <a:cxn ang="0">
                        <a:pos x="10" y="11"/>
                      </a:cxn>
                      <a:cxn ang="0">
                        <a:pos x="19" y="0"/>
                      </a:cxn>
                    </a:cxnLst>
                    <a:rect l="0" t="0" r="r" b="b"/>
                    <a:pathLst>
                      <a:path w="21" h="72">
                        <a:moveTo>
                          <a:pt x="20" y="71"/>
                        </a:moveTo>
                        <a:lnTo>
                          <a:pt x="10" y="64"/>
                        </a:lnTo>
                        <a:lnTo>
                          <a:pt x="3" y="54"/>
                        </a:lnTo>
                        <a:lnTo>
                          <a:pt x="0" y="39"/>
                        </a:lnTo>
                        <a:lnTo>
                          <a:pt x="2" y="25"/>
                        </a:lnTo>
                        <a:lnTo>
                          <a:pt x="10" y="11"/>
                        </a:lnTo>
                        <a:lnTo>
                          <a:pt x="19"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3" name="Freeform 89"/>
                  <p:cNvSpPr>
                    <a:spLocks/>
                  </p:cNvSpPr>
                  <p:nvPr/>
                </p:nvSpPr>
                <p:spPr bwMode="auto">
                  <a:xfrm>
                    <a:off x="683" y="2266"/>
                    <a:ext cx="17" cy="32"/>
                  </a:xfrm>
                  <a:custGeom>
                    <a:avLst/>
                    <a:gdLst/>
                    <a:ahLst/>
                    <a:cxnLst>
                      <a:cxn ang="0">
                        <a:pos x="0" y="0"/>
                      </a:cxn>
                      <a:cxn ang="0">
                        <a:pos x="0" y="13"/>
                      </a:cxn>
                      <a:cxn ang="0">
                        <a:pos x="6" y="26"/>
                      </a:cxn>
                      <a:cxn ang="0">
                        <a:pos x="16" y="31"/>
                      </a:cxn>
                    </a:cxnLst>
                    <a:rect l="0" t="0" r="r" b="b"/>
                    <a:pathLst>
                      <a:path w="17" h="32">
                        <a:moveTo>
                          <a:pt x="0" y="0"/>
                        </a:moveTo>
                        <a:lnTo>
                          <a:pt x="0" y="13"/>
                        </a:lnTo>
                        <a:lnTo>
                          <a:pt x="6" y="26"/>
                        </a:lnTo>
                        <a:lnTo>
                          <a:pt x="16" y="31"/>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4" name="Freeform 90"/>
                  <p:cNvSpPr>
                    <a:spLocks/>
                  </p:cNvSpPr>
                  <p:nvPr/>
                </p:nvSpPr>
                <p:spPr bwMode="auto">
                  <a:xfrm>
                    <a:off x="586" y="2219"/>
                    <a:ext cx="76" cy="43"/>
                  </a:xfrm>
                  <a:custGeom>
                    <a:avLst/>
                    <a:gdLst/>
                    <a:ahLst/>
                    <a:cxnLst>
                      <a:cxn ang="0">
                        <a:pos x="0" y="42"/>
                      </a:cxn>
                      <a:cxn ang="0">
                        <a:pos x="7" y="29"/>
                      </a:cxn>
                      <a:cxn ang="0">
                        <a:pos x="17" y="15"/>
                      </a:cxn>
                      <a:cxn ang="0">
                        <a:pos x="30" y="6"/>
                      </a:cxn>
                      <a:cxn ang="0">
                        <a:pos x="42" y="1"/>
                      </a:cxn>
                      <a:cxn ang="0">
                        <a:pos x="53" y="0"/>
                      </a:cxn>
                      <a:cxn ang="0">
                        <a:pos x="66" y="3"/>
                      </a:cxn>
                      <a:cxn ang="0">
                        <a:pos x="75" y="8"/>
                      </a:cxn>
                    </a:cxnLst>
                    <a:rect l="0" t="0" r="r" b="b"/>
                    <a:pathLst>
                      <a:path w="76" h="43">
                        <a:moveTo>
                          <a:pt x="0" y="42"/>
                        </a:moveTo>
                        <a:lnTo>
                          <a:pt x="7" y="29"/>
                        </a:lnTo>
                        <a:lnTo>
                          <a:pt x="17" y="15"/>
                        </a:lnTo>
                        <a:lnTo>
                          <a:pt x="30" y="6"/>
                        </a:lnTo>
                        <a:lnTo>
                          <a:pt x="42" y="1"/>
                        </a:lnTo>
                        <a:lnTo>
                          <a:pt x="53" y="0"/>
                        </a:lnTo>
                        <a:lnTo>
                          <a:pt x="66" y="3"/>
                        </a:lnTo>
                        <a:lnTo>
                          <a:pt x="75" y="8"/>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5" name="Freeform 91"/>
                  <p:cNvSpPr>
                    <a:spLocks/>
                  </p:cNvSpPr>
                  <p:nvPr/>
                </p:nvSpPr>
                <p:spPr bwMode="auto">
                  <a:xfrm>
                    <a:off x="650" y="2323"/>
                    <a:ext cx="163" cy="103"/>
                  </a:xfrm>
                  <a:custGeom>
                    <a:avLst/>
                    <a:gdLst/>
                    <a:ahLst/>
                    <a:cxnLst>
                      <a:cxn ang="0">
                        <a:pos x="0" y="52"/>
                      </a:cxn>
                      <a:cxn ang="0">
                        <a:pos x="25" y="46"/>
                      </a:cxn>
                      <a:cxn ang="0">
                        <a:pos x="47" y="37"/>
                      </a:cxn>
                      <a:cxn ang="0">
                        <a:pos x="71" y="25"/>
                      </a:cxn>
                      <a:cxn ang="0">
                        <a:pos x="93" y="12"/>
                      </a:cxn>
                      <a:cxn ang="0">
                        <a:pos x="110" y="0"/>
                      </a:cxn>
                      <a:cxn ang="0">
                        <a:pos x="117" y="19"/>
                      </a:cxn>
                      <a:cxn ang="0">
                        <a:pos x="129" y="38"/>
                      </a:cxn>
                      <a:cxn ang="0">
                        <a:pos x="144" y="54"/>
                      </a:cxn>
                      <a:cxn ang="0">
                        <a:pos x="162" y="67"/>
                      </a:cxn>
                      <a:cxn ang="0">
                        <a:pos x="145" y="81"/>
                      </a:cxn>
                      <a:cxn ang="0">
                        <a:pos x="130" y="90"/>
                      </a:cxn>
                      <a:cxn ang="0">
                        <a:pos x="110" y="97"/>
                      </a:cxn>
                      <a:cxn ang="0">
                        <a:pos x="91" y="102"/>
                      </a:cxn>
                      <a:cxn ang="0">
                        <a:pos x="77" y="101"/>
                      </a:cxn>
                      <a:cxn ang="0">
                        <a:pos x="66" y="98"/>
                      </a:cxn>
                    </a:cxnLst>
                    <a:rect l="0" t="0" r="r" b="b"/>
                    <a:pathLst>
                      <a:path w="163" h="103">
                        <a:moveTo>
                          <a:pt x="0" y="52"/>
                        </a:moveTo>
                        <a:lnTo>
                          <a:pt x="25" y="46"/>
                        </a:lnTo>
                        <a:lnTo>
                          <a:pt x="47" y="37"/>
                        </a:lnTo>
                        <a:lnTo>
                          <a:pt x="71" y="25"/>
                        </a:lnTo>
                        <a:lnTo>
                          <a:pt x="93" y="12"/>
                        </a:lnTo>
                        <a:lnTo>
                          <a:pt x="110" y="0"/>
                        </a:lnTo>
                        <a:lnTo>
                          <a:pt x="117" y="19"/>
                        </a:lnTo>
                        <a:lnTo>
                          <a:pt x="129" y="38"/>
                        </a:lnTo>
                        <a:lnTo>
                          <a:pt x="144" y="54"/>
                        </a:lnTo>
                        <a:lnTo>
                          <a:pt x="162" y="67"/>
                        </a:lnTo>
                        <a:lnTo>
                          <a:pt x="145" y="81"/>
                        </a:lnTo>
                        <a:lnTo>
                          <a:pt x="130" y="90"/>
                        </a:lnTo>
                        <a:lnTo>
                          <a:pt x="110" y="97"/>
                        </a:lnTo>
                        <a:lnTo>
                          <a:pt x="91" y="102"/>
                        </a:lnTo>
                        <a:lnTo>
                          <a:pt x="77" y="101"/>
                        </a:lnTo>
                        <a:lnTo>
                          <a:pt x="66" y="98"/>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6" name="Freeform 92"/>
                  <p:cNvSpPr>
                    <a:spLocks/>
                  </p:cNvSpPr>
                  <p:nvPr/>
                </p:nvSpPr>
                <p:spPr bwMode="auto">
                  <a:xfrm>
                    <a:off x="710" y="2355"/>
                    <a:ext cx="55" cy="64"/>
                  </a:xfrm>
                  <a:custGeom>
                    <a:avLst/>
                    <a:gdLst/>
                    <a:ahLst/>
                    <a:cxnLst>
                      <a:cxn ang="0">
                        <a:pos x="0" y="0"/>
                      </a:cxn>
                      <a:cxn ang="0">
                        <a:pos x="13" y="45"/>
                      </a:cxn>
                      <a:cxn ang="0">
                        <a:pos x="54" y="63"/>
                      </a:cxn>
                    </a:cxnLst>
                    <a:rect l="0" t="0" r="r" b="b"/>
                    <a:pathLst>
                      <a:path w="55" h="64">
                        <a:moveTo>
                          <a:pt x="0" y="0"/>
                        </a:moveTo>
                        <a:lnTo>
                          <a:pt x="13" y="45"/>
                        </a:lnTo>
                        <a:lnTo>
                          <a:pt x="54" y="63"/>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7" name="Freeform 93"/>
                  <p:cNvSpPr>
                    <a:spLocks/>
                  </p:cNvSpPr>
                  <p:nvPr/>
                </p:nvSpPr>
                <p:spPr bwMode="auto">
                  <a:xfrm>
                    <a:off x="628" y="2127"/>
                    <a:ext cx="22" cy="61"/>
                  </a:xfrm>
                  <a:custGeom>
                    <a:avLst/>
                    <a:gdLst/>
                    <a:ahLst/>
                    <a:cxnLst>
                      <a:cxn ang="0">
                        <a:pos x="0" y="0"/>
                      </a:cxn>
                      <a:cxn ang="0">
                        <a:pos x="9" y="8"/>
                      </a:cxn>
                      <a:cxn ang="0">
                        <a:pos x="15" y="18"/>
                      </a:cxn>
                      <a:cxn ang="0">
                        <a:pos x="15" y="27"/>
                      </a:cxn>
                      <a:cxn ang="0">
                        <a:pos x="19" y="38"/>
                      </a:cxn>
                      <a:cxn ang="0">
                        <a:pos x="21" y="49"/>
                      </a:cxn>
                      <a:cxn ang="0">
                        <a:pos x="21" y="60"/>
                      </a:cxn>
                    </a:cxnLst>
                    <a:rect l="0" t="0" r="r" b="b"/>
                    <a:pathLst>
                      <a:path w="22" h="61">
                        <a:moveTo>
                          <a:pt x="0" y="0"/>
                        </a:moveTo>
                        <a:lnTo>
                          <a:pt x="9" y="8"/>
                        </a:lnTo>
                        <a:lnTo>
                          <a:pt x="15" y="18"/>
                        </a:lnTo>
                        <a:lnTo>
                          <a:pt x="15" y="27"/>
                        </a:lnTo>
                        <a:lnTo>
                          <a:pt x="19" y="38"/>
                        </a:lnTo>
                        <a:lnTo>
                          <a:pt x="21" y="49"/>
                        </a:lnTo>
                        <a:lnTo>
                          <a:pt x="21" y="6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8" name="Freeform 94"/>
                  <p:cNvSpPr>
                    <a:spLocks/>
                  </p:cNvSpPr>
                  <p:nvPr/>
                </p:nvSpPr>
                <p:spPr bwMode="auto">
                  <a:xfrm>
                    <a:off x="623" y="2139"/>
                    <a:ext cx="21" cy="36"/>
                  </a:xfrm>
                  <a:custGeom>
                    <a:avLst/>
                    <a:gdLst/>
                    <a:ahLst/>
                    <a:cxnLst>
                      <a:cxn ang="0">
                        <a:pos x="4" y="0"/>
                      </a:cxn>
                      <a:cxn ang="0">
                        <a:pos x="0" y="7"/>
                      </a:cxn>
                      <a:cxn ang="0">
                        <a:pos x="1" y="15"/>
                      </a:cxn>
                      <a:cxn ang="0">
                        <a:pos x="4" y="22"/>
                      </a:cxn>
                      <a:cxn ang="0">
                        <a:pos x="9" y="27"/>
                      </a:cxn>
                      <a:cxn ang="0">
                        <a:pos x="12" y="31"/>
                      </a:cxn>
                      <a:cxn ang="0">
                        <a:pos x="20" y="35"/>
                      </a:cxn>
                    </a:cxnLst>
                    <a:rect l="0" t="0" r="r" b="b"/>
                    <a:pathLst>
                      <a:path w="21" h="36">
                        <a:moveTo>
                          <a:pt x="4" y="0"/>
                        </a:moveTo>
                        <a:lnTo>
                          <a:pt x="0" y="7"/>
                        </a:lnTo>
                        <a:lnTo>
                          <a:pt x="1" y="15"/>
                        </a:lnTo>
                        <a:lnTo>
                          <a:pt x="4" y="22"/>
                        </a:lnTo>
                        <a:lnTo>
                          <a:pt x="9" y="27"/>
                        </a:lnTo>
                        <a:lnTo>
                          <a:pt x="12" y="31"/>
                        </a:lnTo>
                        <a:lnTo>
                          <a:pt x="20" y="35"/>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sp>
                <p:nvSpPr>
                  <p:cNvPr id="49" name="Freeform 95"/>
                  <p:cNvSpPr>
                    <a:spLocks/>
                  </p:cNvSpPr>
                  <p:nvPr/>
                </p:nvSpPr>
                <p:spPr bwMode="auto">
                  <a:xfrm>
                    <a:off x="820" y="2215"/>
                    <a:ext cx="106" cy="206"/>
                  </a:xfrm>
                  <a:custGeom>
                    <a:avLst/>
                    <a:gdLst/>
                    <a:ahLst/>
                    <a:cxnLst>
                      <a:cxn ang="0">
                        <a:pos x="105" y="107"/>
                      </a:cxn>
                      <a:cxn ang="0">
                        <a:pos x="92" y="109"/>
                      </a:cxn>
                      <a:cxn ang="0">
                        <a:pos x="88" y="117"/>
                      </a:cxn>
                      <a:cxn ang="0">
                        <a:pos x="86" y="123"/>
                      </a:cxn>
                      <a:cxn ang="0">
                        <a:pos x="80" y="126"/>
                      </a:cxn>
                      <a:cxn ang="0">
                        <a:pos x="62" y="148"/>
                      </a:cxn>
                      <a:cxn ang="0">
                        <a:pos x="50" y="167"/>
                      </a:cxn>
                      <a:cxn ang="0">
                        <a:pos x="33" y="183"/>
                      </a:cxn>
                      <a:cxn ang="0">
                        <a:pos x="26" y="194"/>
                      </a:cxn>
                      <a:cxn ang="0">
                        <a:pos x="0" y="205"/>
                      </a:cxn>
                      <a:cxn ang="0">
                        <a:pos x="11" y="196"/>
                      </a:cxn>
                      <a:cxn ang="0">
                        <a:pos x="22" y="180"/>
                      </a:cxn>
                      <a:cxn ang="0">
                        <a:pos x="26" y="167"/>
                      </a:cxn>
                      <a:cxn ang="0">
                        <a:pos x="27" y="150"/>
                      </a:cxn>
                      <a:cxn ang="0">
                        <a:pos x="23" y="130"/>
                      </a:cxn>
                      <a:cxn ang="0">
                        <a:pos x="35" y="118"/>
                      </a:cxn>
                      <a:cxn ang="0">
                        <a:pos x="37" y="97"/>
                      </a:cxn>
                      <a:cxn ang="0">
                        <a:pos x="37" y="88"/>
                      </a:cxn>
                      <a:cxn ang="0">
                        <a:pos x="71" y="110"/>
                      </a:cxn>
                      <a:cxn ang="0">
                        <a:pos x="54" y="83"/>
                      </a:cxn>
                      <a:cxn ang="0">
                        <a:pos x="59" y="68"/>
                      </a:cxn>
                      <a:cxn ang="0">
                        <a:pos x="66" y="45"/>
                      </a:cxn>
                      <a:cxn ang="0">
                        <a:pos x="68" y="28"/>
                      </a:cxn>
                      <a:cxn ang="0">
                        <a:pos x="62" y="14"/>
                      </a:cxn>
                      <a:cxn ang="0">
                        <a:pos x="58" y="0"/>
                      </a:cxn>
                    </a:cxnLst>
                    <a:rect l="0" t="0" r="r" b="b"/>
                    <a:pathLst>
                      <a:path w="106" h="206">
                        <a:moveTo>
                          <a:pt x="105" y="107"/>
                        </a:moveTo>
                        <a:lnTo>
                          <a:pt x="92" y="109"/>
                        </a:lnTo>
                        <a:lnTo>
                          <a:pt x="88" y="117"/>
                        </a:lnTo>
                        <a:lnTo>
                          <a:pt x="86" y="123"/>
                        </a:lnTo>
                        <a:lnTo>
                          <a:pt x="80" y="126"/>
                        </a:lnTo>
                        <a:lnTo>
                          <a:pt x="62" y="148"/>
                        </a:lnTo>
                        <a:lnTo>
                          <a:pt x="50" y="167"/>
                        </a:lnTo>
                        <a:lnTo>
                          <a:pt x="33" y="183"/>
                        </a:lnTo>
                        <a:lnTo>
                          <a:pt x="26" y="194"/>
                        </a:lnTo>
                        <a:lnTo>
                          <a:pt x="0" y="205"/>
                        </a:lnTo>
                        <a:lnTo>
                          <a:pt x="11" y="196"/>
                        </a:lnTo>
                        <a:lnTo>
                          <a:pt x="22" y="180"/>
                        </a:lnTo>
                        <a:lnTo>
                          <a:pt x="26" y="167"/>
                        </a:lnTo>
                        <a:lnTo>
                          <a:pt x="27" y="150"/>
                        </a:lnTo>
                        <a:lnTo>
                          <a:pt x="23" y="130"/>
                        </a:lnTo>
                        <a:lnTo>
                          <a:pt x="35" y="118"/>
                        </a:lnTo>
                        <a:lnTo>
                          <a:pt x="37" y="97"/>
                        </a:lnTo>
                        <a:lnTo>
                          <a:pt x="37" y="88"/>
                        </a:lnTo>
                        <a:lnTo>
                          <a:pt x="71" y="110"/>
                        </a:lnTo>
                        <a:lnTo>
                          <a:pt x="54" y="83"/>
                        </a:lnTo>
                        <a:lnTo>
                          <a:pt x="59" y="68"/>
                        </a:lnTo>
                        <a:lnTo>
                          <a:pt x="66" y="45"/>
                        </a:lnTo>
                        <a:lnTo>
                          <a:pt x="68" y="28"/>
                        </a:lnTo>
                        <a:lnTo>
                          <a:pt x="62" y="14"/>
                        </a:lnTo>
                        <a:lnTo>
                          <a:pt x="58" y="0"/>
                        </a:lnTo>
                      </a:path>
                    </a:pathLst>
                  </a:custGeom>
                  <a:noFill/>
                  <a:ln w="12700" cap="rnd" cmpd="sng">
                    <a:solidFill>
                      <a:srgbClr val="000000"/>
                    </a:solidFill>
                    <a:prstDash val="solid"/>
                    <a:round/>
                    <a:headEnd type="none" w="sm" len="sm"/>
                    <a:tailEnd type="none" w="sm" len="sm"/>
                  </a:ln>
                  <a:effectLst/>
                </p:spPr>
                <p:txBody>
                  <a:bodyPr/>
                  <a:lstStyle/>
                  <a:p>
                    <a:endParaRPr lang="zh-CN" altLang="en-US" sz="1600" b="1">
                      <a:latin typeface="微软雅黑" pitchFamily="34" charset="-122"/>
                      <a:ea typeface="微软雅黑" pitchFamily="34" charset="-122"/>
                    </a:endParaRPr>
                  </a:p>
                </p:txBody>
              </p:sp>
            </p:grpSp>
          </p:grpSp>
        </p:grpSp>
      </p:grpSp>
    </p:spTree>
    <p:extLst>
      <p:ext uri="{BB962C8B-B14F-4D97-AF65-F5344CB8AC3E}">
        <p14:creationId xmlns:p14="http://schemas.microsoft.com/office/powerpoint/2010/main" val="31189345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384458" y="1473024"/>
            <a:ext cx="8424936" cy="1200329"/>
          </a:xfrm>
          <a:prstGeom prst="rect">
            <a:avLst/>
          </a:prstGeom>
          <a:noFill/>
          <a:ln w="9525">
            <a:noFill/>
            <a:miter lim="800000"/>
            <a:headEnd/>
            <a:tailEnd/>
          </a:ln>
          <a:effectLst/>
        </p:spPr>
        <p:txBody>
          <a:bodyPr wrap="square">
            <a:spAutoFit/>
          </a:bodyPr>
          <a:lstStyle/>
          <a:p>
            <a:pPr algn="l" latinLnBrk="1">
              <a:lnSpc>
                <a:spcPct val="150000"/>
              </a:lnSpc>
              <a:spcBef>
                <a:spcPct val="50000"/>
              </a:spcBef>
            </a:pPr>
            <a:r>
              <a:rPr kumimoji="1" lang="zh-CN" altLang="en-US" sz="2400" b="1" dirty="0">
                <a:latin typeface="微软雅黑" pitchFamily="34" charset="-122"/>
                <a:ea typeface="微软雅黑" pitchFamily="34" charset="-122"/>
              </a:rPr>
              <a:t>浪费是因“不节省”、“不均衡”、“不合理”等因素不断的发生而产生的</a:t>
            </a:r>
            <a:endParaRPr kumimoji="1" lang="en-US" altLang="ko-KR" sz="2400" b="1" dirty="0">
              <a:latin typeface="微软雅黑" pitchFamily="34" charset="-122"/>
              <a:ea typeface="微软雅黑" pitchFamily="34" charset="-122"/>
            </a:endParaRPr>
          </a:p>
        </p:txBody>
      </p:sp>
      <p:sp>
        <p:nvSpPr>
          <p:cNvPr id="201732" name="Rectangle 4"/>
          <p:cNvSpPr>
            <a:spLocks noChangeArrowheads="1"/>
          </p:cNvSpPr>
          <p:nvPr/>
        </p:nvSpPr>
        <p:spPr bwMode="auto">
          <a:xfrm>
            <a:off x="395536" y="3088348"/>
            <a:ext cx="2736850" cy="2916323"/>
          </a:xfrm>
          <a:prstGeom prst="rect">
            <a:avLst/>
          </a:prstGeom>
          <a:solidFill>
            <a:schemeClr val="bg1"/>
          </a:solidFill>
          <a:ln w="9525">
            <a:solidFill>
              <a:schemeClr val="tx1"/>
            </a:solidFill>
            <a:miter lim="800000"/>
            <a:headEnd/>
            <a:tailEnd/>
          </a:ln>
          <a:effectLst/>
        </p:spPr>
        <p:txBody>
          <a:bodyPr wrap="none" anchor="t" anchorCtr="0"/>
          <a:lstStyle/>
          <a:p>
            <a:pPr algn="l" latinLnBrk="1">
              <a:lnSpc>
                <a:spcPct val="150000"/>
              </a:lnSpc>
            </a:pPr>
            <a:endParaRPr kumimoji="1" lang="en-US" altLang="zh-CN" sz="2000" b="1" dirty="0">
              <a:latin typeface="微软雅黑" pitchFamily="34" charset="-122"/>
              <a:ea typeface="微软雅黑" pitchFamily="34" charset="-122"/>
            </a:endParaRPr>
          </a:p>
          <a:p>
            <a:pPr algn="l" latinLnBrk="1">
              <a:lnSpc>
                <a:spcPct val="150000"/>
              </a:lnSpc>
            </a:pPr>
            <a:r>
              <a:rPr kumimoji="1" lang="zh-CN" altLang="en-US" sz="2000" b="1" dirty="0">
                <a:latin typeface="微软雅黑" pitchFamily="34" charset="-122"/>
                <a:ea typeface="微软雅黑" pitchFamily="34" charset="-122"/>
              </a:rPr>
              <a:t>理论和实际的差异</a:t>
            </a:r>
          </a:p>
          <a:p>
            <a:pPr algn="l" latinLnBrk="1">
              <a:lnSpc>
                <a:spcPct val="150000"/>
              </a:lnSpc>
            </a:pPr>
            <a:r>
              <a:rPr kumimoji="1" lang="zh-CN" altLang="en-US" sz="2000" b="1" dirty="0">
                <a:latin typeface="微软雅黑" pitchFamily="34" charset="-122"/>
                <a:ea typeface="微软雅黑" pitchFamily="34" charset="-122"/>
              </a:rPr>
              <a:t>－ 未控制成本</a:t>
            </a:r>
          </a:p>
          <a:p>
            <a:pPr algn="l" latinLnBrk="1">
              <a:lnSpc>
                <a:spcPct val="150000"/>
              </a:lnSpc>
            </a:pPr>
            <a:r>
              <a:rPr kumimoji="1" lang="zh-CN" altLang="en-US" sz="2000" b="1" dirty="0">
                <a:latin typeface="微软雅黑" pitchFamily="34" charset="-122"/>
                <a:ea typeface="微软雅黑" pitchFamily="34" charset="-122"/>
              </a:rPr>
              <a:t>－ 无秩序作业</a:t>
            </a:r>
            <a:endParaRPr kumimoji="1" lang="en-US" altLang="zh-CN" sz="2000" b="1" dirty="0">
              <a:latin typeface="微软雅黑" pitchFamily="34" charset="-122"/>
              <a:ea typeface="微软雅黑" pitchFamily="34" charset="-122"/>
            </a:endParaRPr>
          </a:p>
          <a:p>
            <a:pPr algn="l" latinLnBrk="1">
              <a:lnSpc>
                <a:spcPct val="150000"/>
              </a:lnSpc>
            </a:pPr>
            <a:r>
              <a:rPr kumimoji="1" lang="zh-CN" altLang="en-US" sz="2000" b="1" dirty="0">
                <a:latin typeface="微软雅黑" pitchFamily="34" charset="-122"/>
                <a:ea typeface="微软雅黑" pitchFamily="34" charset="-122"/>
              </a:rPr>
              <a:t>－ 实际生产中</a:t>
            </a:r>
            <a:endParaRPr kumimoji="1" lang="en-US" altLang="zh-CN" sz="2000" b="1" dirty="0">
              <a:latin typeface="微软雅黑" pitchFamily="34" charset="-122"/>
              <a:ea typeface="微软雅黑" pitchFamily="34" charset="-122"/>
            </a:endParaRPr>
          </a:p>
          <a:p>
            <a:pPr algn="l" latinLnBrk="1">
              <a:lnSpc>
                <a:spcPct val="150000"/>
              </a:lnSpc>
            </a:pPr>
            <a:r>
              <a:rPr kumimoji="1" lang="en-US" altLang="zh-CN" sz="2000" b="1" dirty="0">
                <a:latin typeface="微软雅黑" pitchFamily="34" charset="-122"/>
                <a:ea typeface="微软雅黑" pitchFamily="34" charset="-122"/>
              </a:rPr>
              <a:t>   </a:t>
            </a:r>
            <a:r>
              <a:rPr kumimoji="1" lang="zh-CN" altLang="en-US" sz="2000" b="1" dirty="0">
                <a:latin typeface="微软雅黑" pitchFamily="34" charset="-122"/>
                <a:ea typeface="微软雅黑" pitchFamily="34" charset="-122"/>
              </a:rPr>
              <a:t>的浪费</a:t>
            </a:r>
          </a:p>
        </p:txBody>
      </p:sp>
      <p:sp>
        <p:nvSpPr>
          <p:cNvPr id="201734" name="Oval 6"/>
          <p:cNvSpPr>
            <a:spLocks noChangeArrowheads="1"/>
          </p:cNvSpPr>
          <p:nvPr/>
        </p:nvSpPr>
        <p:spPr bwMode="auto">
          <a:xfrm>
            <a:off x="651901" y="2697775"/>
            <a:ext cx="2227262" cy="731226"/>
          </a:xfrm>
          <a:prstGeom prst="ellipse">
            <a:avLst/>
          </a:prstGeom>
          <a:solidFill>
            <a:srgbClr val="FFC000"/>
          </a:solidFill>
          <a:ln w="9525">
            <a:solidFill>
              <a:schemeClr val="tx1"/>
            </a:solidFill>
            <a:round/>
            <a:headEnd/>
            <a:tailEnd/>
          </a:ln>
          <a:effectLst/>
        </p:spPr>
        <p:txBody>
          <a:bodyPr wrap="none" anchor="ctr"/>
          <a:lstStyle/>
          <a:p>
            <a:pPr algn="ctr" latinLnBrk="1">
              <a:lnSpc>
                <a:spcPct val="150000"/>
              </a:lnSpc>
            </a:pPr>
            <a:r>
              <a:rPr kumimoji="1" lang="zh-CN" altLang="en-US" sz="2400" b="1" dirty="0">
                <a:latin typeface="微软雅黑" pitchFamily="34" charset="-122"/>
                <a:ea typeface="微软雅黑" pitchFamily="34" charset="-122"/>
              </a:rPr>
              <a:t>不节省</a:t>
            </a:r>
            <a:endParaRPr kumimoji="1" lang="ko-KR" altLang="en-US" sz="2400" b="1" dirty="0">
              <a:latin typeface="微软雅黑" pitchFamily="34" charset="-122"/>
            </a:endParaRPr>
          </a:p>
        </p:txBody>
      </p:sp>
      <p:sp>
        <p:nvSpPr>
          <p:cNvPr id="201735" name="Rectangle 7"/>
          <p:cNvSpPr>
            <a:spLocks noChangeArrowheads="1"/>
          </p:cNvSpPr>
          <p:nvPr/>
        </p:nvSpPr>
        <p:spPr bwMode="auto">
          <a:xfrm>
            <a:off x="3276850" y="3096657"/>
            <a:ext cx="2736850" cy="2908014"/>
          </a:xfrm>
          <a:prstGeom prst="rect">
            <a:avLst/>
          </a:prstGeom>
          <a:solidFill>
            <a:schemeClr val="bg1"/>
          </a:solidFill>
          <a:ln w="9525">
            <a:solidFill>
              <a:schemeClr val="tx1"/>
            </a:solidFill>
            <a:miter lim="800000"/>
            <a:headEnd/>
            <a:tailEnd/>
          </a:ln>
          <a:effectLst/>
        </p:spPr>
        <p:txBody>
          <a:bodyPr wrap="none" anchor="t" anchorCtr="0"/>
          <a:lstStyle/>
          <a:p>
            <a:pPr algn="l" latinLnBrk="1">
              <a:lnSpc>
                <a:spcPct val="150000"/>
              </a:lnSpc>
            </a:pPr>
            <a:endParaRPr kumimoji="1" lang="en-US" altLang="zh-CN" sz="2000" b="1" dirty="0">
              <a:latin typeface="微软雅黑" pitchFamily="34" charset="-122"/>
              <a:ea typeface="微软雅黑" pitchFamily="34" charset="-122"/>
            </a:endParaRPr>
          </a:p>
          <a:p>
            <a:pPr algn="l" latinLnBrk="1">
              <a:lnSpc>
                <a:spcPct val="150000"/>
              </a:lnSpc>
            </a:pPr>
            <a:r>
              <a:rPr kumimoji="1" lang="zh-CN" altLang="en-US" sz="2000" b="1" dirty="0">
                <a:latin typeface="微软雅黑" pitchFamily="34" charset="-122"/>
                <a:ea typeface="微软雅黑" pitchFamily="34" charset="-122"/>
              </a:rPr>
              <a:t>生产产品不均衡</a:t>
            </a:r>
            <a:endParaRPr kumimoji="1" lang="en-US" altLang="zh-CN" sz="2000" b="1" dirty="0">
              <a:latin typeface="微软雅黑" pitchFamily="34" charset="-122"/>
              <a:ea typeface="微软雅黑" pitchFamily="34" charset="-122"/>
            </a:endParaRPr>
          </a:p>
          <a:p>
            <a:pPr algn="l" latinLnBrk="1">
              <a:lnSpc>
                <a:spcPct val="150000"/>
              </a:lnSpc>
            </a:pPr>
            <a:endParaRPr kumimoji="1" lang="zh-CN" altLang="en-US" sz="2000" b="1" dirty="0">
              <a:latin typeface="微软雅黑" pitchFamily="34" charset="-122"/>
              <a:ea typeface="微软雅黑" pitchFamily="34" charset="-122"/>
            </a:endParaRPr>
          </a:p>
          <a:p>
            <a:pPr algn="l" latinLnBrk="1">
              <a:lnSpc>
                <a:spcPct val="150000"/>
              </a:lnSpc>
            </a:pPr>
            <a:r>
              <a:rPr kumimoji="1" lang="zh-CN" altLang="en-US" sz="2000" b="1" dirty="0">
                <a:latin typeface="微软雅黑" pitchFamily="34" charset="-122"/>
                <a:ea typeface="微软雅黑" pitchFamily="34" charset="-122"/>
              </a:rPr>
              <a:t>－ 日产量不均衡</a:t>
            </a:r>
          </a:p>
          <a:p>
            <a:pPr algn="l" latinLnBrk="1">
              <a:lnSpc>
                <a:spcPct val="150000"/>
              </a:lnSpc>
            </a:pPr>
            <a:r>
              <a:rPr kumimoji="1" lang="zh-CN" altLang="en-US" sz="2000" b="1" dirty="0">
                <a:latin typeface="微软雅黑" pitchFamily="34" charset="-122"/>
                <a:ea typeface="微软雅黑" pitchFamily="34" charset="-122"/>
              </a:rPr>
              <a:t>－ 在库</a:t>
            </a:r>
            <a:r>
              <a:rPr kumimoji="1" lang="en-US" altLang="zh-CN" sz="2000" b="1" dirty="0">
                <a:latin typeface="微软雅黑" pitchFamily="34" charset="-122"/>
                <a:ea typeface="微软雅黑" pitchFamily="34" charset="-122"/>
              </a:rPr>
              <a:t>/</a:t>
            </a:r>
            <a:r>
              <a:rPr kumimoji="1" lang="zh-CN" altLang="en-US" sz="2000" b="1" dirty="0">
                <a:latin typeface="微软雅黑" pitchFamily="34" charset="-122"/>
                <a:ea typeface="微软雅黑" pitchFamily="34" charset="-122"/>
              </a:rPr>
              <a:t>在制过多</a:t>
            </a:r>
          </a:p>
          <a:p>
            <a:pPr algn="l" latinLnBrk="1">
              <a:lnSpc>
                <a:spcPct val="150000"/>
              </a:lnSpc>
            </a:pPr>
            <a:r>
              <a:rPr kumimoji="1" lang="zh-CN" altLang="en-US" sz="2000" b="1" dirty="0">
                <a:latin typeface="微软雅黑" pitchFamily="34" charset="-122"/>
                <a:ea typeface="微软雅黑" pitchFamily="34" charset="-122"/>
              </a:rPr>
              <a:t>－ 人员配置不均衡</a:t>
            </a:r>
          </a:p>
        </p:txBody>
      </p:sp>
      <p:sp>
        <p:nvSpPr>
          <p:cNvPr id="201737" name="Oval 9"/>
          <p:cNvSpPr>
            <a:spLocks noChangeArrowheads="1"/>
          </p:cNvSpPr>
          <p:nvPr/>
        </p:nvSpPr>
        <p:spPr bwMode="auto">
          <a:xfrm>
            <a:off x="3565775" y="2697706"/>
            <a:ext cx="2227262" cy="731226"/>
          </a:xfrm>
          <a:prstGeom prst="ellipse">
            <a:avLst/>
          </a:prstGeom>
          <a:solidFill>
            <a:srgbClr val="00B050"/>
          </a:solidFill>
          <a:ln w="9525">
            <a:solidFill>
              <a:schemeClr val="tx1"/>
            </a:solidFill>
            <a:round/>
            <a:headEnd/>
            <a:tailEnd/>
          </a:ln>
          <a:effectLst/>
        </p:spPr>
        <p:txBody>
          <a:bodyPr wrap="none" anchor="ctr"/>
          <a:lstStyle/>
          <a:p>
            <a:pPr algn="ctr" latinLnBrk="1">
              <a:lnSpc>
                <a:spcPct val="150000"/>
              </a:lnSpc>
            </a:pPr>
            <a:r>
              <a:rPr kumimoji="1" lang="zh-CN" altLang="en-US" sz="2400" b="1">
                <a:latin typeface="微软雅黑" pitchFamily="34" charset="-122"/>
                <a:ea typeface="微软雅黑" pitchFamily="34" charset="-122"/>
              </a:rPr>
              <a:t>不均衡</a:t>
            </a:r>
            <a:endParaRPr kumimoji="1" lang="ko-KR" altLang="en-US" sz="2400" b="1">
              <a:latin typeface="微软雅黑" pitchFamily="34" charset="-122"/>
            </a:endParaRPr>
          </a:p>
        </p:txBody>
      </p:sp>
      <p:sp>
        <p:nvSpPr>
          <p:cNvPr id="201738" name="Rectangle 10"/>
          <p:cNvSpPr>
            <a:spLocks noChangeArrowheads="1"/>
          </p:cNvSpPr>
          <p:nvPr/>
        </p:nvSpPr>
        <p:spPr bwMode="auto">
          <a:xfrm>
            <a:off x="6156575" y="3096657"/>
            <a:ext cx="2736850" cy="2908014"/>
          </a:xfrm>
          <a:prstGeom prst="rect">
            <a:avLst/>
          </a:prstGeom>
          <a:solidFill>
            <a:schemeClr val="bg1"/>
          </a:solidFill>
          <a:ln w="9525">
            <a:solidFill>
              <a:schemeClr val="tx1"/>
            </a:solidFill>
            <a:miter lim="800000"/>
            <a:headEnd/>
            <a:tailEnd/>
          </a:ln>
          <a:effectLst/>
        </p:spPr>
        <p:txBody>
          <a:bodyPr wrap="none" anchor="t" anchorCtr="0"/>
          <a:lstStyle/>
          <a:p>
            <a:pPr algn="l" latinLnBrk="1">
              <a:lnSpc>
                <a:spcPct val="150000"/>
              </a:lnSpc>
            </a:pPr>
            <a:endParaRPr kumimoji="1" lang="en-US" altLang="zh-CN" sz="2000" b="1" dirty="0">
              <a:latin typeface="微软雅黑" pitchFamily="34" charset="-122"/>
              <a:ea typeface="微软雅黑" pitchFamily="34" charset="-122"/>
            </a:endParaRPr>
          </a:p>
          <a:p>
            <a:pPr algn="l" latinLnBrk="1">
              <a:lnSpc>
                <a:spcPct val="150000"/>
              </a:lnSpc>
            </a:pPr>
            <a:r>
              <a:rPr kumimoji="1" lang="zh-CN" altLang="en-US" sz="2000" b="1" dirty="0">
                <a:latin typeface="微软雅黑" pitchFamily="34" charset="-122"/>
                <a:ea typeface="微软雅黑" pitchFamily="34" charset="-122"/>
              </a:rPr>
              <a:t>不合理的方法</a:t>
            </a:r>
            <a:endParaRPr kumimoji="1" lang="en-US" altLang="zh-CN" sz="2000" b="1" dirty="0">
              <a:latin typeface="微软雅黑" pitchFamily="34" charset="-122"/>
              <a:ea typeface="微软雅黑" pitchFamily="34" charset="-122"/>
            </a:endParaRPr>
          </a:p>
          <a:p>
            <a:pPr algn="l" latinLnBrk="1">
              <a:lnSpc>
                <a:spcPct val="150000"/>
              </a:lnSpc>
            </a:pPr>
            <a:endParaRPr kumimoji="1" lang="zh-CN" altLang="en-US" sz="2000" b="1" dirty="0">
              <a:latin typeface="微软雅黑" pitchFamily="34" charset="-122"/>
              <a:ea typeface="微软雅黑" pitchFamily="34" charset="-122"/>
            </a:endParaRPr>
          </a:p>
          <a:p>
            <a:pPr algn="l" latinLnBrk="1">
              <a:lnSpc>
                <a:spcPct val="150000"/>
              </a:lnSpc>
            </a:pPr>
            <a:r>
              <a:rPr kumimoji="1" lang="zh-CN" altLang="en-US" sz="2000" b="1" dirty="0">
                <a:latin typeface="微软雅黑" pitchFamily="34" charset="-122"/>
                <a:ea typeface="微软雅黑" pitchFamily="34" charset="-122"/>
              </a:rPr>
              <a:t>－ 作业不方便</a:t>
            </a:r>
          </a:p>
          <a:p>
            <a:pPr algn="l" latinLnBrk="1">
              <a:lnSpc>
                <a:spcPct val="150000"/>
              </a:lnSpc>
            </a:pPr>
            <a:r>
              <a:rPr kumimoji="1" lang="zh-CN" altLang="en-US" sz="2000" b="1" dirty="0">
                <a:latin typeface="微软雅黑" pitchFamily="34" charset="-122"/>
                <a:ea typeface="微软雅黑" pitchFamily="34" charset="-122"/>
              </a:rPr>
              <a:t>－ 作业困难</a:t>
            </a:r>
          </a:p>
          <a:p>
            <a:pPr algn="l" latinLnBrk="1">
              <a:lnSpc>
                <a:spcPct val="150000"/>
              </a:lnSpc>
            </a:pPr>
            <a:r>
              <a:rPr kumimoji="1" lang="zh-CN" altLang="en-US" sz="2000" b="1" dirty="0">
                <a:latin typeface="微软雅黑" pitchFamily="34" charset="-122"/>
                <a:ea typeface="微软雅黑" pitchFamily="34" charset="-122"/>
              </a:rPr>
              <a:t>－ 材料搬运不方便</a:t>
            </a:r>
          </a:p>
        </p:txBody>
      </p:sp>
      <p:sp>
        <p:nvSpPr>
          <p:cNvPr id="201740" name="Oval 12"/>
          <p:cNvSpPr>
            <a:spLocks noChangeArrowheads="1"/>
          </p:cNvSpPr>
          <p:nvPr/>
        </p:nvSpPr>
        <p:spPr bwMode="auto">
          <a:xfrm>
            <a:off x="6445499" y="2697775"/>
            <a:ext cx="2227262" cy="731226"/>
          </a:xfrm>
          <a:prstGeom prst="ellipse">
            <a:avLst/>
          </a:prstGeom>
          <a:solidFill>
            <a:srgbClr val="7030A0"/>
          </a:solidFill>
          <a:ln w="9525">
            <a:solidFill>
              <a:schemeClr val="tx1"/>
            </a:solidFill>
            <a:round/>
            <a:headEnd/>
            <a:tailEnd/>
          </a:ln>
          <a:effectLst/>
        </p:spPr>
        <p:txBody>
          <a:bodyPr wrap="none" anchor="ctr"/>
          <a:lstStyle/>
          <a:p>
            <a:pPr algn="ctr" latinLnBrk="1">
              <a:lnSpc>
                <a:spcPct val="150000"/>
              </a:lnSpc>
            </a:pPr>
            <a:r>
              <a:rPr kumimoji="1" lang="zh-CN" altLang="en-US" sz="2400" b="1">
                <a:latin typeface="微软雅黑" pitchFamily="34" charset="-122"/>
                <a:ea typeface="微软雅黑" pitchFamily="34" charset="-122"/>
              </a:rPr>
              <a:t>不合理</a:t>
            </a:r>
            <a:endParaRPr kumimoji="1" lang="ko-KR" altLang="en-US" sz="2400" b="1">
              <a:latin typeface="微软雅黑" pitchFamily="34" charset="-122"/>
            </a:endParaRPr>
          </a:p>
        </p:txBody>
      </p:sp>
      <p:sp>
        <p:nvSpPr>
          <p:cNvPr id="201741" name="Text Box 13"/>
          <p:cNvSpPr txBox="1">
            <a:spLocks noChangeArrowheads="1"/>
          </p:cNvSpPr>
          <p:nvPr/>
        </p:nvSpPr>
        <p:spPr bwMode="auto">
          <a:xfrm>
            <a:off x="1115616" y="483659"/>
            <a:ext cx="3168650" cy="523220"/>
          </a:xfrm>
          <a:prstGeom prst="rect">
            <a:avLst/>
          </a:prstGeom>
          <a:noFill/>
          <a:ln w="9525">
            <a:noFill/>
            <a:miter lim="800000"/>
            <a:headEnd/>
            <a:tailEnd/>
          </a:ln>
          <a:effectLst/>
        </p:spPr>
        <p:txBody>
          <a:bodyPr>
            <a:spAutoFit/>
          </a:bodyPr>
          <a:lstStyle/>
          <a:p>
            <a:pPr latinLnBrk="1">
              <a:spcBef>
                <a:spcPct val="50000"/>
              </a:spcBef>
            </a:pPr>
            <a:r>
              <a:rPr kumimoji="1" lang="zh-CN" altLang="en-US" sz="2800" b="1" dirty="0">
                <a:solidFill>
                  <a:srgbClr val="FF0000"/>
                </a:solidFill>
                <a:latin typeface="微软雅黑" pitchFamily="34" charset="-122"/>
                <a:ea typeface="微软雅黑" pitchFamily="34" charset="-122"/>
              </a:rPr>
              <a:t>浪费的发生原因</a:t>
            </a:r>
          </a:p>
        </p:txBody>
      </p:sp>
    </p:spTree>
    <p:extLst>
      <p:ext uri="{BB962C8B-B14F-4D97-AF65-F5344CB8AC3E}">
        <p14:creationId xmlns:p14="http://schemas.microsoft.com/office/powerpoint/2010/main" val="315642388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30" y="1567871"/>
            <a:ext cx="8352928" cy="3674211"/>
          </a:xfrm>
          <a:prstGeom prst="rect">
            <a:avLst/>
          </a:prstGeom>
        </p:spPr>
        <p:txBody>
          <a:bodyPr wrap="square">
            <a:spAutoFit/>
          </a:bodyPr>
          <a:lstStyle/>
          <a:p>
            <a:pPr algn="l">
              <a:lnSpc>
                <a:spcPct val="200000"/>
              </a:lnSpc>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不为产品增加价值的任何事情</a:t>
            </a:r>
          </a:p>
          <a:p>
            <a:pPr algn="l">
              <a:lnSpc>
                <a:spcPct val="200000"/>
              </a:lnSpc>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不利于生产不符合客户要求的任何事情</a:t>
            </a:r>
          </a:p>
          <a:p>
            <a:pPr algn="l">
              <a:lnSpc>
                <a:spcPct val="200000"/>
              </a:lnSpc>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顾客不愿付钱由你去做的任何事情</a:t>
            </a:r>
          </a:p>
          <a:p>
            <a:pPr algn="l">
              <a:lnSpc>
                <a:spcPct val="200000"/>
              </a:lnSpc>
              <a:buFont typeface="Wingdings" pitchFamily="2" charset="2"/>
              <a:buChar char="Ø"/>
            </a:pPr>
            <a:r>
              <a:rPr lang="en-US" altLang="zh-CN"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尽管是增加价值的活动，但所用的资源超过了“绝对最少”的界限，也是浪费</a:t>
            </a:r>
          </a:p>
        </p:txBody>
      </p:sp>
      <p:pic>
        <p:nvPicPr>
          <p:cNvPr id="77826" name="Picture 2"/>
          <p:cNvPicPr>
            <a:picLocks noChangeAspect="1" noChangeArrowheads="1"/>
          </p:cNvPicPr>
          <p:nvPr/>
        </p:nvPicPr>
        <p:blipFill>
          <a:blip r:embed="rId2" cstate="email"/>
          <a:srcRect/>
          <a:stretch>
            <a:fillRect/>
          </a:stretch>
        </p:blipFill>
        <p:spPr bwMode="auto">
          <a:xfrm>
            <a:off x="6649154" y="1601105"/>
            <a:ext cx="2228850" cy="2110154"/>
          </a:xfrm>
          <a:prstGeom prst="rect">
            <a:avLst/>
          </a:prstGeom>
          <a:noFill/>
          <a:ln w="9525">
            <a:noFill/>
            <a:miter lim="800000"/>
            <a:headEnd/>
            <a:tailEnd/>
          </a:ln>
        </p:spPr>
      </p:pic>
      <p:sp>
        <p:nvSpPr>
          <p:cNvPr id="5" name="Text Box 2"/>
          <p:cNvSpPr txBox="1">
            <a:spLocks noChangeArrowheads="1"/>
          </p:cNvSpPr>
          <p:nvPr/>
        </p:nvSpPr>
        <p:spPr bwMode="auto">
          <a:xfrm>
            <a:off x="1187624" y="431957"/>
            <a:ext cx="3168650" cy="523220"/>
          </a:xfrm>
          <a:prstGeom prst="rect">
            <a:avLst/>
          </a:prstGeom>
          <a:noFill/>
          <a:ln w="9525">
            <a:noFill/>
            <a:miter lim="800000"/>
            <a:headEnd/>
            <a:tailEnd/>
          </a:ln>
          <a:effectLst/>
        </p:spPr>
        <p:txBody>
          <a:bodyPr>
            <a:spAutoFit/>
          </a:bodyPr>
          <a:lstStyle/>
          <a:p>
            <a:pPr latinLnBrk="1">
              <a:spcBef>
                <a:spcPct val="50000"/>
              </a:spcBef>
              <a:buFont typeface="Wingdings" pitchFamily="2" charset="2"/>
              <a:buNone/>
            </a:pPr>
            <a:r>
              <a:rPr kumimoji="1" lang="zh-CN" altLang="en-US" sz="2800" b="1" dirty="0">
                <a:solidFill>
                  <a:srgbClr val="FF0000"/>
                </a:solidFill>
                <a:latin typeface="微软雅黑" pitchFamily="34" charset="-122"/>
                <a:ea typeface="微软雅黑" pitchFamily="34" charset="-122"/>
              </a:rPr>
              <a:t>浪费的概念</a:t>
            </a:r>
          </a:p>
        </p:txBody>
      </p:sp>
    </p:spTree>
    <p:extLst>
      <p:ext uri="{BB962C8B-B14F-4D97-AF65-F5344CB8AC3E}">
        <p14:creationId xmlns:p14="http://schemas.microsoft.com/office/powerpoint/2010/main" val="11896863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267744" y="429609"/>
            <a:ext cx="4968552" cy="546945"/>
          </a:xfrm>
          <a:prstGeom prst="rect">
            <a:avLst/>
          </a:prstGeom>
          <a:noFill/>
          <a:ln w="9525">
            <a:noFill/>
            <a:miter lim="800000"/>
            <a:headEnd/>
            <a:tailEnd/>
          </a:ln>
          <a:effectLst/>
        </p:spPr>
        <p:txBody>
          <a:bodyPr wrap="square">
            <a:spAutoFit/>
          </a:bodyPr>
          <a:lstStyle/>
          <a:p>
            <a:pPr latinLnBrk="1">
              <a:spcBef>
                <a:spcPct val="50000"/>
              </a:spcBef>
            </a:pPr>
            <a:r>
              <a:rPr kumimoji="1" lang="zh-CN" altLang="en-US" sz="2954" b="1" dirty="0">
                <a:solidFill>
                  <a:srgbClr val="FF0000"/>
                </a:solidFill>
                <a:latin typeface="微软雅黑" pitchFamily="34" charset="-122"/>
                <a:ea typeface="微软雅黑" pitchFamily="34" charset="-122"/>
              </a:rPr>
              <a:t>生产现场的</a:t>
            </a:r>
            <a:r>
              <a:rPr kumimoji="1" lang="en-US" altLang="zh-CN" sz="2954" b="1" dirty="0">
                <a:solidFill>
                  <a:srgbClr val="FF0000"/>
                </a:solidFill>
                <a:latin typeface="微软雅黑" pitchFamily="34" charset="-122"/>
                <a:ea typeface="微软雅黑" pitchFamily="34" charset="-122"/>
              </a:rPr>
              <a:t>7</a:t>
            </a:r>
            <a:r>
              <a:rPr kumimoji="1" lang="zh-CN" altLang="en-US" sz="2954" b="1" dirty="0">
                <a:solidFill>
                  <a:srgbClr val="FF0000"/>
                </a:solidFill>
                <a:latin typeface="微软雅黑" pitchFamily="34" charset="-122"/>
                <a:ea typeface="微软雅黑" pitchFamily="34" charset="-122"/>
              </a:rPr>
              <a:t>大浪费</a:t>
            </a:r>
          </a:p>
        </p:txBody>
      </p:sp>
      <p:sp>
        <p:nvSpPr>
          <p:cNvPr id="202755" name="Text Box 3"/>
          <p:cNvSpPr txBox="1">
            <a:spLocks noChangeArrowheads="1"/>
          </p:cNvSpPr>
          <p:nvPr/>
        </p:nvSpPr>
        <p:spPr bwMode="auto">
          <a:xfrm>
            <a:off x="395536" y="1622579"/>
            <a:ext cx="8424936" cy="1285737"/>
          </a:xfrm>
          <a:prstGeom prst="rect">
            <a:avLst/>
          </a:prstGeom>
          <a:noFill/>
          <a:ln w="9525">
            <a:noFill/>
            <a:miter lim="800000"/>
            <a:headEnd/>
            <a:tailEnd/>
          </a:ln>
          <a:effectLst/>
        </p:spPr>
        <p:txBody>
          <a:bodyPr wrap="square">
            <a:spAutoFit/>
          </a:bodyPr>
          <a:lstStyle/>
          <a:p>
            <a:pPr algn="l" latinLnBrk="1">
              <a:lnSpc>
                <a:spcPct val="150000"/>
              </a:lnSpc>
              <a:spcBef>
                <a:spcPct val="50000"/>
              </a:spcBef>
              <a:buFont typeface="Wingdings" pitchFamily="2" charset="2"/>
              <a:buNone/>
            </a:pPr>
            <a:r>
              <a:rPr kumimoji="1" lang="zh-CN" altLang="en-US" sz="2585" b="1" dirty="0">
                <a:latin typeface="微软雅黑" pitchFamily="34" charset="-122"/>
                <a:ea typeface="微软雅黑" pitchFamily="34" charset="-122"/>
              </a:rPr>
              <a:t>虽生产的产品各不相同，但在任何工厂中发现的浪费类型是类似的</a:t>
            </a:r>
            <a:endParaRPr kumimoji="1" lang="ko-KR" altLang="en-US" sz="2585" b="1" dirty="0">
              <a:latin typeface="微软雅黑" pitchFamily="34" charset="-122"/>
            </a:endParaRPr>
          </a:p>
        </p:txBody>
      </p:sp>
      <p:grpSp>
        <p:nvGrpSpPr>
          <p:cNvPr id="2" name="Group 4"/>
          <p:cNvGrpSpPr>
            <a:grpSpLocks/>
          </p:cNvGrpSpPr>
          <p:nvPr/>
        </p:nvGrpSpPr>
        <p:grpSpPr bwMode="auto">
          <a:xfrm>
            <a:off x="611560" y="3028973"/>
            <a:ext cx="3600450" cy="599343"/>
            <a:chOff x="476" y="1796"/>
            <a:chExt cx="2268" cy="409"/>
          </a:xfrm>
        </p:grpSpPr>
        <p:sp>
          <p:nvSpPr>
            <p:cNvPr id="202757" name="Rectangle 5"/>
            <p:cNvSpPr>
              <a:spLocks noChangeArrowheads="1"/>
            </p:cNvSpPr>
            <p:nvPr/>
          </p:nvSpPr>
          <p:spPr bwMode="auto">
            <a:xfrm>
              <a:off x="567" y="1796"/>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585" b="1" dirty="0">
                  <a:latin typeface="微软雅黑" pitchFamily="34" charset="-122"/>
                </a:rPr>
                <a:t>   </a:t>
              </a:r>
            </a:p>
          </p:txBody>
        </p:sp>
        <p:sp>
          <p:nvSpPr>
            <p:cNvPr id="202758" name="AutoShape 6"/>
            <p:cNvSpPr>
              <a:spLocks noChangeArrowheads="1"/>
            </p:cNvSpPr>
            <p:nvPr/>
          </p:nvSpPr>
          <p:spPr bwMode="auto">
            <a:xfrm>
              <a:off x="476" y="1796"/>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①</a:t>
              </a:r>
            </a:p>
          </p:txBody>
        </p:sp>
      </p:grpSp>
      <p:grpSp>
        <p:nvGrpSpPr>
          <p:cNvPr id="3" name="Group 7"/>
          <p:cNvGrpSpPr>
            <a:grpSpLocks/>
          </p:cNvGrpSpPr>
          <p:nvPr/>
        </p:nvGrpSpPr>
        <p:grpSpPr bwMode="auto">
          <a:xfrm>
            <a:off x="611560" y="3826142"/>
            <a:ext cx="3600450" cy="599343"/>
            <a:chOff x="476" y="2340"/>
            <a:chExt cx="2268" cy="409"/>
          </a:xfrm>
        </p:grpSpPr>
        <p:sp>
          <p:nvSpPr>
            <p:cNvPr id="202760" name="Rectangle 8"/>
            <p:cNvSpPr>
              <a:spLocks noChangeArrowheads="1"/>
            </p:cNvSpPr>
            <p:nvPr/>
          </p:nvSpPr>
          <p:spPr bwMode="auto">
            <a:xfrm>
              <a:off x="567" y="2340"/>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endParaRPr kumimoji="1" lang="ko-KR" altLang="en-US" sz="2585" b="1" dirty="0">
                <a:latin typeface="微软雅黑" pitchFamily="34" charset="-122"/>
              </a:endParaRPr>
            </a:p>
          </p:txBody>
        </p:sp>
        <p:sp>
          <p:nvSpPr>
            <p:cNvPr id="202761" name="AutoShape 9"/>
            <p:cNvSpPr>
              <a:spLocks noChangeArrowheads="1"/>
            </p:cNvSpPr>
            <p:nvPr/>
          </p:nvSpPr>
          <p:spPr bwMode="auto">
            <a:xfrm>
              <a:off x="476" y="2340"/>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②</a:t>
              </a:r>
            </a:p>
          </p:txBody>
        </p:sp>
      </p:grpSp>
      <p:grpSp>
        <p:nvGrpSpPr>
          <p:cNvPr id="4" name="Group 10"/>
          <p:cNvGrpSpPr>
            <a:grpSpLocks/>
          </p:cNvGrpSpPr>
          <p:nvPr/>
        </p:nvGrpSpPr>
        <p:grpSpPr bwMode="auto">
          <a:xfrm>
            <a:off x="611560" y="4624778"/>
            <a:ext cx="3600450" cy="599342"/>
            <a:chOff x="476" y="2885"/>
            <a:chExt cx="2268" cy="409"/>
          </a:xfrm>
        </p:grpSpPr>
        <p:sp>
          <p:nvSpPr>
            <p:cNvPr id="202763" name="Rectangle 11"/>
            <p:cNvSpPr>
              <a:spLocks noChangeArrowheads="1"/>
            </p:cNvSpPr>
            <p:nvPr/>
          </p:nvSpPr>
          <p:spPr bwMode="auto">
            <a:xfrm>
              <a:off x="567" y="2885"/>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endParaRPr kumimoji="1" lang="ko-KR" altLang="en-US" sz="2585" b="1" dirty="0">
                <a:latin typeface="微软雅黑" pitchFamily="34" charset="-122"/>
              </a:endParaRPr>
            </a:p>
          </p:txBody>
        </p:sp>
        <p:sp>
          <p:nvSpPr>
            <p:cNvPr id="202764" name="AutoShape 12"/>
            <p:cNvSpPr>
              <a:spLocks noChangeArrowheads="1"/>
            </p:cNvSpPr>
            <p:nvPr/>
          </p:nvSpPr>
          <p:spPr bwMode="auto">
            <a:xfrm>
              <a:off x="476" y="2885"/>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③</a:t>
              </a:r>
            </a:p>
          </p:txBody>
        </p:sp>
      </p:grpSp>
      <p:grpSp>
        <p:nvGrpSpPr>
          <p:cNvPr id="5" name="Group 13"/>
          <p:cNvGrpSpPr>
            <a:grpSpLocks/>
          </p:cNvGrpSpPr>
          <p:nvPr/>
        </p:nvGrpSpPr>
        <p:grpSpPr bwMode="auto">
          <a:xfrm>
            <a:off x="611560" y="5421947"/>
            <a:ext cx="3600450" cy="599342"/>
            <a:chOff x="476" y="3429"/>
            <a:chExt cx="2268" cy="409"/>
          </a:xfrm>
        </p:grpSpPr>
        <p:sp>
          <p:nvSpPr>
            <p:cNvPr id="202766" name="Rectangle 14"/>
            <p:cNvSpPr>
              <a:spLocks noChangeArrowheads="1"/>
            </p:cNvSpPr>
            <p:nvPr/>
          </p:nvSpPr>
          <p:spPr bwMode="auto">
            <a:xfrm>
              <a:off x="567" y="3429"/>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585" b="1" dirty="0">
                  <a:latin typeface="微软雅黑" pitchFamily="34" charset="-122"/>
                </a:rPr>
                <a:t>   </a:t>
              </a:r>
            </a:p>
          </p:txBody>
        </p:sp>
        <p:sp>
          <p:nvSpPr>
            <p:cNvPr id="202767" name="AutoShape 15"/>
            <p:cNvSpPr>
              <a:spLocks noChangeArrowheads="1"/>
            </p:cNvSpPr>
            <p:nvPr/>
          </p:nvSpPr>
          <p:spPr bwMode="auto">
            <a:xfrm>
              <a:off x="476" y="3429"/>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④</a:t>
              </a:r>
            </a:p>
          </p:txBody>
        </p:sp>
      </p:grpSp>
      <p:grpSp>
        <p:nvGrpSpPr>
          <p:cNvPr id="6" name="Group 16"/>
          <p:cNvGrpSpPr>
            <a:grpSpLocks/>
          </p:cNvGrpSpPr>
          <p:nvPr/>
        </p:nvGrpSpPr>
        <p:grpSpPr bwMode="auto">
          <a:xfrm>
            <a:off x="4931990" y="3029568"/>
            <a:ext cx="3600450" cy="599343"/>
            <a:chOff x="2971" y="1796"/>
            <a:chExt cx="2268" cy="409"/>
          </a:xfrm>
        </p:grpSpPr>
        <p:sp>
          <p:nvSpPr>
            <p:cNvPr id="202769" name="Rectangle 17"/>
            <p:cNvSpPr>
              <a:spLocks noChangeArrowheads="1"/>
            </p:cNvSpPr>
            <p:nvPr/>
          </p:nvSpPr>
          <p:spPr bwMode="auto">
            <a:xfrm>
              <a:off x="3062" y="1796"/>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585" b="1" dirty="0">
                  <a:latin typeface="微软雅黑" pitchFamily="34" charset="-122"/>
                </a:rPr>
                <a:t>   </a:t>
              </a:r>
            </a:p>
          </p:txBody>
        </p:sp>
        <p:sp>
          <p:nvSpPr>
            <p:cNvPr id="202770" name="AutoShape 18"/>
            <p:cNvSpPr>
              <a:spLocks noChangeArrowheads="1"/>
            </p:cNvSpPr>
            <p:nvPr/>
          </p:nvSpPr>
          <p:spPr bwMode="auto">
            <a:xfrm>
              <a:off x="2971" y="1796"/>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⑤</a:t>
              </a:r>
            </a:p>
          </p:txBody>
        </p:sp>
      </p:grpSp>
      <p:grpSp>
        <p:nvGrpSpPr>
          <p:cNvPr id="7" name="Group 19"/>
          <p:cNvGrpSpPr>
            <a:grpSpLocks/>
          </p:cNvGrpSpPr>
          <p:nvPr/>
        </p:nvGrpSpPr>
        <p:grpSpPr bwMode="auto">
          <a:xfrm>
            <a:off x="4932040" y="3827813"/>
            <a:ext cx="3600450" cy="599343"/>
            <a:chOff x="2971" y="2340"/>
            <a:chExt cx="2268" cy="409"/>
          </a:xfrm>
        </p:grpSpPr>
        <p:sp>
          <p:nvSpPr>
            <p:cNvPr id="202772" name="Rectangle 20"/>
            <p:cNvSpPr>
              <a:spLocks noChangeArrowheads="1"/>
            </p:cNvSpPr>
            <p:nvPr/>
          </p:nvSpPr>
          <p:spPr bwMode="auto">
            <a:xfrm>
              <a:off x="3062" y="2340"/>
              <a:ext cx="2177" cy="40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585" b="1" dirty="0">
                  <a:latin typeface="微软雅黑" pitchFamily="34" charset="-122"/>
                </a:rPr>
                <a:t>   </a:t>
              </a:r>
            </a:p>
          </p:txBody>
        </p:sp>
        <p:sp>
          <p:nvSpPr>
            <p:cNvPr id="202773" name="AutoShape 21"/>
            <p:cNvSpPr>
              <a:spLocks noChangeArrowheads="1"/>
            </p:cNvSpPr>
            <p:nvPr/>
          </p:nvSpPr>
          <p:spPr bwMode="auto">
            <a:xfrm>
              <a:off x="2971" y="2340"/>
              <a:ext cx="454" cy="40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⑥</a:t>
              </a:r>
            </a:p>
          </p:txBody>
        </p:sp>
      </p:grpSp>
      <p:grpSp>
        <p:nvGrpSpPr>
          <p:cNvPr id="8" name="Group 22"/>
          <p:cNvGrpSpPr>
            <a:grpSpLocks/>
          </p:cNvGrpSpPr>
          <p:nvPr/>
        </p:nvGrpSpPr>
        <p:grpSpPr bwMode="auto">
          <a:xfrm>
            <a:off x="4932040" y="4625441"/>
            <a:ext cx="3598862" cy="598220"/>
            <a:chOff x="2971" y="2885"/>
            <a:chExt cx="2267" cy="499"/>
          </a:xfrm>
        </p:grpSpPr>
        <p:sp>
          <p:nvSpPr>
            <p:cNvPr id="202775" name="Rectangle 23"/>
            <p:cNvSpPr>
              <a:spLocks noChangeArrowheads="1"/>
            </p:cNvSpPr>
            <p:nvPr/>
          </p:nvSpPr>
          <p:spPr bwMode="auto">
            <a:xfrm>
              <a:off x="3061" y="2885"/>
              <a:ext cx="2177" cy="499"/>
            </a:xfrm>
            <a:prstGeom prst="rect">
              <a:avLst/>
            </a:prstGeom>
            <a:solidFill>
              <a:schemeClr val="bg1"/>
            </a:solidFill>
            <a:ln w="9525">
              <a:solidFill>
                <a:schemeClr val="tx1"/>
              </a:solidFill>
              <a:miter lim="800000"/>
              <a:headEnd/>
              <a:tailEnd/>
            </a:ln>
            <a:effectLst/>
          </p:spPr>
          <p:txBody>
            <a:bodyPr wrap="none" anchor="ctr"/>
            <a:lstStyle/>
            <a:p>
              <a:pPr algn="ctr" latinLnBrk="1"/>
              <a:r>
                <a:rPr kumimoji="1" lang="ko-KR" altLang="en-US" sz="2215" b="1" dirty="0">
                  <a:latin typeface="微软雅黑" pitchFamily="34" charset="-122"/>
                </a:rPr>
                <a:t>   </a:t>
              </a:r>
            </a:p>
          </p:txBody>
        </p:sp>
        <p:sp>
          <p:nvSpPr>
            <p:cNvPr id="202776" name="AutoShape 24"/>
            <p:cNvSpPr>
              <a:spLocks noChangeArrowheads="1"/>
            </p:cNvSpPr>
            <p:nvPr/>
          </p:nvSpPr>
          <p:spPr bwMode="auto">
            <a:xfrm>
              <a:off x="2971" y="2885"/>
              <a:ext cx="454" cy="499"/>
            </a:xfrm>
            <a:prstGeom prst="roundRect">
              <a:avLst>
                <a:gd name="adj" fmla="val 16667"/>
              </a:avLst>
            </a:prstGeom>
            <a:solidFill>
              <a:srgbClr val="92D050"/>
            </a:solidFill>
            <a:ln w="9525">
              <a:solidFill>
                <a:schemeClr val="tx1"/>
              </a:solidFill>
              <a:round/>
              <a:headEnd/>
              <a:tailEnd/>
            </a:ln>
            <a:effectLst/>
          </p:spPr>
          <p:txBody>
            <a:bodyPr wrap="none" anchor="ctr"/>
            <a:lstStyle/>
            <a:p>
              <a:pPr algn="ctr" latinLnBrk="1"/>
              <a:r>
                <a:rPr kumimoji="1" lang="en-US" altLang="ko-KR" sz="2585" b="1">
                  <a:latin typeface="微软雅黑" pitchFamily="34" charset="-122"/>
                  <a:ea typeface="微软雅黑" pitchFamily="34" charset="-122"/>
                </a:rPr>
                <a:t>⑦</a:t>
              </a:r>
            </a:p>
          </p:txBody>
        </p:sp>
      </p:grpSp>
    </p:spTree>
    <p:extLst>
      <p:ext uri="{BB962C8B-B14F-4D97-AF65-F5344CB8AC3E}">
        <p14:creationId xmlns:p14="http://schemas.microsoft.com/office/powerpoint/2010/main" val="55335634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223628" y="400308"/>
            <a:ext cx="6336704" cy="546945"/>
          </a:xfrm>
          <a:prstGeom prst="rect">
            <a:avLst/>
          </a:prstGeom>
          <a:noFill/>
          <a:ln w="9525">
            <a:noFill/>
            <a:miter lim="800000"/>
            <a:headEnd/>
            <a:tailEnd/>
          </a:ln>
          <a:effectLst/>
        </p:spPr>
        <p:txBody>
          <a:bodyPr wrap="square">
            <a:spAutoFit/>
          </a:bodyPr>
          <a:lstStyle/>
          <a:p>
            <a:pPr latinLnBrk="1">
              <a:spcBef>
                <a:spcPct val="50000"/>
              </a:spcBef>
              <a:buFont typeface="Wingdings" pitchFamily="2" charset="2"/>
              <a:buNone/>
            </a:pPr>
            <a:r>
              <a:rPr kumimoji="1" lang="zh-CN" altLang="en-US" sz="2954" b="1" dirty="0">
                <a:solidFill>
                  <a:srgbClr val="FF0000"/>
                </a:solidFill>
                <a:latin typeface="微软雅黑" pitchFamily="34" charset="-122"/>
                <a:ea typeface="微软雅黑" pitchFamily="34" charset="-122"/>
              </a:rPr>
              <a:t>消除浪费活动的一般步骤</a:t>
            </a:r>
          </a:p>
        </p:txBody>
      </p:sp>
      <p:sp>
        <p:nvSpPr>
          <p:cNvPr id="211972" name="Rectangle 4"/>
          <p:cNvSpPr>
            <a:spLocks noChangeArrowheads="1"/>
          </p:cNvSpPr>
          <p:nvPr/>
        </p:nvSpPr>
        <p:spPr bwMode="auto">
          <a:xfrm>
            <a:off x="539552" y="2092863"/>
            <a:ext cx="3024336" cy="405572"/>
          </a:xfrm>
          <a:prstGeom prst="rect">
            <a:avLst/>
          </a:prstGeom>
          <a:solidFill>
            <a:schemeClr val="bg1"/>
          </a:solidFill>
          <a:ln w="9525">
            <a:solidFill>
              <a:schemeClr val="tx1"/>
            </a:solidFill>
            <a:miter lim="800000"/>
            <a:headEnd/>
            <a:tailEnd/>
          </a:ln>
          <a:effectLst/>
        </p:spPr>
        <p:txBody>
          <a:bodyPr wrap="none" anchor="ctr"/>
          <a:lstStyle/>
          <a:p>
            <a:pPr algn="l" latinLnBrk="1"/>
            <a:r>
              <a:rPr kumimoji="1" lang="en-US" altLang="ko-KR" sz="2215" b="1" dirty="0">
                <a:latin typeface="微软雅黑" pitchFamily="34" charset="-122"/>
                <a:ea typeface="微软雅黑" pitchFamily="34" charset="-122"/>
              </a:rPr>
              <a:t>1.</a:t>
            </a:r>
            <a:r>
              <a:rPr kumimoji="1" lang="en-US" altLang="zh-CN" sz="2215" b="1" dirty="0">
                <a:latin typeface="微软雅黑" pitchFamily="34" charset="-122"/>
                <a:ea typeface="微软雅黑" pitchFamily="34" charset="-122"/>
              </a:rPr>
              <a:t> </a:t>
            </a:r>
            <a:endParaRPr kumimoji="1" lang="ko-KR" altLang="en-US" sz="2215" b="1" dirty="0">
              <a:latin typeface="微软雅黑" pitchFamily="34" charset="-122"/>
            </a:endParaRPr>
          </a:p>
        </p:txBody>
      </p:sp>
      <p:sp>
        <p:nvSpPr>
          <p:cNvPr id="211973" name="Rectangle 5"/>
          <p:cNvSpPr>
            <a:spLocks noChangeArrowheads="1"/>
          </p:cNvSpPr>
          <p:nvPr/>
        </p:nvSpPr>
        <p:spPr bwMode="auto">
          <a:xfrm>
            <a:off x="1619672" y="2897249"/>
            <a:ext cx="2154144" cy="405572"/>
          </a:xfrm>
          <a:prstGeom prst="rect">
            <a:avLst/>
          </a:prstGeom>
          <a:solidFill>
            <a:schemeClr val="bg1"/>
          </a:solidFill>
          <a:ln w="9525">
            <a:solidFill>
              <a:schemeClr val="tx1"/>
            </a:solidFill>
            <a:miter lim="800000"/>
            <a:headEnd/>
            <a:tailEnd/>
          </a:ln>
          <a:effectLst/>
        </p:spPr>
        <p:txBody>
          <a:bodyPr wrap="none" anchor="ctr"/>
          <a:lstStyle/>
          <a:p>
            <a:pPr algn="l" latinLnBrk="1"/>
            <a:r>
              <a:rPr kumimoji="1" lang="en-US" altLang="ko-KR" sz="2215" b="1" dirty="0">
                <a:latin typeface="微软雅黑" pitchFamily="34" charset="-122"/>
                <a:ea typeface="微软雅黑" pitchFamily="34" charset="-122"/>
              </a:rPr>
              <a:t>2. </a:t>
            </a:r>
            <a:endParaRPr kumimoji="1" lang="ko-KR" altLang="en-US" sz="2215" b="1" dirty="0">
              <a:latin typeface="微软雅黑" pitchFamily="34" charset="-122"/>
            </a:endParaRPr>
          </a:p>
        </p:txBody>
      </p:sp>
      <p:sp>
        <p:nvSpPr>
          <p:cNvPr id="211974" name="Rectangle 6"/>
          <p:cNvSpPr>
            <a:spLocks noChangeArrowheads="1"/>
          </p:cNvSpPr>
          <p:nvPr/>
        </p:nvSpPr>
        <p:spPr bwMode="auto">
          <a:xfrm>
            <a:off x="2771800" y="3694876"/>
            <a:ext cx="2154144" cy="405572"/>
          </a:xfrm>
          <a:prstGeom prst="rect">
            <a:avLst/>
          </a:prstGeom>
          <a:solidFill>
            <a:schemeClr val="bg1"/>
          </a:solidFill>
          <a:ln w="9525">
            <a:solidFill>
              <a:schemeClr val="tx1"/>
            </a:solidFill>
            <a:miter lim="800000"/>
            <a:headEnd/>
            <a:tailEnd/>
          </a:ln>
          <a:effectLst/>
        </p:spPr>
        <p:txBody>
          <a:bodyPr wrap="none" anchor="ctr"/>
          <a:lstStyle/>
          <a:p>
            <a:pPr algn="l" latinLnBrk="1"/>
            <a:r>
              <a:rPr kumimoji="1" lang="en-US" altLang="ko-KR" sz="2215" b="1" dirty="0">
                <a:latin typeface="微软雅黑" pitchFamily="34" charset="-122"/>
                <a:ea typeface="微软雅黑" pitchFamily="34" charset="-122"/>
              </a:rPr>
              <a:t>3. </a:t>
            </a:r>
            <a:endParaRPr kumimoji="1" lang="ko-KR" altLang="en-US" sz="2215" b="1" dirty="0">
              <a:latin typeface="微软雅黑" pitchFamily="34" charset="-122"/>
            </a:endParaRPr>
          </a:p>
        </p:txBody>
      </p:sp>
      <p:sp>
        <p:nvSpPr>
          <p:cNvPr id="211975" name="Rectangle 7"/>
          <p:cNvSpPr>
            <a:spLocks noChangeArrowheads="1"/>
          </p:cNvSpPr>
          <p:nvPr/>
        </p:nvSpPr>
        <p:spPr bwMode="auto">
          <a:xfrm>
            <a:off x="3851921" y="4492503"/>
            <a:ext cx="3600400" cy="398814"/>
          </a:xfrm>
          <a:prstGeom prst="rect">
            <a:avLst/>
          </a:prstGeom>
          <a:solidFill>
            <a:schemeClr val="bg1"/>
          </a:solidFill>
          <a:ln w="9525">
            <a:solidFill>
              <a:schemeClr val="tx1"/>
            </a:solidFill>
            <a:miter lim="800000"/>
            <a:headEnd/>
            <a:tailEnd/>
          </a:ln>
          <a:effectLst/>
        </p:spPr>
        <p:txBody>
          <a:bodyPr wrap="none" anchor="ctr"/>
          <a:lstStyle/>
          <a:p>
            <a:pPr algn="l" latinLnBrk="1"/>
            <a:r>
              <a:rPr kumimoji="1" lang="en-US" altLang="ko-KR" sz="2215" b="1" dirty="0">
                <a:latin typeface="微软雅黑" pitchFamily="34" charset="-122"/>
                <a:ea typeface="微软雅黑" pitchFamily="34" charset="-122"/>
              </a:rPr>
              <a:t>4.</a:t>
            </a:r>
            <a:endParaRPr kumimoji="1" lang="zh-CN" altLang="en-US" sz="2215" b="1" dirty="0">
              <a:latin typeface="微软雅黑" pitchFamily="34" charset="-122"/>
              <a:ea typeface="微软雅黑" pitchFamily="34" charset="-122"/>
            </a:endParaRPr>
          </a:p>
        </p:txBody>
      </p:sp>
      <p:sp>
        <p:nvSpPr>
          <p:cNvPr id="211976" name="Rectangle 8"/>
          <p:cNvSpPr>
            <a:spLocks noChangeArrowheads="1"/>
          </p:cNvSpPr>
          <p:nvPr/>
        </p:nvSpPr>
        <p:spPr bwMode="auto">
          <a:xfrm>
            <a:off x="5076056" y="5290130"/>
            <a:ext cx="3240360" cy="405572"/>
          </a:xfrm>
          <a:prstGeom prst="rect">
            <a:avLst/>
          </a:prstGeom>
          <a:solidFill>
            <a:schemeClr val="bg1"/>
          </a:solidFill>
          <a:ln w="9525">
            <a:solidFill>
              <a:schemeClr val="tx1"/>
            </a:solidFill>
            <a:miter lim="800000"/>
            <a:headEnd/>
            <a:tailEnd/>
          </a:ln>
          <a:effectLst/>
        </p:spPr>
        <p:txBody>
          <a:bodyPr wrap="none" anchor="ctr"/>
          <a:lstStyle/>
          <a:p>
            <a:pPr algn="l" latinLnBrk="1"/>
            <a:r>
              <a:rPr kumimoji="1" lang="en-US" altLang="ko-KR" sz="2215" b="1" dirty="0">
                <a:latin typeface="微软雅黑" pitchFamily="34" charset="-122"/>
                <a:ea typeface="微软雅黑" pitchFamily="34" charset="-122"/>
              </a:rPr>
              <a:t>5.</a:t>
            </a:r>
            <a:endParaRPr kumimoji="1" lang="ko-KR" altLang="en-US" sz="2215" b="1" dirty="0">
              <a:latin typeface="微软雅黑" pitchFamily="34" charset="-122"/>
            </a:endParaRPr>
          </a:p>
        </p:txBody>
      </p:sp>
      <p:sp>
        <p:nvSpPr>
          <p:cNvPr id="211977" name="AutoShape 9"/>
          <p:cNvSpPr>
            <a:spLocks noChangeArrowheads="1"/>
          </p:cNvSpPr>
          <p:nvPr/>
        </p:nvSpPr>
        <p:spPr bwMode="auto">
          <a:xfrm rot="10800000" flipH="1">
            <a:off x="899593" y="2707274"/>
            <a:ext cx="556155" cy="4558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pPr algn="l"/>
            <a:endParaRPr lang="zh-CN" altLang="en-US" sz="2215" b="1">
              <a:latin typeface="微软雅黑" pitchFamily="34" charset="-122"/>
              <a:ea typeface="微软雅黑" pitchFamily="34" charset="-122"/>
            </a:endParaRPr>
          </a:p>
        </p:txBody>
      </p:sp>
      <p:sp>
        <p:nvSpPr>
          <p:cNvPr id="211978" name="AutoShape 10"/>
          <p:cNvSpPr>
            <a:spLocks noChangeArrowheads="1"/>
          </p:cNvSpPr>
          <p:nvPr/>
        </p:nvSpPr>
        <p:spPr bwMode="auto">
          <a:xfrm rot="10800000" flipH="1">
            <a:off x="1979713" y="3495469"/>
            <a:ext cx="556155" cy="4558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pPr algn="l"/>
            <a:endParaRPr lang="zh-CN" altLang="en-US" sz="2215" b="1">
              <a:latin typeface="微软雅黑" pitchFamily="34" charset="-122"/>
              <a:ea typeface="微软雅黑" pitchFamily="34" charset="-122"/>
            </a:endParaRPr>
          </a:p>
        </p:txBody>
      </p:sp>
      <p:sp>
        <p:nvSpPr>
          <p:cNvPr id="211979" name="AutoShape 11"/>
          <p:cNvSpPr>
            <a:spLocks noChangeArrowheads="1"/>
          </p:cNvSpPr>
          <p:nvPr/>
        </p:nvSpPr>
        <p:spPr bwMode="auto">
          <a:xfrm rot="10800000" flipH="1">
            <a:off x="3131841" y="4293096"/>
            <a:ext cx="556155" cy="4558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pPr algn="l"/>
            <a:endParaRPr lang="zh-CN" altLang="en-US" sz="2215" b="1">
              <a:latin typeface="微软雅黑" pitchFamily="34" charset="-122"/>
              <a:ea typeface="微软雅黑" pitchFamily="34" charset="-122"/>
            </a:endParaRPr>
          </a:p>
        </p:txBody>
      </p:sp>
      <p:sp>
        <p:nvSpPr>
          <p:cNvPr id="211980" name="AutoShape 12"/>
          <p:cNvSpPr>
            <a:spLocks noChangeArrowheads="1"/>
          </p:cNvSpPr>
          <p:nvPr/>
        </p:nvSpPr>
        <p:spPr bwMode="auto">
          <a:xfrm rot="10800000" flipH="1">
            <a:off x="4283969" y="5024254"/>
            <a:ext cx="556155" cy="4558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a:effectLst/>
        </p:spPr>
        <p:txBody>
          <a:bodyPr wrap="none" anchor="ctr"/>
          <a:lstStyle/>
          <a:p>
            <a:pPr algn="l"/>
            <a:endParaRPr lang="zh-CN" altLang="en-US" sz="2215" b="1">
              <a:latin typeface="微软雅黑" pitchFamily="34" charset="-122"/>
              <a:ea typeface="微软雅黑" pitchFamily="34" charset="-122"/>
            </a:endParaRPr>
          </a:p>
        </p:txBody>
      </p:sp>
      <p:sp>
        <p:nvSpPr>
          <p:cNvPr id="211981" name="AutoShape 13"/>
          <p:cNvSpPr>
            <a:spLocks noChangeArrowheads="1"/>
          </p:cNvSpPr>
          <p:nvPr/>
        </p:nvSpPr>
        <p:spPr bwMode="auto">
          <a:xfrm>
            <a:off x="6300192" y="3495469"/>
            <a:ext cx="2520280" cy="731158"/>
          </a:xfrm>
          <a:prstGeom prst="roundRect">
            <a:avLst>
              <a:gd name="adj" fmla="val 16667"/>
            </a:avLst>
          </a:prstGeom>
          <a:solidFill>
            <a:schemeClr val="bg1"/>
          </a:solidFill>
          <a:ln w="9525">
            <a:solidFill>
              <a:schemeClr val="tx1"/>
            </a:solidFill>
            <a:round/>
            <a:headEnd/>
            <a:tailEnd/>
          </a:ln>
          <a:effectLst/>
        </p:spPr>
        <p:txBody>
          <a:bodyPr wrap="none" anchor="ctr"/>
          <a:lstStyle/>
          <a:p>
            <a:pPr algn="l" latinLnBrk="1"/>
            <a:endParaRPr kumimoji="1" lang="zh-CN" altLang="en-US" sz="2215" b="1" dirty="0">
              <a:latin typeface="微软雅黑" pitchFamily="34" charset="-122"/>
              <a:ea typeface="微软雅黑" pitchFamily="34" charset="-122"/>
            </a:endParaRPr>
          </a:p>
        </p:txBody>
      </p:sp>
      <p:sp>
        <p:nvSpPr>
          <p:cNvPr id="211982" name="AutoShape 14"/>
          <p:cNvSpPr>
            <a:spLocks noChangeArrowheads="1"/>
          </p:cNvSpPr>
          <p:nvPr/>
        </p:nvSpPr>
        <p:spPr bwMode="auto">
          <a:xfrm>
            <a:off x="6300193" y="2764311"/>
            <a:ext cx="2293566" cy="405572"/>
          </a:xfrm>
          <a:prstGeom prst="roundRect">
            <a:avLst>
              <a:gd name="adj" fmla="val 16667"/>
            </a:avLst>
          </a:prstGeom>
          <a:solidFill>
            <a:schemeClr val="bg1"/>
          </a:solidFill>
          <a:ln w="9525">
            <a:solidFill>
              <a:schemeClr val="tx1"/>
            </a:solidFill>
            <a:round/>
            <a:headEnd/>
            <a:tailEnd/>
          </a:ln>
          <a:effectLst/>
        </p:spPr>
        <p:txBody>
          <a:bodyPr wrap="none" anchor="ctr"/>
          <a:lstStyle/>
          <a:p>
            <a:pPr algn="l" latinLnBrk="1"/>
            <a:endParaRPr kumimoji="1" lang="zh-CN" altLang="en-US" sz="2215" b="1" dirty="0">
              <a:latin typeface="微软雅黑" pitchFamily="34" charset="-122"/>
              <a:ea typeface="微软雅黑" pitchFamily="34" charset="-122"/>
            </a:endParaRPr>
          </a:p>
        </p:txBody>
      </p:sp>
      <p:sp>
        <p:nvSpPr>
          <p:cNvPr id="211983" name="AutoShape 15"/>
          <p:cNvSpPr>
            <a:spLocks noChangeArrowheads="1"/>
          </p:cNvSpPr>
          <p:nvPr/>
        </p:nvSpPr>
        <p:spPr bwMode="auto">
          <a:xfrm>
            <a:off x="6300193" y="2026394"/>
            <a:ext cx="2293566" cy="405572"/>
          </a:xfrm>
          <a:prstGeom prst="roundRect">
            <a:avLst>
              <a:gd name="adj" fmla="val 16667"/>
            </a:avLst>
          </a:prstGeom>
          <a:solidFill>
            <a:schemeClr val="bg1"/>
          </a:solidFill>
          <a:ln w="9525">
            <a:solidFill>
              <a:schemeClr val="tx1"/>
            </a:solidFill>
            <a:round/>
            <a:headEnd/>
            <a:tailEnd/>
          </a:ln>
          <a:effectLst/>
        </p:spPr>
        <p:txBody>
          <a:bodyPr wrap="none" anchor="ctr"/>
          <a:lstStyle/>
          <a:p>
            <a:pPr algn="l" latinLnBrk="1"/>
            <a:endParaRPr kumimoji="1" lang="zh-CN" altLang="en-US" sz="2215" b="1" dirty="0">
              <a:latin typeface="微软雅黑" pitchFamily="34" charset="-122"/>
              <a:ea typeface="微软雅黑" pitchFamily="34" charset="-122"/>
            </a:endParaRPr>
          </a:p>
        </p:txBody>
      </p:sp>
      <p:sp>
        <p:nvSpPr>
          <p:cNvPr id="211984" name="AutoShape 16"/>
          <p:cNvSpPr>
            <a:spLocks noChangeArrowheads="1"/>
          </p:cNvSpPr>
          <p:nvPr/>
        </p:nvSpPr>
        <p:spPr bwMode="auto">
          <a:xfrm>
            <a:off x="7118316" y="3229593"/>
            <a:ext cx="694045" cy="203345"/>
          </a:xfrm>
          <a:prstGeom prst="upArrow">
            <a:avLst>
              <a:gd name="adj1" fmla="val 50000"/>
              <a:gd name="adj2" fmla="val 25000"/>
            </a:avLst>
          </a:prstGeom>
          <a:solidFill>
            <a:schemeClr val="bg1"/>
          </a:solidFill>
          <a:ln w="9525">
            <a:solidFill>
              <a:schemeClr val="tx1"/>
            </a:solidFill>
            <a:miter lim="800000"/>
            <a:headEnd/>
            <a:tailEnd/>
          </a:ln>
          <a:effectLst/>
        </p:spPr>
        <p:txBody>
          <a:bodyPr vert="eaVert" wrap="none" anchor="ctr"/>
          <a:lstStyle/>
          <a:p>
            <a:pPr algn="l"/>
            <a:endParaRPr lang="zh-CN" altLang="en-US" sz="2215" b="1">
              <a:latin typeface="微软雅黑" pitchFamily="34" charset="-122"/>
              <a:ea typeface="微软雅黑" pitchFamily="34" charset="-122"/>
            </a:endParaRPr>
          </a:p>
        </p:txBody>
      </p:sp>
      <p:sp>
        <p:nvSpPr>
          <p:cNvPr id="211985" name="AutoShape 17"/>
          <p:cNvSpPr>
            <a:spLocks noChangeArrowheads="1"/>
          </p:cNvSpPr>
          <p:nvPr/>
        </p:nvSpPr>
        <p:spPr bwMode="auto">
          <a:xfrm>
            <a:off x="7164288" y="2498435"/>
            <a:ext cx="625100" cy="203345"/>
          </a:xfrm>
          <a:prstGeom prst="upArrow">
            <a:avLst>
              <a:gd name="adj1" fmla="val 50000"/>
              <a:gd name="adj2" fmla="val 25000"/>
            </a:avLst>
          </a:prstGeom>
          <a:solidFill>
            <a:schemeClr val="bg1"/>
          </a:solidFill>
          <a:ln w="9525">
            <a:solidFill>
              <a:schemeClr val="tx1"/>
            </a:solidFill>
            <a:miter lim="800000"/>
            <a:headEnd/>
            <a:tailEnd/>
          </a:ln>
          <a:effectLst/>
        </p:spPr>
        <p:txBody>
          <a:bodyPr vert="eaVert" wrap="none" anchor="ctr"/>
          <a:lstStyle/>
          <a:p>
            <a:pPr algn="l"/>
            <a:endParaRPr lang="zh-CN" altLang="en-US" sz="2215" b="1">
              <a:latin typeface="微软雅黑" pitchFamily="34" charset="-122"/>
              <a:ea typeface="微软雅黑" pitchFamily="34" charset="-122"/>
            </a:endParaRPr>
          </a:p>
        </p:txBody>
      </p:sp>
      <p:sp>
        <p:nvSpPr>
          <p:cNvPr id="211986" name="AutoShape 18"/>
          <p:cNvSpPr>
            <a:spLocks noChangeArrowheads="1"/>
          </p:cNvSpPr>
          <p:nvPr/>
        </p:nvSpPr>
        <p:spPr bwMode="auto">
          <a:xfrm>
            <a:off x="5076057" y="3694877"/>
            <a:ext cx="1181255" cy="3552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p:spPr>
        <p:txBody>
          <a:bodyPr wrap="none" anchor="ctr"/>
          <a:lstStyle/>
          <a:p>
            <a:pPr algn="l"/>
            <a:endParaRPr lang="zh-CN" altLang="en-US" sz="2215" b="1">
              <a:latin typeface="微软雅黑" pitchFamily="34" charset="-122"/>
              <a:ea typeface="微软雅黑" pitchFamily="34" charset="-122"/>
            </a:endParaRPr>
          </a:p>
        </p:txBody>
      </p:sp>
      <p:pic>
        <p:nvPicPr>
          <p:cNvPr id="211987" name="Picture 19" descr="j0195812"/>
          <p:cNvPicPr>
            <a:picLocks noChangeAspect="1" noChangeArrowheads="1"/>
          </p:cNvPicPr>
          <p:nvPr/>
        </p:nvPicPr>
        <p:blipFill>
          <a:blip r:embed="rId2" cstate="email"/>
          <a:srcRect/>
          <a:stretch>
            <a:fillRect/>
          </a:stretch>
        </p:blipFill>
        <p:spPr bwMode="auto">
          <a:xfrm>
            <a:off x="467545" y="4093689"/>
            <a:ext cx="1799555" cy="1928171"/>
          </a:xfrm>
          <a:prstGeom prst="rect">
            <a:avLst/>
          </a:prstGeom>
          <a:solidFill>
            <a:schemeClr val="bg1"/>
          </a:solidFill>
        </p:spPr>
      </p:pic>
    </p:spTree>
    <p:extLst>
      <p:ext uri="{BB962C8B-B14F-4D97-AF65-F5344CB8AC3E}">
        <p14:creationId xmlns:p14="http://schemas.microsoft.com/office/powerpoint/2010/main" val="403225915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0590" y="332656"/>
            <a:ext cx="7141869" cy="664689"/>
          </a:xfrm>
        </p:spPr>
        <p:txBody>
          <a:bodyPr>
            <a:normAutofit/>
          </a:bodyPr>
          <a:lstStyle/>
          <a:p>
            <a:r>
              <a:rPr lang="zh-CN" altLang="en-US" sz="2800" dirty="0">
                <a:solidFill>
                  <a:srgbClr val="FF0000"/>
                </a:solidFill>
              </a:rPr>
              <a:t>单件流生产的定义</a:t>
            </a:r>
          </a:p>
        </p:txBody>
      </p:sp>
      <p:sp>
        <p:nvSpPr>
          <p:cNvPr id="3" name="内容占位符 2"/>
          <p:cNvSpPr>
            <a:spLocks noGrp="1"/>
          </p:cNvSpPr>
          <p:nvPr>
            <p:ph idx="1"/>
          </p:nvPr>
        </p:nvSpPr>
        <p:spPr>
          <a:xfrm>
            <a:off x="743575" y="1556792"/>
            <a:ext cx="7921699" cy="4320117"/>
          </a:xfrm>
        </p:spPr>
        <p:txBody>
          <a:bodyPr>
            <a:normAutofit/>
          </a:bodyPr>
          <a:lstStyle/>
          <a:p>
            <a:pPr>
              <a:lnSpc>
                <a:spcPct val="200000"/>
              </a:lnSpc>
              <a:buNone/>
            </a:pPr>
            <a:r>
              <a:rPr lang="zh-CN" altLang="en-US" sz="2400" b="1" dirty="0">
                <a:latin typeface="微软雅黑" pitchFamily="34" charset="-122"/>
                <a:ea typeface="微软雅黑" pitchFamily="34" charset="-122"/>
              </a:rPr>
              <a:t>定义：将作业场地、人员、设备（作业台）等进行合理配置，使产品从投入到产出的整个制造加工过程中始终处于不停滞、不堆积、不超越，按照节拍一个一个的流动的生产方法</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4917683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867" y="404664"/>
            <a:ext cx="7224955" cy="587152"/>
          </a:xfrm>
        </p:spPr>
        <p:txBody>
          <a:bodyPr>
            <a:normAutofit/>
          </a:bodyPr>
          <a:lstStyle/>
          <a:p>
            <a:r>
              <a:rPr lang="zh-CN" altLang="en-US" sz="2800" dirty="0">
                <a:solidFill>
                  <a:srgbClr val="FF0000"/>
                </a:solidFill>
              </a:rPr>
              <a:t>单件流生产的定义</a:t>
            </a:r>
          </a:p>
        </p:txBody>
      </p:sp>
      <p:sp>
        <p:nvSpPr>
          <p:cNvPr id="3" name="内容占位符 2"/>
          <p:cNvSpPr>
            <a:spLocks noGrp="1"/>
          </p:cNvSpPr>
          <p:nvPr>
            <p:ph idx="1"/>
          </p:nvPr>
        </p:nvSpPr>
        <p:spPr>
          <a:xfrm>
            <a:off x="334606" y="1642648"/>
            <a:ext cx="8229600" cy="4177812"/>
          </a:xfrm>
        </p:spPr>
        <p:txBody>
          <a:bodyPr>
            <a:normAutofit/>
          </a:bodyPr>
          <a:lstStyle/>
          <a:p>
            <a:pPr>
              <a:lnSpc>
                <a:spcPct val="150000"/>
              </a:lnSpc>
              <a:buNone/>
            </a:pPr>
            <a:r>
              <a:rPr lang="zh-CN" altLang="en-US" sz="2400" b="1" dirty="0">
                <a:latin typeface="微软雅黑" pitchFamily="34" charset="-122"/>
                <a:ea typeface="微软雅黑" pitchFamily="34" charset="-122"/>
              </a:rPr>
              <a:t>含义：</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每道工序加工完一个产品后立即流到下一工序</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工序间的在制品数量不超过前工序的装夹数量</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制品的运动不间断、不超越、不落地</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生产工序、检验工序和运输工序合为一体</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只有合格品才能流到下一工序</a:t>
            </a:r>
          </a:p>
        </p:txBody>
      </p:sp>
      <p:sp>
        <p:nvSpPr>
          <p:cNvPr id="4" name="TextBox 3"/>
          <p:cNvSpPr txBox="1"/>
          <p:nvPr/>
        </p:nvSpPr>
        <p:spPr>
          <a:xfrm>
            <a:off x="8227791" y="2515052"/>
            <a:ext cx="697627" cy="400110"/>
          </a:xfrm>
          <a:prstGeom prst="rect">
            <a:avLst/>
          </a:prstGeom>
          <a:noFill/>
        </p:spPr>
        <p:txBody>
          <a:bodyPr wrap="none" rtlCol="0">
            <a:spAutoFit/>
          </a:bodyPr>
          <a:lstStyle/>
          <a:p>
            <a:r>
              <a:rPr lang="zh-CN" altLang="en-US" sz="2000" dirty="0">
                <a:solidFill>
                  <a:srgbClr val="FF0000"/>
                </a:solidFill>
                <a:latin typeface="微软雅黑" pitchFamily="34" charset="-122"/>
                <a:ea typeface="微软雅黑" pitchFamily="34" charset="-122"/>
              </a:rPr>
              <a:t>等待</a:t>
            </a:r>
          </a:p>
        </p:txBody>
      </p:sp>
      <p:sp>
        <p:nvSpPr>
          <p:cNvPr id="5" name="TextBox 4"/>
          <p:cNvSpPr txBox="1"/>
          <p:nvPr/>
        </p:nvSpPr>
        <p:spPr>
          <a:xfrm>
            <a:off x="8229270" y="3179742"/>
            <a:ext cx="697627" cy="400110"/>
          </a:xfrm>
          <a:prstGeom prst="rect">
            <a:avLst/>
          </a:prstGeom>
          <a:noFill/>
        </p:spPr>
        <p:txBody>
          <a:bodyPr wrap="none" rtlCol="0">
            <a:spAutoFit/>
          </a:bodyPr>
          <a:lstStyle/>
          <a:p>
            <a:r>
              <a:rPr lang="zh-CN" altLang="en-US" sz="2000" dirty="0">
                <a:solidFill>
                  <a:srgbClr val="FF0000"/>
                </a:solidFill>
                <a:latin typeface="微软雅黑" pitchFamily="34" charset="-122"/>
                <a:ea typeface="微软雅黑" pitchFamily="34" charset="-122"/>
              </a:rPr>
              <a:t>过剩</a:t>
            </a:r>
          </a:p>
        </p:txBody>
      </p:sp>
      <p:sp>
        <p:nvSpPr>
          <p:cNvPr id="6" name="TextBox 5"/>
          <p:cNvSpPr txBox="1"/>
          <p:nvPr/>
        </p:nvSpPr>
        <p:spPr>
          <a:xfrm>
            <a:off x="8229270" y="3761345"/>
            <a:ext cx="697627" cy="400110"/>
          </a:xfrm>
          <a:prstGeom prst="rect">
            <a:avLst/>
          </a:prstGeom>
          <a:noFill/>
        </p:spPr>
        <p:txBody>
          <a:bodyPr wrap="none" rtlCol="0">
            <a:spAutoFit/>
          </a:bodyPr>
          <a:lstStyle/>
          <a:p>
            <a:r>
              <a:rPr lang="zh-CN" altLang="en-US" sz="2000" dirty="0">
                <a:solidFill>
                  <a:srgbClr val="FF0000"/>
                </a:solidFill>
                <a:latin typeface="微软雅黑" pitchFamily="34" charset="-122"/>
                <a:ea typeface="微软雅黑" pitchFamily="34" charset="-122"/>
              </a:rPr>
              <a:t>搬运</a:t>
            </a:r>
          </a:p>
        </p:txBody>
      </p:sp>
      <p:sp>
        <p:nvSpPr>
          <p:cNvPr id="7" name="TextBox 6"/>
          <p:cNvSpPr txBox="1"/>
          <p:nvPr/>
        </p:nvSpPr>
        <p:spPr>
          <a:xfrm>
            <a:off x="8229270" y="4415312"/>
            <a:ext cx="697627" cy="400110"/>
          </a:xfrm>
          <a:prstGeom prst="rect">
            <a:avLst/>
          </a:prstGeom>
          <a:noFill/>
        </p:spPr>
        <p:txBody>
          <a:bodyPr wrap="none" rtlCol="0">
            <a:spAutoFit/>
          </a:bodyPr>
          <a:lstStyle/>
          <a:p>
            <a:r>
              <a:rPr lang="zh-CN" altLang="en-US" sz="2000" dirty="0">
                <a:solidFill>
                  <a:srgbClr val="FF0000"/>
                </a:solidFill>
                <a:latin typeface="微软雅黑" pitchFamily="34" charset="-122"/>
                <a:ea typeface="微软雅黑" pitchFamily="34" charset="-122"/>
              </a:rPr>
              <a:t>加工</a:t>
            </a:r>
          </a:p>
        </p:txBody>
      </p:sp>
      <p:sp>
        <p:nvSpPr>
          <p:cNvPr id="8" name="TextBox 7"/>
          <p:cNvSpPr txBox="1"/>
          <p:nvPr/>
        </p:nvSpPr>
        <p:spPr>
          <a:xfrm>
            <a:off x="8229270" y="5038459"/>
            <a:ext cx="697627" cy="400110"/>
          </a:xfrm>
          <a:prstGeom prst="rect">
            <a:avLst/>
          </a:prstGeom>
          <a:noFill/>
        </p:spPr>
        <p:txBody>
          <a:bodyPr wrap="none" rtlCol="0">
            <a:spAutoFit/>
          </a:bodyPr>
          <a:lstStyle/>
          <a:p>
            <a:r>
              <a:rPr lang="zh-CN" altLang="en-US" sz="2000" dirty="0">
                <a:solidFill>
                  <a:srgbClr val="FF0000"/>
                </a:solidFill>
                <a:latin typeface="微软雅黑" pitchFamily="34" charset="-122"/>
                <a:ea typeface="微软雅黑" pitchFamily="34" charset="-122"/>
              </a:rPr>
              <a:t>返修</a:t>
            </a:r>
          </a:p>
        </p:txBody>
      </p:sp>
    </p:spTree>
    <p:extLst>
      <p:ext uri="{BB962C8B-B14F-4D97-AF65-F5344CB8AC3E}">
        <p14:creationId xmlns:p14="http://schemas.microsoft.com/office/powerpoint/2010/main" val="3754629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4319" y="363945"/>
            <a:ext cx="6726438" cy="585065"/>
          </a:xfrm>
        </p:spPr>
        <p:txBody>
          <a:bodyPr>
            <a:normAutofit/>
          </a:bodyPr>
          <a:lstStyle/>
          <a:p>
            <a:pPr algn="ctr" fontAlgn="auto">
              <a:spcAft>
                <a:spcPts val="0"/>
              </a:spcAft>
              <a:defRPr/>
            </a:pPr>
            <a:r>
              <a:rPr lang="zh-CN" altLang="en-US" sz="3200" i="0" dirty="0" smtClean="0">
                <a:solidFill>
                  <a:srgbClr val="FF0000"/>
                </a:solidFill>
              </a:rPr>
              <a:t>企业的分类</a:t>
            </a:r>
            <a:endParaRPr lang="zh-CN" altLang="en-US" sz="3200" i="0" dirty="0">
              <a:solidFill>
                <a:srgbClr val="FF0000"/>
              </a:solidFill>
            </a:endParaRPr>
          </a:p>
        </p:txBody>
      </p:sp>
      <p:sp>
        <p:nvSpPr>
          <p:cNvPr id="16" name="灯片编号占位符 15"/>
          <p:cNvSpPr>
            <a:spLocks noGrp="1"/>
          </p:cNvSpPr>
          <p:nvPr>
            <p:ph type="sldNum" sz="quarter" idx="4"/>
          </p:nvPr>
        </p:nvSpPr>
        <p:spPr/>
        <p:txBody>
          <a:bodyPr/>
          <a:lstStyle/>
          <a:p>
            <a:fld id="{8BA16DCC-C50E-4AD5-94C9-747C0058B3E1}" type="slidenum">
              <a:rPr lang="zh-CN" altLang="en-US" smtClean="0"/>
              <a:pPr/>
              <a:t>4</a:t>
            </a:fld>
            <a:endParaRPr lang="zh-CN" altLang="en-US"/>
          </a:p>
        </p:txBody>
      </p:sp>
      <p:sp>
        <p:nvSpPr>
          <p:cNvPr id="12291" name="Line 4"/>
          <p:cNvSpPr>
            <a:spLocks noChangeShapeType="1"/>
          </p:cNvSpPr>
          <p:nvPr/>
        </p:nvSpPr>
        <p:spPr bwMode="auto">
          <a:xfrm>
            <a:off x="5934075" y="4362089"/>
            <a:ext cx="0" cy="0"/>
          </a:xfrm>
          <a:prstGeom prst="line">
            <a:avLst/>
          </a:prstGeom>
          <a:noFill/>
          <a:ln w="12700">
            <a:solidFill>
              <a:schemeClr val="tx2"/>
            </a:solidFill>
            <a:round/>
            <a:headEnd/>
            <a:tailEnd type="triangle" w="med" len="med"/>
          </a:ln>
        </p:spPr>
        <p:txBody>
          <a:bodyPr lIns="82058" tIns="41029" rIns="82058" bIns="41029">
            <a:spAutoFit/>
          </a:bodyPr>
          <a:lstStyle/>
          <a:p>
            <a:endParaRPr lang="zh-CN" altLang="en-US"/>
          </a:p>
        </p:txBody>
      </p:sp>
      <p:sp>
        <p:nvSpPr>
          <p:cNvPr id="6" name="AutoShape 5"/>
          <p:cNvSpPr>
            <a:spLocks noChangeArrowheads="1"/>
          </p:cNvSpPr>
          <p:nvPr/>
        </p:nvSpPr>
        <p:spPr bwMode="auto">
          <a:xfrm>
            <a:off x="1042990" y="3795355"/>
            <a:ext cx="433387" cy="1374775"/>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800">
                <a:latin typeface="ITCCenturyBookT" pitchFamily="2" charset="0"/>
              </a:rPr>
              <a:t>制造业</a:t>
            </a:r>
          </a:p>
        </p:txBody>
      </p:sp>
      <p:sp>
        <p:nvSpPr>
          <p:cNvPr id="8" name="AutoShape 7"/>
          <p:cNvSpPr>
            <a:spLocks noChangeArrowheads="1"/>
          </p:cNvSpPr>
          <p:nvPr/>
        </p:nvSpPr>
        <p:spPr bwMode="auto">
          <a:xfrm>
            <a:off x="1692275" y="2785705"/>
            <a:ext cx="1223963" cy="822325"/>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dirty="0">
                <a:latin typeface="ITCCenturyBookT" pitchFamily="2" charset="0"/>
              </a:rPr>
              <a:t>流程型制造业</a:t>
            </a:r>
          </a:p>
        </p:txBody>
      </p:sp>
      <p:sp>
        <p:nvSpPr>
          <p:cNvPr id="9" name="AutoShape 8"/>
          <p:cNvSpPr>
            <a:spLocks noChangeArrowheads="1"/>
          </p:cNvSpPr>
          <p:nvPr/>
        </p:nvSpPr>
        <p:spPr bwMode="auto">
          <a:xfrm>
            <a:off x="1692275" y="5390651"/>
            <a:ext cx="1223963" cy="822325"/>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a:latin typeface="ITCCenturyBookT" pitchFamily="2" charset="0"/>
              </a:rPr>
              <a:t>离散型制造业</a:t>
            </a:r>
          </a:p>
        </p:txBody>
      </p:sp>
      <p:sp>
        <p:nvSpPr>
          <p:cNvPr id="10" name="AutoShape 9"/>
          <p:cNvSpPr>
            <a:spLocks noChangeArrowheads="1"/>
          </p:cNvSpPr>
          <p:nvPr/>
        </p:nvSpPr>
        <p:spPr bwMode="auto">
          <a:xfrm>
            <a:off x="3059115" y="1799864"/>
            <a:ext cx="1152525" cy="698500"/>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全流程制造业</a:t>
            </a:r>
          </a:p>
        </p:txBody>
      </p:sp>
      <p:sp>
        <p:nvSpPr>
          <p:cNvPr id="11" name="AutoShape 10"/>
          <p:cNvSpPr>
            <a:spLocks noChangeArrowheads="1"/>
          </p:cNvSpPr>
          <p:nvPr/>
        </p:nvSpPr>
        <p:spPr bwMode="auto">
          <a:xfrm>
            <a:off x="3059115" y="3866789"/>
            <a:ext cx="1152525" cy="698500"/>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半流程制造业</a:t>
            </a:r>
          </a:p>
        </p:txBody>
      </p:sp>
      <p:sp>
        <p:nvSpPr>
          <p:cNvPr id="14" name="AutoShape 13"/>
          <p:cNvSpPr>
            <a:spLocks noChangeArrowheads="1"/>
          </p:cNvSpPr>
          <p:nvPr/>
        </p:nvSpPr>
        <p:spPr bwMode="auto">
          <a:xfrm>
            <a:off x="3059113" y="5423743"/>
            <a:ext cx="2736850" cy="390525"/>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装配型制造业</a:t>
            </a:r>
          </a:p>
        </p:txBody>
      </p:sp>
      <p:sp>
        <p:nvSpPr>
          <p:cNvPr id="15" name="AutoShape 14"/>
          <p:cNvSpPr>
            <a:spLocks noChangeArrowheads="1"/>
          </p:cNvSpPr>
          <p:nvPr/>
        </p:nvSpPr>
        <p:spPr bwMode="auto">
          <a:xfrm>
            <a:off x="3059113" y="5895476"/>
            <a:ext cx="2736850" cy="390525"/>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机加型制造业</a:t>
            </a:r>
          </a:p>
        </p:txBody>
      </p:sp>
      <p:sp>
        <p:nvSpPr>
          <p:cNvPr id="12299" name="AutoShape 15"/>
          <p:cNvSpPr>
            <a:spLocks noChangeArrowheads="1"/>
          </p:cNvSpPr>
          <p:nvPr/>
        </p:nvSpPr>
        <p:spPr bwMode="auto">
          <a:xfrm>
            <a:off x="4284665" y="1318851"/>
            <a:ext cx="4651375" cy="1784350"/>
          </a:xfrm>
          <a:prstGeom prst="flowChartDocument">
            <a:avLst/>
          </a:prstGeom>
          <a:solidFill>
            <a:srgbClr val="92D05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smtClean="0">
                <a:latin typeface="宋体" pitchFamily="2" charset="-122"/>
              </a:rPr>
              <a:t>特点：</a:t>
            </a:r>
            <a:r>
              <a:rPr lang="en-US" altLang="zh-CN" sz="1600" dirty="0" smtClean="0">
                <a:latin typeface="宋体" pitchFamily="2" charset="-122"/>
              </a:rPr>
              <a:t>1</a:t>
            </a:r>
            <a:r>
              <a:rPr lang="zh-CN" altLang="en-US" sz="1600" dirty="0" smtClean="0">
                <a:latin typeface="宋体" pitchFamily="2" charset="-122"/>
              </a:rPr>
              <a:t>）产品从投入到产出是在同一个管道或设备里流动；</a:t>
            </a:r>
            <a:r>
              <a:rPr lang="en-US" altLang="zh-CN" sz="1600" dirty="0" smtClean="0">
                <a:latin typeface="宋体" pitchFamily="2" charset="-122"/>
              </a:rPr>
              <a:t>2</a:t>
            </a:r>
            <a:r>
              <a:rPr lang="zh-CN" altLang="en-US" sz="1600" dirty="0" smtClean="0">
                <a:latin typeface="宋体" pitchFamily="2" charset="-122"/>
              </a:rPr>
              <a:t>）在生产过程中不存在转出和转入的现象；</a:t>
            </a:r>
            <a:r>
              <a:rPr lang="en-US" altLang="zh-CN" sz="1600" dirty="0" smtClean="0">
                <a:latin typeface="宋体" pitchFamily="2" charset="-122"/>
              </a:rPr>
              <a:t>3</a:t>
            </a:r>
            <a:r>
              <a:rPr lang="zh-CN" altLang="en-US" sz="1600" dirty="0" smtClean="0">
                <a:latin typeface="宋体" pitchFamily="2" charset="-122"/>
              </a:rPr>
              <a:t>）产品从管道（设备）中流出后不需加工就是成品；</a:t>
            </a:r>
            <a:r>
              <a:rPr lang="en-US" altLang="zh-CN" sz="1600" dirty="0" smtClean="0">
                <a:latin typeface="宋体" pitchFamily="2" charset="-122"/>
              </a:rPr>
              <a:t>4</a:t>
            </a:r>
            <a:r>
              <a:rPr lang="zh-CN" altLang="en-US" sz="1600" dirty="0" smtClean="0">
                <a:latin typeface="宋体" pitchFamily="2" charset="-122"/>
              </a:rPr>
              <a:t>）产品产生物理或化学变化；</a:t>
            </a:r>
          </a:p>
          <a:p>
            <a:pPr algn="l" defTabSz="820738">
              <a:spcBef>
                <a:spcPct val="50000"/>
              </a:spcBef>
            </a:pPr>
            <a:r>
              <a:rPr lang="zh-CN" altLang="en-US" sz="1600" dirty="0" smtClean="0">
                <a:latin typeface="宋体" pitchFamily="2" charset="-122"/>
              </a:rPr>
              <a:t>典型企业：化工企业，制药企业等</a:t>
            </a:r>
            <a:endParaRPr lang="zh-CN" altLang="en-US" sz="1600" dirty="0">
              <a:latin typeface="宋体" pitchFamily="2" charset="-122"/>
            </a:endParaRPr>
          </a:p>
        </p:txBody>
      </p:sp>
      <p:sp>
        <p:nvSpPr>
          <p:cNvPr id="12300" name="AutoShape 16"/>
          <p:cNvSpPr>
            <a:spLocks noChangeArrowheads="1"/>
          </p:cNvSpPr>
          <p:nvPr/>
        </p:nvSpPr>
        <p:spPr bwMode="auto">
          <a:xfrm>
            <a:off x="4284665" y="3288939"/>
            <a:ext cx="4651375" cy="2089150"/>
          </a:xfrm>
          <a:prstGeom prst="flowChartDocument">
            <a:avLst/>
          </a:prstGeom>
          <a:solidFill>
            <a:srgbClr val="92D05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smtClean="0">
                <a:latin typeface="ITCCenturyBookT"/>
              </a:rPr>
              <a:t>特点：</a:t>
            </a:r>
            <a:r>
              <a:rPr lang="en-US" altLang="zh-CN" sz="1600" dirty="0" smtClean="0">
                <a:latin typeface="ITCCenturyBookT"/>
              </a:rPr>
              <a:t>1</a:t>
            </a:r>
            <a:r>
              <a:rPr lang="zh-CN" altLang="en-US" sz="1600" dirty="0" smtClean="0">
                <a:latin typeface="ITCCenturyBookT"/>
              </a:rPr>
              <a:t>）产品类似于流程型行业，但在产品进入管道（设备</a:t>
            </a:r>
            <a:r>
              <a:rPr lang="en-US" altLang="zh-CN" sz="1600" dirty="0" smtClean="0">
                <a:latin typeface="ITCCenturyBookT"/>
              </a:rPr>
              <a:t>)</a:t>
            </a:r>
            <a:r>
              <a:rPr lang="zh-CN" altLang="en-US" sz="1600" dirty="0" smtClean="0">
                <a:latin typeface="ITCCenturyBookT"/>
              </a:rPr>
              <a:t>或流出管道（设备）后需要进行加工或制造；</a:t>
            </a:r>
            <a:r>
              <a:rPr lang="en-US" altLang="zh-CN" sz="1600" dirty="0" smtClean="0">
                <a:latin typeface="ITCCenturyBookT"/>
              </a:rPr>
              <a:t>2</a:t>
            </a:r>
            <a:r>
              <a:rPr lang="zh-CN" altLang="en-US" sz="1600" dirty="0" smtClean="0">
                <a:latin typeface="ITCCenturyBookT"/>
              </a:rPr>
              <a:t>）在生产过程中存在转出和转入的现象；</a:t>
            </a:r>
            <a:r>
              <a:rPr lang="en-US" altLang="zh-CN" sz="1600" dirty="0" smtClean="0">
                <a:latin typeface="ITCCenturyBookT"/>
              </a:rPr>
              <a:t>3</a:t>
            </a:r>
            <a:r>
              <a:rPr lang="zh-CN" altLang="en-US" sz="1600" dirty="0" smtClean="0">
                <a:latin typeface="ITCCenturyBookT"/>
              </a:rPr>
              <a:t>）产品从管道（设备）中流出后不完全是成品；</a:t>
            </a:r>
            <a:r>
              <a:rPr lang="en-US" altLang="zh-CN" sz="1600" dirty="0" smtClean="0">
                <a:latin typeface="ITCCenturyBookT"/>
              </a:rPr>
              <a:t>4</a:t>
            </a:r>
            <a:r>
              <a:rPr lang="zh-CN" altLang="en-US" sz="1600" dirty="0" smtClean="0">
                <a:latin typeface="ITCCenturyBookT"/>
              </a:rPr>
              <a:t>）产品产生物理或化学变化；</a:t>
            </a:r>
          </a:p>
          <a:p>
            <a:pPr algn="l" defTabSz="820738">
              <a:spcBef>
                <a:spcPct val="50000"/>
              </a:spcBef>
            </a:pPr>
            <a:r>
              <a:rPr lang="zh-CN" altLang="en-US" sz="1600" dirty="0" smtClean="0">
                <a:latin typeface="ITCCenturyBookT"/>
              </a:rPr>
              <a:t>典型企业： 造纸企业等</a:t>
            </a:r>
            <a:endParaRPr lang="zh-CN" altLang="en-US" sz="1600" dirty="0">
              <a:latin typeface="ITCCenturyBookT"/>
            </a:endParaRPr>
          </a:p>
        </p:txBody>
      </p:sp>
      <p:sp>
        <p:nvSpPr>
          <p:cNvPr id="20" name="左中括号 19"/>
          <p:cNvSpPr/>
          <p:nvPr/>
        </p:nvSpPr>
        <p:spPr>
          <a:xfrm>
            <a:off x="2987675" y="5500176"/>
            <a:ext cx="71438" cy="719137"/>
          </a:xfrm>
          <a:prstGeom prst="leftBracket">
            <a:avLst/>
          </a:prstGeom>
          <a:solidFill>
            <a:schemeClr val="bg1">
              <a:lumMod val="75000"/>
            </a:schemeClr>
          </a:solidFill>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1" name="左中括号 20"/>
          <p:cNvSpPr/>
          <p:nvPr/>
        </p:nvSpPr>
        <p:spPr>
          <a:xfrm>
            <a:off x="2987675" y="2138001"/>
            <a:ext cx="71438" cy="2089150"/>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2" name="左中括号 21"/>
          <p:cNvSpPr/>
          <p:nvPr/>
        </p:nvSpPr>
        <p:spPr>
          <a:xfrm>
            <a:off x="1547813" y="3219093"/>
            <a:ext cx="144462" cy="2663825"/>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3289644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9"/>
                                        </p:tgtEl>
                                        <p:attrNameLst>
                                          <p:attrName>style.visibility</p:attrName>
                                        </p:attrNameLst>
                                      </p:cBhvr>
                                      <p:to>
                                        <p:strVal val="visible"/>
                                      </p:to>
                                    </p:set>
                                    <p:animEffect transition="in" filter="blinds(horizontal)">
                                      <p:cBhvr>
                                        <p:cTn id="34" dur="500"/>
                                        <p:tgtEl>
                                          <p:spTgt spid="1229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blinds(horizontal)">
                                      <p:cBhvr>
                                        <p:cTn id="39" dur="500"/>
                                        <p:tgtEl>
                                          <p:spTgt spid="1230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15" grpId="0" animBg="1"/>
      <p:bldP spid="12299" grpId="0" animBg="1"/>
      <p:bldP spid="12300" grpId="0" animBg="1"/>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7349585" cy="443136"/>
          </a:xfrm>
        </p:spPr>
        <p:txBody>
          <a:bodyPr>
            <a:noAutofit/>
          </a:bodyPr>
          <a:lstStyle/>
          <a:p>
            <a:r>
              <a:rPr lang="zh-CN" altLang="en-US" sz="2800" dirty="0">
                <a:solidFill>
                  <a:srgbClr val="FF0000"/>
                </a:solidFill>
              </a:rPr>
              <a:t>生产制造方式的比较</a:t>
            </a:r>
          </a:p>
        </p:txBody>
      </p:sp>
      <p:graphicFrame>
        <p:nvGraphicFramePr>
          <p:cNvPr id="6" name="表格 5"/>
          <p:cNvGraphicFramePr>
            <a:graphicFrameLocks noGrp="1"/>
          </p:cNvGraphicFramePr>
          <p:nvPr>
            <p:extLst>
              <p:ext uri="{D42A27DB-BD31-4B8C-83A1-F6EECF244321}">
                <p14:modId xmlns:p14="http://schemas.microsoft.com/office/powerpoint/2010/main" val="2310335371"/>
              </p:ext>
            </p:extLst>
          </p:nvPr>
        </p:nvGraphicFramePr>
        <p:xfrm>
          <a:off x="381860" y="1340768"/>
          <a:ext cx="8424936" cy="4761913"/>
        </p:xfrm>
        <a:graphic>
          <a:graphicData uri="http://schemas.openxmlformats.org/drawingml/2006/table">
            <a:tbl>
              <a:tblPr firstRow="1" bandRow="1">
                <a:tableStyleId>{073A0DAA-6AF3-43AB-8588-CEC1D06C72B9}</a:tableStyleId>
              </a:tblPr>
              <a:tblGrid>
                <a:gridCol w="1093796"/>
                <a:gridCol w="3600400"/>
                <a:gridCol w="3730740"/>
              </a:tblGrid>
              <a:tr h="422031">
                <a:tc>
                  <a:txBody>
                    <a:bodyPr/>
                    <a:lstStyle/>
                    <a:p>
                      <a:pPr algn="ctr">
                        <a:lnSpc>
                          <a:spcPct val="150000"/>
                        </a:lnSpc>
                      </a:pPr>
                      <a:r>
                        <a:rPr lang="zh-CN" altLang="en-US" sz="2200" dirty="0" smtClean="0">
                          <a:latin typeface="+mn-ea"/>
                          <a:ea typeface="+mn-ea"/>
                        </a:rPr>
                        <a:t>项目</a:t>
                      </a:r>
                      <a:endParaRPr lang="zh-CN" altLang="en-US" sz="2200" dirty="0">
                        <a:latin typeface="+mn-ea"/>
                        <a:ea typeface="+mn-ea"/>
                      </a:endParaRPr>
                    </a:p>
                  </a:txBody>
                  <a:tcPr marT="42203" marB="42203"/>
                </a:tc>
                <a:tc>
                  <a:txBody>
                    <a:bodyPr/>
                    <a:lstStyle/>
                    <a:p>
                      <a:pPr algn="ctr">
                        <a:lnSpc>
                          <a:spcPct val="150000"/>
                        </a:lnSpc>
                      </a:pPr>
                      <a:r>
                        <a:rPr lang="zh-CN" altLang="en-US" sz="2200" dirty="0" smtClean="0">
                          <a:latin typeface="+mn-ea"/>
                          <a:ea typeface="+mn-ea"/>
                        </a:rPr>
                        <a:t>批量生产</a:t>
                      </a:r>
                      <a:endParaRPr lang="zh-CN" altLang="en-US" sz="2200" dirty="0">
                        <a:latin typeface="+mn-ea"/>
                        <a:ea typeface="+mn-ea"/>
                      </a:endParaRPr>
                    </a:p>
                  </a:txBody>
                  <a:tcPr marT="42203" marB="42203"/>
                </a:tc>
                <a:tc>
                  <a:txBody>
                    <a:bodyPr/>
                    <a:lstStyle/>
                    <a:p>
                      <a:pPr algn="ctr">
                        <a:lnSpc>
                          <a:spcPct val="150000"/>
                        </a:lnSpc>
                      </a:pPr>
                      <a:r>
                        <a:rPr lang="zh-CN" altLang="en-US" sz="2200" dirty="0" smtClean="0">
                          <a:latin typeface="+mn-ea"/>
                          <a:ea typeface="+mn-ea"/>
                        </a:rPr>
                        <a:t>单件流生产</a:t>
                      </a:r>
                      <a:endParaRPr lang="zh-CN" altLang="en-US" sz="2200" dirty="0">
                        <a:latin typeface="+mn-ea"/>
                        <a:ea typeface="+mn-ea"/>
                      </a:endParaRPr>
                    </a:p>
                  </a:txBody>
                  <a:tcPr marT="42203" marB="42203"/>
                </a:tc>
              </a:tr>
              <a:tr h="647114">
                <a:tc>
                  <a:txBody>
                    <a:bodyPr/>
                    <a:lstStyle/>
                    <a:p>
                      <a:pPr>
                        <a:lnSpc>
                          <a:spcPct val="150000"/>
                        </a:lnSpc>
                      </a:pPr>
                      <a:r>
                        <a:rPr lang="zh-CN" altLang="en-US" sz="2200" b="1" dirty="0" smtClean="0">
                          <a:latin typeface="+mn-ea"/>
                          <a:ea typeface="+mn-ea"/>
                        </a:rPr>
                        <a:t>方式</a:t>
                      </a:r>
                      <a:endParaRPr lang="zh-CN" altLang="en-US" sz="2200" b="1" dirty="0">
                        <a:latin typeface="+mn-ea"/>
                        <a:ea typeface="+mn-ea"/>
                      </a:endParaRPr>
                    </a:p>
                  </a:txBody>
                  <a:tcPr marT="42203" marB="42203"/>
                </a:tc>
                <a:tc>
                  <a:txBody>
                    <a:bodyPr/>
                    <a:lstStyle/>
                    <a:p>
                      <a:pPr>
                        <a:lnSpc>
                          <a:spcPct val="150000"/>
                        </a:lnSpc>
                      </a:pPr>
                      <a:r>
                        <a:rPr lang="zh-CN" altLang="en-US" sz="1800" b="1" smtClean="0">
                          <a:latin typeface="+mn-ea"/>
                          <a:ea typeface="+mn-ea"/>
                        </a:rPr>
                        <a:t>相同功能的加工设备集中摆放在同一区域</a:t>
                      </a:r>
                      <a:endParaRPr lang="zh-CN" altLang="en-US" sz="1800" b="1">
                        <a:latin typeface="+mn-ea"/>
                        <a:ea typeface="+mn-ea"/>
                      </a:endParaRPr>
                    </a:p>
                  </a:txBody>
                  <a:tcPr marT="42203" marB="42203"/>
                </a:tc>
                <a:tc>
                  <a:txBody>
                    <a:bodyPr/>
                    <a:lstStyle/>
                    <a:p>
                      <a:pPr>
                        <a:lnSpc>
                          <a:spcPct val="150000"/>
                        </a:lnSpc>
                      </a:pPr>
                      <a:r>
                        <a:rPr lang="zh-CN" altLang="en-US" sz="1800" b="1" smtClean="0">
                          <a:latin typeface="+mn-ea"/>
                          <a:ea typeface="+mn-ea"/>
                        </a:rPr>
                        <a:t>根据产品类别按照加工顺序依次排列</a:t>
                      </a:r>
                      <a:endParaRPr lang="zh-CN" altLang="en-US" sz="1800" b="1">
                        <a:latin typeface="+mn-ea"/>
                        <a:ea typeface="+mn-ea"/>
                      </a:endParaRPr>
                    </a:p>
                  </a:txBody>
                  <a:tcPr marT="42203" marB="42203"/>
                </a:tc>
              </a:tr>
              <a:tr h="422031">
                <a:tc>
                  <a:txBody>
                    <a:bodyPr/>
                    <a:lstStyle/>
                    <a:p>
                      <a:pPr>
                        <a:lnSpc>
                          <a:spcPct val="150000"/>
                        </a:lnSpc>
                      </a:pPr>
                      <a:r>
                        <a:rPr lang="zh-CN" altLang="en-US" sz="2200" b="1" smtClean="0">
                          <a:latin typeface="+mn-ea"/>
                          <a:ea typeface="+mn-ea"/>
                        </a:rPr>
                        <a:t>适用</a:t>
                      </a:r>
                      <a:endParaRPr lang="zh-CN" altLang="en-US" sz="2200" b="1">
                        <a:latin typeface="+mn-ea"/>
                        <a:ea typeface="+mn-ea"/>
                      </a:endParaRPr>
                    </a:p>
                  </a:txBody>
                  <a:tcPr marT="42203" marB="42203"/>
                </a:tc>
                <a:tc>
                  <a:txBody>
                    <a:bodyPr/>
                    <a:lstStyle/>
                    <a:p>
                      <a:pPr>
                        <a:lnSpc>
                          <a:spcPct val="150000"/>
                        </a:lnSpc>
                      </a:pPr>
                      <a:r>
                        <a:rPr lang="zh-CN" altLang="en-US" sz="1800" b="1" dirty="0" smtClean="0">
                          <a:latin typeface="+mn-ea"/>
                          <a:ea typeface="+mn-ea"/>
                        </a:rPr>
                        <a:t>大批量生产</a:t>
                      </a:r>
                      <a:endParaRPr lang="zh-CN" altLang="en-US" sz="1800" b="1" dirty="0">
                        <a:latin typeface="+mn-ea"/>
                        <a:ea typeface="+mn-ea"/>
                      </a:endParaRPr>
                    </a:p>
                  </a:txBody>
                  <a:tcPr marT="42203" marB="42203"/>
                </a:tc>
                <a:tc>
                  <a:txBody>
                    <a:bodyPr/>
                    <a:lstStyle/>
                    <a:p>
                      <a:pPr>
                        <a:lnSpc>
                          <a:spcPct val="150000"/>
                        </a:lnSpc>
                      </a:pPr>
                      <a:r>
                        <a:rPr lang="zh-CN" altLang="en-US" sz="1800" b="1" smtClean="0">
                          <a:latin typeface="+mn-ea"/>
                          <a:ea typeface="+mn-ea"/>
                        </a:rPr>
                        <a:t>柔性生产</a:t>
                      </a:r>
                      <a:endParaRPr lang="zh-CN" altLang="en-US" sz="1800" b="1">
                        <a:latin typeface="+mn-ea"/>
                        <a:ea typeface="+mn-ea"/>
                      </a:endParaRPr>
                    </a:p>
                  </a:txBody>
                  <a:tcPr marT="42203" marB="42203"/>
                </a:tc>
              </a:tr>
              <a:tr h="647114">
                <a:tc>
                  <a:txBody>
                    <a:bodyPr/>
                    <a:lstStyle/>
                    <a:p>
                      <a:pPr>
                        <a:lnSpc>
                          <a:spcPct val="150000"/>
                        </a:lnSpc>
                      </a:pPr>
                      <a:r>
                        <a:rPr lang="zh-CN" altLang="en-US" sz="2200" b="1" smtClean="0">
                          <a:latin typeface="+mn-ea"/>
                          <a:ea typeface="+mn-ea"/>
                        </a:rPr>
                        <a:t>特点</a:t>
                      </a:r>
                      <a:endParaRPr lang="zh-CN" altLang="en-US" sz="2200" b="1">
                        <a:latin typeface="+mn-ea"/>
                        <a:ea typeface="+mn-ea"/>
                      </a:endParaRPr>
                    </a:p>
                  </a:txBody>
                  <a:tcPr marT="42203" marB="42203"/>
                </a:tc>
                <a:tc>
                  <a:txBody>
                    <a:bodyPr/>
                    <a:lstStyle/>
                    <a:p>
                      <a:pPr>
                        <a:lnSpc>
                          <a:spcPct val="150000"/>
                        </a:lnSpc>
                      </a:pPr>
                      <a:r>
                        <a:rPr lang="zh-CN" altLang="en-US" sz="1800" b="1" smtClean="0">
                          <a:latin typeface="+mn-ea"/>
                          <a:ea typeface="+mn-ea"/>
                        </a:rPr>
                        <a:t>集中生产、集中搬运、减少搬运的次数</a:t>
                      </a:r>
                      <a:endParaRPr lang="zh-CN" altLang="en-US" sz="1800" b="1">
                        <a:latin typeface="+mn-ea"/>
                        <a:ea typeface="+mn-ea"/>
                      </a:endParaRPr>
                    </a:p>
                  </a:txBody>
                  <a:tcPr marT="42203" marB="42203"/>
                </a:tc>
                <a:tc>
                  <a:txBody>
                    <a:bodyPr/>
                    <a:lstStyle/>
                    <a:p>
                      <a:pPr>
                        <a:lnSpc>
                          <a:spcPct val="150000"/>
                        </a:lnSpc>
                      </a:pPr>
                      <a:r>
                        <a:rPr lang="zh-CN" altLang="en-US" sz="1800" b="1" smtClean="0">
                          <a:latin typeface="+mn-ea"/>
                          <a:ea typeface="+mn-ea"/>
                        </a:rPr>
                        <a:t>前后工序紧密相连</a:t>
                      </a:r>
                      <a:endParaRPr lang="zh-CN" altLang="en-US" sz="1800" b="1">
                        <a:latin typeface="+mn-ea"/>
                        <a:ea typeface="+mn-ea"/>
                      </a:endParaRPr>
                    </a:p>
                  </a:txBody>
                  <a:tcPr marT="42203" marB="42203"/>
                </a:tc>
              </a:tr>
              <a:tr h="1772529">
                <a:tc>
                  <a:txBody>
                    <a:bodyPr/>
                    <a:lstStyle/>
                    <a:p>
                      <a:pPr>
                        <a:lnSpc>
                          <a:spcPct val="150000"/>
                        </a:lnSpc>
                      </a:pPr>
                      <a:r>
                        <a:rPr lang="zh-CN" altLang="en-US" sz="2200" b="1" dirty="0" smtClean="0">
                          <a:latin typeface="+mn-ea"/>
                          <a:ea typeface="+mn-ea"/>
                        </a:rPr>
                        <a:t>优缺点</a:t>
                      </a:r>
                      <a:endParaRPr lang="zh-CN" altLang="en-US" sz="2200" b="1" dirty="0">
                        <a:latin typeface="+mn-ea"/>
                        <a:ea typeface="+mn-ea"/>
                      </a:endParaRPr>
                    </a:p>
                  </a:txBody>
                  <a:tcPr marT="42203" marB="42203"/>
                </a:tc>
                <a:tc>
                  <a:txBody>
                    <a:bodyPr/>
                    <a:lstStyle/>
                    <a:p>
                      <a:pPr>
                        <a:lnSpc>
                          <a:spcPct val="150000"/>
                        </a:lnSpc>
                      </a:pPr>
                      <a:r>
                        <a:rPr lang="zh-CN" altLang="en-US" sz="1800" b="1" dirty="0" smtClean="0">
                          <a:latin typeface="+mn-ea"/>
                          <a:ea typeface="+mn-ea"/>
                        </a:rPr>
                        <a:t>在制品数量多；</a:t>
                      </a:r>
                      <a:endParaRPr lang="en-US" altLang="zh-CN" sz="1800" b="1" dirty="0" smtClean="0">
                        <a:latin typeface="+mn-ea"/>
                        <a:ea typeface="+mn-ea"/>
                      </a:endParaRPr>
                    </a:p>
                    <a:p>
                      <a:pPr>
                        <a:lnSpc>
                          <a:spcPct val="150000"/>
                        </a:lnSpc>
                      </a:pPr>
                      <a:r>
                        <a:rPr lang="zh-CN" altLang="en-US" sz="1800" b="1" dirty="0" smtClean="0">
                          <a:latin typeface="+mn-ea"/>
                          <a:ea typeface="+mn-ea"/>
                        </a:rPr>
                        <a:t>小批次大批量搬运；</a:t>
                      </a:r>
                      <a:endParaRPr lang="en-US" altLang="zh-CN" sz="1800" b="1" dirty="0" smtClean="0">
                        <a:latin typeface="+mn-ea"/>
                        <a:ea typeface="+mn-ea"/>
                      </a:endParaRPr>
                    </a:p>
                    <a:p>
                      <a:pPr>
                        <a:lnSpc>
                          <a:spcPct val="150000"/>
                        </a:lnSpc>
                      </a:pPr>
                      <a:r>
                        <a:rPr lang="zh-CN" altLang="en-US" sz="1800" b="1" dirty="0" smtClean="0">
                          <a:latin typeface="+mn-ea"/>
                          <a:ea typeface="+mn-ea"/>
                        </a:rPr>
                        <a:t>等待时间长；生产周期长</a:t>
                      </a:r>
                      <a:endParaRPr lang="en-US" altLang="zh-CN" sz="1800" b="1" dirty="0" smtClean="0">
                        <a:latin typeface="+mn-ea"/>
                        <a:ea typeface="+mn-ea"/>
                      </a:endParaRPr>
                    </a:p>
                    <a:p>
                      <a:pPr>
                        <a:lnSpc>
                          <a:spcPct val="150000"/>
                        </a:lnSpc>
                      </a:pPr>
                      <a:r>
                        <a:rPr lang="zh-CN" altLang="en-US" sz="1800" b="1" dirty="0" smtClean="0">
                          <a:latin typeface="+mn-ea"/>
                          <a:ea typeface="+mn-ea"/>
                        </a:rPr>
                        <a:t>空间占用大；造成“乱流”</a:t>
                      </a:r>
                      <a:endParaRPr lang="en-US" altLang="zh-CN" sz="1800" b="1" dirty="0" smtClean="0">
                        <a:latin typeface="+mn-ea"/>
                        <a:ea typeface="+mn-ea"/>
                      </a:endParaRPr>
                    </a:p>
                  </a:txBody>
                  <a:tcPr marT="42203" marB="42203"/>
                </a:tc>
                <a:tc>
                  <a:txBody>
                    <a:bodyPr/>
                    <a:lstStyle/>
                    <a:p>
                      <a:pPr>
                        <a:lnSpc>
                          <a:spcPct val="150000"/>
                        </a:lnSpc>
                      </a:pPr>
                      <a:r>
                        <a:rPr lang="zh-CN" altLang="en-US" sz="1800" b="1" dirty="0" smtClean="0">
                          <a:latin typeface="+mn-ea"/>
                          <a:ea typeface="+mn-ea"/>
                        </a:rPr>
                        <a:t>在制品数量少</a:t>
                      </a:r>
                      <a:endParaRPr lang="en-US" altLang="zh-CN" sz="1800" b="1" dirty="0" smtClean="0">
                        <a:latin typeface="+mn-ea"/>
                        <a:ea typeface="+mn-ea"/>
                      </a:endParaRPr>
                    </a:p>
                    <a:p>
                      <a:pPr>
                        <a:lnSpc>
                          <a:spcPct val="150000"/>
                        </a:lnSpc>
                      </a:pPr>
                      <a:r>
                        <a:rPr lang="zh-CN" altLang="en-US" sz="1800" b="1" dirty="0" smtClean="0">
                          <a:latin typeface="+mn-ea"/>
                          <a:ea typeface="+mn-ea"/>
                        </a:rPr>
                        <a:t>小批量多批次搬运</a:t>
                      </a:r>
                      <a:endParaRPr lang="en-US" altLang="zh-CN" sz="1800" b="1" dirty="0" smtClean="0">
                        <a:latin typeface="+mn-ea"/>
                        <a:ea typeface="+mn-ea"/>
                      </a:endParaRPr>
                    </a:p>
                    <a:p>
                      <a:pPr>
                        <a:lnSpc>
                          <a:spcPct val="150000"/>
                        </a:lnSpc>
                      </a:pPr>
                      <a:r>
                        <a:rPr lang="zh-CN" altLang="en-US" sz="1800" b="1" dirty="0" smtClean="0">
                          <a:latin typeface="+mn-ea"/>
                          <a:ea typeface="+mn-ea"/>
                        </a:rPr>
                        <a:t>等待时间少；生产周期短</a:t>
                      </a:r>
                      <a:endParaRPr lang="en-US" altLang="zh-CN" sz="1800" b="1" dirty="0" smtClean="0">
                        <a:latin typeface="+mn-ea"/>
                        <a:ea typeface="+mn-ea"/>
                      </a:endParaRPr>
                    </a:p>
                    <a:p>
                      <a:pPr>
                        <a:lnSpc>
                          <a:spcPct val="150000"/>
                        </a:lnSpc>
                      </a:pPr>
                      <a:r>
                        <a:rPr lang="zh-CN" altLang="en-US" sz="1800" b="1" dirty="0" smtClean="0">
                          <a:latin typeface="+mn-ea"/>
                          <a:ea typeface="+mn-ea"/>
                        </a:rPr>
                        <a:t>空间占用小；单向流动</a:t>
                      </a:r>
                      <a:endParaRPr lang="zh-CN" altLang="en-US" sz="1800" b="1" dirty="0">
                        <a:latin typeface="+mn-ea"/>
                        <a:ea typeface="+mn-ea"/>
                      </a:endParaRPr>
                    </a:p>
                  </a:txBody>
                  <a:tcPr marT="42203" marB="42203"/>
                </a:tc>
              </a:tr>
            </a:tbl>
          </a:graphicData>
        </a:graphic>
      </p:graphicFrame>
      <p:sp>
        <p:nvSpPr>
          <p:cNvPr id="7" name="TextBox 6"/>
          <p:cNvSpPr txBox="1"/>
          <p:nvPr/>
        </p:nvSpPr>
        <p:spPr>
          <a:xfrm>
            <a:off x="395536" y="6165304"/>
            <a:ext cx="8424936" cy="461665"/>
          </a:xfrm>
          <a:prstGeom prst="rect">
            <a:avLst/>
          </a:prstGeom>
          <a:solidFill>
            <a:srgbClr val="00B0F0"/>
          </a:solidFill>
        </p:spPr>
        <p:txBody>
          <a:bodyPr wrap="square" rtlCol="0">
            <a:spAutoFit/>
          </a:bodyPr>
          <a:lstStyle/>
          <a:p>
            <a:r>
              <a:rPr lang="zh-CN" altLang="en-US" sz="2400" dirty="0"/>
              <a:t>灵活的单件流生产更能够适用需求的变化</a:t>
            </a:r>
          </a:p>
        </p:txBody>
      </p:sp>
    </p:spTree>
    <p:extLst>
      <p:ext uri="{BB962C8B-B14F-4D97-AF65-F5344CB8AC3E}">
        <p14:creationId xmlns:p14="http://schemas.microsoft.com/office/powerpoint/2010/main" val="366346679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7432671" cy="581603"/>
          </a:xfrm>
        </p:spPr>
        <p:txBody>
          <a:bodyPr>
            <a:normAutofit/>
          </a:bodyPr>
          <a:lstStyle/>
          <a:p>
            <a:r>
              <a:rPr lang="zh-CN" altLang="en-US" sz="2800" dirty="0">
                <a:solidFill>
                  <a:srgbClr val="FF0000"/>
                </a:solidFill>
              </a:rPr>
              <a:t>单件流生产的目的</a:t>
            </a:r>
          </a:p>
        </p:txBody>
      </p:sp>
      <p:sp>
        <p:nvSpPr>
          <p:cNvPr id="3" name="内容占位符 2"/>
          <p:cNvSpPr>
            <a:spLocks noGrp="1"/>
          </p:cNvSpPr>
          <p:nvPr>
            <p:ph idx="1"/>
          </p:nvPr>
        </p:nvSpPr>
        <p:spPr>
          <a:xfrm>
            <a:off x="376149" y="1518018"/>
            <a:ext cx="8424936" cy="4413349"/>
          </a:xfrm>
        </p:spPr>
        <p:txBody>
          <a:bodyPr>
            <a:normAutofit/>
          </a:bodyPr>
          <a:lstStyle/>
          <a:p>
            <a:pPr>
              <a:lnSpc>
                <a:spcPct val="150000"/>
              </a:lnSpc>
              <a:buNone/>
            </a:pPr>
            <a:r>
              <a:rPr lang="zh-CN" altLang="en-US" sz="2400" b="1" dirty="0">
                <a:latin typeface="微软雅黑" pitchFamily="34" charset="-122"/>
                <a:ea typeface="微软雅黑" pitchFamily="34" charset="-122"/>
              </a:rPr>
              <a:t>单件流不仅是流动的，而是以彻底消除浪费为目的的</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 彻底消除浪费和偏差</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 缩短交货期</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 减少半成品库存</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 提高生产效率</a:t>
            </a:r>
            <a:endParaRPr lang="en-US" altLang="zh-CN" sz="2400" b="1" dirty="0">
              <a:latin typeface="微软雅黑" pitchFamily="34" charset="-122"/>
              <a:ea typeface="微软雅黑" pitchFamily="34" charset="-122"/>
            </a:endParaRPr>
          </a:p>
          <a:p>
            <a:pPr>
              <a:lnSpc>
                <a:spcPct val="150000"/>
              </a:lnSpc>
              <a:buFont typeface="Wingdings" pitchFamily="2" charset="2"/>
              <a:buChar char="Ø"/>
            </a:pPr>
            <a:r>
              <a:rPr lang="zh-CN" altLang="en-US" sz="2400" b="1" dirty="0">
                <a:latin typeface="微软雅黑" pitchFamily="34" charset="-122"/>
                <a:ea typeface="微软雅黑" pitchFamily="34" charset="-122"/>
              </a:rPr>
              <a:t> 确保质量、降低成本</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88232823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21081"/>
            <a:ext cx="7474214" cy="559647"/>
          </a:xfrm>
        </p:spPr>
        <p:txBody>
          <a:bodyPr>
            <a:normAutofit/>
          </a:bodyPr>
          <a:lstStyle/>
          <a:p>
            <a:r>
              <a:rPr lang="zh-CN" altLang="en-US" sz="2800" dirty="0">
                <a:solidFill>
                  <a:srgbClr val="FF0000"/>
                </a:solidFill>
              </a:rPr>
              <a:t>单件流生产的目的</a:t>
            </a:r>
          </a:p>
        </p:txBody>
      </p:sp>
      <p:sp>
        <p:nvSpPr>
          <p:cNvPr id="3" name="内容占位符 2"/>
          <p:cNvSpPr>
            <a:spLocks noGrp="1"/>
          </p:cNvSpPr>
          <p:nvPr>
            <p:ph idx="1"/>
          </p:nvPr>
        </p:nvSpPr>
        <p:spPr>
          <a:xfrm>
            <a:off x="251520" y="1518018"/>
            <a:ext cx="8640960" cy="4413349"/>
          </a:xfrm>
        </p:spPr>
        <p:txBody>
          <a:bodyPr>
            <a:normAutofit/>
          </a:bodyPr>
          <a:lstStyle/>
          <a:p>
            <a:pPr>
              <a:lnSpc>
                <a:spcPct val="150000"/>
              </a:lnSpc>
              <a:buNone/>
            </a:pPr>
            <a:r>
              <a:rPr lang="zh-CN" altLang="en-US" sz="2400" b="1" dirty="0" smtClean="0">
                <a:latin typeface="微软雅黑" pitchFamily="34" charset="-122"/>
                <a:ea typeface="微软雅黑" pitchFamily="34" charset="-122"/>
              </a:rPr>
              <a:t>对质量的认知：</a:t>
            </a:r>
            <a:endParaRPr lang="en-US" altLang="zh-CN" sz="2400" b="1" dirty="0" smtClean="0">
              <a:latin typeface="微软雅黑" pitchFamily="34" charset="-122"/>
              <a:ea typeface="微软雅黑" pitchFamily="34" charset="-122"/>
            </a:endParaRPr>
          </a:p>
          <a:p>
            <a:pPr>
              <a:lnSpc>
                <a:spcPct val="150000"/>
              </a:lnSpc>
              <a:buNone/>
            </a:pPr>
            <a:r>
              <a:rPr lang="zh-CN" altLang="en-US" sz="2000" b="1" dirty="0" smtClean="0">
                <a:latin typeface="微软雅黑" pitchFamily="34" charset="-122"/>
                <a:ea typeface="微软雅黑" pitchFamily="34" charset="-122"/>
              </a:rPr>
              <a:t>批量生产下，批量越大品质意识就越低</a:t>
            </a:r>
            <a:endParaRPr lang="en-US" altLang="zh-CN" sz="2000" b="1" dirty="0" smtClean="0">
              <a:latin typeface="微软雅黑" pitchFamily="34" charset="-122"/>
              <a:ea typeface="微软雅黑" pitchFamily="34" charset="-122"/>
            </a:endParaRPr>
          </a:p>
          <a:p>
            <a:pPr>
              <a:lnSpc>
                <a:spcPct val="150000"/>
              </a:lnSpc>
              <a:buNone/>
            </a:pPr>
            <a:r>
              <a:rPr lang="zh-CN" altLang="en-US" sz="2000" b="1" dirty="0">
                <a:latin typeface="微软雅黑" pitchFamily="34" charset="-122"/>
                <a:ea typeface="微软雅黑" pitchFamily="34" charset="-122"/>
              </a:rPr>
              <a:t>      如果以</a:t>
            </a:r>
            <a:r>
              <a:rPr lang="en-US" altLang="zh-CN" sz="2000" b="1" dirty="0">
                <a:latin typeface="微软雅黑" pitchFamily="34" charset="-122"/>
                <a:ea typeface="微软雅黑" pitchFamily="34" charset="-122"/>
              </a:rPr>
              <a:t>100</a:t>
            </a:r>
            <a:r>
              <a:rPr lang="zh-CN" altLang="en-US" sz="2000" b="1" dirty="0">
                <a:latin typeface="微软雅黑" pitchFamily="34" charset="-122"/>
                <a:ea typeface="微软雅黑" pitchFamily="34" charset="-122"/>
              </a:rPr>
              <a:t>为批量出现</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个不良品则不良率为</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a:t>
            </a:r>
            <a:endParaRPr lang="en-US" altLang="zh-CN" sz="2000" b="1" dirty="0">
              <a:latin typeface="微软雅黑" pitchFamily="34" charset="-122"/>
              <a:ea typeface="微软雅黑" pitchFamily="34" charset="-122"/>
            </a:endParaRPr>
          </a:p>
          <a:p>
            <a:pPr>
              <a:lnSpc>
                <a:spcPct val="150000"/>
              </a:lnSpc>
              <a:buNone/>
            </a:pP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如果以</a:t>
            </a:r>
            <a:r>
              <a:rPr lang="en-US" altLang="zh-CN" sz="2000" b="1" dirty="0">
                <a:latin typeface="微软雅黑" pitchFamily="34" charset="-122"/>
                <a:ea typeface="微软雅黑" pitchFamily="34" charset="-122"/>
              </a:rPr>
              <a:t>200</a:t>
            </a:r>
            <a:r>
              <a:rPr lang="zh-CN" altLang="en-US" sz="2000" b="1" dirty="0">
                <a:latin typeface="微软雅黑" pitchFamily="34" charset="-122"/>
                <a:ea typeface="微软雅黑" pitchFamily="34" charset="-122"/>
              </a:rPr>
              <a:t>为批量出现</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个不良品则不良率为</a:t>
            </a:r>
            <a:r>
              <a:rPr lang="en-US" altLang="zh-CN" sz="2000" b="1" dirty="0">
                <a:latin typeface="微软雅黑" pitchFamily="34" charset="-122"/>
                <a:ea typeface="微软雅黑" pitchFamily="34" charset="-122"/>
              </a:rPr>
              <a:t>0.5%</a:t>
            </a:r>
          </a:p>
          <a:p>
            <a:pPr>
              <a:lnSpc>
                <a:spcPct val="150000"/>
              </a:lnSpc>
              <a:buNone/>
            </a:pPr>
            <a:r>
              <a:rPr lang="zh-CN" altLang="en-US" sz="2000" b="1" dirty="0" smtClean="0">
                <a:latin typeface="微软雅黑" pitchFamily="34" charset="-122"/>
                <a:ea typeface="微软雅黑" pitchFamily="34" charset="-122"/>
              </a:rPr>
              <a:t>单件流生产时，批量为</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是不良品则不良率为</a:t>
            </a:r>
            <a:r>
              <a:rPr lang="en-US" altLang="zh-CN" sz="2000" b="1" dirty="0">
                <a:latin typeface="微软雅黑" pitchFamily="34" charset="-122"/>
                <a:ea typeface="微软雅黑" pitchFamily="34" charset="-122"/>
              </a:rPr>
              <a:t>100%</a:t>
            </a:r>
          </a:p>
          <a:p>
            <a:pPr>
              <a:lnSpc>
                <a:spcPct val="150000"/>
              </a:lnSpc>
              <a:buNone/>
            </a:pPr>
            <a:r>
              <a:rPr lang="zh-CN" altLang="en-US" sz="2000" b="1" dirty="0" smtClean="0">
                <a:latin typeface="微软雅黑" pitchFamily="34" charset="-122"/>
                <a:ea typeface="微软雅黑" pitchFamily="34" charset="-122"/>
              </a:rPr>
              <a:t>需要返修时批量生产条件下需要花费大量的人力和时间等；单件流则不同</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294834657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990839" y="464478"/>
            <a:ext cx="6729978" cy="516250"/>
          </a:xfrm>
          <a:noFill/>
          <a:ln>
            <a:miter lim="800000"/>
            <a:headEnd/>
            <a:tailEnd/>
          </a:ln>
        </p:spPr>
        <p:txBody>
          <a:bodyPr vert="horz" wrap="square" lIns="84406" tIns="42203" rIns="84406" bIns="42203" numCol="1" anchor="t" anchorCtr="0" compatLnSpc="1">
            <a:prstTxWarp prst="textNoShape">
              <a:avLst/>
            </a:prstTxWarp>
          </a:bodyPr>
          <a:lstStyle/>
          <a:p>
            <a:pPr algn="l"/>
            <a:r>
              <a:rPr lang="zh-CN" altLang="en-US" sz="2800" dirty="0">
                <a:solidFill>
                  <a:srgbClr val="FF0000"/>
                </a:solidFill>
              </a:rPr>
              <a:t>传统的生产方式</a:t>
            </a:r>
            <a:r>
              <a:rPr lang="en-US" altLang="zh-CN" sz="2800" dirty="0">
                <a:solidFill>
                  <a:srgbClr val="FF0000"/>
                </a:solidFill>
              </a:rPr>
              <a:t>---</a:t>
            </a:r>
            <a:r>
              <a:rPr lang="zh-CN" altLang="en-US" sz="2800" dirty="0">
                <a:solidFill>
                  <a:srgbClr val="FF0000"/>
                </a:solidFill>
              </a:rPr>
              <a:t>推动式生产</a:t>
            </a:r>
          </a:p>
        </p:txBody>
      </p:sp>
      <p:sp>
        <p:nvSpPr>
          <p:cNvPr id="16388" name="Text Box 4"/>
          <p:cNvSpPr txBox="1">
            <a:spLocks noChangeArrowheads="1"/>
          </p:cNvSpPr>
          <p:nvPr/>
        </p:nvSpPr>
        <p:spPr bwMode="auto">
          <a:xfrm>
            <a:off x="4696630" y="2265794"/>
            <a:ext cx="3024187" cy="2686912"/>
          </a:xfrm>
          <a:prstGeom prst="rect">
            <a:avLst/>
          </a:prstGeom>
          <a:noFill/>
          <a:ln w="9525" algn="ctr">
            <a:noFill/>
            <a:miter lim="800000"/>
            <a:headEnd/>
            <a:tailEnd/>
          </a:ln>
          <a:effectLst/>
        </p:spPr>
        <p:txBody>
          <a:bodyPr lIns="88415" tIns="44207" rIns="88415" bIns="44207">
            <a:spAutoFit/>
          </a:bodyPr>
          <a:lstStyle/>
          <a:p>
            <a:pPr>
              <a:spcBef>
                <a:spcPct val="50000"/>
              </a:spcBef>
            </a:pPr>
            <a:r>
              <a:rPr lang="zh-CN" altLang="en-US" sz="2800" dirty="0">
                <a:solidFill>
                  <a:srgbClr val="0000FF"/>
                </a:solidFill>
                <a:latin typeface="微软雅黑" pitchFamily="34" charset="-122"/>
                <a:ea typeface="微软雅黑" pitchFamily="34" charset="-122"/>
              </a:rPr>
              <a:t>定义：</a:t>
            </a:r>
          </a:p>
          <a:p>
            <a:pPr>
              <a:lnSpc>
                <a:spcPct val="130000"/>
              </a:lnSpc>
              <a:spcBef>
                <a:spcPct val="50000"/>
              </a:spcBef>
            </a:pPr>
            <a:r>
              <a:rPr lang="zh-CN" altLang="en-US" sz="3200" dirty="0">
                <a:solidFill>
                  <a:srgbClr val="0000FF"/>
                </a:solidFill>
                <a:latin typeface="微软雅黑" pitchFamily="34" charset="-122"/>
                <a:ea typeface="微软雅黑" pitchFamily="34" charset="-122"/>
              </a:rPr>
              <a:t>通过排期或者预测资源</a:t>
            </a:r>
            <a:r>
              <a:rPr lang="zh-CN" altLang="en-US" sz="3200" u="sng" dirty="0">
                <a:solidFill>
                  <a:srgbClr val="FF0000"/>
                </a:solidFill>
                <a:latin typeface="微软雅黑" pitchFamily="34" charset="-122"/>
                <a:ea typeface="微软雅黑" pitchFamily="34" charset="-122"/>
              </a:rPr>
              <a:t>被提供</a:t>
            </a:r>
            <a:r>
              <a:rPr lang="zh-CN" altLang="en-US" sz="3200" dirty="0">
                <a:solidFill>
                  <a:srgbClr val="0000FF"/>
                </a:solidFill>
                <a:latin typeface="微软雅黑" pitchFamily="34" charset="-122"/>
                <a:ea typeface="微软雅黑" pitchFamily="34" charset="-122"/>
              </a:rPr>
              <a:t>给使用者</a:t>
            </a:r>
          </a:p>
        </p:txBody>
      </p:sp>
      <p:pic>
        <p:nvPicPr>
          <p:cNvPr id="16389" name="Picture 5" descr="img003"/>
          <p:cNvPicPr>
            <a:picLocks noChangeAspect="1" noChangeArrowheads="1"/>
          </p:cNvPicPr>
          <p:nvPr/>
        </p:nvPicPr>
        <p:blipFill>
          <a:blip r:embed="rId2" cstate="email"/>
          <a:srcRect/>
          <a:stretch>
            <a:fillRect/>
          </a:stretch>
        </p:blipFill>
        <p:spPr bwMode="auto">
          <a:xfrm>
            <a:off x="611189" y="1966546"/>
            <a:ext cx="3311525" cy="3588727"/>
          </a:xfrm>
          <a:prstGeom prst="rect">
            <a:avLst/>
          </a:prstGeom>
          <a:noFill/>
        </p:spPr>
      </p:pic>
    </p:spTree>
    <p:extLst>
      <p:ext uri="{BB962C8B-B14F-4D97-AF65-F5344CB8AC3E}">
        <p14:creationId xmlns:p14="http://schemas.microsoft.com/office/powerpoint/2010/main" val="28646484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g004"/>
          <p:cNvPicPr>
            <a:picLocks noChangeAspect="1" noChangeArrowheads="1"/>
          </p:cNvPicPr>
          <p:nvPr/>
        </p:nvPicPr>
        <p:blipFill>
          <a:blip r:embed="rId2" cstate="email"/>
          <a:srcRect/>
          <a:stretch>
            <a:fillRect/>
          </a:stretch>
        </p:blipFill>
        <p:spPr bwMode="auto">
          <a:xfrm>
            <a:off x="5148065" y="3827813"/>
            <a:ext cx="3600400" cy="2141758"/>
          </a:xfrm>
          <a:prstGeom prst="rect">
            <a:avLst/>
          </a:prstGeom>
          <a:noFill/>
        </p:spPr>
      </p:pic>
      <p:pic>
        <p:nvPicPr>
          <p:cNvPr id="9" name="Picture 4" descr="img004"/>
          <p:cNvPicPr>
            <a:picLocks noChangeAspect="1" noChangeArrowheads="1"/>
          </p:cNvPicPr>
          <p:nvPr/>
        </p:nvPicPr>
        <p:blipFill>
          <a:blip r:embed="rId3" cstate="email"/>
          <a:srcRect/>
          <a:stretch>
            <a:fillRect/>
          </a:stretch>
        </p:blipFill>
        <p:spPr bwMode="auto">
          <a:xfrm>
            <a:off x="4932041" y="1833745"/>
            <a:ext cx="3600400" cy="1861130"/>
          </a:xfrm>
          <a:prstGeom prst="rect">
            <a:avLst/>
          </a:prstGeom>
          <a:noFill/>
        </p:spPr>
      </p:pic>
      <p:pic>
        <p:nvPicPr>
          <p:cNvPr id="10" name="Picture 4" descr="img004"/>
          <p:cNvPicPr>
            <a:picLocks noChangeAspect="1" noChangeArrowheads="1"/>
          </p:cNvPicPr>
          <p:nvPr/>
        </p:nvPicPr>
        <p:blipFill>
          <a:blip r:embed="rId4" cstate="email"/>
          <a:srcRect/>
          <a:stretch>
            <a:fillRect/>
          </a:stretch>
        </p:blipFill>
        <p:spPr bwMode="auto">
          <a:xfrm>
            <a:off x="611561" y="4093688"/>
            <a:ext cx="3816424" cy="1943077"/>
          </a:xfrm>
          <a:prstGeom prst="rect">
            <a:avLst/>
          </a:prstGeom>
          <a:noFill/>
        </p:spPr>
      </p:pic>
      <p:pic>
        <p:nvPicPr>
          <p:cNvPr id="17412" name="Picture 4" descr="img004"/>
          <p:cNvPicPr>
            <a:picLocks noChangeAspect="1" noChangeArrowheads="1"/>
          </p:cNvPicPr>
          <p:nvPr/>
        </p:nvPicPr>
        <p:blipFill>
          <a:blip r:embed="rId5" cstate="email"/>
          <a:srcRect/>
          <a:stretch>
            <a:fillRect/>
          </a:stretch>
        </p:blipFill>
        <p:spPr bwMode="auto">
          <a:xfrm>
            <a:off x="467544" y="1966683"/>
            <a:ext cx="4032448" cy="1861130"/>
          </a:xfrm>
          <a:prstGeom prst="rect">
            <a:avLst/>
          </a:prstGeom>
          <a:noFill/>
        </p:spPr>
      </p:pic>
      <p:sp>
        <p:nvSpPr>
          <p:cNvPr id="17413" name="Text Box 5"/>
          <p:cNvSpPr txBox="1">
            <a:spLocks noChangeArrowheads="1"/>
          </p:cNvSpPr>
          <p:nvPr/>
        </p:nvSpPr>
        <p:spPr bwMode="auto">
          <a:xfrm>
            <a:off x="1115616" y="391522"/>
            <a:ext cx="4392612" cy="523220"/>
          </a:xfrm>
          <a:prstGeom prst="rect">
            <a:avLst/>
          </a:prstGeom>
          <a:noFill/>
          <a:ln w="9525">
            <a:noFill/>
            <a:miter lim="800000"/>
            <a:headEnd/>
            <a:tailEnd/>
          </a:ln>
          <a:effectLst/>
        </p:spPr>
        <p:txBody>
          <a:bodyPr>
            <a:spAutoFit/>
          </a:bodyPr>
          <a:lstStyle/>
          <a:p>
            <a:pPr>
              <a:spcBef>
                <a:spcPct val="50000"/>
              </a:spcBef>
            </a:pPr>
            <a:r>
              <a:rPr lang="zh-CN" altLang="en-US" sz="2800" b="1" dirty="0">
                <a:solidFill>
                  <a:srgbClr val="FF0000"/>
                </a:solidFill>
                <a:latin typeface="微软雅黑" pitchFamily="34" charset="-122"/>
                <a:ea typeface="微软雅黑" pitchFamily="34" charset="-122"/>
              </a:rPr>
              <a:t>推动式生产的隐患</a:t>
            </a:r>
          </a:p>
        </p:txBody>
      </p:sp>
      <p:sp>
        <p:nvSpPr>
          <p:cNvPr id="17414" name="Text Box 6"/>
          <p:cNvSpPr txBox="1">
            <a:spLocks noChangeArrowheads="1"/>
          </p:cNvSpPr>
          <p:nvPr/>
        </p:nvSpPr>
        <p:spPr bwMode="auto">
          <a:xfrm>
            <a:off x="612305" y="1966683"/>
            <a:ext cx="1439416" cy="490134"/>
          </a:xfrm>
          <a:prstGeom prst="rect">
            <a:avLst/>
          </a:prstGeom>
          <a:solidFill>
            <a:schemeClr val="bg1"/>
          </a:solidFill>
          <a:ln w="9525">
            <a:noFill/>
            <a:miter lim="800000"/>
            <a:headEnd/>
            <a:tailEnd/>
          </a:ln>
          <a:effectLst/>
        </p:spPr>
        <p:txBody>
          <a:bodyPr wrap="square">
            <a:spAutoFit/>
          </a:bodyPr>
          <a:lstStyle/>
          <a:p>
            <a:pPr>
              <a:spcBef>
                <a:spcPct val="50000"/>
              </a:spcBef>
            </a:pPr>
            <a:r>
              <a:rPr lang="zh-CN" altLang="en-US" sz="2585"/>
              <a:t>高库存</a:t>
            </a:r>
          </a:p>
        </p:txBody>
      </p:sp>
      <p:sp>
        <p:nvSpPr>
          <p:cNvPr id="17415" name="Text Box 7"/>
          <p:cNvSpPr txBox="1">
            <a:spLocks noChangeArrowheads="1"/>
          </p:cNvSpPr>
          <p:nvPr/>
        </p:nvSpPr>
        <p:spPr bwMode="auto">
          <a:xfrm>
            <a:off x="5154787" y="1966683"/>
            <a:ext cx="1138681" cy="490134"/>
          </a:xfrm>
          <a:prstGeom prst="rect">
            <a:avLst/>
          </a:prstGeom>
          <a:solidFill>
            <a:schemeClr val="bg1"/>
          </a:solidFill>
          <a:ln w="9525">
            <a:noFill/>
            <a:miter lim="800000"/>
            <a:headEnd/>
            <a:tailEnd/>
          </a:ln>
          <a:effectLst/>
        </p:spPr>
        <p:txBody>
          <a:bodyPr wrap="square">
            <a:spAutoFit/>
          </a:bodyPr>
          <a:lstStyle/>
          <a:p>
            <a:pPr>
              <a:spcBef>
                <a:spcPct val="50000"/>
              </a:spcBef>
            </a:pPr>
            <a:r>
              <a:rPr lang="zh-CN" altLang="en-US" sz="2585" dirty="0" smtClean="0"/>
              <a:t>盘存</a:t>
            </a:r>
            <a:endParaRPr lang="zh-CN" altLang="en-US" sz="2585" dirty="0"/>
          </a:p>
        </p:txBody>
      </p:sp>
      <p:sp>
        <p:nvSpPr>
          <p:cNvPr id="17416" name="Text Box 8"/>
          <p:cNvSpPr txBox="1">
            <a:spLocks noChangeArrowheads="1"/>
          </p:cNvSpPr>
          <p:nvPr/>
        </p:nvSpPr>
        <p:spPr bwMode="auto">
          <a:xfrm>
            <a:off x="683568" y="3894283"/>
            <a:ext cx="1079500" cy="490134"/>
          </a:xfrm>
          <a:prstGeom prst="rect">
            <a:avLst/>
          </a:prstGeom>
          <a:solidFill>
            <a:schemeClr val="bg1"/>
          </a:solidFill>
          <a:ln w="9525">
            <a:noFill/>
            <a:miter lim="800000"/>
            <a:headEnd/>
            <a:tailEnd/>
          </a:ln>
          <a:effectLst/>
        </p:spPr>
        <p:txBody>
          <a:bodyPr>
            <a:spAutoFit/>
          </a:bodyPr>
          <a:lstStyle/>
          <a:p>
            <a:pPr>
              <a:spcBef>
                <a:spcPct val="50000"/>
              </a:spcBef>
            </a:pPr>
            <a:r>
              <a:rPr lang="zh-CN" altLang="en-US" sz="2585"/>
              <a:t>保管</a:t>
            </a:r>
          </a:p>
        </p:txBody>
      </p:sp>
      <p:sp>
        <p:nvSpPr>
          <p:cNvPr id="17417" name="Text Box 9"/>
          <p:cNvSpPr txBox="1">
            <a:spLocks noChangeArrowheads="1"/>
          </p:cNvSpPr>
          <p:nvPr/>
        </p:nvSpPr>
        <p:spPr bwMode="auto">
          <a:xfrm>
            <a:off x="7425426" y="5223661"/>
            <a:ext cx="1368152" cy="745910"/>
          </a:xfrm>
          <a:prstGeom prst="rect">
            <a:avLst/>
          </a:prstGeom>
          <a:solidFill>
            <a:schemeClr val="bg1"/>
          </a:solidFill>
          <a:ln w="9525">
            <a:solidFill>
              <a:schemeClr val="bg1"/>
            </a:solidFill>
            <a:miter lim="800000"/>
            <a:headEnd/>
            <a:tailEnd/>
          </a:ln>
          <a:effectLst/>
        </p:spPr>
        <p:txBody>
          <a:bodyPr wrap="square">
            <a:spAutoFit/>
          </a:bodyPr>
          <a:lstStyle/>
          <a:p>
            <a:pPr>
              <a:spcBef>
                <a:spcPct val="50000"/>
              </a:spcBef>
            </a:pPr>
            <a:r>
              <a:rPr lang="zh-CN" altLang="en-US" sz="2585"/>
              <a:t>搬运</a:t>
            </a:r>
          </a:p>
          <a:p>
            <a:pPr>
              <a:spcBef>
                <a:spcPct val="50000"/>
              </a:spcBef>
            </a:pPr>
            <a:endParaRPr lang="en-US" altLang="zh-CN" sz="1108"/>
          </a:p>
        </p:txBody>
      </p:sp>
    </p:spTree>
    <p:extLst>
      <p:ext uri="{BB962C8B-B14F-4D97-AF65-F5344CB8AC3E}">
        <p14:creationId xmlns:p14="http://schemas.microsoft.com/office/powerpoint/2010/main" val="16931020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74788" y="2498481"/>
            <a:ext cx="2449512" cy="1928446"/>
            <a:chOff x="748" y="2069"/>
            <a:chExt cx="1134" cy="953"/>
          </a:xfrm>
        </p:grpSpPr>
        <p:sp>
          <p:nvSpPr>
            <p:cNvPr id="7173" name="Oval 5"/>
            <p:cNvSpPr>
              <a:spLocks noChangeArrowheads="1"/>
            </p:cNvSpPr>
            <p:nvPr/>
          </p:nvSpPr>
          <p:spPr bwMode="auto">
            <a:xfrm>
              <a:off x="748" y="2069"/>
              <a:ext cx="1134" cy="953"/>
            </a:xfrm>
            <a:prstGeom prst="ellipse">
              <a:avLst/>
            </a:prstGeom>
            <a:solidFill>
              <a:schemeClr val="bg1"/>
            </a:solidFill>
            <a:ln w="57150">
              <a:solidFill>
                <a:srgbClr val="FF0000"/>
              </a:solidFill>
              <a:round/>
              <a:headEnd/>
              <a:tailEnd/>
            </a:ln>
            <a:effectLst/>
          </p:spPr>
          <p:txBody>
            <a:bodyPr wrap="none" anchor="ctr"/>
            <a:lstStyle/>
            <a:p>
              <a:endParaRPr lang="zh-CN" altLang="en-US" sz="1662"/>
            </a:p>
          </p:txBody>
        </p:sp>
        <p:sp>
          <p:nvSpPr>
            <p:cNvPr id="7174" name="Line 6"/>
            <p:cNvSpPr>
              <a:spLocks noChangeShapeType="1"/>
            </p:cNvSpPr>
            <p:nvPr/>
          </p:nvSpPr>
          <p:spPr bwMode="auto">
            <a:xfrm>
              <a:off x="930" y="2251"/>
              <a:ext cx="725" cy="635"/>
            </a:xfrm>
            <a:prstGeom prst="line">
              <a:avLst/>
            </a:prstGeom>
            <a:noFill/>
            <a:ln w="57150">
              <a:solidFill>
                <a:srgbClr val="FF0000"/>
              </a:solidFill>
              <a:round/>
              <a:headEnd/>
              <a:tailEnd/>
            </a:ln>
            <a:effectLst/>
          </p:spPr>
          <p:txBody>
            <a:bodyPr/>
            <a:lstStyle/>
            <a:p>
              <a:endParaRPr lang="zh-CN" altLang="en-US" sz="1662"/>
            </a:p>
          </p:txBody>
        </p:sp>
      </p:grpSp>
      <p:sp>
        <p:nvSpPr>
          <p:cNvPr id="7175" name="Text Box 7"/>
          <p:cNvSpPr txBox="1">
            <a:spLocks noChangeArrowheads="1"/>
          </p:cNvSpPr>
          <p:nvPr/>
        </p:nvSpPr>
        <p:spPr bwMode="auto">
          <a:xfrm>
            <a:off x="1979614" y="3295651"/>
            <a:ext cx="1368425" cy="490134"/>
          </a:xfrm>
          <a:prstGeom prst="rect">
            <a:avLst/>
          </a:prstGeom>
          <a:noFill/>
          <a:ln w="9525">
            <a:noFill/>
            <a:miter lim="800000"/>
            <a:headEnd/>
            <a:tailEnd/>
          </a:ln>
          <a:effectLst/>
        </p:spPr>
        <p:txBody>
          <a:bodyPr>
            <a:spAutoFit/>
          </a:bodyPr>
          <a:lstStyle/>
          <a:p>
            <a:pPr algn="ctr">
              <a:spcBef>
                <a:spcPct val="50000"/>
              </a:spcBef>
            </a:pPr>
            <a:r>
              <a:rPr lang="zh-CN" altLang="en-US" sz="2585" b="1">
                <a:solidFill>
                  <a:srgbClr val="0000FF"/>
                </a:solidFill>
              </a:rPr>
              <a:t>浪费</a:t>
            </a:r>
          </a:p>
        </p:txBody>
      </p:sp>
      <p:sp>
        <p:nvSpPr>
          <p:cNvPr id="7176" name="Text Box 8"/>
          <p:cNvSpPr txBox="1">
            <a:spLocks noChangeArrowheads="1"/>
          </p:cNvSpPr>
          <p:nvPr/>
        </p:nvSpPr>
        <p:spPr bwMode="auto">
          <a:xfrm>
            <a:off x="900113" y="2365132"/>
            <a:ext cx="1150937" cy="376385"/>
          </a:xfrm>
          <a:prstGeom prst="rect">
            <a:avLst/>
          </a:prstGeom>
          <a:noFill/>
          <a:ln w="9525">
            <a:noFill/>
            <a:miter lim="800000"/>
            <a:headEnd/>
            <a:tailEnd/>
          </a:ln>
          <a:effectLst/>
        </p:spPr>
        <p:txBody>
          <a:bodyPr>
            <a:spAutoFit/>
          </a:bodyPr>
          <a:lstStyle/>
          <a:p>
            <a:pPr>
              <a:spcBef>
                <a:spcPct val="50000"/>
              </a:spcBef>
            </a:pPr>
            <a:r>
              <a:rPr lang="zh-CN" altLang="en-US" sz="1846">
                <a:solidFill>
                  <a:srgbClr val="0000FF"/>
                </a:solidFill>
              </a:rPr>
              <a:t>拉信号</a:t>
            </a:r>
          </a:p>
        </p:txBody>
      </p:sp>
      <p:sp>
        <p:nvSpPr>
          <p:cNvPr id="7177" name="Text Box 9"/>
          <p:cNvSpPr txBox="1">
            <a:spLocks noChangeArrowheads="1"/>
          </p:cNvSpPr>
          <p:nvPr/>
        </p:nvSpPr>
        <p:spPr bwMode="auto">
          <a:xfrm>
            <a:off x="3419475" y="2365132"/>
            <a:ext cx="1150938" cy="376385"/>
          </a:xfrm>
          <a:prstGeom prst="rect">
            <a:avLst/>
          </a:prstGeom>
          <a:noFill/>
          <a:ln w="9525">
            <a:noFill/>
            <a:miter lim="800000"/>
            <a:headEnd/>
            <a:tailEnd/>
          </a:ln>
          <a:effectLst/>
        </p:spPr>
        <p:txBody>
          <a:bodyPr>
            <a:spAutoFit/>
          </a:bodyPr>
          <a:lstStyle/>
          <a:p>
            <a:pPr>
              <a:spcBef>
                <a:spcPct val="50000"/>
              </a:spcBef>
            </a:pPr>
            <a:r>
              <a:rPr lang="zh-CN" altLang="en-US" sz="1846">
                <a:solidFill>
                  <a:srgbClr val="0000FF"/>
                </a:solidFill>
              </a:rPr>
              <a:t>拉过程</a:t>
            </a:r>
          </a:p>
        </p:txBody>
      </p:sp>
      <p:sp>
        <p:nvSpPr>
          <p:cNvPr id="7178" name="Text Box 10"/>
          <p:cNvSpPr txBox="1">
            <a:spLocks noChangeArrowheads="1"/>
          </p:cNvSpPr>
          <p:nvPr/>
        </p:nvSpPr>
        <p:spPr bwMode="auto">
          <a:xfrm>
            <a:off x="3563939" y="3960937"/>
            <a:ext cx="1150937" cy="376385"/>
          </a:xfrm>
          <a:prstGeom prst="rect">
            <a:avLst/>
          </a:prstGeom>
          <a:noFill/>
          <a:ln w="9525">
            <a:noFill/>
            <a:miter lim="800000"/>
            <a:headEnd/>
            <a:tailEnd/>
          </a:ln>
          <a:effectLst/>
        </p:spPr>
        <p:txBody>
          <a:bodyPr>
            <a:spAutoFit/>
          </a:bodyPr>
          <a:lstStyle/>
          <a:p>
            <a:pPr>
              <a:spcBef>
                <a:spcPct val="50000"/>
              </a:spcBef>
            </a:pPr>
            <a:r>
              <a:rPr lang="zh-CN" altLang="en-US" sz="1846">
                <a:solidFill>
                  <a:srgbClr val="0000FF"/>
                </a:solidFill>
              </a:rPr>
              <a:t>人员</a:t>
            </a:r>
          </a:p>
        </p:txBody>
      </p:sp>
      <p:sp>
        <p:nvSpPr>
          <p:cNvPr id="7179" name="Text Box 11"/>
          <p:cNvSpPr txBox="1">
            <a:spLocks noChangeArrowheads="1"/>
          </p:cNvSpPr>
          <p:nvPr/>
        </p:nvSpPr>
        <p:spPr bwMode="auto">
          <a:xfrm>
            <a:off x="1042988" y="4026878"/>
            <a:ext cx="1150937" cy="376385"/>
          </a:xfrm>
          <a:prstGeom prst="rect">
            <a:avLst/>
          </a:prstGeom>
          <a:noFill/>
          <a:ln w="9525">
            <a:noFill/>
            <a:miter lim="800000"/>
            <a:headEnd/>
            <a:tailEnd/>
          </a:ln>
          <a:effectLst/>
        </p:spPr>
        <p:txBody>
          <a:bodyPr>
            <a:spAutoFit/>
          </a:bodyPr>
          <a:lstStyle/>
          <a:p>
            <a:pPr>
              <a:spcBef>
                <a:spcPct val="50000"/>
              </a:spcBef>
            </a:pPr>
            <a:r>
              <a:rPr lang="zh-CN" altLang="en-US" sz="1846">
                <a:solidFill>
                  <a:srgbClr val="0000FF"/>
                </a:solidFill>
              </a:rPr>
              <a:t>物料</a:t>
            </a:r>
          </a:p>
        </p:txBody>
      </p:sp>
      <p:sp>
        <p:nvSpPr>
          <p:cNvPr id="7180" name="Text Box 12"/>
          <p:cNvSpPr txBox="1">
            <a:spLocks noChangeArrowheads="1"/>
          </p:cNvSpPr>
          <p:nvPr/>
        </p:nvSpPr>
        <p:spPr bwMode="auto">
          <a:xfrm>
            <a:off x="5112060" y="2099622"/>
            <a:ext cx="3240087" cy="2813934"/>
          </a:xfrm>
          <a:prstGeom prst="rect">
            <a:avLst/>
          </a:prstGeom>
          <a:noFill/>
          <a:ln w="9525" algn="ctr">
            <a:noFill/>
            <a:miter lim="800000"/>
            <a:headEnd/>
            <a:tailEnd/>
          </a:ln>
          <a:effectLst/>
        </p:spPr>
        <p:txBody>
          <a:bodyPr lIns="88415" tIns="44207" rIns="88415" bIns="44207">
            <a:spAutoFit/>
          </a:bodyPr>
          <a:lstStyle/>
          <a:p>
            <a:pPr>
              <a:lnSpc>
                <a:spcPct val="150000"/>
              </a:lnSpc>
              <a:spcBef>
                <a:spcPct val="50000"/>
              </a:spcBef>
            </a:pPr>
            <a:r>
              <a:rPr lang="zh-CN" altLang="en-US" sz="2800" dirty="0">
                <a:solidFill>
                  <a:srgbClr val="0000FF"/>
                </a:solidFill>
                <a:latin typeface="微软雅黑" pitchFamily="34" charset="-122"/>
                <a:ea typeface="微软雅黑" pitchFamily="34" charset="-122"/>
              </a:rPr>
              <a:t>定义：</a:t>
            </a:r>
          </a:p>
          <a:p>
            <a:pPr>
              <a:lnSpc>
                <a:spcPct val="150000"/>
              </a:lnSpc>
              <a:spcBef>
                <a:spcPct val="50000"/>
              </a:spcBef>
            </a:pPr>
            <a:r>
              <a:rPr lang="zh-CN" altLang="en-US" sz="2800" dirty="0">
                <a:solidFill>
                  <a:srgbClr val="0000FF"/>
                </a:solidFill>
                <a:latin typeface="微软雅黑" pitchFamily="34" charset="-122"/>
                <a:ea typeface="微软雅黑" pitchFamily="34" charset="-122"/>
              </a:rPr>
              <a:t>通过对</a:t>
            </a:r>
            <a:r>
              <a:rPr lang="zh-CN" altLang="en-US" sz="2800" u="sng" dirty="0">
                <a:solidFill>
                  <a:srgbClr val="FF0000"/>
                </a:solidFill>
                <a:latin typeface="微软雅黑" pitchFamily="34" charset="-122"/>
                <a:ea typeface="微软雅黑" pitchFamily="34" charset="-122"/>
              </a:rPr>
              <a:t>消耗品</a:t>
            </a:r>
            <a:r>
              <a:rPr lang="zh-CN" altLang="en-US" sz="2800" dirty="0">
                <a:solidFill>
                  <a:srgbClr val="0000FF"/>
                </a:solidFill>
                <a:latin typeface="微软雅黑" pitchFamily="34" charset="-122"/>
                <a:ea typeface="微软雅黑" pitchFamily="34" charset="-122"/>
              </a:rPr>
              <a:t>的</a:t>
            </a:r>
            <a:r>
              <a:rPr lang="zh-CN" altLang="en-US" sz="2800" u="sng" dirty="0">
                <a:solidFill>
                  <a:srgbClr val="FF0000"/>
                </a:solidFill>
                <a:latin typeface="微软雅黑" pitchFamily="34" charset="-122"/>
                <a:ea typeface="微软雅黑" pitchFamily="34" charset="-122"/>
              </a:rPr>
              <a:t>替换或补充</a:t>
            </a:r>
            <a:r>
              <a:rPr lang="zh-CN" altLang="en-US" sz="2800" dirty="0">
                <a:solidFill>
                  <a:srgbClr val="0000FF"/>
                </a:solidFill>
                <a:latin typeface="微软雅黑" pitchFamily="34" charset="-122"/>
                <a:ea typeface="微软雅黑" pitchFamily="34" charset="-122"/>
              </a:rPr>
              <a:t>来</a:t>
            </a:r>
            <a:r>
              <a:rPr lang="zh-CN" altLang="en-US" sz="2800" u="sng" dirty="0">
                <a:solidFill>
                  <a:srgbClr val="FF0000"/>
                </a:solidFill>
                <a:latin typeface="微软雅黑" pitchFamily="34" charset="-122"/>
                <a:ea typeface="微软雅黑" pitchFamily="34" charset="-122"/>
              </a:rPr>
              <a:t>控制</a:t>
            </a:r>
            <a:r>
              <a:rPr lang="zh-CN" altLang="en-US" sz="2800" dirty="0">
                <a:solidFill>
                  <a:srgbClr val="0000FF"/>
                </a:solidFill>
                <a:latin typeface="微软雅黑" pitchFamily="34" charset="-122"/>
                <a:ea typeface="微软雅黑" pitchFamily="34" charset="-122"/>
              </a:rPr>
              <a:t>资源</a:t>
            </a:r>
            <a:r>
              <a:rPr lang="zh-CN" altLang="en-US" sz="2800" u="sng" dirty="0">
                <a:solidFill>
                  <a:srgbClr val="FF0000"/>
                </a:solidFill>
                <a:latin typeface="微软雅黑" pitchFamily="34" charset="-122"/>
                <a:ea typeface="微软雅黑" pitchFamily="34" charset="-122"/>
              </a:rPr>
              <a:t>流动</a:t>
            </a:r>
            <a:r>
              <a:rPr lang="zh-CN" altLang="en-US" sz="2800" dirty="0">
                <a:solidFill>
                  <a:srgbClr val="0000FF"/>
                </a:solidFill>
                <a:latin typeface="微软雅黑" pitchFamily="34" charset="-122"/>
                <a:ea typeface="微软雅黑" pitchFamily="34" charset="-122"/>
              </a:rPr>
              <a:t>的一种方法</a:t>
            </a:r>
          </a:p>
        </p:txBody>
      </p:sp>
      <p:sp>
        <p:nvSpPr>
          <p:cNvPr id="7181" name="Text Box 13"/>
          <p:cNvSpPr txBox="1">
            <a:spLocks noChangeArrowheads="1"/>
          </p:cNvSpPr>
          <p:nvPr/>
        </p:nvSpPr>
        <p:spPr bwMode="auto">
          <a:xfrm>
            <a:off x="1125432" y="406249"/>
            <a:ext cx="3416320" cy="523220"/>
          </a:xfrm>
          <a:prstGeom prst="rect">
            <a:avLst/>
          </a:prstGeom>
          <a:noFill/>
          <a:ln w="9525">
            <a:noFill/>
            <a:miter lim="800000"/>
            <a:headEnd/>
            <a:tailEnd/>
          </a:ln>
          <a:effectLst/>
        </p:spPr>
        <p:txBody>
          <a:bodyPr wrap="none">
            <a:spAutoFit/>
          </a:bodyPr>
          <a:lstStyle/>
          <a:p>
            <a:r>
              <a:rPr lang="zh-CN" altLang="en-US" sz="2800" b="1" dirty="0">
                <a:solidFill>
                  <a:srgbClr val="FF0000"/>
                </a:solidFill>
                <a:latin typeface="微软雅黑" pitchFamily="34" charset="-122"/>
                <a:ea typeface="微软雅黑" pitchFamily="34" charset="-122"/>
              </a:rPr>
              <a:t>什么是拉动式生产？</a:t>
            </a:r>
          </a:p>
        </p:txBody>
      </p:sp>
    </p:spTree>
    <p:extLst>
      <p:ext uri="{BB962C8B-B14F-4D97-AF65-F5344CB8AC3E}">
        <p14:creationId xmlns:p14="http://schemas.microsoft.com/office/powerpoint/2010/main" val="111512035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293063" y="1476476"/>
            <a:ext cx="6769100" cy="523220"/>
          </a:xfrm>
          <a:prstGeom prst="rect">
            <a:avLst/>
          </a:prstGeom>
          <a:noFill/>
          <a:ln w="9525">
            <a:noFill/>
            <a:miter lim="800000"/>
            <a:headEnd/>
            <a:tailEnd/>
          </a:ln>
          <a:effectLst/>
        </p:spPr>
        <p:txBody>
          <a:bodyPr>
            <a:spAutoFit/>
          </a:bodyPr>
          <a:lstStyle/>
          <a:p>
            <a:pPr algn="l">
              <a:spcBef>
                <a:spcPct val="50000"/>
              </a:spcBef>
            </a:pPr>
            <a:r>
              <a:rPr lang="zh-CN" altLang="en-US" sz="2800" b="1" dirty="0">
                <a:solidFill>
                  <a:srgbClr val="FF0000"/>
                </a:solidFill>
                <a:latin typeface="微软雅黑" pitchFamily="34" charset="-122"/>
                <a:ea typeface="微软雅黑" pitchFamily="34" charset="-122"/>
              </a:rPr>
              <a:t>拉动式生产灵活简单</a:t>
            </a:r>
            <a:endParaRPr lang="en-US" altLang="zh-CN" sz="2800" b="1" dirty="0">
              <a:solidFill>
                <a:srgbClr val="FF0000"/>
              </a:solidFill>
              <a:latin typeface="微软雅黑" pitchFamily="34" charset="-122"/>
              <a:ea typeface="微软雅黑" pitchFamily="34" charset="-122"/>
            </a:endParaRPr>
          </a:p>
        </p:txBody>
      </p:sp>
      <p:sp>
        <p:nvSpPr>
          <p:cNvPr id="28678" name="Text Box 6"/>
          <p:cNvSpPr txBox="1">
            <a:spLocks noChangeArrowheads="1"/>
          </p:cNvSpPr>
          <p:nvPr/>
        </p:nvSpPr>
        <p:spPr bwMode="auto">
          <a:xfrm>
            <a:off x="334607" y="2099621"/>
            <a:ext cx="8496944" cy="3535712"/>
          </a:xfrm>
          <a:prstGeom prst="rect">
            <a:avLst/>
          </a:prstGeom>
          <a:solidFill>
            <a:schemeClr val="bg1"/>
          </a:solidFill>
          <a:ln w="9525">
            <a:noFill/>
            <a:miter lim="800000"/>
            <a:headEnd/>
            <a:tailEnd/>
          </a:ln>
          <a:effectLst/>
        </p:spPr>
        <p:txBody>
          <a:bodyPr wrap="square">
            <a:spAutoFit/>
          </a:bodyPr>
          <a:lstStyle/>
          <a:p>
            <a:pPr algn="l">
              <a:lnSpc>
                <a:spcPct val="150000"/>
              </a:lnSpc>
              <a:spcBef>
                <a:spcPct val="50000"/>
              </a:spcBef>
            </a:pPr>
            <a:r>
              <a:rPr lang="zh-CN" altLang="en-US" sz="2400" b="1" dirty="0">
                <a:latin typeface="微软雅黑" pitchFamily="34" charset="-122"/>
                <a:ea typeface="微软雅黑" pitchFamily="34" charset="-122"/>
              </a:rPr>
              <a:t>目标：</a:t>
            </a:r>
          </a:p>
          <a:p>
            <a:pPr algn="l">
              <a:lnSpc>
                <a:spcPct val="150000"/>
              </a:lnSpc>
              <a:spcBef>
                <a:spcPct val="50000"/>
              </a:spcBef>
              <a:buFont typeface="Wingdings" pitchFamily="2" charset="2"/>
              <a:buChar char="Ø"/>
            </a:pPr>
            <a:r>
              <a:rPr lang="zh-CN" altLang="en-US" sz="2400" b="1" dirty="0">
                <a:latin typeface="微软雅黑" pitchFamily="34" charset="-122"/>
                <a:ea typeface="微软雅黑" pitchFamily="34" charset="-122"/>
              </a:rPr>
              <a:t> 一种控制办法并且平衡资源流动性</a:t>
            </a:r>
          </a:p>
          <a:p>
            <a:pPr algn="l">
              <a:lnSpc>
                <a:spcPct val="150000"/>
              </a:lnSpc>
              <a:spcBef>
                <a:spcPct val="50000"/>
              </a:spcBef>
              <a:buFont typeface="Wingdings" pitchFamily="2" charset="2"/>
              <a:buChar char="Ø"/>
            </a:pPr>
            <a:r>
              <a:rPr lang="zh-CN" altLang="en-US" sz="2400" b="1" dirty="0">
                <a:latin typeface="微软雅黑" pitchFamily="34" charset="-122"/>
                <a:ea typeface="微软雅黑" pitchFamily="34" charset="-122"/>
              </a:rPr>
              <a:t> 减少浪费，例如过量生产、库存、返工等等</a:t>
            </a:r>
          </a:p>
          <a:p>
            <a:pPr algn="l">
              <a:lnSpc>
                <a:spcPct val="150000"/>
              </a:lnSpc>
              <a:spcBef>
                <a:spcPct val="50000"/>
              </a:spcBef>
              <a:buFont typeface="Wingdings" pitchFamily="2" charset="2"/>
              <a:buChar char="Ø"/>
            </a:pPr>
            <a:r>
              <a:rPr lang="zh-CN" altLang="en-US" sz="2400" b="1" dirty="0">
                <a:latin typeface="微软雅黑" pitchFamily="34" charset="-122"/>
                <a:ea typeface="微软雅黑" pitchFamily="34" charset="-122"/>
              </a:rPr>
              <a:t> 仅当产品被消费时生产和运输</a:t>
            </a:r>
          </a:p>
          <a:p>
            <a:pPr algn="l">
              <a:lnSpc>
                <a:spcPct val="150000"/>
              </a:lnSpc>
              <a:spcBef>
                <a:spcPct val="50000"/>
              </a:spcBef>
              <a:buFont typeface="Wingdings" pitchFamily="2" charset="2"/>
              <a:buChar char="Ø"/>
            </a:pPr>
            <a:r>
              <a:rPr lang="zh-CN" altLang="en-US" sz="2400" b="1" dirty="0">
                <a:latin typeface="微软雅黑" pitchFamily="34" charset="-122"/>
                <a:ea typeface="微软雅黑" pitchFamily="34" charset="-122"/>
              </a:rPr>
              <a:t> 提供可视化控制</a:t>
            </a:r>
          </a:p>
        </p:txBody>
      </p:sp>
    </p:spTree>
    <p:extLst>
      <p:ext uri="{BB962C8B-B14F-4D97-AF65-F5344CB8AC3E}">
        <p14:creationId xmlns:p14="http://schemas.microsoft.com/office/powerpoint/2010/main" val="117239063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135000" y="1476475"/>
            <a:ext cx="5184775" cy="597877"/>
          </a:xfrm>
          <a:prstGeom prst="rect">
            <a:avLst/>
          </a:prstGeom>
          <a:noFill/>
          <a:ln w="9525">
            <a:noFill/>
            <a:miter lim="800000"/>
            <a:headEnd/>
            <a:tailEnd/>
          </a:ln>
          <a:effectLst/>
        </p:spPr>
        <p:txBody>
          <a:bodyPr wrap="none" anchor="ctr"/>
          <a:lstStyle/>
          <a:p>
            <a:pPr algn="l"/>
            <a:r>
              <a:rPr lang="zh-CN" altLang="en-US" sz="2800" b="1" dirty="0">
                <a:solidFill>
                  <a:srgbClr val="FF0000"/>
                </a:solidFill>
                <a:latin typeface="微软雅黑" pitchFamily="34" charset="-122"/>
                <a:ea typeface="微软雅黑" pitchFamily="34" charset="-122"/>
              </a:rPr>
              <a:t>拉动式生产的优点</a:t>
            </a:r>
          </a:p>
        </p:txBody>
      </p:sp>
      <p:sp>
        <p:nvSpPr>
          <p:cNvPr id="50181" name="Rectangle 5"/>
          <p:cNvSpPr>
            <a:spLocks noChangeArrowheads="1"/>
          </p:cNvSpPr>
          <p:nvPr/>
        </p:nvSpPr>
        <p:spPr bwMode="auto">
          <a:xfrm>
            <a:off x="395537" y="2141164"/>
            <a:ext cx="3888432" cy="3747186"/>
          </a:xfrm>
          <a:prstGeom prst="rect">
            <a:avLst/>
          </a:prstGeom>
          <a:noFill/>
          <a:ln w="9525">
            <a:noFill/>
            <a:miter lim="800000"/>
            <a:headEnd/>
            <a:tailEnd/>
          </a:ln>
          <a:effectLst/>
        </p:spPr>
        <p:txBody>
          <a:bodyPr wrap="none" anchor="t" anchorCtr="0"/>
          <a:lstStyle/>
          <a:p>
            <a:pPr algn="l">
              <a:lnSpc>
                <a:spcPct val="150000"/>
              </a:lnSpc>
              <a:buFont typeface="Wingdings" pitchFamily="2" charset="2"/>
              <a:buChar char="Ø"/>
            </a:pPr>
            <a:r>
              <a:rPr lang="zh-CN" altLang="en-US" sz="2400" b="1" dirty="0">
                <a:latin typeface="微软雅黑" pitchFamily="34" charset="-122"/>
                <a:ea typeface="微软雅黑" pitchFamily="34" charset="-122"/>
              </a:rPr>
              <a:t> 全员参与</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按需生产</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降低计划复杂性</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降低在制品</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单位低成本</a:t>
            </a:r>
            <a:endParaRPr lang="zh-CN" altLang="en-US" b="1" dirty="0">
              <a:latin typeface="微软雅黑" pitchFamily="34" charset="-122"/>
              <a:ea typeface="微软雅黑" pitchFamily="34" charset="-122"/>
            </a:endParaRPr>
          </a:p>
        </p:txBody>
      </p:sp>
      <p:sp>
        <p:nvSpPr>
          <p:cNvPr id="14" name="矩形 13"/>
          <p:cNvSpPr/>
          <p:nvPr/>
        </p:nvSpPr>
        <p:spPr>
          <a:xfrm>
            <a:off x="4799102" y="2140891"/>
            <a:ext cx="4176464" cy="2797048"/>
          </a:xfrm>
          <a:prstGeom prst="rect">
            <a:avLst/>
          </a:prstGeom>
        </p:spPr>
        <p:txBody>
          <a:bodyPr wrap="square">
            <a:spAutoFit/>
          </a:bodyPr>
          <a:lstStyle/>
          <a:p>
            <a:pPr algn="l">
              <a:lnSpc>
                <a:spcPct val="150000"/>
              </a:lnSpc>
              <a:buFont typeface="Wingdings" pitchFamily="2" charset="2"/>
              <a:buChar char="Ø"/>
            </a:pPr>
            <a:r>
              <a:rPr lang="zh-CN" altLang="en-US" sz="2400" b="1" dirty="0">
                <a:latin typeface="微软雅黑" pitchFamily="34" charset="-122"/>
                <a:ea typeface="微软雅黑" pitchFamily="34" charset="-122"/>
              </a:rPr>
              <a:t> 促进决策</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通过目视提高沟通效率</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缩短交货周期</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质量问题快速反馈</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持续改善</a:t>
            </a:r>
          </a:p>
        </p:txBody>
      </p:sp>
    </p:spTree>
    <p:extLst>
      <p:ext uri="{BB962C8B-B14F-4D97-AF65-F5344CB8AC3E}">
        <p14:creationId xmlns:p14="http://schemas.microsoft.com/office/powerpoint/2010/main" val="223842957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img010"/>
          <p:cNvPicPr>
            <a:picLocks noChangeAspect="1" noChangeArrowheads="1"/>
          </p:cNvPicPr>
          <p:nvPr/>
        </p:nvPicPr>
        <p:blipFill>
          <a:blip r:embed="rId2" cstate="email"/>
          <a:srcRect/>
          <a:stretch>
            <a:fillRect/>
          </a:stretch>
        </p:blipFill>
        <p:spPr bwMode="auto">
          <a:xfrm>
            <a:off x="293064" y="2473509"/>
            <a:ext cx="3960440" cy="2725226"/>
          </a:xfrm>
          <a:prstGeom prst="rect">
            <a:avLst/>
          </a:prstGeom>
          <a:noFill/>
        </p:spPr>
      </p:pic>
      <p:sp>
        <p:nvSpPr>
          <p:cNvPr id="27652" name="Text Box 4"/>
          <p:cNvSpPr txBox="1">
            <a:spLocks noChangeArrowheads="1"/>
          </p:cNvSpPr>
          <p:nvPr/>
        </p:nvSpPr>
        <p:spPr bwMode="auto">
          <a:xfrm>
            <a:off x="168434" y="1434933"/>
            <a:ext cx="6769100" cy="523220"/>
          </a:xfrm>
          <a:prstGeom prst="rect">
            <a:avLst/>
          </a:prstGeom>
          <a:noFill/>
          <a:ln w="9525">
            <a:noFill/>
            <a:miter lim="800000"/>
            <a:headEnd/>
            <a:tailEnd/>
          </a:ln>
          <a:effectLst/>
        </p:spPr>
        <p:txBody>
          <a:bodyPr>
            <a:spAutoFit/>
          </a:bodyPr>
          <a:lstStyle/>
          <a:p>
            <a:pPr algn="l">
              <a:spcBef>
                <a:spcPct val="50000"/>
              </a:spcBef>
            </a:pPr>
            <a:r>
              <a:rPr lang="zh-CN" altLang="en-US" sz="2800" b="1" dirty="0">
                <a:solidFill>
                  <a:srgbClr val="FF0000"/>
                </a:solidFill>
                <a:latin typeface="微软雅黑" pitchFamily="34" charset="-122"/>
                <a:ea typeface="微软雅黑" pitchFamily="34" charset="-122"/>
              </a:rPr>
              <a:t>推动和拉动的比较</a:t>
            </a:r>
          </a:p>
        </p:txBody>
      </p:sp>
      <p:sp>
        <p:nvSpPr>
          <p:cNvPr id="27653" name="Text Box 5"/>
          <p:cNvSpPr txBox="1">
            <a:spLocks noChangeArrowheads="1"/>
          </p:cNvSpPr>
          <p:nvPr/>
        </p:nvSpPr>
        <p:spPr bwMode="auto">
          <a:xfrm>
            <a:off x="417693" y="2556596"/>
            <a:ext cx="3744664" cy="490134"/>
          </a:xfrm>
          <a:prstGeom prst="rect">
            <a:avLst/>
          </a:prstGeom>
          <a:solidFill>
            <a:schemeClr val="bg1"/>
          </a:solidFill>
          <a:ln w="9525">
            <a:noFill/>
            <a:miter lim="800000"/>
            <a:headEnd/>
            <a:tailEnd/>
          </a:ln>
          <a:effectLst/>
        </p:spPr>
        <p:txBody>
          <a:bodyPr wrap="square">
            <a:spAutoFit/>
          </a:bodyPr>
          <a:lstStyle/>
          <a:p>
            <a:pPr>
              <a:spcBef>
                <a:spcPct val="50000"/>
              </a:spcBef>
            </a:pPr>
            <a:r>
              <a:rPr lang="zh-CN" altLang="en-US" sz="2585" dirty="0">
                <a:latin typeface="微软雅黑" pitchFamily="34" charset="-122"/>
                <a:ea typeface="微软雅黑" pitchFamily="34" charset="-122"/>
              </a:rPr>
              <a:t>生产一切我们能生产的</a:t>
            </a:r>
          </a:p>
        </p:txBody>
      </p:sp>
      <p:sp>
        <p:nvSpPr>
          <p:cNvPr id="27655" name="Text Box 7"/>
          <p:cNvSpPr txBox="1">
            <a:spLocks noChangeArrowheads="1"/>
          </p:cNvSpPr>
          <p:nvPr/>
        </p:nvSpPr>
        <p:spPr bwMode="auto">
          <a:xfrm>
            <a:off x="4572000" y="1900215"/>
            <a:ext cx="4248472" cy="3785652"/>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Ø"/>
            </a:pPr>
            <a:r>
              <a:rPr lang="zh-CN" altLang="en-US" sz="2400" b="1" dirty="0">
                <a:latin typeface="微软雅黑" pitchFamily="34" charset="-122"/>
                <a:ea typeface="微软雅黑" pitchFamily="34" charset="-122"/>
              </a:rPr>
              <a:t> 产品类似</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提前使用</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大批量</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高库存</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浪费</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救火式管理</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不顺畅的沟通</a:t>
            </a:r>
          </a:p>
        </p:txBody>
      </p:sp>
    </p:spTree>
    <p:extLst>
      <p:ext uri="{BB962C8B-B14F-4D97-AF65-F5344CB8AC3E}">
        <p14:creationId xmlns:p14="http://schemas.microsoft.com/office/powerpoint/2010/main" val="388635540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434" y="1476476"/>
            <a:ext cx="8363272" cy="469770"/>
          </a:xfrm>
        </p:spPr>
        <p:txBody>
          <a:bodyPr>
            <a:noAutofit/>
          </a:bodyPr>
          <a:lstStyle/>
          <a:p>
            <a:pPr algn="l"/>
            <a:r>
              <a:rPr lang="zh-CN" altLang="en-US" sz="2800" dirty="0">
                <a:solidFill>
                  <a:srgbClr val="FF0000"/>
                </a:solidFill>
              </a:rPr>
              <a:t>推动和拉动的比较</a:t>
            </a:r>
          </a:p>
        </p:txBody>
      </p:sp>
      <p:pic>
        <p:nvPicPr>
          <p:cNvPr id="4" name="Picture 9" descr="img010"/>
          <p:cNvPicPr>
            <a:picLocks noChangeAspect="1" noChangeArrowheads="1"/>
          </p:cNvPicPr>
          <p:nvPr/>
        </p:nvPicPr>
        <p:blipFill>
          <a:blip r:embed="rId2" cstate="email"/>
          <a:srcRect/>
          <a:stretch>
            <a:fillRect/>
          </a:stretch>
        </p:blipFill>
        <p:spPr bwMode="auto">
          <a:xfrm>
            <a:off x="395537" y="2348880"/>
            <a:ext cx="3816424" cy="2658757"/>
          </a:xfrm>
          <a:prstGeom prst="rect">
            <a:avLst/>
          </a:prstGeom>
          <a:noFill/>
        </p:spPr>
      </p:pic>
      <p:sp>
        <p:nvSpPr>
          <p:cNvPr id="5" name="Text Box 6"/>
          <p:cNvSpPr txBox="1">
            <a:spLocks noChangeArrowheads="1"/>
          </p:cNvSpPr>
          <p:nvPr/>
        </p:nvSpPr>
        <p:spPr bwMode="auto">
          <a:xfrm>
            <a:off x="395362" y="2397659"/>
            <a:ext cx="3384550" cy="490134"/>
          </a:xfrm>
          <a:prstGeom prst="rect">
            <a:avLst/>
          </a:prstGeom>
          <a:solidFill>
            <a:schemeClr val="bg1"/>
          </a:solidFill>
          <a:ln w="9525">
            <a:noFill/>
            <a:miter lim="800000"/>
            <a:headEnd/>
            <a:tailEnd/>
          </a:ln>
          <a:effectLst/>
        </p:spPr>
        <p:txBody>
          <a:bodyPr>
            <a:spAutoFit/>
          </a:bodyPr>
          <a:lstStyle/>
          <a:p>
            <a:pPr algn="ctr">
              <a:spcBef>
                <a:spcPct val="50000"/>
              </a:spcBef>
            </a:pPr>
            <a:r>
              <a:rPr lang="zh-CN" altLang="en-US" sz="2585" dirty="0"/>
              <a:t>当需要时生产</a:t>
            </a:r>
          </a:p>
        </p:txBody>
      </p:sp>
      <p:sp>
        <p:nvSpPr>
          <p:cNvPr id="6" name="Text Box 8"/>
          <p:cNvSpPr txBox="1">
            <a:spLocks noChangeArrowheads="1"/>
          </p:cNvSpPr>
          <p:nvPr/>
        </p:nvSpPr>
        <p:spPr bwMode="auto">
          <a:xfrm>
            <a:off x="4488914" y="1775848"/>
            <a:ext cx="4032448" cy="3785652"/>
          </a:xfrm>
          <a:prstGeom prst="rect">
            <a:avLst/>
          </a:prstGeom>
          <a:noFill/>
          <a:ln w="9525">
            <a:noFill/>
            <a:miter lim="800000"/>
            <a:headEnd/>
            <a:tailEnd/>
          </a:ln>
          <a:effectLst/>
        </p:spPr>
        <p:txBody>
          <a:bodyPr wrap="square">
            <a:spAutoFit/>
          </a:bodyPr>
          <a:lstStyle/>
          <a:p>
            <a:pPr algn="l">
              <a:spcBef>
                <a:spcPct val="50000"/>
              </a:spcBef>
              <a:buFont typeface="Wingdings" pitchFamily="2" charset="2"/>
              <a:buChar char="Ø"/>
            </a:pPr>
            <a:r>
              <a:rPr lang="zh-CN" altLang="en-US" sz="2400" b="1" dirty="0">
                <a:latin typeface="微软雅黑" pitchFamily="34" charset="-122"/>
                <a:ea typeface="微软雅黑" pitchFamily="34" charset="-122"/>
              </a:rPr>
              <a:t> 产品精确</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按需使用</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小批量</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低库存</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浪费减少</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可视化管理</a:t>
            </a:r>
          </a:p>
          <a:p>
            <a:pPr algn="l">
              <a:spcBef>
                <a:spcPct val="50000"/>
              </a:spcBef>
              <a:buFont typeface="Wingdings" pitchFamily="2" charset="2"/>
              <a:buChar char="Ø"/>
            </a:pPr>
            <a:r>
              <a:rPr lang="zh-CN" altLang="en-US" sz="2400" b="1" dirty="0">
                <a:latin typeface="微软雅黑" pitchFamily="34" charset="-122"/>
                <a:ea typeface="微软雅黑" pitchFamily="34" charset="-122"/>
              </a:rPr>
              <a:t> 顺畅的沟通</a:t>
            </a:r>
          </a:p>
        </p:txBody>
      </p:sp>
    </p:spTree>
    <p:extLst>
      <p:ext uri="{BB962C8B-B14F-4D97-AF65-F5344CB8AC3E}">
        <p14:creationId xmlns:p14="http://schemas.microsoft.com/office/powerpoint/2010/main" val="40205357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a:spLocks noGrp="1"/>
          </p:cNvSpPr>
          <p:nvPr>
            <p:ph type="title"/>
          </p:nvPr>
        </p:nvSpPr>
        <p:spPr>
          <a:xfrm>
            <a:off x="989819" y="364834"/>
            <a:ext cx="7183412" cy="585065"/>
          </a:xfrm>
        </p:spPr>
        <p:txBody>
          <a:bodyPr>
            <a:normAutofit/>
          </a:bodyPr>
          <a:lstStyle/>
          <a:p>
            <a:pPr algn="ctr" fontAlgn="auto">
              <a:spcAft>
                <a:spcPts val="0"/>
              </a:spcAft>
              <a:defRPr/>
            </a:pPr>
            <a:r>
              <a:rPr lang="zh-CN" altLang="en-US" sz="3200" i="0" dirty="0" smtClean="0">
                <a:solidFill>
                  <a:srgbClr val="FF0000"/>
                </a:solidFill>
              </a:rPr>
              <a:t>企业的分类</a:t>
            </a:r>
            <a:endParaRPr lang="zh-CN" altLang="en-US" sz="3200" i="0" dirty="0">
              <a:solidFill>
                <a:srgbClr val="FF0000"/>
              </a:solidFill>
            </a:endParaRPr>
          </a:p>
        </p:txBody>
      </p:sp>
      <p:sp>
        <p:nvSpPr>
          <p:cNvPr id="15" name="灯片编号占位符 14"/>
          <p:cNvSpPr>
            <a:spLocks noGrp="1"/>
          </p:cNvSpPr>
          <p:nvPr>
            <p:ph type="sldNum" sz="quarter" idx="4"/>
          </p:nvPr>
        </p:nvSpPr>
        <p:spPr/>
        <p:txBody>
          <a:bodyPr/>
          <a:lstStyle/>
          <a:p>
            <a:fld id="{8BA16DCC-C50E-4AD5-94C9-747C0058B3E1}" type="slidenum">
              <a:rPr lang="zh-CN" altLang="en-US" smtClean="0"/>
              <a:pPr/>
              <a:t>5</a:t>
            </a:fld>
            <a:endParaRPr lang="zh-CN" altLang="en-US"/>
          </a:p>
        </p:txBody>
      </p:sp>
      <p:sp>
        <p:nvSpPr>
          <p:cNvPr id="13315" name="Line 4"/>
          <p:cNvSpPr>
            <a:spLocks noChangeShapeType="1"/>
          </p:cNvSpPr>
          <p:nvPr/>
        </p:nvSpPr>
        <p:spPr bwMode="auto">
          <a:xfrm>
            <a:off x="5934075" y="4246975"/>
            <a:ext cx="0" cy="0"/>
          </a:xfrm>
          <a:prstGeom prst="line">
            <a:avLst/>
          </a:prstGeom>
          <a:noFill/>
          <a:ln w="12700">
            <a:solidFill>
              <a:schemeClr val="tx2"/>
            </a:solidFill>
            <a:round/>
            <a:headEnd/>
            <a:tailEnd type="triangle" w="med" len="med"/>
          </a:ln>
        </p:spPr>
        <p:txBody>
          <a:bodyPr lIns="82058" tIns="41029" rIns="82058" bIns="41029">
            <a:spAutoFit/>
          </a:bodyPr>
          <a:lstStyle/>
          <a:p>
            <a:endParaRPr lang="zh-CN" altLang="en-US"/>
          </a:p>
        </p:txBody>
      </p:sp>
      <p:sp>
        <p:nvSpPr>
          <p:cNvPr id="22" name="AutoShape 5"/>
          <p:cNvSpPr>
            <a:spLocks noChangeArrowheads="1"/>
          </p:cNvSpPr>
          <p:nvPr/>
        </p:nvSpPr>
        <p:spPr bwMode="auto">
          <a:xfrm>
            <a:off x="1084263" y="2303875"/>
            <a:ext cx="431800" cy="1376362"/>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800">
                <a:latin typeface="ITCCenturyBookT" pitchFamily="2" charset="0"/>
              </a:rPr>
              <a:t>制造业</a:t>
            </a:r>
          </a:p>
        </p:txBody>
      </p:sp>
      <p:sp>
        <p:nvSpPr>
          <p:cNvPr id="24" name="AutoShape 7"/>
          <p:cNvSpPr>
            <a:spLocks noChangeArrowheads="1"/>
          </p:cNvSpPr>
          <p:nvPr/>
        </p:nvSpPr>
        <p:spPr bwMode="auto">
          <a:xfrm>
            <a:off x="1763713" y="1484317"/>
            <a:ext cx="1223962" cy="822325"/>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a:latin typeface="ITCCenturyBookT" pitchFamily="2" charset="0"/>
              </a:rPr>
              <a:t>流程型制造业</a:t>
            </a:r>
          </a:p>
        </p:txBody>
      </p:sp>
      <p:sp>
        <p:nvSpPr>
          <p:cNvPr id="25" name="AutoShape 8"/>
          <p:cNvSpPr>
            <a:spLocks noChangeArrowheads="1"/>
          </p:cNvSpPr>
          <p:nvPr/>
        </p:nvSpPr>
        <p:spPr bwMode="auto">
          <a:xfrm>
            <a:off x="1763713" y="3823116"/>
            <a:ext cx="1223962" cy="822325"/>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a:latin typeface="ITCCenturyBookT" pitchFamily="2" charset="0"/>
              </a:rPr>
              <a:t>离散型制造业</a:t>
            </a:r>
          </a:p>
        </p:txBody>
      </p:sp>
      <p:sp>
        <p:nvSpPr>
          <p:cNvPr id="26" name="AutoShape 9"/>
          <p:cNvSpPr>
            <a:spLocks noChangeArrowheads="1"/>
          </p:cNvSpPr>
          <p:nvPr/>
        </p:nvSpPr>
        <p:spPr bwMode="auto">
          <a:xfrm>
            <a:off x="3132140" y="1341442"/>
            <a:ext cx="2447925" cy="390525"/>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全流程制造业</a:t>
            </a:r>
          </a:p>
        </p:txBody>
      </p:sp>
      <p:sp>
        <p:nvSpPr>
          <p:cNvPr id="27" name="AutoShape 10"/>
          <p:cNvSpPr>
            <a:spLocks noChangeArrowheads="1"/>
          </p:cNvSpPr>
          <p:nvPr/>
        </p:nvSpPr>
        <p:spPr bwMode="auto">
          <a:xfrm>
            <a:off x="3132140" y="1989142"/>
            <a:ext cx="2447925" cy="390525"/>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半流程制造业</a:t>
            </a:r>
          </a:p>
        </p:txBody>
      </p:sp>
      <p:sp>
        <p:nvSpPr>
          <p:cNvPr id="30" name="AutoShape 13"/>
          <p:cNvSpPr>
            <a:spLocks noChangeArrowheads="1"/>
          </p:cNvSpPr>
          <p:nvPr/>
        </p:nvSpPr>
        <p:spPr bwMode="auto">
          <a:xfrm>
            <a:off x="3132140" y="2874516"/>
            <a:ext cx="1152525" cy="698500"/>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装配型制造业</a:t>
            </a:r>
          </a:p>
        </p:txBody>
      </p:sp>
      <p:sp>
        <p:nvSpPr>
          <p:cNvPr id="31" name="AutoShape 14"/>
          <p:cNvSpPr>
            <a:spLocks noChangeArrowheads="1"/>
          </p:cNvSpPr>
          <p:nvPr/>
        </p:nvSpPr>
        <p:spPr bwMode="auto">
          <a:xfrm>
            <a:off x="3132140" y="4941168"/>
            <a:ext cx="1152525" cy="698500"/>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dirty="0">
                <a:latin typeface="ITCCenturyBookT" pitchFamily="2" charset="0"/>
              </a:rPr>
              <a:t>机加型制造业</a:t>
            </a:r>
          </a:p>
        </p:txBody>
      </p:sp>
      <p:sp>
        <p:nvSpPr>
          <p:cNvPr id="13323" name="AutoShape 17"/>
          <p:cNvSpPr>
            <a:spLocks noChangeArrowheads="1"/>
          </p:cNvSpPr>
          <p:nvPr/>
        </p:nvSpPr>
        <p:spPr bwMode="auto">
          <a:xfrm>
            <a:off x="4356102" y="2597522"/>
            <a:ext cx="4613275" cy="1479550"/>
          </a:xfrm>
          <a:prstGeom prst="flowChartDocument">
            <a:avLst/>
          </a:prstGeom>
          <a:solidFill>
            <a:srgbClr val="00B0F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）产品是由相同或不同的部件经过组装在一起形成成品；</a:t>
            </a:r>
            <a:r>
              <a:rPr lang="en-US" altLang="zh-CN" sz="1600" dirty="0">
                <a:latin typeface="ITCCenturyBookT"/>
              </a:rPr>
              <a:t>2</a:t>
            </a:r>
            <a:r>
              <a:rPr lang="zh-CN" altLang="en-US" sz="1600" dirty="0">
                <a:latin typeface="ITCCenturyBookT"/>
              </a:rPr>
              <a:t>）需要经过不同的流程才能</a:t>
            </a:r>
            <a:r>
              <a:rPr lang="zh-CN" altLang="en-US" sz="1600" dirty="0" smtClean="0">
                <a:latin typeface="ITCCenturyBookT"/>
              </a:rPr>
              <a:t>最终生产</a:t>
            </a:r>
            <a:r>
              <a:rPr lang="zh-CN" altLang="en-US" sz="1600" dirty="0">
                <a:latin typeface="ITCCenturyBookT"/>
              </a:rPr>
              <a:t>完成；</a:t>
            </a:r>
            <a:r>
              <a:rPr lang="en-US" altLang="zh-CN" sz="1600" dirty="0">
                <a:latin typeface="ITCCenturyBookT"/>
              </a:rPr>
              <a:t>3</a:t>
            </a:r>
            <a:r>
              <a:rPr lang="zh-CN" altLang="en-US" sz="1600" dirty="0">
                <a:latin typeface="ITCCenturyBookT"/>
              </a:rPr>
              <a:t>）产品不产生物理或化学变化；</a:t>
            </a:r>
          </a:p>
          <a:p>
            <a:pPr algn="l" defTabSz="820738">
              <a:spcBef>
                <a:spcPct val="50000"/>
              </a:spcBef>
            </a:pPr>
            <a:r>
              <a:rPr lang="zh-CN" altLang="en-US" sz="1600" dirty="0">
                <a:latin typeface="ITCCenturyBookT"/>
              </a:rPr>
              <a:t>典型</a:t>
            </a:r>
            <a:r>
              <a:rPr lang="zh-CN" altLang="en-US" sz="1600" dirty="0" smtClean="0">
                <a:latin typeface="ITCCenturyBookT"/>
              </a:rPr>
              <a:t>企业：汽车</a:t>
            </a:r>
            <a:r>
              <a:rPr lang="zh-CN" altLang="en-US" sz="1600" dirty="0">
                <a:latin typeface="ITCCenturyBookT"/>
              </a:rPr>
              <a:t>制造、电子电器等</a:t>
            </a:r>
          </a:p>
        </p:txBody>
      </p:sp>
      <p:sp>
        <p:nvSpPr>
          <p:cNvPr id="13324" name="AutoShape 18"/>
          <p:cNvSpPr>
            <a:spLocks noChangeArrowheads="1"/>
          </p:cNvSpPr>
          <p:nvPr/>
        </p:nvSpPr>
        <p:spPr bwMode="auto">
          <a:xfrm>
            <a:off x="4356102" y="4452780"/>
            <a:ext cx="4651375" cy="1784532"/>
          </a:xfrm>
          <a:prstGeom prst="flowChartDocument">
            <a:avLst/>
          </a:prstGeom>
          <a:solidFill>
            <a:srgbClr val="00B0F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）产品需经过不同的流程，经过相同或不同的设备进行加工生产；</a:t>
            </a:r>
            <a:r>
              <a:rPr lang="en-US" altLang="zh-CN" sz="1600" dirty="0">
                <a:latin typeface="ITCCenturyBookT"/>
              </a:rPr>
              <a:t>2</a:t>
            </a:r>
            <a:r>
              <a:rPr lang="zh-CN" altLang="en-US" sz="1600" dirty="0">
                <a:latin typeface="ITCCenturyBookT"/>
              </a:rPr>
              <a:t>）需要经过不断的转入和转出才能生产完成；</a:t>
            </a:r>
            <a:r>
              <a:rPr lang="en-US" altLang="zh-CN" sz="1600" dirty="0">
                <a:latin typeface="ITCCenturyBookT"/>
              </a:rPr>
              <a:t>3</a:t>
            </a:r>
            <a:r>
              <a:rPr lang="zh-CN" altLang="en-US" sz="1600" dirty="0">
                <a:latin typeface="ITCCenturyBookT"/>
              </a:rPr>
              <a:t>）产品产生物理或化学变化；</a:t>
            </a:r>
          </a:p>
          <a:p>
            <a:pPr algn="l" defTabSz="820738">
              <a:spcBef>
                <a:spcPct val="50000"/>
              </a:spcBef>
            </a:pPr>
            <a:r>
              <a:rPr lang="zh-CN" altLang="en-US" sz="1600" dirty="0">
                <a:latin typeface="ITCCenturyBookT"/>
              </a:rPr>
              <a:t>典型</a:t>
            </a:r>
            <a:r>
              <a:rPr lang="zh-CN" altLang="en-US" sz="1600" dirty="0" smtClean="0">
                <a:latin typeface="ITCCenturyBookT"/>
              </a:rPr>
              <a:t>企业：汽车</a:t>
            </a:r>
            <a:r>
              <a:rPr lang="zh-CN" altLang="en-US" sz="1600" dirty="0">
                <a:latin typeface="ITCCenturyBookT"/>
              </a:rPr>
              <a:t>零部件、电子电器零部件等</a:t>
            </a:r>
          </a:p>
        </p:txBody>
      </p:sp>
      <p:sp>
        <p:nvSpPr>
          <p:cNvPr id="36" name="左中括号 35"/>
          <p:cNvSpPr/>
          <p:nvPr/>
        </p:nvSpPr>
        <p:spPr>
          <a:xfrm>
            <a:off x="3059115" y="3246850"/>
            <a:ext cx="73025" cy="2089150"/>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7" name="左中括号 36"/>
          <p:cNvSpPr/>
          <p:nvPr/>
        </p:nvSpPr>
        <p:spPr>
          <a:xfrm>
            <a:off x="1619252" y="1989138"/>
            <a:ext cx="144463" cy="2519362"/>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874309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323"/>
                                        </p:tgtEl>
                                        <p:attrNameLst>
                                          <p:attrName>style.visibility</p:attrName>
                                        </p:attrNameLst>
                                      </p:cBhvr>
                                      <p:to>
                                        <p:strVal val="visible"/>
                                      </p:to>
                                    </p:set>
                                    <p:animEffect transition="in" filter="blinds(horizontal)">
                                      <p:cBhvr>
                                        <p:cTn id="39" dur="500"/>
                                        <p:tgtEl>
                                          <p:spTgt spid="133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324"/>
                                        </p:tgtEl>
                                        <p:attrNameLst>
                                          <p:attrName>style.visibility</p:attrName>
                                        </p:attrNameLst>
                                      </p:cBhvr>
                                      <p:to>
                                        <p:strVal val="visible"/>
                                      </p:to>
                                    </p:set>
                                    <p:animEffect transition="in" filter="blinds(horizontal)">
                                      <p:cBhvr>
                                        <p:cTn id="44"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22" grpId="0" animBg="1"/>
      <p:bldP spid="24" grpId="0" animBg="1"/>
      <p:bldP spid="25" grpId="0" animBg="1"/>
      <p:bldP spid="26" grpId="0" animBg="1"/>
      <p:bldP spid="27" grpId="0" animBg="1"/>
      <p:bldP spid="30" grpId="0" animBg="1"/>
      <p:bldP spid="31" grpId="0" animBg="1"/>
      <p:bldP spid="13323" grpId="0" animBg="1"/>
      <p:bldP spid="13324" grpId="0" animBg="1"/>
      <p:bldP spid="36" grpId="0" animBg="1"/>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1073962" y="430006"/>
            <a:ext cx="6985000" cy="531935"/>
          </a:xfrm>
          <a:prstGeom prst="rect">
            <a:avLst/>
          </a:prstGeom>
          <a:noFill/>
          <a:ln w="9525">
            <a:noFill/>
            <a:miter lim="800000"/>
            <a:headEnd/>
            <a:tailEnd/>
          </a:ln>
          <a:effectLst/>
        </p:spPr>
        <p:txBody>
          <a:bodyPr wrap="none" anchor="ctr"/>
          <a:lstStyle/>
          <a:p>
            <a:r>
              <a:rPr lang="zh-CN" altLang="en-US" sz="2800" b="1" dirty="0">
                <a:solidFill>
                  <a:srgbClr val="FF0000"/>
                </a:solidFill>
                <a:latin typeface="微软雅黑" pitchFamily="34" charset="-122"/>
                <a:ea typeface="微软雅黑" pitchFamily="34" charset="-122"/>
              </a:rPr>
              <a:t>拉动式生产如何改变你的工作？</a:t>
            </a:r>
          </a:p>
        </p:txBody>
      </p:sp>
      <p:sp>
        <p:nvSpPr>
          <p:cNvPr id="49157" name="Rectangle 5"/>
          <p:cNvSpPr>
            <a:spLocks noChangeArrowheads="1"/>
          </p:cNvSpPr>
          <p:nvPr/>
        </p:nvSpPr>
        <p:spPr bwMode="auto">
          <a:xfrm>
            <a:off x="323529" y="1518018"/>
            <a:ext cx="8485866" cy="2042225"/>
          </a:xfrm>
          <a:prstGeom prst="rect">
            <a:avLst/>
          </a:prstGeom>
          <a:noFill/>
          <a:ln w="9525">
            <a:noFill/>
            <a:miter lim="800000"/>
            <a:headEnd/>
            <a:tailEnd/>
          </a:ln>
          <a:effectLst/>
        </p:spPr>
        <p:txBody>
          <a:bodyPr wrap="square" anchor="t"/>
          <a:lstStyle/>
          <a:p>
            <a:pPr algn="l">
              <a:lnSpc>
                <a:spcPct val="150000"/>
              </a:lnSpc>
            </a:pPr>
            <a:r>
              <a:rPr lang="zh-CN" altLang="en-US" sz="2400" b="1" dirty="0">
                <a:latin typeface="微软雅黑" pitchFamily="34" charset="-122"/>
                <a:ea typeface="微软雅黑" pitchFamily="34" charset="-122"/>
              </a:rPr>
              <a:t>拉动式生产可以花更多的时间在建设性的措施上，这些措施将让你的工作和工作条件更好，因为你仅仅需要生产你所需要的。</a:t>
            </a:r>
            <a:endParaRPr lang="en-US" altLang="zh-CN" sz="2400" b="1" dirty="0">
              <a:latin typeface="微软雅黑" pitchFamily="34" charset="-122"/>
              <a:ea typeface="微软雅黑" pitchFamily="34" charset="-122"/>
            </a:endParaRPr>
          </a:p>
          <a:p>
            <a:pPr algn="l">
              <a:lnSpc>
                <a:spcPct val="150000"/>
              </a:lnSpc>
            </a:pPr>
            <a:r>
              <a:rPr lang="zh-CN" altLang="en-US" sz="2400" b="1" dirty="0">
                <a:latin typeface="微软雅黑" pitchFamily="34" charset="-122"/>
                <a:ea typeface="微软雅黑" pitchFamily="34" charset="-122"/>
              </a:rPr>
              <a:t>停机时间可以做如下事情：</a:t>
            </a:r>
          </a:p>
        </p:txBody>
      </p:sp>
      <p:sp>
        <p:nvSpPr>
          <p:cNvPr id="49158" name="Rectangle 6"/>
          <p:cNvSpPr>
            <a:spLocks noChangeArrowheads="1"/>
          </p:cNvSpPr>
          <p:nvPr/>
        </p:nvSpPr>
        <p:spPr bwMode="auto">
          <a:xfrm>
            <a:off x="611560" y="3621556"/>
            <a:ext cx="3168352" cy="1844376"/>
          </a:xfrm>
          <a:prstGeom prst="rect">
            <a:avLst/>
          </a:prstGeom>
          <a:solidFill>
            <a:schemeClr val="bg1"/>
          </a:solidFill>
          <a:ln w="9525">
            <a:noFill/>
            <a:miter lim="800000"/>
            <a:headEnd/>
            <a:tailEnd/>
          </a:ln>
          <a:effectLst/>
        </p:spPr>
        <p:txBody>
          <a:bodyPr wrap="none" anchor="ctr"/>
          <a:lstStyle/>
          <a:p>
            <a:pPr algn="l">
              <a:lnSpc>
                <a:spcPct val="200000"/>
              </a:lnSpc>
              <a:buFont typeface="Wingdings" pitchFamily="2" charset="2"/>
              <a:buChar char="Ø"/>
            </a:pPr>
            <a:r>
              <a:rPr lang="zh-CN" altLang="en-US" sz="2400" b="1" dirty="0">
                <a:latin typeface="微软雅黑" pitchFamily="34" charset="-122"/>
                <a:ea typeface="微软雅黑" pitchFamily="34" charset="-122"/>
              </a:rPr>
              <a:t> 预防性维护</a:t>
            </a:r>
          </a:p>
          <a:p>
            <a:pPr algn="l">
              <a:lnSpc>
                <a:spcPct val="200000"/>
              </a:lnSpc>
              <a:buFont typeface="Wingdings" pitchFamily="2" charset="2"/>
              <a:buChar char="Ø"/>
            </a:pPr>
            <a:r>
              <a:rPr lang="en-US" altLang="zh-CN" sz="2400" b="1" dirty="0">
                <a:latin typeface="微软雅黑" pitchFamily="34" charset="-122"/>
                <a:ea typeface="微软雅黑" pitchFamily="34" charset="-122"/>
              </a:rPr>
              <a:t> 5S</a:t>
            </a:r>
          </a:p>
          <a:p>
            <a:pPr algn="l">
              <a:lnSpc>
                <a:spcPct val="200000"/>
              </a:lnSpc>
              <a:buFont typeface="Wingdings" pitchFamily="2" charset="2"/>
              <a:buChar char="Ø"/>
            </a:pPr>
            <a:r>
              <a:rPr lang="zh-CN" altLang="en-US" sz="2400" b="1" dirty="0">
                <a:latin typeface="微软雅黑" pitchFamily="34" charset="-122"/>
                <a:ea typeface="微软雅黑" pitchFamily="34" charset="-122"/>
              </a:rPr>
              <a:t> 培训</a:t>
            </a:r>
          </a:p>
        </p:txBody>
      </p:sp>
      <p:sp>
        <p:nvSpPr>
          <p:cNvPr id="11" name="矩形 10"/>
          <p:cNvSpPr/>
          <p:nvPr/>
        </p:nvSpPr>
        <p:spPr>
          <a:xfrm>
            <a:off x="5330967" y="3389582"/>
            <a:ext cx="2727995" cy="2308324"/>
          </a:xfrm>
          <a:prstGeom prst="rect">
            <a:avLst/>
          </a:prstGeom>
        </p:spPr>
        <p:txBody>
          <a:bodyPr wrap="square">
            <a:spAutoFit/>
          </a:bodyPr>
          <a:lstStyle/>
          <a:p>
            <a:pPr algn="l">
              <a:lnSpc>
                <a:spcPct val="200000"/>
              </a:lnSpc>
              <a:buFont typeface="Wingdings" pitchFamily="2" charset="2"/>
              <a:buChar char="Ø"/>
            </a:pPr>
            <a:r>
              <a:rPr lang="zh-CN" altLang="en-US" sz="2400" b="1" dirty="0">
                <a:latin typeface="微软雅黑" pitchFamily="34" charset="-122"/>
                <a:ea typeface="微软雅黑" pitchFamily="34" charset="-122"/>
              </a:rPr>
              <a:t> 团队会议</a:t>
            </a:r>
          </a:p>
          <a:p>
            <a:pPr algn="l">
              <a:lnSpc>
                <a:spcPct val="200000"/>
              </a:lnSpc>
              <a:buFont typeface="Wingdings" pitchFamily="2" charset="2"/>
              <a:buChar char="Ø"/>
            </a:pPr>
            <a:r>
              <a:rPr lang="zh-CN" altLang="en-US" sz="2400" b="1" dirty="0">
                <a:latin typeface="微软雅黑" pitchFamily="34" charset="-122"/>
                <a:ea typeface="微软雅黑" pitchFamily="34" charset="-122"/>
              </a:rPr>
              <a:t> 持续改善</a:t>
            </a:r>
            <a:endParaRPr lang="en-US" altLang="zh-CN" sz="2400" b="1" dirty="0">
              <a:latin typeface="微软雅黑" pitchFamily="34" charset="-122"/>
              <a:ea typeface="微软雅黑" pitchFamily="34" charset="-122"/>
            </a:endParaRPr>
          </a:p>
          <a:p>
            <a:pPr algn="l">
              <a:lnSpc>
                <a:spcPct val="200000"/>
              </a:lnSpc>
              <a:buFont typeface="Wingdings" pitchFamily="2" charset="2"/>
              <a:buChar char="Ø"/>
            </a:pPr>
            <a:r>
              <a:rPr lang="zh-CN" altLang="en-US" sz="2400" b="1" dirty="0">
                <a:latin typeface="微软雅黑" pitchFamily="34" charset="-122"/>
                <a:ea typeface="微软雅黑" pitchFamily="34" charset="-122"/>
              </a:rPr>
              <a:t> 质量改善</a:t>
            </a:r>
          </a:p>
        </p:txBody>
      </p:sp>
    </p:spTree>
    <p:extLst>
      <p:ext uri="{BB962C8B-B14F-4D97-AF65-F5344CB8AC3E}">
        <p14:creationId xmlns:p14="http://schemas.microsoft.com/office/powerpoint/2010/main" val="362441142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内容占位符 2"/>
          <p:cNvSpPr>
            <a:spLocks noGrp="1"/>
          </p:cNvSpPr>
          <p:nvPr>
            <p:ph idx="1"/>
          </p:nvPr>
        </p:nvSpPr>
        <p:spPr>
          <a:xfrm>
            <a:off x="179512" y="1412777"/>
            <a:ext cx="8826010" cy="3888432"/>
          </a:xfrm>
        </p:spPr>
        <p:txBody>
          <a:bodyPr/>
          <a:lstStyle/>
          <a:p>
            <a:pPr eaLnBrk="1" hangingPunct="1">
              <a:lnSpc>
                <a:spcPct val="200000"/>
              </a:lnSpc>
              <a:buFontTx/>
              <a:buNone/>
            </a:pP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）生产指示看板：包括①工序内看板；②信号看板（记载工序必须生产和订购的零件、组件的种类和数量）；</a:t>
            </a:r>
          </a:p>
          <a:p>
            <a:pPr eaLnBrk="1" hangingPunct="1">
              <a:lnSpc>
                <a:spcPct val="200000"/>
              </a:lnSpc>
              <a:buFontTx/>
              <a:buNone/>
            </a:pP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）领取看板：包括①工序间看板；②对外订货看板（记载后工序应该向之前工序领取的零件、组件种类和数量）；</a:t>
            </a:r>
            <a:r>
              <a:rPr lang="zh-CN" altLang="en-US" sz="2400" dirty="0">
                <a:latin typeface="微软雅黑" pitchFamily="34" charset="-122"/>
                <a:ea typeface="微软雅黑" pitchFamily="34" charset="-122"/>
              </a:rPr>
              <a:t> </a:t>
            </a:r>
          </a:p>
          <a:p>
            <a:pPr eaLnBrk="1" hangingPunct="1">
              <a:lnSpc>
                <a:spcPct val="200000"/>
              </a:lnSpc>
              <a:buFontTx/>
              <a:buNone/>
            </a:pP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3</a:t>
            </a:r>
            <a:r>
              <a:rPr lang="zh-CN" altLang="en-US" sz="2400" b="1" dirty="0">
                <a:latin typeface="微软雅黑" pitchFamily="34" charset="-122"/>
                <a:ea typeface="微软雅黑" pitchFamily="34" charset="-122"/>
              </a:rPr>
              <a:t>）临时看板 ：临时任务或需要加班生产的时候所使用的看板</a:t>
            </a:r>
            <a:r>
              <a:rPr lang="zh-CN" altLang="en-US" sz="2400" dirty="0">
                <a:latin typeface="微软雅黑" pitchFamily="34" charset="-122"/>
                <a:ea typeface="微软雅黑" pitchFamily="34" charset="-122"/>
              </a:rPr>
              <a:t> ；</a:t>
            </a:r>
          </a:p>
          <a:p>
            <a:pPr>
              <a:lnSpc>
                <a:spcPct val="200000"/>
              </a:lnSpc>
            </a:pPr>
            <a:endParaRPr lang="zh-CN" altLang="en-US" sz="2400" dirty="0">
              <a:latin typeface="微软雅黑" pitchFamily="34" charset="-122"/>
              <a:ea typeface="微软雅黑" pitchFamily="34" charset="-122"/>
            </a:endParaRPr>
          </a:p>
        </p:txBody>
      </p:sp>
      <p:sp>
        <p:nvSpPr>
          <p:cNvPr id="67587" name="Text Box 2"/>
          <p:cNvSpPr>
            <a:spLocks noGrp="1" noChangeArrowheads="1"/>
          </p:cNvSpPr>
          <p:nvPr>
            <p:ph type="title"/>
          </p:nvPr>
        </p:nvSpPr>
        <p:spPr>
          <a:xfrm>
            <a:off x="1115617" y="423579"/>
            <a:ext cx="5832648" cy="516113"/>
          </a:xfrm>
          <a:noFill/>
        </p:spPr>
        <p:txBody>
          <a:bodyPr vert="horz" wrap="square" lIns="84403" tIns="42201" rIns="84403" bIns="42201" numCol="1" anchor="ctr" anchorCtr="0" compatLnSpc="1">
            <a:prstTxWarp prst="textNoShape">
              <a:avLst/>
            </a:prstTxWarp>
            <a:spAutoFit/>
          </a:bodyPr>
          <a:lstStyle/>
          <a:p>
            <a:r>
              <a:rPr lang="zh-CN" altLang="en-US" sz="2800" dirty="0">
                <a:solidFill>
                  <a:srgbClr val="FF3300"/>
                </a:solidFill>
                <a:latin typeface="宋体" pitchFamily="2" charset="-122"/>
                <a:ea typeface="微软雅黑" pitchFamily="34" charset="-122"/>
                <a:sym typeface="宋体" pitchFamily="2" charset="-122"/>
              </a:rPr>
              <a:t>看板</a:t>
            </a:r>
            <a:r>
              <a:rPr lang="zh-CN" altLang="en-US" sz="2800" dirty="0">
                <a:solidFill>
                  <a:srgbClr val="FF3300"/>
                </a:solidFill>
                <a:latin typeface="宋体" pitchFamily="2" charset="-122"/>
                <a:sym typeface="宋体" pitchFamily="2" charset="-122"/>
              </a:rPr>
              <a:t>的分类</a:t>
            </a:r>
            <a:endParaRPr lang="zh-CN" altLang="en-US" sz="2000" b="1" i="0" dirty="0" smtClean="0"/>
          </a:p>
        </p:txBody>
      </p:sp>
    </p:spTree>
    <p:extLst>
      <p:ext uri="{BB962C8B-B14F-4D97-AF65-F5344CB8AC3E}">
        <p14:creationId xmlns:p14="http://schemas.microsoft.com/office/powerpoint/2010/main" val="233967397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88978"/>
            <a:ext cx="5400601" cy="469770"/>
          </a:xfrm>
        </p:spPr>
        <p:txBody>
          <a:bodyPr>
            <a:noAutofit/>
          </a:bodyPr>
          <a:lstStyle/>
          <a:p>
            <a:pPr algn="l"/>
            <a:r>
              <a:rPr lang="zh-CN" altLang="en-US" sz="2800" dirty="0">
                <a:solidFill>
                  <a:srgbClr val="FF0000"/>
                </a:solidFill>
              </a:rPr>
              <a:t>看板的功能</a:t>
            </a:r>
          </a:p>
        </p:txBody>
      </p:sp>
      <p:sp>
        <p:nvSpPr>
          <p:cNvPr id="7" name="矩形 6"/>
          <p:cNvSpPr/>
          <p:nvPr/>
        </p:nvSpPr>
        <p:spPr>
          <a:xfrm>
            <a:off x="334607" y="1434933"/>
            <a:ext cx="8496944" cy="4613892"/>
          </a:xfrm>
          <a:prstGeom prst="rect">
            <a:avLst/>
          </a:prstGeom>
        </p:spPr>
        <p:txBody>
          <a:bodyPr wrap="square">
            <a:spAutoFit/>
          </a:bodyPr>
          <a:lstStyle/>
          <a:p>
            <a:pPr algn="l">
              <a:lnSpc>
                <a:spcPct val="150000"/>
              </a:lnSpc>
              <a:buFont typeface="Wingdings" pitchFamily="2" charset="2"/>
              <a:buChar char="Ø"/>
            </a:pPr>
            <a:r>
              <a:rPr lang="zh-CN" altLang="en-US" sz="2400" b="1" dirty="0">
                <a:latin typeface="微软雅黑" pitchFamily="34" charset="-122"/>
                <a:ea typeface="微软雅黑" pitchFamily="34" charset="-122"/>
              </a:rPr>
              <a:t> 生产，搬运的信息指示</a:t>
            </a:r>
          </a:p>
          <a:p>
            <a:pPr algn="l">
              <a:lnSpc>
                <a:spcPct val="150000"/>
              </a:lnSpc>
            </a:pPr>
            <a:r>
              <a:rPr lang="zh-CN" altLang="en-US" b="1" dirty="0">
                <a:latin typeface="微软雅黑" pitchFamily="34" charset="-122"/>
                <a:ea typeface="微软雅黑" pitchFamily="34" charset="-122"/>
              </a:rPr>
              <a:t>      生产什么，生产多少，搬运到哪里</a:t>
            </a:r>
          </a:p>
          <a:p>
            <a:pPr algn="l">
              <a:lnSpc>
                <a:spcPct val="150000"/>
              </a:lnSpc>
              <a:buFont typeface="Wingdings" pitchFamily="2" charset="2"/>
              <a:buChar char="Ø"/>
            </a:pPr>
            <a:r>
              <a:rPr lang="zh-CN" altLang="en-US" sz="2400" b="1" dirty="0">
                <a:latin typeface="微软雅黑" pitchFamily="34" charset="-122"/>
                <a:ea typeface="微软雅黑" pitchFamily="34" charset="-122"/>
              </a:rPr>
              <a:t> 目视管理的工具</a:t>
            </a:r>
          </a:p>
          <a:p>
            <a:pPr algn="l">
              <a:lnSpc>
                <a:spcPct val="150000"/>
              </a:lnSpc>
            </a:pPr>
            <a:r>
              <a:rPr lang="ja-JP" altLang="en-US" b="1" dirty="0">
                <a:latin typeface="微软雅黑" pitchFamily="34" charset="-122"/>
                <a:ea typeface="微软雅黑" pitchFamily="34" charset="-122"/>
              </a:rPr>
              <a:t>      防止生产过剩</a:t>
            </a:r>
            <a:r>
              <a:rPr lang="en-US" altLang="ja-JP" b="1" dirty="0">
                <a:latin typeface="微软雅黑" pitchFamily="34" charset="-122"/>
                <a:ea typeface="微软雅黑" pitchFamily="34" charset="-122"/>
              </a:rPr>
              <a:t>---</a:t>
            </a:r>
            <a:r>
              <a:rPr lang="ja-JP" altLang="en-US" b="1" dirty="0">
                <a:latin typeface="微软雅黑" pitchFamily="34" charset="-122"/>
                <a:ea typeface="微软雅黑" pitchFamily="34" charset="-122"/>
              </a:rPr>
              <a:t>没有看板指示的东西不要生产</a:t>
            </a:r>
            <a:r>
              <a:rPr lang="zh-CN" altLang="en-US" b="1" dirty="0">
                <a:latin typeface="微软雅黑" pitchFamily="34" charset="-122"/>
                <a:ea typeface="微软雅黑" pitchFamily="34" charset="-122"/>
              </a:rPr>
              <a:t>；</a:t>
            </a:r>
            <a:endParaRPr lang="ja-JP" altLang="en-US" b="1" dirty="0">
              <a:latin typeface="微软雅黑" pitchFamily="34" charset="-122"/>
              <a:ea typeface="微软雅黑" pitchFamily="34" charset="-122"/>
            </a:endParaRPr>
          </a:p>
          <a:p>
            <a:pPr algn="l">
              <a:lnSpc>
                <a:spcPct val="150000"/>
              </a:lnSpc>
            </a:pPr>
            <a:r>
              <a:rPr lang="ja-JP" altLang="en-US" b="1" dirty="0">
                <a:latin typeface="微软雅黑" pitchFamily="34" charset="-122"/>
                <a:ea typeface="微软雅黑" pitchFamily="34" charset="-122"/>
              </a:rPr>
              <a:t>      检测生产进度的快慢</a:t>
            </a:r>
            <a:r>
              <a:rPr lang="en-US" altLang="ja-JP" b="1" dirty="0">
                <a:latin typeface="微软雅黑" pitchFamily="34" charset="-122"/>
                <a:ea typeface="微软雅黑" pitchFamily="34" charset="-122"/>
              </a:rPr>
              <a:t>---</a:t>
            </a:r>
            <a:r>
              <a:rPr lang="ja-JP" altLang="en-US" b="1" dirty="0">
                <a:latin typeface="微软雅黑" pitchFamily="34" charset="-122"/>
                <a:ea typeface="微软雅黑" pitchFamily="34" charset="-122"/>
              </a:rPr>
              <a:t>根据所剩看板张数判断</a:t>
            </a:r>
            <a:endParaRPr lang="en-US" altLang="ja-JP" b="1" dirty="0">
              <a:latin typeface="微软雅黑" pitchFamily="34" charset="-122"/>
              <a:ea typeface="微软雅黑" pitchFamily="34" charset="-122"/>
            </a:endParaRPr>
          </a:p>
          <a:p>
            <a:pPr algn="l">
              <a:lnSpc>
                <a:spcPct val="150000"/>
              </a:lnSpc>
              <a:buFont typeface="Wingdings" pitchFamily="2" charset="2"/>
              <a:buChar char="Ø"/>
            </a:pPr>
            <a:r>
              <a:rPr lang="zh-CN" altLang="en-US" sz="2400" b="1" dirty="0">
                <a:latin typeface="微软雅黑" pitchFamily="34" charset="-122"/>
                <a:ea typeface="微软雅黑" pitchFamily="34" charset="-122"/>
              </a:rPr>
              <a:t> 改善的工具</a:t>
            </a:r>
            <a:endParaRPr lang="en-US" altLang="zh-CN" sz="2400" b="1" dirty="0">
              <a:latin typeface="微软雅黑" pitchFamily="34" charset="-122"/>
              <a:ea typeface="微软雅黑" pitchFamily="34" charset="-122"/>
            </a:endParaRPr>
          </a:p>
          <a:p>
            <a:pPr algn="l">
              <a:lnSpc>
                <a:spcPct val="150000"/>
              </a:lnSpc>
            </a:pPr>
            <a:r>
              <a:rPr lang="en-US" altLang="ja-JP" b="1" dirty="0">
                <a:latin typeface="微软雅黑" pitchFamily="34" charset="-122"/>
                <a:ea typeface="微软雅黑" pitchFamily="34" charset="-122"/>
              </a:rPr>
              <a:t> </a:t>
            </a:r>
            <a:r>
              <a:rPr lang="ja-JP" altLang="en-US" b="1" dirty="0">
                <a:latin typeface="微软雅黑" pitchFamily="34" charset="-122"/>
                <a:ea typeface="微软雅黑" pitchFamily="34" charset="-122"/>
              </a:rPr>
              <a:t>    生产线</a:t>
            </a:r>
            <a:r>
              <a:rPr lang="zh-CN" altLang="en-US" b="1" dirty="0">
                <a:latin typeface="微软雅黑" pitchFamily="34" charset="-122"/>
                <a:ea typeface="微软雅黑" pitchFamily="34" charset="-122"/>
              </a:rPr>
              <a:t>的</a:t>
            </a:r>
            <a:r>
              <a:rPr lang="ja-JP" altLang="en-US" b="1" dirty="0">
                <a:latin typeface="微软雅黑" pitchFamily="34" charset="-122"/>
                <a:ea typeface="微软雅黑" pitchFamily="34" charset="-122"/>
              </a:rPr>
              <a:t>物品过多</a:t>
            </a:r>
            <a:r>
              <a:rPr lang="en-US" altLang="ja-JP" b="1" dirty="0">
                <a:latin typeface="微软雅黑" pitchFamily="34" charset="-122"/>
                <a:ea typeface="微软雅黑" pitchFamily="34" charset="-122"/>
              </a:rPr>
              <a:t>---</a:t>
            </a:r>
            <a:r>
              <a:rPr lang="ja-JP" altLang="en-US" b="1" dirty="0">
                <a:latin typeface="微软雅黑" pitchFamily="34" charset="-122"/>
                <a:ea typeface="微软雅黑" pitchFamily="34" charset="-122"/>
              </a:rPr>
              <a:t>减少看板张数</a:t>
            </a:r>
            <a:r>
              <a:rPr lang="zh-CN" altLang="en-US" b="1" dirty="0">
                <a:latin typeface="微软雅黑" pitchFamily="34" charset="-122"/>
                <a:ea typeface="微软雅黑" pitchFamily="34" charset="-122"/>
              </a:rPr>
              <a:t>；</a:t>
            </a:r>
            <a:endParaRPr lang="ja-JP" altLang="en-US" b="1" dirty="0">
              <a:latin typeface="微软雅黑" pitchFamily="34" charset="-122"/>
              <a:ea typeface="微软雅黑" pitchFamily="34" charset="-122"/>
            </a:endParaRPr>
          </a:p>
          <a:p>
            <a:pPr algn="l">
              <a:lnSpc>
                <a:spcPct val="150000"/>
              </a:lnSpc>
            </a:pPr>
            <a:r>
              <a:rPr lang="zh-CN" altLang="en-US" b="1" dirty="0">
                <a:latin typeface="微软雅黑" pitchFamily="34" charset="-122"/>
                <a:ea typeface="微软雅黑" pitchFamily="34" charset="-122"/>
              </a:rPr>
              <a:t>     从后工序过来的看板张数没有平均分配好</a:t>
            </a:r>
          </a:p>
          <a:p>
            <a:pPr algn="l">
              <a:lnSpc>
                <a:spcPct val="150000"/>
              </a:lnSpc>
            </a:pPr>
            <a:r>
              <a:rPr lang="ja-JP" altLang="en-US" b="1" dirty="0">
                <a:latin typeface="微软雅黑" pitchFamily="34" charset="-122"/>
                <a:ea typeface="微软雅黑" pitchFamily="34" charset="-122"/>
              </a:rPr>
              <a:t>        </a:t>
            </a:r>
            <a:r>
              <a:rPr lang="en-US" altLang="ja-JP" b="1" dirty="0">
                <a:latin typeface="微软雅黑" pitchFamily="34" charset="-122"/>
                <a:ea typeface="微软雅黑" pitchFamily="34" charset="-122"/>
              </a:rPr>
              <a:t>---</a:t>
            </a:r>
            <a:r>
              <a:rPr lang="ja-JP" altLang="en-US" b="1" dirty="0">
                <a:latin typeface="微软雅黑" pitchFamily="34" charset="-122"/>
                <a:ea typeface="微软雅黑" pitchFamily="34" charset="-122"/>
              </a:rPr>
              <a:t>生产失衡</a:t>
            </a:r>
            <a:r>
              <a:rPr lang="zh-CN" altLang="en-US" b="1" dirty="0">
                <a:latin typeface="微软雅黑" pitchFamily="34" charset="-122"/>
                <a:ea typeface="微软雅黑" pitchFamily="34" charset="-122"/>
              </a:rPr>
              <a:t>，</a:t>
            </a:r>
            <a:r>
              <a:rPr lang="ja-JP" altLang="en-US" b="1" dirty="0">
                <a:latin typeface="微软雅黑" pitchFamily="34" charset="-122"/>
                <a:ea typeface="微软雅黑" pitchFamily="34" charset="-122"/>
              </a:rPr>
              <a:t>没有遵守取看板的原则</a:t>
            </a:r>
          </a:p>
          <a:p>
            <a:pPr algn="l">
              <a:lnSpc>
                <a:spcPct val="150000"/>
              </a:lnSpc>
            </a:pPr>
            <a:r>
              <a:rPr lang="ja-JP" altLang="en-US" b="1" dirty="0">
                <a:latin typeface="微软雅黑" pitchFamily="34" charset="-122"/>
                <a:ea typeface="微软雅黑" pitchFamily="34" charset="-122"/>
              </a:rPr>
              <a:t>        </a:t>
            </a:r>
            <a:r>
              <a:rPr lang="en-US" altLang="ja-JP" b="1" dirty="0">
                <a:latin typeface="微软雅黑" pitchFamily="34" charset="-122"/>
                <a:ea typeface="微软雅黑" pitchFamily="34" charset="-122"/>
              </a:rPr>
              <a:t>---</a:t>
            </a:r>
            <a:r>
              <a:rPr lang="ja-JP" altLang="en-US" b="1" dirty="0">
                <a:latin typeface="微软雅黑" pitchFamily="34" charset="-122"/>
                <a:ea typeface="微软雅黑" pitchFamily="34" charset="-122"/>
              </a:rPr>
              <a:t>停线频繁等问题一目了然，有利于改善</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183571393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43608" y="404664"/>
            <a:ext cx="5774488" cy="536331"/>
          </a:xfrm>
          <a:noFill/>
          <a:ln>
            <a:miter lim="800000"/>
            <a:headEnd/>
            <a:tailEnd/>
          </a:ln>
        </p:spPr>
        <p:txBody>
          <a:bodyPr vert="horz" wrap="square" lIns="84406" tIns="42203" rIns="84406" bIns="42203" numCol="1" anchor="t" anchorCtr="0" compatLnSpc="1">
            <a:prstTxWarp prst="textNoShape">
              <a:avLst/>
            </a:prstTxWarp>
          </a:bodyPr>
          <a:lstStyle/>
          <a:p>
            <a:pPr algn="l"/>
            <a:r>
              <a:rPr lang="zh-CN" altLang="en-US" sz="2800" dirty="0">
                <a:solidFill>
                  <a:srgbClr val="FF0000"/>
                </a:solidFill>
              </a:rPr>
              <a:t>运用看板生产的条件</a:t>
            </a:r>
          </a:p>
        </p:txBody>
      </p:sp>
      <p:pic>
        <p:nvPicPr>
          <p:cNvPr id="33796" name="Picture 4"/>
          <p:cNvPicPr>
            <a:picLocks noChangeAspect="1" noChangeArrowheads="1"/>
          </p:cNvPicPr>
          <p:nvPr/>
        </p:nvPicPr>
        <p:blipFill>
          <a:blip r:embed="rId2" cstate="email"/>
          <a:srcRect/>
          <a:stretch>
            <a:fillRect/>
          </a:stretch>
        </p:blipFill>
        <p:spPr bwMode="auto">
          <a:xfrm>
            <a:off x="250825" y="1476475"/>
            <a:ext cx="8642350" cy="4519246"/>
          </a:xfrm>
          <a:prstGeom prst="rect">
            <a:avLst/>
          </a:prstGeom>
          <a:noFill/>
          <a:ln w="9525">
            <a:noFill/>
            <a:miter lim="800000"/>
            <a:headEnd/>
            <a:tailEnd/>
          </a:ln>
          <a:effectLst/>
        </p:spPr>
      </p:pic>
    </p:spTree>
    <p:extLst>
      <p:ext uri="{BB962C8B-B14F-4D97-AF65-F5344CB8AC3E}">
        <p14:creationId xmlns:p14="http://schemas.microsoft.com/office/powerpoint/2010/main" val="278211048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089064" y="413772"/>
            <a:ext cx="6851068" cy="540060"/>
          </a:xfrm>
        </p:spPr>
        <p:txBody>
          <a:bodyPr vert="horz" wrap="square" lIns="84406" tIns="42203" rIns="84406" bIns="42203" numCol="1" rtlCol="0" anchor="ctr" anchorCtr="0" compatLnSpc="1">
            <a:prstTxWarp prst="textNoShape">
              <a:avLst/>
            </a:prstTxWarp>
            <a:normAutofit/>
          </a:bodyPr>
          <a:lstStyle/>
          <a:p>
            <a:r>
              <a:rPr lang="zh-CN" altLang="en-US" sz="2800" dirty="0">
                <a:solidFill>
                  <a:srgbClr val="FF0000"/>
                </a:solidFill>
              </a:rPr>
              <a:t>产量与质量的关系</a:t>
            </a:r>
          </a:p>
        </p:txBody>
      </p:sp>
      <p:sp>
        <p:nvSpPr>
          <p:cNvPr id="1273859" name="Rectangle 3"/>
          <p:cNvSpPr>
            <a:spLocks noGrp="1" noChangeArrowheads="1"/>
          </p:cNvSpPr>
          <p:nvPr>
            <p:ph idx="1"/>
          </p:nvPr>
        </p:nvSpPr>
        <p:spPr>
          <a:xfrm>
            <a:off x="501163" y="1623648"/>
            <a:ext cx="8232531" cy="4185139"/>
          </a:xfrm>
        </p:spPr>
        <p:txBody>
          <a:bodyPr/>
          <a:lstStyle/>
          <a:p>
            <a:pPr eaLnBrk="1" hangingPunct="1">
              <a:lnSpc>
                <a:spcPct val="200000"/>
              </a:lnSpc>
              <a:buFont typeface="Wingdings" pitchFamily="2" charset="2"/>
              <a:buChar char="Ø"/>
            </a:pPr>
            <a:r>
              <a:rPr lang="zh-CN" altLang="en-US" sz="2400" b="1" dirty="0">
                <a:latin typeface="微软雅黑" pitchFamily="34" charset="-122"/>
                <a:ea typeface="微软雅黑" pitchFamily="34" charset="-122"/>
              </a:rPr>
              <a:t>精益思想认为客户认可的才是有价值的</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a:p>
            <a:pPr eaLnBrk="1" hangingPunct="1">
              <a:lnSpc>
                <a:spcPct val="200000"/>
              </a:lnSpc>
              <a:buFont typeface="Wingdings" pitchFamily="2" charset="2"/>
              <a:buChar char="Ø"/>
            </a:pPr>
            <a:r>
              <a:rPr lang="zh-CN" altLang="en-US" sz="2400" b="1" dirty="0">
                <a:latin typeface="微软雅黑" pitchFamily="34" charset="-122"/>
                <a:ea typeface="微软雅黑" pitchFamily="34" charset="-122"/>
              </a:rPr>
              <a:t>产量中，有价值的部分为有效生产，没价值部分是无效生产，是一种浪费</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a:p>
            <a:pPr eaLnBrk="1" hangingPunct="1">
              <a:lnSpc>
                <a:spcPct val="200000"/>
              </a:lnSpc>
              <a:buFont typeface="Wingdings" pitchFamily="2" charset="2"/>
              <a:buChar char="Ø"/>
            </a:pPr>
            <a:r>
              <a:rPr lang="zh-CN" altLang="en-US" sz="2400" b="1" dirty="0">
                <a:latin typeface="微软雅黑" pitchFamily="34" charset="-122"/>
                <a:ea typeface="微软雅黑" pitchFamily="34" charset="-122"/>
              </a:rPr>
              <a:t>产量中，质量合格的是有效生产，不合格就是浪费</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a:p>
            <a:pPr eaLnBrk="1" hangingPunct="1">
              <a:lnSpc>
                <a:spcPct val="200000"/>
              </a:lnSpc>
              <a:buFont typeface="Wingdings" pitchFamily="2" charset="2"/>
              <a:buChar char="Ø"/>
            </a:pPr>
            <a:r>
              <a:rPr lang="zh-CN" altLang="en-US" sz="2400" b="1" dirty="0">
                <a:latin typeface="微软雅黑" pitchFamily="34" charset="-122"/>
                <a:ea typeface="微软雅黑" pitchFamily="34" charset="-122"/>
              </a:rPr>
              <a:t>我们追求的是有效生产；即保证质量前提的产量；</a:t>
            </a:r>
          </a:p>
        </p:txBody>
      </p:sp>
      <p:sp>
        <p:nvSpPr>
          <p:cNvPr id="5" name="圆角矩形 4"/>
          <p:cNvSpPr/>
          <p:nvPr/>
        </p:nvSpPr>
        <p:spPr>
          <a:xfrm>
            <a:off x="1580898" y="5589240"/>
            <a:ext cx="5867400" cy="72008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0000"/>
                </a:solidFill>
                <a:latin typeface="黑体" pitchFamily="2" charset="-122"/>
                <a:ea typeface="黑体" pitchFamily="2" charset="-122"/>
              </a:rPr>
              <a:t>质量是产量有效性的先决条件</a:t>
            </a:r>
            <a:endParaRPr lang="zh-CN" altLang="en-US" sz="2800" b="1" dirty="0">
              <a:latin typeface="黑体" pitchFamily="2" charset="-122"/>
              <a:ea typeface="黑体" pitchFamily="2" charset="-122"/>
            </a:endParaRPr>
          </a:p>
        </p:txBody>
      </p:sp>
    </p:spTree>
    <p:extLst>
      <p:ext uri="{BB962C8B-B14F-4D97-AF65-F5344CB8AC3E}">
        <p14:creationId xmlns:p14="http://schemas.microsoft.com/office/powerpoint/2010/main" val="3510792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73859">
                                            <p:txEl>
                                              <p:pRg st="0" end="0"/>
                                            </p:txEl>
                                          </p:spTgt>
                                        </p:tgtEl>
                                        <p:attrNameLst>
                                          <p:attrName>style.visibility</p:attrName>
                                        </p:attrNameLst>
                                      </p:cBhvr>
                                      <p:to>
                                        <p:strVal val="visible"/>
                                      </p:to>
                                    </p:set>
                                    <p:animEffect transition="in" filter="blinds(horizontal)">
                                      <p:cBhvr>
                                        <p:cTn id="7" dur="500"/>
                                        <p:tgtEl>
                                          <p:spTgt spid="1273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73859">
                                            <p:txEl>
                                              <p:pRg st="1" end="1"/>
                                            </p:txEl>
                                          </p:spTgt>
                                        </p:tgtEl>
                                        <p:attrNameLst>
                                          <p:attrName>style.visibility</p:attrName>
                                        </p:attrNameLst>
                                      </p:cBhvr>
                                      <p:to>
                                        <p:strVal val="visible"/>
                                      </p:to>
                                    </p:set>
                                    <p:animEffect transition="in" filter="blinds(horizontal)">
                                      <p:cBhvr>
                                        <p:cTn id="12" dur="500"/>
                                        <p:tgtEl>
                                          <p:spTgt spid="1273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73859">
                                            <p:txEl>
                                              <p:pRg st="2" end="2"/>
                                            </p:txEl>
                                          </p:spTgt>
                                        </p:tgtEl>
                                        <p:attrNameLst>
                                          <p:attrName>style.visibility</p:attrName>
                                        </p:attrNameLst>
                                      </p:cBhvr>
                                      <p:to>
                                        <p:strVal val="visible"/>
                                      </p:to>
                                    </p:set>
                                    <p:animEffect transition="in" filter="blinds(horizontal)">
                                      <p:cBhvr>
                                        <p:cTn id="17" dur="500"/>
                                        <p:tgtEl>
                                          <p:spTgt spid="1273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73859">
                                            <p:txEl>
                                              <p:pRg st="3" end="3"/>
                                            </p:txEl>
                                          </p:spTgt>
                                        </p:tgtEl>
                                        <p:attrNameLst>
                                          <p:attrName>style.visibility</p:attrName>
                                        </p:attrNameLst>
                                      </p:cBhvr>
                                      <p:to>
                                        <p:strVal val="visible"/>
                                      </p:to>
                                    </p:set>
                                    <p:animEffect transition="in" filter="blinds(horizontal)">
                                      <p:cBhvr>
                                        <p:cTn id="22" dur="500"/>
                                        <p:tgtEl>
                                          <p:spTgt spid="1273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70" decel="100000"/>
                                        <p:tgtEl>
                                          <p:spTgt spid="5"/>
                                        </p:tgtEl>
                                      </p:cBhvr>
                                    </p:animEffect>
                                    <p:animScale>
                                      <p:cBhvr>
                                        <p:cTn id="28" dur="770" decel="100000"/>
                                        <p:tgtEl>
                                          <p:spTgt spid="5"/>
                                        </p:tgtEl>
                                      </p:cBhvr>
                                      <p:from x="10000" y="10000"/>
                                      <p:to x="200000" y="450000"/>
                                    </p:animScale>
                                    <p:animScale>
                                      <p:cBhvr>
                                        <p:cTn id="29" dur="1230" accel="100000" fill="hold">
                                          <p:stCondLst>
                                            <p:cond delay="770"/>
                                          </p:stCondLst>
                                        </p:cTn>
                                        <p:tgtEl>
                                          <p:spTgt spid="5"/>
                                        </p:tgtEl>
                                      </p:cBhvr>
                                      <p:from x="200000" y="450000"/>
                                      <p:to x="100000" y="100000"/>
                                    </p:animScale>
                                    <p:set>
                                      <p:cBhvr>
                                        <p:cTn id="30" dur="770" fill="hold"/>
                                        <p:tgtEl>
                                          <p:spTgt spid="5"/>
                                        </p:tgtEl>
                                        <p:attrNameLst>
                                          <p:attrName>ppt_x</p:attrName>
                                        </p:attrNameLst>
                                      </p:cBhvr>
                                      <p:to>
                                        <p:strVal val="(0.5)"/>
                                      </p:to>
                                    </p:set>
                                    <p:anim from="(0.5)" to="(#ppt_x)" calcmode="lin" valueType="num">
                                      <p:cBhvr>
                                        <p:cTn id="31" dur="1230" accel="100000" fill="hold">
                                          <p:stCondLst>
                                            <p:cond delay="770"/>
                                          </p:stCondLst>
                                        </p:cTn>
                                        <p:tgtEl>
                                          <p:spTgt spid="5"/>
                                        </p:tgtEl>
                                        <p:attrNameLst>
                                          <p:attrName>ppt_x</p:attrName>
                                        </p:attrNameLst>
                                      </p:cBhvr>
                                    </p:anim>
                                    <p:set>
                                      <p:cBhvr>
                                        <p:cTn id="32" dur="770" fill="hold"/>
                                        <p:tgtEl>
                                          <p:spTgt spid="5"/>
                                        </p:tgtEl>
                                        <p:attrNameLst>
                                          <p:attrName>ppt_y</p:attrName>
                                        </p:attrNameLst>
                                      </p:cBhvr>
                                      <p:to>
                                        <p:strVal val="(#ppt_y+0.4)"/>
                                      </p:to>
                                    </p:set>
                                    <p:anim from="(#ppt_y+0.4)" to="(#ppt_y)" calcmode="lin" valueType="num">
                                      <p:cBhvr>
                                        <p:cTn id="3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4" name="Rectangle 4"/>
          <p:cNvSpPr>
            <a:spLocks noChangeArrowheads="1"/>
          </p:cNvSpPr>
          <p:nvPr/>
        </p:nvSpPr>
        <p:spPr bwMode="auto">
          <a:xfrm>
            <a:off x="1040425" y="2515054"/>
            <a:ext cx="1204546" cy="498540"/>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a:latin typeface="黑体" pitchFamily="2" charset="-122"/>
                <a:ea typeface="黑体" pitchFamily="2" charset="-122"/>
              </a:rPr>
              <a:t>质量</a:t>
            </a:r>
          </a:p>
        </p:txBody>
      </p:sp>
      <p:sp>
        <p:nvSpPr>
          <p:cNvPr id="1274885" name="Rectangle 5"/>
          <p:cNvSpPr>
            <a:spLocks noChangeArrowheads="1"/>
          </p:cNvSpPr>
          <p:nvPr/>
        </p:nvSpPr>
        <p:spPr bwMode="auto">
          <a:xfrm>
            <a:off x="7023590" y="2348880"/>
            <a:ext cx="1288073" cy="497658"/>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a:latin typeface="黑体" pitchFamily="2" charset="-122"/>
                <a:ea typeface="黑体" pitchFamily="2" charset="-122"/>
              </a:rPr>
              <a:t>产量</a:t>
            </a:r>
          </a:p>
        </p:txBody>
      </p:sp>
      <p:sp>
        <p:nvSpPr>
          <p:cNvPr id="1274886" name="Rectangle 6"/>
          <p:cNvSpPr>
            <a:spLocks noChangeArrowheads="1"/>
          </p:cNvSpPr>
          <p:nvPr/>
        </p:nvSpPr>
        <p:spPr bwMode="auto">
          <a:xfrm>
            <a:off x="3906715" y="1601107"/>
            <a:ext cx="1537189" cy="540584"/>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a:latin typeface="黑体" pitchFamily="2" charset="-122"/>
                <a:ea typeface="黑体" pitchFamily="2" charset="-122"/>
              </a:rPr>
              <a:t>客户需求</a:t>
            </a:r>
          </a:p>
        </p:txBody>
      </p:sp>
      <p:sp>
        <p:nvSpPr>
          <p:cNvPr id="1274887" name="Line 7"/>
          <p:cNvSpPr>
            <a:spLocks noChangeShapeType="1"/>
          </p:cNvSpPr>
          <p:nvPr/>
        </p:nvSpPr>
        <p:spPr bwMode="auto">
          <a:xfrm flipV="1">
            <a:off x="2079417" y="1933735"/>
            <a:ext cx="1661746" cy="498231"/>
          </a:xfrm>
          <a:prstGeom prst="line">
            <a:avLst/>
          </a:prstGeom>
          <a:ln>
            <a:headEnd/>
            <a:tailEnd type="stealth" w="lg" len="lg"/>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888" name="Line 8"/>
          <p:cNvSpPr>
            <a:spLocks noChangeShapeType="1"/>
          </p:cNvSpPr>
          <p:nvPr/>
        </p:nvSpPr>
        <p:spPr bwMode="auto">
          <a:xfrm flipH="1" flipV="1">
            <a:off x="5567987" y="1851092"/>
            <a:ext cx="1579685" cy="414704"/>
          </a:xfrm>
          <a:prstGeom prst="line">
            <a:avLst/>
          </a:prstGeom>
          <a:ln>
            <a:headEnd/>
            <a:tailEnd type="stealth" w="lg" len="lg"/>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892" name="Rectangle 12"/>
          <p:cNvSpPr>
            <a:spLocks noChangeArrowheads="1"/>
          </p:cNvSpPr>
          <p:nvPr/>
        </p:nvSpPr>
        <p:spPr bwMode="auto">
          <a:xfrm>
            <a:off x="1081454" y="3761011"/>
            <a:ext cx="1204546" cy="498851"/>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dirty="0">
                <a:latin typeface="黑体" pitchFamily="2" charset="-122"/>
                <a:ea typeface="黑体" pitchFamily="2" charset="-122"/>
              </a:rPr>
              <a:t>准确</a:t>
            </a:r>
          </a:p>
        </p:txBody>
      </p:sp>
      <p:sp>
        <p:nvSpPr>
          <p:cNvPr id="1274893" name="Rectangle 13"/>
          <p:cNvSpPr>
            <a:spLocks noChangeArrowheads="1"/>
          </p:cNvSpPr>
          <p:nvPr/>
        </p:nvSpPr>
        <p:spPr bwMode="auto">
          <a:xfrm>
            <a:off x="7105650" y="3677925"/>
            <a:ext cx="1288073" cy="540393"/>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dirty="0">
                <a:latin typeface="黑体" pitchFamily="2" charset="-122"/>
                <a:ea typeface="黑体" pitchFamily="2" charset="-122"/>
              </a:rPr>
              <a:t>快速</a:t>
            </a:r>
          </a:p>
        </p:txBody>
      </p:sp>
      <p:sp>
        <p:nvSpPr>
          <p:cNvPr id="1274894" name="Line 14"/>
          <p:cNvSpPr>
            <a:spLocks noChangeShapeType="1"/>
          </p:cNvSpPr>
          <p:nvPr/>
        </p:nvSpPr>
        <p:spPr bwMode="auto">
          <a:xfrm flipV="1">
            <a:off x="1622181" y="3013592"/>
            <a:ext cx="0" cy="622789"/>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895" name="Line 15"/>
          <p:cNvSpPr>
            <a:spLocks noChangeShapeType="1"/>
          </p:cNvSpPr>
          <p:nvPr/>
        </p:nvSpPr>
        <p:spPr bwMode="auto">
          <a:xfrm flipV="1">
            <a:off x="7687408" y="2846541"/>
            <a:ext cx="0" cy="789843"/>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896" name="Rectangle 16"/>
          <p:cNvSpPr>
            <a:spLocks noChangeArrowheads="1"/>
          </p:cNvSpPr>
          <p:nvPr/>
        </p:nvSpPr>
        <p:spPr bwMode="auto">
          <a:xfrm>
            <a:off x="3034906" y="3761347"/>
            <a:ext cx="3198934" cy="457749"/>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dirty="0">
                <a:latin typeface="黑体" pitchFamily="2" charset="-122"/>
                <a:ea typeface="黑体" pitchFamily="2" charset="-122"/>
              </a:rPr>
              <a:t>一次就做对</a:t>
            </a:r>
          </a:p>
        </p:txBody>
      </p:sp>
      <p:sp>
        <p:nvSpPr>
          <p:cNvPr id="1274897" name="Line 17"/>
          <p:cNvSpPr>
            <a:spLocks noChangeShapeType="1"/>
          </p:cNvSpPr>
          <p:nvPr/>
        </p:nvSpPr>
        <p:spPr bwMode="auto">
          <a:xfrm flipH="1">
            <a:off x="2244971" y="3969023"/>
            <a:ext cx="789843"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898" name="Line 18"/>
          <p:cNvSpPr>
            <a:spLocks noChangeShapeType="1"/>
          </p:cNvSpPr>
          <p:nvPr/>
        </p:nvSpPr>
        <p:spPr bwMode="auto">
          <a:xfrm>
            <a:off x="6233748" y="3926527"/>
            <a:ext cx="871904"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899" name="Rectangle 19"/>
          <p:cNvSpPr>
            <a:spLocks noChangeArrowheads="1"/>
          </p:cNvSpPr>
          <p:nvPr/>
        </p:nvSpPr>
        <p:spPr bwMode="auto">
          <a:xfrm>
            <a:off x="3076449" y="4592206"/>
            <a:ext cx="3157903" cy="457368"/>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zh-CN" altLang="en-US" sz="2800" dirty="0">
                <a:latin typeface="黑体" pitchFamily="2" charset="-122"/>
                <a:ea typeface="黑体" pitchFamily="2" charset="-122"/>
              </a:rPr>
              <a:t>企业内功</a:t>
            </a:r>
          </a:p>
        </p:txBody>
      </p:sp>
      <p:sp>
        <p:nvSpPr>
          <p:cNvPr id="1274900" name="Line 20"/>
          <p:cNvSpPr>
            <a:spLocks noChangeShapeType="1"/>
          </p:cNvSpPr>
          <p:nvPr/>
        </p:nvSpPr>
        <p:spPr bwMode="auto">
          <a:xfrm flipV="1">
            <a:off x="4613031" y="4300203"/>
            <a:ext cx="0" cy="24911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274901" name="Rectangle 21"/>
          <p:cNvSpPr>
            <a:spLocks noChangeArrowheads="1"/>
          </p:cNvSpPr>
          <p:nvPr/>
        </p:nvSpPr>
        <p:spPr bwMode="auto">
          <a:xfrm>
            <a:off x="1535723" y="5506156"/>
            <a:ext cx="6318738" cy="456974"/>
          </a:xfrm>
          <a:prstGeom prst="rect">
            <a:avLst/>
          </a:prstGeom>
          <a:solidFill>
            <a:srgbClr val="66FF33"/>
          </a:solidFill>
          <a:ln w="2857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gn="ctr">
              <a:defRPr/>
            </a:pPr>
            <a:r>
              <a:rPr lang="en-US" altLang="zh-CN" sz="2800">
                <a:latin typeface="黑体" pitchFamily="2" charset="-122"/>
                <a:ea typeface="黑体" pitchFamily="2" charset="-122"/>
              </a:rPr>
              <a:t>5S</a:t>
            </a:r>
            <a:r>
              <a:rPr lang="zh-CN" altLang="en-US" sz="2800">
                <a:latin typeface="黑体" pitchFamily="2" charset="-122"/>
                <a:ea typeface="黑体" pitchFamily="2" charset="-122"/>
              </a:rPr>
              <a:t>、标准化、看板管理、系统培训等</a:t>
            </a:r>
          </a:p>
        </p:txBody>
      </p:sp>
      <p:sp>
        <p:nvSpPr>
          <p:cNvPr id="1274902" name="Line 22"/>
          <p:cNvSpPr>
            <a:spLocks noChangeShapeType="1"/>
          </p:cNvSpPr>
          <p:nvPr/>
        </p:nvSpPr>
        <p:spPr bwMode="auto">
          <a:xfrm flipV="1">
            <a:off x="4613543" y="5132268"/>
            <a:ext cx="0" cy="291612"/>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lIns="83077" tIns="43200" rIns="83077" bIns="43200" anchor="ctr"/>
          <a:lstStyle/>
          <a:p>
            <a:pPr algn="ctr">
              <a:defRPr/>
            </a:pPr>
            <a:endParaRPr lang="zh-CN" altLang="en-US" sz="1600"/>
          </a:p>
        </p:txBody>
      </p:sp>
      <p:sp>
        <p:nvSpPr>
          <p:cNvPr id="134162" name="Rectangle 24"/>
          <p:cNvSpPr>
            <a:spLocks noGrp="1" noChangeArrowheads="1"/>
          </p:cNvSpPr>
          <p:nvPr>
            <p:ph type="title"/>
          </p:nvPr>
        </p:nvSpPr>
        <p:spPr>
          <a:xfrm>
            <a:off x="1096199" y="391418"/>
            <a:ext cx="5361843" cy="668215"/>
          </a:xfrm>
        </p:spPr>
        <p:txBody>
          <a:bodyPr vert="horz" wrap="square" lIns="84406" tIns="42203" rIns="84406" bIns="42203" numCol="1" rtlCol="0" anchor="ctr" anchorCtr="0" compatLnSpc="1">
            <a:prstTxWarp prst="textNoShape">
              <a:avLst/>
            </a:prstTxWarp>
            <a:normAutofit/>
          </a:bodyPr>
          <a:lstStyle/>
          <a:p>
            <a:r>
              <a:rPr lang="zh-CN" altLang="en-US" sz="2800" dirty="0">
                <a:solidFill>
                  <a:srgbClr val="FF0000"/>
                </a:solidFill>
              </a:rPr>
              <a:t>产量与质量</a:t>
            </a:r>
          </a:p>
        </p:txBody>
      </p:sp>
    </p:spTree>
    <p:extLst>
      <p:ext uri="{BB962C8B-B14F-4D97-AF65-F5344CB8AC3E}">
        <p14:creationId xmlns:p14="http://schemas.microsoft.com/office/powerpoint/2010/main" val="2733854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4886"/>
                                        </p:tgtEl>
                                        <p:attrNameLst>
                                          <p:attrName>style.visibility</p:attrName>
                                        </p:attrNameLst>
                                      </p:cBhvr>
                                      <p:to>
                                        <p:strVal val="visible"/>
                                      </p:to>
                                    </p:set>
                                    <p:animEffect transition="in" filter="blinds(horizontal)">
                                      <p:cBhvr>
                                        <p:cTn id="7" dur="500"/>
                                        <p:tgtEl>
                                          <p:spTgt spid="12748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74884"/>
                                        </p:tgtEl>
                                        <p:attrNameLst>
                                          <p:attrName>style.visibility</p:attrName>
                                        </p:attrNameLst>
                                      </p:cBhvr>
                                      <p:to>
                                        <p:strVal val="visible"/>
                                      </p:to>
                                    </p:set>
                                    <p:animEffect transition="in" filter="blinds(horizontal)">
                                      <p:cBhvr>
                                        <p:cTn id="12" dur="500"/>
                                        <p:tgtEl>
                                          <p:spTgt spid="1274884"/>
                                        </p:tgtEl>
                                      </p:cBhvr>
                                    </p:animEffect>
                                  </p:childTnLst>
                                </p:cTn>
                              </p:par>
                              <p:par>
                                <p:cTn id="13" presetID="3" presetClass="entr" presetSubtype="10" fill="hold" nodeType="withEffect">
                                  <p:stCondLst>
                                    <p:cond delay="0"/>
                                  </p:stCondLst>
                                  <p:childTnLst>
                                    <p:set>
                                      <p:cBhvr>
                                        <p:cTn id="14" dur="1" fill="hold">
                                          <p:stCondLst>
                                            <p:cond delay="0"/>
                                          </p:stCondLst>
                                        </p:cTn>
                                        <p:tgtEl>
                                          <p:spTgt spid="1274887"/>
                                        </p:tgtEl>
                                        <p:attrNameLst>
                                          <p:attrName>style.visibility</p:attrName>
                                        </p:attrNameLst>
                                      </p:cBhvr>
                                      <p:to>
                                        <p:strVal val="visible"/>
                                      </p:to>
                                    </p:set>
                                    <p:animEffect transition="in" filter="blinds(horizontal)">
                                      <p:cBhvr>
                                        <p:cTn id="15" dur="500"/>
                                        <p:tgtEl>
                                          <p:spTgt spid="127488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74885"/>
                                        </p:tgtEl>
                                        <p:attrNameLst>
                                          <p:attrName>style.visibility</p:attrName>
                                        </p:attrNameLst>
                                      </p:cBhvr>
                                      <p:to>
                                        <p:strVal val="visible"/>
                                      </p:to>
                                    </p:set>
                                    <p:animEffect transition="in" filter="blinds(horizontal)">
                                      <p:cBhvr>
                                        <p:cTn id="18" dur="500"/>
                                        <p:tgtEl>
                                          <p:spTgt spid="1274885"/>
                                        </p:tgtEl>
                                      </p:cBhvr>
                                    </p:animEffect>
                                  </p:childTnLst>
                                </p:cTn>
                              </p:par>
                              <p:par>
                                <p:cTn id="19" presetID="3" presetClass="entr" presetSubtype="10" fill="hold" nodeType="withEffect">
                                  <p:stCondLst>
                                    <p:cond delay="0"/>
                                  </p:stCondLst>
                                  <p:childTnLst>
                                    <p:set>
                                      <p:cBhvr>
                                        <p:cTn id="20" dur="1" fill="hold">
                                          <p:stCondLst>
                                            <p:cond delay="0"/>
                                          </p:stCondLst>
                                        </p:cTn>
                                        <p:tgtEl>
                                          <p:spTgt spid="1274888"/>
                                        </p:tgtEl>
                                        <p:attrNameLst>
                                          <p:attrName>style.visibility</p:attrName>
                                        </p:attrNameLst>
                                      </p:cBhvr>
                                      <p:to>
                                        <p:strVal val="visible"/>
                                      </p:to>
                                    </p:set>
                                    <p:animEffect transition="in" filter="blinds(horizontal)">
                                      <p:cBhvr>
                                        <p:cTn id="21" dur="500"/>
                                        <p:tgtEl>
                                          <p:spTgt spid="127488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74892"/>
                                        </p:tgtEl>
                                        <p:attrNameLst>
                                          <p:attrName>style.visibility</p:attrName>
                                        </p:attrNameLst>
                                      </p:cBhvr>
                                      <p:to>
                                        <p:strVal val="visible"/>
                                      </p:to>
                                    </p:set>
                                    <p:animEffect transition="in" filter="blinds(horizontal)">
                                      <p:cBhvr>
                                        <p:cTn id="26" dur="500"/>
                                        <p:tgtEl>
                                          <p:spTgt spid="1274892"/>
                                        </p:tgtEl>
                                      </p:cBhvr>
                                    </p:animEffect>
                                  </p:childTnLst>
                                </p:cTn>
                              </p:par>
                              <p:par>
                                <p:cTn id="27" presetID="3" presetClass="entr" presetSubtype="10" fill="hold" nodeType="withEffect">
                                  <p:stCondLst>
                                    <p:cond delay="0"/>
                                  </p:stCondLst>
                                  <p:childTnLst>
                                    <p:set>
                                      <p:cBhvr>
                                        <p:cTn id="28" dur="1" fill="hold">
                                          <p:stCondLst>
                                            <p:cond delay="0"/>
                                          </p:stCondLst>
                                        </p:cTn>
                                        <p:tgtEl>
                                          <p:spTgt spid="1274894"/>
                                        </p:tgtEl>
                                        <p:attrNameLst>
                                          <p:attrName>style.visibility</p:attrName>
                                        </p:attrNameLst>
                                      </p:cBhvr>
                                      <p:to>
                                        <p:strVal val="visible"/>
                                      </p:to>
                                    </p:set>
                                    <p:animEffect transition="in" filter="blinds(horizontal)">
                                      <p:cBhvr>
                                        <p:cTn id="29" dur="500"/>
                                        <p:tgtEl>
                                          <p:spTgt spid="127489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74895"/>
                                        </p:tgtEl>
                                        <p:attrNameLst>
                                          <p:attrName>style.visibility</p:attrName>
                                        </p:attrNameLst>
                                      </p:cBhvr>
                                      <p:to>
                                        <p:strVal val="visible"/>
                                      </p:to>
                                    </p:set>
                                    <p:animEffect transition="in" filter="blinds(horizontal)">
                                      <p:cBhvr>
                                        <p:cTn id="34" dur="500"/>
                                        <p:tgtEl>
                                          <p:spTgt spid="127489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74893"/>
                                        </p:tgtEl>
                                        <p:attrNameLst>
                                          <p:attrName>style.visibility</p:attrName>
                                        </p:attrNameLst>
                                      </p:cBhvr>
                                      <p:to>
                                        <p:strVal val="visible"/>
                                      </p:to>
                                    </p:set>
                                    <p:animEffect transition="in" filter="blinds(horizontal)">
                                      <p:cBhvr>
                                        <p:cTn id="37" dur="500"/>
                                        <p:tgtEl>
                                          <p:spTgt spid="127489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74897"/>
                                        </p:tgtEl>
                                        <p:attrNameLst>
                                          <p:attrName>style.visibility</p:attrName>
                                        </p:attrNameLst>
                                      </p:cBhvr>
                                      <p:to>
                                        <p:strVal val="visible"/>
                                      </p:to>
                                    </p:set>
                                    <p:animEffect transition="in" filter="blinds(horizontal)">
                                      <p:cBhvr>
                                        <p:cTn id="42" dur="500"/>
                                        <p:tgtEl>
                                          <p:spTgt spid="127489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74896"/>
                                        </p:tgtEl>
                                        <p:attrNameLst>
                                          <p:attrName>style.visibility</p:attrName>
                                        </p:attrNameLst>
                                      </p:cBhvr>
                                      <p:to>
                                        <p:strVal val="visible"/>
                                      </p:to>
                                    </p:set>
                                    <p:animEffect transition="in" filter="blinds(horizontal)">
                                      <p:cBhvr>
                                        <p:cTn id="45" dur="500"/>
                                        <p:tgtEl>
                                          <p:spTgt spid="1274896"/>
                                        </p:tgtEl>
                                      </p:cBhvr>
                                    </p:animEffect>
                                  </p:childTnLst>
                                </p:cTn>
                              </p:par>
                              <p:par>
                                <p:cTn id="46" presetID="3" presetClass="entr" presetSubtype="10" fill="hold" nodeType="withEffect">
                                  <p:stCondLst>
                                    <p:cond delay="0"/>
                                  </p:stCondLst>
                                  <p:childTnLst>
                                    <p:set>
                                      <p:cBhvr>
                                        <p:cTn id="47" dur="1" fill="hold">
                                          <p:stCondLst>
                                            <p:cond delay="0"/>
                                          </p:stCondLst>
                                        </p:cTn>
                                        <p:tgtEl>
                                          <p:spTgt spid="1274898"/>
                                        </p:tgtEl>
                                        <p:attrNameLst>
                                          <p:attrName>style.visibility</p:attrName>
                                        </p:attrNameLst>
                                      </p:cBhvr>
                                      <p:to>
                                        <p:strVal val="visible"/>
                                      </p:to>
                                    </p:set>
                                    <p:animEffect transition="in" filter="blinds(horizontal)">
                                      <p:cBhvr>
                                        <p:cTn id="48" dur="500"/>
                                        <p:tgtEl>
                                          <p:spTgt spid="127489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274899"/>
                                        </p:tgtEl>
                                        <p:attrNameLst>
                                          <p:attrName>style.visibility</p:attrName>
                                        </p:attrNameLst>
                                      </p:cBhvr>
                                      <p:to>
                                        <p:strVal val="visible"/>
                                      </p:to>
                                    </p:set>
                                    <p:animEffect transition="in" filter="blinds(horizontal)">
                                      <p:cBhvr>
                                        <p:cTn id="53" dur="500"/>
                                        <p:tgtEl>
                                          <p:spTgt spid="1274899"/>
                                        </p:tgtEl>
                                      </p:cBhvr>
                                    </p:animEffect>
                                  </p:childTnLst>
                                </p:cTn>
                              </p:par>
                              <p:par>
                                <p:cTn id="54" presetID="3" presetClass="entr" presetSubtype="10" fill="hold" nodeType="withEffect">
                                  <p:stCondLst>
                                    <p:cond delay="0"/>
                                  </p:stCondLst>
                                  <p:childTnLst>
                                    <p:set>
                                      <p:cBhvr>
                                        <p:cTn id="55" dur="1" fill="hold">
                                          <p:stCondLst>
                                            <p:cond delay="0"/>
                                          </p:stCondLst>
                                        </p:cTn>
                                        <p:tgtEl>
                                          <p:spTgt spid="1274900"/>
                                        </p:tgtEl>
                                        <p:attrNameLst>
                                          <p:attrName>style.visibility</p:attrName>
                                        </p:attrNameLst>
                                      </p:cBhvr>
                                      <p:to>
                                        <p:strVal val="visible"/>
                                      </p:to>
                                    </p:set>
                                    <p:animEffect transition="in" filter="blinds(horizontal)">
                                      <p:cBhvr>
                                        <p:cTn id="56" dur="500"/>
                                        <p:tgtEl>
                                          <p:spTgt spid="127490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274902"/>
                                        </p:tgtEl>
                                        <p:attrNameLst>
                                          <p:attrName>style.visibility</p:attrName>
                                        </p:attrNameLst>
                                      </p:cBhvr>
                                      <p:to>
                                        <p:strVal val="visible"/>
                                      </p:to>
                                    </p:set>
                                    <p:animEffect transition="in" filter="blinds(horizontal)">
                                      <p:cBhvr>
                                        <p:cTn id="61" dur="500"/>
                                        <p:tgtEl>
                                          <p:spTgt spid="127490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274901"/>
                                        </p:tgtEl>
                                        <p:attrNameLst>
                                          <p:attrName>style.visibility</p:attrName>
                                        </p:attrNameLst>
                                      </p:cBhvr>
                                      <p:to>
                                        <p:strVal val="visible"/>
                                      </p:to>
                                    </p:set>
                                    <p:animEffect transition="in" filter="blinds(horizontal)">
                                      <p:cBhvr>
                                        <p:cTn id="64" dur="500"/>
                                        <p:tgtEl>
                                          <p:spTgt spid="1274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4" grpId="0" animBg="1"/>
      <p:bldP spid="1274885" grpId="0" animBg="1"/>
      <p:bldP spid="1274886" grpId="0" animBg="1"/>
      <p:bldP spid="1274892" grpId="0" animBg="1"/>
      <p:bldP spid="1274893" grpId="0" animBg="1"/>
      <p:bldP spid="1274896" grpId="0" animBg="1"/>
      <p:bldP spid="1274899" grpId="0" animBg="1"/>
      <p:bldP spid="127490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115616" y="404664"/>
            <a:ext cx="6480720" cy="540060"/>
          </a:xfrm>
        </p:spPr>
        <p:txBody>
          <a:bodyPr>
            <a:normAutofit/>
          </a:bodyPr>
          <a:lstStyle/>
          <a:p>
            <a:pPr eaLnBrk="1" hangingPunct="1"/>
            <a:r>
              <a:rPr lang="zh-CN" altLang="en-US" sz="2800" dirty="0">
                <a:solidFill>
                  <a:srgbClr val="FF0000"/>
                </a:solidFill>
              </a:rPr>
              <a:t>生产绩效指标</a:t>
            </a:r>
            <a:r>
              <a:rPr lang="en-US" altLang="zh-CN" sz="2800" dirty="0">
                <a:solidFill>
                  <a:srgbClr val="FF0000"/>
                </a:solidFill>
              </a:rPr>
              <a:t>--PQCDSM</a:t>
            </a:r>
          </a:p>
        </p:txBody>
      </p:sp>
      <p:sp>
        <p:nvSpPr>
          <p:cNvPr id="140291" name="Rectangle 3"/>
          <p:cNvSpPr>
            <a:spLocks noGrp="1" noChangeArrowheads="1"/>
          </p:cNvSpPr>
          <p:nvPr>
            <p:ph idx="1"/>
          </p:nvPr>
        </p:nvSpPr>
        <p:spPr>
          <a:xfrm>
            <a:off x="499697" y="1639768"/>
            <a:ext cx="8093319" cy="4210050"/>
          </a:xfrm>
          <a:ln/>
        </p:spPr>
        <p:style>
          <a:lnRef idx="2">
            <a:schemeClr val="accent1"/>
          </a:lnRef>
          <a:fillRef idx="1">
            <a:schemeClr val="lt1"/>
          </a:fillRef>
          <a:effectRef idx="0">
            <a:schemeClr val="accent1"/>
          </a:effectRef>
          <a:fontRef idx="minor">
            <a:schemeClr val="dk1"/>
          </a:fontRef>
        </p:style>
        <p:txBody>
          <a:bodyPr>
            <a:normAutofit/>
          </a:bodyPr>
          <a:lstStyle/>
          <a:p>
            <a:pPr marL="422041" indent="-422041">
              <a:lnSpc>
                <a:spcPct val="150000"/>
              </a:lnSpc>
              <a:buFont typeface="+mj-lt"/>
              <a:buAutoNum type="arabicPeriod"/>
            </a:pPr>
            <a:r>
              <a:rPr lang="zh-CN" altLang="en-US" sz="2400" b="1" dirty="0">
                <a:solidFill>
                  <a:schemeClr val="tx1"/>
                </a:solidFill>
                <a:latin typeface="微软雅黑" pitchFamily="34" charset="-122"/>
                <a:ea typeface="微软雅黑" pitchFamily="34" charset="-122"/>
              </a:rPr>
              <a:t>效率</a:t>
            </a:r>
            <a:r>
              <a:rPr lang="en-US" altLang="zh-CN" sz="2400" b="1" dirty="0">
                <a:solidFill>
                  <a:schemeClr val="tx1"/>
                </a:solidFill>
                <a:latin typeface="微软雅黑" pitchFamily="34" charset="-122"/>
                <a:ea typeface="微软雅黑" pitchFamily="34" charset="-122"/>
              </a:rPr>
              <a:t>(P</a:t>
            </a:r>
            <a:r>
              <a:rPr lang="zh-CN" altLang="en-US" sz="2400" b="1" dirty="0">
                <a:solidFill>
                  <a:schemeClr val="tx1"/>
                </a:solidFill>
                <a:latin typeface="微软雅黑" pitchFamily="34" charset="-122"/>
                <a:ea typeface="微软雅黑" pitchFamily="34" charset="-122"/>
              </a:rPr>
              <a:t>：</a:t>
            </a:r>
            <a:r>
              <a:rPr lang="en-US" altLang="zh-CN" sz="2400" b="1" dirty="0">
                <a:solidFill>
                  <a:schemeClr val="tx1"/>
                </a:solidFill>
                <a:latin typeface="微软雅黑" pitchFamily="34" charset="-122"/>
                <a:ea typeface="微软雅黑" pitchFamily="34" charset="-122"/>
              </a:rPr>
              <a:t>Productivity) :</a:t>
            </a:r>
            <a:r>
              <a:rPr lang="zh-CN" altLang="en-US" sz="2400" b="1" dirty="0">
                <a:solidFill>
                  <a:schemeClr val="tx1"/>
                </a:solidFill>
                <a:latin typeface="微软雅黑" pitchFamily="34" charset="-122"/>
                <a:ea typeface="微软雅黑" pitchFamily="34" charset="-122"/>
              </a:rPr>
              <a:t>产量，产能利用率等；</a:t>
            </a:r>
          </a:p>
          <a:p>
            <a:pPr marL="422041" indent="-422041">
              <a:lnSpc>
                <a:spcPct val="150000"/>
              </a:lnSpc>
              <a:buFont typeface="+mj-lt"/>
              <a:buAutoNum type="arabicPeriod"/>
            </a:pPr>
            <a:r>
              <a:rPr lang="zh-CN" altLang="en-US" sz="2400" b="1" dirty="0">
                <a:solidFill>
                  <a:schemeClr val="tx1"/>
                </a:solidFill>
                <a:latin typeface="微软雅黑" pitchFamily="34" charset="-122"/>
                <a:ea typeface="微软雅黑" pitchFamily="34" charset="-122"/>
              </a:rPr>
              <a:t>品质</a:t>
            </a:r>
            <a:r>
              <a:rPr lang="en-US" altLang="zh-CN" sz="2400" b="1" dirty="0">
                <a:solidFill>
                  <a:schemeClr val="tx1"/>
                </a:solidFill>
                <a:latin typeface="微软雅黑" pitchFamily="34" charset="-122"/>
                <a:ea typeface="微软雅黑" pitchFamily="34" charset="-122"/>
              </a:rPr>
              <a:t>(Q</a:t>
            </a:r>
            <a:r>
              <a:rPr lang="zh-CN" altLang="en-US" sz="2400" b="1" dirty="0">
                <a:solidFill>
                  <a:schemeClr val="tx1"/>
                </a:solidFill>
                <a:latin typeface="微软雅黑" pitchFamily="34" charset="-122"/>
                <a:ea typeface="微软雅黑" pitchFamily="34" charset="-122"/>
              </a:rPr>
              <a:t>：</a:t>
            </a:r>
            <a:r>
              <a:rPr lang="en-US" altLang="zh-CN" sz="2400" b="1" dirty="0">
                <a:solidFill>
                  <a:schemeClr val="tx1"/>
                </a:solidFill>
                <a:latin typeface="微软雅黑" pitchFamily="34" charset="-122"/>
                <a:ea typeface="微软雅黑" pitchFamily="34" charset="-122"/>
              </a:rPr>
              <a:t>Quality)</a:t>
            </a:r>
            <a:r>
              <a:rPr lang="zh-CN" altLang="en-US" sz="2400" b="1" dirty="0">
                <a:solidFill>
                  <a:schemeClr val="tx1"/>
                </a:solidFill>
                <a:latin typeface="微软雅黑" pitchFamily="34" charset="-122"/>
                <a:ea typeface="微软雅黑" pitchFamily="34" charset="-122"/>
              </a:rPr>
              <a:t>：返工率，直通率，合格率等；</a:t>
            </a:r>
          </a:p>
          <a:p>
            <a:pPr marL="422041" indent="-422041">
              <a:lnSpc>
                <a:spcPct val="150000"/>
              </a:lnSpc>
              <a:buFont typeface="+mj-lt"/>
              <a:buAutoNum type="arabicPeriod"/>
            </a:pPr>
            <a:r>
              <a:rPr lang="zh-CN" altLang="en-US" sz="2400" b="1" dirty="0">
                <a:solidFill>
                  <a:schemeClr val="tx1"/>
                </a:solidFill>
                <a:latin typeface="微软雅黑" pitchFamily="34" charset="-122"/>
                <a:ea typeface="微软雅黑" pitchFamily="34" charset="-122"/>
              </a:rPr>
              <a:t>成本</a:t>
            </a:r>
            <a:r>
              <a:rPr lang="en-US" altLang="zh-CN" sz="2400" b="1" dirty="0">
                <a:solidFill>
                  <a:schemeClr val="tx1"/>
                </a:solidFill>
                <a:latin typeface="微软雅黑" pitchFamily="34" charset="-122"/>
                <a:ea typeface="微软雅黑" pitchFamily="34" charset="-122"/>
              </a:rPr>
              <a:t>(C</a:t>
            </a:r>
            <a:r>
              <a:rPr lang="zh-CN" altLang="en-US" sz="2400" b="1" dirty="0">
                <a:solidFill>
                  <a:schemeClr val="tx1"/>
                </a:solidFill>
                <a:latin typeface="微软雅黑" pitchFamily="34" charset="-122"/>
                <a:ea typeface="微软雅黑" pitchFamily="34" charset="-122"/>
              </a:rPr>
              <a:t>：</a:t>
            </a:r>
            <a:r>
              <a:rPr lang="en-US" altLang="zh-CN" sz="2400" b="1" dirty="0">
                <a:solidFill>
                  <a:schemeClr val="tx1"/>
                </a:solidFill>
                <a:latin typeface="微软雅黑" pitchFamily="34" charset="-122"/>
                <a:ea typeface="微软雅黑" pitchFamily="34" charset="-122"/>
              </a:rPr>
              <a:t>Cost) </a:t>
            </a:r>
            <a:r>
              <a:rPr lang="zh-CN" altLang="en-US" sz="2400" b="1" dirty="0">
                <a:solidFill>
                  <a:schemeClr val="tx1"/>
                </a:solidFill>
                <a:latin typeface="微软雅黑" pitchFamily="34" charset="-122"/>
                <a:ea typeface="微软雅黑" pitchFamily="34" charset="-122"/>
              </a:rPr>
              <a:t>：能耗，资金占用，材料利用率等；</a:t>
            </a:r>
          </a:p>
          <a:p>
            <a:pPr marL="422041" indent="-422041">
              <a:lnSpc>
                <a:spcPct val="150000"/>
              </a:lnSpc>
              <a:buFont typeface="+mj-lt"/>
              <a:buAutoNum type="arabicPeriod"/>
            </a:pPr>
            <a:r>
              <a:rPr lang="zh-CN" altLang="en-US" sz="2400" b="1" dirty="0">
                <a:solidFill>
                  <a:schemeClr val="tx1"/>
                </a:solidFill>
                <a:latin typeface="微软雅黑" pitchFamily="34" charset="-122"/>
                <a:ea typeface="微软雅黑" pitchFamily="34" charset="-122"/>
              </a:rPr>
              <a:t>交货期</a:t>
            </a:r>
            <a:r>
              <a:rPr lang="en-US" altLang="zh-CN" sz="2400" b="1" dirty="0">
                <a:solidFill>
                  <a:schemeClr val="tx1"/>
                </a:solidFill>
                <a:latin typeface="微软雅黑" pitchFamily="34" charset="-122"/>
                <a:ea typeface="微软雅黑" pitchFamily="34" charset="-122"/>
              </a:rPr>
              <a:t>(D</a:t>
            </a:r>
            <a:r>
              <a:rPr lang="zh-CN" altLang="en-US" sz="2400" b="1" dirty="0">
                <a:solidFill>
                  <a:schemeClr val="tx1"/>
                </a:solidFill>
                <a:latin typeface="微软雅黑" pitchFamily="34" charset="-122"/>
                <a:ea typeface="微软雅黑" pitchFamily="34" charset="-122"/>
              </a:rPr>
              <a:t>：</a:t>
            </a:r>
            <a:r>
              <a:rPr lang="en-US" altLang="zh-CN" sz="2400" b="1" dirty="0">
                <a:solidFill>
                  <a:schemeClr val="tx1"/>
                </a:solidFill>
                <a:latin typeface="微软雅黑" pitchFamily="34" charset="-122"/>
                <a:ea typeface="微软雅黑" pitchFamily="34" charset="-122"/>
              </a:rPr>
              <a:t>Delivery)</a:t>
            </a:r>
            <a:r>
              <a:rPr lang="zh-CN" altLang="en-US" sz="2400" b="1" dirty="0">
                <a:solidFill>
                  <a:schemeClr val="tx1"/>
                </a:solidFill>
                <a:latin typeface="微软雅黑" pitchFamily="34" charset="-122"/>
                <a:ea typeface="微软雅黑" pitchFamily="34" charset="-122"/>
              </a:rPr>
              <a:t>：订单履约率，交货及时率等；</a:t>
            </a:r>
          </a:p>
          <a:p>
            <a:pPr marL="422041" indent="-422041">
              <a:lnSpc>
                <a:spcPct val="150000"/>
              </a:lnSpc>
              <a:buFont typeface="+mj-lt"/>
              <a:buAutoNum type="arabicPeriod"/>
            </a:pPr>
            <a:r>
              <a:rPr lang="zh-CN" altLang="en-US" sz="2400" b="1" dirty="0">
                <a:solidFill>
                  <a:schemeClr val="tx1"/>
                </a:solidFill>
                <a:latin typeface="微软雅黑" pitchFamily="34" charset="-122"/>
                <a:ea typeface="微软雅黑" pitchFamily="34" charset="-122"/>
              </a:rPr>
              <a:t>安全</a:t>
            </a:r>
            <a:r>
              <a:rPr lang="en-US" altLang="zh-CN" sz="2400" b="1" dirty="0">
                <a:solidFill>
                  <a:schemeClr val="tx1"/>
                </a:solidFill>
                <a:latin typeface="微软雅黑" pitchFamily="34" charset="-122"/>
                <a:ea typeface="微软雅黑" pitchFamily="34" charset="-122"/>
              </a:rPr>
              <a:t>(S</a:t>
            </a:r>
            <a:r>
              <a:rPr lang="zh-CN" altLang="en-US" sz="2400" b="1" dirty="0">
                <a:solidFill>
                  <a:schemeClr val="tx1"/>
                </a:solidFill>
                <a:latin typeface="微软雅黑" pitchFamily="34" charset="-122"/>
                <a:ea typeface="微软雅黑" pitchFamily="34" charset="-122"/>
              </a:rPr>
              <a:t>：</a:t>
            </a:r>
            <a:r>
              <a:rPr lang="en-US" altLang="zh-CN" sz="2400" b="1" dirty="0">
                <a:solidFill>
                  <a:schemeClr val="tx1"/>
                </a:solidFill>
                <a:latin typeface="微软雅黑" pitchFamily="34" charset="-122"/>
                <a:ea typeface="微软雅黑" pitchFamily="34" charset="-122"/>
              </a:rPr>
              <a:t>Safety) </a:t>
            </a:r>
            <a:r>
              <a:rPr lang="zh-CN" altLang="en-US" sz="2400" b="1" dirty="0">
                <a:solidFill>
                  <a:schemeClr val="tx1"/>
                </a:solidFill>
                <a:latin typeface="微软雅黑" pitchFamily="34" charset="-122"/>
                <a:ea typeface="微软雅黑" pitchFamily="34" charset="-122"/>
              </a:rPr>
              <a:t>：事故数量等；</a:t>
            </a:r>
          </a:p>
          <a:p>
            <a:pPr marL="422041" indent="-422041">
              <a:lnSpc>
                <a:spcPct val="150000"/>
              </a:lnSpc>
              <a:buFont typeface="+mj-lt"/>
              <a:buAutoNum type="arabicPeriod"/>
            </a:pPr>
            <a:r>
              <a:rPr lang="zh-CN" altLang="en-US" sz="2400" b="1" dirty="0">
                <a:solidFill>
                  <a:schemeClr val="tx1"/>
                </a:solidFill>
                <a:latin typeface="微软雅黑" pitchFamily="34" charset="-122"/>
                <a:ea typeface="微软雅黑" pitchFamily="34" charset="-122"/>
              </a:rPr>
              <a:t>士气</a:t>
            </a:r>
            <a:r>
              <a:rPr lang="en-US" altLang="zh-CN" sz="2400" b="1" dirty="0">
                <a:solidFill>
                  <a:schemeClr val="tx1"/>
                </a:solidFill>
                <a:latin typeface="微软雅黑" pitchFamily="34" charset="-122"/>
                <a:ea typeface="微软雅黑" pitchFamily="34" charset="-122"/>
              </a:rPr>
              <a:t>(M</a:t>
            </a:r>
            <a:r>
              <a:rPr lang="zh-CN" altLang="en-US" sz="2400" b="1" dirty="0">
                <a:solidFill>
                  <a:schemeClr val="tx1"/>
                </a:solidFill>
                <a:latin typeface="微软雅黑" pitchFamily="34" charset="-122"/>
                <a:ea typeface="微软雅黑" pitchFamily="34" charset="-122"/>
              </a:rPr>
              <a:t>：</a:t>
            </a:r>
            <a:r>
              <a:rPr lang="en-US" altLang="zh-CN" sz="2400" b="1" dirty="0">
                <a:solidFill>
                  <a:schemeClr val="tx1"/>
                </a:solidFill>
                <a:latin typeface="微软雅黑" pitchFamily="34" charset="-122"/>
                <a:ea typeface="微软雅黑" pitchFamily="34" charset="-122"/>
              </a:rPr>
              <a:t>Morale)</a:t>
            </a:r>
            <a:r>
              <a:rPr lang="zh-CN" altLang="en-US" sz="2400" b="1" dirty="0">
                <a:solidFill>
                  <a:schemeClr val="tx1"/>
                </a:solidFill>
                <a:latin typeface="微软雅黑" pitchFamily="34" charset="-122"/>
                <a:ea typeface="微软雅黑" pitchFamily="34" charset="-122"/>
              </a:rPr>
              <a:t>：出勤率，建议率等</a:t>
            </a:r>
            <a:r>
              <a:rPr lang="en-US" altLang="zh-CN" sz="2400" b="1" dirty="0">
                <a:solidFill>
                  <a:schemeClr val="tx1"/>
                </a:solidFill>
                <a:latin typeface="微软雅黑" pitchFamily="34" charset="-122"/>
                <a:ea typeface="微软雅黑" pitchFamily="34" charset="-122"/>
              </a:rPr>
              <a:t>;</a:t>
            </a:r>
            <a:endParaRPr lang="en-US" altLang="zh-CN" sz="24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658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291">
                                            <p:bg/>
                                          </p:spTgt>
                                        </p:tgtEl>
                                        <p:attrNameLst>
                                          <p:attrName>style.visibility</p:attrName>
                                        </p:attrNameLst>
                                      </p:cBhvr>
                                      <p:to>
                                        <p:strVal val="visible"/>
                                      </p:to>
                                    </p:set>
                                    <p:animEffect transition="in" filter="wipe(up)">
                                      <p:cBhvr>
                                        <p:cTn id="7" dur="500"/>
                                        <p:tgtEl>
                                          <p:spTgt spid="1402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wipe(up)">
                                      <p:cBhvr>
                                        <p:cTn id="12" dur="500"/>
                                        <p:tgtEl>
                                          <p:spTgt spid="140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wipe(up)">
                                      <p:cBhvr>
                                        <p:cTn id="17" dur="500"/>
                                        <p:tgtEl>
                                          <p:spTgt spid="140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0291">
                                            <p:txEl>
                                              <p:pRg st="2" end="2"/>
                                            </p:txEl>
                                          </p:spTgt>
                                        </p:tgtEl>
                                        <p:attrNameLst>
                                          <p:attrName>style.visibility</p:attrName>
                                        </p:attrNameLst>
                                      </p:cBhvr>
                                      <p:to>
                                        <p:strVal val="visible"/>
                                      </p:to>
                                    </p:set>
                                    <p:animEffect transition="in" filter="wipe(up)">
                                      <p:cBhvr>
                                        <p:cTn id="22" dur="500"/>
                                        <p:tgtEl>
                                          <p:spTgt spid="140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0291">
                                            <p:txEl>
                                              <p:pRg st="3" end="3"/>
                                            </p:txEl>
                                          </p:spTgt>
                                        </p:tgtEl>
                                        <p:attrNameLst>
                                          <p:attrName>style.visibility</p:attrName>
                                        </p:attrNameLst>
                                      </p:cBhvr>
                                      <p:to>
                                        <p:strVal val="visible"/>
                                      </p:to>
                                    </p:set>
                                    <p:animEffect transition="in" filter="wipe(up)">
                                      <p:cBhvr>
                                        <p:cTn id="27" dur="500"/>
                                        <p:tgtEl>
                                          <p:spTgt spid="140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0291">
                                            <p:txEl>
                                              <p:pRg st="4" end="4"/>
                                            </p:txEl>
                                          </p:spTgt>
                                        </p:tgtEl>
                                        <p:attrNameLst>
                                          <p:attrName>style.visibility</p:attrName>
                                        </p:attrNameLst>
                                      </p:cBhvr>
                                      <p:to>
                                        <p:strVal val="visible"/>
                                      </p:to>
                                    </p:set>
                                    <p:animEffect transition="in" filter="wipe(up)">
                                      <p:cBhvr>
                                        <p:cTn id="32" dur="500"/>
                                        <p:tgtEl>
                                          <p:spTgt spid="140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0291">
                                            <p:txEl>
                                              <p:pRg st="5" end="5"/>
                                            </p:txEl>
                                          </p:spTgt>
                                        </p:tgtEl>
                                        <p:attrNameLst>
                                          <p:attrName>style.visibility</p:attrName>
                                        </p:attrNameLst>
                                      </p:cBhvr>
                                      <p:to>
                                        <p:strVal val="visible"/>
                                      </p:to>
                                    </p:set>
                                    <p:animEffect transition="in" filter="wipe(up)">
                                      <p:cBhvr>
                                        <p:cTn id="37"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a:xfrm>
            <a:off x="1040113" y="368755"/>
            <a:ext cx="7893185" cy="617617"/>
          </a:xfrm>
        </p:spPr>
        <p:txBody>
          <a:bodyPr>
            <a:normAutofit/>
          </a:bodyPr>
          <a:lstStyle/>
          <a:p>
            <a:pPr eaLnBrk="1" hangingPunct="1"/>
            <a:r>
              <a:rPr lang="zh-CN" altLang="en-US" sz="2954" dirty="0">
                <a:solidFill>
                  <a:srgbClr val="FF0000"/>
                </a:solidFill>
              </a:rPr>
              <a:t>生产部门绩效指标分解</a:t>
            </a:r>
          </a:p>
        </p:txBody>
      </p:sp>
      <p:sp>
        <p:nvSpPr>
          <p:cNvPr id="843780" name="Rectangle 4"/>
          <p:cNvSpPr>
            <a:spLocks noChangeArrowheads="1"/>
          </p:cNvSpPr>
          <p:nvPr/>
        </p:nvSpPr>
        <p:spPr bwMode="auto">
          <a:xfrm>
            <a:off x="666751" y="1642699"/>
            <a:ext cx="997926"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企业经</a:t>
            </a:r>
          </a:p>
          <a:p>
            <a:pPr marL="420576" indent="-420576">
              <a:lnSpc>
                <a:spcPct val="150000"/>
              </a:lnSpc>
              <a:defRPr/>
            </a:pPr>
            <a:r>
              <a:rPr lang="zh-CN" altLang="en-US"/>
              <a:t>营目标</a:t>
            </a:r>
          </a:p>
        </p:txBody>
      </p:sp>
      <p:sp>
        <p:nvSpPr>
          <p:cNvPr id="843781" name="Rectangle 5"/>
          <p:cNvSpPr>
            <a:spLocks noChangeArrowheads="1"/>
          </p:cNvSpPr>
          <p:nvPr/>
        </p:nvSpPr>
        <p:spPr bwMode="auto">
          <a:xfrm>
            <a:off x="666751" y="3055330"/>
            <a:ext cx="997926"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生产部</a:t>
            </a:r>
          </a:p>
          <a:p>
            <a:pPr marL="420576" indent="-420576">
              <a:lnSpc>
                <a:spcPct val="150000"/>
              </a:lnSpc>
              <a:defRPr/>
            </a:pPr>
            <a:r>
              <a:rPr lang="zh-CN" altLang="en-US"/>
              <a:t>门目标</a:t>
            </a:r>
          </a:p>
        </p:txBody>
      </p:sp>
      <p:sp>
        <p:nvSpPr>
          <p:cNvPr id="843782" name="Rectangle 6"/>
          <p:cNvSpPr>
            <a:spLocks noChangeArrowheads="1"/>
          </p:cNvSpPr>
          <p:nvPr/>
        </p:nvSpPr>
        <p:spPr bwMode="auto">
          <a:xfrm>
            <a:off x="666751" y="4633549"/>
            <a:ext cx="997926"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生产部</a:t>
            </a:r>
          </a:p>
          <a:p>
            <a:pPr marL="420576" indent="-420576">
              <a:lnSpc>
                <a:spcPct val="150000"/>
              </a:lnSpc>
              <a:defRPr/>
            </a:pPr>
            <a:r>
              <a:rPr lang="zh-CN" altLang="en-US"/>
              <a:t>门</a:t>
            </a:r>
            <a:r>
              <a:rPr lang="en-US" altLang="zh-CN"/>
              <a:t>KPI</a:t>
            </a:r>
          </a:p>
        </p:txBody>
      </p:sp>
      <p:sp>
        <p:nvSpPr>
          <p:cNvPr id="843783" name="Rectangle 7"/>
          <p:cNvSpPr>
            <a:spLocks noChangeArrowheads="1"/>
          </p:cNvSpPr>
          <p:nvPr/>
        </p:nvSpPr>
        <p:spPr bwMode="auto">
          <a:xfrm>
            <a:off x="2244969" y="4633549"/>
            <a:ext cx="1038958"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生产部</a:t>
            </a:r>
          </a:p>
          <a:p>
            <a:pPr marL="420576" indent="-420576">
              <a:lnSpc>
                <a:spcPct val="150000"/>
              </a:lnSpc>
              <a:defRPr/>
            </a:pPr>
            <a:r>
              <a:rPr lang="zh-CN" altLang="en-US"/>
              <a:t>门任务</a:t>
            </a:r>
          </a:p>
        </p:txBody>
      </p:sp>
      <p:sp>
        <p:nvSpPr>
          <p:cNvPr id="843784" name="Rectangle 8"/>
          <p:cNvSpPr>
            <a:spLocks noChangeArrowheads="1"/>
          </p:cNvSpPr>
          <p:nvPr/>
        </p:nvSpPr>
        <p:spPr bwMode="auto">
          <a:xfrm>
            <a:off x="3865685" y="4633549"/>
            <a:ext cx="1038958"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员工个</a:t>
            </a:r>
          </a:p>
          <a:p>
            <a:pPr marL="420576" indent="-420576">
              <a:lnSpc>
                <a:spcPct val="150000"/>
              </a:lnSpc>
              <a:defRPr/>
            </a:pPr>
            <a:r>
              <a:rPr lang="zh-CN" altLang="en-US"/>
              <a:t>人工作</a:t>
            </a:r>
          </a:p>
        </p:txBody>
      </p:sp>
      <p:sp>
        <p:nvSpPr>
          <p:cNvPr id="843785" name="Rectangle 9"/>
          <p:cNvSpPr>
            <a:spLocks noChangeArrowheads="1"/>
          </p:cNvSpPr>
          <p:nvPr/>
        </p:nvSpPr>
        <p:spPr bwMode="auto">
          <a:xfrm>
            <a:off x="5568462" y="4633549"/>
            <a:ext cx="1038958"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员工</a:t>
            </a:r>
            <a:r>
              <a:rPr lang="en-US" altLang="zh-CN"/>
              <a:t>KPI</a:t>
            </a:r>
          </a:p>
        </p:txBody>
      </p:sp>
      <p:sp>
        <p:nvSpPr>
          <p:cNvPr id="843786" name="Rectangle 10"/>
          <p:cNvSpPr>
            <a:spLocks noChangeArrowheads="1"/>
          </p:cNvSpPr>
          <p:nvPr/>
        </p:nvSpPr>
        <p:spPr bwMode="auto">
          <a:xfrm>
            <a:off x="5509846" y="2680191"/>
            <a:ext cx="1038958" cy="706315"/>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岗位职责</a:t>
            </a:r>
          </a:p>
        </p:txBody>
      </p:sp>
      <p:sp>
        <p:nvSpPr>
          <p:cNvPr id="843788" name="Rectangle 12"/>
          <p:cNvSpPr>
            <a:spLocks noChangeArrowheads="1"/>
          </p:cNvSpPr>
          <p:nvPr/>
        </p:nvSpPr>
        <p:spPr bwMode="auto">
          <a:xfrm>
            <a:off x="7397262" y="3969727"/>
            <a:ext cx="914400" cy="1910862"/>
          </a:xfrm>
          <a:prstGeom prst="rect">
            <a:avLst/>
          </a:prstGeom>
          <a:solidFill>
            <a:schemeClr val="accent1"/>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r>
              <a:rPr lang="zh-CN" altLang="en-US"/>
              <a:t>数量</a:t>
            </a:r>
          </a:p>
          <a:p>
            <a:pPr marL="420576" indent="-420576">
              <a:lnSpc>
                <a:spcPct val="150000"/>
              </a:lnSpc>
              <a:defRPr/>
            </a:pPr>
            <a:r>
              <a:rPr lang="zh-CN" altLang="en-US"/>
              <a:t>质量</a:t>
            </a:r>
          </a:p>
          <a:p>
            <a:pPr marL="420576" indent="-420576">
              <a:lnSpc>
                <a:spcPct val="150000"/>
              </a:lnSpc>
              <a:defRPr/>
            </a:pPr>
            <a:r>
              <a:rPr lang="zh-CN" altLang="en-US"/>
              <a:t>成本</a:t>
            </a:r>
          </a:p>
          <a:p>
            <a:pPr marL="420576" indent="-420576">
              <a:lnSpc>
                <a:spcPct val="150000"/>
              </a:lnSpc>
              <a:defRPr/>
            </a:pPr>
            <a:r>
              <a:rPr lang="zh-CN" altLang="en-US"/>
              <a:t>态度</a:t>
            </a:r>
          </a:p>
        </p:txBody>
      </p:sp>
      <p:sp>
        <p:nvSpPr>
          <p:cNvPr id="843789" name="AutoShape 13"/>
          <p:cNvSpPr>
            <a:spLocks noChangeArrowheads="1"/>
          </p:cNvSpPr>
          <p:nvPr/>
        </p:nvSpPr>
        <p:spPr bwMode="auto">
          <a:xfrm>
            <a:off x="1082921" y="2432539"/>
            <a:ext cx="208085" cy="581758"/>
          </a:xfrm>
          <a:prstGeom prst="downArrow">
            <a:avLst>
              <a:gd name="adj1" fmla="val 50000"/>
              <a:gd name="adj2" fmla="val 69894"/>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790" name="AutoShape 14"/>
          <p:cNvSpPr>
            <a:spLocks noChangeArrowheads="1"/>
          </p:cNvSpPr>
          <p:nvPr/>
        </p:nvSpPr>
        <p:spPr bwMode="auto">
          <a:xfrm>
            <a:off x="1082921" y="3886203"/>
            <a:ext cx="206619" cy="706315"/>
          </a:xfrm>
          <a:prstGeom prst="downArrow">
            <a:avLst>
              <a:gd name="adj1" fmla="val 50000"/>
              <a:gd name="adj2" fmla="val 85461"/>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791" name="AutoShape 15"/>
          <p:cNvSpPr>
            <a:spLocks noChangeArrowheads="1"/>
          </p:cNvSpPr>
          <p:nvPr/>
        </p:nvSpPr>
        <p:spPr bwMode="auto">
          <a:xfrm>
            <a:off x="1705707" y="4882664"/>
            <a:ext cx="539262" cy="249115"/>
          </a:xfrm>
          <a:prstGeom prst="rightArrow">
            <a:avLst>
              <a:gd name="adj1" fmla="val 50000"/>
              <a:gd name="adj2" fmla="val 54118"/>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792" name="AutoShape 16"/>
          <p:cNvSpPr>
            <a:spLocks noChangeArrowheads="1"/>
          </p:cNvSpPr>
          <p:nvPr/>
        </p:nvSpPr>
        <p:spPr bwMode="auto">
          <a:xfrm>
            <a:off x="3326424" y="4882664"/>
            <a:ext cx="539262" cy="249115"/>
          </a:xfrm>
          <a:prstGeom prst="rightArrow">
            <a:avLst>
              <a:gd name="adj1" fmla="val 50000"/>
              <a:gd name="adj2" fmla="val 54118"/>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793" name="AutoShape 17"/>
          <p:cNvSpPr>
            <a:spLocks noChangeArrowheads="1"/>
          </p:cNvSpPr>
          <p:nvPr/>
        </p:nvSpPr>
        <p:spPr bwMode="auto">
          <a:xfrm>
            <a:off x="4986706" y="4841633"/>
            <a:ext cx="540726" cy="290146"/>
          </a:xfrm>
          <a:prstGeom prst="rightArrow">
            <a:avLst>
              <a:gd name="adj1" fmla="val 38824"/>
              <a:gd name="adj2" fmla="val 46461"/>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794" name="AutoShape 18"/>
          <p:cNvSpPr>
            <a:spLocks noChangeArrowheads="1"/>
          </p:cNvSpPr>
          <p:nvPr/>
        </p:nvSpPr>
        <p:spPr bwMode="auto">
          <a:xfrm>
            <a:off x="5967048" y="3470033"/>
            <a:ext cx="249115" cy="1122485"/>
          </a:xfrm>
          <a:prstGeom prst="downArrow">
            <a:avLst>
              <a:gd name="adj1" fmla="val 50000"/>
              <a:gd name="adj2" fmla="val 112647"/>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796" name="AutoShape 20"/>
          <p:cNvSpPr>
            <a:spLocks noChangeArrowheads="1"/>
          </p:cNvSpPr>
          <p:nvPr/>
        </p:nvSpPr>
        <p:spPr bwMode="auto">
          <a:xfrm>
            <a:off x="6607421" y="4882664"/>
            <a:ext cx="706315" cy="249115"/>
          </a:xfrm>
          <a:prstGeom prst="leftArrow">
            <a:avLst>
              <a:gd name="adj1" fmla="val 50000"/>
              <a:gd name="adj2" fmla="val 70882"/>
            </a:avLst>
          </a:prstGeom>
          <a:solidFill>
            <a:schemeClr val="accent1"/>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sz="2000"/>
          </a:p>
        </p:txBody>
      </p:sp>
      <p:sp>
        <p:nvSpPr>
          <p:cNvPr id="843802" name="Rectangle 26"/>
          <p:cNvSpPr>
            <a:spLocks noChangeArrowheads="1"/>
          </p:cNvSpPr>
          <p:nvPr/>
        </p:nvSpPr>
        <p:spPr bwMode="auto">
          <a:xfrm>
            <a:off x="2764448" y="1614855"/>
            <a:ext cx="4818185" cy="734159"/>
          </a:xfrm>
          <a:prstGeom prst="rect">
            <a:avLst/>
          </a:prstGeom>
          <a:solidFill>
            <a:srgbClr val="FFCC00"/>
          </a:solidFill>
          <a:ln w="2540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gn="ctr">
              <a:lnSpc>
                <a:spcPct val="150000"/>
              </a:lnSpc>
              <a:defRPr/>
            </a:pPr>
            <a:r>
              <a:rPr lang="zh-CN" altLang="en-US" sz="2800" dirty="0">
                <a:solidFill>
                  <a:srgbClr val="FF0000"/>
                </a:solidFill>
              </a:rPr>
              <a:t>如何落实到人呢？？</a:t>
            </a:r>
          </a:p>
        </p:txBody>
      </p:sp>
    </p:spTree>
    <p:extLst>
      <p:ext uri="{BB962C8B-B14F-4D97-AF65-F5344CB8AC3E}">
        <p14:creationId xmlns:p14="http://schemas.microsoft.com/office/powerpoint/2010/main" val="1124862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3780"/>
                                        </p:tgtEl>
                                        <p:attrNameLst>
                                          <p:attrName>style.visibility</p:attrName>
                                        </p:attrNameLst>
                                      </p:cBhvr>
                                      <p:to>
                                        <p:strVal val="visible"/>
                                      </p:to>
                                    </p:set>
                                    <p:animEffect transition="in" filter="blinds(horizontal)">
                                      <p:cBhvr>
                                        <p:cTn id="7" dur="500"/>
                                        <p:tgtEl>
                                          <p:spTgt spid="8437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3789"/>
                                        </p:tgtEl>
                                        <p:attrNameLst>
                                          <p:attrName>style.visibility</p:attrName>
                                        </p:attrNameLst>
                                      </p:cBhvr>
                                      <p:to>
                                        <p:strVal val="visible"/>
                                      </p:to>
                                    </p:set>
                                    <p:animEffect transition="in" filter="blinds(horizontal)">
                                      <p:cBhvr>
                                        <p:cTn id="12" dur="500"/>
                                        <p:tgtEl>
                                          <p:spTgt spid="84378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43781"/>
                                        </p:tgtEl>
                                        <p:attrNameLst>
                                          <p:attrName>style.visibility</p:attrName>
                                        </p:attrNameLst>
                                      </p:cBhvr>
                                      <p:to>
                                        <p:strVal val="visible"/>
                                      </p:to>
                                    </p:set>
                                    <p:animEffect transition="in" filter="blinds(horizontal)">
                                      <p:cBhvr>
                                        <p:cTn id="15" dur="500"/>
                                        <p:tgtEl>
                                          <p:spTgt spid="8437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43790"/>
                                        </p:tgtEl>
                                        <p:attrNameLst>
                                          <p:attrName>style.visibility</p:attrName>
                                        </p:attrNameLst>
                                      </p:cBhvr>
                                      <p:to>
                                        <p:strVal val="visible"/>
                                      </p:to>
                                    </p:set>
                                    <p:animEffect transition="in" filter="blinds(horizontal)">
                                      <p:cBhvr>
                                        <p:cTn id="20" dur="500"/>
                                        <p:tgtEl>
                                          <p:spTgt spid="84379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43782"/>
                                        </p:tgtEl>
                                        <p:attrNameLst>
                                          <p:attrName>style.visibility</p:attrName>
                                        </p:attrNameLst>
                                      </p:cBhvr>
                                      <p:to>
                                        <p:strVal val="visible"/>
                                      </p:to>
                                    </p:set>
                                    <p:animEffect transition="in" filter="blinds(horizontal)">
                                      <p:cBhvr>
                                        <p:cTn id="23" dur="500"/>
                                        <p:tgtEl>
                                          <p:spTgt spid="84378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43791"/>
                                        </p:tgtEl>
                                        <p:attrNameLst>
                                          <p:attrName>style.visibility</p:attrName>
                                        </p:attrNameLst>
                                      </p:cBhvr>
                                      <p:to>
                                        <p:strVal val="visible"/>
                                      </p:to>
                                    </p:set>
                                    <p:animEffect transition="in" filter="blinds(horizontal)">
                                      <p:cBhvr>
                                        <p:cTn id="28" dur="500"/>
                                        <p:tgtEl>
                                          <p:spTgt spid="84379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3783"/>
                                        </p:tgtEl>
                                        <p:attrNameLst>
                                          <p:attrName>style.visibility</p:attrName>
                                        </p:attrNameLst>
                                      </p:cBhvr>
                                      <p:to>
                                        <p:strVal val="visible"/>
                                      </p:to>
                                    </p:set>
                                    <p:animEffect transition="in" filter="blinds(horizontal)">
                                      <p:cBhvr>
                                        <p:cTn id="31" dur="500"/>
                                        <p:tgtEl>
                                          <p:spTgt spid="84378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43792"/>
                                        </p:tgtEl>
                                        <p:attrNameLst>
                                          <p:attrName>style.visibility</p:attrName>
                                        </p:attrNameLst>
                                      </p:cBhvr>
                                      <p:to>
                                        <p:strVal val="visible"/>
                                      </p:to>
                                    </p:set>
                                    <p:animEffect transition="in" filter="blinds(horizontal)">
                                      <p:cBhvr>
                                        <p:cTn id="36" dur="500"/>
                                        <p:tgtEl>
                                          <p:spTgt spid="84379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43784"/>
                                        </p:tgtEl>
                                        <p:attrNameLst>
                                          <p:attrName>style.visibility</p:attrName>
                                        </p:attrNameLst>
                                      </p:cBhvr>
                                      <p:to>
                                        <p:strVal val="visible"/>
                                      </p:to>
                                    </p:set>
                                    <p:animEffect transition="in" filter="blinds(horizontal)">
                                      <p:cBhvr>
                                        <p:cTn id="39" dur="500"/>
                                        <p:tgtEl>
                                          <p:spTgt spid="84378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43794"/>
                                        </p:tgtEl>
                                        <p:attrNameLst>
                                          <p:attrName>style.visibility</p:attrName>
                                        </p:attrNameLst>
                                      </p:cBhvr>
                                      <p:to>
                                        <p:strVal val="visible"/>
                                      </p:to>
                                    </p:set>
                                    <p:animEffect transition="in" filter="blinds(horizontal)">
                                      <p:cBhvr>
                                        <p:cTn id="44" dur="500"/>
                                        <p:tgtEl>
                                          <p:spTgt spid="84379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43786"/>
                                        </p:tgtEl>
                                        <p:attrNameLst>
                                          <p:attrName>style.visibility</p:attrName>
                                        </p:attrNameLst>
                                      </p:cBhvr>
                                      <p:to>
                                        <p:strVal val="visible"/>
                                      </p:to>
                                    </p:set>
                                    <p:animEffect transition="in" filter="blinds(horizontal)">
                                      <p:cBhvr>
                                        <p:cTn id="47" dur="500"/>
                                        <p:tgtEl>
                                          <p:spTgt spid="84378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43793"/>
                                        </p:tgtEl>
                                        <p:attrNameLst>
                                          <p:attrName>style.visibility</p:attrName>
                                        </p:attrNameLst>
                                      </p:cBhvr>
                                      <p:to>
                                        <p:strVal val="visible"/>
                                      </p:to>
                                    </p:set>
                                    <p:animEffect transition="in" filter="blinds(horizontal)">
                                      <p:cBhvr>
                                        <p:cTn id="52" dur="500"/>
                                        <p:tgtEl>
                                          <p:spTgt spid="84379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43785"/>
                                        </p:tgtEl>
                                        <p:attrNameLst>
                                          <p:attrName>style.visibility</p:attrName>
                                        </p:attrNameLst>
                                      </p:cBhvr>
                                      <p:to>
                                        <p:strVal val="visible"/>
                                      </p:to>
                                    </p:set>
                                    <p:animEffect transition="in" filter="blinds(horizontal)">
                                      <p:cBhvr>
                                        <p:cTn id="55" dur="500"/>
                                        <p:tgtEl>
                                          <p:spTgt spid="8437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43796"/>
                                        </p:tgtEl>
                                        <p:attrNameLst>
                                          <p:attrName>style.visibility</p:attrName>
                                        </p:attrNameLst>
                                      </p:cBhvr>
                                      <p:to>
                                        <p:strVal val="visible"/>
                                      </p:to>
                                    </p:set>
                                    <p:animEffect transition="in" filter="blinds(horizontal)">
                                      <p:cBhvr>
                                        <p:cTn id="58" dur="500"/>
                                        <p:tgtEl>
                                          <p:spTgt spid="84379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43788"/>
                                        </p:tgtEl>
                                        <p:attrNameLst>
                                          <p:attrName>style.visibility</p:attrName>
                                        </p:attrNameLst>
                                      </p:cBhvr>
                                      <p:to>
                                        <p:strVal val="visible"/>
                                      </p:to>
                                    </p:set>
                                    <p:animEffect transition="in" filter="blinds(horizontal)">
                                      <p:cBhvr>
                                        <p:cTn id="61" dur="500"/>
                                        <p:tgtEl>
                                          <p:spTgt spid="84378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3802"/>
                                        </p:tgtEl>
                                        <p:attrNameLst>
                                          <p:attrName>style.visibility</p:attrName>
                                        </p:attrNameLst>
                                      </p:cBhvr>
                                      <p:to>
                                        <p:strVal val="visible"/>
                                      </p:to>
                                    </p:set>
                                    <p:anim calcmode="lin" valueType="num">
                                      <p:cBhvr additive="base">
                                        <p:cTn id="66" dur="500" fill="hold"/>
                                        <p:tgtEl>
                                          <p:spTgt spid="843802"/>
                                        </p:tgtEl>
                                        <p:attrNameLst>
                                          <p:attrName>ppt_x</p:attrName>
                                        </p:attrNameLst>
                                      </p:cBhvr>
                                      <p:tavLst>
                                        <p:tav tm="0">
                                          <p:val>
                                            <p:strVal val="#ppt_x"/>
                                          </p:val>
                                        </p:tav>
                                        <p:tav tm="100000">
                                          <p:val>
                                            <p:strVal val="#ppt_x"/>
                                          </p:val>
                                        </p:tav>
                                      </p:tavLst>
                                    </p:anim>
                                    <p:anim calcmode="lin" valueType="num">
                                      <p:cBhvr additive="base">
                                        <p:cTn id="67" dur="500" fill="hold"/>
                                        <p:tgtEl>
                                          <p:spTgt spid="8438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animBg="1"/>
      <p:bldP spid="843781" grpId="0" animBg="1"/>
      <p:bldP spid="843782" grpId="0" animBg="1"/>
      <p:bldP spid="843783" grpId="0" animBg="1"/>
      <p:bldP spid="843784" grpId="0" animBg="1"/>
      <p:bldP spid="843785" grpId="0" animBg="1"/>
      <p:bldP spid="843786" grpId="0" animBg="1"/>
      <p:bldP spid="843788" grpId="0" animBg="1"/>
      <p:bldP spid="843789" grpId="0" animBg="1"/>
      <p:bldP spid="843790" grpId="0" animBg="1"/>
      <p:bldP spid="843791" grpId="0" animBg="1"/>
      <p:bldP spid="843792" grpId="0" animBg="1"/>
      <p:bldP spid="843793" grpId="0" animBg="1"/>
      <p:bldP spid="843794" grpId="0" animBg="1"/>
      <p:bldP spid="843796" grpId="0" animBg="1"/>
      <p:bldP spid="84380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idx="1"/>
          </p:nvPr>
        </p:nvSpPr>
        <p:spPr>
          <a:xfrm>
            <a:off x="467544" y="1628800"/>
            <a:ext cx="7918938" cy="403244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eaLnBrk="1" hangingPunct="1">
              <a:lnSpc>
                <a:spcPct val="150000"/>
              </a:lnSpc>
            </a:pPr>
            <a:r>
              <a:rPr lang="zh-CN" altLang="en-US" sz="2800" b="1" dirty="0"/>
              <a:t>结果导向绩效管理定义：</a:t>
            </a:r>
            <a:endParaRPr lang="en-US" altLang="zh-CN" sz="2800" b="1" dirty="0"/>
          </a:p>
          <a:p>
            <a:pPr eaLnBrk="1" hangingPunct="1">
              <a:lnSpc>
                <a:spcPct val="150000"/>
              </a:lnSpc>
              <a:buFontTx/>
              <a:buNone/>
            </a:pPr>
            <a:r>
              <a:rPr lang="zh-CN" altLang="en-US" sz="1800" i="1" dirty="0">
                <a:solidFill>
                  <a:schemeClr val="accent2"/>
                </a:solidFill>
              </a:rPr>
              <a:t>     </a:t>
            </a:r>
            <a:r>
              <a:rPr lang="zh-CN" altLang="en-US" sz="2000" b="1" dirty="0">
                <a:solidFill>
                  <a:srgbClr val="FF0000"/>
                </a:solidFill>
              </a:rPr>
              <a:t>经营结果导向管理（</a:t>
            </a:r>
            <a:r>
              <a:rPr lang="en-US" altLang="zh-CN" sz="2000" b="1" dirty="0">
                <a:solidFill>
                  <a:srgbClr val="FF0000"/>
                </a:solidFill>
              </a:rPr>
              <a:t>RBM, Results</a:t>
            </a:r>
            <a:r>
              <a:rPr lang="zh-CN" altLang="en-US" sz="2000" b="1" dirty="0">
                <a:solidFill>
                  <a:srgbClr val="FF0000"/>
                </a:solidFill>
              </a:rPr>
              <a:t>－</a:t>
            </a:r>
            <a:r>
              <a:rPr lang="en-US" altLang="zh-CN" sz="2000" b="1" dirty="0">
                <a:solidFill>
                  <a:srgbClr val="FF0000"/>
                </a:solidFill>
              </a:rPr>
              <a:t>Based Management</a:t>
            </a:r>
            <a:r>
              <a:rPr lang="zh-CN" altLang="en-US" sz="2000" b="1" dirty="0">
                <a:solidFill>
                  <a:srgbClr val="FF0000"/>
                </a:solidFill>
              </a:rPr>
              <a:t>）专注于从制度的角度来管理经营的结果与产出的品质，并且极为显著地将经营管理的分析焦点和运筹焦点放在经营的结果和管理的绩效上。</a:t>
            </a:r>
            <a:r>
              <a:rPr lang="zh-CN" altLang="en-US" sz="3600" dirty="0"/>
              <a:t> </a:t>
            </a:r>
            <a:endParaRPr lang="zh-CN" altLang="en-US" sz="3600" b="1" dirty="0">
              <a:solidFill>
                <a:schemeClr val="accent2"/>
              </a:solidFill>
            </a:endParaRPr>
          </a:p>
          <a:p>
            <a:pPr eaLnBrk="1" hangingPunct="1">
              <a:lnSpc>
                <a:spcPct val="150000"/>
              </a:lnSpc>
            </a:pPr>
            <a:r>
              <a:rPr lang="en-US" altLang="zh-CN" sz="2800" b="1" dirty="0"/>
              <a:t>RBM</a:t>
            </a:r>
            <a:r>
              <a:rPr lang="zh-CN" altLang="en-US" sz="2800" b="1" dirty="0"/>
              <a:t>管理的优点</a:t>
            </a:r>
            <a:r>
              <a:rPr lang="en-US" altLang="zh-CN" sz="2800" b="1" dirty="0"/>
              <a:t>:</a:t>
            </a:r>
          </a:p>
          <a:p>
            <a:pPr eaLnBrk="1" hangingPunct="1">
              <a:lnSpc>
                <a:spcPct val="150000"/>
              </a:lnSpc>
              <a:buFontTx/>
              <a:buNone/>
            </a:pPr>
            <a:r>
              <a:rPr lang="zh-CN" altLang="en-US" sz="1800" b="1" dirty="0"/>
              <a:t>    </a:t>
            </a:r>
            <a:r>
              <a:rPr lang="zh-CN" altLang="en-US" sz="2000" b="1" dirty="0">
                <a:solidFill>
                  <a:srgbClr val="FF0000"/>
                </a:solidFill>
              </a:rPr>
              <a:t>责任到人，有利于详细指标的绩效考核</a:t>
            </a:r>
          </a:p>
          <a:p>
            <a:pPr eaLnBrk="1" hangingPunct="1">
              <a:lnSpc>
                <a:spcPct val="150000"/>
              </a:lnSpc>
              <a:buFontTx/>
              <a:buNone/>
            </a:pPr>
            <a:endParaRPr lang="en-US" altLang="zh-CN" sz="2400" b="1" i="1" dirty="0">
              <a:solidFill>
                <a:schemeClr val="accent2"/>
              </a:solidFill>
            </a:endParaRPr>
          </a:p>
        </p:txBody>
      </p:sp>
      <p:sp>
        <p:nvSpPr>
          <p:cNvPr id="150531" name="Text Box 2"/>
          <p:cNvSpPr txBox="1">
            <a:spLocks noChangeArrowheads="1"/>
          </p:cNvSpPr>
          <p:nvPr/>
        </p:nvSpPr>
        <p:spPr bwMode="auto">
          <a:xfrm>
            <a:off x="1115616" y="419067"/>
            <a:ext cx="4793273" cy="516113"/>
          </a:xfrm>
          <a:prstGeom prst="rect">
            <a:avLst/>
          </a:prstGeom>
          <a:noFill/>
          <a:ln w="9525">
            <a:noFill/>
            <a:miter lim="800000"/>
            <a:headEnd/>
            <a:tailEnd/>
          </a:ln>
        </p:spPr>
        <p:txBody>
          <a:bodyPr lIns="84403" tIns="42201" rIns="84403" bIns="42201">
            <a:spAutoFit/>
          </a:bodyPr>
          <a:lstStyle/>
          <a:p>
            <a:pPr>
              <a:spcBef>
                <a:spcPct val="0"/>
              </a:spcBef>
              <a:buSzTx/>
              <a:buFontTx/>
              <a:buNone/>
            </a:pPr>
            <a:r>
              <a:rPr lang="zh-CN" altLang="en-US" sz="2800" b="1" dirty="0">
                <a:solidFill>
                  <a:srgbClr val="FF3300"/>
                </a:solidFill>
                <a:latin typeface="宋体" pitchFamily="2" charset="-122"/>
                <a:ea typeface="微软雅黑" pitchFamily="34" charset="-122"/>
                <a:sym typeface="宋体" pitchFamily="2" charset="-122"/>
              </a:rPr>
              <a:t>结果导向的绩效管理</a:t>
            </a:r>
            <a:endParaRPr lang="zh-CN" altLang="en-US" sz="1600" b="1" dirty="0"/>
          </a:p>
        </p:txBody>
      </p:sp>
    </p:spTree>
    <p:extLst>
      <p:ext uri="{BB962C8B-B14F-4D97-AF65-F5344CB8AC3E}">
        <p14:creationId xmlns:p14="http://schemas.microsoft.com/office/powerpoint/2010/main" val="1325860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7874">
                                            <p:txEl>
                                              <p:pRg st="1" end="1"/>
                                            </p:txEl>
                                          </p:spTgt>
                                        </p:tgtEl>
                                        <p:attrNameLst>
                                          <p:attrName>style.visibility</p:attrName>
                                        </p:attrNameLst>
                                      </p:cBhvr>
                                      <p:to>
                                        <p:strVal val="visible"/>
                                      </p:to>
                                    </p:set>
                                    <p:anim calcmode="lin" valueType="num">
                                      <p:cBhvr additive="base">
                                        <p:cTn id="7" dur="500" fill="hold"/>
                                        <p:tgtEl>
                                          <p:spTgt spid="84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78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7874">
                                            <p:txEl>
                                              <p:pRg st="3" end="3"/>
                                            </p:txEl>
                                          </p:spTgt>
                                        </p:tgtEl>
                                        <p:attrNameLst>
                                          <p:attrName>style.visibility</p:attrName>
                                        </p:attrNameLst>
                                      </p:cBhvr>
                                      <p:to>
                                        <p:strVal val="visible"/>
                                      </p:to>
                                    </p:set>
                                    <p:anim calcmode="lin" valueType="num">
                                      <p:cBhvr additive="base">
                                        <p:cTn id="13" dur="500" fill="hold"/>
                                        <p:tgtEl>
                                          <p:spTgt spid="84787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78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043608" y="426580"/>
            <a:ext cx="7266498" cy="581603"/>
          </a:xfrm>
        </p:spPr>
        <p:txBody>
          <a:bodyPr>
            <a:normAutofit/>
          </a:bodyPr>
          <a:lstStyle/>
          <a:p>
            <a:pPr eaLnBrk="1" hangingPunct="1"/>
            <a:r>
              <a:rPr lang="zh-CN" altLang="en-US" sz="2800" dirty="0">
                <a:solidFill>
                  <a:srgbClr val="FF0000"/>
                </a:solidFill>
              </a:rPr>
              <a:t>企业目标分解</a:t>
            </a:r>
          </a:p>
        </p:txBody>
      </p:sp>
      <p:sp>
        <p:nvSpPr>
          <p:cNvPr id="1267716" name="Rectangle 2"/>
          <p:cNvSpPr txBox="1">
            <a:spLocks noChangeArrowheads="1"/>
          </p:cNvSpPr>
          <p:nvPr/>
        </p:nvSpPr>
        <p:spPr bwMode="auto">
          <a:xfrm>
            <a:off x="445003" y="1556792"/>
            <a:ext cx="8463708" cy="3470031"/>
          </a:xfrm>
          <a:prstGeom prst="rect">
            <a:avLst/>
          </a:prstGeom>
          <a:noFill/>
          <a:ln w="9525">
            <a:noFill/>
            <a:miter lim="800000"/>
            <a:headEnd/>
            <a:tailEnd/>
          </a:ln>
        </p:spPr>
        <p:txBody>
          <a:bodyPr lIns="84403" tIns="42201" rIns="84403" bIns="42201"/>
          <a:lstStyle/>
          <a:p>
            <a:pPr marL="316531" indent="-316531">
              <a:lnSpc>
                <a:spcPct val="150000"/>
              </a:lnSpc>
              <a:spcBef>
                <a:spcPct val="0"/>
              </a:spcBef>
              <a:buClr>
                <a:srgbClr val="FF0000"/>
              </a:buClr>
            </a:pPr>
            <a:r>
              <a:rPr lang="zh-CN" altLang="en-US" sz="2400" b="1" dirty="0">
                <a:latin typeface="微软雅黑" pitchFamily="34" charset="-122"/>
                <a:ea typeface="微软雅黑" pitchFamily="34" charset="-122"/>
              </a:rPr>
              <a:t>纵向分解：企业年度目标</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各部门的年度目标</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个人年度目标；</a:t>
            </a:r>
          </a:p>
          <a:p>
            <a:pPr marL="316531" indent="-316531">
              <a:lnSpc>
                <a:spcPct val="150000"/>
              </a:lnSpc>
              <a:spcBef>
                <a:spcPct val="0"/>
              </a:spcBef>
              <a:buClr>
                <a:srgbClr val="FF0000"/>
              </a:buClr>
            </a:pPr>
            <a:endParaRPr lang="zh-CN" altLang="en-US" sz="2400" b="1" dirty="0">
              <a:latin typeface="微软雅黑" pitchFamily="34" charset="-122"/>
              <a:ea typeface="微软雅黑" pitchFamily="34" charset="-122"/>
            </a:endParaRPr>
          </a:p>
          <a:p>
            <a:pPr marL="316531" indent="-316531">
              <a:lnSpc>
                <a:spcPct val="150000"/>
              </a:lnSpc>
              <a:spcBef>
                <a:spcPct val="0"/>
              </a:spcBef>
              <a:buClr>
                <a:srgbClr val="FF0000"/>
              </a:buClr>
            </a:pPr>
            <a:r>
              <a:rPr lang="zh-CN" altLang="en-US" sz="2400" b="1" dirty="0">
                <a:latin typeface="微软雅黑" pitchFamily="34" charset="-122"/>
                <a:ea typeface="微软雅黑" pitchFamily="34" charset="-122"/>
              </a:rPr>
              <a:t>横向分解：销售部</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生产部</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采购部等部门相互挂钩；</a:t>
            </a:r>
          </a:p>
          <a:p>
            <a:pPr marL="316531" indent="-316531">
              <a:lnSpc>
                <a:spcPct val="150000"/>
              </a:lnSpc>
              <a:spcBef>
                <a:spcPct val="0"/>
              </a:spcBef>
              <a:buClr>
                <a:srgbClr val="FF0000"/>
              </a:buClr>
            </a:pPr>
            <a:endParaRPr lang="en-US" altLang="zh-CN" sz="2400" b="1" dirty="0">
              <a:latin typeface="微软雅黑" pitchFamily="34" charset="-122"/>
              <a:ea typeface="微软雅黑" pitchFamily="34" charset="-122"/>
            </a:endParaRPr>
          </a:p>
          <a:p>
            <a:pPr marL="316531" indent="-316531">
              <a:lnSpc>
                <a:spcPct val="150000"/>
              </a:lnSpc>
              <a:spcBef>
                <a:spcPct val="0"/>
              </a:spcBef>
              <a:buClr>
                <a:srgbClr val="FF0000"/>
              </a:buClr>
            </a:pPr>
            <a:r>
              <a:rPr lang="zh-CN" altLang="en-US" sz="2400" b="1" dirty="0">
                <a:latin typeface="微软雅黑" pitchFamily="34" charset="-122"/>
                <a:ea typeface="微软雅黑" pitchFamily="34" charset="-122"/>
              </a:rPr>
              <a:t>时间分解：年度目标</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季度目标</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月度目标</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周目标</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日目标；</a:t>
            </a:r>
          </a:p>
          <a:p>
            <a:pPr marL="316531" indent="-316531">
              <a:lnSpc>
                <a:spcPct val="150000"/>
              </a:lnSpc>
              <a:spcBef>
                <a:spcPct val="0"/>
              </a:spcBef>
              <a:buClr>
                <a:srgbClr val="FF0000"/>
              </a:buClr>
              <a:buFont typeface="Wingdings" pitchFamily="2" charset="2"/>
              <a:buChar char="n"/>
            </a:pPr>
            <a:endParaRPr lang="en-US" altLang="zh-CN" sz="2400" b="1" dirty="0">
              <a:latin typeface="微软雅黑" pitchFamily="34" charset="-122"/>
              <a:ea typeface="微软雅黑" pitchFamily="34" charset="-122"/>
            </a:endParaRPr>
          </a:p>
          <a:p>
            <a:pPr marL="316531" indent="-316531">
              <a:lnSpc>
                <a:spcPct val="150000"/>
              </a:lnSpc>
              <a:spcBef>
                <a:spcPct val="0"/>
              </a:spcBef>
              <a:buClr>
                <a:srgbClr val="FF0000"/>
              </a:buClr>
            </a:pP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648729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7716">
                                            <p:txEl>
                                              <p:pRg st="0" end="0"/>
                                            </p:txEl>
                                          </p:spTgt>
                                        </p:tgtEl>
                                        <p:attrNameLst>
                                          <p:attrName>style.visibility</p:attrName>
                                        </p:attrNameLst>
                                      </p:cBhvr>
                                      <p:to>
                                        <p:strVal val="visible"/>
                                      </p:to>
                                    </p:set>
                                    <p:animEffect transition="in" filter="blinds(horizontal)">
                                      <p:cBhvr>
                                        <p:cTn id="7" dur="500"/>
                                        <p:tgtEl>
                                          <p:spTgt spid="12677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67716">
                                            <p:txEl>
                                              <p:pRg st="2" end="2"/>
                                            </p:txEl>
                                          </p:spTgt>
                                        </p:tgtEl>
                                        <p:attrNameLst>
                                          <p:attrName>style.visibility</p:attrName>
                                        </p:attrNameLst>
                                      </p:cBhvr>
                                      <p:to>
                                        <p:strVal val="visible"/>
                                      </p:to>
                                    </p:set>
                                    <p:animEffect transition="in" filter="blinds(horizontal)">
                                      <p:cBhvr>
                                        <p:cTn id="12" dur="500"/>
                                        <p:tgtEl>
                                          <p:spTgt spid="12677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67716">
                                            <p:txEl>
                                              <p:pRg st="4" end="4"/>
                                            </p:txEl>
                                          </p:spTgt>
                                        </p:tgtEl>
                                        <p:attrNameLst>
                                          <p:attrName>style.visibility</p:attrName>
                                        </p:attrNameLst>
                                      </p:cBhvr>
                                      <p:to>
                                        <p:strVal val="visible"/>
                                      </p:to>
                                    </p:set>
                                    <p:animEffect transition="in" filter="blinds(horizontal)">
                                      <p:cBhvr>
                                        <p:cTn id="17" dur="500"/>
                                        <p:tgtEl>
                                          <p:spTgt spid="12677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
          <p:cNvSpPr>
            <a:spLocks noChangeArrowheads="1"/>
          </p:cNvSpPr>
          <p:nvPr/>
        </p:nvSpPr>
        <p:spPr bwMode="auto">
          <a:xfrm>
            <a:off x="1034976" y="395148"/>
            <a:ext cx="7093098" cy="535531"/>
          </a:xfrm>
          <a:prstGeom prst="rect">
            <a:avLst/>
          </a:prstGeom>
          <a:noFill/>
          <a:ln w="9525">
            <a:noFill/>
            <a:miter lim="800000"/>
            <a:headEnd/>
            <a:tailEnd/>
          </a:ln>
        </p:spPr>
        <p:txBody>
          <a:bodyPr wrap="square">
            <a:spAutoFit/>
          </a:bodyPr>
          <a:lstStyle/>
          <a:p>
            <a:pPr marL="342900" indent="-342900" algn="ctr">
              <a:lnSpc>
                <a:spcPct val="90000"/>
              </a:lnSpc>
              <a:spcBef>
                <a:spcPct val="30000"/>
              </a:spcBef>
              <a:buClr>
                <a:schemeClr val="tx2"/>
              </a:buClr>
              <a:buSzPct val="75000"/>
              <a:buFont typeface="Wingdings" pitchFamily="2" charset="2"/>
              <a:buNone/>
            </a:pPr>
            <a:r>
              <a:rPr lang="zh-CN" altLang="en-US" sz="3200" b="1" dirty="0" smtClean="0">
                <a:solidFill>
                  <a:srgbClr val="FF0000"/>
                </a:solidFill>
                <a:latin typeface="微软雅黑" pitchFamily="34" charset="-122"/>
                <a:ea typeface="微软雅黑" pitchFamily="34" charset="-122"/>
              </a:rPr>
              <a:t>企业运营</a:t>
            </a:r>
            <a:r>
              <a:rPr lang="zh-CN" sz="3200" b="1" dirty="0" smtClean="0">
                <a:solidFill>
                  <a:srgbClr val="FF0000"/>
                </a:solidFill>
                <a:latin typeface="微软雅黑" pitchFamily="34" charset="-122"/>
                <a:ea typeface="微软雅黑" pitchFamily="34" charset="-122"/>
              </a:rPr>
              <a:t>管理</a:t>
            </a:r>
            <a:r>
              <a:rPr lang="zh-CN" sz="3200" b="1" dirty="0">
                <a:solidFill>
                  <a:srgbClr val="FF0000"/>
                </a:solidFill>
                <a:latin typeface="微软雅黑" pitchFamily="34" charset="-122"/>
                <a:ea typeface="微软雅黑" pitchFamily="34" charset="-122"/>
              </a:rPr>
              <a:t>的主要对象</a:t>
            </a:r>
          </a:p>
        </p:txBody>
      </p:sp>
      <p:sp>
        <p:nvSpPr>
          <p:cNvPr id="12291" name="Rectangle 21"/>
          <p:cNvSpPr>
            <a:spLocks noChangeArrowheads="1"/>
          </p:cNvSpPr>
          <p:nvPr/>
        </p:nvSpPr>
        <p:spPr bwMode="auto">
          <a:xfrm>
            <a:off x="323528" y="1508712"/>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成本：与产出直接相关的各种</a:t>
            </a:r>
            <a:r>
              <a:rPr lang="zh-CN" sz="2400" b="1" dirty="0" smtClean="0">
                <a:latin typeface="微软雅黑" pitchFamily="34" charset="-122"/>
                <a:ea typeface="微软雅黑" pitchFamily="34" charset="-122"/>
              </a:rPr>
              <a:t>耗费</a:t>
            </a:r>
            <a:endParaRPr lang="zh-CN" sz="2400" b="1" dirty="0">
              <a:latin typeface="微软雅黑" pitchFamily="34" charset="-122"/>
              <a:ea typeface="微软雅黑" pitchFamily="34" charset="-122"/>
            </a:endParaRPr>
          </a:p>
        </p:txBody>
      </p:sp>
      <p:sp>
        <p:nvSpPr>
          <p:cNvPr id="12292" name="Rectangle 22"/>
          <p:cNvSpPr>
            <a:spLocks noChangeArrowheads="1"/>
          </p:cNvSpPr>
          <p:nvPr/>
        </p:nvSpPr>
        <p:spPr bwMode="auto">
          <a:xfrm>
            <a:off x="334145" y="2132856"/>
            <a:ext cx="8541244" cy="646331"/>
          </a:xfrm>
          <a:prstGeom prst="rect">
            <a:avLst/>
          </a:prstGeom>
          <a:noFill/>
          <a:ln w="9525">
            <a:noFill/>
            <a:miter lim="800000"/>
            <a:headEnd/>
            <a:tailEnd/>
          </a:ln>
        </p:spPr>
        <p:txBody>
          <a:bodyPr wrap="square">
            <a:spAutoFit/>
          </a:bodyPr>
          <a:lstStyle/>
          <a:p>
            <a:pPr marL="571500" indent="-571500" algn="l">
              <a:lnSpc>
                <a:spcPct val="15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质量：反映实体</a:t>
            </a:r>
            <a:r>
              <a:rPr lang="zh-CN" sz="2400" b="1" dirty="0" smtClean="0">
                <a:latin typeface="微软雅黑" pitchFamily="34" charset="-122"/>
                <a:ea typeface="微软雅黑" pitchFamily="34" charset="-122"/>
              </a:rPr>
              <a:t>满足</a:t>
            </a:r>
            <a:r>
              <a:rPr lang="zh-CN" altLang="en-US" sz="2400" b="1" dirty="0" smtClean="0">
                <a:latin typeface="微软雅黑" pitchFamily="34" charset="-122"/>
                <a:ea typeface="微软雅黑" pitchFamily="34" charset="-122"/>
              </a:rPr>
              <a:t>、</a:t>
            </a:r>
            <a:r>
              <a:rPr lang="zh-CN" sz="2400" b="1" dirty="0" smtClean="0">
                <a:latin typeface="微软雅黑" pitchFamily="34" charset="-122"/>
                <a:ea typeface="微软雅黑" pitchFamily="34" charset="-122"/>
              </a:rPr>
              <a:t>明确</a:t>
            </a:r>
            <a:r>
              <a:rPr lang="zh-CN" sz="2400" b="1" dirty="0">
                <a:latin typeface="微软雅黑" pitchFamily="34" charset="-122"/>
                <a:ea typeface="微软雅黑" pitchFamily="34" charset="-122"/>
              </a:rPr>
              <a:t>或隐含需要的能力的特征</a:t>
            </a:r>
            <a:r>
              <a:rPr lang="zh-CN" sz="2400" b="1" dirty="0" smtClean="0">
                <a:latin typeface="微软雅黑" pitchFamily="34" charset="-122"/>
                <a:ea typeface="微软雅黑" pitchFamily="34" charset="-122"/>
              </a:rPr>
              <a:t>总和</a:t>
            </a:r>
            <a:endParaRPr lang="zh-CN" sz="2400" b="1" dirty="0">
              <a:latin typeface="微软雅黑" pitchFamily="34" charset="-122"/>
              <a:ea typeface="微软雅黑" pitchFamily="34" charset="-122"/>
            </a:endParaRPr>
          </a:p>
        </p:txBody>
      </p:sp>
      <p:sp>
        <p:nvSpPr>
          <p:cNvPr id="12293" name="Rectangle 25"/>
          <p:cNvSpPr>
            <a:spLocks noChangeArrowheads="1"/>
          </p:cNvSpPr>
          <p:nvPr/>
        </p:nvSpPr>
        <p:spPr bwMode="auto">
          <a:xfrm>
            <a:off x="323528" y="3068960"/>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交货期：产品与服务为顾客获取的时间。</a:t>
            </a:r>
          </a:p>
        </p:txBody>
      </p:sp>
      <p:sp>
        <p:nvSpPr>
          <p:cNvPr id="12294" name="Rectangle 26"/>
          <p:cNvSpPr>
            <a:spLocks noChangeArrowheads="1"/>
          </p:cNvSpPr>
          <p:nvPr/>
        </p:nvSpPr>
        <p:spPr bwMode="auto">
          <a:xfrm>
            <a:off x="323528" y="3861048"/>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速度：响应或满足顾客需求的效率。</a:t>
            </a:r>
          </a:p>
        </p:txBody>
      </p:sp>
      <p:sp>
        <p:nvSpPr>
          <p:cNvPr id="12295" name="Rectangle 27"/>
          <p:cNvSpPr>
            <a:spLocks noChangeArrowheads="1"/>
          </p:cNvSpPr>
          <p:nvPr/>
        </p:nvSpPr>
        <p:spPr bwMode="auto">
          <a:xfrm>
            <a:off x="323528" y="4660452"/>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柔性：产出本身在种类上的合理适应范围。</a:t>
            </a:r>
          </a:p>
        </p:txBody>
      </p:sp>
      <p:sp>
        <p:nvSpPr>
          <p:cNvPr id="8" name="灯片编号占位符 7"/>
          <p:cNvSpPr>
            <a:spLocks noGrp="1"/>
          </p:cNvSpPr>
          <p:nvPr>
            <p:ph type="sldNum" sz="quarter" idx="4"/>
          </p:nvPr>
        </p:nvSpPr>
        <p:spPr/>
        <p:txBody>
          <a:bodyPr/>
          <a:lstStyle/>
          <a:p>
            <a:fld id="{8BA16DCC-C50E-4AD5-94C9-747C0058B3E1}" type="slidenum">
              <a:rPr lang="zh-CN" altLang="en-US" smtClean="0"/>
              <a:pPr/>
              <a:t>6</a:t>
            </a:fld>
            <a:endParaRPr lang="zh-CN" altLang="en-US"/>
          </a:p>
        </p:txBody>
      </p:sp>
    </p:spTree>
    <p:extLst>
      <p:ext uri="{BB962C8B-B14F-4D97-AF65-F5344CB8AC3E}">
        <p14:creationId xmlns:p14="http://schemas.microsoft.com/office/powerpoint/2010/main" val="1706997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1000"/>
                                        <p:tgtEl>
                                          <p:spTgt spid="12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1000"/>
                                        <p:tgtEl>
                                          <p:spTgt spid="122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fade">
                                      <p:cBhvr>
                                        <p:cTn id="16" dur="1000"/>
                                        <p:tgtEl>
                                          <p:spTgt spid="122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fade">
                                      <p:cBhvr>
                                        <p:cTn id="19"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P spid="1229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140069" y="476672"/>
            <a:ext cx="5413131" cy="452804"/>
          </a:xfrm>
        </p:spPr>
        <p:txBody>
          <a:bodyPr>
            <a:noAutofit/>
          </a:bodyPr>
          <a:lstStyle/>
          <a:p>
            <a:pPr eaLnBrk="1" hangingPunct="1"/>
            <a:r>
              <a:rPr lang="zh-CN" altLang="en-US" sz="2800" dirty="0">
                <a:solidFill>
                  <a:srgbClr val="FF0000"/>
                </a:solidFill>
              </a:rPr>
              <a:t>结果导向的建立流程</a:t>
            </a:r>
          </a:p>
        </p:txBody>
      </p:sp>
      <p:sp>
        <p:nvSpPr>
          <p:cNvPr id="849923" name="Rectangle 3"/>
          <p:cNvSpPr>
            <a:spLocks noGrp="1" noChangeArrowheads="1"/>
          </p:cNvSpPr>
          <p:nvPr>
            <p:ph idx="1"/>
          </p:nvPr>
        </p:nvSpPr>
        <p:spPr>
          <a:xfrm>
            <a:off x="468923" y="1951892"/>
            <a:ext cx="8219342" cy="3364523"/>
          </a:xfrm>
          <a:ln/>
        </p:spPr>
        <p:style>
          <a:lnRef idx="2">
            <a:schemeClr val="accent1"/>
          </a:lnRef>
          <a:fillRef idx="1">
            <a:schemeClr val="lt1"/>
          </a:fillRef>
          <a:effectRef idx="0">
            <a:schemeClr val="accent1"/>
          </a:effectRef>
          <a:fontRef idx="minor">
            <a:schemeClr val="dk1"/>
          </a:fontRef>
        </p:style>
        <p:txBody>
          <a:bodyPr anchor="t"/>
          <a:lstStyle/>
          <a:p>
            <a:pPr eaLnBrk="1" hangingPunct="1">
              <a:lnSpc>
                <a:spcPct val="150000"/>
              </a:lnSpc>
              <a:buFontTx/>
              <a:buNone/>
            </a:pPr>
            <a:r>
              <a:rPr lang="en-US" altLang="zh-CN" sz="2400" b="1" dirty="0">
                <a:solidFill>
                  <a:schemeClr val="tx1"/>
                </a:solidFill>
                <a:latin typeface="微软雅黑" pitchFamily="34" charset="-122"/>
                <a:ea typeface="微软雅黑" pitchFamily="34" charset="-122"/>
              </a:rPr>
              <a:t>1</a:t>
            </a:r>
            <a:r>
              <a:rPr lang="zh-CN" altLang="en-US" sz="2400" b="1" dirty="0">
                <a:solidFill>
                  <a:schemeClr val="tx1"/>
                </a:solidFill>
                <a:latin typeface="微软雅黑" pitchFamily="34" charset="-122"/>
                <a:ea typeface="微软雅黑" pitchFamily="34" charset="-122"/>
              </a:rPr>
              <a:t>、确定班组有竞争力的目标，横向和纵向；</a:t>
            </a:r>
          </a:p>
          <a:p>
            <a:pPr eaLnBrk="1" hangingPunct="1">
              <a:lnSpc>
                <a:spcPct val="150000"/>
              </a:lnSpc>
              <a:buFontTx/>
              <a:buNone/>
            </a:pPr>
            <a:r>
              <a:rPr lang="en-US" altLang="zh-CN" sz="2400" b="1" dirty="0">
                <a:solidFill>
                  <a:schemeClr val="tx1"/>
                </a:solidFill>
                <a:latin typeface="微软雅黑" pitchFamily="34" charset="-122"/>
                <a:ea typeface="微软雅黑" pitchFamily="34" charset="-122"/>
              </a:rPr>
              <a:t>2</a:t>
            </a:r>
            <a:r>
              <a:rPr lang="zh-CN" altLang="en-US" sz="2400" b="1" dirty="0">
                <a:solidFill>
                  <a:schemeClr val="tx1"/>
                </a:solidFill>
                <a:latin typeface="微软雅黑" pitchFamily="34" charset="-122"/>
                <a:ea typeface="微软雅黑" pitchFamily="34" charset="-122"/>
              </a:rPr>
              <a:t>、根据员工岗位不同，分解各人需要承接的指标；</a:t>
            </a:r>
            <a:endParaRPr lang="zh-CN" altLang="en-US" sz="2000" b="1" dirty="0">
              <a:solidFill>
                <a:schemeClr val="tx1"/>
              </a:solidFill>
              <a:latin typeface="微软雅黑" pitchFamily="34" charset="-122"/>
              <a:ea typeface="微软雅黑" pitchFamily="34" charset="-122"/>
            </a:endParaRPr>
          </a:p>
          <a:p>
            <a:pPr eaLnBrk="1" hangingPunct="1">
              <a:lnSpc>
                <a:spcPct val="150000"/>
              </a:lnSpc>
              <a:buFontTx/>
              <a:buNone/>
            </a:pPr>
            <a:r>
              <a:rPr lang="en-US" altLang="zh-CN" sz="2400" b="1" dirty="0">
                <a:solidFill>
                  <a:schemeClr val="tx1"/>
                </a:solidFill>
                <a:latin typeface="微软雅黑" pitchFamily="34" charset="-122"/>
                <a:ea typeface="微软雅黑" pitchFamily="34" charset="-122"/>
              </a:rPr>
              <a:t>3</a:t>
            </a:r>
            <a:r>
              <a:rPr lang="zh-CN" altLang="en-US" sz="2400" b="1" dirty="0">
                <a:solidFill>
                  <a:schemeClr val="tx1"/>
                </a:solidFill>
                <a:latin typeface="微软雅黑" pitchFamily="34" charset="-122"/>
                <a:ea typeface="微软雅黑" pitchFamily="34" charset="-122"/>
              </a:rPr>
              <a:t>、帮助每个人建立月，周，日的目标管理账；明确每 </a:t>
            </a:r>
          </a:p>
          <a:p>
            <a:pPr eaLnBrk="1" hangingPunct="1">
              <a:lnSpc>
                <a:spcPct val="150000"/>
              </a:lnSpc>
              <a:buFontTx/>
              <a:buNone/>
            </a:pPr>
            <a:r>
              <a:rPr lang="zh-CN" altLang="en-US" sz="2400" b="1" dirty="0">
                <a:solidFill>
                  <a:schemeClr val="tx1"/>
                </a:solidFill>
                <a:latin typeface="微软雅黑" pitchFamily="34" charset="-122"/>
                <a:ea typeface="微软雅黑" pitchFamily="34" charset="-122"/>
              </a:rPr>
              <a:t>     天自己的任务是什么；</a:t>
            </a:r>
          </a:p>
        </p:txBody>
      </p:sp>
    </p:spTree>
    <p:extLst>
      <p:ext uri="{BB962C8B-B14F-4D97-AF65-F5344CB8AC3E}">
        <p14:creationId xmlns:p14="http://schemas.microsoft.com/office/powerpoint/2010/main" val="406936891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828800" y="1459525"/>
            <a:ext cx="5105400" cy="490134"/>
          </a:xfrm>
          <a:prstGeom prst="rect">
            <a:avLst/>
          </a:prstGeom>
          <a:noFill/>
          <a:ln w="9525">
            <a:noFill/>
            <a:miter lim="800000"/>
            <a:headEnd/>
            <a:tailEnd/>
          </a:ln>
        </p:spPr>
        <p:txBody>
          <a:bodyPr>
            <a:spAutoFit/>
          </a:bodyPr>
          <a:lstStyle/>
          <a:p>
            <a:pPr algn="l" eaLnBrk="0" hangingPunct="0">
              <a:buSzTx/>
              <a:buFontTx/>
              <a:buNone/>
            </a:pPr>
            <a:endParaRPr kumimoji="1" lang="zh-CN" altLang="zh-CN" sz="2585">
              <a:latin typeface="Times New Roman" pitchFamily="18" charset="0"/>
            </a:endParaRPr>
          </a:p>
        </p:txBody>
      </p:sp>
      <p:sp>
        <p:nvSpPr>
          <p:cNvPr id="161795" name="Text Box 3"/>
          <p:cNvSpPr txBox="1">
            <a:spLocks noChangeArrowheads="1"/>
          </p:cNvSpPr>
          <p:nvPr/>
        </p:nvSpPr>
        <p:spPr bwMode="auto">
          <a:xfrm>
            <a:off x="1905000" y="2421340"/>
            <a:ext cx="4648200" cy="490134"/>
          </a:xfrm>
          <a:prstGeom prst="rect">
            <a:avLst/>
          </a:prstGeom>
          <a:noFill/>
          <a:ln w="9525">
            <a:noFill/>
            <a:miter lim="800000"/>
            <a:headEnd/>
            <a:tailEnd/>
          </a:ln>
        </p:spPr>
        <p:txBody>
          <a:bodyPr>
            <a:spAutoFit/>
          </a:bodyPr>
          <a:lstStyle/>
          <a:p>
            <a:pPr algn="l" eaLnBrk="0" hangingPunct="0">
              <a:buSzTx/>
              <a:buFontTx/>
              <a:buNone/>
            </a:pPr>
            <a:endParaRPr kumimoji="1" lang="zh-CN" altLang="zh-CN" sz="2585">
              <a:latin typeface="Times New Roman" pitchFamily="18" charset="0"/>
            </a:endParaRPr>
          </a:p>
        </p:txBody>
      </p:sp>
      <p:sp>
        <p:nvSpPr>
          <p:cNvPr id="161796" name="Rectangle 4"/>
          <p:cNvSpPr>
            <a:spLocks noChangeArrowheads="1"/>
          </p:cNvSpPr>
          <p:nvPr/>
        </p:nvSpPr>
        <p:spPr bwMode="auto">
          <a:xfrm>
            <a:off x="762000" y="2750834"/>
            <a:ext cx="2667000" cy="562708"/>
          </a:xfrm>
          <a:prstGeom prst="rect">
            <a:avLst/>
          </a:prstGeom>
          <a:gradFill rotWithShape="0">
            <a:gsLst>
              <a:gs pos="0">
                <a:srgbClr val="3399FF"/>
              </a:gs>
              <a:gs pos="50000">
                <a:srgbClr val="FFFFFF"/>
              </a:gs>
              <a:gs pos="100000">
                <a:srgbClr val="3399FF"/>
              </a:gs>
            </a:gsLst>
            <a:lin ang="5400000" scaled="1"/>
          </a:gradFill>
          <a:ln w="9525">
            <a:noFill/>
            <a:miter lim="800000"/>
            <a:headEnd/>
            <a:tailEnd/>
          </a:ln>
        </p:spPr>
        <p:txBody>
          <a:bodyPr wrap="none" anchor="ctr"/>
          <a:lstStyle/>
          <a:p>
            <a:pPr algn="l">
              <a:spcBef>
                <a:spcPct val="0"/>
              </a:spcBef>
              <a:buSzTx/>
              <a:buFontTx/>
              <a:buNone/>
            </a:pPr>
            <a:endParaRPr lang="zh-CN" altLang="en-US" sz="1662" b="1"/>
          </a:p>
        </p:txBody>
      </p:sp>
      <p:sp>
        <p:nvSpPr>
          <p:cNvPr id="161797" name="Rectangle 5"/>
          <p:cNvSpPr>
            <a:spLocks noChangeArrowheads="1"/>
          </p:cNvSpPr>
          <p:nvPr/>
        </p:nvSpPr>
        <p:spPr bwMode="auto">
          <a:xfrm>
            <a:off x="762000" y="4250138"/>
            <a:ext cx="2667000" cy="562708"/>
          </a:xfrm>
          <a:prstGeom prst="rect">
            <a:avLst/>
          </a:prstGeom>
          <a:gradFill rotWithShape="0">
            <a:gsLst>
              <a:gs pos="0">
                <a:srgbClr val="3399FF"/>
              </a:gs>
              <a:gs pos="50000">
                <a:srgbClr val="FFFFFF"/>
              </a:gs>
              <a:gs pos="100000">
                <a:srgbClr val="3399FF"/>
              </a:gs>
            </a:gsLst>
            <a:lin ang="5400000" scaled="1"/>
          </a:gradFill>
          <a:ln w="9525">
            <a:noFill/>
            <a:miter lim="800000"/>
            <a:headEnd/>
            <a:tailEnd/>
          </a:ln>
        </p:spPr>
        <p:txBody>
          <a:bodyPr wrap="none" anchor="ctr"/>
          <a:lstStyle/>
          <a:p>
            <a:pPr algn="l">
              <a:spcBef>
                <a:spcPct val="0"/>
              </a:spcBef>
              <a:buSzTx/>
              <a:buFontTx/>
              <a:buNone/>
            </a:pPr>
            <a:endParaRPr lang="zh-CN" altLang="en-US" sz="1662" b="1"/>
          </a:p>
        </p:txBody>
      </p:sp>
      <p:sp>
        <p:nvSpPr>
          <p:cNvPr id="161798" name="Rectangle 6"/>
          <p:cNvSpPr>
            <a:spLocks noChangeArrowheads="1"/>
          </p:cNvSpPr>
          <p:nvPr/>
        </p:nvSpPr>
        <p:spPr bwMode="auto">
          <a:xfrm>
            <a:off x="762000" y="5516230"/>
            <a:ext cx="2667000" cy="562708"/>
          </a:xfrm>
          <a:prstGeom prst="rect">
            <a:avLst/>
          </a:prstGeom>
          <a:gradFill rotWithShape="0">
            <a:gsLst>
              <a:gs pos="0">
                <a:srgbClr val="3399FF"/>
              </a:gs>
              <a:gs pos="50000">
                <a:srgbClr val="FFFFFF"/>
              </a:gs>
              <a:gs pos="100000">
                <a:srgbClr val="3399FF"/>
              </a:gs>
            </a:gsLst>
            <a:lin ang="5400000" scaled="1"/>
          </a:gradFill>
          <a:ln w="9525">
            <a:noFill/>
            <a:miter lim="800000"/>
            <a:headEnd/>
            <a:tailEnd/>
          </a:ln>
        </p:spPr>
        <p:txBody>
          <a:bodyPr wrap="none" anchor="ctr"/>
          <a:lstStyle/>
          <a:p>
            <a:pPr algn="l">
              <a:spcBef>
                <a:spcPct val="0"/>
              </a:spcBef>
              <a:buSzTx/>
              <a:buFontTx/>
              <a:buNone/>
            </a:pPr>
            <a:endParaRPr lang="zh-CN" altLang="en-US" sz="1662" b="1"/>
          </a:p>
        </p:txBody>
      </p:sp>
      <p:sp>
        <p:nvSpPr>
          <p:cNvPr id="161799" name="Line 7"/>
          <p:cNvSpPr>
            <a:spLocks noChangeShapeType="1"/>
          </p:cNvSpPr>
          <p:nvPr/>
        </p:nvSpPr>
        <p:spPr bwMode="auto">
          <a:xfrm>
            <a:off x="1981200" y="3265399"/>
            <a:ext cx="0" cy="984738"/>
          </a:xfrm>
          <a:prstGeom prst="line">
            <a:avLst/>
          </a:prstGeom>
          <a:noFill/>
          <a:ln w="9525">
            <a:solidFill>
              <a:schemeClr val="tx1"/>
            </a:solidFill>
            <a:round/>
            <a:headEnd/>
            <a:tailEnd type="triangle" w="med" len="med"/>
          </a:ln>
        </p:spPr>
        <p:txBody>
          <a:bodyPr/>
          <a:lstStyle/>
          <a:p>
            <a:endParaRPr lang="zh-CN" altLang="en-US" sz="1662" b="1"/>
          </a:p>
        </p:txBody>
      </p:sp>
      <p:sp>
        <p:nvSpPr>
          <p:cNvPr id="161800" name="Line 8"/>
          <p:cNvSpPr>
            <a:spLocks noChangeShapeType="1"/>
          </p:cNvSpPr>
          <p:nvPr/>
        </p:nvSpPr>
        <p:spPr bwMode="auto">
          <a:xfrm>
            <a:off x="1981200" y="4812845"/>
            <a:ext cx="0" cy="703385"/>
          </a:xfrm>
          <a:prstGeom prst="line">
            <a:avLst/>
          </a:prstGeom>
          <a:noFill/>
          <a:ln w="9525">
            <a:solidFill>
              <a:schemeClr val="tx1"/>
            </a:solidFill>
            <a:round/>
            <a:headEnd/>
            <a:tailEnd type="triangle" w="med" len="med"/>
          </a:ln>
        </p:spPr>
        <p:txBody>
          <a:bodyPr/>
          <a:lstStyle/>
          <a:p>
            <a:endParaRPr lang="zh-CN" altLang="en-US" sz="1662" b="1"/>
          </a:p>
        </p:txBody>
      </p:sp>
      <p:sp>
        <p:nvSpPr>
          <p:cNvPr id="161801" name="Text Box 9"/>
          <p:cNvSpPr txBox="1">
            <a:spLocks noChangeArrowheads="1"/>
          </p:cNvSpPr>
          <p:nvPr/>
        </p:nvSpPr>
        <p:spPr bwMode="auto">
          <a:xfrm>
            <a:off x="1219200" y="2861124"/>
            <a:ext cx="1752600" cy="376385"/>
          </a:xfrm>
          <a:prstGeom prst="rect">
            <a:avLst/>
          </a:prstGeom>
          <a:noFill/>
          <a:ln w="9525">
            <a:noFill/>
            <a:miter lim="800000"/>
            <a:headEnd/>
            <a:tailEnd/>
          </a:ln>
        </p:spPr>
        <p:txBody>
          <a:bodyPr>
            <a:spAutoFit/>
          </a:bodyPr>
          <a:lstStyle/>
          <a:p>
            <a:pPr algn="l" eaLnBrk="0" hangingPunct="0">
              <a:buSzTx/>
              <a:buFontTx/>
              <a:buNone/>
            </a:pPr>
            <a:r>
              <a:rPr kumimoji="1" lang="zh-CN" altLang="en-US" sz="1846" b="1" dirty="0">
                <a:solidFill>
                  <a:srgbClr val="000066"/>
                </a:solidFill>
                <a:latin typeface="Times New Roman" pitchFamily="18" charset="0"/>
              </a:rPr>
              <a:t>绩效计划阶段</a:t>
            </a:r>
          </a:p>
        </p:txBody>
      </p:sp>
      <p:sp>
        <p:nvSpPr>
          <p:cNvPr id="161802" name="Text Box 10"/>
          <p:cNvSpPr txBox="1">
            <a:spLocks noChangeArrowheads="1"/>
          </p:cNvSpPr>
          <p:nvPr/>
        </p:nvSpPr>
        <p:spPr bwMode="auto">
          <a:xfrm>
            <a:off x="1219200" y="4320477"/>
            <a:ext cx="1600200" cy="376385"/>
          </a:xfrm>
          <a:prstGeom prst="rect">
            <a:avLst/>
          </a:prstGeom>
          <a:noFill/>
          <a:ln w="9525">
            <a:noFill/>
            <a:miter lim="800000"/>
            <a:headEnd/>
            <a:tailEnd/>
          </a:ln>
        </p:spPr>
        <p:txBody>
          <a:bodyPr>
            <a:spAutoFit/>
          </a:bodyPr>
          <a:lstStyle/>
          <a:p>
            <a:pPr algn="l" eaLnBrk="0" hangingPunct="0">
              <a:buSzTx/>
              <a:buFontTx/>
              <a:buNone/>
            </a:pPr>
            <a:r>
              <a:rPr kumimoji="1" lang="zh-CN" altLang="en-US" sz="1846" b="1">
                <a:solidFill>
                  <a:srgbClr val="000066"/>
                </a:solidFill>
                <a:latin typeface="Times New Roman" pitchFamily="18" charset="0"/>
              </a:rPr>
              <a:t>绩效辅导阶段</a:t>
            </a:r>
          </a:p>
        </p:txBody>
      </p:sp>
      <p:sp>
        <p:nvSpPr>
          <p:cNvPr id="161803" name="Text Box 11"/>
          <p:cNvSpPr txBox="1">
            <a:spLocks noChangeArrowheads="1"/>
          </p:cNvSpPr>
          <p:nvPr/>
        </p:nvSpPr>
        <p:spPr bwMode="auto">
          <a:xfrm>
            <a:off x="961292" y="5615877"/>
            <a:ext cx="2362200" cy="376385"/>
          </a:xfrm>
          <a:prstGeom prst="rect">
            <a:avLst/>
          </a:prstGeom>
          <a:noFill/>
          <a:ln w="9525">
            <a:noFill/>
            <a:miter lim="800000"/>
            <a:headEnd/>
            <a:tailEnd/>
          </a:ln>
        </p:spPr>
        <p:txBody>
          <a:bodyPr>
            <a:spAutoFit/>
          </a:bodyPr>
          <a:lstStyle/>
          <a:p>
            <a:pPr algn="l" eaLnBrk="0" hangingPunct="0">
              <a:buSzTx/>
              <a:buFontTx/>
              <a:buNone/>
            </a:pPr>
            <a:r>
              <a:rPr kumimoji="1" lang="zh-CN" altLang="en-US" sz="1846" b="1" dirty="0">
                <a:solidFill>
                  <a:srgbClr val="000066"/>
                </a:solidFill>
                <a:latin typeface="Times New Roman" pitchFamily="18" charset="0"/>
              </a:rPr>
              <a:t>绩效考核及反馈阶段</a:t>
            </a:r>
          </a:p>
        </p:txBody>
      </p:sp>
      <p:sp>
        <p:nvSpPr>
          <p:cNvPr id="30732" name="Text Box 12"/>
          <p:cNvSpPr txBox="1">
            <a:spLocks noChangeArrowheads="1"/>
          </p:cNvSpPr>
          <p:nvPr/>
        </p:nvSpPr>
        <p:spPr bwMode="auto">
          <a:xfrm>
            <a:off x="4643804" y="2434598"/>
            <a:ext cx="3581400" cy="1285352"/>
          </a:xfrm>
          <a:prstGeom prst="rect">
            <a:avLst/>
          </a:prstGeom>
          <a:solidFill>
            <a:schemeClr val="accent5">
              <a:lumMod val="90000"/>
            </a:schemeClr>
          </a:solidFill>
          <a:ln w="9525">
            <a:noFill/>
            <a:miter lim="800000"/>
            <a:headEnd/>
            <a:tailEnd/>
          </a:ln>
        </p:spPr>
        <p:txBody>
          <a:bodyPr>
            <a:spAutoFit/>
          </a:bodyPr>
          <a:lstStyle/>
          <a:p>
            <a:pPr eaLnBrk="0" hangingPunct="0">
              <a:buSzTx/>
              <a:buFontTx/>
              <a:buNone/>
              <a:defRPr/>
            </a:pPr>
            <a:r>
              <a:rPr kumimoji="1" lang="zh-CN" altLang="en-US" sz="1292">
                <a:solidFill>
                  <a:srgbClr val="FF3300"/>
                </a:solidFill>
                <a:latin typeface="宋体" pitchFamily="2" charset="-122"/>
              </a:rPr>
              <a:t>明确绩效考核目标，即绩效目标</a:t>
            </a:r>
            <a:r>
              <a:rPr kumimoji="1" lang="en-US" altLang="zh-CN" sz="1292">
                <a:solidFill>
                  <a:srgbClr val="FF3300"/>
                </a:solidFill>
                <a:latin typeface="宋体" pitchFamily="2" charset="-122"/>
              </a:rPr>
              <a:t>+</a:t>
            </a:r>
            <a:r>
              <a:rPr kumimoji="1" lang="zh-CN" altLang="en-US" sz="1292">
                <a:solidFill>
                  <a:srgbClr val="FF3300"/>
                </a:solidFill>
                <a:latin typeface="宋体" pitchFamily="2" charset="-122"/>
              </a:rPr>
              <a:t>衡量标准</a:t>
            </a:r>
          </a:p>
          <a:p>
            <a:pPr algn="l" eaLnBrk="0" hangingPunct="0">
              <a:buSzTx/>
              <a:buFontTx/>
              <a:buNone/>
              <a:defRPr/>
            </a:pPr>
            <a:r>
              <a:rPr kumimoji="1" lang="zh-CN" altLang="en-US" sz="1292">
                <a:solidFill>
                  <a:srgbClr val="000066"/>
                </a:solidFill>
                <a:latin typeface="宋体" pitchFamily="2" charset="-122"/>
              </a:rPr>
              <a:t>    考核者和上级经理双方在总结上期绩效的前提下，结合当期的工作重点，以</a:t>
            </a:r>
            <a:r>
              <a:rPr kumimoji="1" lang="en-US" altLang="zh-CN" sz="1292">
                <a:solidFill>
                  <a:srgbClr val="000066"/>
                </a:solidFill>
                <a:latin typeface="宋体" pitchFamily="2" charset="-122"/>
              </a:rPr>
              <a:t>KPI</a:t>
            </a:r>
            <a:r>
              <a:rPr kumimoji="1" lang="zh-CN" altLang="en-US" sz="1292">
                <a:solidFill>
                  <a:srgbClr val="000066"/>
                </a:solidFill>
                <a:latin typeface="宋体" pitchFamily="2" charset="-122"/>
              </a:rPr>
              <a:t>指标体系为指引，经充分的沟通，共同确定和确认本季度的工作计划与目标（每个目标或标准应坚持</a:t>
            </a:r>
            <a:r>
              <a:rPr kumimoji="1" lang="en-US" altLang="zh-CN" sz="1292">
                <a:solidFill>
                  <a:srgbClr val="000066"/>
                </a:solidFill>
                <a:latin typeface="宋体" pitchFamily="2" charset="-122"/>
              </a:rPr>
              <a:t>SMART</a:t>
            </a:r>
            <a:r>
              <a:rPr kumimoji="1" lang="zh-CN" altLang="en-US" sz="1292">
                <a:solidFill>
                  <a:srgbClr val="000066"/>
                </a:solidFill>
                <a:latin typeface="宋体" pitchFamily="2" charset="-122"/>
              </a:rPr>
              <a:t>原则）</a:t>
            </a:r>
          </a:p>
        </p:txBody>
      </p:sp>
      <p:sp>
        <p:nvSpPr>
          <p:cNvPr id="30733" name="Text Box 13"/>
          <p:cNvSpPr txBox="1">
            <a:spLocks noChangeArrowheads="1"/>
          </p:cNvSpPr>
          <p:nvPr/>
        </p:nvSpPr>
        <p:spPr bwMode="auto">
          <a:xfrm>
            <a:off x="4643804" y="3886723"/>
            <a:ext cx="3581400" cy="1583510"/>
          </a:xfrm>
          <a:prstGeom prst="rect">
            <a:avLst/>
          </a:prstGeom>
          <a:solidFill>
            <a:schemeClr val="accent5">
              <a:lumMod val="90000"/>
            </a:schemeClr>
          </a:solidFill>
          <a:ln w="9525">
            <a:noFill/>
            <a:miter lim="800000"/>
            <a:headEnd/>
            <a:tailEnd/>
          </a:ln>
        </p:spPr>
        <p:txBody>
          <a:bodyPr>
            <a:spAutoFit/>
          </a:bodyPr>
          <a:lstStyle/>
          <a:p>
            <a:pPr eaLnBrk="0" hangingPunct="0">
              <a:buSzTx/>
              <a:buFontTx/>
              <a:buNone/>
              <a:defRPr/>
            </a:pPr>
            <a:r>
              <a:rPr kumimoji="1" lang="zh-CN" altLang="en-US" sz="1292">
                <a:solidFill>
                  <a:srgbClr val="FF3300"/>
                </a:solidFill>
                <a:latin typeface="宋体" pitchFamily="2" charset="-122"/>
              </a:rPr>
              <a:t>设立监控点、信息收集及反馈渠道</a:t>
            </a:r>
          </a:p>
          <a:p>
            <a:pPr algn="l" eaLnBrk="0" hangingPunct="0">
              <a:lnSpc>
                <a:spcPct val="130000"/>
              </a:lnSpc>
              <a:spcBef>
                <a:spcPct val="0"/>
              </a:spcBef>
              <a:buSzTx/>
              <a:buFontTx/>
              <a:buNone/>
              <a:defRPr/>
            </a:pPr>
            <a:r>
              <a:rPr kumimoji="1" lang="zh-CN" altLang="en-US" sz="1292">
                <a:solidFill>
                  <a:srgbClr val="000066"/>
                </a:solidFill>
                <a:latin typeface="宋体" pitchFamily="2" charset="-122"/>
              </a:rPr>
              <a:t>    计划实施过程是考核者与被考核者共同实现目标的过程，上一级经理有责任辅导与帮助下属改进工作方法，提高工作技能；下属有责任向上一级汇报工作进展情况，并就工作问题求助于经理。</a:t>
            </a:r>
          </a:p>
        </p:txBody>
      </p:sp>
      <p:sp>
        <p:nvSpPr>
          <p:cNvPr id="30734" name="Text Box 14"/>
          <p:cNvSpPr txBox="1">
            <a:spLocks noChangeArrowheads="1"/>
          </p:cNvSpPr>
          <p:nvPr/>
        </p:nvSpPr>
        <p:spPr bwMode="auto">
          <a:xfrm>
            <a:off x="4643804" y="5548469"/>
            <a:ext cx="3581400" cy="688843"/>
          </a:xfrm>
          <a:prstGeom prst="rect">
            <a:avLst/>
          </a:prstGeom>
          <a:solidFill>
            <a:schemeClr val="accent5">
              <a:lumMod val="90000"/>
            </a:schemeClr>
          </a:solidFill>
          <a:ln w="9525">
            <a:noFill/>
            <a:miter lim="800000"/>
            <a:headEnd/>
            <a:tailEnd/>
          </a:ln>
        </p:spPr>
        <p:txBody>
          <a:bodyPr>
            <a:spAutoFit/>
          </a:bodyPr>
          <a:lstStyle/>
          <a:p>
            <a:pPr algn="l" eaLnBrk="0" hangingPunct="0">
              <a:buSzTx/>
              <a:buFontTx/>
              <a:buNone/>
              <a:defRPr/>
            </a:pPr>
            <a:r>
              <a:rPr kumimoji="1" lang="en-US" altLang="zh-CN" sz="1292">
                <a:solidFill>
                  <a:srgbClr val="000066"/>
                </a:solidFill>
                <a:latin typeface="宋体" pitchFamily="2" charset="-122"/>
              </a:rPr>
              <a:t>        </a:t>
            </a:r>
            <a:r>
              <a:rPr kumimoji="1" lang="zh-CN" altLang="en-US" sz="1292">
                <a:solidFill>
                  <a:srgbClr val="000066"/>
                </a:solidFill>
                <a:latin typeface="宋体" pitchFamily="2" charset="-122"/>
              </a:rPr>
              <a:t>考核者与被考核者共同对照考核目标与工作结果，</a:t>
            </a:r>
            <a:r>
              <a:rPr kumimoji="1" lang="zh-CN" altLang="en-US" sz="1292">
                <a:solidFill>
                  <a:srgbClr val="FF3300"/>
                </a:solidFill>
                <a:latin typeface="宋体" pitchFamily="2" charset="-122"/>
              </a:rPr>
              <a:t>找出差距，明确下阶段绩效目标和改进目标</a:t>
            </a:r>
          </a:p>
        </p:txBody>
      </p:sp>
      <p:sp>
        <p:nvSpPr>
          <p:cNvPr id="30735" name="Text Box 15"/>
          <p:cNvSpPr txBox="1">
            <a:spLocks noChangeArrowheads="1"/>
          </p:cNvSpPr>
          <p:nvPr/>
        </p:nvSpPr>
        <p:spPr bwMode="auto">
          <a:xfrm>
            <a:off x="417692" y="1434613"/>
            <a:ext cx="8433231" cy="1015663"/>
          </a:xfrm>
          <a:prstGeom prst="rect">
            <a:avLst/>
          </a:prstGeom>
          <a:noFill/>
          <a:ln w="9525">
            <a:noFill/>
            <a:miter lim="800000"/>
            <a:headEnd/>
            <a:tailEnd/>
          </a:ln>
        </p:spPr>
        <p:txBody>
          <a:bodyPr wrap="square">
            <a:spAutoFit/>
          </a:bodyPr>
          <a:lstStyle/>
          <a:p>
            <a:pPr algn="l">
              <a:lnSpc>
                <a:spcPct val="150000"/>
              </a:lnSpc>
              <a:buSzTx/>
              <a:buFontTx/>
              <a:buNone/>
              <a:defRPr/>
            </a:pPr>
            <a:r>
              <a:rPr kumimoji="1" lang="zh-CN" altLang="en-US" sz="2000" b="1" dirty="0">
                <a:solidFill>
                  <a:srgbClr val="0000FF"/>
                </a:solidFill>
                <a:latin typeface="微软雅黑" pitchFamily="34" charset="-122"/>
                <a:ea typeface="微软雅黑" pitchFamily="34" charset="-122"/>
              </a:rPr>
              <a:t>规范的考核操作流程，十分强调员工的参与，使完成和提升工作绩效成为考核者和被考核者共同的责任，真正使考核成为管理过程。</a:t>
            </a:r>
          </a:p>
        </p:txBody>
      </p:sp>
      <p:sp>
        <p:nvSpPr>
          <p:cNvPr id="161808" name="AutoShape 16"/>
          <p:cNvSpPr>
            <a:spLocks noChangeArrowheads="1"/>
          </p:cNvSpPr>
          <p:nvPr/>
        </p:nvSpPr>
        <p:spPr bwMode="auto">
          <a:xfrm>
            <a:off x="3581400" y="2907559"/>
            <a:ext cx="838200" cy="281354"/>
          </a:xfrm>
          <a:prstGeom prst="homePlate">
            <a:avLst>
              <a:gd name="adj" fmla="val 74479"/>
            </a:avLst>
          </a:prstGeom>
          <a:solidFill>
            <a:srgbClr val="CCCCFF"/>
          </a:solidFill>
          <a:ln w="9525">
            <a:solidFill>
              <a:schemeClr val="tx1"/>
            </a:solidFill>
            <a:miter lim="800000"/>
            <a:headEnd/>
            <a:tailEnd/>
          </a:ln>
        </p:spPr>
        <p:txBody>
          <a:bodyPr wrap="none" anchor="ctr"/>
          <a:lstStyle/>
          <a:p>
            <a:pPr algn="l">
              <a:spcBef>
                <a:spcPct val="0"/>
              </a:spcBef>
              <a:buSzTx/>
              <a:buFontTx/>
              <a:buNone/>
            </a:pPr>
            <a:endParaRPr lang="zh-CN" altLang="en-US" sz="1662"/>
          </a:p>
        </p:txBody>
      </p:sp>
      <p:sp>
        <p:nvSpPr>
          <p:cNvPr id="161809" name="AutoShape 17"/>
          <p:cNvSpPr>
            <a:spLocks noChangeArrowheads="1"/>
          </p:cNvSpPr>
          <p:nvPr/>
        </p:nvSpPr>
        <p:spPr bwMode="auto">
          <a:xfrm>
            <a:off x="3581400" y="4390815"/>
            <a:ext cx="838200" cy="281354"/>
          </a:xfrm>
          <a:prstGeom prst="homePlate">
            <a:avLst>
              <a:gd name="adj" fmla="val 74479"/>
            </a:avLst>
          </a:prstGeom>
          <a:solidFill>
            <a:srgbClr val="CCCCFF"/>
          </a:solidFill>
          <a:ln w="9525">
            <a:solidFill>
              <a:schemeClr val="tx1"/>
            </a:solidFill>
            <a:miter lim="800000"/>
            <a:headEnd/>
            <a:tailEnd/>
          </a:ln>
        </p:spPr>
        <p:txBody>
          <a:bodyPr wrap="none" anchor="ctr"/>
          <a:lstStyle/>
          <a:p>
            <a:pPr algn="l">
              <a:spcBef>
                <a:spcPct val="0"/>
              </a:spcBef>
              <a:buSzTx/>
              <a:buFontTx/>
              <a:buNone/>
            </a:pPr>
            <a:endParaRPr lang="zh-CN" altLang="en-US" sz="1662"/>
          </a:p>
        </p:txBody>
      </p:sp>
      <p:sp>
        <p:nvSpPr>
          <p:cNvPr id="161810" name="AutoShape 18"/>
          <p:cNvSpPr>
            <a:spLocks noChangeArrowheads="1"/>
          </p:cNvSpPr>
          <p:nvPr/>
        </p:nvSpPr>
        <p:spPr bwMode="auto">
          <a:xfrm>
            <a:off x="3581400" y="5656907"/>
            <a:ext cx="838200" cy="281354"/>
          </a:xfrm>
          <a:prstGeom prst="homePlate">
            <a:avLst>
              <a:gd name="adj" fmla="val 74479"/>
            </a:avLst>
          </a:prstGeom>
          <a:solidFill>
            <a:srgbClr val="CCCCFF"/>
          </a:solidFill>
          <a:ln w="9525">
            <a:solidFill>
              <a:schemeClr val="tx1"/>
            </a:solidFill>
            <a:miter lim="800000"/>
            <a:headEnd/>
            <a:tailEnd/>
          </a:ln>
        </p:spPr>
        <p:txBody>
          <a:bodyPr wrap="none" anchor="ctr"/>
          <a:lstStyle/>
          <a:p>
            <a:pPr algn="l">
              <a:spcBef>
                <a:spcPct val="0"/>
              </a:spcBef>
              <a:buSzTx/>
              <a:buFontTx/>
              <a:buNone/>
            </a:pPr>
            <a:endParaRPr lang="zh-CN" altLang="en-US" sz="1662"/>
          </a:p>
        </p:txBody>
      </p:sp>
      <p:sp>
        <p:nvSpPr>
          <p:cNvPr id="161811" name="Text Box 2"/>
          <p:cNvSpPr txBox="1">
            <a:spLocks noChangeArrowheads="1"/>
          </p:cNvSpPr>
          <p:nvPr/>
        </p:nvSpPr>
        <p:spPr bwMode="auto">
          <a:xfrm>
            <a:off x="1170709" y="451389"/>
            <a:ext cx="4248150" cy="516113"/>
          </a:xfrm>
          <a:prstGeom prst="rect">
            <a:avLst/>
          </a:prstGeom>
          <a:noFill/>
          <a:ln w="9525">
            <a:noFill/>
            <a:miter lim="800000"/>
            <a:headEnd/>
            <a:tailEnd/>
          </a:ln>
        </p:spPr>
        <p:txBody>
          <a:bodyPr lIns="84403" tIns="42201" rIns="84403" bIns="42201">
            <a:spAutoFit/>
          </a:bodyPr>
          <a:lstStyle/>
          <a:p>
            <a:pPr>
              <a:spcBef>
                <a:spcPct val="0"/>
              </a:spcBef>
              <a:buSzTx/>
              <a:buFontTx/>
              <a:buNone/>
            </a:pPr>
            <a:r>
              <a:rPr lang="zh-CN" altLang="en-US" sz="2800" b="1" dirty="0">
                <a:solidFill>
                  <a:srgbClr val="FF0000"/>
                </a:solidFill>
                <a:latin typeface="微软雅黑" pitchFamily="34" charset="-122"/>
                <a:ea typeface="微软雅黑" pitchFamily="34" charset="-122"/>
              </a:rPr>
              <a:t>绩效考核的流程</a:t>
            </a:r>
          </a:p>
        </p:txBody>
      </p:sp>
    </p:spTree>
    <p:extLst>
      <p:ext uri="{BB962C8B-B14F-4D97-AF65-F5344CB8AC3E}">
        <p14:creationId xmlns:p14="http://schemas.microsoft.com/office/powerpoint/2010/main" val="287748534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idx="1"/>
          </p:nvPr>
        </p:nvSpPr>
        <p:spPr>
          <a:xfrm>
            <a:off x="152400" y="1500554"/>
            <a:ext cx="8823166" cy="4513385"/>
          </a:xfrm>
        </p:spPr>
        <p:txBody>
          <a:bodyPr>
            <a:normAutofit fontScale="92500"/>
          </a:bodyPr>
          <a:lstStyle/>
          <a:p>
            <a:pPr eaLnBrk="1" hangingPunct="1">
              <a:lnSpc>
                <a:spcPct val="80000"/>
              </a:lnSpc>
              <a:buFontTx/>
              <a:buNone/>
            </a:pPr>
            <a:r>
              <a:rPr lang="en-US" altLang="zh-CN" sz="2585" b="1" dirty="0">
                <a:latin typeface="微软雅黑" pitchFamily="34" charset="-122"/>
                <a:ea typeface="微软雅黑" pitchFamily="34" charset="-122"/>
              </a:rPr>
              <a:t>Smart</a:t>
            </a:r>
            <a:r>
              <a:rPr lang="zh-CN" altLang="en-US" sz="2585" b="1" dirty="0">
                <a:latin typeface="微软雅黑" pitchFamily="34" charset="-122"/>
                <a:ea typeface="微软雅黑" pitchFamily="34" charset="-122"/>
              </a:rPr>
              <a:t>法则是在制定目标的时候所应该遵循的五项原则： </a:t>
            </a:r>
            <a:endParaRPr lang="en-US" altLang="zh-CN" sz="2215" b="1" dirty="0">
              <a:solidFill>
                <a:srgbClr val="FF0000"/>
              </a:solidFill>
              <a:latin typeface="微软雅黑" pitchFamily="34" charset="-122"/>
              <a:ea typeface="微软雅黑" pitchFamily="34" charset="-122"/>
            </a:endParaRPr>
          </a:p>
          <a:p>
            <a:pPr marL="0" indent="0">
              <a:lnSpc>
                <a:spcPct val="150000"/>
              </a:lnSpc>
              <a:spcBef>
                <a:spcPts val="0"/>
              </a:spcBef>
              <a:buNone/>
            </a:pPr>
            <a:r>
              <a:rPr lang="en-US" altLang="zh-CN" sz="2215" b="1" dirty="0">
                <a:solidFill>
                  <a:srgbClr val="FF0000"/>
                </a:solidFill>
                <a:latin typeface="微软雅黑" pitchFamily="34" charset="-122"/>
                <a:ea typeface="微软雅黑" pitchFamily="34" charset="-122"/>
              </a:rPr>
              <a:t> S </a:t>
            </a:r>
            <a:r>
              <a:rPr lang="zh-CN" altLang="en-US" sz="2215" b="1" dirty="0">
                <a:solidFill>
                  <a:srgbClr val="FF0000"/>
                </a:solidFill>
                <a:latin typeface="微软雅黑" pitchFamily="34" charset="-122"/>
                <a:ea typeface="微软雅黑" pitchFamily="34" charset="-122"/>
              </a:rPr>
              <a:t>－ </a:t>
            </a:r>
            <a:r>
              <a:rPr lang="en-US" altLang="zh-CN" sz="2215" b="1" dirty="0">
                <a:solidFill>
                  <a:srgbClr val="FF0000"/>
                </a:solidFill>
                <a:latin typeface="微软雅黑" pitchFamily="34" charset="-122"/>
                <a:ea typeface="微软雅黑" pitchFamily="34" charset="-122"/>
              </a:rPr>
              <a:t>Specific </a:t>
            </a:r>
            <a:r>
              <a:rPr lang="zh-CN" altLang="en-US" sz="2215" b="1" dirty="0">
                <a:solidFill>
                  <a:srgbClr val="FF0000"/>
                </a:solidFill>
                <a:latin typeface="微软雅黑" pitchFamily="34" charset="-122"/>
                <a:ea typeface="微软雅黑" pitchFamily="34" charset="-122"/>
              </a:rPr>
              <a:t>：</a:t>
            </a:r>
            <a:r>
              <a:rPr lang="zh-CN" altLang="en-US" sz="2215" b="1" dirty="0">
                <a:solidFill>
                  <a:srgbClr val="0000FF"/>
                </a:solidFill>
                <a:latin typeface="微软雅黑" pitchFamily="34" charset="-122"/>
                <a:ea typeface="微软雅黑" pitchFamily="34" charset="-122"/>
              </a:rPr>
              <a:t>这里指的是目标一定要明确的，不能够模糊 ；</a:t>
            </a:r>
          </a:p>
          <a:p>
            <a:pPr marL="0" indent="0">
              <a:lnSpc>
                <a:spcPct val="150000"/>
              </a:lnSpc>
              <a:spcBef>
                <a:spcPts val="0"/>
              </a:spcBef>
              <a:buNone/>
            </a:pPr>
            <a:r>
              <a:rPr lang="en-US" altLang="zh-CN" sz="2215" b="1" dirty="0">
                <a:solidFill>
                  <a:srgbClr val="FF0000"/>
                </a:solidFill>
                <a:latin typeface="微软雅黑" pitchFamily="34" charset="-122"/>
                <a:ea typeface="微软雅黑" pitchFamily="34" charset="-122"/>
              </a:rPr>
              <a:t> M </a:t>
            </a:r>
            <a:r>
              <a:rPr lang="zh-CN" altLang="en-US" sz="2215" b="1" dirty="0">
                <a:solidFill>
                  <a:srgbClr val="FF0000"/>
                </a:solidFill>
                <a:latin typeface="微软雅黑" pitchFamily="34" charset="-122"/>
                <a:ea typeface="微软雅黑" pitchFamily="34" charset="-122"/>
              </a:rPr>
              <a:t>－ </a:t>
            </a:r>
            <a:r>
              <a:rPr lang="en-US" altLang="zh-CN" sz="2215" b="1" dirty="0">
                <a:solidFill>
                  <a:srgbClr val="FF0000"/>
                </a:solidFill>
                <a:latin typeface="微软雅黑" pitchFamily="34" charset="-122"/>
                <a:ea typeface="微软雅黑" pitchFamily="34" charset="-122"/>
              </a:rPr>
              <a:t>Measurable </a:t>
            </a:r>
            <a:r>
              <a:rPr lang="zh-CN" altLang="en-US" sz="2215" b="1" dirty="0">
                <a:solidFill>
                  <a:srgbClr val="FF0000"/>
                </a:solidFill>
                <a:latin typeface="微软雅黑" pitchFamily="34" charset="-122"/>
                <a:ea typeface="微软雅黑" pitchFamily="34" charset="-122"/>
              </a:rPr>
              <a:t>：</a:t>
            </a:r>
            <a:r>
              <a:rPr lang="zh-CN" altLang="en-US" sz="2215" b="1" dirty="0">
                <a:solidFill>
                  <a:srgbClr val="0000FF"/>
                </a:solidFill>
                <a:latin typeface="微软雅黑" pitchFamily="34" charset="-122"/>
                <a:ea typeface="微软雅黑" pitchFamily="34" charset="-122"/>
              </a:rPr>
              <a:t>目标的可度量性。 制定的目标一定是可以度量的；</a:t>
            </a:r>
            <a:endParaRPr lang="en-US" altLang="zh-CN" sz="2215" b="1" dirty="0">
              <a:solidFill>
                <a:srgbClr val="0000FF"/>
              </a:solidFill>
              <a:latin typeface="微软雅黑" pitchFamily="34" charset="-122"/>
              <a:ea typeface="微软雅黑" pitchFamily="34" charset="-122"/>
            </a:endParaRPr>
          </a:p>
          <a:p>
            <a:pPr marL="0" indent="0">
              <a:lnSpc>
                <a:spcPct val="150000"/>
              </a:lnSpc>
              <a:spcBef>
                <a:spcPts val="0"/>
              </a:spcBef>
              <a:buNone/>
            </a:pPr>
            <a:r>
              <a:rPr lang="en-US" altLang="zh-CN" sz="2215" b="1" dirty="0">
                <a:solidFill>
                  <a:srgbClr val="FF0000"/>
                </a:solidFill>
                <a:latin typeface="微软雅黑" pitchFamily="34" charset="-122"/>
                <a:ea typeface="微软雅黑" pitchFamily="34" charset="-122"/>
              </a:rPr>
              <a:t> A </a:t>
            </a:r>
            <a:r>
              <a:rPr lang="zh-CN" altLang="en-US" sz="2215" b="1" dirty="0">
                <a:solidFill>
                  <a:srgbClr val="FF0000"/>
                </a:solidFill>
                <a:latin typeface="微软雅黑" pitchFamily="34" charset="-122"/>
                <a:ea typeface="微软雅黑" pitchFamily="34" charset="-122"/>
              </a:rPr>
              <a:t>－ </a:t>
            </a:r>
            <a:r>
              <a:rPr lang="en-US" altLang="zh-CN" sz="2215" b="1" dirty="0">
                <a:solidFill>
                  <a:srgbClr val="FF0000"/>
                </a:solidFill>
                <a:latin typeface="微软雅黑" pitchFamily="34" charset="-122"/>
                <a:ea typeface="微软雅黑" pitchFamily="34" charset="-122"/>
              </a:rPr>
              <a:t>Attainable </a:t>
            </a:r>
            <a:r>
              <a:rPr lang="zh-CN" altLang="en-US" sz="2215" b="1" dirty="0">
                <a:solidFill>
                  <a:srgbClr val="FF0000"/>
                </a:solidFill>
                <a:latin typeface="微软雅黑" pitchFamily="34" charset="-122"/>
                <a:ea typeface="微软雅黑" pitchFamily="34" charset="-122"/>
              </a:rPr>
              <a:t>：</a:t>
            </a:r>
            <a:r>
              <a:rPr lang="zh-CN" altLang="en-US" sz="2215" b="1" dirty="0">
                <a:solidFill>
                  <a:srgbClr val="0000FF"/>
                </a:solidFill>
                <a:latin typeface="微软雅黑" pitchFamily="34" charset="-122"/>
                <a:ea typeface="微软雅黑" pitchFamily="34" charset="-122"/>
              </a:rPr>
              <a:t>目标的可实现性。一个目标必须是可以实现的，或者说经过努力是可以实现的；</a:t>
            </a:r>
          </a:p>
          <a:p>
            <a:pPr marL="0" indent="0">
              <a:lnSpc>
                <a:spcPct val="150000"/>
              </a:lnSpc>
              <a:spcBef>
                <a:spcPts val="0"/>
              </a:spcBef>
              <a:buNone/>
            </a:pPr>
            <a:r>
              <a:rPr lang="en-US" altLang="zh-CN" sz="2215" b="1" dirty="0">
                <a:solidFill>
                  <a:srgbClr val="FF0000"/>
                </a:solidFill>
                <a:latin typeface="微软雅黑" pitchFamily="34" charset="-122"/>
                <a:ea typeface="微软雅黑" pitchFamily="34" charset="-122"/>
              </a:rPr>
              <a:t> R </a:t>
            </a:r>
            <a:r>
              <a:rPr lang="zh-CN" altLang="en-US" sz="2215" b="1" dirty="0">
                <a:solidFill>
                  <a:srgbClr val="FF0000"/>
                </a:solidFill>
                <a:latin typeface="微软雅黑" pitchFamily="34" charset="-122"/>
                <a:ea typeface="微软雅黑" pitchFamily="34" charset="-122"/>
              </a:rPr>
              <a:t>－ </a:t>
            </a:r>
            <a:r>
              <a:rPr lang="en-US" altLang="zh-CN" sz="2215" b="1" dirty="0">
                <a:solidFill>
                  <a:srgbClr val="FF0000"/>
                </a:solidFill>
                <a:latin typeface="微软雅黑" pitchFamily="34" charset="-122"/>
                <a:ea typeface="微软雅黑" pitchFamily="34" charset="-122"/>
              </a:rPr>
              <a:t>realistic </a:t>
            </a:r>
            <a:r>
              <a:rPr lang="zh-CN" altLang="en-US" sz="2215" b="1" dirty="0">
                <a:solidFill>
                  <a:srgbClr val="FF0000"/>
                </a:solidFill>
                <a:latin typeface="微软雅黑" pitchFamily="34" charset="-122"/>
                <a:ea typeface="微软雅黑" pitchFamily="34" charset="-122"/>
              </a:rPr>
              <a:t>：</a:t>
            </a:r>
            <a:r>
              <a:rPr lang="zh-CN" altLang="en-US" sz="2215" b="1" dirty="0">
                <a:solidFill>
                  <a:srgbClr val="0000FF"/>
                </a:solidFill>
                <a:latin typeface="微软雅黑" pitchFamily="34" charset="-122"/>
                <a:ea typeface="微软雅黑" pitchFamily="34" charset="-122"/>
              </a:rPr>
              <a:t>目标必须和其他目标具有相关性。 即一切努力为了一个结果，而不是为了行动；</a:t>
            </a:r>
            <a:endParaRPr lang="en-US" altLang="zh-CN" sz="2215" b="1" dirty="0">
              <a:solidFill>
                <a:srgbClr val="0000FF"/>
              </a:solidFill>
              <a:latin typeface="微软雅黑" pitchFamily="34" charset="-122"/>
              <a:ea typeface="微软雅黑" pitchFamily="34" charset="-122"/>
            </a:endParaRPr>
          </a:p>
          <a:p>
            <a:pPr marL="0" indent="0">
              <a:lnSpc>
                <a:spcPct val="150000"/>
              </a:lnSpc>
              <a:spcBef>
                <a:spcPts val="0"/>
              </a:spcBef>
              <a:buNone/>
            </a:pPr>
            <a:r>
              <a:rPr lang="en-US" altLang="zh-CN" sz="2215" b="1" dirty="0">
                <a:solidFill>
                  <a:srgbClr val="FF0000"/>
                </a:solidFill>
                <a:latin typeface="微软雅黑" pitchFamily="34" charset="-122"/>
                <a:ea typeface="微软雅黑" pitchFamily="34" charset="-122"/>
              </a:rPr>
              <a:t> T </a:t>
            </a:r>
            <a:r>
              <a:rPr lang="zh-CN" altLang="en-US" sz="2215" b="1" dirty="0">
                <a:solidFill>
                  <a:srgbClr val="FF0000"/>
                </a:solidFill>
                <a:latin typeface="微软雅黑" pitchFamily="34" charset="-122"/>
                <a:ea typeface="微软雅黑" pitchFamily="34" charset="-122"/>
              </a:rPr>
              <a:t>－ </a:t>
            </a:r>
            <a:r>
              <a:rPr lang="en-US" altLang="zh-CN" sz="2215" b="1" dirty="0">
                <a:solidFill>
                  <a:srgbClr val="FF0000"/>
                </a:solidFill>
                <a:latin typeface="微软雅黑" pitchFamily="34" charset="-122"/>
                <a:ea typeface="微软雅黑" pitchFamily="34" charset="-122"/>
              </a:rPr>
              <a:t>Time-based </a:t>
            </a:r>
            <a:r>
              <a:rPr lang="zh-CN" altLang="en-US" sz="2215" b="1" dirty="0">
                <a:solidFill>
                  <a:srgbClr val="FF0000"/>
                </a:solidFill>
                <a:latin typeface="微软雅黑" pitchFamily="34" charset="-122"/>
                <a:ea typeface="微软雅黑" pitchFamily="34" charset="-122"/>
              </a:rPr>
              <a:t>：</a:t>
            </a:r>
            <a:r>
              <a:rPr lang="zh-CN" altLang="en-US" sz="2215" b="1" dirty="0">
                <a:solidFill>
                  <a:srgbClr val="0000FF"/>
                </a:solidFill>
                <a:latin typeface="微软雅黑" pitchFamily="34" charset="-122"/>
                <a:ea typeface="微软雅黑" pitchFamily="34" charset="-122"/>
              </a:rPr>
              <a:t>目标必须具有明确的截止期限。 即一个目标只有在一定的时间内达成才有意义；</a:t>
            </a:r>
            <a:r>
              <a:rPr lang="zh-CN" altLang="en-US" sz="1939" b="1" dirty="0">
                <a:solidFill>
                  <a:srgbClr val="0000FF"/>
                </a:solidFill>
                <a:latin typeface="微软雅黑" pitchFamily="34" charset="-122"/>
                <a:ea typeface="微软雅黑" pitchFamily="34" charset="-122"/>
              </a:rPr>
              <a:t> </a:t>
            </a:r>
          </a:p>
        </p:txBody>
      </p:sp>
      <p:sp>
        <p:nvSpPr>
          <p:cNvPr id="162819" name="Text Box 2"/>
          <p:cNvSpPr txBox="1">
            <a:spLocks noChangeArrowheads="1"/>
          </p:cNvSpPr>
          <p:nvPr/>
        </p:nvSpPr>
        <p:spPr bwMode="auto">
          <a:xfrm>
            <a:off x="1112594" y="404664"/>
            <a:ext cx="6541477" cy="516113"/>
          </a:xfrm>
          <a:prstGeom prst="rect">
            <a:avLst/>
          </a:prstGeom>
          <a:noFill/>
          <a:ln w="9525">
            <a:noFill/>
            <a:miter lim="800000"/>
            <a:headEnd/>
            <a:tailEnd/>
          </a:ln>
        </p:spPr>
        <p:txBody>
          <a:bodyPr wrap="square" lIns="84403" tIns="42201" rIns="84403" bIns="42201">
            <a:spAutoFit/>
          </a:bodyPr>
          <a:lstStyle/>
          <a:p>
            <a:pPr>
              <a:spcBef>
                <a:spcPct val="0"/>
              </a:spcBef>
              <a:buSzTx/>
              <a:buFontTx/>
              <a:buNone/>
            </a:pPr>
            <a:r>
              <a:rPr lang="zh-CN" altLang="en-US" sz="2800" b="1" dirty="0">
                <a:solidFill>
                  <a:srgbClr val="FF0000"/>
                </a:solidFill>
                <a:latin typeface="微软雅黑" pitchFamily="34" charset="-122"/>
                <a:ea typeface="微软雅黑" pitchFamily="34" charset="-122"/>
                <a:sym typeface="宋体" pitchFamily="2" charset="-122"/>
              </a:rPr>
              <a:t>制定目标</a:t>
            </a:r>
            <a:r>
              <a:rPr lang="en-US" altLang="zh-CN" sz="2800" b="1" dirty="0">
                <a:solidFill>
                  <a:srgbClr val="FF0000"/>
                </a:solidFill>
                <a:latin typeface="微软雅黑" pitchFamily="34" charset="-122"/>
                <a:ea typeface="微软雅黑" pitchFamily="34" charset="-122"/>
                <a:sym typeface="宋体" pitchFamily="2" charset="-122"/>
              </a:rPr>
              <a:t>----SMART</a:t>
            </a:r>
            <a:r>
              <a:rPr lang="zh-CN" altLang="en-US" sz="2800" b="1" dirty="0">
                <a:solidFill>
                  <a:srgbClr val="FF0000"/>
                </a:solidFill>
                <a:latin typeface="微软雅黑" pitchFamily="34" charset="-122"/>
                <a:ea typeface="微软雅黑" pitchFamily="34" charset="-122"/>
                <a:sym typeface="宋体" pitchFamily="2" charset="-122"/>
              </a:rPr>
              <a:t>原则</a:t>
            </a:r>
            <a:endParaRPr lang="zh-CN" altLang="en-US" sz="2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852296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4">
                                            <p:txEl>
                                              <p:pRg st="1" end="1"/>
                                            </p:txEl>
                                          </p:spTgt>
                                        </p:tgtEl>
                                        <p:attrNameLst>
                                          <p:attrName>style.visibility</p:attrName>
                                        </p:attrNameLst>
                                      </p:cBhvr>
                                      <p:to>
                                        <p:strVal val="visible"/>
                                      </p:to>
                                    </p:set>
                                    <p:anim calcmode="lin" valueType="num">
                                      <p:cBhvr additive="base">
                                        <p:cTn id="7" dur="500" fill="hold"/>
                                        <p:tgtEl>
                                          <p:spTgt spid="128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4">
                                            <p:txEl>
                                              <p:pRg st="2" end="2"/>
                                            </p:txEl>
                                          </p:spTgt>
                                        </p:tgtEl>
                                        <p:attrNameLst>
                                          <p:attrName>style.visibility</p:attrName>
                                        </p:attrNameLst>
                                      </p:cBhvr>
                                      <p:to>
                                        <p:strVal val="visible"/>
                                      </p:to>
                                    </p:set>
                                    <p:anim calcmode="lin" valueType="num">
                                      <p:cBhvr additive="base">
                                        <p:cTn id="13" dur="500" fill="hold"/>
                                        <p:tgtEl>
                                          <p:spTgt spid="128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4">
                                            <p:txEl>
                                              <p:pRg st="3" end="3"/>
                                            </p:txEl>
                                          </p:spTgt>
                                        </p:tgtEl>
                                        <p:attrNameLst>
                                          <p:attrName>style.visibility</p:attrName>
                                        </p:attrNameLst>
                                      </p:cBhvr>
                                      <p:to>
                                        <p:strVal val="visible"/>
                                      </p:to>
                                    </p:set>
                                    <p:anim calcmode="lin" valueType="num">
                                      <p:cBhvr additive="base">
                                        <p:cTn id="19" dur="500" fill="hold"/>
                                        <p:tgtEl>
                                          <p:spTgt spid="128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8194">
                                            <p:txEl>
                                              <p:pRg st="4" end="4"/>
                                            </p:txEl>
                                          </p:spTgt>
                                        </p:tgtEl>
                                        <p:attrNameLst>
                                          <p:attrName>style.visibility</p:attrName>
                                        </p:attrNameLst>
                                      </p:cBhvr>
                                      <p:to>
                                        <p:strVal val="visible"/>
                                      </p:to>
                                    </p:set>
                                    <p:anim calcmode="lin" valueType="num">
                                      <p:cBhvr additive="base">
                                        <p:cTn id="25" dur="500" fill="hold"/>
                                        <p:tgtEl>
                                          <p:spTgt spid="12881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8194">
                                            <p:txEl>
                                              <p:pRg st="5" end="5"/>
                                            </p:txEl>
                                          </p:spTgt>
                                        </p:tgtEl>
                                        <p:attrNameLst>
                                          <p:attrName>style.visibility</p:attrName>
                                        </p:attrNameLst>
                                      </p:cBhvr>
                                      <p:to>
                                        <p:strVal val="visible"/>
                                      </p:to>
                                    </p:set>
                                    <p:anim calcmode="lin" valueType="num">
                                      <p:cBhvr additive="base">
                                        <p:cTn id="31" dur="500" fill="hold"/>
                                        <p:tgtEl>
                                          <p:spTgt spid="128819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1129079" y="332656"/>
            <a:ext cx="6676292" cy="523220"/>
          </a:xfrm>
          <a:prstGeom prst="rect">
            <a:avLst/>
          </a:prstGeom>
          <a:noFill/>
          <a:ln w="9525">
            <a:noFill/>
            <a:miter lim="800000"/>
            <a:headEnd/>
            <a:tailEnd/>
          </a:ln>
        </p:spPr>
        <p:txBody>
          <a:bodyPr>
            <a:spAutoFit/>
          </a:bodyPr>
          <a:lstStyle/>
          <a:p>
            <a:pPr>
              <a:spcBef>
                <a:spcPct val="0"/>
              </a:spcBef>
              <a:buSzTx/>
              <a:buFontTx/>
              <a:buNone/>
            </a:pPr>
            <a:r>
              <a:rPr lang="zh-CN" altLang="en-US" sz="2800" b="1" dirty="0">
                <a:solidFill>
                  <a:srgbClr val="FF0000"/>
                </a:solidFill>
                <a:latin typeface="微软雅黑" pitchFamily="34" charset="-122"/>
                <a:ea typeface="微软雅黑" pitchFamily="34" charset="-122"/>
                <a:sym typeface="宋体" pitchFamily="2" charset="-122"/>
              </a:rPr>
              <a:t>新品上线问题处理流程</a:t>
            </a:r>
          </a:p>
        </p:txBody>
      </p:sp>
      <p:sp>
        <p:nvSpPr>
          <p:cNvPr id="175107" name="Rectangle 1"/>
          <p:cNvSpPr>
            <a:spLocks noChangeArrowheads="1"/>
          </p:cNvSpPr>
          <p:nvPr/>
        </p:nvSpPr>
        <p:spPr bwMode="auto">
          <a:xfrm>
            <a:off x="571501" y="1447348"/>
            <a:ext cx="7858858" cy="433196"/>
          </a:xfrm>
          <a:prstGeom prst="rect">
            <a:avLst/>
          </a:prstGeom>
          <a:noFill/>
          <a:ln w="9525">
            <a:noFill/>
            <a:miter lim="800000"/>
            <a:headEnd/>
            <a:tailEnd/>
          </a:ln>
        </p:spPr>
        <p:txBody>
          <a:bodyPr anchor="ctr">
            <a:spAutoFit/>
          </a:bodyPr>
          <a:lstStyle/>
          <a:p>
            <a:pPr algn="l" eaLnBrk="0" hangingPunct="0">
              <a:spcBef>
                <a:spcPct val="0"/>
              </a:spcBef>
              <a:buClr>
                <a:srgbClr val="FF0000"/>
              </a:buClr>
              <a:buSzTx/>
              <a:buFont typeface="Wingdings" pitchFamily="2" charset="2"/>
              <a:buChar char="n"/>
            </a:pPr>
            <a:r>
              <a:rPr lang="zh-CN" altLang="en-US" sz="2215" dirty="0">
                <a:latin typeface="微软雅黑" pitchFamily="34" charset="-122"/>
                <a:ea typeface="微软雅黑" pitchFamily="34" charset="-122"/>
              </a:rPr>
              <a:t>针对新品生产过程中出现的问题可按照以下步骤处理</a:t>
            </a:r>
            <a:endParaRPr lang="zh-CN" altLang="en-US" sz="2215" dirty="0">
              <a:latin typeface="微软雅黑" pitchFamily="34" charset="-122"/>
              <a:ea typeface="微软雅黑" pitchFamily="34" charset="-122"/>
              <a:cs typeface="Times New Roman" pitchFamily="18" charset="0"/>
            </a:endParaRPr>
          </a:p>
        </p:txBody>
      </p:sp>
      <p:pic>
        <p:nvPicPr>
          <p:cNvPr id="1293316" name="Picture 4"/>
          <p:cNvPicPr>
            <a:picLocks noChangeAspect="1" noChangeArrowheads="1"/>
          </p:cNvPicPr>
          <p:nvPr/>
        </p:nvPicPr>
        <p:blipFill>
          <a:blip r:embed="rId3" cstate="email"/>
          <a:srcRect/>
          <a:stretch>
            <a:fillRect/>
          </a:stretch>
        </p:blipFill>
        <p:spPr bwMode="auto">
          <a:xfrm>
            <a:off x="0" y="2140929"/>
            <a:ext cx="8934450" cy="3853962"/>
          </a:xfrm>
          <a:prstGeom prst="rect">
            <a:avLst/>
          </a:prstGeom>
          <a:noFill/>
          <a:ln w="9525">
            <a:noFill/>
            <a:miter lim="800000"/>
            <a:headEnd/>
            <a:tailEnd/>
          </a:ln>
        </p:spPr>
      </p:pic>
    </p:spTree>
    <p:extLst>
      <p:ext uri="{BB962C8B-B14F-4D97-AF65-F5344CB8AC3E}">
        <p14:creationId xmlns:p14="http://schemas.microsoft.com/office/powerpoint/2010/main" val="2753463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93316"/>
                                        </p:tgtEl>
                                        <p:attrNameLst>
                                          <p:attrName>style.visibility</p:attrName>
                                        </p:attrNameLst>
                                      </p:cBhvr>
                                      <p:to>
                                        <p:strVal val="visible"/>
                                      </p:to>
                                    </p:set>
                                    <p:animEffect transition="in" filter="blinds(horizontal)">
                                      <p:cBhvr>
                                        <p:cTn id="7" dur="500"/>
                                        <p:tgtEl>
                                          <p:spTgt spid="129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268" y="472482"/>
            <a:ext cx="8229600" cy="540060"/>
          </a:xfrm>
        </p:spPr>
        <p:txBody>
          <a:bodyPr>
            <a:normAutofit/>
          </a:bodyPr>
          <a:lstStyle/>
          <a:p>
            <a:r>
              <a:rPr lang="zh-CN" altLang="en-US" sz="2800" dirty="0">
                <a:solidFill>
                  <a:srgbClr val="FF0000"/>
                </a:solidFill>
              </a:rPr>
              <a:t>新品上线前的准备</a:t>
            </a:r>
          </a:p>
        </p:txBody>
      </p:sp>
      <p:sp>
        <p:nvSpPr>
          <p:cNvPr id="3" name="内容占位符 2"/>
          <p:cNvSpPr>
            <a:spLocks noGrp="1"/>
          </p:cNvSpPr>
          <p:nvPr>
            <p:ph idx="1"/>
          </p:nvPr>
        </p:nvSpPr>
        <p:spPr>
          <a:xfrm>
            <a:off x="592015" y="1582618"/>
            <a:ext cx="7930662" cy="3549651"/>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en-US" altLang="zh-CN" sz="2400" b="1" dirty="0">
                <a:latin typeface="微软雅黑" pitchFamily="34" charset="-122"/>
                <a:ea typeface="微软雅黑" pitchFamily="34" charset="-122"/>
              </a:rPr>
              <a:t>Do It Right The First Time</a:t>
            </a:r>
          </a:p>
          <a:p>
            <a:pPr marL="474796" indent="-474796">
              <a:lnSpc>
                <a:spcPct val="150000"/>
              </a:lnSpc>
              <a:buFont typeface="+mj-lt"/>
              <a:buAutoNum type="arabicPeriod"/>
            </a:pPr>
            <a:r>
              <a:rPr lang="zh-CN" altLang="en-US" sz="2400" b="1" dirty="0">
                <a:latin typeface="微软雅黑" pitchFamily="34" charset="-122"/>
                <a:ea typeface="微软雅黑" pitchFamily="34" charset="-122"/>
              </a:rPr>
              <a:t>编制</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作业指导书</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建立作业标准</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进行适当的培训和教导</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提供适当的设备和物料</a:t>
            </a:r>
            <a:endParaRPr lang="en-US" altLang="zh-CN" sz="2400" b="1" dirty="0">
              <a:latin typeface="微软雅黑" pitchFamily="34" charset="-122"/>
              <a:ea typeface="微软雅黑" pitchFamily="34" charset="-122"/>
            </a:endParaRPr>
          </a:p>
          <a:p>
            <a:pPr marL="474796" indent="-474796">
              <a:lnSpc>
                <a:spcPct val="150000"/>
              </a:lnSpc>
              <a:buFont typeface="+mj-lt"/>
              <a:buAutoNum type="arabicPeriod"/>
            </a:pPr>
            <a:r>
              <a:rPr lang="zh-CN" altLang="en-US" sz="2400" b="1" dirty="0">
                <a:latin typeface="微软雅黑" pitchFamily="34" charset="-122"/>
                <a:ea typeface="微软雅黑" pitchFamily="34" charset="-122"/>
              </a:rPr>
              <a:t>鼓励员工一次就做对</a:t>
            </a:r>
          </a:p>
        </p:txBody>
      </p:sp>
      <p:pic>
        <p:nvPicPr>
          <p:cNvPr id="1312769" name="Picture 1" descr="I:\119598.jpg"/>
          <p:cNvPicPr>
            <a:picLocks noChangeAspect="1" noChangeArrowheads="1"/>
          </p:cNvPicPr>
          <p:nvPr/>
        </p:nvPicPr>
        <p:blipFill>
          <a:blip r:embed="rId3" cstate="email"/>
          <a:srcRect/>
          <a:stretch>
            <a:fillRect/>
          </a:stretch>
        </p:blipFill>
        <p:spPr bwMode="auto">
          <a:xfrm>
            <a:off x="6566068" y="2722770"/>
            <a:ext cx="2349012" cy="3322411"/>
          </a:xfrm>
          <a:prstGeom prst="rect">
            <a:avLst/>
          </a:prstGeom>
          <a:noFill/>
        </p:spPr>
      </p:pic>
    </p:spTree>
    <p:extLst>
      <p:ext uri="{BB962C8B-B14F-4D97-AF65-F5344CB8AC3E}">
        <p14:creationId xmlns:p14="http://schemas.microsoft.com/office/powerpoint/2010/main" val="2216712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wd">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type="wd">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2769"/>
                                        </p:tgtEl>
                                        <p:attrNameLst>
                                          <p:attrName>style.visibility</p:attrName>
                                        </p:attrNameLst>
                                      </p:cBhvr>
                                      <p:to>
                                        <p:strVal val="visible"/>
                                      </p:to>
                                    </p:set>
                                    <p:anim calcmode="lin" valueType="num">
                                      <p:cBhvr additive="base">
                                        <p:cTn id="37" dur="500" fill="hold"/>
                                        <p:tgtEl>
                                          <p:spTgt spid="1312769"/>
                                        </p:tgtEl>
                                        <p:attrNameLst>
                                          <p:attrName>ppt_x</p:attrName>
                                        </p:attrNameLst>
                                      </p:cBhvr>
                                      <p:tavLst>
                                        <p:tav tm="0">
                                          <p:val>
                                            <p:strVal val="#ppt_x"/>
                                          </p:val>
                                        </p:tav>
                                        <p:tav tm="100000">
                                          <p:val>
                                            <p:strVal val="#ppt_x"/>
                                          </p:val>
                                        </p:tav>
                                      </p:tavLst>
                                    </p:anim>
                                    <p:anim calcmode="lin" valueType="num">
                                      <p:cBhvr additive="base">
                                        <p:cTn id="38" dur="500" fill="hold"/>
                                        <p:tgtEl>
                                          <p:spTgt spid="1312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800" b="1" dirty="0" smtClean="0">
                <a:latin typeface="+mj-ea"/>
                <a:ea typeface="+mj-ea"/>
              </a:rPr>
              <a:t>第四单元</a:t>
            </a:r>
            <a:endParaRPr lang="en-US" altLang="zh-CN" sz="2800" b="1" dirty="0">
              <a:latin typeface="+mj-ea"/>
              <a:ea typeface="+mj-ea"/>
            </a:endParaRPr>
          </a:p>
          <a:p>
            <a:pPr>
              <a:lnSpc>
                <a:spcPct val="200000"/>
              </a:lnSpc>
              <a:spcBef>
                <a:spcPct val="0"/>
              </a:spcBef>
              <a:defRPr/>
            </a:pPr>
            <a:r>
              <a:rPr lang="zh-CN" altLang="en-US" sz="3200" b="1" dirty="0">
                <a:solidFill>
                  <a:srgbClr val="FF0000"/>
                </a:solidFill>
                <a:effectLst>
                  <a:outerShdw blurRad="38100" dist="38100" dir="2700000" algn="tl">
                    <a:srgbClr val="C0C0C0"/>
                  </a:outerShdw>
                </a:effectLst>
                <a:latin typeface="微软雅黑" pitchFamily="34" charset="-122"/>
                <a:ea typeface="微软雅黑" pitchFamily="34" charset="-122"/>
              </a:rPr>
              <a:t>五步成就优秀员工：</a:t>
            </a:r>
            <a:endParaRPr lang="en-US" altLang="zh-CN" sz="3200" b="1" dirty="0">
              <a:solidFill>
                <a:srgbClr val="FF0000"/>
              </a:solidFill>
              <a:effectLst>
                <a:outerShdw blurRad="38100" dist="38100" dir="2700000" algn="tl">
                  <a:srgbClr val="C0C0C0"/>
                </a:outerShdw>
              </a:effectLst>
              <a:latin typeface="微软雅黑" pitchFamily="34" charset="-122"/>
              <a:ea typeface="微软雅黑" pitchFamily="34" charset="-122"/>
            </a:endParaRPr>
          </a:p>
          <a:p>
            <a:pPr>
              <a:lnSpc>
                <a:spcPct val="200000"/>
              </a:lnSpc>
              <a:spcBef>
                <a:spcPct val="0"/>
              </a:spcBef>
              <a:defRPr/>
            </a:pPr>
            <a:r>
              <a:rPr lang="zh-CN" altLang="en-US" sz="2400" b="1" dirty="0">
                <a:solidFill>
                  <a:srgbClr val="FF0000"/>
                </a:solidFill>
              </a:rPr>
              <a:t>        </a:t>
            </a:r>
            <a:r>
              <a:rPr lang="en-US" altLang="zh-CN" sz="3600" b="1" dirty="0" smtClean="0">
                <a:solidFill>
                  <a:srgbClr val="FF0000"/>
                </a:solidFill>
              </a:rPr>
              <a:t>4M1E</a:t>
            </a:r>
            <a:r>
              <a:rPr lang="zh-CN" altLang="en-US" sz="3600" b="1" dirty="0">
                <a:solidFill>
                  <a:srgbClr val="FF0000"/>
                </a:solidFill>
              </a:rPr>
              <a:t>规范化执行 </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65</a:t>
            </a:fld>
            <a:endParaRPr lang="zh-CN" altLang="en-US" dirty="0">
              <a:solidFill>
                <a:srgbClr val="000000">
                  <a:tint val="75000"/>
                </a:srgbClr>
              </a:solidFill>
            </a:endParaRPr>
          </a:p>
        </p:txBody>
      </p:sp>
    </p:spTree>
    <p:extLst>
      <p:ext uri="{BB962C8B-B14F-4D97-AF65-F5344CB8AC3E}">
        <p14:creationId xmlns:p14="http://schemas.microsoft.com/office/powerpoint/2010/main" val="363047820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404664"/>
            <a:ext cx="3416320" cy="523220"/>
          </a:xfrm>
          <a:prstGeom prst="rect">
            <a:avLst/>
          </a:prstGeom>
          <a:noFill/>
        </p:spPr>
        <p:txBody>
          <a:bodyPr wrap="none" rtlCol="0">
            <a:spAutoFit/>
          </a:bodyPr>
          <a:lstStyle/>
          <a:p>
            <a:r>
              <a:rPr lang="zh-CN" altLang="en-US" sz="2800" b="1" dirty="0">
                <a:solidFill>
                  <a:srgbClr val="FF0000"/>
                </a:solidFill>
                <a:latin typeface="微软雅黑" pitchFamily="34" charset="-122"/>
                <a:ea typeface="微软雅黑" pitchFamily="34" charset="-122"/>
              </a:rPr>
              <a:t>规范化管理的重要性</a:t>
            </a:r>
          </a:p>
        </p:txBody>
      </p:sp>
      <p:sp>
        <p:nvSpPr>
          <p:cNvPr id="4" name="TextBox 3"/>
          <p:cNvSpPr txBox="1"/>
          <p:nvPr/>
        </p:nvSpPr>
        <p:spPr>
          <a:xfrm>
            <a:off x="427893" y="1664677"/>
            <a:ext cx="5428409" cy="3901837"/>
          </a:xfrm>
          <a:prstGeom prst="rect">
            <a:avLst/>
          </a:prstGeom>
          <a:solidFill>
            <a:srgbClr val="00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marL="316531" indent="-316531">
              <a:lnSpc>
                <a:spcPct val="150000"/>
              </a:lnSpc>
              <a:buFont typeface="+mj-lt"/>
              <a:buAutoNum type="arabicPeriod"/>
            </a:pPr>
            <a:r>
              <a:rPr lang="zh-CN" altLang="en-US" sz="2400" dirty="0"/>
              <a:t>规范化管理可以使各项工作有章可循</a:t>
            </a:r>
            <a:endParaRPr lang="en-US" altLang="zh-CN" sz="2400" dirty="0"/>
          </a:p>
          <a:p>
            <a:pPr marL="316531" indent="-316531">
              <a:lnSpc>
                <a:spcPct val="150000"/>
              </a:lnSpc>
              <a:buFont typeface="+mj-lt"/>
              <a:buAutoNum type="arabicPeriod"/>
            </a:pPr>
            <a:r>
              <a:rPr lang="zh-CN" altLang="en-US" sz="2400" dirty="0"/>
              <a:t>规范化管理可以减少浪费</a:t>
            </a:r>
            <a:endParaRPr lang="en-US" altLang="zh-CN" sz="2400" dirty="0"/>
          </a:p>
          <a:p>
            <a:pPr marL="316531" indent="-316531">
              <a:lnSpc>
                <a:spcPct val="150000"/>
              </a:lnSpc>
              <a:buFont typeface="+mj-lt"/>
              <a:buAutoNum type="arabicPeriod"/>
            </a:pPr>
            <a:r>
              <a:rPr lang="zh-CN" altLang="en-US" sz="2400" dirty="0"/>
              <a:t>规范化管理可以减少事故的发生</a:t>
            </a:r>
            <a:endParaRPr lang="en-US" altLang="zh-CN" sz="2400" dirty="0"/>
          </a:p>
          <a:p>
            <a:pPr marL="316531" indent="-316531">
              <a:lnSpc>
                <a:spcPct val="150000"/>
              </a:lnSpc>
              <a:buFont typeface="+mj-lt"/>
              <a:buAutoNum type="arabicPeriod"/>
            </a:pPr>
            <a:r>
              <a:rPr lang="zh-CN" altLang="en-US" sz="2400" dirty="0"/>
              <a:t>规范化管理可以提高工作效率</a:t>
            </a:r>
            <a:endParaRPr lang="en-US" altLang="zh-CN" sz="2400" dirty="0"/>
          </a:p>
          <a:p>
            <a:pPr marL="316531" indent="-316531">
              <a:lnSpc>
                <a:spcPct val="150000"/>
              </a:lnSpc>
              <a:buFont typeface="+mj-lt"/>
              <a:buAutoNum type="arabicPeriod"/>
            </a:pPr>
            <a:r>
              <a:rPr lang="zh-CN" altLang="en-US" sz="2400" dirty="0"/>
              <a:t>规范化管理建立良好的工作秩序</a:t>
            </a:r>
            <a:endParaRPr lang="en-US" altLang="zh-CN" sz="2400" dirty="0"/>
          </a:p>
          <a:p>
            <a:pPr marL="316531" indent="-316531">
              <a:lnSpc>
                <a:spcPct val="150000"/>
              </a:lnSpc>
              <a:buFont typeface="+mj-lt"/>
              <a:buAutoNum type="arabicPeriod"/>
            </a:pPr>
            <a:r>
              <a:rPr lang="zh-CN" altLang="en-US" sz="2400" dirty="0"/>
              <a:t>规范化管理可以创造良好的工作环境</a:t>
            </a:r>
            <a:endParaRPr lang="en-US" altLang="zh-CN" sz="2400" dirty="0"/>
          </a:p>
          <a:p>
            <a:pPr marL="316531" indent="-316531">
              <a:lnSpc>
                <a:spcPct val="150000"/>
              </a:lnSpc>
              <a:buFont typeface="+mj-lt"/>
              <a:buAutoNum type="arabicPeriod"/>
            </a:pPr>
            <a:endParaRPr lang="zh-CN" altLang="en-US" sz="2400" dirty="0"/>
          </a:p>
        </p:txBody>
      </p:sp>
      <p:sp>
        <p:nvSpPr>
          <p:cNvPr id="5" name="右箭头 4"/>
          <p:cNvSpPr/>
          <p:nvPr/>
        </p:nvSpPr>
        <p:spPr>
          <a:xfrm>
            <a:off x="6254262" y="2485292"/>
            <a:ext cx="861646" cy="36927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
        <p:nvSpPr>
          <p:cNvPr id="6" name="右箭头 5"/>
          <p:cNvSpPr/>
          <p:nvPr/>
        </p:nvSpPr>
        <p:spPr>
          <a:xfrm>
            <a:off x="6254262" y="4495800"/>
            <a:ext cx="861646" cy="36927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
        <p:nvSpPr>
          <p:cNvPr id="7" name="TextBox 6"/>
          <p:cNvSpPr txBox="1"/>
          <p:nvPr/>
        </p:nvSpPr>
        <p:spPr>
          <a:xfrm>
            <a:off x="7156940" y="1951895"/>
            <a:ext cx="1354015" cy="1200329"/>
          </a:xfrm>
          <a:prstGeom prst="rect">
            <a:avLst/>
          </a:prstGeom>
          <a:solidFill>
            <a:srgbClr val="FFC000"/>
          </a:solidFill>
        </p:spPr>
        <p:txBody>
          <a:bodyPr wrap="square" rtlCol="0">
            <a:spAutoFit/>
          </a:bodyPr>
          <a:lstStyle/>
          <a:p>
            <a:r>
              <a:rPr lang="zh-CN" altLang="en-US" sz="2400" dirty="0"/>
              <a:t>员工行为规范化</a:t>
            </a:r>
          </a:p>
        </p:txBody>
      </p:sp>
      <p:sp>
        <p:nvSpPr>
          <p:cNvPr id="8" name="TextBox 7"/>
          <p:cNvSpPr txBox="1"/>
          <p:nvPr/>
        </p:nvSpPr>
        <p:spPr>
          <a:xfrm>
            <a:off x="7156940" y="4003433"/>
            <a:ext cx="1354015" cy="1200329"/>
          </a:xfrm>
          <a:prstGeom prst="rect">
            <a:avLst/>
          </a:prstGeom>
          <a:solidFill>
            <a:srgbClr val="FFC000"/>
          </a:solidFill>
        </p:spPr>
        <p:txBody>
          <a:bodyPr wrap="square" rtlCol="0">
            <a:spAutoFit/>
          </a:bodyPr>
          <a:lstStyle/>
          <a:p>
            <a:r>
              <a:rPr lang="zh-CN" altLang="en-US" sz="2400" dirty="0"/>
              <a:t>员工形象规范化</a:t>
            </a:r>
          </a:p>
        </p:txBody>
      </p:sp>
    </p:spTree>
    <p:extLst>
      <p:ext uri="{BB962C8B-B14F-4D97-AF65-F5344CB8AC3E}">
        <p14:creationId xmlns:p14="http://schemas.microsoft.com/office/powerpoint/2010/main" val="1717282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413" name="AutoShape 133"/>
          <p:cNvSpPr>
            <a:spLocks noChangeArrowheads="1"/>
          </p:cNvSpPr>
          <p:nvPr/>
        </p:nvSpPr>
        <p:spPr bwMode="auto">
          <a:xfrm>
            <a:off x="685800" y="3582866"/>
            <a:ext cx="2518048" cy="549519"/>
          </a:xfrm>
          <a:prstGeom prst="homePlate">
            <a:avLst>
              <a:gd name="adj" fmla="val 78656"/>
            </a:avLst>
          </a:prstGeom>
          <a:gradFill rotWithShape="1">
            <a:gsLst>
              <a:gs pos="0">
                <a:srgbClr val="FFFF00">
                  <a:gamma/>
                  <a:shade val="47451"/>
                  <a:invGamma/>
                </a:srgbClr>
              </a:gs>
              <a:gs pos="100000">
                <a:srgbClr val="FFFF00"/>
              </a:gs>
            </a:gsLst>
            <a:lin ang="0" scaled="1"/>
          </a:gradFill>
          <a:ln w="9525" algn="ctr">
            <a:solidFill>
              <a:schemeClr val="bg1"/>
            </a:solidFill>
            <a:miter lim="800000"/>
            <a:headEnd/>
            <a:tailEnd/>
          </a:ln>
          <a:effectLst/>
        </p:spPr>
        <p:txBody>
          <a:bodyPr wrap="none" anchor="ctr"/>
          <a:lstStyle/>
          <a:p>
            <a:pPr algn="ctr"/>
            <a:r>
              <a:rPr lang="en-US" altLang="zh-CN" sz="1662" b="1" dirty="0">
                <a:solidFill>
                  <a:srgbClr val="002060"/>
                </a:solidFill>
                <a:latin typeface="微软雅黑" pitchFamily="34" charset="-122"/>
                <a:ea typeface="微软雅黑" pitchFamily="34" charset="-122"/>
              </a:rPr>
              <a:t>    </a:t>
            </a:r>
            <a:r>
              <a:rPr lang="zh-CN" altLang="en-US" sz="1662" b="1" dirty="0">
                <a:solidFill>
                  <a:srgbClr val="002060"/>
                </a:solidFill>
                <a:latin typeface="微软雅黑" pitchFamily="34" charset="-122"/>
                <a:ea typeface="微软雅黑" pitchFamily="34" charset="-122"/>
              </a:rPr>
              <a:t>不安全行为</a:t>
            </a:r>
          </a:p>
          <a:p>
            <a:pPr algn="ctr"/>
            <a:r>
              <a:rPr lang="zh-CN" altLang="en-US" sz="1662" b="1" dirty="0">
                <a:solidFill>
                  <a:srgbClr val="002060"/>
                </a:solidFill>
                <a:latin typeface="微软雅黑" pitchFamily="34" charset="-122"/>
                <a:ea typeface="微软雅黑" pitchFamily="34" charset="-122"/>
              </a:rPr>
              <a:t>    不安全状态</a:t>
            </a:r>
          </a:p>
        </p:txBody>
      </p:sp>
      <p:sp>
        <p:nvSpPr>
          <p:cNvPr id="353414" name="AutoShape 134"/>
          <p:cNvSpPr>
            <a:spLocks noChangeArrowheads="1"/>
          </p:cNvSpPr>
          <p:nvPr/>
        </p:nvSpPr>
        <p:spPr bwMode="auto">
          <a:xfrm>
            <a:off x="2843810" y="3582866"/>
            <a:ext cx="1800200" cy="549519"/>
          </a:xfrm>
          <a:prstGeom prst="chevron">
            <a:avLst>
              <a:gd name="adj" fmla="val 73600"/>
            </a:avLst>
          </a:prstGeom>
          <a:gradFill rotWithShape="1">
            <a:gsLst>
              <a:gs pos="0">
                <a:srgbClr val="CC9900">
                  <a:gamma/>
                  <a:shade val="57255"/>
                  <a:invGamma/>
                </a:srgbClr>
              </a:gs>
              <a:gs pos="100000">
                <a:srgbClr val="CC9900"/>
              </a:gs>
            </a:gsLst>
            <a:lin ang="0" scaled="1"/>
          </a:gradFill>
          <a:ln w="9525" algn="ctr">
            <a:solidFill>
              <a:schemeClr val="bg1"/>
            </a:solidFill>
            <a:miter lim="800000"/>
            <a:headEnd/>
            <a:tailEnd/>
          </a:ln>
          <a:effectLst/>
        </p:spPr>
        <p:txBody>
          <a:bodyPr wrap="none" anchor="ctr"/>
          <a:lstStyle/>
          <a:p>
            <a:pPr algn="ctr"/>
            <a:r>
              <a:rPr lang="en-US" altLang="zh-CN" sz="1662" b="1" dirty="0">
                <a:solidFill>
                  <a:srgbClr val="002060"/>
                </a:solidFill>
                <a:latin typeface="微软雅黑" pitchFamily="34" charset="-122"/>
                <a:ea typeface="微软雅黑" pitchFamily="34" charset="-122"/>
              </a:rPr>
              <a:t> </a:t>
            </a:r>
            <a:r>
              <a:rPr lang="zh-CN" altLang="en-US" sz="1662" b="1" dirty="0">
                <a:solidFill>
                  <a:srgbClr val="002060"/>
                </a:solidFill>
                <a:latin typeface="微软雅黑" pitchFamily="34" charset="-122"/>
                <a:ea typeface="微软雅黑" pitchFamily="34" charset="-122"/>
              </a:rPr>
              <a:t>吓一跳</a:t>
            </a:r>
          </a:p>
          <a:p>
            <a:pPr algn="ctr"/>
            <a:r>
              <a:rPr lang="zh-CN" altLang="en-US" sz="1662" b="1" dirty="0">
                <a:solidFill>
                  <a:srgbClr val="002060"/>
                </a:solidFill>
                <a:latin typeface="微软雅黑" pitchFamily="34" charset="-122"/>
                <a:ea typeface="微软雅黑" pitchFamily="34" charset="-122"/>
              </a:rPr>
              <a:t> 冒冷汗</a:t>
            </a:r>
          </a:p>
        </p:txBody>
      </p:sp>
      <p:sp>
        <p:nvSpPr>
          <p:cNvPr id="353415" name="AutoShape 135"/>
          <p:cNvSpPr>
            <a:spLocks noChangeArrowheads="1"/>
          </p:cNvSpPr>
          <p:nvPr/>
        </p:nvSpPr>
        <p:spPr bwMode="auto">
          <a:xfrm>
            <a:off x="4355976" y="3582866"/>
            <a:ext cx="1663824" cy="549519"/>
          </a:xfrm>
          <a:prstGeom prst="chevron">
            <a:avLst>
              <a:gd name="adj" fmla="val 74754"/>
            </a:avLst>
          </a:prstGeom>
          <a:solidFill>
            <a:srgbClr val="CC9900"/>
          </a:solidFill>
          <a:ln w="9525" algn="ctr">
            <a:solidFill>
              <a:schemeClr val="bg1"/>
            </a:solidFill>
            <a:miter lim="800000"/>
            <a:headEnd/>
            <a:tailEnd/>
          </a:ln>
          <a:effectLst/>
        </p:spPr>
        <p:txBody>
          <a:bodyPr wrap="none" anchor="ctr"/>
          <a:lstStyle/>
          <a:p>
            <a:pPr algn="ctr"/>
            <a:r>
              <a:rPr lang="en-US" altLang="zh-CN" sz="1662" b="1" dirty="0">
                <a:solidFill>
                  <a:srgbClr val="002060"/>
                </a:solidFill>
                <a:latin typeface="微软雅黑" pitchFamily="34" charset="-122"/>
                <a:ea typeface="微软雅黑" pitchFamily="34" charset="-122"/>
              </a:rPr>
              <a:t>  </a:t>
            </a:r>
            <a:r>
              <a:rPr lang="zh-CN" altLang="en-US" sz="1662" b="1" dirty="0">
                <a:solidFill>
                  <a:srgbClr val="002060"/>
                </a:solidFill>
                <a:latin typeface="微软雅黑" pitchFamily="34" charset="-122"/>
                <a:ea typeface="微软雅黑" pitchFamily="34" charset="-122"/>
              </a:rPr>
              <a:t>未遂事故</a:t>
            </a:r>
          </a:p>
          <a:p>
            <a:pPr algn="ctr"/>
            <a:r>
              <a:rPr lang="zh-CN" altLang="en-US" sz="1662" b="1" dirty="0">
                <a:solidFill>
                  <a:srgbClr val="002060"/>
                </a:solidFill>
                <a:latin typeface="微软雅黑" pitchFamily="34" charset="-122"/>
                <a:ea typeface="微软雅黑" pitchFamily="34" charset="-122"/>
              </a:rPr>
              <a:t>  轻微受伤</a:t>
            </a:r>
          </a:p>
        </p:txBody>
      </p:sp>
      <p:sp>
        <p:nvSpPr>
          <p:cNvPr id="353416" name="AutoShape 136"/>
          <p:cNvSpPr>
            <a:spLocks noChangeArrowheads="1"/>
          </p:cNvSpPr>
          <p:nvPr/>
        </p:nvSpPr>
        <p:spPr bwMode="auto">
          <a:xfrm>
            <a:off x="5638800" y="3582866"/>
            <a:ext cx="1676400" cy="549519"/>
          </a:xfrm>
          <a:prstGeom prst="chevron">
            <a:avLst>
              <a:gd name="adj" fmla="val 75471"/>
            </a:avLst>
          </a:prstGeom>
          <a:gradFill rotWithShape="1">
            <a:gsLst>
              <a:gs pos="0">
                <a:srgbClr val="FF0000">
                  <a:gamma/>
                  <a:shade val="54118"/>
                  <a:invGamma/>
                </a:srgbClr>
              </a:gs>
              <a:gs pos="100000">
                <a:srgbClr val="FF0000"/>
              </a:gs>
            </a:gsLst>
            <a:lin ang="0" scaled="1"/>
          </a:gradFill>
          <a:ln w="9525" algn="ctr">
            <a:solidFill>
              <a:schemeClr val="bg1"/>
            </a:solidFill>
            <a:miter lim="800000"/>
            <a:headEnd/>
            <a:tailEnd/>
          </a:ln>
          <a:effectLst/>
        </p:spPr>
        <p:txBody>
          <a:bodyPr wrap="none" anchor="ctr"/>
          <a:lstStyle/>
          <a:p>
            <a:r>
              <a:rPr lang="en-US" altLang="zh-CN" sz="1662" b="1" dirty="0">
                <a:solidFill>
                  <a:srgbClr val="002060"/>
                </a:solidFill>
                <a:latin typeface="微软雅黑" pitchFamily="34" charset="-122"/>
                <a:ea typeface="微软雅黑" pitchFamily="34" charset="-122"/>
              </a:rPr>
              <a:t>   </a:t>
            </a:r>
            <a:r>
              <a:rPr lang="zh-CN" altLang="en-US" sz="1662" b="1" dirty="0">
                <a:solidFill>
                  <a:srgbClr val="002060"/>
                </a:solidFill>
                <a:latin typeface="微软雅黑" pitchFamily="34" charset="-122"/>
                <a:ea typeface="微软雅黑" pitchFamily="34" charset="-122"/>
              </a:rPr>
              <a:t>轻伤</a:t>
            </a:r>
          </a:p>
        </p:txBody>
      </p:sp>
      <p:sp>
        <p:nvSpPr>
          <p:cNvPr id="353418" name="AutoShape 138"/>
          <p:cNvSpPr>
            <a:spLocks noChangeArrowheads="1"/>
          </p:cNvSpPr>
          <p:nvPr/>
        </p:nvSpPr>
        <p:spPr bwMode="auto">
          <a:xfrm>
            <a:off x="7391400" y="3582866"/>
            <a:ext cx="990600" cy="549519"/>
          </a:xfrm>
          <a:prstGeom prst="chevron">
            <a:avLst>
              <a:gd name="adj" fmla="val 77083"/>
            </a:avLst>
          </a:prstGeom>
          <a:solidFill>
            <a:srgbClr val="FF0000"/>
          </a:solidFill>
          <a:ln w="9525" algn="ctr">
            <a:solidFill>
              <a:schemeClr val="bg1"/>
            </a:solidFill>
            <a:miter lim="800000"/>
            <a:headEnd/>
            <a:tailEnd/>
          </a:ln>
          <a:effectLst/>
        </p:spPr>
        <p:txBody>
          <a:bodyPr wrap="none" anchor="ctr"/>
          <a:lstStyle/>
          <a:p>
            <a:r>
              <a:rPr lang="en-US" altLang="zh-CN" sz="1662" b="1" dirty="0">
                <a:solidFill>
                  <a:srgbClr val="002060"/>
                </a:solidFill>
                <a:latin typeface="微软雅黑" pitchFamily="34" charset="-122"/>
                <a:ea typeface="微软雅黑" pitchFamily="34" charset="-122"/>
              </a:rPr>
              <a:t> </a:t>
            </a:r>
            <a:r>
              <a:rPr lang="zh-CN" altLang="en-US" sz="1662" b="1" dirty="0" smtClean="0">
                <a:solidFill>
                  <a:srgbClr val="002060"/>
                </a:solidFill>
                <a:latin typeface="微软雅黑" pitchFamily="34" charset="-122"/>
                <a:ea typeface="微软雅黑" pitchFamily="34" charset="-122"/>
              </a:rPr>
              <a:t>死亡</a:t>
            </a:r>
            <a:endParaRPr lang="zh-CN" altLang="en-US" sz="1662" b="1" dirty="0">
              <a:solidFill>
                <a:srgbClr val="002060"/>
              </a:solidFill>
              <a:latin typeface="微软雅黑" pitchFamily="34" charset="-122"/>
              <a:ea typeface="微软雅黑" pitchFamily="34" charset="-122"/>
            </a:endParaRPr>
          </a:p>
        </p:txBody>
      </p:sp>
      <p:sp>
        <p:nvSpPr>
          <p:cNvPr id="353437" name="AutoShape 157"/>
          <p:cNvSpPr>
            <a:spLocks noChangeArrowheads="1"/>
          </p:cNvSpPr>
          <p:nvPr/>
        </p:nvSpPr>
        <p:spPr bwMode="auto">
          <a:xfrm>
            <a:off x="6858000" y="3582866"/>
            <a:ext cx="990600" cy="549519"/>
          </a:xfrm>
          <a:prstGeom prst="chevron">
            <a:avLst>
              <a:gd name="adj" fmla="val 77083"/>
            </a:avLst>
          </a:prstGeom>
          <a:solidFill>
            <a:srgbClr val="FF0000"/>
          </a:solidFill>
          <a:ln w="9525" algn="ctr">
            <a:solidFill>
              <a:schemeClr val="bg1"/>
            </a:solidFill>
            <a:miter lim="800000"/>
            <a:headEnd/>
            <a:tailEnd/>
          </a:ln>
          <a:effectLst/>
        </p:spPr>
        <p:txBody>
          <a:bodyPr wrap="none" anchor="ctr"/>
          <a:lstStyle/>
          <a:p>
            <a:pPr algn="r"/>
            <a:r>
              <a:rPr lang="en-US" altLang="zh-CN" sz="1662" b="1" dirty="0">
                <a:solidFill>
                  <a:srgbClr val="002060"/>
                </a:solidFill>
                <a:latin typeface="微软雅黑" pitchFamily="34" charset="-122"/>
                <a:ea typeface="微软雅黑" pitchFamily="34" charset="-122"/>
              </a:rPr>
              <a:t>                 </a:t>
            </a:r>
            <a:r>
              <a:rPr lang="zh-CN" altLang="en-US" sz="1662" b="1" dirty="0">
                <a:solidFill>
                  <a:srgbClr val="002060"/>
                </a:solidFill>
                <a:latin typeface="微软雅黑" pitchFamily="34" charset="-122"/>
                <a:ea typeface="微软雅黑" pitchFamily="34" charset="-122"/>
              </a:rPr>
              <a:t>重伤</a:t>
            </a:r>
          </a:p>
        </p:txBody>
      </p:sp>
      <p:sp>
        <p:nvSpPr>
          <p:cNvPr id="353451" name="Text Box 171"/>
          <p:cNvSpPr txBox="1">
            <a:spLocks noChangeArrowheads="1"/>
          </p:cNvSpPr>
          <p:nvPr/>
        </p:nvSpPr>
        <p:spPr bwMode="auto">
          <a:xfrm>
            <a:off x="3923930" y="3288324"/>
            <a:ext cx="983927" cy="348109"/>
          </a:xfrm>
          <a:prstGeom prst="rect">
            <a:avLst/>
          </a:prstGeom>
          <a:noFill/>
          <a:ln w="9525" algn="ctr">
            <a:noFill/>
            <a:miter lim="800000"/>
            <a:headEnd/>
            <a:tailEnd/>
          </a:ln>
          <a:effectLst/>
        </p:spPr>
        <p:txBody>
          <a:bodyPr wrap="square">
            <a:spAutoFit/>
          </a:bodyPr>
          <a:lstStyle/>
          <a:p>
            <a:pPr algn="ctr">
              <a:spcBef>
                <a:spcPct val="50000"/>
              </a:spcBef>
            </a:pPr>
            <a:r>
              <a:rPr lang="en-US" altLang="zh-CN" sz="1662" b="1" dirty="0">
                <a:latin typeface="微软雅黑" pitchFamily="34" charset="-122"/>
                <a:ea typeface="微软雅黑" pitchFamily="34" charset="-122"/>
              </a:rPr>
              <a:t>⑵</a:t>
            </a:r>
            <a:r>
              <a:rPr lang="zh-CN" altLang="en-US" sz="1662" b="1" dirty="0">
                <a:solidFill>
                  <a:srgbClr val="333333"/>
                </a:solidFill>
                <a:latin typeface="微软雅黑" pitchFamily="34" charset="-122"/>
                <a:ea typeface="微软雅黑" pitchFamily="34" charset="-122"/>
              </a:rPr>
              <a:t>事件</a:t>
            </a:r>
          </a:p>
        </p:txBody>
      </p:sp>
      <p:sp>
        <p:nvSpPr>
          <p:cNvPr id="353452" name="Text Box 172"/>
          <p:cNvSpPr txBox="1">
            <a:spLocks noChangeArrowheads="1"/>
          </p:cNvSpPr>
          <p:nvPr/>
        </p:nvSpPr>
        <p:spPr bwMode="auto">
          <a:xfrm>
            <a:off x="6625210" y="3288324"/>
            <a:ext cx="971128" cy="348109"/>
          </a:xfrm>
          <a:prstGeom prst="rect">
            <a:avLst/>
          </a:prstGeom>
          <a:noFill/>
          <a:ln w="9525" algn="ctr">
            <a:noFill/>
            <a:miter lim="800000"/>
            <a:headEnd/>
            <a:tailEnd/>
          </a:ln>
          <a:effectLst/>
        </p:spPr>
        <p:txBody>
          <a:bodyPr wrap="square">
            <a:spAutoFit/>
          </a:bodyPr>
          <a:lstStyle/>
          <a:p>
            <a:pPr algn="ctr">
              <a:spcBef>
                <a:spcPct val="50000"/>
              </a:spcBef>
            </a:pPr>
            <a:r>
              <a:rPr lang="en-US" altLang="zh-CN" sz="1662" b="1" dirty="0">
                <a:latin typeface="微软雅黑" pitchFamily="34" charset="-122"/>
                <a:ea typeface="微软雅黑" pitchFamily="34" charset="-122"/>
              </a:rPr>
              <a:t>⑶</a:t>
            </a:r>
            <a:r>
              <a:rPr lang="zh-CN" altLang="en-US" sz="1662" b="1" dirty="0">
                <a:solidFill>
                  <a:srgbClr val="333333"/>
                </a:solidFill>
                <a:latin typeface="微软雅黑" pitchFamily="34" charset="-122"/>
                <a:ea typeface="微软雅黑" pitchFamily="34" charset="-122"/>
              </a:rPr>
              <a:t>事故</a:t>
            </a:r>
          </a:p>
        </p:txBody>
      </p:sp>
      <p:sp>
        <p:nvSpPr>
          <p:cNvPr id="353462" name="Rectangle 182"/>
          <p:cNvSpPr>
            <a:spLocks noChangeArrowheads="1"/>
          </p:cNvSpPr>
          <p:nvPr/>
        </p:nvSpPr>
        <p:spPr bwMode="auto">
          <a:xfrm>
            <a:off x="381000" y="1403839"/>
            <a:ext cx="4551040" cy="461665"/>
          </a:xfrm>
          <a:prstGeom prst="rect">
            <a:avLst/>
          </a:prstGeom>
          <a:noFill/>
          <a:ln w="9525" algn="ctr">
            <a:noFill/>
            <a:miter lim="800000"/>
            <a:headEnd/>
            <a:tailEnd/>
          </a:ln>
          <a:effectLst/>
        </p:spPr>
        <p:txBody>
          <a:bodyPr wrap="square">
            <a:spAutoFit/>
          </a:bodyPr>
          <a:lstStyle/>
          <a:p>
            <a:r>
              <a:rPr lang="zh-CN" altLang="en-US" sz="2400" b="1" dirty="0">
                <a:latin typeface="微软雅黑" pitchFamily="34" charset="-122"/>
                <a:ea typeface="微软雅黑" pitchFamily="34" charset="-122"/>
              </a:rPr>
              <a:t>首先，事故是怎么形成的</a:t>
            </a:r>
            <a:r>
              <a:rPr lang="en-US" altLang="zh-CN" sz="2400" b="1" dirty="0">
                <a:latin typeface="微软雅黑" pitchFamily="34" charset="-122"/>
                <a:ea typeface="微软雅黑" pitchFamily="34" charset="-122"/>
              </a:rPr>
              <a:t>…</a:t>
            </a:r>
          </a:p>
        </p:txBody>
      </p:sp>
      <p:pic>
        <p:nvPicPr>
          <p:cNvPr id="353464" name="Picture 184" descr="IMG_0350"/>
          <p:cNvPicPr>
            <a:picLocks noGrp="1" noChangeAspect="1" noChangeArrowheads="1"/>
          </p:cNvPicPr>
          <p:nvPr>
            <p:ph sz="half" idx="1"/>
          </p:nvPr>
        </p:nvPicPr>
        <p:blipFill>
          <a:blip r:embed="rId2" cstate="email"/>
          <a:srcRect/>
          <a:stretch>
            <a:fillRect/>
          </a:stretch>
        </p:blipFill>
        <p:spPr bwMode="auto">
          <a:xfrm>
            <a:off x="1600200" y="2467708"/>
            <a:ext cx="685800" cy="693127"/>
          </a:xfrm>
          <a:noFill/>
          <a:ln>
            <a:miter lim="800000"/>
            <a:headEnd/>
            <a:tailEnd/>
          </a:ln>
        </p:spPr>
      </p:pic>
      <p:pic>
        <p:nvPicPr>
          <p:cNvPr id="353466" name="Picture 186" descr="IMG_0350"/>
          <p:cNvPicPr>
            <a:picLocks noGrp="1" noChangeAspect="1" noChangeArrowheads="1"/>
          </p:cNvPicPr>
          <p:nvPr>
            <p:ph sz="quarter" idx="2"/>
          </p:nvPr>
        </p:nvPicPr>
        <p:blipFill>
          <a:blip r:embed="rId3" cstate="email"/>
          <a:srcRect t="-5109"/>
          <a:stretch>
            <a:fillRect/>
          </a:stretch>
        </p:blipFill>
        <p:spPr bwMode="auto">
          <a:xfrm>
            <a:off x="5562600" y="1811216"/>
            <a:ext cx="1066800" cy="1266092"/>
          </a:xfrm>
          <a:noFill/>
          <a:ln>
            <a:miter lim="800000"/>
            <a:headEnd/>
            <a:tailEnd/>
          </a:ln>
        </p:spPr>
      </p:pic>
      <p:pic>
        <p:nvPicPr>
          <p:cNvPr id="353469" name="Picture 189" descr="IMG_0347"/>
          <p:cNvPicPr>
            <a:picLocks noGrp="1" noChangeAspect="1" noChangeArrowheads="1"/>
          </p:cNvPicPr>
          <p:nvPr>
            <p:ph sz="quarter" idx="3"/>
          </p:nvPr>
        </p:nvPicPr>
        <p:blipFill>
          <a:blip r:embed="rId4" cstate="email"/>
          <a:srcRect/>
          <a:stretch>
            <a:fillRect/>
          </a:stretch>
        </p:blipFill>
        <p:spPr bwMode="auto">
          <a:xfrm>
            <a:off x="6934200" y="2092569"/>
            <a:ext cx="1447800" cy="1055077"/>
          </a:xfrm>
          <a:noFill/>
          <a:ln>
            <a:miter lim="800000"/>
            <a:headEnd/>
            <a:tailEnd/>
          </a:ln>
        </p:spPr>
      </p:pic>
      <p:sp>
        <p:nvSpPr>
          <p:cNvPr id="353478" name="Text Box 198"/>
          <p:cNvSpPr txBox="1">
            <a:spLocks noChangeArrowheads="1"/>
          </p:cNvSpPr>
          <p:nvPr/>
        </p:nvSpPr>
        <p:spPr bwMode="auto">
          <a:xfrm>
            <a:off x="1259632" y="3288324"/>
            <a:ext cx="950168" cy="348109"/>
          </a:xfrm>
          <a:prstGeom prst="rect">
            <a:avLst/>
          </a:prstGeom>
          <a:noFill/>
          <a:ln w="9525" algn="ctr">
            <a:noFill/>
            <a:miter lim="800000"/>
            <a:headEnd/>
            <a:tailEnd/>
          </a:ln>
          <a:effectLst/>
        </p:spPr>
        <p:txBody>
          <a:bodyPr wrap="square">
            <a:spAutoFit/>
          </a:bodyPr>
          <a:lstStyle/>
          <a:p>
            <a:pPr algn="ctr">
              <a:spcBef>
                <a:spcPct val="50000"/>
              </a:spcBef>
            </a:pPr>
            <a:r>
              <a:rPr lang="en-US" altLang="zh-CN" sz="1662" b="1" dirty="0">
                <a:latin typeface="微软雅黑" pitchFamily="34" charset="-122"/>
                <a:ea typeface="微软雅黑" pitchFamily="34" charset="-122"/>
              </a:rPr>
              <a:t>⑴</a:t>
            </a:r>
            <a:r>
              <a:rPr lang="zh-CN" altLang="en-US" sz="1662" b="1" dirty="0">
                <a:solidFill>
                  <a:srgbClr val="333333"/>
                </a:solidFill>
                <a:latin typeface="微软雅黑" pitchFamily="34" charset="-122"/>
                <a:ea typeface="微软雅黑" pitchFamily="34" charset="-122"/>
              </a:rPr>
              <a:t>危险</a:t>
            </a:r>
          </a:p>
        </p:txBody>
      </p:sp>
      <p:pic>
        <p:nvPicPr>
          <p:cNvPr id="353493" name="Picture 213" descr="IMG_0350"/>
          <p:cNvPicPr>
            <a:picLocks noChangeAspect="1" noChangeArrowheads="1"/>
          </p:cNvPicPr>
          <p:nvPr/>
        </p:nvPicPr>
        <p:blipFill>
          <a:blip r:embed="rId5" cstate="email"/>
          <a:srcRect/>
          <a:stretch>
            <a:fillRect/>
          </a:stretch>
        </p:blipFill>
        <p:spPr bwMode="auto">
          <a:xfrm>
            <a:off x="4143375" y="2060926"/>
            <a:ext cx="381000" cy="703385"/>
          </a:xfrm>
          <a:prstGeom prst="rect">
            <a:avLst/>
          </a:prstGeom>
          <a:noFill/>
          <a:ln w="9525">
            <a:noFill/>
            <a:miter lim="800000"/>
            <a:headEnd/>
            <a:tailEnd/>
          </a:ln>
          <a:effectLst/>
        </p:spPr>
      </p:pic>
      <p:sp>
        <p:nvSpPr>
          <p:cNvPr id="353494" name="Line 214"/>
          <p:cNvSpPr>
            <a:spLocks noChangeShapeType="1"/>
          </p:cNvSpPr>
          <p:nvPr/>
        </p:nvSpPr>
        <p:spPr bwMode="auto">
          <a:xfrm>
            <a:off x="2209800" y="3429000"/>
            <a:ext cx="1752600" cy="0"/>
          </a:xfrm>
          <a:prstGeom prst="line">
            <a:avLst/>
          </a:prstGeom>
          <a:noFill/>
          <a:ln w="38100">
            <a:solidFill>
              <a:srgbClr val="FF0000"/>
            </a:solidFill>
            <a:round/>
            <a:headEnd/>
            <a:tailEnd type="triangle" w="med" len="med"/>
          </a:ln>
          <a:effectLst/>
        </p:spPr>
        <p:txBody>
          <a:bodyPr wrap="none" anchor="ctr"/>
          <a:lstStyle/>
          <a:p>
            <a:endParaRPr lang="zh-CN" altLang="en-US" sz="1662" b="1">
              <a:latin typeface="微软雅黑" pitchFamily="34" charset="-122"/>
              <a:ea typeface="微软雅黑" pitchFamily="34" charset="-122"/>
            </a:endParaRPr>
          </a:p>
        </p:txBody>
      </p:sp>
      <p:sp>
        <p:nvSpPr>
          <p:cNvPr id="353495" name="Line 215"/>
          <p:cNvSpPr>
            <a:spLocks noChangeShapeType="1"/>
          </p:cNvSpPr>
          <p:nvPr/>
        </p:nvSpPr>
        <p:spPr bwMode="auto">
          <a:xfrm>
            <a:off x="4860032" y="3429000"/>
            <a:ext cx="1828800" cy="0"/>
          </a:xfrm>
          <a:prstGeom prst="line">
            <a:avLst/>
          </a:prstGeom>
          <a:noFill/>
          <a:ln w="38100">
            <a:solidFill>
              <a:srgbClr val="FF0000"/>
            </a:solidFill>
            <a:round/>
            <a:headEnd/>
            <a:tailEnd type="triangle" w="med" len="med"/>
          </a:ln>
          <a:effectLst/>
        </p:spPr>
        <p:txBody>
          <a:bodyPr wrap="none" anchor="ctr"/>
          <a:lstStyle/>
          <a:p>
            <a:endParaRPr lang="zh-CN" altLang="en-US" sz="1662" b="1">
              <a:latin typeface="微软雅黑" pitchFamily="34" charset="-122"/>
              <a:ea typeface="微软雅黑" pitchFamily="34" charset="-122"/>
            </a:endParaRPr>
          </a:p>
        </p:txBody>
      </p:sp>
      <p:pic>
        <p:nvPicPr>
          <p:cNvPr id="353496" name="Picture 216" descr="IMG_0350"/>
          <p:cNvPicPr>
            <a:picLocks noChangeAspect="1" noChangeArrowheads="1"/>
          </p:cNvPicPr>
          <p:nvPr/>
        </p:nvPicPr>
        <p:blipFill>
          <a:blip r:embed="rId2" cstate="email"/>
          <a:srcRect/>
          <a:stretch>
            <a:fillRect/>
          </a:stretch>
        </p:blipFill>
        <p:spPr bwMode="auto">
          <a:xfrm>
            <a:off x="1600200" y="2444262"/>
            <a:ext cx="685800" cy="693127"/>
          </a:xfrm>
          <a:prstGeom prst="rect">
            <a:avLst/>
          </a:prstGeom>
          <a:noFill/>
          <a:ln w="9525">
            <a:noFill/>
            <a:miter lim="800000"/>
            <a:headEnd/>
            <a:tailEnd/>
          </a:ln>
          <a:effectLst/>
        </p:spPr>
      </p:pic>
      <p:sp>
        <p:nvSpPr>
          <p:cNvPr id="353555" name="Text Box 275"/>
          <p:cNvSpPr txBox="1">
            <a:spLocks noChangeArrowheads="1"/>
          </p:cNvSpPr>
          <p:nvPr/>
        </p:nvSpPr>
        <p:spPr bwMode="auto">
          <a:xfrm>
            <a:off x="1259632" y="437114"/>
            <a:ext cx="2057400" cy="523220"/>
          </a:xfrm>
          <a:prstGeom prst="rect">
            <a:avLst/>
          </a:prstGeom>
          <a:noFill/>
          <a:ln w="9525" algn="ctr">
            <a:noFill/>
            <a:miter lim="800000"/>
            <a:headEnd/>
            <a:tailEnd/>
          </a:ln>
          <a:effectLst/>
        </p:spPr>
        <p:txBody>
          <a:bodyPr>
            <a:spAutoFit/>
          </a:bodyPr>
          <a:lstStyle/>
          <a:p>
            <a:pPr algn="ctr">
              <a:spcBef>
                <a:spcPct val="50000"/>
              </a:spcBef>
            </a:pPr>
            <a:r>
              <a:rPr lang="zh-CN" altLang="en-US" sz="2800" b="1" dirty="0">
                <a:solidFill>
                  <a:srgbClr val="FF0000"/>
                </a:solidFill>
                <a:latin typeface="微软雅黑" pitchFamily="34" charset="-122"/>
                <a:ea typeface="微软雅黑" pitchFamily="34" charset="-122"/>
              </a:rPr>
              <a:t>事故的背景</a:t>
            </a:r>
          </a:p>
        </p:txBody>
      </p:sp>
      <p:sp>
        <p:nvSpPr>
          <p:cNvPr id="353557" name="Rectangle 277"/>
          <p:cNvSpPr>
            <a:spLocks noChangeArrowheads="1"/>
          </p:cNvSpPr>
          <p:nvPr/>
        </p:nvSpPr>
        <p:spPr bwMode="auto">
          <a:xfrm>
            <a:off x="395538" y="4293096"/>
            <a:ext cx="8352928" cy="1289905"/>
          </a:xfrm>
          <a:prstGeom prst="rect">
            <a:avLst/>
          </a:prstGeom>
          <a:noFill/>
          <a:ln w="9525" algn="ctr">
            <a:noFill/>
            <a:miter lim="800000"/>
            <a:headEnd/>
            <a:tailEnd/>
          </a:ln>
          <a:effectLst/>
        </p:spPr>
        <p:txBody>
          <a:bodyPr wrap="square">
            <a:spAutoFit/>
          </a:bodyPr>
          <a:lstStyle/>
          <a:p>
            <a:pPr algn="l">
              <a:lnSpc>
                <a:spcPct val="150000"/>
              </a:lnSpc>
            </a:pPr>
            <a:r>
              <a:rPr lang="zh-CN" altLang="en-US" b="1" dirty="0">
                <a:latin typeface="微软雅黑" pitchFamily="34" charset="-122"/>
                <a:ea typeface="微软雅黑" pitchFamily="34" charset="-122"/>
              </a:rPr>
              <a:t>危险</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事件</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事故构成了“事故链”：事故会不会发生，完全取决于致害物是否接触和接触后的伤害程度。所以，从本质上看，事故就是一种“随机事件”（事件），它发生于人</a:t>
            </a:r>
            <a:r>
              <a:rPr lang="zh-CN" altLang="en-US" b="1" dirty="0">
                <a:latin typeface="微软雅黑" pitchFamily="34" charset="-122"/>
                <a:ea typeface="微软雅黑" pitchFamily="34" charset="-122"/>
                <a:cs typeface="Arial" pitchFamily="34" charset="0"/>
              </a:rPr>
              <a:t>▪</a:t>
            </a:r>
            <a:r>
              <a:rPr lang="zh-CN" altLang="en-US" b="1" dirty="0">
                <a:latin typeface="微软雅黑" pitchFamily="34" charset="-122"/>
                <a:ea typeface="微软雅黑" pitchFamily="34" charset="-122"/>
              </a:rPr>
              <a:t>物轨迹意外交叉的“时空”。）</a:t>
            </a:r>
          </a:p>
        </p:txBody>
      </p:sp>
      <p:sp>
        <p:nvSpPr>
          <p:cNvPr id="353558" name="AutoShape 278"/>
          <p:cNvSpPr>
            <a:spLocks noChangeArrowheads="1"/>
          </p:cNvSpPr>
          <p:nvPr/>
        </p:nvSpPr>
        <p:spPr bwMode="auto">
          <a:xfrm flipV="1">
            <a:off x="685800" y="3149115"/>
            <a:ext cx="7543800" cy="183173"/>
          </a:xfrm>
          <a:prstGeom prst="rightArrow">
            <a:avLst>
              <a:gd name="adj1" fmla="val 30185"/>
              <a:gd name="adj2" fmla="val 134464"/>
            </a:avLst>
          </a:prstGeom>
          <a:gradFill rotWithShape="1">
            <a:gsLst>
              <a:gs pos="0">
                <a:srgbClr val="5F5F5F">
                  <a:gamma/>
                  <a:tint val="38039"/>
                  <a:invGamma/>
                </a:srgbClr>
              </a:gs>
              <a:gs pos="100000">
                <a:srgbClr val="5F5F5F"/>
              </a:gs>
            </a:gsLst>
            <a:lin ang="0" scaled="1"/>
          </a:gradFill>
          <a:ln w="19050" algn="ctr">
            <a:noFill/>
            <a:miter lim="800000"/>
            <a:headEnd/>
            <a:tailEnd/>
          </a:ln>
          <a:effectLst/>
        </p:spPr>
        <p:txBody>
          <a:bodyPr wrap="none" anchor="ctr"/>
          <a:lstStyle/>
          <a:p>
            <a:endParaRPr lang="zh-CN" altLang="en-US" sz="1662" b="1">
              <a:latin typeface="微软雅黑" pitchFamily="34" charset="-122"/>
              <a:ea typeface="微软雅黑" pitchFamily="34" charset="-122"/>
            </a:endParaRPr>
          </a:p>
        </p:txBody>
      </p:sp>
      <p:sp>
        <p:nvSpPr>
          <p:cNvPr id="353559" name="Text Box 279"/>
          <p:cNvSpPr txBox="1">
            <a:spLocks noChangeArrowheads="1"/>
          </p:cNvSpPr>
          <p:nvPr/>
        </p:nvSpPr>
        <p:spPr bwMode="auto">
          <a:xfrm>
            <a:off x="4376033" y="1857650"/>
            <a:ext cx="440442" cy="773723"/>
          </a:xfrm>
          <a:prstGeom prst="rect">
            <a:avLst/>
          </a:prstGeom>
          <a:noFill/>
          <a:ln w="19050" algn="ctr">
            <a:noFill/>
            <a:miter lim="800000"/>
            <a:headEnd/>
            <a:tailEnd/>
          </a:ln>
          <a:effectLst/>
        </p:spPr>
        <p:txBody>
          <a:bodyPr vert="eaVert">
            <a:spAutoFit/>
          </a:bodyPr>
          <a:lstStyle/>
          <a:p>
            <a:pPr algn="ctr">
              <a:spcBef>
                <a:spcPct val="50000"/>
              </a:spcBef>
            </a:pPr>
            <a:r>
              <a:rPr lang="zh-CN" altLang="en-US" sz="1662" b="1" dirty="0">
                <a:solidFill>
                  <a:srgbClr val="FF0000"/>
                </a:solidFill>
                <a:ea typeface="华文新魏" pitchFamily="2" charset="-122"/>
              </a:rPr>
              <a:t>致害物</a:t>
            </a:r>
          </a:p>
        </p:txBody>
      </p:sp>
    </p:spTree>
    <p:extLst>
      <p:ext uri="{BB962C8B-B14F-4D97-AF65-F5344CB8AC3E}">
        <p14:creationId xmlns:p14="http://schemas.microsoft.com/office/powerpoint/2010/main" val="18598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3558"/>
                                        </p:tgtEl>
                                        <p:attrNameLst>
                                          <p:attrName>style.visibility</p:attrName>
                                        </p:attrNameLst>
                                      </p:cBhvr>
                                      <p:to>
                                        <p:strVal val="visible"/>
                                      </p:to>
                                    </p:set>
                                    <p:anim calcmode="lin" valueType="num">
                                      <p:cBhvr>
                                        <p:cTn id="7" dur="500" fill="hold"/>
                                        <p:tgtEl>
                                          <p:spTgt spid="353558"/>
                                        </p:tgtEl>
                                        <p:attrNameLst>
                                          <p:attrName>ppt_w</p:attrName>
                                        </p:attrNameLst>
                                      </p:cBhvr>
                                      <p:tavLst>
                                        <p:tav tm="0">
                                          <p:val>
                                            <p:fltVal val="0"/>
                                          </p:val>
                                        </p:tav>
                                        <p:tav tm="100000">
                                          <p:val>
                                            <p:strVal val="#ppt_w"/>
                                          </p:val>
                                        </p:tav>
                                      </p:tavLst>
                                    </p:anim>
                                    <p:anim calcmode="lin" valueType="num">
                                      <p:cBhvr>
                                        <p:cTn id="8" dur="500" fill="hold"/>
                                        <p:tgtEl>
                                          <p:spTgt spid="35355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53478"/>
                                        </p:tgtEl>
                                        <p:attrNameLst>
                                          <p:attrName>style.visibility</p:attrName>
                                        </p:attrNameLst>
                                      </p:cBhvr>
                                      <p:to>
                                        <p:strVal val="visible"/>
                                      </p:to>
                                    </p:set>
                                    <p:animEffect transition="in" filter="box(in)">
                                      <p:cBhvr>
                                        <p:cTn id="13" dur="500"/>
                                        <p:tgtEl>
                                          <p:spTgt spid="35347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53413"/>
                                        </p:tgtEl>
                                        <p:attrNameLst>
                                          <p:attrName>style.visibility</p:attrName>
                                        </p:attrNameLst>
                                      </p:cBhvr>
                                      <p:to>
                                        <p:strVal val="visible"/>
                                      </p:to>
                                    </p:set>
                                    <p:animEffect transition="in" filter="box(in)">
                                      <p:cBhvr>
                                        <p:cTn id="18" dur="500"/>
                                        <p:tgtEl>
                                          <p:spTgt spid="353413"/>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2.77556E-17 -2.13873E-6 L 0.2375 -0.00277 " pathEditMode="relative" rAng="0" ptsTypes="AA">
                                      <p:cBhvr>
                                        <p:cTn id="22" dur="2000" fill="hold"/>
                                        <p:tgtEl>
                                          <p:spTgt spid="353464"/>
                                        </p:tgtEl>
                                        <p:attrNameLst>
                                          <p:attrName>ppt_x</p:attrName>
                                          <p:attrName>ppt_y</p:attrName>
                                        </p:attrNameLst>
                                      </p:cBhvr>
                                      <p:rCtr x="11900" y="-10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53493"/>
                                        </p:tgtEl>
                                        <p:attrNameLst>
                                          <p:attrName>style.visibility</p:attrName>
                                        </p:attrNameLst>
                                      </p:cBhvr>
                                      <p:to>
                                        <p:strVal val="visible"/>
                                      </p:to>
                                    </p:set>
                                    <p:anim calcmode="lin" valueType="num">
                                      <p:cBhvr additive="base">
                                        <p:cTn id="27" dur="500" fill="hold"/>
                                        <p:tgtEl>
                                          <p:spTgt spid="353493"/>
                                        </p:tgtEl>
                                        <p:attrNameLst>
                                          <p:attrName>ppt_x</p:attrName>
                                        </p:attrNameLst>
                                      </p:cBhvr>
                                      <p:tavLst>
                                        <p:tav tm="0">
                                          <p:val>
                                            <p:strVal val="#ppt_x"/>
                                          </p:val>
                                        </p:tav>
                                        <p:tav tm="100000">
                                          <p:val>
                                            <p:strVal val="#ppt_x"/>
                                          </p:val>
                                        </p:tav>
                                      </p:tavLst>
                                    </p:anim>
                                    <p:anim calcmode="lin" valueType="num">
                                      <p:cBhvr additive="base">
                                        <p:cTn id="28" dur="500" fill="hold"/>
                                        <p:tgtEl>
                                          <p:spTgt spid="35349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53559"/>
                                        </p:tgtEl>
                                        <p:attrNameLst>
                                          <p:attrName>style.visibility</p:attrName>
                                        </p:attrNameLst>
                                      </p:cBhvr>
                                      <p:to>
                                        <p:strVal val="visible"/>
                                      </p:to>
                                    </p:set>
                                    <p:anim calcmode="lin" valueType="num">
                                      <p:cBhvr additive="base">
                                        <p:cTn id="31" dur="500" fill="hold"/>
                                        <p:tgtEl>
                                          <p:spTgt spid="353559"/>
                                        </p:tgtEl>
                                        <p:attrNameLst>
                                          <p:attrName>ppt_x</p:attrName>
                                        </p:attrNameLst>
                                      </p:cBhvr>
                                      <p:tavLst>
                                        <p:tav tm="0">
                                          <p:val>
                                            <p:strVal val="#ppt_x"/>
                                          </p:val>
                                        </p:tav>
                                        <p:tav tm="100000">
                                          <p:val>
                                            <p:strVal val="#ppt_x"/>
                                          </p:val>
                                        </p:tav>
                                      </p:tavLst>
                                    </p:anim>
                                    <p:anim calcmode="lin" valueType="num">
                                      <p:cBhvr additive="base">
                                        <p:cTn id="32" dur="500" fill="hold"/>
                                        <p:tgtEl>
                                          <p:spTgt spid="353559"/>
                                        </p:tgtEl>
                                        <p:attrNameLst>
                                          <p:attrName>ppt_y</p:attrName>
                                        </p:attrNameLst>
                                      </p:cBhvr>
                                      <p:tavLst>
                                        <p:tav tm="0">
                                          <p:val>
                                            <p:strVal val="0-#ppt_h/2"/>
                                          </p:val>
                                        </p:tav>
                                        <p:tav tm="100000">
                                          <p:val>
                                            <p:strVal val="#ppt_y"/>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353494"/>
                                        </p:tgtEl>
                                        <p:attrNameLst>
                                          <p:attrName>style.visibility</p:attrName>
                                        </p:attrNameLst>
                                      </p:cBhvr>
                                      <p:to>
                                        <p:strVal val="visible"/>
                                      </p:to>
                                    </p:set>
                                    <p:animEffect transition="in" filter="blinds(horizontal)">
                                      <p:cBhvr>
                                        <p:cTn id="35" dur="500"/>
                                        <p:tgtEl>
                                          <p:spTgt spid="35349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53451"/>
                                        </p:tgtEl>
                                        <p:attrNameLst>
                                          <p:attrName>style.visibility</p:attrName>
                                        </p:attrNameLst>
                                      </p:cBhvr>
                                      <p:to>
                                        <p:strVal val="visible"/>
                                      </p:to>
                                    </p:set>
                                    <p:animEffect transition="in" filter="blinds(horizontal)">
                                      <p:cBhvr>
                                        <p:cTn id="38" dur="500"/>
                                        <p:tgtEl>
                                          <p:spTgt spid="35345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53414"/>
                                        </p:tgtEl>
                                        <p:attrNameLst>
                                          <p:attrName>style.visibility</p:attrName>
                                        </p:attrNameLst>
                                      </p:cBhvr>
                                      <p:to>
                                        <p:strVal val="visible"/>
                                      </p:to>
                                    </p:set>
                                    <p:animEffect transition="in" filter="box(in)">
                                      <p:cBhvr>
                                        <p:cTn id="43" dur="500"/>
                                        <p:tgtEl>
                                          <p:spTgt spid="35341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53415"/>
                                        </p:tgtEl>
                                        <p:attrNameLst>
                                          <p:attrName>style.visibility</p:attrName>
                                        </p:attrNameLst>
                                      </p:cBhvr>
                                      <p:to>
                                        <p:strVal val="visible"/>
                                      </p:to>
                                    </p:set>
                                    <p:animEffect transition="in" filter="box(in)">
                                      <p:cBhvr>
                                        <p:cTn id="48" dur="500"/>
                                        <p:tgtEl>
                                          <p:spTgt spid="3534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53466"/>
                                        </p:tgtEl>
                                        <p:attrNameLst>
                                          <p:attrName>style.visibility</p:attrName>
                                        </p:attrNameLst>
                                      </p:cBhvr>
                                      <p:to>
                                        <p:strVal val="visible"/>
                                      </p:to>
                                    </p:set>
                                    <p:animEffect transition="in" filter="blinds(horizontal)">
                                      <p:cBhvr>
                                        <p:cTn id="53" dur="500"/>
                                        <p:tgtEl>
                                          <p:spTgt spid="35346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53495"/>
                                        </p:tgtEl>
                                        <p:attrNameLst>
                                          <p:attrName>style.visibility</p:attrName>
                                        </p:attrNameLst>
                                      </p:cBhvr>
                                      <p:to>
                                        <p:strVal val="visible"/>
                                      </p:to>
                                    </p:set>
                                    <p:animEffect transition="in" filter="blinds(horizontal)">
                                      <p:cBhvr>
                                        <p:cTn id="58" dur="500"/>
                                        <p:tgtEl>
                                          <p:spTgt spid="35349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53452"/>
                                        </p:tgtEl>
                                        <p:attrNameLst>
                                          <p:attrName>style.visibility</p:attrName>
                                        </p:attrNameLst>
                                      </p:cBhvr>
                                      <p:to>
                                        <p:strVal val="visible"/>
                                      </p:to>
                                    </p:set>
                                    <p:animEffect transition="in" filter="blinds(horizontal)">
                                      <p:cBhvr>
                                        <p:cTn id="63" dur="500"/>
                                        <p:tgtEl>
                                          <p:spTgt spid="353452"/>
                                        </p:tgtEl>
                                      </p:cBhvr>
                                    </p:animEffect>
                                  </p:childTnLst>
                                </p:cTn>
                              </p:par>
                              <p:par>
                                <p:cTn id="64" presetID="4" presetClass="entr" presetSubtype="16" fill="hold" nodeType="withEffect">
                                  <p:stCondLst>
                                    <p:cond delay="0"/>
                                  </p:stCondLst>
                                  <p:childTnLst>
                                    <p:set>
                                      <p:cBhvr>
                                        <p:cTn id="65" dur="1" fill="hold">
                                          <p:stCondLst>
                                            <p:cond delay="0"/>
                                          </p:stCondLst>
                                        </p:cTn>
                                        <p:tgtEl>
                                          <p:spTgt spid="353469"/>
                                        </p:tgtEl>
                                        <p:attrNameLst>
                                          <p:attrName>style.visibility</p:attrName>
                                        </p:attrNameLst>
                                      </p:cBhvr>
                                      <p:to>
                                        <p:strVal val="visible"/>
                                      </p:to>
                                    </p:set>
                                    <p:animEffect transition="in" filter="box(in)">
                                      <p:cBhvr>
                                        <p:cTn id="66" dur="500"/>
                                        <p:tgtEl>
                                          <p:spTgt spid="353469"/>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353416"/>
                                        </p:tgtEl>
                                        <p:attrNameLst>
                                          <p:attrName>style.visibility</p:attrName>
                                        </p:attrNameLst>
                                      </p:cBhvr>
                                      <p:to>
                                        <p:strVal val="visible"/>
                                      </p:to>
                                    </p:set>
                                    <p:animEffect transition="in" filter="box(in)">
                                      <p:cBhvr>
                                        <p:cTn id="71" dur="500"/>
                                        <p:tgtEl>
                                          <p:spTgt spid="353416"/>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53437"/>
                                        </p:tgtEl>
                                        <p:attrNameLst>
                                          <p:attrName>style.visibility</p:attrName>
                                        </p:attrNameLst>
                                      </p:cBhvr>
                                      <p:to>
                                        <p:strVal val="visible"/>
                                      </p:to>
                                    </p:set>
                                    <p:animEffect transition="in" filter="box(in)">
                                      <p:cBhvr>
                                        <p:cTn id="76" dur="1000"/>
                                        <p:tgtEl>
                                          <p:spTgt spid="353437"/>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53418"/>
                                        </p:tgtEl>
                                        <p:attrNameLst>
                                          <p:attrName>style.visibility</p:attrName>
                                        </p:attrNameLst>
                                      </p:cBhvr>
                                      <p:to>
                                        <p:strVal val="visible"/>
                                      </p:to>
                                    </p:set>
                                    <p:animEffect transition="in" filter="box(in)">
                                      <p:cBhvr>
                                        <p:cTn id="81" dur="1000"/>
                                        <p:tgtEl>
                                          <p:spTgt spid="353418"/>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53557"/>
                                        </p:tgtEl>
                                        <p:attrNameLst>
                                          <p:attrName>style.visibility</p:attrName>
                                        </p:attrNameLst>
                                      </p:cBhvr>
                                      <p:to>
                                        <p:strVal val="visible"/>
                                      </p:to>
                                    </p:set>
                                    <p:animEffect transition="in" filter="box(in)">
                                      <p:cBhvr>
                                        <p:cTn id="86" dur="500"/>
                                        <p:tgtEl>
                                          <p:spTgt spid="35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413" grpId="0" animBg="1"/>
      <p:bldP spid="353414" grpId="0" animBg="1"/>
      <p:bldP spid="353415" grpId="0" animBg="1"/>
      <p:bldP spid="353416" grpId="0" animBg="1"/>
      <p:bldP spid="353418" grpId="0" animBg="1"/>
      <p:bldP spid="353437" grpId="0" animBg="1"/>
      <p:bldP spid="353451" grpId="0"/>
      <p:bldP spid="353452" grpId="0"/>
      <p:bldP spid="353478" grpId="0"/>
      <p:bldP spid="353494" grpId="0" animBg="1"/>
      <p:bldP spid="353495" grpId="0" animBg="1"/>
      <p:bldP spid="353557" grpId="0"/>
      <p:bldP spid="3535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8" name="Rectangle 12"/>
          <p:cNvSpPr>
            <a:spLocks noChangeArrowheads="1"/>
          </p:cNvSpPr>
          <p:nvPr/>
        </p:nvSpPr>
        <p:spPr bwMode="auto">
          <a:xfrm>
            <a:off x="1524000" y="5157192"/>
            <a:ext cx="6096000" cy="803993"/>
          </a:xfrm>
          <a:prstGeom prst="rect">
            <a:avLst/>
          </a:prstGeom>
          <a:gradFill rotWithShape="1">
            <a:gsLst>
              <a:gs pos="0">
                <a:schemeClr val="hlink"/>
              </a:gs>
              <a:gs pos="100000">
                <a:schemeClr val="hlink">
                  <a:gamma/>
                  <a:tint val="0"/>
                  <a:invGamma/>
                </a:schemeClr>
              </a:gs>
            </a:gsLst>
            <a:lin ang="5400000" scaled="1"/>
          </a:gradFill>
          <a:ln w="19050" algn="ctr">
            <a:noFill/>
            <a:miter lim="800000"/>
            <a:headEnd/>
            <a:tailEnd/>
          </a:ln>
          <a:effectLst/>
        </p:spPr>
        <p:txBody>
          <a:bodyPr wrap="none" anchor="ctr"/>
          <a:lstStyle/>
          <a:p>
            <a:pPr algn="ctr"/>
            <a:r>
              <a:rPr lang="zh-CN" altLang="en-US" sz="1662" b="1">
                <a:latin typeface="宋体" pitchFamily="2" charset="-122"/>
                <a:ea typeface="宋体" pitchFamily="2" charset="-122"/>
              </a:rPr>
              <a:t>不安全行为   </a:t>
            </a:r>
            <a:r>
              <a:rPr lang="en-US" altLang="zh-CN" sz="1662" b="1">
                <a:latin typeface="宋体" pitchFamily="2" charset="-122"/>
                <a:ea typeface="宋体" pitchFamily="2" charset="-122"/>
              </a:rPr>
              <a:t>1000…000   </a:t>
            </a:r>
            <a:r>
              <a:rPr lang="zh-CN" altLang="en-US" sz="1662" b="1">
                <a:latin typeface="宋体" pitchFamily="2" charset="-122"/>
                <a:ea typeface="宋体" pitchFamily="2" charset="-122"/>
              </a:rPr>
              <a:t>不安全状态</a:t>
            </a:r>
          </a:p>
        </p:txBody>
      </p:sp>
      <p:sp>
        <p:nvSpPr>
          <p:cNvPr id="470030" name="Rectangle 14"/>
          <p:cNvSpPr>
            <a:spLocks noChangeArrowheads="1"/>
          </p:cNvSpPr>
          <p:nvPr/>
        </p:nvSpPr>
        <p:spPr bwMode="auto">
          <a:xfrm>
            <a:off x="457200" y="1529862"/>
            <a:ext cx="2209800" cy="1317535"/>
          </a:xfrm>
          <a:prstGeom prst="rect">
            <a:avLst/>
          </a:prstGeom>
          <a:noFill/>
          <a:ln w="9525">
            <a:noFill/>
            <a:miter lim="800000"/>
            <a:headEnd/>
            <a:tailEnd/>
          </a:ln>
          <a:effectLst/>
        </p:spPr>
        <p:txBody>
          <a:bodyPr wrap="none" anchor="ctr"/>
          <a:lstStyle/>
          <a:p>
            <a:pPr algn="l"/>
            <a:r>
              <a:rPr lang="en-US" altLang="zh-CN" sz="2215" b="1" dirty="0">
                <a:latin typeface="华文中宋" pitchFamily="2" charset="-122"/>
              </a:rPr>
              <a:t>Heinrich</a:t>
            </a:r>
            <a:r>
              <a:rPr lang="zh-CN" altLang="en-US" sz="2215" b="1" dirty="0">
                <a:latin typeface="华文中宋" pitchFamily="2" charset="-122"/>
              </a:rPr>
              <a:t>统计</a:t>
            </a:r>
          </a:p>
          <a:p>
            <a:pPr algn="l"/>
            <a:r>
              <a:rPr lang="zh-CN" altLang="en-US" sz="2215" b="1" dirty="0">
                <a:latin typeface="华文中宋" pitchFamily="2" charset="-122"/>
              </a:rPr>
              <a:t>了</a:t>
            </a:r>
            <a:r>
              <a:rPr lang="en-US" altLang="zh-CN" sz="2215" b="1" dirty="0">
                <a:latin typeface="华文中宋" pitchFamily="2" charset="-122"/>
              </a:rPr>
              <a:t>55</a:t>
            </a:r>
            <a:r>
              <a:rPr lang="zh-CN" altLang="en-US" sz="2215" b="1" dirty="0">
                <a:latin typeface="华文中宋" pitchFamily="2" charset="-122"/>
              </a:rPr>
              <a:t>万起灾害</a:t>
            </a:r>
          </a:p>
          <a:p>
            <a:pPr algn="l"/>
            <a:r>
              <a:rPr lang="zh-CN" altLang="en-US" sz="2215" b="1" dirty="0">
                <a:latin typeface="华文中宋" pitchFamily="2" charset="-122"/>
              </a:rPr>
              <a:t>事件</a:t>
            </a:r>
            <a:r>
              <a:rPr lang="en-US" altLang="zh-CN" sz="2215" b="1" dirty="0">
                <a:latin typeface="华文中宋" pitchFamily="2" charset="-122"/>
              </a:rPr>
              <a:t>…</a:t>
            </a:r>
          </a:p>
        </p:txBody>
      </p:sp>
      <p:sp>
        <p:nvSpPr>
          <p:cNvPr id="470031" name="Rectangle 15"/>
          <p:cNvSpPr>
            <a:spLocks noChangeArrowheads="1"/>
          </p:cNvSpPr>
          <p:nvPr/>
        </p:nvSpPr>
        <p:spPr bwMode="auto">
          <a:xfrm>
            <a:off x="3524406" y="4492504"/>
            <a:ext cx="2032929" cy="348109"/>
          </a:xfrm>
          <a:prstGeom prst="rect">
            <a:avLst/>
          </a:prstGeom>
          <a:noFill/>
          <a:ln w="19050" algn="ctr">
            <a:noFill/>
            <a:miter lim="800000"/>
            <a:headEnd/>
            <a:tailEnd/>
          </a:ln>
          <a:effectLst/>
        </p:spPr>
        <p:txBody>
          <a:bodyPr wrap="none">
            <a:spAutoFit/>
          </a:bodyPr>
          <a:lstStyle/>
          <a:p>
            <a:pPr algn="ctr"/>
            <a:r>
              <a:rPr lang="zh-CN" altLang="en-US" sz="1662" b="1" dirty="0">
                <a:solidFill>
                  <a:schemeClr val="bg1"/>
                </a:solidFill>
              </a:rPr>
              <a:t>每</a:t>
            </a:r>
            <a:r>
              <a:rPr lang="en-US" altLang="zh-CN" sz="1662" b="1" dirty="0">
                <a:solidFill>
                  <a:schemeClr val="bg1"/>
                </a:solidFill>
              </a:rPr>
              <a:t>330</a:t>
            </a:r>
            <a:r>
              <a:rPr lang="zh-CN" altLang="en-US" sz="1662" b="1" dirty="0">
                <a:solidFill>
                  <a:schemeClr val="bg1"/>
                </a:solidFill>
              </a:rPr>
              <a:t>起同类事件中</a:t>
            </a:r>
          </a:p>
        </p:txBody>
      </p:sp>
      <p:sp>
        <p:nvSpPr>
          <p:cNvPr id="470029" name="Rectangle 13"/>
          <p:cNvSpPr>
            <a:spLocks noChangeArrowheads="1"/>
          </p:cNvSpPr>
          <p:nvPr/>
        </p:nvSpPr>
        <p:spPr bwMode="auto">
          <a:xfrm>
            <a:off x="3733800" y="3823236"/>
            <a:ext cx="1524000" cy="546945"/>
          </a:xfrm>
          <a:prstGeom prst="rect">
            <a:avLst/>
          </a:prstGeom>
          <a:noFill/>
          <a:ln w="19050" algn="ctr">
            <a:noFill/>
            <a:miter lim="800000"/>
            <a:headEnd/>
            <a:tailEnd/>
          </a:ln>
          <a:effectLst/>
        </p:spPr>
        <p:txBody>
          <a:bodyPr>
            <a:spAutoFit/>
          </a:bodyPr>
          <a:lstStyle/>
          <a:p>
            <a:pPr algn="ctr"/>
            <a:r>
              <a:rPr lang="en-US" altLang="zh-CN" sz="1477" b="1" dirty="0">
                <a:solidFill>
                  <a:schemeClr val="bg1"/>
                </a:solidFill>
                <a:latin typeface="宋体" pitchFamily="2" charset="-122"/>
                <a:ea typeface="宋体" pitchFamily="2" charset="-122"/>
              </a:rPr>
              <a:t>300</a:t>
            </a:r>
            <a:r>
              <a:rPr lang="zh-CN" altLang="en-US" sz="1477" b="1" dirty="0">
                <a:solidFill>
                  <a:schemeClr val="bg1"/>
                </a:solidFill>
                <a:latin typeface="宋体" pitchFamily="2" charset="-122"/>
                <a:ea typeface="宋体" pitchFamily="2" charset="-122"/>
              </a:rPr>
              <a:t>件</a:t>
            </a:r>
          </a:p>
          <a:p>
            <a:pPr algn="ctr"/>
            <a:r>
              <a:rPr lang="zh-CN" altLang="en-US" sz="1477" b="1" dirty="0">
                <a:solidFill>
                  <a:schemeClr val="bg1"/>
                </a:solidFill>
                <a:latin typeface="宋体" pitchFamily="2" charset="-122"/>
                <a:ea typeface="宋体" pitchFamily="2" charset="-122"/>
              </a:rPr>
              <a:t>未产生伤害</a:t>
            </a:r>
          </a:p>
        </p:txBody>
      </p:sp>
      <p:sp>
        <p:nvSpPr>
          <p:cNvPr id="470033" name="Rectangle 17"/>
          <p:cNvSpPr>
            <a:spLocks noChangeArrowheads="1"/>
          </p:cNvSpPr>
          <p:nvPr/>
        </p:nvSpPr>
        <p:spPr bwMode="auto">
          <a:xfrm>
            <a:off x="6705600" y="1833746"/>
            <a:ext cx="1981200" cy="1542500"/>
          </a:xfrm>
          <a:prstGeom prst="rect">
            <a:avLst/>
          </a:prstGeom>
          <a:noFill/>
          <a:ln w="9525">
            <a:noFill/>
            <a:miter lim="800000"/>
            <a:headEnd/>
            <a:tailEnd/>
          </a:ln>
          <a:effectLst/>
        </p:spPr>
        <p:txBody>
          <a:bodyPr wrap="none" anchor="ctr"/>
          <a:lstStyle/>
          <a:p>
            <a:r>
              <a:rPr lang="zh-CN" altLang="en-US" sz="2215" b="1" dirty="0">
                <a:latin typeface="微软雅黑" pitchFamily="34" charset="-122"/>
                <a:ea typeface="微软雅黑" pitchFamily="34" charset="-122"/>
              </a:rPr>
              <a:t>海因法则</a:t>
            </a:r>
            <a:r>
              <a:rPr lang="en-US" altLang="zh-CN" sz="2215" b="1" dirty="0">
                <a:latin typeface="微软雅黑" pitchFamily="34" charset="-122"/>
                <a:ea typeface="微软雅黑" pitchFamily="34" charset="-122"/>
              </a:rPr>
              <a:t>:</a:t>
            </a:r>
          </a:p>
          <a:p>
            <a:endParaRPr lang="en-US" altLang="zh-CN" sz="2215" b="1" dirty="0">
              <a:latin typeface="微软雅黑" pitchFamily="34" charset="-122"/>
              <a:ea typeface="微软雅黑" pitchFamily="34" charset="-122"/>
            </a:endParaRPr>
          </a:p>
          <a:p>
            <a:r>
              <a:rPr lang="zh-CN" altLang="en-US" sz="2215" b="1" dirty="0">
                <a:latin typeface="微软雅黑" pitchFamily="34" charset="-122"/>
                <a:ea typeface="微软雅黑" pitchFamily="34" charset="-122"/>
              </a:rPr>
              <a:t>事故三角形</a:t>
            </a:r>
          </a:p>
          <a:p>
            <a:r>
              <a:rPr lang="en-US" altLang="zh-CN" sz="2215" b="1" dirty="0">
                <a:solidFill>
                  <a:srgbClr val="FF0000"/>
                </a:solidFill>
                <a:latin typeface="微软雅黑" pitchFamily="34" charset="-122"/>
                <a:ea typeface="微软雅黑" pitchFamily="34" charset="-122"/>
              </a:rPr>
              <a:t>300</a:t>
            </a:r>
            <a:r>
              <a:rPr lang="zh-CN" altLang="en-US" sz="2215" b="1" dirty="0">
                <a:solidFill>
                  <a:srgbClr val="FF0000"/>
                </a:solidFill>
                <a:latin typeface="微软雅黑" pitchFamily="34" charset="-122"/>
                <a:ea typeface="微软雅黑" pitchFamily="34" charset="-122"/>
              </a:rPr>
              <a:t>：</a:t>
            </a:r>
            <a:r>
              <a:rPr lang="en-US" altLang="zh-CN" sz="2215" b="1" dirty="0">
                <a:solidFill>
                  <a:srgbClr val="FF0000"/>
                </a:solidFill>
                <a:latin typeface="微软雅黑" pitchFamily="34" charset="-122"/>
                <a:ea typeface="微软雅黑" pitchFamily="34" charset="-122"/>
              </a:rPr>
              <a:t>29</a:t>
            </a:r>
            <a:r>
              <a:rPr lang="zh-CN" altLang="en-US" sz="2215" b="1" dirty="0">
                <a:solidFill>
                  <a:srgbClr val="FF0000"/>
                </a:solidFill>
                <a:latin typeface="微软雅黑" pitchFamily="34" charset="-122"/>
                <a:ea typeface="微软雅黑" pitchFamily="34" charset="-122"/>
              </a:rPr>
              <a:t>：</a:t>
            </a:r>
            <a:r>
              <a:rPr lang="en-US" altLang="zh-CN" sz="2215" b="1" dirty="0">
                <a:solidFill>
                  <a:srgbClr val="FF0000"/>
                </a:solidFill>
                <a:latin typeface="微软雅黑" pitchFamily="34" charset="-122"/>
                <a:ea typeface="微软雅黑" pitchFamily="34" charset="-122"/>
              </a:rPr>
              <a:t>1</a:t>
            </a:r>
          </a:p>
        </p:txBody>
      </p:sp>
      <p:sp>
        <p:nvSpPr>
          <p:cNvPr id="470034" name="Line 18"/>
          <p:cNvSpPr>
            <a:spLocks noChangeShapeType="1"/>
          </p:cNvSpPr>
          <p:nvPr/>
        </p:nvSpPr>
        <p:spPr bwMode="auto">
          <a:xfrm>
            <a:off x="6705600" y="3499338"/>
            <a:ext cx="1828800" cy="0"/>
          </a:xfrm>
          <a:prstGeom prst="line">
            <a:avLst/>
          </a:prstGeom>
          <a:noFill/>
          <a:ln w="57150">
            <a:solidFill>
              <a:schemeClr val="bg2"/>
            </a:solidFill>
            <a:round/>
            <a:headEnd type="triangle" w="med" len="med"/>
            <a:tailEnd/>
          </a:ln>
          <a:effectLst/>
        </p:spPr>
        <p:txBody>
          <a:bodyPr wrap="none" anchor="ctr"/>
          <a:lstStyle/>
          <a:p>
            <a:endParaRPr lang="zh-CN" altLang="en-US" sz="2215" b="1">
              <a:latin typeface="微软雅黑" pitchFamily="34" charset="-122"/>
              <a:ea typeface="微软雅黑" pitchFamily="34" charset="-122"/>
            </a:endParaRPr>
          </a:p>
        </p:txBody>
      </p:sp>
      <p:graphicFrame>
        <p:nvGraphicFramePr>
          <p:cNvPr id="15" name="图示 14"/>
          <p:cNvGraphicFramePr/>
          <p:nvPr/>
        </p:nvGraphicFramePr>
        <p:xfrm>
          <a:off x="1547664" y="1434932"/>
          <a:ext cx="6096000" cy="3751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439650"/>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247" name="Rectangle 63"/>
          <p:cNvSpPr>
            <a:spLocks noChangeArrowheads="1"/>
          </p:cNvSpPr>
          <p:nvPr/>
        </p:nvSpPr>
        <p:spPr bwMode="auto">
          <a:xfrm>
            <a:off x="685800" y="2866292"/>
            <a:ext cx="7391400" cy="1266092"/>
          </a:xfrm>
          <a:prstGeom prst="rect">
            <a:avLst/>
          </a:prstGeom>
          <a:gradFill rotWithShape="1">
            <a:gsLst>
              <a:gs pos="0">
                <a:srgbClr val="FFFFCC">
                  <a:gamma/>
                  <a:tint val="0"/>
                  <a:invGamma/>
                </a:srgbClr>
              </a:gs>
              <a:gs pos="100000">
                <a:srgbClr val="FFFFCC"/>
              </a:gs>
            </a:gsLst>
            <a:lin ang="5400000" scaled="1"/>
          </a:gradFill>
          <a:ln w="57150" cmpd="thinThick" algn="ctr">
            <a:solidFill>
              <a:srgbClr val="B2B2B2"/>
            </a:solidFill>
            <a:miter lim="800000"/>
            <a:headEnd/>
            <a:tailEnd/>
          </a:ln>
          <a:effectLst/>
        </p:spPr>
        <p:txBody>
          <a:bodyPr wrap="none" anchor="ctr"/>
          <a:lstStyle/>
          <a:p>
            <a:endParaRPr lang="zh-CN" altLang="en-US" sz="1662"/>
          </a:p>
        </p:txBody>
      </p:sp>
      <p:sp>
        <p:nvSpPr>
          <p:cNvPr id="349233" name="Text Box 49"/>
          <p:cNvSpPr txBox="1">
            <a:spLocks noChangeArrowheads="1"/>
          </p:cNvSpPr>
          <p:nvPr/>
        </p:nvSpPr>
        <p:spPr bwMode="auto">
          <a:xfrm>
            <a:off x="2133600" y="2866293"/>
            <a:ext cx="5181600" cy="1115049"/>
          </a:xfrm>
          <a:prstGeom prst="rect">
            <a:avLst/>
          </a:prstGeom>
          <a:noFill/>
          <a:ln w="9525" algn="ctr">
            <a:noFill/>
            <a:miter lim="800000"/>
            <a:headEnd/>
            <a:tailEnd/>
          </a:ln>
          <a:effectLst>
            <a:outerShdw dist="35921" dir="2700000" algn="ctr" rotWithShape="0">
              <a:schemeClr val="bg1">
                <a:alpha val="50000"/>
              </a:schemeClr>
            </a:outerShdw>
          </a:effectLst>
        </p:spPr>
        <p:txBody>
          <a:bodyPr>
            <a:spAutoFit/>
          </a:bodyPr>
          <a:lstStyle/>
          <a:p>
            <a:pPr>
              <a:spcBef>
                <a:spcPct val="50000"/>
              </a:spcBef>
            </a:pPr>
            <a:r>
              <a:rPr lang="en-US" altLang="zh-CN" sz="6646" b="1" i="1">
                <a:solidFill>
                  <a:srgbClr val="D60093"/>
                </a:solidFill>
                <a:ea typeface="楷体_GB2312" pitchFamily="49" charset="-122"/>
              </a:rPr>
              <a:t>100 </a:t>
            </a:r>
            <a:r>
              <a:rPr lang="en-US" altLang="zh-CN" sz="6646" b="1" i="1">
                <a:solidFill>
                  <a:srgbClr val="D60093"/>
                </a:solidFill>
                <a:ea typeface="楷体_GB2312" pitchFamily="49" charset="-122"/>
                <a:cs typeface="Arial" pitchFamily="34" charset="0"/>
              </a:rPr>
              <a:t>-</a:t>
            </a:r>
            <a:r>
              <a:rPr lang="en-US" altLang="zh-CN" sz="6646" b="1" i="1">
                <a:solidFill>
                  <a:srgbClr val="D60093"/>
                </a:solidFill>
                <a:ea typeface="楷体_GB2312" pitchFamily="49" charset="-122"/>
              </a:rPr>
              <a:t>1= 0</a:t>
            </a:r>
            <a:endParaRPr lang="en-US" altLang="en-US" sz="6646" b="1" i="1">
              <a:solidFill>
                <a:srgbClr val="D60093"/>
              </a:solidFill>
              <a:ea typeface="楷体_GB2312" pitchFamily="49" charset="-122"/>
            </a:endParaRPr>
          </a:p>
        </p:txBody>
      </p:sp>
      <p:sp>
        <p:nvSpPr>
          <p:cNvPr id="349241" name="Rectangle 57"/>
          <p:cNvSpPr>
            <a:spLocks noChangeArrowheads="1"/>
          </p:cNvSpPr>
          <p:nvPr/>
        </p:nvSpPr>
        <p:spPr bwMode="auto">
          <a:xfrm>
            <a:off x="144018" y="1378618"/>
            <a:ext cx="8820472" cy="1114921"/>
          </a:xfrm>
          <a:prstGeom prst="rect">
            <a:avLst/>
          </a:prstGeom>
          <a:noFill/>
          <a:ln w="9525" algn="ctr">
            <a:noFill/>
            <a:miter lim="800000"/>
            <a:headEnd/>
            <a:tailEnd/>
          </a:ln>
          <a:effectLst/>
        </p:spPr>
        <p:txBody>
          <a:bodyPr wrap="square" anchor="ctr">
            <a:spAutoFit/>
          </a:bodyPr>
          <a:lstStyle/>
          <a:p>
            <a:pPr algn="l">
              <a:lnSpc>
                <a:spcPct val="150000"/>
              </a:lnSpc>
            </a:pPr>
            <a:r>
              <a:rPr lang="zh-CN" altLang="en-US" sz="2215" b="1" dirty="0">
                <a:latin typeface="微软雅黑" pitchFamily="34" charset="-122"/>
                <a:ea typeface="微软雅黑" pitchFamily="34" charset="-122"/>
              </a:rPr>
              <a:t>任何一件事情，如果客观存在着发生某种事故的可能性，不管这个可能性有多小，如果重复去做时，事故总会在某一时刻发生。  </a:t>
            </a:r>
          </a:p>
        </p:txBody>
      </p:sp>
      <p:sp>
        <p:nvSpPr>
          <p:cNvPr id="349244" name="Rectangle 60"/>
          <p:cNvSpPr>
            <a:spLocks noChangeArrowheads="1"/>
          </p:cNvSpPr>
          <p:nvPr/>
        </p:nvSpPr>
        <p:spPr bwMode="auto">
          <a:xfrm>
            <a:off x="838200" y="2936634"/>
            <a:ext cx="990600" cy="944489"/>
          </a:xfrm>
          <a:prstGeom prst="rect">
            <a:avLst/>
          </a:prstGeom>
          <a:noFill/>
          <a:ln w="19050" algn="ctr">
            <a:noFill/>
            <a:miter lim="800000"/>
            <a:headEnd/>
            <a:tailEnd/>
          </a:ln>
          <a:effectLst/>
        </p:spPr>
        <p:txBody>
          <a:bodyPr>
            <a:spAutoFit/>
          </a:bodyPr>
          <a:lstStyle/>
          <a:p>
            <a:pPr algn="ctr">
              <a:lnSpc>
                <a:spcPct val="125000"/>
              </a:lnSpc>
            </a:pPr>
            <a:r>
              <a:rPr lang="zh-CN" altLang="en-US" sz="2215" u="sng">
                <a:solidFill>
                  <a:srgbClr val="009999"/>
                </a:solidFill>
                <a:ea typeface="华文琥珀" pitchFamily="2" charset="-122"/>
              </a:rPr>
              <a:t>墨菲定律</a:t>
            </a:r>
          </a:p>
        </p:txBody>
      </p:sp>
      <p:sp>
        <p:nvSpPr>
          <p:cNvPr id="349245" name="Rectangle 61"/>
          <p:cNvSpPr>
            <a:spLocks noChangeArrowheads="1"/>
          </p:cNvSpPr>
          <p:nvPr/>
        </p:nvSpPr>
        <p:spPr bwMode="auto">
          <a:xfrm>
            <a:off x="762000" y="4318671"/>
            <a:ext cx="7620000" cy="1626214"/>
          </a:xfrm>
          <a:prstGeom prst="rect">
            <a:avLst/>
          </a:prstGeom>
          <a:noFill/>
          <a:ln w="9525" algn="ctr">
            <a:noFill/>
            <a:miter lim="800000"/>
            <a:headEnd/>
            <a:tailEnd/>
          </a:ln>
          <a:effectLst/>
        </p:spPr>
        <p:txBody>
          <a:bodyPr anchor="ctr">
            <a:spAutoFit/>
          </a:bodyPr>
          <a:lstStyle/>
          <a:p>
            <a:pPr algn="l">
              <a:lnSpc>
                <a:spcPct val="150000"/>
              </a:lnSpc>
            </a:pPr>
            <a:r>
              <a:rPr lang="en-US" altLang="zh-CN" sz="2215" b="1" dirty="0">
                <a:latin typeface="微软雅黑" pitchFamily="34" charset="-122"/>
                <a:ea typeface="微软雅黑" pitchFamily="34" charset="-122"/>
              </a:rPr>
              <a:t>         </a:t>
            </a:r>
            <a:r>
              <a:rPr lang="zh-CN" altLang="en-US" sz="2215" b="1" dirty="0">
                <a:latin typeface="微软雅黑" pitchFamily="34" charset="-122"/>
                <a:ea typeface="微软雅黑" pitchFamily="34" charset="-122"/>
              </a:rPr>
              <a:t>在安全生产中，有些小的隐患和违章在一次或数十次过程中也许不能导致事故。但是总维持这样终究是会发生事故的。侥幸和麻痹是很多血淋淋的事故根源。</a:t>
            </a:r>
          </a:p>
        </p:txBody>
      </p:sp>
      <p:sp>
        <p:nvSpPr>
          <p:cNvPr id="349249" name="AutoShape 65"/>
          <p:cNvSpPr>
            <a:spLocks noChangeArrowheads="1"/>
          </p:cNvSpPr>
          <p:nvPr/>
        </p:nvSpPr>
        <p:spPr bwMode="auto">
          <a:xfrm>
            <a:off x="755576" y="4587458"/>
            <a:ext cx="838200" cy="237392"/>
          </a:xfrm>
          <a:prstGeom prst="rightArrow">
            <a:avLst>
              <a:gd name="adj1" fmla="val 50000"/>
              <a:gd name="adj2" fmla="val 81481"/>
            </a:avLst>
          </a:prstGeom>
          <a:gradFill rotWithShape="1">
            <a:gsLst>
              <a:gs pos="0">
                <a:srgbClr val="FF0000">
                  <a:gamma/>
                  <a:tint val="0"/>
                  <a:invGamma/>
                </a:srgbClr>
              </a:gs>
              <a:gs pos="100000">
                <a:srgbClr val="FF0000"/>
              </a:gs>
            </a:gsLst>
            <a:lin ang="0" scaled="1"/>
          </a:gradFill>
          <a:ln w="19050" algn="ctr">
            <a:noFill/>
            <a:miter lim="800000"/>
            <a:headEnd/>
            <a:tailEnd/>
          </a:ln>
          <a:effectLst/>
        </p:spPr>
        <p:txBody>
          <a:bodyPr wrap="none" anchor="ctr"/>
          <a:lstStyle/>
          <a:p>
            <a:endParaRPr lang="zh-CN" altLang="en-US" sz="1662"/>
          </a:p>
        </p:txBody>
      </p:sp>
      <p:sp>
        <p:nvSpPr>
          <p:cNvPr id="349251" name="AutoShape 67"/>
          <p:cNvSpPr>
            <a:spLocks noChangeArrowheads="1"/>
          </p:cNvSpPr>
          <p:nvPr/>
        </p:nvSpPr>
        <p:spPr bwMode="auto">
          <a:xfrm>
            <a:off x="2209800" y="2444262"/>
            <a:ext cx="228600" cy="633046"/>
          </a:xfrm>
          <a:prstGeom prst="downArrow">
            <a:avLst>
              <a:gd name="adj1" fmla="val 50000"/>
              <a:gd name="adj2" fmla="val 75000"/>
            </a:avLst>
          </a:prstGeom>
          <a:gradFill rotWithShape="1">
            <a:gsLst>
              <a:gs pos="0">
                <a:srgbClr val="0000CC">
                  <a:gamma/>
                  <a:tint val="0"/>
                  <a:invGamma/>
                </a:srgbClr>
              </a:gs>
              <a:gs pos="100000">
                <a:srgbClr val="0000CC"/>
              </a:gs>
            </a:gsLst>
            <a:lin ang="5400000" scaled="1"/>
          </a:gradFill>
          <a:ln w="19050" algn="ctr">
            <a:noFill/>
            <a:miter lim="800000"/>
            <a:headEnd/>
            <a:tailEnd/>
          </a:ln>
          <a:effectLst/>
        </p:spPr>
        <p:txBody>
          <a:bodyPr wrap="none" anchor="ctr"/>
          <a:lstStyle/>
          <a:p>
            <a:endParaRPr lang="zh-CN" altLang="en-US" sz="1662"/>
          </a:p>
        </p:txBody>
      </p:sp>
      <p:sp>
        <p:nvSpPr>
          <p:cNvPr id="349253" name="Text Box 69"/>
          <p:cNvSpPr txBox="1">
            <a:spLocks noChangeArrowheads="1"/>
          </p:cNvSpPr>
          <p:nvPr/>
        </p:nvSpPr>
        <p:spPr bwMode="auto">
          <a:xfrm>
            <a:off x="6553200" y="3442189"/>
            <a:ext cx="1295400" cy="433196"/>
          </a:xfrm>
          <a:prstGeom prst="rect">
            <a:avLst/>
          </a:prstGeom>
          <a:noFill/>
          <a:ln w="19050" algn="ctr">
            <a:noFill/>
            <a:miter lim="800000"/>
            <a:headEnd/>
            <a:tailEnd/>
          </a:ln>
          <a:effectLst/>
        </p:spPr>
        <p:txBody>
          <a:bodyPr>
            <a:spAutoFit/>
          </a:bodyPr>
          <a:lstStyle/>
          <a:p>
            <a:pPr algn="ctr">
              <a:spcBef>
                <a:spcPct val="50000"/>
              </a:spcBef>
            </a:pPr>
            <a:r>
              <a:rPr lang="zh-CN" altLang="en-US" sz="2215" b="1">
                <a:solidFill>
                  <a:schemeClr val="accent2"/>
                </a:solidFill>
                <a:ea typeface="华文琥珀" pitchFamily="2" charset="-122"/>
              </a:rPr>
              <a:t>的关系</a:t>
            </a:r>
          </a:p>
        </p:txBody>
      </p:sp>
    </p:spTree>
    <p:extLst>
      <p:ext uri="{BB962C8B-B14F-4D97-AF65-F5344CB8AC3E}">
        <p14:creationId xmlns:p14="http://schemas.microsoft.com/office/powerpoint/2010/main" val="2397895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9251"/>
                                        </p:tgtEl>
                                        <p:attrNameLst>
                                          <p:attrName>style.visibility</p:attrName>
                                        </p:attrNameLst>
                                      </p:cBhvr>
                                      <p:to>
                                        <p:strVal val="visible"/>
                                      </p:to>
                                    </p:set>
                                    <p:animEffect transition="in" filter="box(in)">
                                      <p:cBhvr>
                                        <p:cTn id="7" dur="500"/>
                                        <p:tgtEl>
                                          <p:spTgt spid="3492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9247"/>
                                        </p:tgtEl>
                                        <p:attrNameLst>
                                          <p:attrName>style.visibility</p:attrName>
                                        </p:attrNameLst>
                                      </p:cBhvr>
                                      <p:to>
                                        <p:strVal val="visible"/>
                                      </p:to>
                                    </p:set>
                                    <p:animEffect transition="in" filter="box(in)">
                                      <p:cBhvr>
                                        <p:cTn id="10" dur="500"/>
                                        <p:tgtEl>
                                          <p:spTgt spid="3492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9233"/>
                                        </p:tgtEl>
                                        <p:attrNameLst>
                                          <p:attrName>style.visibility</p:attrName>
                                        </p:attrNameLst>
                                      </p:cBhvr>
                                      <p:to>
                                        <p:strVal val="visible"/>
                                      </p:to>
                                    </p:set>
                                    <p:animEffect transition="in" filter="box(in)">
                                      <p:cBhvr>
                                        <p:cTn id="13" dur="500"/>
                                        <p:tgtEl>
                                          <p:spTgt spid="34923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49244"/>
                                        </p:tgtEl>
                                        <p:attrNameLst>
                                          <p:attrName>style.visibility</p:attrName>
                                        </p:attrNameLst>
                                      </p:cBhvr>
                                      <p:to>
                                        <p:strVal val="visible"/>
                                      </p:to>
                                    </p:set>
                                    <p:animEffect transition="in" filter="box(in)">
                                      <p:cBhvr>
                                        <p:cTn id="16" dur="500"/>
                                        <p:tgtEl>
                                          <p:spTgt spid="34924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49253"/>
                                        </p:tgtEl>
                                        <p:attrNameLst>
                                          <p:attrName>style.visibility</p:attrName>
                                        </p:attrNameLst>
                                      </p:cBhvr>
                                      <p:to>
                                        <p:strVal val="visible"/>
                                      </p:to>
                                    </p:set>
                                    <p:animEffect transition="in" filter="box(in)">
                                      <p:cBhvr>
                                        <p:cTn id="19" dur="500"/>
                                        <p:tgtEl>
                                          <p:spTgt spid="34925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9249"/>
                                        </p:tgtEl>
                                        <p:attrNameLst>
                                          <p:attrName>style.visibility</p:attrName>
                                        </p:attrNameLst>
                                      </p:cBhvr>
                                      <p:to>
                                        <p:strVal val="visible"/>
                                      </p:to>
                                    </p:set>
                                    <p:anim calcmode="lin" valueType="num">
                                      <p:cBhvr additive="base">
                                        <p:cTn id="24" dur="500" fill="hold"/>
                                        <p:tgtEl>
                                          <p:spTgt spid="349249"/>
                                        </p:tgtEl>
                                        <p:attrNameLst>
                                          <p:attrName>ppt_x</p:attrName>
                                        </p:attrNameLst>
                                      </p:cBhvr>
                                      <p:tavLst>
                                        <p:tav tm="0">
                                          <p:val>
                                            <p:strVal val="0-#ppt_w/2"/>
                                          </p:val>
                                        </p:tav>
                                        <p:tav tm="100000">
                                          <p:val>
                                            <p:strVal val="#ppt_x"/>
                                          </p:val>
                                        </p:tav>
                                      </p:tavLst>
                                    </p:anim>
                                    <p:anim calcmode="lin" valueType="num">
                                      <p:cBhvr additive="base">
                                        <p:cTn id="25" dur="500" fill="hold"/>
                                        <p:tgtEl>
                                          <p:spTgt spid="34924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49245"/>
                                        </p:tgtEl>
                                        <p:attrNameLst>
                                          <p:attrName>style.visibility</p:attrName>
                                        </p:attrNameLst>
                                      </p:cBhvr>
                                      <p:to>
                                        <p:strVal val="visible"/>
                                      </p:to>
                                    </p:set>
                                    <p:anim calcmode="lin" valueType="num">
                                      <p:cBhvr additive="base">
                                        <p:cTn id="30" dur="500" fill="hold"/>
                                        <p:tgtEl>
                                          <p:spTgt spid="349245"/>
                                        </p:tgtEl>
                                        <p:attrNameLst>
                                          <p:attrName>ppt_x</p:attrName>
                                        </p:attrNameLst>
                                      </p:cBhvr>
                                      <p:tavLst>
                                        <p:tav tm="0">
                                          <p:val>
                                            <p:strVal val="1+#ppt_w/2"/>
                                          </p:val>
                                        </p:tav>
                                        <p:tav tm="100000">
                                          <p:val>
                                            <p:strVal val="#ppt_x"/>
                                          </p:val>
                                        </p:tav>
                                      </p:tavLst>
                                    </p:anim>
                                    <p:anim calcmode="lin" valueType="num">
                                      <p:cBhvr additive="base">
                                        <p:cTn id="31" dur="500" fill="hold"/>
                                        <p:tgtEl>
                                          <p:spTgt spid="349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47" grpId="0" animBg="1"/>
      <p:bldP spid="349233" grpId="0"/>
      <p:bldP spid="349244" grpId="0"/>
      <p:bldP spid="349245" grpId="0"/>
      <p:bldP spid="349249" grpId="0" animBg="1"/>
      <p:bldP spid="349251" grpId="0" animBg="1"/>
      <p:bldP spid="349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1799492" y="401851"/>
            <a:ext cx="5791200" cy="584775"/>
          </a:xfrm>
          <a:prstGeom prst="rect">
            <a:avLst/>
          </a:prstGeom>
          <a:noFill/>
          <a:ln w="12700">
            <a:noFill/>
            <a:miter lim="800000"/>
            <a:headEnd type="none" w="sm" len="sm"/>
            <a:tailEnd type="none" w="sm" len="sm"/>
          </a:ln>
          <a:effectLst/>
        </p:spPr>
        <p:txBody>
          <a:bodyPr>
            <a:spAutoFit/>
          </a:bodyPr>
          <a:lstStyle/>
          <a:p>
            <a:pPr algn="ctr" eaLnBrk="0" hangingPunct="0"/>
            <a:r>
              <a:rPr kumimoji="0" lang="zh-CN" altLang="en-US" sz="3200" b="1" dirty="0">
                <a:solidFill>
                  <a:srgbClr val="FF0000"/>
                </a:solidFill>
                <a:latin typeface="微软雅黑" pitchFamily="34" charset="-122"/>
                <a:ea typeface="微软雅黑" pitchFamily="34" charset="-122"/>
              </a:rPr>
              <a:t>精益思想的要点</a:t>
            </a:r>
          </a:p>
        </p:txBody>
      </p:sp>
      <p:sp>
        <p:nvSpPr>
          <p:cNvPr id="464900" name="Rectangle 4"/>
          <p:cNvSpPr>
            <a:spLocks noChangeArrowheads="1"/>
          </p:cNvSpPr>
          <p:nvPr/>
        </p:nvSpPr>
        <p:spPr bwMode="auto">
          <a:xfrm>
            <a:off x="603738" y="1533072"/>
            <a:ext cx="3178175" cy="533400"/>
          </a:xfrm>
          <a:prstGeom prst="rect">
            <a:avLst/>
          </a:prstGeom>
          <a:noFill/>
          <a:ln w="9525">
            <a:noFill/>
            <a:miter lim="800000"/>
            <a:headEnd/>
            <a:tailEnd/>
          </a:ln>
          <a:effectLst/>
        </p:spPr>
        <p:txBody>
          <a:bodyPr anchor="b"/>
          <a:lstStyle/>
          <a:p>
            <a:r>
              <a:rPr lang="en-US" altLang="zh-CN" sz="2800" b="1" u="sng" dirty="0">
                <a:solidFill>
                  <a:schemeClr val="tx2"/>
                </a:solidFill>
                <a:latin typeface="Arial" pitchFamily="34" charset="0"/>
              </a:rPr>
              <a:t>“</a:t>
            </a:r>
            <a:r>
              <a:rPr lang="zh-CN" altLang="en-US" sz="2800" b="1" u="sng" dirty="0">
                <a:solidFill>
                  <a:schemeClr val="tx2"/>
                </a:solidFill>
                <a:latin typeface="Arial" pitchFamily="34" charset="0"/>
              </a:rPr>
              <a:t>精益”</a:t>
            </a:r>
            <a:r>
              <a:rPr lang="zh-CN" altLang="en-US" sz="2800" b="1" u="sng" dirty="0" smtClean="0">
                <a:solidFill>
                  <a:schemeClr val="tx2"/>
                </a:solidFill>
                <a:latin typeface="Arial" pitchFamily="34" charset="0"/>
              </a:rPr>
              <a:t>释义</a:t>
            </a:r>
            <a:endParaRPr lang="zh-CN" altLang="en-US" sz="2800" b="1" u="sng" dirty="0">
              <a:solidFill>
                <a:schemeClr val="tx2"/>
              </a:solidFill>
              <a:latin typeface="Arial" pitchFamily="34" charset="0"/>
            </a:endParaRPr>
          </a:p>
        </p:txBody>
      </p:sp>
      <p:sp>
        <p:nvSpPr>
          <p:cNvPr id="464901" name="Rectangle 5"/>
          <p:cNvSpPr>
            <a:spLocks noChangeArrowheads="1"/>
          </p:cNvSpPr>
          <p:nvPr/>
        </p:nvSpPr>
        <p:spPr bwMode="auto">
          <a:xfrm>
            <a:off x="633046" y="2277377"/>
            <a:ext cx="8124092" cy="514350"/>
          </a:xfrm>
          <a:prstGeom prst="rect">
            <a:avLst/>
          </a:prstGeom>
          <a:noFill/>
          <a:ln w="9525">
            <a:noFill/>
            <a:miter lim="800000"/>
            <a:headEnd/>
            <a:tailEnd/>
          </a:ln>
        </p:spPr>
        <p:txBody>
          <a:bodyPr/>
          <a:lstStyle/>
          <a:p>
            <a:pPr indent="-342900" algn="l">
              <a:lnSpc>
                <a:spcPct val="80000"/>
              </a:lnSpc>
              <a:spcBef>
                <a:spcPct val="20000"/>
              </a:spcBef>
              <a:buClr>
                <a:srgbClr val="FFFF00"/>
              </a:buClr>
              <a:buSzPct val="80000"/>
              <a:buFont typeface="Wingdings" pitchFamily="2" charset="2"/>
              <a:buNone/>
            </a:pPr>
            <a:r>
              <a:rPr lang="zh-CN" altLang="en-US" sz="2800" dirty="0">
                <a:latin typeface="Arial" pitchFamily="34" charset="0"/>
              </a:rPr>
              <a:t>精益 </a:t>
            </a:r>
            <a:r>
              <a:rPr lang="en-US" altLang="zh-CN" sz="2800" dirty="0">
                <a:latin typeface="Arial" pitchFamily="34" charset="0"/>
              </a:rPr>
              <a:t>- </a:t>
            </a:r>
            <a:r>
              <a:rPr lang="zh-CN" altLang="en-US" sz="2800" u="sng" dirty="0">
                <a:latin typeface="Arial" pitchFamily="34" charset="0"/>
              </a:rPr>
              <a:t>形容词</a:t>
            </a:r>
            <a:r>
              <a:rPr lang="zh-CN" altLang="en-US" sz="2800" dirty="0" smtClean="0">
                <a:latin typeface="Arial" pitchFamily="34" charset="0"/>
              </a:rPr>
              <a:t>：“精”是少而精，“益”是效益</a:t>
            </a:r>
            <a:endParaRPr lang="zh-CN" altLang="en-US" sz="2800" dirty="0">
              <a:latin typeface="Arial" pitchFamily="34" charset="0"/>
            </a:endParaRPr>
          </a:p>
        </p:txBody>
      </p:sp>
      <p:sp>
        <p:nvSpPr>
          <p:cNvPr id="464902" name="Rectangle 6"/>
          <p:cNvSpPr>
            <a:spLocks noChangeArrowheads="1"/>
          </p:cNvSpPr>
          <p:nvPr/>
        </p:nvSpPr>
        <p:spPr bwMode="auto">
          <a:xfrm>
            <a:off x="603738" y="3002632"/>
            <a:ext cx="7971402" cy="2488297"/>
          </a:xfrm>
          <a:prstGeom prst="rect">
            <a:avLst/>
          </a:prstGeom>
          <a:noFill/>
          <a:ln w="9525">
            <a:noFill/>
            <a:miter lim="800000"/>
            <a:headEnd/>
            <a:tailEnd/>
          </a:ln>
          <a:effectLst/>
        </p:spPr>
        <p:txBody>
          <a:bodyPr anchor="b"/>
          <a:lstStyle/>
          <a:p>
            <a:pPr>
              <a:lnSpc>
                <a:spcPct val="200000"/>
              </a:lnSpc>
            </a:pPr>
            <a:r>
              <a:rPr lang="zh-CN" altLang="en-US" sz="3200" b="1" u="sng" dirty="0">
                <a:solidFill>
                  <a:schemeClr val="tx2"/>
                </a:solidFill>
                <a:latin typeface="+mn-ea"/>
              </a:rPr>
              <a:t>精益</a:t>
            </a:r>
            <a:r>
              <a:rPr lang="zh-CN" altLang="en-US" sz="3200" b="1" u="sng" dirty="0" smtClean="0">
                <a:solidFill>
                  <a:schemeClr val="tx2"/>
                </a:solidFill>
                <a:latin typeface="+mn-ea"/>
              </a:rPr>
              <a:t>生产</a:t>
            </a:r>
            <a:endParaRPr lang="zh-CN" altLang="en-US" sz="3200" b="1" u="sng" dirty="0">
              <a:solidFill>
                <a:schemeClr val="tx2"/>
              </a:solidFill>
              <a:latin typeface="+mn-ea"/>
            </a:endParaRPr>
          </a:p>
          <a:p>
            <a:pPr algn="l">
              <a:lnSpc>
                <a:spcPct val="200000"/>
              </a:lnSpc>
            </a:pPr>
            <a:r>
              <a:rPr lang="zh-CN" altLang="en-US" sz="2800" b="1" dirty="0" smtClean="0">
                <a:latin typeface="Arial" pitchFamily="34" charset="0"/>
              </a:rPr>
              <a:t>通过 </a:t>
            </a:r>
            <a:r>
              <a:rPr lang="zh-CN" altLang="en-US" sz="2800" b="1" u="sng" dirty="0" smtClean="0">
                <a:solidFill>
                  <a:srgbClr val="FF0000"/>
                </a:solidFill>
                <a:latin typeface="Arial" pitchFamily="34" charset="0"/>
              </a:rPr>
              <a:t>消除 </a:t>
            </a:r>
            <a:r>
              <a:rPr lang="zh-CN" altLang="en-US" sz="2800" b="1" dirty="0" smtClean="0">
                <a:latin typeface="Arial" pitchFamily="34" charset="0"/>
              </a:rPr>
              <a:t>企业</a:t>
            </a:r>
            <a:r>
              <a:rPr lang="zh-CN" altLang="en-US" sz="2800" dirty="0" smtClean="0"/>
              <a:t>所有</a:t>
            </a:r>
            <a:r>
              <a:rPr lang="zh-CN" altLang="en-US" sz="2800" b="1" dirty="0" smtClean="0">
                <a:latin typeface="Arial" pitchFamily="34" charset="0"/>
              </a:rPr>
              <a:t>环节</a:t>
            </a:r>
            <a:r>
              <a:rPr lang="zh-CN" altLang="en-US" sz="2800" b="1" dirty="0">
                <a:latin typeface="Arial" pitchFamily="34" charset="0"/>
              </a:rPr>
              <a:t>上</a:t>
            </a:r>
            <a:r>
              <a:rPr lang="zh-CN" altLang="en-US" sz="2800" b="1" dirty="0" smtClean="0">
                <a:latin typeface="Arial" pitchFamily="34" charset="0"/>
              </a:rPr>
              <a:t>的 </a:t>
            </a:r>
            <a:r>
              <a:rPr lang="zh-CN" altLang="en-US" sz="2800" b="1" u="sng" dirty="0" smtClean="0">
                <a:solidFill>
                  <a:srgbClr val="FF0000"/>
                </a:solidFill>
                <a:latin typeface="Arial" pitchFamily="34" charset="0"/>
              </a:rPr>
              <a:t>不</a:t>
            </a:r>
            <a:r>
              <a:rPr lang="zh-CN" altLang="en-US" sz="2800" b="1" u="sng" dirty="0">
                <a:solidFill>
                  <a:srgbClr val="FF0000"/>
                </a:solidFill>
                <a:latin typeface="Arial" pitchFamily="34" charset="0"/>
              </a:rPr>
              <a:t>增值活动</a:t>
            </a:r>
            <a:r>
              <a:rPr lang="zh-CN" altLang="en-US" sz="2800" b="1" dirty="0">
                <a:latin typeface="Arial" pitchFamily="34" charset="0"/>
              </a:rPr>
              <a:t>，来达到</a:t>
            </a:r>
            <a:r>
              <a:rPr lang="zh-CN" altLang="en-US" sz="2800" b="1" u="sng" dirty="0">
                <a:solidFill>
                  <a:srgbClr val="FF0000"/>
                </a:solidFill>
                <a:latin typeface="Arial" pitchFamily="34" charset="0"/>
              </a:rPr>
              <a:t>降低成本、缩短生产</a:t>
            </a:r>
            <a:r>
              <a:rPr lang="zh-CN" altLang="en-US" sz="2800" b="1" u="sng" dirty="0" smtClean="0">
                <a:solidFill>
                  <a:srgbClr val="FF0000"/>
                </a:solidFill>
                <a:latin typeface="Arial" pitchFamily="34" charset="0"/>
              </a:rPr>
              <a:t>周期  </a:t>
            </a:r>
            <a:r>
              <a:rPr lang="zh-CN" altLang="en-US" sz="2800" b="1" dirty="0" smtClean="0">
                <a:latin typeface="Arial" pitchFamily="34" charset="0"/>
              </a:rPr>
              <a:t>和 </a:t>
            </a:r>
            <a:r>
              <a:rPr lang="zh-CN" altLang="en-US" sz="2800" b="1" u="sng" dirty="0" smtClean="0">
                <a:solidFill>
                  <a:srgbClr val="FF0000"/>
                </a:solidFill>
                <a:latin typeface="Arial" pitchFamily="34" charset="0"/>
              </a:rPr>
              <a:t>改善</a:t>
            </a:r>
            <a:r>
              <a:rPr lang="zh-CN" altLang="en-US" sz="2800" b="1" u="sng" dirty="0">
                <a:solidFill>
                  <a:srgbClr val="FF0000"/>
                </a:solidFill>
                <a:latin typeface="Arial" pitchFamily="34" charset="0"/>
              </a:rPr>
              <a:t>质量</a:t>
            </a:r>
            <a:r>
              <a:rPr lang="zh-CN" altLang="en-US" sz="2800" b="1" dirty="0">
                <a:latin typeface="Arial" pitchFamily="34" charset="0"/>
              </a:rPr>
              <a:t>的</a:t>
            </a:r>
            <a:r>
              <a:rPr lang="zh-CN" altLang="en-US" sz="2800" b="1" dirty="0" smtClean="0">
                <a:latin typeface="Arial" pitchFamily="34" charset="0"/>
              </a:rPr>
              <a:t>目的。</a:t>
            </a:r>
            <a:endParaRPr lang="zh-CN" altLang="en-US" sz="2800" b="1" dirty="0">
              <a:latin typeface="Arial" pitchFamily="34" charset="0"/>
            </a:endParaRP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7</a:t>
            </a:fld>
            <a:endParaRPr lang="zh-CN" altLang="en-US"/>
          </a:p>
        </p:txBody>
      </p:sp>
    </p:spTree>
    <p:extLst>
      <p:ext uri="{BB962C8B-B14F-4D97-AF65-F5344CB8AC3E}">
        <p14:creationId xmlns:p14="http://schemas.microsoft.com/office/powerpoint/2010/main" val="303779134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ChangeArrowheads="1"/>
          </p:cNvSpPr>
          <p:nvPr/>
        </p:nvSpPr>
        <p:spPr bwMode="auto">
          <a:xfrm>
            <a:off x="838200" y="1529862"/>
            <a:ext cx="1295400" cy="461665"/>
          </a:xfrm>
          <a:prstGeom prst="rect">
            <a:avLst/>
          </a:prstGeom>
          <a:noFill/>
          <a:ln w="9525" algn="ctr">
            <a:noFill/>
            <a:miter lim="800000"/>
            <a:headEnd/>
            <a:tailEnd/>
          </a:ln>
          <a:effectLst/>
        </p:spPr>
        <p:txBody>
          <a:bodyPr>
            <a:spAutoFit/>
          </a:bodyPr>
          <a:lstStyle/>
          <a:p>
            <a:r>
              <a:rPr lang="zh-CN" altLang="en-US" sz="2400" b="1" dirty="0">
                <a:latin typeface="微软雅黑" pitchFamily="34" charset="-122"/>
                <a:ea typeface="微软雅黑" pitchFamily="34" charset="-122"/>
              </a:rPr>
              <a:t>因此</a:t>
            </a:r>
            <a:r>
              <a:rPr lang="en-US" altLang="zh-CN" sz="2400" b="1" dirty="0">
                <a:latin typeface="微软雅黑" pitchFamily="34" charset="-122"/>
                <a:ea typeface="微软雅黑" pitchFamily="34" charset="-122"/>
              </a:rPr>
              <a:t>…</a:t>
            </a:r>
          </a:p>
        </p:txBody>
      </p:sp>
      <p:sp>
        <p:nvSpPr>
          <p:cNvPr id="476165" name="Text Box 5"/>
          <p:cNvSpPr txBox="1">
            <a:spLocks noChangeArrowheads="1"/>
          </p:cNvSpPr>
          <p:nvPr/>
        </p:nvSpPr>
        <p:spPr bwMode="auto">
          <a:xfrm>
            <a:off x="1371600" y="2047143"/>
            <a:ext cx="7391400" cy="1569660"/>
          </a:xfrm>
          <a:prstGeom prst="rect">
            <a:avLst/>
          </a:prstGeom>
          <a:noFill/>
          <a:ln w="19050" algn="ctr">
            <a:noFill/>
            <a:miter lim="800000"/>
            <a:headEnd/>
            <a:tailEnd/>
          </a:ln>
          <a:effectLst/>
        </p:spPr>
        <p:txBody>
          <a:bodyPr>
            <a:spAutoFit/>
          </a:bodyPr>
          <a:lstStyle/>
          <a:p>
            <a:pPr algn="l">
              <a:spcBef>
                <a:spcPct val="50000"/>
              </a:spcBef>
            </a:pPr>
            <a:r>
              <a:rPr lang="zh-CN" altLang="en-US" sz="2400" b="1" dirty="0">
                <a:solidFill>
                  <a:srgbClr val="FF0000"/>
                </a:solidFill>
                <a:latin typeface="微软雅黑" pitchFamily="34" charset="-122"/>
                <a:ea typeface="微软雅黑" pitchFamily="34" charset="-122"/>
              </a:rPr>
              <a:t>只有：控制了人的不安全行为</a:t>
            </a:r>
          </a:p>
          <a:p>
            <a:pPr algn="l">
              <a:spcBef>
                <a:spcPct val="50000"/>
              </a:spcBef>
            </a:pPr>
            <a:r>
              <a:rPr lang="zh-CN" altLang="en-US" sz="2400" b="1" dirty="0">
                <a:solidFill>
                  <a:srgbClr val="FF0000"/>
                </a:solidFill>
                <a:latin typeface="微软雅黑" pitchFamily="34" charset="-122"/>
                <a:ea typeface="微软雅黑" pitchFamily="34" charset="-122"/>
              </a:rPr>
              <a:t>                    物的不安全状态</a:t>
            </a:r>
          </a:p>
          <a:p>
            <a:pPr algn="l">
              <a:spcBef>
                <a:spcPct val="50000"/>
              </a:spcBef>
            </a:pPr>
            <a:r>
              <a:rPr lang="zh-CN" altLang="en-US" sz="2400" b="1" dirty="0">
                <a:solidFill>
                  <a:srgbClr val="FF0000"/>
                </a:solidFill>
                <a:latin typeface="微软雅黑" pitchFamily="34" charset="-122"/>
                <a:ea typeface="微软雅黑" pitchFamily="34" charset="-122"/>
              </a:rPr>
              <a:t>          </a:t>
            </a:r>
            <a:r>
              <a:rPr lang="en-US" altLang="zh-CN" sz="2400" b="1" dirty="0">
                <a:solidFill>
                  <a:srgbClr val="FF0000"/>
                </a:solidFill>
                <a:latin typeface="微软雅黑" pitchFamily="34" charset="-122"/>
                <a:ea typeface="微软雅黑" pitchFamily="34" charset="-122"/>
              </a:rPr>
              <a:t>——</a:t>
            </a:r>
            <a:r>
              <a:rPr lang="zh-CN" altLang="en-US" sz="2400" b="1" dirty="0">
                <a:solidFill>
                  <a:srgbClr val="FF0000"/>
                </a:solidFill>
                <a:latin typeface="微软雅黑" pitchFamily="34" charset="-122"/>
                <a:ea typeface="微软雅黑" pitchFamily="34" charset="-122"/>
              </a:rPr>
              <a:t>才能最终有效地减少和防范事故！</a:t>
            </a:r>
          </a:p>
        </p:txBody>
      </p:sp>
      <p:sp>
        <p:nvSpPr>
          <p:cNvPr id="476166" name="Text Box 6"/>
          <p:cNvSpPr txBox="1">
            <a:spLocks noChangeArrowheads="1"/>
          </p:cNvSpPr>
          <p:nvPr/>
        </p:nvSpPr>
        <p:spPr bwMode="auto">
          <a:xfrm>
            <a:off x="2362200" y="3991711"/>
            <a:ext cx="6248400" cy="1689052"/>
          </a:xfrm>
          <a:prstGeom prst="rect">
            <a:avLst/>
          </a:prstGeom>
          <a:noFill/>
          <a:ln w="19050" algn="ctr">
            <a:noFill/>
            <a:miter lim="800000"/>
            <a:headEnd/>
            <a:tailEnd/>
          </a:ln>
          <a:effectLst/>
        </p:spPr>
        <p:txBody>
          <a:bodyPr>
            <a:spAutoFit/>
          </a:bodyPr>
          <a:lstStyle/>
          <a:p>
            <a:pPr algn="l">
              <a:lnSpc>
                <a:spcPct val="150000"/>
              </a:lnSpc>
              <a:spcBef>
                <a:spcPct val="50000"/>
              </a:spcBef>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培养懂安全的人，在行为上防止伤害</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保证安全的设备，在物上防止伤害，是安全管理者</a:t>
            </a:r>
            <a:r>
              <a:rPr lang="zh-CN" altLang="en-US" sz="2400" b="1" dirty="0">
                <a:latin typeface="微软雅黑" pitchFamily="34" charset="-122"/>
                <a:ea typeface="微软雅黑" pitchFamily="34" charset="-122"/>
                <a:cs typeface="Arial" pitchFamily="34" charset="0"/>
              </a:rPr>
              <a:t>▪监督者的重要课题</a:t>
            </a:r>
            <a:r>
              <a:rPr lang="en-US" altLang="zh-CN" sz="2400" b="1" dirty="0">
                <a:latin typeface="微软雅黑" pitchFamily="34" charset="-122"/>
                <a:ea typeface="微软雅黑" pitchFamily="34" charset="-122"/>
                <a:cs typeface="Arial" pitchFamily="34" charset="0"/>
              </a:rPr>
              <a:t>(</a:t>
            </a:r>
            <a:r>
              <a:rPr lang="zh-CN" altLang="en-US" sz="2400" b="1" dirty="0">
                <a:latin typeface="微软雅黑" pitchFamily="34" charset="-122"/>
                <a:ea typeface="微软雅黑" pitchFamily="34" charset="-122"/>
                <a:cs typeface="Arial" pitchFamily="34" charset="0"/>
              </a:rPr>
              <a:t>生产安全员</a:t>
            </a:r>
            <a:r>
              <a:rPr lang="en-US" altLang="zh-CN" sz="2400" b="1" dirty="0">
                <a:latin typeface="微软雅黑" pitchFamily="34" charset="-122"/>
                <a:ea typeface="微软雅黑" pitchFamily="34" charset="-122"/>
                <a:cs typeface="Arial" pitchFamily="34" charset="0"/>
              </a:rPr>
              <a:t>)</a:t>
            </a:r>
            <a:endParaRPr lang="zh-CN" altLang="en-US" sz="2400" b="1" dirty="0">
              <a:latin typeface="微软雅黑" pitchFamily="34" charset="-122"/>
              <a:ea typeface="微软雅黑" pitchFamily="34" charset="-122"/>
              <a:cs typeface="Arial" pitchFamily="34" charset="0"/>
            </a:endParaRPr>
          </a:p>
        </p:txBody>
      </p:sp>
      <p:pic>
        <p:nvPicPr>
          <p:cNvPr id="476167" name="Picture 7" descr="001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62000" y="3569680"/>
            <a:ext cx="1600200" cy="2114550"/>
          </a:xfrm>
          <a:prstGeom prst="rect">
            <a:avLst/>
          </a:prstGeom>
          <a:noFill/>
        </p:spPr>
      </p:pic>
      <p:sp>
        <p:nvSpPr>
          <p:cNvPr id="6" name="右箭头 5"/>
          <p:cNvSpPr/>
          <p:nvPr/>
        </p:nvSpPr>
        <p:spPr>
          <a:xfrm>
            <a:off x="6773783" y="2473510"/>
            <a:ext cx="747775"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TextBox 6"/>
          <p:cNvSpPr txBox="1"/>
          <p:nvPr/>
        </p:nvSpPr>
        <p:spPr>
          <a:xfrm>
            <a:off x="7604645" y="2265794"/>
            <a:ext cx="1366080" cy="944746"/>
          </a:xfrm>
          <a:prstGeom prst="rect">
            <a:avLst/>
          </a:prstGeom>
          <a:noFill/>
        </p:spPr>
        <p:txBody>
          <a:bodyPr wrap="none" rtlCol="0">
            <a:spAutoFit/>
          </a:bodyPr>
          <a:lstStyle/>
          <a:p>
            <a:r>
              <a:rPr lang="en-US" altLang="zh-CN" sz="5400" dirty="0">
                <a:solidFill>
                  <a:srgbClr val="FF0000"/>
                </a:solidFill>
                <a:latin typeface="华文琥珀" pitchFamily="2" charset="-122"/>
                <a:ea typeface="华文琥珀" pitchFamily="2" charset="-122"/>
              </a:rPr>
              <a:t>KYT</a:t>
            </a:r>
            <a:endParaRPr lang="zh-CN" altLang="en-US" sz="5400" dirty="0">
              <a:solidFill>
                <a:srgbClr val="FF0000"/>
              </a:solidFill>
              <a:latin typeface="华文琥珀" pitchFamily="2" charset="-122"/>
              <a:ea typeface="华文琥珀" pitchFamily="2" charset="-122"/>
            </a:endParaRPr>
          </a:p>
        </p:txBody>
      </p:sp>
    </p:spTree>
    <p:extLst>
      <p:ext uri="{BB962C8B-B14F-4D97-AF65-F5344CB8AC3E}">
        <p14:creationId xmlns:p14="http://schemas.microsoft.com/office/powerpoint/2010/main" val="281297319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62" name="Rectangle 14"/>
          <p:cNvSpPr>
            <a:spLocks noChangeArrowheads="1"/>
          </p:cNvSpPr>
          <p:nvPr/>
        </p:nvSpPr>
        <p:spPr bwMode="auto">
          <a:xfrm>
            <a:off x="395536" y="3822571"/>
            <a:ext cx="4525962" cy="400110"/>
          </a:xfrm>
          <a:prstGeom prst="rect">
            <a:avLst/>
          </a:prstGeom>
          <a:noFill/>
          <a:ln w="9525" algn="ctr">
            <a:noFill/>
            <a:miter lim="800000"/>
            <a:headEnd/>
            <a:tailEnd/>
          </a:ln>
          <a:effectLst/>
        </p:spPr>
        <p:txBody>
          <a:bodyPr>
            <a:spAutoFit/>
          </a:bodyPr>
          <a:lstStyle/>
          <a:p>
            <a:r>
              <a:rPr lang="zh-CN" altLang="en-US" sz="2000" b="1">
                <a:solidFill>
                  <a:schemeClr val="tx2"/>
                </a:solidFill>
                <a:latin typeface="微软雅黑" pitchFamily="34" charset="-122"/>
                <a:ea typeface="微软雅黑" pitchFamily="34" charset="-122"/>
                <a:cs typeface="Arial Unicode MS" pitchFamily="34" charset="-122"/>
              </a:rPr>
              <a:t>危险（</a:t>
            </a:r>
            <a:r>
              <a:rPr lang="en-US" altLang="zh-CN" sz="2000" b="1">
                <a:solidFill>
                  <a:schemeClr val="tx2"/>
                </a:solidFill>
                <a:latin typeface="微软雅黑" pitchFamily="34" charset="-122"/>
                <a:ea typeface="微软雅黑" pitchFamily="34" charset="-122"/>
                <a:cs typeface="Arial Unicode MS" pitchFamily="34" charset="-122"/>
              </a:rPr>
              <a:t>Kiken</a:t>
            </a:r>
            <a:r>
              <a:rPr lang="zh-CN" altLang="en-US" sz="2000" b="1">
                <a:solidFill>
                  <a:schemeClr val="tx2"/>
                </a:solidFill>
                <a:latin typeface="微软雅黑" pitchFamily="34" charset="-122"/>
                <a:ea typeface="微软雅黑" pitchFamily="34" charset="-122"/>
                <a:cs typeface="Arial Unicode MS" pitchFamily="34" charset="-122"/>
              </a:rPr>
              <a:t>）       不安全的状态</a:t>
            </a:r>
          </a:p>
        </p:txBody>
      </p:sp>
      <p:sp>
        <p:nvSpPr>
          <p:cNvPr id="411663" name="Rectangle 15"/>
          <p:cNvSpPr>
            <a:spLocks noChangeArrowheads="1"/>
          </p:cNvSpPr>
          <p:nvPr/>
        </p:nvSpPr>
        <p:spPr bwMode="auto">
          <a:xfrm>
            <a:off x="1416298" y="3400540"/>
            <a:ext cx="4116388" cy="400110"/>
          </a:xfrm>
          <a:prstGeom prst="rect">
            <a:avLst/>
          </a:prstGeom>
          <a:noFill/>
          <a:ln w="9525" algn="ctr">
            <a:noFill/>
            <a:miter lim="800000"/>
            <a:headEnd/>
            <a:tailEnd/>
          </a:ln>
          <a:effectLst/>
        </p:spPr>
        <p:txBody>
          <a:bodyPr>
            <a:spAutoFit/>
          </a:bodyPr>
          <a:lstStyle/>
          <a:p>
            <a:r>
              <a:rPr lang="zh-CN" altLang="en-US" sz="2000" b="1">
                <a:solidFill>
                  <a:schemeClr val="tx2"/>
                </a:solidFill>
                <a:latin typeface="微软雅黑" pitchFamily="34" charset="-122"/>
                <a:ea typeface="微软雅黑" pitchFamily="34" charset="-122"/>
                <a:cs typeface="Arial Unicode MS" pitchFamily="34" charset="-122"/>
              </a:rPr>
              <a:t>预知（</a:t>
            </a:r>
            <a:r>
              <a:rPr lang="en-US" altLang="zh-CN" sz="2000" b="1">
                <a:solidFill>
                  <a:schemeClr val="tx2"/>
                </a:solidFill>
                <a:latin typeface="微软雅黑" pitchFamily="34" charset="-122"/>
                <a:ea typeface="微软雅黑" pitchFamily="34" charset="-122"/>
                <a:cs typeface="Arial Unicode MS" pitchFamily="34" charset="-122"/>
              </a:rPr>
              <a:t>Yochi</a:t>
            </a:r>
            <a:r>
              <a:rPr lang="zh-CN" altLang="en-US" sz="2000" b="1">
                <a:solidFill>
                  <a:schemeClr val="tx2"/>
                </a:solidFill>
                <a:latin typeface="微软雅黑" pitchFamily="34" charset="-122"/>
                <a:ea typeface="微软雅黑" pitchFamily="34" charset="-122"/>
                <a:cs typeface="Arial Unicode MS" pitchFamily="34" charset="-122"/>
              </a:rPr>
              <a:t>）         预先掌握</a:t>
            </a:r>
          </a:p>
        </p:txBody>
      </p:sp>
      <p:sp>
        <p:nvSpPr>
          <p:cNvPr id="411664" name="Rectangle 16"/>
          <p:cNvSpPr>
            <a:spLocks noChangeArrowheads="1"/>
          </p:cNvSpPr>
          <p:nvPr/>
        </p:nvSpPr>
        <p:spPr bwMode="auto">
          <a:xfrm>
            <a:off x="2254498" y="2978512"/>
            <a:ext cx="4333726" cy="400110"/>
          </a:xfrm>
          <a:prstGeom prst="rect">
            <a:avLst/>
          </a:prstGeom>
          <a:noFill/>
          <a:ln w="9525" algn="ctr">
            <a:noFill/>
            <a:miter lim="800000"/>
            <a:headEnd/>
            <a:tailEnd/>
          </a:ln>
          <a:effectLst/>
        </p:spPr>
        <p:txBody>
          <a:bodyPr wrap="square">
            <a:spAutoFit/>
          </a:bodyPr>
          <a:lstStyle/>
          <a:p>
            <a:pPr algn="ctr"/>
            <a:r>
              <a:rPr lang="zh-CN" altLang="en-US" sz="2000" b="1" dirty="0">
                <a:solidFill>
                  <a:schemeClr val="tx2"/>
                </a:solidFill>
                <a:latin typeface="微软雅黑" pitchFamily="34" charset="-122"/>
                <a:ea typeface="微软雅黑" pitchFamily="34" charset="-122"/>
                <a:cs typeface="Arial Unicode MS" pitchFamily="34" charset="-122"/>
              </a:rPr>
              <a:t>训练（</a:t>
            </a:r>
            <a:r>
              <a:rPr lang="en-US" altLang="zh-CN" sz="2000" b="1" dirty="0">
                <a:solidFill>
                  <a:schemeClr val="tx2"/>
                </a:solidFill>
                <a:latin typeface="微软雅黑" pitchFamily="34" charset="-122"/>
                <a:ea typeface="微软雅黑" pitchFamily="34" charset="-122"/>
                <a:cs typeface="Arial Unicode MS" pitchFamily="34" charset="-122"/>
              </a:rPr>
              <a:t>Training</a:t>
            </a:r>
            <a:r>
              <a:rPr lang="zh-CN" altLang="en-US" sz="2000" b="1" dirty="0">
                <a:solidFill>
                  <a:schemeClr val="tx2"/>
                </a:solidFill>
                <a:latin typeface="微软雅黑" pitchFamily="34" charset="-122"/>
                <a:ea typeface="微软雅黑" pitchFamily="34" charset="-122"/>
                <a:cs typeface="Arial Unicode MS" pitchFamily="34" charset="-122"/>
              </a:rPr>
              <a:t>）        训练有素</a:t>
            </a:r>
          </a:p>
        </p:txBody>
      </p:sp>
      <p:sp>
        <p:nvSpPr>
          <p:cNvPr id="411667" name="WordArt 19"/>
          <p:cNvSpPr>
            <a:spLocks noChangeArrowheads="1" noChangeShapeType="1" noTextEdit="1"/>
          </p:cNvSpPr>
          <p:nvPr/>
        </p:nvSpPr>
        <p:spPr bwMode="auto">
          <a:xfrm>
            <a:off x="425698" y="1501401"/>
            <a:ext cx="2667000" cy="844062"/>
          </a:xfrm>
          <a:prstGeom prst="rect">
            <a:avLst/>
          </a:prstGeom>
        </p:spPr>
        <p:txBody>
          <a:bodyPr wrap="none" fromWordArt="1">
            <a:prstTxWarp prst="textPlain">
              <a:avLst>
                <a:gd name="adj" fmla="val 50000"/>
              </a:avLst>
            </a:prstTxWarp>
          </a:bodyPr>
          <a:lstStyle/>
          <a:p>
            <a:pPr algn="ctr"/>
            <a:r>
              <a:rPr lang="en-US" altLang="zh-CN" sz="5539" b="1" kern="10">
                <a:ln w="19050">
                  <a:noFill/>
                  <a:round/>
                  <a:headEnd/>
                  <a:tailEnd/>
                </a:ln>
                <a:gradFill rotWithShape="1">
                  <a:gsLst>
                    <a:gs pos="0">
                      <a:srgbClr val="000080">
                        <a:gamma/>
                        <a:tint val="47451"/>
                        <a:invGamma/>
                      </a:srgbClr>
                    </a:gs>
                    <a:gs pos="100000">
                      <a:srgbClr val="000080"/>
                    </a:gs>
                  </a:gsLst>
                  <a:lin ang="5400000" scaled="1"/>
                </a:gradFill>
                <a:effectLst>
                  <a:outerShdw dist="53882" dir="2700000" algn="ctr" rotWithShape="0">
                    <a:schemeClr val="bg2">
                      <a:alpha val="50000"/>
                    </a:schemeClr>
                  </a:outerShdw>
                </a:effectLst>
                <a:latin typeface="华文楷体"/>
                <a:ea typeface="华文楷体"/>
              </a:rPr>
              <a:t>KYT</a:t>
            </a:r>
            <a:endParaRPr lang="zh-CN" altLang="en-US" sz="5539" b="1" kern="10">
              <a:ln w="19050">
                <a:noFill/>
                <a:round/>
                <a:headEnd/>
                <a:tailEnd/>
              </a:ln>
              <a:gradFill rotWithShape="1">
                <a:gsLst>
                  <a:gs pos="0">
                    <a:srgbClr val="000080">
                      <a:gamma/>
                      <a:tint val="47451"/>
                      <a:invGamma/>
                    </a:srgbClr>
                  </a:gs>
                  <a:gs pos="100000">
                    <a:srgbClr val="000080"/>
                  </a:gs>
                </a:gsLst>
                <a:lin ang="5400000" scaled="1"/>
              </a:gradFill>
              <a:effectLst>
                <a:outerShdw dist="53882" dir="2700000" algn="ctr" rotWithShape="0">
                  <a:schemeClr val="bg2">
                    <a:alpha val="50000"/>
                  </a:schemeClr>
                </a:outerShdw>
              </a:effectLst>
              <a:latin typeface="华文楷体"/>
              <a:ea typeface="华文楷体"/>
            </a:endParaRPr>
          </a:p>
        </p:txBody>
      </p:sp>
      <p:sp>
        <p:nvSpPr>
          <p:cNvPr id="411669" name="Line 21"/>
          <p:cNvSpPr>
            <a:spLocks noChangeShapeType="1"/>
          </p:cNvSpPr>
          <p:nvPr/>
        </p:nvSpPr>
        <p:spPr bwMode="auto">
          <a:xfrm>
            <a:off x="425698" y="2486140"/>
            <a:ext cx="838200" cy="0"/>
          </a:xfrm>
          <a:prstGeom prst="line">
            <a:avLst/>
          </a:prstGeom>
          <a:noFill/>
          <a:ln w="38100">
            <a:solidFill>
              <a:schemeClr val="tx1"/>
            </a:solidFill>
            <a:round/>
            <a:headEnd/>
            <a:tailEnd/>
          </a:ln>
          <a:effectLst/>
        </p:spPr>
        <p:txBody>
          <a:bodyPr wrap="none" anchor="ctr"/>
          <a:lstStyle/>
          <a:p>
            <a:endParaRPr lang="zh-CN" altLang="en-US" sz="1662" b="1">
              <a:latin typeface="微软雅黑" pitchFamily="34" charset="-122"/>
              <a:ea typeface="微软雅黑" pitchFamily="34" charset="-122"/>
            </a:endParaRPr>
          </a:p>
        </p:txBody>
      </p:sp>
      <p:sp>
        <p:nvSpPr>
          <p:cNvPr id="411671" name="Line 23"/>
          <p:cNvSpPr>
            <a:spLocks noChangeShapeType="1"/>
          </p:cNvSpPr>
          <p:nvPr/>
        </p:nvSpPr>
        <p:spPr bwMode="auto">
          <a:xfrm>
            <a:off x="1340098" y="2486140"/>
            <a:ext cx="838200" cy="0"/>
          </a:xfrm>
          <a:prstGeom prst="line">
            <a:avLst/>
          </a:prstGeom>
          <a:noFill/>
          <a:ln w="38100">
            <a:solidFill>
              <a:schemeClr val="tx1"/>
            </a:solidFill>
            <a:round/>
            <a:headEnd/>
            <a:tailEnd/>
          </a:ln>
          <a:effectLst/>
        </p:spPr>
        <p:txBody>
          <a:bodyPr wrap="none" anchor="ctr"/>
          <a:lstStyle/>
          <a:p>
            <a:endParaRPr lang="zh-CN" altLang="en-US" sz="1662" b="1">
              <a:latin typeface="微软雅黑" pitchFamily="34" charset="-122"/>
              <a:ea typeface="微软雅黑" pitchFamily="34" charset="-122"/>
            </a:endParaRPr>
          </a:p>
        </p:txBody>
      </p:sp>
      <p:sp>
        <p:nvSpPr>
          <p:cNvPr id="411672" name="Line 24"/>
          <p:cNvSpPr>
            <a:spLocks noChangeShapeType="1"/>
          </p:cNvSpPr>
          <p:nvPr/>
        </p:nvSpPr>
        <p:spPr bwMode="auto">
          <a:xfrm>
            <a:off x="2254498" y="2486140"/>
            <a:ext cx="838200" cy="0"/>
          </a:xfrm>
          <a:prstGeom prst="line">
            <a:avLst/>
          </a:prstGeom>
          <a:noFill/>
          <a:ln w="38100">
            <a:solidFill>
              <a:schemeClr val="tx1"/>
            </a:solidFill>
            <a:round/>
            <a:headEnd/>
            <a:tailEnd/>
          </a:ln>
          <a:effectLst/>
        </p:spPr>
        <p:txBody>
          <a:bodyPr wrap="none" anchor="ctr"/>
          <a:lstStyle/>
          <a:p>
            <a:endParaRPr lang="zh-CN" altLang="en-US" sz="1662" b="1">
              <a:latin typeface="微软雅黑" pitchFamily="34" charset="-122"/>
              <a:ea typeface="微软雅黑" pitchFamily="34" charset="-122"/>
            </a:endParaRPr>
          </a:p>
        </p:txBody>
      </p:sp>
      <p:sp>
        <p:nvSpPr>
          <p:cNvPr id="411673" name="Line 25"/>
          <p:cNvSpPr>
            <a:spLocks noChangeShapeType="1"/>
          </p:cNvSpPr>
          <p:nvPr/>
        </p:nvSpPr>
        <p:spPr bwMode="auto">
          <a:xfrm>
            <a:off x="730498" y="2486140"/>
            <a:ext cx="0" cy="1336431"/>
          </a:xfrm>
          <a:prstGeom prst="line">
            <a:avLst/>
          </a:prstGeom>
          <a:noFill/>
          <a:ln w="38100">
            <a:solidFill>
              <a:schemeClr val="tx1"/>
            </a:solidFill>
            <a:round/>
            <a:headEnd/>
            <a:tailEnd type="triangle" w="med" len="med"/>
          </a:ln>
          <a:effectLst/>
        </p:spPr>
        <p:txBody>
          <a:bodyPr wrap="none" anchor="ctr"/>
          <a:lstStyle/>
          <a:p>
            <a:endParaRPr lang="zh-CN" altLang="en-US" sz="1662" b="1">
              <a:latin typeface="微软雅黑" pitchFamily="34" charset="-122"/>
              <a:ea typeface="微软雅黑" pitchFamily="34" charset="-122"/>
            </a:endParaRPr>
          </a:p>
        </p:txBody>
      </p:sp>
      <p:sp>
        <p:nvSpPr>
          <p:cNvPr id="411674" name="Line 26"/>
          <p:cNvSpPr>
            <a:spLocks noChangeShapeType="1"/>
          </p:cNvSpPr>
          <p:nvPr/>
        </p:nvSpPr>
        <p:spPr bwMode="auto">
          <a:xfrm>
            <a:off x="1797298" y="2486140"/>
            <a:ext cx="0" cy="914400"/>
          </a:xfrm>
          <a:prstGeom prst="line">
            <a:avLst/>
          </a:prstGeom>
          <a:noFill/>
          <a:ln w="38100">
            <a:solidFill>
              <a:schemeClr val="tx1"/>
            </a:solidFill>
            <a:round/>
            <a:headEnd/>
            <a:tailEnd type="triangle" w="med" len="med"/>
          </a:ln>
          <a:effectLst/>
        </p:spPr>
        <p:txBody>
          <a:bodyPr wrap="none" anchor="ctr"/>
          <a:lstStyle/>
          <a:p>
            <a:endParaRPr lang="zh-CN" altLang="en-US" sz="1662" b="1">
              <a:latin typeface="微软雅黑" pitchFamily="34" charset="-122"/>
              <a:ea typeface="微软雅黑" pitchFamily="34" charset="-122"/>
            </a:endParaRPr>
          </a:p>
        </p:txBody>
      </p:sp>
      <p:sp>
        <p:nvSpPr>
          <p:cNvPr id="411675" name="Line 27"/>
          <p:cNvSpPr>
            <a:spLocks noChangeShapeType="1"/>
          </p:cNvSpPr>
          <p:nvPr/>
        </p:nvSpPr>
        <p:spPr bwMode="auto">
          <a:xfrm>
            <a:off x="2683123" y="2486140"/>
            <a:ext cx="0" cy="492369"/>
          </a:xfrm>
          <a:prstGeom prst="line">
            <a:avLst/>
          </a:prstGeom>
          <a:noFill/>
          <a:ln w="38100">
            <a:solidFill>
              <a:schemeClr val="tx1"/>
            </a:solidFill>
            <a:round/>
            <a:headEnd/>
            <a:tailEnd type="triangle" w="med" len="med"/>
          </a:ln>
          <a:effectLst/>
        </p:spPr>
        <p:txBody>
          <a:bodyPr wrap="none" anchor="ctr"/>
          <a:lstStyle/>
          <a:p>
            <a:endParaRPr lang="zh-CN" altLang="en-US" sz="1662" b="1">
              <a:latin typeface="微软雅黑" pitchFamily="34" charset="-122"/>
              <a:ea typeface="微软雅黑" pitchFamily="34" charset="-122"/>
            </a:endParaRPr>
          </a:p>
        </p:txBody>
      </p:sp>
      <p:sp>
        <p:nvSpPr>
          <p:cNvPr id="411676" name="Rectangle 28"/>
          <p:cNvSpPr>
            <a:spLocks noChangeArrowheads="1"/>
          </p:cNvSpPr>
          <p:nvPr/>
        </p:nvSpPr>
        <p:spPr bwMode="auto">
          <a:xfrm>
            <a:off x="323528" y="4524663"/>
            <a:ext cx="8424936" cy="1289905"/>
          </a:xfrm>
          <a:prstGeom prst="rect">
            <a:avLst/>
          </a:prstGeom>
          <a:noFill/>
          <a:ln w="9525" algn="ctr">
            <a:noFill/>
            <a:miter lim="800000"/>
            <a:headEnd/>
            <a:tailEnd/>
          </a:ln>
          <a:effectLst/>
        </p:spPr>
        <p:txBody>
          <a:bodyPr wrap="square">
            <a:spAutoFit/>
          </a:bodyPr>
          <a:lstStyle/>
          <a:p>
            <a:pPr algn="l">
              <a:lnSpc>
                <a:spcPct val="150000"/>
              </a:lnSpc>
            </a:pPr>
            <a:r>
              <a:rPr lang="zh-CN" altLang="en-US" b="1" dirty="0">
                <a:solidFill>
                  <a:srgbClr val="FF0000"/>
                </a:solidFill>
                <a:latin typeface="微软雅黑" pitchFamily="34" charset="-122"/>
                <a:ea typeface="微软雅黑" pitchFamily="34" charset="-122"/>
              </a:rPr>
              <a:t>定义</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危险预知活动，是针对生产作业全过程，以危险因素为对象，以作业班组为团队开展的一项安全教育和训练活动，它是群众性的“自主管理”活动，目的是控制作业过程中的危险，预测和预防可能出现的事故。</a:t>
            </a:r>
          </a:p>
        </p:txBody>
      </p:sp>
      <p:sp>
        <p:nvSpPr>
          <p:cNvPr id="411678" name="Line 30"/>
          <p:cNvSpPr>
            <a:spLocks noChangeShapeType="1"/>
          </p:cNvSpPr>
          <p:nvPr/>
        </p:nvSpPr>
        <p:spPr bwMode="auto">
          <a:xfrm>
            <a:off x="2254498" y="4033586"/>
            <a:ext cx="533400" cy="0"/>
          </a:xfrm>
          <a:prstGeom prst="line">
            <a:avLst/>
          </a:prstGeom>
          <a:noFill/>
          <a:ln w="38100">
            <a:solidFill>
              <a:srgbClr val="0000CC"/>
            </a:solidFill>
            <a:round/>
            <a:headEnd/>
            <a:tailEnd type="triangle" w="med" len="med"/>
          </a:ln>
          <a:effectLst/>
        </p:spPr>
        <p:txBody>
          <a:bodyPr wrap="none" anchor="ctr"/>
          <a:lstStyle/>
          <a:p>
            <a:endParaRPr lang="zh-CN" altLang="en-US" sz="1600" b="1">
              <a:latin typeface="微软雅黑" pitchFamily="34" charset="-122"/>
              <a:ea typeface="微软雅黑" pitchFamily="34" charset="-122"/>
            </a:endParaRPr>
          </a:p>
        </p:txBody>
      </p:sp>
      <p:sp>
        <p:nvSpPr>
          <p:cNvPr id="411679" name="Line 31"/>
          <p:cNvSpPr>
            <a:spLocks noChangeShapeType="1"/>
          </p:cNvSpPr>
          <p:nvPr/>
        </p:nvSpPr>
        <p:spPr bwMode="auto">
          <a:xfrm>
            <a:off x="3321298" y="3611555"/>
            <a:ext cx="533400" cy="0"/>
          </a:xfrm>
          <a:prstGeom prst="line">
            <a:avLst/>
          </a:prstGeom>
          <a:noFill/>
          <a:ln w="38100">
            <a:solidFill>
              <a:srgbClr val="0000CC"/>
            </a:solidFill>
            <a:round/>
            <a:headEnd/>
            <a:tailEnd type="triangle" w="med" len="med"/>
          </a:ln>
          <a:effectLst/>
        </p:spPr>
        <p:txBody>
          <a:bodyPr wrap="none" anchor="ctr"/>
          <a:lstStyle/>
          <a:p>
            <a:endParaRPr lang="zh-CN" altLang="en-US" sz="1600" b="1">
              <a:latin typeface="微软雅黑" pitchFamily="34" charset="-122"/>
              <a:ea typeface="微软雅黑" pitchFamily="34" charset="-122"/>
            </a:endParaRPr>
          </a:p>
        </p:txBody>
      </p:sp>
      <p:sp>
        <p:nvSpPr>
          <p:cNvPr id="411680" name="Line 32"/>
          <p:cNvSpPr>
            <a:spLocks noChangeShapeType="1"/>
          </p:cNvSpPr>
          <p:nvPr/>
        </p:nvSpPr>
        <p:spPr bwMode="auto">
          <a:xfrm>
            <a:off x="4535736" y="3163147"/>
            <a:ext cx="533400" cy="0"/>
          </a:xfrm>
          <a:prstGeom prst="line">
            <a:avLst/>
          </a:prstGeom>
          <a:noFill/>
          <a:ln w="38100">
            <a:solidFill>
              <a:srgbClr val="0000CC"/>
            </a:solidFill>
            <a:round/>
            <a:headEnd/>
            <a:tailEnd type="triangle" w="med" len="med"/>
          </a:ln>
          <a:effectLst/>
        </p:spPr>
        <p:txBody>
          <a:bodyPr wrap="none" anchor="ctr"/>
          <a:lstStyle/>
          <a:p>
            <a:endParaRPr lang="zh-CN" altLang="en-US" sz="1600" b="1">
              <a:latin typeface="微软雅黑" pitchFamily="34" charset="-122"/>
              <a:ea typeface="微软雅黑" pitchFamily="34" charset="-122"/>
            </a:endParaRPr>
          </a:p>
        </p:txBody>
      </p:sp>
      <p:sp>
        <p:nvSpPr>
          <p:cNvPr id="411681" name="Text Box 33"/>
          <p:cNvSpPr txBox="1">
            <a:spLocks noChangeArrowheads="1"/>
          </p:cNvSpPr>
          <p:nvPr/>
        </p:nvSpPr>
        <p:spPr bwMode="auto">
          <a:xfrm>
            <a:off x="1111498" y="446324"/>
            <a:ext cx="2819400" cy="523220"/>
          </a:xfrm>
          <a:prstGeom prst="rect">
            <a:avLst/>
          </a:prstGeom>
          <a:noFill/>
          <a:ln w="9525" algn="ctr">
            <a:noFill/>
            <a:miter lim="800000"/>
            <a:headEnd/>
            <a:tailEnd/>
          </a:ln>
          <a:effectLst/>
        </p:spPr>
        <p:txBody>
          <a:bodyPr>
            <a:spAutoFit/>
          </a:bodyPr>
          <a:lstStyle/>
          <a:p>
            <a:pPr>
              <a:spcBef>
                <a:spcPct val="50000"/>
              </a:spcBef>
            </a:pPr>
            <a:r>
              <a:rPr lang="zh-CN" altLang="en-US" sz="2800" b="1" dirty="0">
                <a:solidFill>
                  <a:srgbClr val="FF0000"/>
                </a:solidFill>
                <a:latin typeface="微软雅黑" pitchFamily="34" charset="-122"/>
                <a:ea typeface="微软雅黑" pitchFamily="34" charset="-122"/>
              </a:rPr>
              <a:t>什么是</a:t>
            </a:r>
            <a:r>
              <a:rPr lang="en-US" altLang="zh-CN" sz="2800" b="1" dirty="0">
                <a:solidFill>
                  <a:srgbClr val="FF0000"/>
                </a:solidFill>
                <a:latin typeface="微软雅黑" pitchFamily="34" charset="-122"/>
                <a:ea typeface="微软雅黑" pitchFamily="34" charset="-122"/>
              </a:rPr>
              <a:t>KYT</a:t>
            </a:r>
          </a:p>
        </p:txBody>
      </p:sp>
      <p:sp>
        <p:nvSpPr>
          <p:cNvPr id="411682" name="Oval 34" descr="图片1"/>
          <p:cNvSpPr>
            <a:spLocks noChangeArrowheads="1"/>
          </p:cNvSpPr>
          <p:nvPr/>
        </p:nvSpPr>
        <p:spPr bwMode="auto">
          <a:xfrm>
            <a:off x="6012160" y="1434932"/>
            <a:ext cx="2376264" cy="1661723"/>
          </a:xfrm>
          <a:prstGeom prst="ellipse">
            <a:avLst/>
          </a:prstGeom>
          <a:blipFill dpi="0" rotWithShape="1">
            <a:blip r:embed="rId2" cstate="email"/>
            <a:srcRect/>
            <a:stretch>
              <a:fillRect/>
            </a:stretch>
          </a:blipFill>
          <a:ln w="9525">
            <a:noFill/>
            <a:round/>
            <a:headEnd/>
            <a:tailEnd/>
          </a:ln>
          <a:effectLst/>
        </p:spPr>
        <p:txBody>
          <a:bodyPr wrap="none" anchor="ctr"/>
          <a:lstStyle/>
          <a:p>
            <a:endParaRPr lang="zh-CN" altLang="en-US" sz="1662"/>
          </a:p>
        </p:txBody>
      </p:sp>
    </p:spTree>
    <p:extLst>
      <p:ext uri="{BB962C8B-B14F-4D97-AF65-F5344CB8AC3E}">
        <p14:creationId xmlns:p14="http://schemas.microsoft.com/office/powerpoint/2010/main" val="1601567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1676"/>
                                        </p:tgtEl>
                                        <p:attrNameLst>
                                          <p:attrName>style.visibility</p:attrName>
                                        </p:attrNameLst>
                                      </p:cBhvr>
                                      <p:to>
                                        <p:strVal val="visible"/>
                                      </p:to>
                                    </p:set>
                                    <p:anim calcmode="lin" valueType="num">
                                      <p:cBhvr additive="base">
                                        <p:cTn id="7" dur="500" fill="hold"/>
                                        <p:tgtEl>
                                          <p:spTgt spid="411676"/>
                                        </p:tgtEl>
                                        <p:attrNameLst>
                                          <p:attrName>ppt_x</p:attrName>
                                        </p:attrNameLst>
                                      </p:cBhvr>
                                      <p:tavLst>
                                        <p:tav tm="0">
                                          <p:val>
                                            <p:strVal val="1+#ppt_w/2"/>
                                          </p:val>
                                        </p:tav>
                                        <p:tav tm="100000">
                                          <p:val>
                                            <p:strVal val="#ppt_x"/>
                                          </p:val>
                                        </p:tav>
                                      </p:tavLst>
                                    </p:anim>
                                    <p:anim calcmode="lin" valueType="num">
                                      <p:cBhvr additive="base">
                                        <p:cTn id="8" dur="500" fill="hold"/>
                                        <p:tgtEl>
                                          <p:spTgt spid="411676"/>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411682"/>
                                        </p:tgtEl>
                                        <p:attrNameLst>
                                          <p:attrName>style.visibility</p:attrName>
                                        </p:attrNameLst>
                                      </p:cBhvr>
                                      <p:to>
                                        <p:strVal val="visible"/>
                                      </p:to>
                                    </p:set>
                                    <p:animEffect transition="in" filter="box(in)">
                                      <p:cBhvr>
                                        <p:cTn id="11" dur="500"/>
                                        <p:tgtEl>
                                          <p:spTgt spid="41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76" grpId="0"/>
      <p:bldP spid="41168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577" name="Group 153"/>
          <p:cNvGraphicFramePr>
            <a:graphicFrameLocks noGrp="1"/>
          </p:cNvGraphicFramePr>
          <p:nvPr>
            <p:ph sz="half" idx="1"/>
            <p:extLst>
              <p:ext uri="{D42A27DB-BD31-4B8C-83A1-F6EECF244321}">
                <p14:modId xmlns:p14="http://schemas.microsoft.com/office/powerpoint/2010/main" val="375149969"/>
              </p:ext>
            </p:extLst>
          </p:nvPr>
        </p:nvGraphicFramePr>
        <p:xfrm>
          <a:off x="609603" y="1700808"/>
          <a:ext cx="8066857" cy="4271891"/>
        </p:xfrm>
        <a:graphic>
          <a:graphicData uri="http://schemas.openxmlformats.org/drawingml/2006/table">
            <a:tbl>
              <a:tblPr/>
              <a:tblGrid>
                <a:gridCol w="1488297"/>
                <a:gridCol w="1084306"/>
                <a:gridCol w="1817952"/>
                <a:gridCol w="1735538"/>
                <a:gridCol w="1940764"/>
              </a:tblGrid>
              <a:tr h="70338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700" b="0" i="0" u="none" strike="noStrike" cap="none" normalizeH="0" baseline="0" dirty="0" smtClean="0">
                        <a:ln>
                          <a:noFill/>
                        </a:ln>
                        <a:solidFill>
                          <a:schemeClr val="tx1"/>
                        </a:solidFill>
                        <a:effectLst/>
                        <a:latin typeface="华文中宋" pitchFamily="2" charset="-122"/>
                        <a:ea typeface="华文中宋" pitchFamily="2" charset="-122"/>
                      </a:endParaRPr>
                    </a:p>
                  </a:txBody>
                  <a:tcPr marT="42203" marB="42203"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700" b="0" i="0" u="none" strike="noStrike" cap="none" normalizeH="0" baseline="0" smtClean="0">
                        <a:ln>
                          <a:noFill/>
                        </a:ln>
                        <a:solidFill>
                          <a:schemeClr val="tx1"/>
                        </a:solidFill>
                        <a:effectLst/>
                        <a:latin typeface="华文中宋" pitchFamily="2" charset="-122"/>
                        <a:ea typeface="华文中宋" pitchFamily="2" charset="-122"/>
                      </a:endParaRPr>
                    </a:p>
                  </a:txBody>
                  <a:tcPr marT="42203" marB="42203"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700" b="0" i="0" u="none" strike="noStrike" cap="none" normalizeH="0" baseline="0" smtClean="0">
                        <a:ln>
                          <a:noFill/>
                        </a:ln>
                        <a:solidFill>
                          <a:schemeClr val="tx1"/>
                        </a:solidFill>
                        <a:effectLst/>
                        <a:latin typeface="华文中宋" pitchFamily="2" charset="-122"/>
                        <a:ea typeface="华文中宋" pitchFamily="2" charset="-122"/>
                      </a:endParaRPr>
                    </a:p>
                  </a:txBody>
                  <a:tcPr marT="42203" marB="42203" horzOverflow="overflow">
                    <a:lnL>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tx2"/>
                        </a:buClr>
                        <a:buSzPct val="70000"/>
                        <a:buFont typeface="Wingdings" pitchFamily="2" charset="2"/>
                        <a:buNone/>
                        <a:tabLst/>
                      </a:pPr>
                      <a:r>
                        <a:rPr kumimoji="0" lang="ja-JP" altLang="en-US" sz="1800" b="1" i="0" u="none" strike="noStrike" cap="none" normalizeH="0" baseline="0" dirty="0" smtClean="0">
                          <a:ln>
                            <a:noFill/>
                          </a:ln>
                          <a:solidFill>
                            <a:schemeClr val="tx1"/>
                          </a:solidFill>
                          <a:effectLst/>
                          <a:latin typeface="微软雅黑" pitchFamily="34" charset="-122"/>
                          <a:ea typeface="微软雅黑" pitchFamily="34" charset="-122"/>
                        </a:rPr>
                        <a:t>ＫＹＴ</a:t>
                      </a: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实施点</a:t>
                      </a: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338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观察</a:t>
                      </a: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1R</a:t>
                      </a: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基本是现场的现物</a:t>
                      </a: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38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考虑</a:t>
                      </a: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2R</a:t>
                      </a: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不遗漏任何危险部位</a:t>
                      </a: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38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评价</a:t>
                      </a: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3R</a:t>
                      </a: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可实施的具体的对策</a:t>
                      </a: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683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smtClean="0">
                          <a:ln>
                            <a:noFill/>
                          </a:ln>
                          <a:solidFill>
                            <a:schemeClr val="tx1"/>
                          </a:solidFill>
                          <a:effectLst/>
                          <a:latin typeface="微软雅黑" pitchFamily="34" charset="-122"/>
                          <a:ea typeface="微软雅黑" pitchFamily="34" charset="-122"/>
                        </a:rPr>
                        <a:t>决定</a:t>
                      </a: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800" b="1" i="0" u="none" strike="noStrike" cap="none" normalizeH="0" baseline="0" smtClean="0">
                          <a:ln>
                            <a:noFill/>
                          </a:ln>
                          <a:solidFill>
                            <a:schemeClr val="tx1"/>
                          </a:solidFill>
                          <a:effectLst/>
                          <a:latin typeface="微软雅黑" pitchFamily="34" charset="-122"/>
                          <a:ea typeface="微软雅黑" pitchFamily="34" charset="-122"/>
                        </a:rPr>
                        <a:t>4R</a:t>
                      </a: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把～这么～</a:t>
                      </a:r>
                      <a:r>
                        <a:rPr kumimoji="0" lang="ja-JP" altLang="en-US" sz="1800" b="1" i="0" u="none" strike="noStrike" cap="none" normalizeH="0" baseline="0" dirty="0" smtClean="0">
                          <a:ln>
                            <a:noFill/>
                          </a:ln>
                          <a:solidFill>
                            <a:schemeClr val="tx1"/>
                          </a:solidFill>
                          <a:effectLst/>
                          <a:latin typeface="微软雅黑" pitchFamily="34" charset="-122"/>
                          <a:ea typeface="微软雅黑" pitchFamily="34" charset="-122"/>
                        </a:rPr>
                        <a:t>（唱和）</a:t>
                      </a: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实践</a:t>
                      </a: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800" b="1" i="0" u="none" strike="noStrike" cap="none" normalizeH="0" baseline="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责任</a:t>
                      </a:r>
                      <a:r>
                        <a:rPr kumimoji="0" lang="ja-JP" altLang="en-US" sz="1800" b="1" i="0" u="none" strike="noStrike" cap="none" normalizeH="0" baseline="0" dirty="0" smtClean="0">
                          <a:ln>
                            <a:noFill/>
                          </a:ln>
                          <a:solidFill>
                            <a:schemeClr val="tx1"/>
                          </a:solidFill>
                          <a:effectLst/>
                          <a:latin typeface="微软雅黑" pitchFamily="34" charset="-122"/>
                          <a:ea typeface="微软雅黑" pitchFamily="34" charset="-122"/>
                        </a:rPr>
                        <a:t>者、日程</a:t>
                      </a:r>
                      <a:endPar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6576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总结</a:t>
                      </a: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评价</a:t>
                      </a:r>
                    </a:p>
                  </a:txBody>
                  <a:tcPr marT="42203" marB="42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800" b="1" i="0" u="none" strike="noStrike" cap="none" normalizeH="0" baseline="0" smtClean="0">
                        <a:ln>
                          <a:noFill/>
                        </a:ln>
                        <a:solidFill>
                          <a:schemeClr val="tx1"/>
                        </a:solidFill>
                        <a:effectLst/>
                        <a:latin typeface="微软雅黑" pitchFamily="34" charset="-122"/>
                        <a:ea typeface="微软雅黑" pitchFamily="34" charset="-122"/>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全体成员</a:t>
                      </a:r>
                    </a:p>
                  </a:txBody>
                  <a:tcPr marT="42203" marB="42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487541" name="Rectangle 117"/>
          <p:cNvSpPr>
            <a:spLocks noChangeArrowheads="1"/>
          </p:cNvSpPr>
          <p:nvPr/>
        </p:nvSpPr>
        <p:spPr bwMode="auto">
          <a:xfrm>
            <a:off x="179512" y="1434935"/>
            <a:ext cx="4320480" cy="774058"/>
          </a:xfrm>
          <a:prstGeom prst="rect">
            <a:avLst/>
          </a:prstGeom>
          <a:noFill/>
          <a:ln w="9525" algn="ctr">
            <a:noFill/>
            <a:miter lim="800000"/>
            <a:headEnd/>
            <a:tailEnd/>
          </a:ln>
          <a:effectLst/>
        </p:spPr>
        <p:txBody>
          <a:bodyPr wrap="square">
            <a:spAutoFit/>
          </a:bodyPr>
          <a:lstStyle/>
          <a:p>
            <a:r>
              <a:rPr lang="zh-CN" altLang="en-US" sz="2215" b="1" dirty="0">
                <a:latin typeface="微软雅黑" pitchFamily="34" charset="-122"/>
                <a:ea typeface="微软雅黑" pitchFamily="34" charset="-122"/>
              </a:rPr>
              <a:t>通过小集团活动，解决问题的四步循环：</a:t>
            </a:r>
          </a:p>
        </p:txBody>
      </p:sp>
      <p:sp>
        <p:nvSpPr>
          <p:cNvPr id="487549" name="Line 125"/>
          <p:cNvSpPr>
            <a:spLocks noChangeShapeType="1"/>
          </p:cNvSpPr>
          <p:nvPr/>
        </p:nvSpPr>
        <p:spPr bwMode="auto">
          <a:xfrm>
            <a:off x="914400" y="2866292"/>
            <a:ext cx="0" cy="351692"/>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487550" name="Line 126"/>
          <p:cNvSpPr>
            <a:spLocks noChangeShapeType="1"/>
          </p:cNvSpPr>
          <p:nvPr/>
        </p:nvSpPr>
        <p:spPr bwMode="auto">
          <a:xfrm>
            <a:off x="914400" y="3429000"/>
            <a:ext cx="0" cy="351692"/>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487551" name="Line 127"/>
          <p:cNvSpPr>
            <a:spLocks noChangeShapeType="1"/>
          </p:cNvSpPr>
          <p:nvPr/>
        </p:nvSpPr>
        <p:spPr bwMode="auto">
          <a:xfrm>
            <a:off x="914400" y="4062046"/>
            <a:ext cx="0" cy="351692"/>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487552" name="Line 128"/>
          <p:cNvSpPr>
            <a:spLocks noChangeShapeType="1"/>
          </p:cNvSpPr>
          <p:nvPr/>
        </p:nvSpPr>
        <p:spPr bwMode="auto">
          <a:xfrm>
            <a:off x="914400" y="4721469"/>
            <a:ext cx="0" cy="351692"/>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487554" name="Line 130"/>
          <p:cNvSpPr>
            <a:spLocks noChangeShapeType="1"/>
          </p:cNvSpPr>
          <p:nvPr/>
        </p:nvSpPr>
        <p:spPr bwMode="auto">
          <a:xfrm flipH="1" flipV="1">
            <a:off x="1828802" y="2329961"/>
            <a:ext cx="14288" cy="2672862"/>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487559" name="Line 135"/>
          <p:cNvSpPr>
            <a:spLocks noChangeShapeType="1"/>
          </p:cNvSpPr>
          <p:nvPr/>
        </p:nvSpPr>
        <p:spPr bwMode="auto">
          <a:xfrm>
            <a:off x="914400" y="2303585"/>
            <a:ext cx="920750" cy="0"/>
          </a:xfrm>
          <a:prstGeom prst="line">
            <a:avLst/>
          </a:prstGeom>
          <a:noFill/>
          <a:ln w="28575">
            <a:solidFill>
              <a:srgbClr val="FF0000"/>
            </a:solidFill>
            <a:round/>
            <a:headEnd type="triangle" w="med" len="med"/>
            <a:tailEnd/>
          </a:ln>
          <a:effectLst/>
        </p:spPr>
        <p:txBody>
          <a:bodyPr wrap="none" anchor="ctr"/>
          <a:lstStyle/>
          <a:p>
            <a:endParaRPr lang="zh-CN" altLang="en-US" sz="1662" b="1"/>
          </a:p>
        </p:txBody>
      </p:sp>
      <p:sp>
        <p:nvSpPr>
          <p:cNvPr id="487573" name="Line 149"/>
          <p:cNvSpPr>
            <a:spLocks noChangeShapeType="1"/>
          </p:cNvSpPr>
          <p:nvPr/>
        </p:nvSpPr>
        <p:spPr bwMode="auto">
          <a:xfrm>
            <a:off x="914400" y="2303585"/>
            <a:ext cx="0" cy="281354"/>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487574" name="Line 150"/>
          <p:cNvSpPr>
            <a:spLocks noChangeShapeType="1"/>
          </p:cNvSpPr>
          <p:nvPr/>
        </p:nvSpPr>
        <p:spPr bwMode="auto">
          <a:xfrm>
            <a:off x="1066800" y="5046785"/>
            <a:ext cx="762000" cy="0"/>
          </a:xfrm>
          <a:prstGeom prst="line">
            <a:avLst/>
          </a:prstGeom>
          <a:noFill/>
          <a:ln w="28575">
            <a:solidFill>
              <a:srgbClr val="FF0000"/>
            </a:solidFill>
            <a:round/>
            <a:headEnd/>
            <a:tailEnd type="triangle" w="med" len="med"/>
          </a:ln>
          <a:effectLst/>
        </p:spPr>
        <p:txBody>
          <a:bodyPr wrap="none" anchor="ctr"/>
          <a:lstStyle/>
          <a:p>
            <a:endParaRPr lang="zh-CN" altLang="en-US" sz="1662" b="1"/>
          </a:p>
        </p:txBody>
      </p:sp>
      <p:sp>
        <p:nvSpPr>
          <p:cNvPr id="13" name="TextBox 12"/>
          <p:cNvSpPr txBox="1"/>
          <p:nvPr/>
        </p:nvSpPr>
        <p:spPr>
          <a:xfrm>
            <a:off x="1097423" y="411416"/>
            <a:ext cx="1974771" cy="523220"/>
          </a:xfrm>
          <a:prstGeom prst="rect">
            <a:avLst/>
          </a:prstGeom>
          <a:noFill/>
        </p:spPr>
        <p:txBody>
          <a:bodyPr wrap="none" rtlCol="0">
            <a:spAutoFit/>
          </a:bodyPr>
          <a:lstStyle/>
          <a:p>
            <a:r>
              <a:rPr lang="en-US" altLang="zh-CN" sz="2800" b="1" dirty="0">
                <a:solidFill>
                  <a:srgbClr val="FF0000"/>
                </a:solidFill>
                <a:latin typeface="微软雅黑" pitchFamily="34" charset="-122"/>
                <a:ea typeface="微软雅黑" pitchFamily="34" charset="-122"/>
              </a:rPr>
              <a:t>KYT</a:t>
            </a:r>
            <a:r>
              <a:rPr lang="zh-CN" altLang="en-US" sz="2800" b="1" dirty="0">
                <a:solidFill>
                  <a:srgbClr val="FF0000"/>
                </a:solidFill>
                <a:latin typeface="微软雅黑" pitchFamily="34" charset="-122"/>
                <a:ea typeface="微软雅黑" pitchFamily="34" charset="-122"/>
              </a:rPr>
              <a:t>四步法</a:t>
            </a:r>
          </a:p>
        </p:txBody>
      </p:sp>
    </p:spTree>
    <p:extLst>
      <p:ext uri="{BB962C8B-B14F-4D97-AF65-F5344CB8AC3E}">
        <p14:creationId xmlns:p14="http://schemas.microsoft.com/office/powerpoint/2010/main" val="924443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7554"/>
                                        </p:tgtEl>
                                        <p:attrNameLst>
                                          <p:attrName>style.visibility</p:attrName>
                                        </p:attrNameLst>
                                      </p:cBhvr>
                                      <p:to>
                                        <p:strVal val="visible"/>
                                      </p:to>
                                    </p:set>
                                    <p:animEffect transition="in" filter="box(in)">
                                      <p:cBhvr>
                                        <p:cTn id="7" dur="500"/>
                                        <p:tgtEl>
                                          <p:spTgt spid="4875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87559"/>
                                        </p:tgtEl>
                                        <p:attrNameLst>
                                          <p:attrName>style.visibility</p:attrName>
                                        </p:attrNameLst>
                                      </p:cBhvr>
                                      <p:to>
                                        <p:strVal val="visible"/>
                                      </p:to>
                                    </p:set>
                                    <p:animEffect transition="in" filter="box(in)">
                                      <p:cBhvr>
                                        <p:cTn id="10" dur="500"/>
                                        <p:tgtEl>
                                          <p:spTgt spid="48755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87573"/>
                                        </p:tgtEl>
                                        <p:attrNameLst>
                                          <p:attrName>style.visibility</p:attrName>
                                        </p:attrNameLst>
                                      </p:cBhvr>
                                      <p:to>
                                        <p:strVal val="visible"/>
                                      </p:to>
                                    </p:set>
                                    <p:animEffect transition="in" filter="box(in)">
                                      <p:cBhvr>
                                        <p:cTn id="13" dur="500"/>
                                        <p:tgtEl>
                                          <p:spTgt spid="48757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87574"/>
                                        </p:tgtEl>
                                        <p:attrNameLst>
                                          <p:attrName>style.visibility</p:attrName>
                                        </p:attrNameLst>
                                      </p:cBhvr>
                                      <p:to>
                                        <p:strVal val="visible"/>
                                      </p:to>
                                    </p:set>
                                    <p:animEffect transition="in" filter="box(in)">
                                      <p:cBhvr>
                                        <p:cTn id="16" dur="500"/>
                                        <p:tgtEl>
                                          <p:spTgt spid="487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554" grpId="0" animBg="1"/>
      <p:bldP spid="487559" grpId="0" animBg="1"/>
      <p:bldP spid="487573" grpId="0" animBg="1"/>
      <p:bldP spid="48757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31" name="Rectangle 2059"/>
          <p:cNvSpPr>
            <a:spLocks noChangeArrowheads="1"/>
          </p:cNvSpPr>
          <p:nvPr/>
        </p:nvSpPr>
        <p:spPr bwMode="auto">
          <a:xfrm>
            <a:off x="1043608" y="385020"/>
            <a:ext cx="5949462" cy="612780"/>
          </a:xfrm>
          <a:prstGeom prst="rect">
            <a:avLst/>
          </a:prstGeom>
          <a:noFill/>
          <a:ln w="9525">
            <a:noFill/>
            <a:miter lim="800000"/>
            <a:headEnd/>
            <a:tailEnd/>
          </a:ln>
          <a:effectLst/>
        </p:spPr>
        <p:txBody>
          <a:bodyPr anchor="b"/>
          <a:lstStyle/>
          <a:p>
            <a:pPr>
              <a:lnSpc>
                <a:spcPct val="90000"/>
              </a:lnSpc>
            </a:pPr>
            <a:r>
              <a:rPr lang="zh-CN" altLang="en-US" sz="2800" b="1" dirty="0">
                <a:solidFill>
                  <a:srgbClr val="FF0000"/>
                </a:solidFill>
                <a:latin typeface="微软雅黑" pitchFamily="34" charset="-122"/>
                <a:ea typeface="微软雅黑" pitchFamily="34" charset="-122"/>
              </a:rPr>
              <a:t>传统的反应式维护</a:t>
            </a:r>
          </a:p>
        </p:txBody>
      </p:sp>
      <p:sp>
        <p:nvSpPr>
          <p:cNvPr id="1029132" name="Rectangle 2060"/>
          <p:cNvSpPr>
            <a:spLocks noChangeArrowheads="1"/>
          </p:cNvSpPr>
          <p:nvPr/>
        </p:nvSpPr>
        <p:spPr bwMode="auto">
          <a:xfrm>
            <a:off x="258763" y="2567354"/>
            <a:ext cx="3943961" cy="325315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lstStyle/>
          <a:p>
            <a:pPr marL="317997" indent="-317997">
              <a:lnSpc>
                <a:spcPct val="90000"/>
              </a:lnSpc>
              <a:spcBef>
                <a:spcPct val="75000"/>
              </a:spcBef>
              <a:buClr>
                <a:schemeClr val="tx2"/>
              </a:buClr>
              <a:buSzPct val="80000"/>
              <a:tabLst>
                <a:tab pos="1691096" algn="l"/>
              </a:tabLst>
            </a:pPr>
            <a:r>
              <a:rPr lang="zh-CN" altLang="en-US" sz="2000" dirty="0">
                <a:latin typeface="+mn-ea"/>
              </a:rPr>
              <a:t>  维修部门–</a:t>
            </a:r>
          </a:p>
          <a:p>
            <a:pPr marL="317997" indent="-317997">
              <a:lnSpc>
                <a:spcPct val="90000"/>
              </a:lnSpc>
              <a:spcBef>
                <a:spcPct val="75000"/>
              </a:spcBef>
              <a:buClr>
                <a:schemeClr val="tx2"/>
              </a:buClr>
              <a:buSzPct val="80000"/>
              <a:tabLst>
                <a:tab pos="1691096" algn="l"/>
              </a:tabLst>
            </a:pPr>
            <a:r>
              <a:rPr lang="en-US" altLang="zh-CN" sz="2000" dirty="0">
                <a:latin typeface="+mn-ea"/>
              </a:rPr>
              <a:t> </a:t>
            </a:r>
            <a:r>
              <a:rPr lang="zh-CN" altLang="en-US" sz="2000" dirty="0">
                <a:latin typeface="+mn-ea"/>
              </a:rPr>
              <a:t>“我们只管修理”</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执行所有的维修作业</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往往是一旦设备发生故障充当救火员的角色;</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负责定购和保管所有的工具,备件等物资;</a:t>
            </a:r>
            <a:endParaRPr lang="en-US" altLang="zh-CN" sz="2000" dirty="0">
              <a:latin typeface="+mn-ea"/>
            </a:endParaRP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实施定期检修</a:t>
            </a:r>
          </a:p>
        </p:txBody>
      </p:sp>
      <p:sp>
        <p:nvSpPr>
          <p:cNvPr id="1029133" name="Rectangle 2061"/>
          <p:cNvSpPr>
            <a:spLocks noChangeArrowheads="1"/>
          </p:cNvSpPr>
          <p:nvPr/>
        </p:nvSpPr>
        <p:spPr bwMode="auto">
          <a:xfrm>
            <a:off x="5351584" y="2649416"/>
            <a:ext cx="3533654" cy="317109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lstStyle/>
          <a:p>
            <a:pPr marL="317997" indent="-317997">
              <a:lnSpc>
                <a:spcPct val="90000"/>
              </a:lnSpc>
              <a:spcBef>
                <a:spcPct val="75000"/>
              </a:spcBef>
              <a:buClr>
                <a:schemeClr val="tx2"/>
              </a:buClr>
              <a:buSzPct val="80000"/>
              <a:tabLst>
                <a:tab pos="1691096" algn="l"/>
              </a:tabLst>
            </a:pPr>
            <a:r>
              <a:rPr lang="zh-CN" altLang="en-US" sz="2000" dirty="0">
                <a:latin typeface="+mn-ea"/>
              </a:rPr>
              <a:t>  生产部门 –    </a:t>
            </a:r>
          </a:p>
          <a:p>
            <a:pPr marL="317997" indent="-317997">
              <a:lnSpc>
                <a:spcPct val="90000"/>
              </a:lnSpc>
              <a:spcBef>
                <a:spcPct val="75000"/>
              </a:spcBef>
              <a:buClr>
                <a:schemeClr val="tx2"/>
              </a:buClr>
              <a:buSzPct val="80000"/>
              <a:tabLst>
                <a:tab pos="1691096" algn="l"/>
              </a:tabLst>
            </a:pPr>
            <a:r>
              <a:rPr lang="zh-CN" altLang="en-US" sz="2000" dirty="0">
                <a:latin typeface="+mn-ea"/>
              </a:rPr>
              <a:t> “我们只管使用”</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通常不作任何维护活动</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一旦设备出现故障就与维修部门联系</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维修作业中只能停工;</a:t>
            </a:r>
          </a:p>
          <a:p>
            <a:pPr marL="681421" lvl="1" indent="-257914">
              <a:lnSpc>
                <a:spcPct val="90000"/>
              </a:lnSpc>
              <a:spcBef>
                <a:spcPct val="25000"/>
              </a:spcBef>
              <a:buClr>
                <a:schemeClr val="tx2"/>
              </a:buClr>
              <a:buSzPct val="80000"/>
              <a:buFont typeface="Wingdings" pitchFamily="2" charset="2"/>
              <a:buChar char="n"/>
              <a:tabLst>
                <a:tab pos="1691096" algn="l"/>
              </a:tabLst>
            </a:pPr>
            <a:r>
              <a:rPr lang="zh-CN" altLang="en-US" sz="2000" dirty="0">
                <a:latin typeface="+mn-ea"/>
              </a:rPr>
              <a:t>一直用到坏了为止</a:t>
            </a:r>
          </a:p>
        </p:txBody>
      </p:sp>
      <p:pic>
        <p:nvPicPr>
          <p:cNvPr id="1029134" name="Picture 2062"/>
          <p:cNvPicPr>
            <a:picLocks noChangeArrowheads="1"/>
          </p:cNvPicPr>
          <p:nvPr/>
        </p:nvPicPr>
        <p:blipFill>
          <a:blip r:embed="rId3" cstate="email"/>
          <a:srcRect t="2554"/>
          <a:stretch>
            <a:fillRect/>
          </a:stretch>
        </p:blipFill>
        <p:spPr bwMode="auto">
          <a:xfrm>
            <a:off x="2233248" y="1459523"/>
            <a:ext cx="1940048" cy="1496156"/>
          </a:xfrm>
          <a:prstGeom prst="rect">
            <a:avLst/>
          </a:prstGeom>
          <a:noFill/>
          <a:ln w="12700">
            <a:noFill/>
            <a:miter lim="800000"/>
            <a:headEnd/>
            <a:tailEnd/>
          </a:ln>
          <a:effectLst/>
        </p:spPr>
      </p:pic>
      <p:graphicFrame>
        <p:nvGraphicFramePr>
          <p:cNvPr id="1047552" name="Object 2048">
            <a:hlinkClick r:id="" action="ppaction://ole?verb=0"/>
          </p:cNvPr>
          <p:cNvGraphicFramePr>
            <a:graphicFrameLocks/>
          </p:cNvGraphicFramePr>
          <p:nvPr/>
        </p:nvGraphicFramePr>
        <p:xfrm>
          <a:off x="4161694" y="2526325"/>
          <a:ext cx="994264" cy="3596054"/>
        </p:xfrm>
        <a:graphic>
          <a:graphicData uri="http://schemas.openxmlformats.org/presentationml/2006/ole">
            <mc:AlternateContent xmlns:mc="http://schemas.openxmlformats.org/markup-compatibility/2006">
              <mc:Choice xmlns:v="urn:schemas-microsoft-com:vml" Requires="v">
                <p:oleObj spid="_x0000_s2093069" name="Clip" r:id="rId4" imgW="3030480" imgH="4532040" progId="">
                  <p:embed/>
                </p:oleObj>
              </mc:Choice>
              <mc:Fallback>
                <p:oleObj name="Clip" r:id="rId4" imgW="3030480" imgH="453204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1694" y="2526325"/>
                        <a:ext cx="994264" cy="359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136" name="Picture 2064"/>
          <p:cNvPicPr>
            <a:picLocks noChangeArrowheads="1"/>
          </p:cNvPicPr>
          <p:nvPr/>
        </p:nvPicPr>
        <p:blipFill>
          <a:blip r:embed="rId6" cstate="email"/>
          <a:srcRect/>
          <a:stretch>
            <a:fillRect/>
          </a:stretch>
        </p:blipFill>
        <p:spPr bwMode="auto">
          <a:xfrm>
            <a:off x="7127875" y="1377462"/>
            <a:ext cx="1752356" cy="1682262"/>
          </a:xfrm>
          <a:prstGeom prst="rect">
            <a:avLst/>
          </a:prstGeom>
          <a:noFill/>
          <a:ln w="12700">
            <a:noFill/>
            <a:miter lim="800000"/>
            <a:headEnd/>
            <a:tailEnd/>
          </a:ln>
          <a:effectLst/>
        </p:spPr>
      </p:pic>
    </p:spTree>
    <p:extLst>
      <p:ext uri="{BB962C8B-B14F-4D97-AF65-F5344CB8AC3E}">
        <p14:creationId xmlns:p14="http://schemas.microsoft.com/office/powerpoint/2010/main" val="32875892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1" y="1476475"/>
            <a:ext cx="8682503" cy="1055077"/>
          </a:xfrm>
        </p:spPr>
        <p:txBody>
          <a:bodyPr>
            <a:normAutofit/>
          </a:bodyPr>
          <a:lstStyle/>
          <a:p>
            <a:pPr fontAlgn="auto">
              <a:spcAft>
                <a:spcPts val="0"/>
              </a:spcAft>
              <a:defRPr/>
            </a:pPr>
            <a:r>
              <a:rPr kumimoji="1" lang="zh-CN" altLang="en-US" sz="2585" dirty="0">
                <a:solidFill>
                  <a:srgbClr val="000099"/>
                </a:solidFill>
                <a:latin typeface="+mj-ea"/>
              </a:rPr>
              <a:t>设备维修人员每天</a:t>
            </a:r>
            <a:r>
              <a:rPr kumimoji="1" lang="en-US" altLang="zh-CN" sz="2585" dirty="0">
                <a:solidFill>
                  <a:srgbClr val="000099"/>
                </a:solidFill>
                <a:latin typeface="+mj-ea"/>
              </a:rPr>
              <a:t>/</a:t>
            </a:r>
            <a:r>
              <a:rPr kumimoji="1" lang="zh-CN" altLang="en-US" sz="2585" dirty="0">
                <a:solidFill>
                  <a:srgbClr val="000099"/>
                </a:solidFill>
                <a:latin typeface="+mj-ea"/>
              </a:rPr>
              <a:t>每年都很忙，但是我们的设备故障率减少了吗？</a:t>
            </a:r>
            <a:endParaRPr lang="zh-CN" altLang="en-US" sz="2585" dirty="0">
              <a:solidFill>
                <a:schemeClr val="tx2">
                  <a:satMod val="130000"/>
                </a:schemeClr>
              </a:solidFill>
              <a:latin typeface="+mj-ea"/>
            </a:endParaRPr>
          </a:p>
        </p:txBody>
      </p:sp>
      <p:graphicFrame>
        <p:nvGraphicFramePr>
          <p:cNvPr id="2050" name="Object 3"/>
          <p:cNvGraphicFramePr>
            <a:graphicFrameLocks noGrp="1" noChangeAspect="1"/>
          </p:cNvGraphicFramePr>
          <p:nvPr>
            <p:ph idx="1"/>
          </p:nvPr>
        </p:nvGraphicFramePr>
        <p:xfrm>
          <a:off x="916209" y="2126753"/>
          <a:ext cx="7499350" cy="3836377"/>
        </p:xfrm>
        <a:graphic>
          <a:graphicData uri="http://schemas.openxmlformats.org/presentationml/2006/ole">
            <mc:AlternateContent xmlns:mc="http://schemas.openxmlformats.org/markup-compatibility/2006">
              <mc:Choice xmlns:v="urn:schemas-microsoft-com:vml" Requires="v">
                <p:oleObj spid="_x0000_s2094093" name="Photo Editor 照片" r:id="rId3" imgW="13419048" imgH="7438095" progId="">
                  <p:embed/>
                </p:oleObj>
              </mc:Choice>
              <mc:Fallback>
                <p:oleObj name="Photo Editor 照片" r:id="rId3" imgW="13419048" imgH="7438095" progId="">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209" y="2126753"/>
                        <a:ext cx="7499350" cy="383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7484784"/>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434" y="1476478"/>
            <a:ext cx="8229600" cy="540060"/>
          </a:xfrm>
        </p:spPr>
        <p:txBody>
          <a:bodyPr>
            <a:normAutofit fontScale="90000"/>
          </a:bodyPr>
          <a:lstStyle/>
          <a:p>
            <a:pPr fontAlgn="auto">
              <a:spcAft>
                <a:spcPts val="0"/>
              </a:spcAft>
              <a:defRPr/>
            </a:pPr>
            <a:r>
              <a:rPr lang="zh-CN" altLang="en-US" sz="2954" dirty="0">
                <a:solidFill>
                  <a:schemeClr val="tx2">
                    <a:satMod val="130000"/>
                  </a:schemeClr>
                </a:solidFill>
              </a:rPr>
              <a:t>什么是</a:t>
            </a:r>
            <a:r>
              <a:rPr lang="en-US" altLang="zh-CN" sz="2954" dirty="0">
                <a:solidFill>
                  <a:schemeClr val="tx2">
                    <a:satMod val="130000"/>
                  </a:schemeClr>
                </a:solidFill>
              </a:rPr>
              <a:t>TPM</a:t>
            </a:r>
            <a:r>
              <a:rPr lang="zh-CN" altLang="en-US" sz="2954" dirty="0">
                <a:solidFill>
                  <a:schemeClr val="tx2">
                    <a:satMod val="130000"/>
                  </a:schemeClr>
                </a:solidFill>
              </a:rPr>
              <a:t>？</a:t>
            </a:r>
          </a:p>
        </p:txBody>
      </p:sp>
      <p:graphicFrame>
        <p:nvGraphicFramePr>
          <p:cNvPr id="1026" name="Object 2"/>
          <p:cNvGraphicFramePr>
            <a:graphicFrameLocks noGrp="1" noChangeAspect="1"/>
          </p:cNvGraphicFramePr>
          <p:nvPr>
            <p:ph sz="half" idx="4294967295"/>
          </p:nvPr>
        </p:nvGraphicFramePr>
        <p:xfrm>
          <a:off x="500780" y="3927517"/>
          <a:ext cx="928687" cy="1992923"/>
        </p:xfrm>
        <a:graphic>
          <a:graphicData uri="http://schemas.openxmlformats.org/presentationml/2006/ole">
            <mc:AlternateContent xmlns:mc="http://schemas.openxmlformats.org/markup-compatibility/2006">
              <mc:Choice xmlns:v="urn:schemas-microsoft-com:vml" Requires="v">
                <p:oleObj spid="_x0000_s2095117" name="剪辑" r:id="rId3" imgW="1295640" imgH="3934080" progId="">
                  <p:embed/>
                </p:oleObj>
              </mc:Choice>
              <mc:Fallback>
                <p:oleObj name="剪辑" r:id="rId3" imgW="1295640" imgH="39340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80" y="3927517"/>
                        <a:ext cx="928687" cy="19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4"/>
          <p:cNvSpPr>
            <a:spLocks noChangeArrowheads="1"/>
          </p:cNvSpPr>
          <p:nvPr/>
        </p:nvSpPr>
        <p:spPr bwMode="auto">
          <a:xfrm>
            <a:off x="666951" y="2333954"/>
            <a:ext cx="3352800" cy="562708"/>
          </a:xfrm>
          <a:prstGeom prst="rect">
            <a:avLst/>
          </a:prstGeom>
          <a:gradFill rotWithShape="0">
            <a:gsLst>
              <a:gs pos="0">
                <a:srgbClr val="FFFF00"/>
              </a:gs>
              <a:gs pos="50000">
                <a:schemeClr val="bg1"/>
              </a:gs>
              <a:gs pos="100000">
                <a:srgbClr val="FFFF00"/>
              </a:gs>
            </a:gsLst>
            <a:lin ang="5400000" scaled="1"/>
          </a:gradFill>
          <a:ln w="9525">
            <a:noFill/>
            <a:miter lim="800000"/>
            <a:headEnd/>
            <a:tailEnd/>
          </a:ln>
          <a:effectLst/>
        </p:spPr>
        <p:txBody>
          <a:bodyPr wrap="none" anchor="ctr"/>
          <a:lstStyle/>
          <a:p>
            <a:pPr algn="ctr">
              <a:defRPr/>
            </a:pPr>
            <a:r>
              <a:rPr kumimoji="1" lang="en-US" altLang="zh-CN" sz="2215" b="1">
                <a:solidFill>
                  <a:srgbClr val="FF0000"/>
                </a:solidFill>
                <a:effectLst>
                  <a:outerShdw blurRad="38100" dist="38100" dir="2700000" algn="tl">
                    <a:srgbClr val="000000"/>
                  </a:outerShdw>
                </a:effectLst>
                <a:ea typeface="幼圆" pitchFamily="49" charset="-122"/>
              </a:rPr>
              <a:t>TOTAL </a:t>
            </a:r>
            <a:r>
              <a:rPr kumimoji="1" lang="zh-CN" altLang="zh-CN" sz="2215" b="1">
                <a:solidFill>
                  <a:srgbClr val="FF0000"/>
                </a:solidFill>
                <a:effectLst>
                  <a:outerShdw blurRad="38100" dist="38100" dir="2700000" algn="tl">
                    <a:srgbClr val="000000"/>
                  </a:outerShdw>
                </a:effectLst>
                <a:latin typeface="幼圆" pitchFamily="49" charset="-122"/>
                <a:ea typeface="幼圆" pitchFamily="49" charset="-122"/>
              </a:rPr>
              <a:t>全公司的</a:t>
            </a:r>
            <a:endParaRPr kumimoji="1" lang="zh-CN" altLang="en-US" sz="2215" b="1">
              <a:solidFill>
                <a:srgbClr val="FF0000"/>
              </a:solidFill>
              <a:effectLst>
                <a:outerShdw blurRad="38100" dist="38100" dir="2700000" algn="tl">
                  <a:srgbClr val="000000"/>
                </a:outerShdw>
              </a:effectLst>
              <a:latin typeface="幼圆" pitchFamily="49" charset="-122"/>
              <a:ea typeface="幼圆" pitchFamily="49" charset="-122"/>
            </a:endParaRPr>
          </a:p>
        </p:txBody>
      </p:sp>
      <p:sp>
        <p:nvSpPr>
          <p:cNvPr id="7" name="Rectangle 5"/>
          <p:cNvSpPr>
            <a:spLocks noChangeArrowheads="1"/>
          </p:cNvSpPr>
          <p:nvPr/>
        </p:nvSpPr>
        <p:spPr bwMode="auto">
          <a:xfrm>
            <a:off x="4303913" y="2333954"/>
            <a:ext cx="4211638" cy="562708"/>
          </a:xfrm>
          <a:prstGeom prst="rect">
            <a:avLst/>
          </a:prstGeom>
          <a:gradFill rotWithShape="0">
            <a:gsLst>
              <a:gs pos="0">
                <a:srgbClr val="FFFF00"/>
              </a:gs>
              <a:gs pos="50000">
                <a:schemeClr val="bg1"/>
              </a:gs>
              <a:gs pos="100000">
                <a:srgbClr val="FFFF00"/>
              </a:gs>
            </a:gsLst>
            <a:lin ang="5400000" scaled="1"/>
          </a:gradFill>
          <a:ln w="9525">
            <a:noFill/>
            <a:miter lim="800000"/>
            <a:headEnd/>
            <a:tailEnd/>
          </a:ln>
          <a:effectLst/>
        </p:spPr>
        <p:txBody>
          <a:bodyPr wrap="none" anchor="ctr"/>
          <a:lstStyle/>
          <a:p>
            <a:pPr algn="ctr">
              <a:defRPr/>
            </a:pPr>
            <a:r>
              <a:rPr kumimoji="1" lang="en-US" altLang="zh-CN" sz="2215" b="1">
                <a:solidFill>
                  <a:srgbClr val="FF0000"/>
                </a:solidFill>
                <a:effectLst>
                  <a:outerShdw blurRad="38100" dist="38100" dir="2700000" algn="tl">
                    <a:srgbClr val="000000"/>
                  </a:outerShdw>
                </a:effectLst>
                <a:ea typeface="幼圆" pitchFamily="49" charset="-122"/>
              </a:rPr>
              <a:t>PRODUCTIVE </a:t>
            </a:r>
            <a:r>
              <a:rPr kumimoji="1" lang="zh-CN" altLang="en-US" sz="2215" b="1">
                <a:solidFill>
                  <a:srgbClr val="FF0000"/>
                </a:solidFill>
                <a:effectLst>
                  <a:outerShdw blurRad="38100" dist="38100" dir="2700000" algn="tl">
                    <a:srgbClr val="000000"/>
                  </a:outerShdw>
                </a:effectLst>
                <a:ea typeface="幼圆" pitchFamily="49" charset="-122"/>
              </a:rPr>
              <a:t>生产</a:t>
            </a:r>
          </a:p>
        </p:txBody>
      </p:sp>
      <p:sp>
        <p:nvSpPr>
          <p:cNvPr id="8" name="Rectangle 6"/>
          <p:cNvSpPr>
            <a:spLocks noChangeArrowheads="1"/>
          </p:cNvSpPr>
          <p:nvPr/>
        </p:nvSpPr>
        <p:spPr bwMode="auto">
          <a:xfrm>
            <a:off x="2683076" y="4818817"/>
            <a:ext cx="3829050" cy="562708"/>
          </a:xfrm>
          <a:prstGeom prst="rect">
            <a:avLst/>
          </a:prstGeom>
          <a:gradFill rotWithShape="0">
            <a:gsLst>
              <a:gs pos="0">
                <a:srgbClr val="FFFF00"/>
              </a:gs>
              <a:gs pos="50000">
                <a:schemeClr val="bg1"/>
              </a:gs>
              <a:gs pos="100000">
                <a:srgbClr val="FFFF00"/>
              </a:gs>
            </a:gsLst>
            <a:lin ang="5400000" scaled="1"/>
          </a:gradFill>
          <a:ln w="9525">
            <a:noFill/>
            <a:miter lim="800000"/>
            <a:headEnd/>
            <a:tailEnd/>
          </a:ln>
          <a:effectLst/>
        </p:spPr>
        <p:txBody>
          <a:bodyPr wrap="none" anchor="ctr"/>
          <a:lstStyle/>
          <a:p>
            <a:pPr algn="ctr">
              <a:defRPr/>
            </a:pPr>
            <a:r>
              <a:rPr kumimoji="1" lang="en-US" altLang="zh-CN" sz="2215" b="1">
                <a:solidFill>
                  <a:srgbClr val="FF0000"/>
                </a:solidFill>
                <a:effectLst>
                  <a:outerShdw blurRad="38100" dist="38100" dir="2700000" algn="tl">
                    <a:srgbClr val="000000"/>
                  </a:outerShdw>
                </a:effectLst>
                <a:ea typeface="幼圆" pitchFamily="49" charset="-122"/>
              </a:rPr>
              <a:t>MAINTENANCE </a:t>
            </a:r>
            <a:r>
              <a:rPr kumimoji="1" lang="zh-CN" altLang="zh-CN" sz="2215" b="1">
                <a:solidFill>
                  <a:srgbClr val="FF0000"/>
                </a:solidFill>
                <a:effectLst>
                  <a:outerShdw blurRad="38100" dist="38100" dir="2700000" algn="tl">
                    <a:srgbClr val="000000"/>
                  </a:outerShdw>
                </a:effectLst>
                <a:ea typeface="幼圆" pitchFamily="49" charset="-122"/>
              </a:rPr>
              <a:t>维护</a:t>
            </a:r>
            <a:endParaRPr kumimoji="1" lang="zh-CN" altLang="en-US" sz="2215" b="1">
              <a:solidFill>
                <a:srgbClr val="FF0000"/>
              </a:solidFill>
              <a:effectLst>
                <a:outerShdw blurRad="38100" dist="38100" dir="2700000" algn="tl">
                  <a:srgbClr val="000000"/>
                </a:outerShdw>
              </a:effectLst>
              <a:ea typeface="幼圆" pitchFamily="49" charset="-122"/>
            </a:endParaRPr>
          </a:p>
        </p:txBody>
      </p:sp>
      <p:sp>
        <p:nvSpPr>
          <p:cNvPr id="1031" name="Oval 7"/>
          <p:cNvSpPr>
            <a:spLocks noChangeArrowheads="1"/>
          </p:cNvSpPr>
          <p:nvPr/>
        </p:nvSpPr>
        <p:spPr bwMode="auto">
          <a:xfrm>
            <a:off x="1897263" y="3065180"/>
            <a:ext cx="5105400" cy="1336431"/>
          </a:xfrm>
          <a:prstGeom prst="ellipse">
            <a:avLst/>
          </a:prstGeom>
          <a:noFill/>
          <a:ln w="57150">
            <a:solidFill>
              <a:srgbClr val="0000FF"/>
            </a:solidFill>
            <a:round/>
            <a:headEnd/>
            <a:tailEnd/>
          </a:ln>
        </p:spPr>
        <p:txBody>
          <a:bodyPr wrap="none" anchor="ctr"/>
          <a:lstStyle/>
          <a:p>
            <a:pPr algn="ctr">
              <a:lnSpc>
                <a:spcPct val="90000"/>
              </a:lnSpc>
            </a:pPr>
            <a:r>
              <a:rPr kumimoji="1" lang="zh-CN" altLang="en-US" sz="2585" b="1">
                <a:solidFill>
                  <a:srgbClr val="000099"/>
                </a:solidFill>
                <a:latin typeface="Times New Roman" pitchFamily="18" charset="0"/>
                <a:ea typeface="黑体" pitchFamily="49" charset="-122"/>
              </a:rPr>
              <a:t>由全员参与的生产维护活动</a:t>
            </a:r>
          </a:p>
        </p:txBody>
      </p:sp>
      <p:sp>
        <p:nvSpPr>
          <p:cNvPr id="1032" name="AutoShape 8"/>
          <p:cNvSpPr>
            <a:spLocks noChangeArrowheads="1"/>
          </p:cNvSpPr>
          <p:nvPr/>
        </p:nvSpPr>
        <p:spPr bwMode="auto">
          <a:xfrm>
            <a:off x="4183263" y="4220940"/>
            <a:ext cx="685800" cy="562708"/>
          </a:xfrm>
          <a:prstGeom prst="upArrow">
            <a:avLst>
              <a:gd name="adj1" fmla="val 39167"/>
              <a:gd name="adj2" fmla="val 49218"/>
            </a:avLst>
          </a:prstGeom>
          <a:solidFill>
            <a:srgbClr val="FF0000"/>
          </a:solidFill>
          <a:ln w="9525">
            <a:solidFill>
              <a:srgbClr val="FF0000"/>
            </a:solidFill>
            <a:miter lim="800000"/>
            <a:headEnd/>
            <a:tailEnd/>
          </a:ln>
        </p:spPr>
        <p:txBody>
          <a:bodyPr vert="eaVert" wrap="none" anchor="ctr"/>
          <a:lstStyle/>
          <a:p>
            <a:endParaRPr lang="zh-CN" altLang="en-US" sz="1662">
              <a:latin typeface="Gill Sans MT" pitchFamily="34" charset="0"/>
              <a:ea typeface="华文中宋" pitchFamily="2" charset="-122"/>
            </a:endParaRPr>
          </a:p>
        </p:txBody>
      </p:sp>
      <p:sp>
        <p:nvSpPr>
          <p:cNvPr id="1033" name="AutoShape 9"/>
          <p:cNvSpPr>
            <a:spLocks noChangeArrowheads="1"/>
          </p:cNvSpPr>
          <p:nvPr/>
        </p:nvSpPr>
        <p:spPr bwMode="auto">
          <a:xfrm>
            <a:off x="1211463" y="2896662"/>
            <a:ext cx="533400" cy="1406769"/>
          </a:xfrm>
          <a:prstGeom prst="curvedRightArrow">
            <a:avLst>
              <a:gd name="adj1" fmla="val 57143"/>
              <a:gd name="adj2" fmla="val 114286"/>
              <a:gd name="adj3" fmla="val 33333"/>
            </a:avLst>
          </a:prstGeom>
          <a:solidFill>
            <a:srgbClr val="FF0000"/>
          </a:solidFill>
          <a:ln w="9525">
            <a:solidFill>
              <a:srgbClr val="FF0000"/>
            </a:solidFill>
            <a:miter lim="800000"/>
            <a:headEnd/>
            <a:tailEnd/>
          </a:ln>
        </p:spPr>
        <p:txBody>
          <a:bodyPr wrap="none" anchor="ctr"/>
          <a:lstStyle/>
          <a:p>
            <a:endParaRPr lang="zh-CN" altLang="en-US" sz="1662">
              <a:latin typeface="Gill Sans MT" pitchFamily="34" charset="0"/>
              <a:ea typeface="华文中宋" pitchFamily="2" charset="-122"/>
            </a:endParaRPr>
          </a:p>
        </p:txBody>
      </p:sp>
      <p:sp>
        <p:nvSpPr>
          <p:cNvPr id="1034" name="AutoShape 10"/>
          <p:cNvSpPr>
            <a:spLocks noChangeArrowheads="1"/>
          </p:cNvSpPr>
          <p:nvPr/>
        </p:nvSpPr>
        <p:spPr bwMode="auto">
          <a:xfrm flipH="1">
            <a:off x="7155063" y="2896662"/>
            <a:ext cx="533400" cy="1406769"/>
          </a:xfrm>
          <a:prstGeom prst="curvedRightArrow">
            <a:avLst>
              <a:gd name="adj1" fmla="val 57143"/>
              <a:gd name="adj2" fmla="val 114286"/>
              <a:gd name="adj3" fmla="val 33333"/>
            </a:avLst>
          </a:prstGeom>
          <a:solidFill>
            <a:srgbClr val="FF0000"/>
          </a:solidFill>
          <a:ln w="9525">
            <a:solidFill>
              <a:srgbClr val="FF0000"/>
            </a:solidFill>
            <a:miter lim="800000"/>
            <a:headEnd/>
            <a:tailEnd/>
          </a:ln>
        </p:spPr>
        <p:txBody>
          <a:bodyPr wrap="none" anchor="ctr"/>
          <a:lstStyle/>
          <a:p>
            <a:endParaRPr lang="zh-CN" altLang="en-US" sz="1662">
              <a:latin typeface="Gill Sans MT" pitchFamily="34" charset="0"/>
              <a:ea typeface="华文中宋" pitchFamily="2" charset="-122"/>
            </a:endParaRPr>
          </a:p>
        </p:txBody>
      </p:sp>
      <p:sp>
        <p:nvSpPr>
          <p:cNvPr id="1035" name="Freeform 16"/>
          <p:cNvSpPr>
            <a:spLocks/>
          </p:cNvSpPr>
          <p:nvPr/>
        </p:nvSpPr>
        <p:spPr bwMode="auto">
          <a:xfrm>
            <a:off x="7189215" y="4342950"/>
            <a:ext cx="1741487" cy="1669074"/>
          </a:xfrm>
          <a:custGeom>
            <a:avLst/>
            <a:gdLst>
              <a:gd name="T0" fmla="*/ 722080 w 615"/>
              <a:gd name="T1" fmla="*/ 476779 h 603"/>
              <a:gd name="T2" fmla="*/ 753229 w 615"/>
              <a:gd name="T3" fmla="*/ 14993 h 603"/>
              <a:gd name="T4" fmla="*/ 804199 w 615"/>
              <a:gd name="T5" fmla="*/ 545747 h 603"/>
              <a:gd name="T6" fmla="*/ 976932 w 615"/>
              <a:gd name="T7" fmla="*/ 473781 h 603"/>
              <a:gd name="T8" fmla="*/ 1231783 w 615"/>
              <a:gd name="T9" fmla="*/ 0 h 603"/>
              <a:gd name="T10" fmla="*/ 1056219 w 615"/>
              <a:gd name="T11" fmla="*/ 596724 h 603"/>
              <a:gd name="T12" fmla="*/ 1166655 w 615"/>
              <a:gd name="T13" fmla="*/ 659695 h 603"/>
              <a:gd name="T14" fmla="*/ 1415843 w 615"/>
              <a:gd name="T15" fmla="*/ 422804 h 603"/>
              <a:gd name="T16" fmla="*/ 1231783 w 615"/>
              <a:gd name="T17" fmla="*/ 743656 h 603"/>
              <a:gd name="T18" fmla="*/ 1339387 w 615"/>
              <a:gd name="T19" fmla="*/ 767645 h 603"/>
              <a:gd name="T20" fmla="*/ 1503625 w 615"/>
              <a:gd name="T21" fmla="*/ 602721 h 603"/>
              <a:gd name="T22" fmla="*/ 1364873 w 615"/>
              <a:gd name="T23" fmla="*/ 812624 h 603"/>
              <a:gd name="T24" fmla="*/ 1452655 w 615"/>
              <a:gd name="T25" fmla="*/ 1133475 h 603"/>
              <a:gd name="T26" fmla="*/ 1738655 w 615"/>
              <a:gd name="T27" fmla="*/ 1367367 h 603"/>
              <a:gd name="T28" fmla="*/ 1322397 w 615"/>
              <a:gd name="T29" fmla="*/ 1157464 h 603"/>
              <a:gd name="T30" fmla="*/ 1319566 w 615"/>
              <a:gd name="T31" fmla="*/ 1286404 h 603"/>
              <a:gd name="T32" fmla="*/ 1424338 w 615"/>
              <a:gd name="T33" fmla="*/ 1598260 h 603"/>
              <a:gd name="T34" fmla="*/ 1214793 w 615"/>
              <a:gd name="T35" fmla="*/ 1229431 h 603"/>
              <a:gd name="T36" fmla="*/ 1042060 w 615"/>
              <a:gd name="T37" fmla="*/ 1367367 h 603"/>
              <a:gd name="T38" fmla="*/ 945783 w 615"/>
              <a:gd name="T39" fmla="*/ 1805164 h 603"/>
              <a:gd name="T40" fmla="*/ 880654 w 615"/>
              <a:gd name="T41" fmla="*/ 1304396 h 603"/>
              <a:gd name="T42" fmla="*/ 419090 w 615"/>
              <a:gd name="T43" fmla="*/ 941564 h 603"/>
              <a:gd name="T44" fmla="*/ 0 w 615"/>
              <a:gd name="T45" fmla="*/ 941564 h 603"/>
              <a:gd name="T46" fmla="*/ 430416 w 615"/>
              <a:gd name="T47" fmla="*/ 851606 h 603"/>
              <a:gd name="T48" fmla="*/ 419090 w 615"/>
              <a:gd name="T49" fmla="*/ 488774 h 603"/>
              <a:gd name="T50" fmla="*/ 232198 w 615"/>
              <a:gd name="T51" fmla="*/ 188913 h 603"/>
              <a:gd name="T52" fmla="*/ 569169 w 615"/>
              <a:gd name="T53" fmla="*/ 524757 h 603"/>
              <a:gd name="T54" fmla="*/ 722080 w 615"/>
              <a:gd name="T55" fmla="*/ 476779 h 6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5"/>
              <a:gd name="T85" fmla="*/ 0 h 603"/>
              <a:gd name="T86" fmla="*/ 615 w 615"/>
              <a:gd name="T87" fmla="*/ 603 h 6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5" h="603">
                <a:moveTo>
                  <a:pt x="255" y="159"/>
                </a:moveTo>
                <a:lnTo>
                  <a:pt x="266" y="5"/>
                </a:lnTo>
                <a:lnTo>
                  <a:pt x="284" y="182"/>
                </a:lnTo>
                <a:lnTo>
                  <a:pt x="345" y="158"/>
                </a:lnTo>
                <a:lnTo>
                  <a:pt x="435" y="0"/>
                </a:lnTo>
                <a:lnTo>
                  <a:pt x="373" y="199"/>
                </a:lnTo>
                <a:lnTo>
                  <a:pt x="412" y="220"/>
                </a:lnTo>
                <a:lnTo>
                  <a:pt x="500" y="141"/>
                </a:lnTo>
                <a:lnTo>
                  <a:pt x="435" y="248"/>
                </a:lnTo>
                <a:lnTo>
                  <a:pt x="473" y="256"/>
                </a:lnTo>
                <a:lnTo>
                  <a:pt x="531" y="201"/>
                </a:lnTo>
                <a:lnTo>
                  <a:pt x="482" y="271"/>
                </a:lnTo>
                <a:lnTo>
                  <a:pt x="513" y="378"/>
                </a:lnTo>
                <a:lnTo>
                  <a:pt x="614" y="456"/>
                </a:lnTo>
                <a:lnTo>
                  <a:pt x="467" y="386"/>
                </a:lnTo>
                <a:lnTo>
                  <a:pt x="466" y="429"/>
                </a:lnTo>
                <a:lnTo>
                  <a:pt x="503" y="533"/>
                </a:lnTo>
                <a:lnTo>
                  <a:pt x="429" y="410"/>
                </a:lnTo>
                <a:lnTo>
                  <a:pt x="368" y="456"/>
                </a:lnTo>
                <a:lnTo>
                  <a:pt x="334" y="602"/>
                </a:lnTo>
                <a:lnTo>
                  <a:pt x="311" y="435"/>
                </a:lnTo>
                <a:lnTo>
                  <a:pt x="148" y="314"/>
                </a:lnTo>
                <a:lnTo>
                  <a:pt x="0" y="314"/>
                </a:lnTo>
                <a:lnTo>
                  <a:pt x="152" y="284"/>
                </a:lnTo>
                <a:lnTo>
                  <a:pt x="148" y="163"/>
                </a:lnTo>
                <a:lnTo>
                  <a:pt x="82" y="63"/>
                </a:lnTo>
                <a:lnTo>
                  <a:pt x="201" y="175"/>
                </a:lnTo>
                <a:lnTo>
                  <a:pt x="255" y="159"/>
                </a:lnTo>
              </a:path>
            </a:pathLst>
          </a:custGeom>
          <a:solidFill>
            <a:srgbClr val="FFFF00"/>
          </a:solidFill>
          <a:ln w="12699" cap="rnd">
            <a:solidFill>
              <a:srgbClr val="000000"/>
            </a:solidFill>
            <a:round/>
            <a:headEnd/>
            <a:tailEnd/>
          </a:ln>
        </p:spPr>
        <p:txBody>
          <a:bodyPr/>
          <a:lstStyle/>
          <a:p>
            <a:endParaRPr lang="zh-CN" altLang="en-US" sz="1662"/>
          </a:p>
        </p:txBody>
      </p:sp>
      <p:grpSp>
        <p:nvGrpSpPr>
          <p:cNvPr id="3" name="Group 17"/>
          <p:cNvGrpSpPr>
            <a:grpSpLocks/>
          </p:cNvGrpSpPr>
          <p:nvPr/>
        </p:nvGrpSpPr>
        <p:grpSpPr bwMode="auto">
          <a:xfrm>
            <a:off x="7438474" y="4675294"/>
            <a:ext cx="1408112" cy="1082920"/>
            <a:chOff x="2712" y="1764"/>
            <a:chExt cx="497" cy="391"/>
          </a:xfrm>
        </p:grpSpPr>
        <p:sp>
          <p:nvSpPr>
            <p:cNvPr id="1039" name="Oval 18"/>
            <p:cNvSpPr>
              <a:spLocks noChangeArrowheads="1"/>
            </p:cNvSpPr>
            <p:nvPr/>
          </p:nvSpPr>
          <p:spPr bwMode="auto">
            <a:xfrm rot="-2280000">
              <a:off x="2712" y="1902"/>
              <a:ext cx="139" cy="161"/>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grpSp>
          <p:nvGrpSpPr>
            <p:cNvPr id="4" name="Group 19"/>
            <p:cNvGrpSpPr>
              <a:grpSpLocks/>
            </p:cNvGrpSpPr>
            <p:nvPr/>
          </p:nvGrpSpPr>
          <p:grpSpPr bwMode="auto">
            <a:xfrm>
              <a:off x="2788" y="1846"/>
              <a:ext cx="283" cy="309"/>
              <a:chOff x="2788" y="1846"/>
              <a:chExt cx="283" cy="309"/>
            </a:xfrm>
          </p:grpSpPr>
          <p:sp>
            <p:nvSpPr>
              <p:cNvPr id="1051" name="Oval 20"/>
              <p:cNvSpPr>
                <a:spLocks noChangeArrowheads="1"/>
              </p:cNvSpPr>
              <p:nvPr/>
            </p:nvSpPr>
            <p:spPr bwMode="auto">
              <a:xfrm rot="-2280000">
                <a:off x="2803" y="1846"/>
                <a:ext cx="268" cy="309"/>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52" name="Freeform 21"/>
              <p:cNvSpPr>
                <a:spLocks/>
              </p:cNvSpPr>
              <p:nvPr/>
            </p:nvSpPr>
            <p:spPr bwMode="auto">
              <a:xfrm>
                <a:off x="2788" y="1966"/>
                <a:ext cx="34" cy="88"/>
              </a:xfrm>
              <a:custGeom>
                <a:avLst/>
                <a:gdLst>
                  <a:gd name="T0" fmla="*/ 0 w 34"/>
                  <a:gd name="T1" fmla="*/ 0 h 88"/>
                  <a:gd name="T2" fmla="*/ 6 w 34"/>
                  <a:gd name="T3" fmla="*/ 87 h 88"/>
                  <a:gd name="T4" fmla="*/ 33 w 34"/>
                  <a:gd name="T5" fmla="*/ 81 h 88"/>
                  <a:gd name="T6" fmla="*/ 11 w 34"/>
                  <a:gd name="T7" fmla="*/ 0 h 88"/>
                  <a:gd name="T8" fmla="*/ 0 w 34"/>
                  <a:gd name="T9" fmla="*/ 0 h 88"/>
                  <a:gd name="T10" fmla="*/ 0 60000 65536"/>
                  <a:gd name="T11" fmla="*/ 0 60000 65536"/>
                  <a:gd name="T12" fmla="*/ 0 60000 65536"/>
                  <a:gd name="T13" fmla="*/ 0 60000 65536"/>
                  <a:gd name="T14" fmla="*/ 0 60000 65536"/>
                  <a:gd name="T15" fmla="*/ 0 w 34"/>
                  <a:gd name="T16" fmla="*/ 0 h 88"/>
                  <a:gd name="T17" fmla="*/ 34 w 34"/>
                  <a:gd name="T18" fmla="*/ 88 h 88"/>
                </a:gdLst>
                <a:ahLst/>
                <a:cxnLst>
                  <a:cxn ang="T10">
                    <a:pos x="T0" y="T1"/>
                  </a:cxn>
                  <a:cxn ang="T11">
                    <a:pos x="T2" y="T3"/>
                  </a:cxn>
                  <a:cxn ang="T12">
                    <a:pos x="T4" y="T5"/>
                  </a:cxn>
                  <a:cxn ang="T13">
                    <a:pos x="T6" y="T7"/>
                  </a:cxn>
                  <a:cxn ang="T14">
                    <a:pos x="T8" y="T9"/>
                  </a:cxn>
                </a:cxnLst>
                <a:rect l="T15" t="T16" r="T17" b="T18"/>
                <a:pathLst>
                  <a:path w="34" h="88">
                    <a:moveTo>
                      <a:pt x="0" y="0"/>
                    </a:moveTo>
                    <a:lnTo>
                      <a:pt x="6" y="87"/>
                    </a:lnTo>
                    <a:lnTo>
                      <a:pt x="33" y="81"/>
                    </a:lnTo>
                    <a:lnTo>
                      <a:pt x="11" y="0"/>
                    </a:lnTo>
                    <a:lnTo>
                      <a:pt x="0" y="0"/>
                    </a:lnTo>
                  </a:path>
                </a:pathLst>
              </a:custGeom>
              <a:solidFill>
                <a:srgbClr val="99FFCC"/>
              </a:solidFill>
              <a:ln w="12699" cap="rnd">
                <a:solidFill>
                  <a:srgbClr val="33CCCC"/>
                </a:solidFill>
                <a:round/>
                <a:headEnd/>
                <a:tailEnd/>
              </a:ln>
            </p:spPr>
            <p:txBody>
              <a:bodyPr/>
              <a:lstStyle/>
              <a:p>
                <a:endParaRPr lang="zh-CN" altLang="en-US" sz="1662"/>
              </a:p>
            </p:txBody>
          </p:sp>
        </p:grpSp>
        <p:sp>
          <p:nvSpPr>
            <p:cNvPr id="1041" name="Oval 22"/>
            <p:cNvSpPr>
              <a:spLocks noChangeArrowheads="1"/>
            </p:cNvSpPr>
            <p:nvPr/>
          </p:nvSpPr>
          <p:spPr bwMode="auto">
            <a:xfrm rot="-2280000">
              <a:off x="2901" y="1817"/>
              <a:ext cx="269" cy="308"/>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2" name="Oval 23"/>
            <p:cNvSpPr>
              <a:spLocks noChangeArrowheads="1"/>
            </p:cNvSpPr>
            <p:nvPr/>
          </p:nvSpPr>
          <p:spPr bwMode="auto">
            <a:xfrm rot="-2280000">
              <a:off x="3081" y="1788"/>
              <a:ext cx="92" cy="105"/>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3" name="Oval 24"/>
            <p:cNvSpPr>
              <a:spLocks noChangeArrowheads="1"/>
            </p:cNvSpPr>
            <p:nvPr/>
          </p:nvSpPr>
          <p:spPr bwMode="auto">
            <a:xfrm rot="-2280000">
              <a:off x="3151" y="1952"/>
              <a:ext cx="58" cy="69"/>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4" name="Oval 25"/>
            <p:cNvSpPr>
              <a:spLocks noChangeArrowheads="1"/>
            </p:cNvSpPr>
            <p:nvPr/>
          </p:nvSpPr>
          <p:spPr bwMode="auto">
            <a:xfrm rot="-2280000">
              <a:off x="3026" y="1793"/>
              <a:ext cx="60" cy="69"/>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5" name="Oval 26"/>
            <p:cNvSpPr>
              <a:spLocks noChangeArrowheads="1"/>
            </p:cNvSpPr>
            <p:nvPr/>
          </p:nvSpPr>
          <p:spPr bwMode="auto">
            <a:xfrm rot="-2280000">
              <a:off x="3114" y="1855"/>
              <a:ext cx="91" cy="107"/>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6" name="Oval 27"/>
            <p:cNvSpPr>
              <a:spLocks noChangeArrowheads="1"/>
            </p:cNvSpPr>
            <p:nvPr/>
          </p:nvSpPr>
          <p:spPr bwMode="auto">
            <a:xfrm rot="-2280000">
              <a:off x="2752" y="1824"/>
              <a:ext cx="140" cy="161"/>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7" name="Oval 28"/>
            <p:cNvSpPr>
              <a:spLocks noChangeArrowheads="1"/>
            </p:cNvSpPr>
            <p:nvPr/>
          </p:nvSpPr>
          <p:spPr bwMode="auto">
            <a:xfrm rot="-2280000">
              <a:off x="2889" y="1764"/>
              <a:ext cx="138" cy="161"/>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8" name="Oval 29"/>
            <p:cNvSpPr>
              <a:spLocks noChangeArrowheads="1"/>
            </p:cNvSpPr>
            <p:nvPr/>
          </p:nvSpPr>
          <p:spPr bwMode="auto">
            <a:xfrm rot="-2280000">
              <a:off x="2815" y="1774"/>
              <a:ext cx="140" cy="162"/>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49" name="Oval 30"/>
            <p:cNvSpPr>
              <a:spLocks noChangeArrowheads="1"/>
            </p:cNvSpPr>
            <p:nvPr/>
          </p:nvSpPr>
          <p:spPr bwMode="auto">
            <a:xfrm rot="-2280000">
              <a:off x="2902" y="1964"/>
              <a:ext cx="139" cy="161"/>
            </a:xfrm>
            <a:prstGeom prst="ellipse">
              <a:avLst/>
            </a:prstGeom>
            <a:solidFill>
              <a:srgbClr val="99FFCC"/>
            </a:solidFill>
            <a:ln w="12699">
              <a:solidFill>
                <a:srgbClr val="33CCCC"/>
              </a:solidFill>
              <a:round/>
              <a:headEnd/>
              <a:tailEnd/>
            </a:ln>
          </p:spPr>
          <p:txBody>
            <a:bodyPr wrap="none" anchor="ctr"/>
            <a:lstStyle/>
            <a:p>
              <a:endParaRPr lang="zh-CN" altLang="en-US" sz="1662">
                <a:latin typeface="Gill Sans MT" pitchFamily="34" charset="0"/>
                <a:ea typeface="华文中宋" pitchFamily="2" charset="-122"/>
              </a:endParaRPr>
            </a:p>
          </p:txBody>
        </p:sp>
        <p:sp>
          <p:nvSpPr>
            <p:cNvPr id="1050" name="Freeform 31"/>
            <p:cNvSpPr>
              <a:spLocks/>
            </p:cNvSpPr>
            <p:nvPr/>
          </p:nvSpPr>
          <p:spPr bwMode="auto">
            <a:xfrm>
              <a:off x="2804" y="1792"/>
              <a:ext cx="375" cy="337"/>
            </a:xfrm>
            <a:custGeom>
              <a:avLst/>
              <a:gdLst>
                <a:gd name="T0" fmla="*/ 0 w 375"/>
                <a:gd name="T1" fmla="*/ 62 h 337"/>
                <a:gd name="T2" fmla="*/ 76 w 375"/>
                <a:gd name="T3" fmla="*/ 56 h 337"/>
                <a:gd name="T4" fmla="*/ 132 w 375"/>
                <a:gd name="T5" fmla="*/ 0 h 337"/>
                <a:gd name="T6" fmla="*/ 222 w 375"/>
                <a:gd name="T7" fmla="*/ 34 h 337"/>
                <a:gd name="T8" fmla="*/ 237 w 375"/>
                <a:gd name="T9" fmla="*/ 31 h 337"/>
                <a:gd name="T10" fmla="*/ 281 w 375"/>
                <a:gd name="T11" fmla="*/ 31 h 337"/>
                <a:gd name="T12" fmla="*/ 301 w 375"/>
                <a:gd name="T13" fmla="*/ 42 h 337"/>
                <a:gd name="T14" fmla="*/ 342 w 375"/>
                <a:gd name="T15" fmla="*/ 58 h 337"/>
                <a:gd name="T16" fmla="*/ 347 w 375"/>
                <a:gd name="T17" fmla="*/ 72 h 337"/>
                <a:gd name="T18" fmla="*/ 374 w 375"/>
                <a:gd name="T19" fmla="*/ 194 h 337"/>
                <a:gd name="T20" fmla="*/ 354 w 375"/>
                <a:gd name="T21" fmla="*/ 228 h 337"/>
                <a:gd name="T22" fmla="*/ 247 w 375"/>
                <a:gd name="T23" fmla="*/ 295 h 337"/>
                <a:gd name="T24" fmla="*/ 230 w 375"/>
                <a:gd name="T25" fmla="*/ 286 h 337"/>
                <a:gd name="T26" fmla="*/ 151 w 375"/>
                <a:gd name="T27" fmla="*/ 320 h 337"/>
                <a:gd name="T28" fmla="*/ 145 w 375"/>
                <a:gd name="T29" fmla="*/ 336 h 337"/>
                <a:gd name="T30" fmla="*/ 6 w 375"/>
                <a:gd name="T31" fmla="*/ 207 h 337"/>
                <a:gd name="T32" fmla="*/ 0 w 375"/>
                <a:gd name="T33" fmla="*/ 62 h 3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5"/>
                <a:gd name="T52" fmla="*/ 0 h 337"/>
                <a:gd name="T53" fmla="*/ 375 w 375"/>
                <a:gd name="T54" fmla="*/ 337 h 3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5" h="337">
                  <a:moveTo>
                    <a:pt x="0" y="62"/>
                  </a:moveTo>
                  <a:lnTo>
                    <a:pt x="76" y="56"/>
                  </a:lnTo>
                  <a:lnTo>
                    <a:pt x="132" y="0"/>
                  </a:lnTo>
                  <a:lnTo>
                    <a:pt x="222" y="34"/>
                  </a:lnTo>
                  <a:lnTo>
                    <a:pt x="237" y="31"/>
                  </a:lnTo>
                  <a:lnTo>
                    <a:pt x="281" y="31"/>
                  </a:lnTo>
                  <a:lnTo>
                    <a:pt x="301" y="42"/>
                  </a:lnTo>
                  <a:lnTo>
                    <a:pt x="342" y="58"/>
                  </a:lnTo>
                  <a:lnTo>
                    <a:pt x="347" y="72"/>
                  </a:lnTo>
                  <a:lnTo>
                    <a:pt x="374" y="194"/>
                  </a:lnTo>
                  <a:lnTo>
                    <a:pt x="354" y="228"/>
                  </a:lnTo>
                  <a:lnTo>
                    <a:pt x="247" y="295"/>
                  </a:lnTo>
                  <a:lnTo>
                    <a:pt x="230" y="286"/>
                  </a:lnTo>
                  <a:lnTo>
                    <a:pt x="151" y="320"/>
                  </a:lnTo>
                  <a:lnTo>
                    <a:pt x="145" y="336"/>
                  </a:lnTo>
                  <a:lnTo>
                    <a:pt x="6" y="207"/>
                  </a:lnTo>
                  <a:lnTo>
                    <a:pt x="0" y="62"/>
                  </a:lnTo>
                </a:path>
              </a:pathLst>
            </a:custGeom>
            <a:solidFill>
              <a:srgbClr val="99FFCC"/>
            </a:solidFill>
            <a:ln w="12699" cap="rnd">
              <a:solidFill>
                <a:srgbClr val="33CCCC"/>
              </a:solidFill>
              <a:round/>
              <a:headEnd/>
              <a:tailEnd/>
            </a:ln>
          </p:spPr>
          <p:txBody>
            <a:bodyPr/>
            <a:lstStyle/>
            <a:p>
              <a:endParaRPr lang="zh-CN" altLang="en-US" sz="1662"/>
            </a:p>
          </p:txBody>
        </p:sp>
      </p:grpSp>
      <p:sp>
        <p:nvSpPr>
          <p:cNvPr id="1037" name="Rectangle 32"/>
          <p:cNvSpPr>
            <a:spLocks noChangeArrowheads="1"/>
          </p:cNvSpPr>
          <p:nvPr/>
        </p:nvSpPr>
        <p:spPr bwMode="auto">
          <a:xfrm>
            <a:off x="7313845" y="4841465"/>
            <a:ext cx="1719263" cy="562975"/>
          </a:xfrm>
          <a:prstGeom prst="rect">
            <a:avLst/>
          </a:prstGeom>
          <a:noFill/>
          <a:ln w="9525">
            <a:noFill/>
            <a:miter lim="800000"/>
            <a:headEnd/>
            <a:tailEnd/>
          </a:ln>
        </p:spPr>
        <p:txBody>
          <a:bodyPr lIns="76200" tIns="38100" rIns="76200" bIns="38100">
            <a:spAutoFit/>
          </a:bodyPr>
          <a:lstStyle/>
          <a:p>
            <a:pPr algn="ctr" defTabSz="754692" eaLnBrk="0" hangingPunct="0">
              <a:lnSpc>
                <a:spcPct val="85000"/>
              </a:lnSpc>
              <a:spcBef>
                <a:spcPct val="20000"/>
              </a:spcBef>
              <a:tabLst>
                <a:tab pos="896838" algn="l"/>
              </a:tabLst>
            </a:pPr>
            <a:r>
              <a:rPr kumimoji="1" lang="ko-KR" altLang="en-US" sz="1662" dirty="0">
                <a:solidFill>
                  <a:srgbClr val="FF0000"/>
                </a:solidFill>
                <a:latin typeface="宋体" pitchFamily="2" charset="-122"/>
                <a:ea typeface="黑体" pitchFamily="49" charset="-122"/>
              </a:rPr>
              <a:t>提高</a:t>
            </a:r>
          </a:p>
          <a:p>
            <a:pPr algn="ctr" defTabSz="754692" eaLnBrk="0" hangingPunct="0">
              <a:lnSpc>
                <a:spcPct val="85000"/>
              </a:lnSpc>
              <a:spcBef>
                <a:spcPct val="20000"/>
              </a:spcBef>
              <a:tabLst>
                <a:tab pos="896838" algn="l"/>
              </a:tabLst>
            </a:pPr>
            <a:r>
              <a:rPr kumimoji="1" lang="ko-KR" altLang="en-US" sz="1662" dirty="0">
                <a:solidFill>
                  <a:srgbClr val="FF0000"/>
                </a:solidFill>
                <a:latin typeface="宋体" pitchFamily="2" charset="-122"/>
                <a:ea typeface="黑体" pitchFamily="49" charset="-122"/>
              </a:rPr>
              <a:t>设备综合</a:t>
            </a:r>
            <a:r>
              <a:rPr kumimoji="1" lang="zh-CN" altLang="en-US" sz="1662" dirty="0">
                <a:solidFill>
                  <a:srgbClr val="FF0000"/>
                </a:solidFill>
                <a:latin typeface="宋体" pitchFamily="2" charset="-122"/>
                <a:ea typeface="黑体" pitchFamily="49" charset="-122"/>
              </a:rPr>
              <a:t>效率</a:t>
            </a:r>
            <a:endParaRPr kumimoji="1" lang="ko-KR" altLang="en-US" sz="1662" dirty="0">
              <a:solidFill>
                <a:srgbClr val="FF0000"/>
              </a:solidFill>
              <a:latin typeface="宋体" pitchFamily="2" charset="-122"/>
              <a:ea typeface="黑体" pitchFamily="49" charset="-122"/>
            </a:endParaRPr>
          </a:p>
        </p:txBody>
      </p:sp>
      <p:sp>
        <p:nvSpPr>
          <p:cNvPr id="29" name="Rectangle 2"/>
          <p:cNvSpPr txBox="1">
            <a:spLocks noChangeArrowheads="1"/>
          </p:cNvSpPr>
          <p:nvPr/>
        </p:nvSpPr>
        <p:spPr>
          <a:xfrm>
            <a:off x="1107740" y="408499"/>
            <a:ext cx="6235212" cy="543658"/>
          </a:xfrm>
          <a:prstGeom prst="rect">
            <a:avLst/>
          </a:prstGeom>
        </p:spPr>
        <p:txBody>
          <a:bodyPr vert="horz" lIns="84406" tIns="42203" rIns="84406" bIns="42203" rtlCol="0" anchor="ctr">
            <a:noAutofit/>
          </a:bodyPr>
          <a:lstStyle/>
          <a:p>
            <a:pPr defTabSz="844083">
              <a:spcBef>
                <a:spcPct val="0"/>
              </a:spcBef>
              <a:defRPr/>
            </a:pPr>
            <a:r>
              <a:rPr lang="zh-CN" altLang="en-US" sz="2800" b="1" dirty="0">
                <a:solidFill>
                  <a:srgbClr val="FF0000"/>
                </a:solidFill>
                <a:latin typeface="微软雅黑" pitchFamily="34" charset="-122"/>
                <a:ea typeface="微软雅黑" pitchFamily="34" charset="-122"/>
                <a:cs typeface="+mj-cs"/>
              </a:rPr>
              <a:t>专题：设备管理</a:t>
            </a:r>
          </a:p>
        </p:txBody>
      </p:sp>
    </p:spTree>
    <p:extLst>
      <p:ext uri="{BB962C8B-B14F-4D97-AF65-F5344CB8AC3E}">
        <p14:creationId xmlns:p14="http://schemas.microsoft.com/office/powerpoint/2010/main" val="3936360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5285" y="404664"/>
            <a:ext cx="6726438" cy="581603"/>
          </a:xfrm>
        </p:spPr>
        <p:txBody>
          <a:bodyPr>
            <a:normAutofit/>
          </a:bodyPr>
          <a:lstStyle/>
          <a:p>
            <a:pPr fontAlgn="auto">
              <a:spcAft>
                <a:spcPts val="0"/>
              </a:spcAft>
              <a:defRPr/>
            </a:pPr>
            <a:r>
              <a:rPr lang="en-US" altLang="zh-CN" sz="2800" dirty="0">
                <a:solidFill>
                  <a:srgbClr val="FF0000"/>
                </a:solidFill>
              </a:rPr>
              <a:t>TPM</a:t>
            </a:r>
            <a:r>
              <a:rPr lang="zh-CN" altLang="en-US" sz="2800" dirty="0">
                <a:solidFill>
                  <a:srgbClr val="FF0000"/>
                </a:solidFill>
              </a:rPr>
              <a:t>活动的定义</a:t>
            </a:r>
          </a:p>
        </p:txBody>
      </p:sp>
      <p:sp>
        <p:nvSpPr>
          <p:cNvPr id="17411" name="Text Box 3"/>
          <p:cNvSpPr>
            <a:spLocks noGrp="1" noChangeArrowheads="1"/>
          </p:cNvSpPr>
          <p:nvPr>
            <p:ph idx="1"/>
          </p:nvPr>
        </p:nvSpPr>
        <p:spPr>
          <a:xfrm>
            <a:off x="417692" y="1434933"/>
            <a:ext cx="7921625" cy="2825902"/>
          </a:xfrm>
        </p:spPr>
        <p:txBody>
          <a:bodyPr>
            <a:spAutoFit/>
          </a:bodyPr>
          <a:lstStyle/>
          <a:p>
            <a:pPr marL="422041" indent="-422041">
              <a:lnSpc>
                <a:spcPts val="3231"/>
              </a:lnSpc>
              <a:spcBef>
                <a:spcPct val="50000"/>
              </a:spcBef>
              <a:buFontTx/>
              <a:buAutoNum type="arabicPeriod"/>
            </a:pPr>
            <a:r>
              <a:rPr kumimoji="1" lang="zh-CN" altLang="en-US" sz="2000" b="1" dirty="0">
                <a:latin typeface="微软雅黑" pitchFamily="34" charset="-122"/>
                <a:ea typeface="微软雅黑" pitchFamily="34" charset="-122"/>
              </a:rPr>
              <a:t>以最大限度地提高设备效率为目标（综合效率化）；</a:t>
            </a:r>
          </a:p>
          <a:p>
            <a:pPr marL="422041" indent="-422041">
              <a:lnSpc>
                <a:spcPts val="3231"/>
              </a:lnSpc>
              <a:spcBef>
                <a:spcPct val="50000"/>
              </a:spcBef>
              <a:buFontTx/>
              <a:buAutoNum type="arabicPeriod"/>
            </a:pPr>
            <a:r>
              <a:rPr kumimoji="1" lang="zh-CN" altLang="en-US" sz="2000" b="1" dirty="0">
                <a:latin typeface="微软雅黑" pitchFamily="34" charset="-122"/>
                <a:ea typeface="微软雅黑" pitchFamily="34" charset="-122"/>
              </a:rPr>
              <a:t>建立以生产设备为对象的预防保全系统；</a:t>
            </a:r>
          </a:p>
          <a:p>
            <a:pPr marL="422041" indent="-422041">
              <a:lnSpc>
                <a:spcPts val="3231"/>
              </a:lnSpc>
              <a:spcBef>
                <a:spcPct val="50000"/>
              </a:spcBef>
              <a:buFontTx/>
              <a:buAutoNum type="arabicPeriod"/>
            </a:pPr>
            <a:r>
              <a:rPr kumimoji="1" lang="zh-CN" altLang="en-US" sz="2000" b="1" dirty="0">
                <a:latin typeface="微软雅黑" pitchFamily="34" charset="-122"/>
                <a:ea typeface="微软雅黑" pitchFamily="34" charset="-122"/>
              </a:rPr>
              <a:t>包括设备的计划、使用、保全等全部部门；</a:t>
            </a:r>
          </a:p>
          <a:p>
            <a:pPr marL="422041" indent="-422041">
              <a:lnSpc>
                <a:spcPts val="3231"/>
              </a:lnSpc>
              <a:spcBef>
                <a:spcPct val="50000"/>
              </a:spcBef>
              <a:buFontTx/>
              <a:buAutoNum type="arabicPeriod"/>
            </a:pPr>
            <a:r>
              <a:rPr kumimoji="1" lang="zh-CN" altLang="en-US" sz="2000" b="1" dirty="0">
                <a:latin typeface="微软雅黑" pitchFamily="34" charset="-122"/>
                <a:ea typeface="微软雅黑" pitchFamily="34" charset="-122"/>
              </a:rPr>
              <a:t>从</a:t>
            </a:r>
            <a:r>
              <a:rPr kumimoji="1" lang="en-US" altLang="zh-CN" sz="2000" b="1" dirty="0">
                <a:latin typeface="微软雅黑" pitchFamily="34" charset="-122"/>
                <a:ea typeface="微软雅黑" pitchFamily="34" charset="-122"/>
              </a:rPr>
              <a:t>TOP</a:t>
            </a:r>
            <a:r>
              <a:rPr kumimoji="1" lang="zh-CN" altLang="en-US" sz="2000" b="1" dirty="0">
                <a:latin typeface="微软雅黑" pitchFamily="34" charset="-122"/>
                <a:ea typeface="微软雅黑" pitchFamily="34" charset="-122"/>
              </a:rPr>
              <a:t>到第一线工作人员的全体人员参加；</a:t>
            </a:r>
          </a:p>
          <a:p>
            <a:pPr marL="422041" indent="-422041">
              <a:lnSpc>
                <a:spcPts val="3231"/>
              </a:lnSpc>
              <a:spcBef>
                <a:spcPct val="50000"/>
              </a:spcBef>
              <a:buFontTx/>
              <a:buAutoNum type="arabicPeriod"/>
            </a:pPr>
            <a:r>
              <a:rPr kumimoji="1" lang="zh-CN" altLang="en-US" sz="2000" b="1" dirty="0">
                <a:latin typeface="微软雅黑" pitchFamily="34" charset="-122"/>
                <a:ea typeface="微软雅黑" pitchFamily="34" charset="-122"/>
              </a:rPr>
              <a:t>教给员工管理方法，以小组的自主活动推进</a:t>
            </a:r>
            <a:r>
              <a:rPr kumimoji="1" lang="en-US" altLang="zh-CN" sz="2000" b="1" dirty="0">
                <a:latin typeface="微软雅黑" pitchFamily="34" charset="-122"/>
                <a:ea typeface="微软雅黑" pitchFamily="34" charset="-122"/>
              </a:rPr>
              <a:t>TPM</a:t>
            </a:r>
            <a:r>
              <a:rPr kumimoji="1" lang="zh-CN" altLang="en-US" sz="2000" b="1" dirty="0">
                <a:latin typeface="微软雅黑" pitchFamily="34" charset="-122"/>
                <a:ea typeface="微软雅黑" pitchFamily="34" charset="-122"/>
              </a:rPr>
              <a:t>。</a:t>
            </a:r>
          </a:p>
        </p:txBody>
      </p:sp>
      <p:sp>
        <p:nvSpPr>
          <p:cNvPr id="4" name="Text Box 35"/>
          <p:cNvSpPr txBox="1">
            <a:spLocks noChangeArrowheads="1"/>
          </p:cNvSpPr>
          <p:nvPr/>
        </p:nvSpPr>
        <p:spPr bwMode="auto">
          <a:xfrm>
            <a:off x="376150" y="4384491"/>
            <a:ext cx="8350158" cy="1626214"/>
          </a:xfrm>
          <a:prstGeom prst="rect">
            <a:avLst/>
          </a:prstGeom>
          <a:solidFill>
            <a:srgbClr val="66FF33"/>
          </a:solidFill>
          <a:ln w="9525">
            <a:noFill/>
            <a:miter lim="800000"/>
            <a:headEnd/>
            <a:tailEnd/>
          </a:ln>
          <a:effectLst/>
        </p:spPr>
        <p:txBody>
          <a:bodyPr wrap="square">
            <a:spAutoFit/>
          </a:bodyPr>
          <a:lstStyle/>
          <a:p>
            <a:pPr>
              <a:lnSpc>
                <a:spcPct val="150000"/>
              </a:lnSpc>
              <a:defRPr/>
            </a:pPr>
            <a:r>
              <a:rPr lang="en-US" altLang="zh-CN" sz="2215" dirty="0">
                <a:latin typeface="微软雅黑" pitchFamily="34" charset="-122"/>
                <a:ea typeface="微软雅黑" pitchFamily="34" charset="-122"/>
              </a:rPr>
              <a:t>TPM</a:t>
            </a:r>
            <a:r>
              <a:rPr lang="zh-CN" altLang="en-US" sz="2215" dirty="0">
                <a:latin typeface="微软雅黑" pitchFamily="34" charset="-122"/>
                <a:ea typeface="微软雅黑" pitchFamily="34" charset="-122"/>
              </a:rPr>
              <a:t>（</a:t>
            </a:r>
            <a:r>
              <a:rPr lang="en-US" altLang="zh-CN" sz="2215" dirty="0">
                <a:latin typeface="微软雅黑" pitchFamily="34" charset="-122"/>
                <a:ea typeface="微软雅黑" pitchFamily="34" charset="-122"/>
              </a:rPr>
              <a:t>Total productive maintenance</a:t>
            </a:r>
            <a:r>
              <a:rPr lang="zh-CN" altLang="en-US" sz="2215" dirty="0">
                <a:latin typeface="微软雅黑" pitchFamily="34" charset="-122"/>
                <a:ea typeface="微软雅黑" pitchFamily="34" charset="-122"/>
              </a:rPr>
              <a:t>）</a:t>
            </a:r>
          </a:p>
          <a:p>
            <a:pPr>
              <a:lnSpc>
                <a:spcPct val="150000"/>
              </a:lnSpc>
              <a:defRPr/>
            </a:pPr>
            <a:r>
              <a:rPr lang="zh-CN" altLang="en-US" sz="2215" dirty="0">
                <a:latin typeface="微软雅黑" pitchFamily="34" charset="-122"/>
                <a:ea typeface="微软雅黑" pitchFamily="34" charset="-122"/>
              </a:rPr>
              <a:t> </a:t>
            </a:r>
            <a:r>
              <a:rPr lang="zh-CN" altLang="en-US" sz="2215" dirty="0">
                <a:effectLst>
                  <a:outerShdw blurRad="38100" dist="38100" dir="2700000" algn="tl">
                    <a:srgbClr val="C0C0C0"/>
                  </a:outerShdw>
                </a:effectLst>
                <a:latin typeface="微软雅黑" pitchFamily="34" charset="-122"/>
                <a:ea typeface="微软雅黑" pitchFamily="34" charset="-122"/>
              </a:rPr>
              <a:t>全员生产维护：</a:t>
            </a:r>
            <a:r>
              <a:rPr lang="zh-CN" altLang="en-US" sz="2215" dirty="0">
                <a:latin typeface="微软雅黑" pitchFamily="34" charset="-122"/>
                <a:ea typeface="微软雅黑" pitchFamily="34" charset="-122"/>
              </a:rPr>
              <a:t>是指全体员工通过小组活动进行生产维护，其目的是提高生产时间以充分利用各种资源。</a:t>
            </a:r>
          </a:p>
        </p:txBody>
      </p:sp>
    </p:spTree>
    <p:extLst>
      <p:ext uri="{BB962C8B-B14F-4D97-AF65-F5344CB8AC3E}">
        <p14:creationId xmlns:p14="http://schemas.microsoft.com/office/powerpoint/2010/main" val="233145690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146572" y="404664"/>
            <a:ext cx="7364382" cy="540060"/>
          </a:xfrm>
        </p:spPr>
        <p:txBody>
          <a:bodyPr>
            <a:normAutofit/>
          </a:bodyPr>
          <a:lstStyle/>
          <a:p>
            <a:pPr eaLnBrk="1" hangingPunct="1"/>
            <a:r>
              <a:rPr lang="en-US" altLang="zh-CN" sz="2800" dirty="0">
                <a:solidFill>
                  <a:srgbClr val="FF0000"/>
                </a:solidFill>
              </a:rPr>
              <a:t>TPM</a:t>
            </a:r>
            <a:r>
              <a:rPr lang="zh-CN" altLang="en-US" sz="2800" dirty="0">
                <a:solidFill>
                  <a:srgbClr val="FF0000"/>
                </a:solidFill>
              </a:rPr>
              <a:t>的目标</a:t>
            </a:r>
            <a:r>
              <a:rPr lang="en-US" altLang="zh-CN" sz="2800" dirty="0">
                <a:solidFill>
                  <a:srgbClr val="FF0000"/>
                </a:solidFill>
              </a:rPr>
              <a:t>——</a:t>
            </a:r>
            <a:r>
              <a:rPr lang="zh-CN" altLang="en-US" sz="2800" dirty="0">
                <a:solidFill>
                  <a:srgbClr val="FF0000"/>
                </a:solidFill>
              </a:rPr>
              <a:t>四个“零”</a:t>
            </a:r>
            <a:endParaRPr lang="en-US" altLang="zh-CN" sz="2800" dirty="0">
              <a:solidFill>
                <a:srgbClr val="FF0000"/>
              </a:solidFill>
            </a:endParaRPr>
          </a:p>
        </p:txBody>
      </p:sp>
      <p:sp>
        <p:nvSpPr>
          <p:cNvPr id="1314819" name="Rectangle 3"/>
          <p:cNvSpPr>
            <a:spLocks noGrp="1" noChangeArrowheads="1"/>
          </p:cNvSpPr>
          <p:nvPr>
            <p:ph idx="1"/>
          </p:nvPr>
        </p:nvSpPr>
        <p:spPr>
          <a:xfrm>
            <a:off x="838200" y="1664678"/>
            <a:ext cx="7672754" cy="425401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pPr>
              <a:lnSpc>
                <a:spcPct val="150000"/>
              </a:lnSpc>
              <a:buNone/>
            </a:pPr>
            <a:r>
              <a:rPr lang="zh-CN" altLang="en-US" sz="3600" b="1" dirty="0">
                <a:latin typeface="微软雅黑" pitchFamily="34" charset="-122"/>
                <a:ea typeface="微软雅黑" pitchFamily="34" charset="-122"/>
              </a:rPr>
              <a:t>“零”→ </a:t>
            </a:r>
            <a:r>
              <a:rPr lang="zh-CN" altLang="en-US" sz="3600" b="1" dirty="0" smtClean="0">
                <a:latin typeface="微软雅黑" pitchFamily="34" charset="-122"/>
                <a:ea typeface="微软雅黑" pitchFamily="34" charset="-122"/>
              </a:rPr>
              <a:t> </a:t>
            </a:r>
            <a:endParaRPr lang="zh-CN" altLang="en-US" sz="3600" b="1" dirty="0">
              <a:latin typeface="微软雅黑" pitchFamily="34" charset="-122"/>
              <a:ea typeface="微软雅黑" pitchFamily="34" charset="-122"/>
            </a:endParaRPr>
          </a:p>
          <a:p>
            <a:pPr>
              <a:lnSpc>
                <a:spcPct val="150000"/>
              </a:lnSpc>
              <a:buNone/>
            </a:pPr>
            <a:r>
              <a:rPr lang="zh-CN" altLang="en-US" sz="3600" b="1" dirty="0">
                <a:latin typeface="微软雅黑" pitchFamily="34" charset="-122"/>
                <a:ea typeface="微软雅黑" pitchFamily="34" charset="-122"/>
              </a:rPr>
              <a:t>“零”→ </a:t>
            </a:r>
            <a:r>
              <a:rPr lang="zh-CN" altLang="en-US" sz="3600" b="1" dirty="0" smtClean="0">
                <a:latin typeface="微软雅黑" pitchFamily="34" charset="-122"/>
                <a:ea typeface="微软雅黑" pitchFamily="34" charset="-122"/>
              </a:rPr>
              <a:t> </a:t>
            </a:r>
            <a:endParaRPr lang="zh-CN" altLang="en-US" sz="3600" b="1" dirty="0">
              <a:latin typeface="微软雅黑" pitchFamily="34" charset="-122"/>
              <a:ea typeface="微软雅黑" pitchFamily="34" charset="-122"/>
            </a:endParaRPr>
          </a:p>
          <a:p>
            <a:pPr>
              <a:lnSpc>
                <a:spcPct val="150000"/>
              </a:lnSpc>
              <a:buNone/>
            </a:pPr>
            <a:r>
              <a:rPr lang="zh-CN" altLang="en-US" sz="3600" b="1" dirty="0">
                <a:latin typeface="微软雅黑" pitchFamily="34" charset="-122"/>
                <a:ea typeface="微软雅黑" pitchFamily="34" charset="-122"/>
              </a:rPr>
              <a:t>“零”→ </a:t>
            </a:r>
            <a:r>
              <a:rPr lang="zh-CN" altLang="en-US" sz="3600" b="1" dirty="0" smtClean="0">
                <a:latin typeface="微软雅黑" pitchFamily="34" charset="-122"/>
                <a:ea typeface="微软雅黑" pitchFamily="34" charset="-122"/>
              </a:rPr>
              <a:t> </a:t>
            </a:r>
            <a:endParaRPr lang="zh-CN" altLang="en-US" sz="3600" b="1" dirty="0">
              <a:latin typeface="微软雅黑" pitchFamily="34" charset="-122"/>
              <a:ea typeface="微软雅黑" pitchFamily="34" charset="-122"/>
            </a:endParaRPr>
          </a:p>
          <a:p>
            <a:pPr>
              <a:lnSpc>
                <a:spcPct val="150000"/>
              </a:lnSpc>
              <a:buNone/>
            </a:pPr>
            <a:r>
              <a:rPr lang="zh-CN" altLang="en-US" sz="3600" b="1" dirty="0">
                <a:latin typeface="微软雅黑" pitchFamily="34" charset="-122"/>
                <a:ea typeface="微软雅黑" pitchFamily="34" charset="-122"/>
              </a:rPr>
              <a:t>“零”→ </a:t>
            </a:r>
            <a:r>
              <a:rPr lang="en-US" altLang="zh-CN" sz="3600" b="1" dirty="0" smtClean="0">
                <a:latin typeface="微软雅黑" pitchFamily="34" charset="-122"/>
                <a:ea typeface="微软雅黑" pitchFamily="34" charset="-122"/>
              </a:rPr>
              <a:t> </a:t>
            </a:r>
            <a:endParaRPr lang="en-US" altLang="zh-CN" sz="3600" b="1" dirty="0">
              <a:latin typeface="微软雅黑" pitchFamily="34" charset="-122"/>
              <a:ea typeface="微软雅黑" pitchFamily="34" charset="-122"/>
            </a:endParaRPr>
          </a:p>
          <a:p>
            <a:pPr eaLnBrk="1" hangingPunct="1">
              <a:lnSpc>
                <a:spcPct val="150000"/>
              </a:lnSpc>
              <a:buFontTx/>
              <a:buNone/>
            </a:pPr>
            <a:endParaRPr lang="zh-CN" altLang="en-US" sz="3600" b="1" dirty="0">
              <a:latin typeface="微软雅黑" pitchFamily="34" charset="-122"/>
              <a:ea typeface="微软雅黑" pitchFamily="34" charset="-122"/>
            </a:endParaRPr>
          </a:p>
          <a:p>
            <a:pPr eaLnBrk="1" hangingPunct="1">
              <a:lnSpc>
                <a:spcPct val="150000"/>
              </a:lnSpc>
              <a:buFontTx/>
              <a:buNone/>
            </a:pPr>
            <a:endParaRPr lang="en-US" altLang="zh-CN" sz="3600" b="1" dirty="0">
              <a:latin typeface="微软雅黑" pitchFamily="34" charset="-122"/>
              <a:ea typeface="微软雅黑" pitchFamily="34" charset="-122"/>
            </a:endParaRPr>
          </a:p>
        </p:txBody>
      </p:sp>
    </p:spTree>
    <p:extLst>
      <p:ext uri="{BB962C8B-B14F-4D97-AF65-F5344CB8AC3E}">
        <p14:creationId xmlns:p14="http://schemas.microsoft.com/office/powerpoint/2010/main" val="1955624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14819">
                                            <p:bg/>
                                          </p:spTgt>
                                        </p:tgtEl>
                                        <p:attrNameLst>
                                          <p:attrName>style.visibility</p:attrName>
                                        </p:attrNameLst>
                                      </p:cBhvr>
                                      <p:to>
                                        <p:strVal val="visible"/>
                                      </p:to>
                                    </p:set>
                                    <p:anim calcmode="lin" valueType="num">
                                      <p:cBhvr>
                                        <p:cTn id="7" dur="500" fill="hold"/>
                                        <p:tgtEl>
                                          <p:spTgt spid="1314819">
                                            <p:bg/>
                                          </p:spTgt>
                                        </p:tgtEl>
                                        <p:attrNameLst>
                                          <p:attrName>ppt_w</p:attrName>
                                        </p:attrNameLst>
                                      </p:cBhvr>
                                      <p:tavLst>
                                        <p:tav tm="0">
                                          <p:val>
                                            <p:fltVal val="0"/>
                                          </p:val>
                                        </p:tav>
                                        <p:tav tm="100000">
                                          <p:val>
                                            <p:strVal val="#ppt_w"/>
                                          </p:val>
                                        </p:tav>
                                      </p:tavLst>
                                    </p:anim>
                                    <p:anim calcmode="lin" valueType="num">
                                      <p:cBhvr>
                                        <p:cTn id="8" dur="500" fill="hold"/>
                                        <p:tgtEl>
                                          <p:spTgt spid="1314819">
                                            <p:bg/>
                                          </p:spTgt>
                                        </p:tgtEl>
                                        <p:attrNameLst>
                                          <p:attrName>ppt_h</p:attrName>
                                        </p:attrNameLst>
                                      </p:cBhvr>
                                      <p:tavLst>
                                        <p:tav tm="0">
                                          <p:val>
                                            <p:fltVal val="0"/>
                                          </p:val>
                                        </p:tav>
                                        <p:tav tm="100000">
                                          <p:val>
                                            <p:strVal val="#ppt_h"/>
                                          </p:val>
                                        </p:tav>
                                      </p:tavLst>
                                    </p:anim>
                                    <p:animEffect transition="in" filter="fade">
                                      <p:cBhvr>
                                        <p:cTn id="9" dur="500"/>
                                        <p:tgtEl>
                                          <p:spTgt spid="1314819">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14819">
                                            <p:txEl>
                                              <p:pRg st="0" end="0"/>
                                            </p:txEl>
                                          </p:spTgt>
                                        </p:tgtEl>
                                        <p:attrNameLst>
                                          <p:attrName>style.visibility</p:attrName>
                                        </p:attrNameLst>
                                      </p:cBhvr>
                                      <p:to>
                                        <p:strVal val="visible"/>
                                      </p:to>
                                    </p:set>
                                    <p:anim calcmode="lin" valueType="num">
                                      <p:cBhvr>
                                        <p:cTn id="14" dur="500" fill="hold"/>
                                        <p:tgtEl>
                                          <p:spTgt spid="131481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1481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148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14819">
                                            <p:txEl>
                                              <p:pRg st="1" end="1"/>
                                            </p:txEl>
                                          </p:spTgt>
                                        </p:tgtEl>
                                        <p:attrNameLst>
                                          <p:attrName>style.visibility</p:attrName>
                                        </p:attrNameLst>
                                      </p:cBhvr>
                                      <p:to>
                                        <p:strVal val="visible"/>
                                      </p:to>
                                    </p:set>
                                    <p:anim calcmode="lin" valueType="num">
                                      <p:cBhvr>
                                        <p:cTn id="21" dur="500" fill="hold"/>
                                        <p:tgtEl>
                                          <p:spTgt spid="131481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1481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3148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14819">
                                            <p:txEl>
                                              <p:pRg st="2" end="2"/>
                                            </p:txEl>
                                          </p:spTgt>
                                        </p:tgtEl>
                                        <p:attrNameLst>
                                          <p:attrName>style.visibility</p:attrName>
                                        </p:attrNameLst>
                                      </p:cBhvr>
                                      <p:to>
                                        <p:strVal val="visible"/>
                                      </p:to>
                                    </p:set>
                                    <p:anim calcmode="lin" valueType="num">
                                      <p:cBhvr>
                                        <p:cTn id="28" dur="500" fill="hold"/>
                                        <p:tgtEl>
                                          <p:spTgt spid="13148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1481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1481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14819">
                                            <p:txEl>
                                              <p:pRg st="3" end="3"/>
                                            </p:txEl>
                                          </p:spTgt>
                                        </p:tgtEl>
                                        <p:attrNameLst>
                                          <p:attrName>style.visibility</p:attrName>
                                        </p:attrNameLst>
                                      </p:cBhvr>
                                      <p:to>
                                        <p:strVal val="visible"/>
                                      </p:to>
                                    </p:set>
                                    <p:anim calcmode="lin" valueType="num">
                                      <p:cBhvr>
                                        <p:cTn id="35" dur="500" fill="hold"/>
                                        <p:tgtEl>
                                          <p:spTgt spid="131481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31481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31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19"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7474214" cy="540060"/>
          </a:xfrm>
        </p:spPr>
        <p:txBody>
          <a:bodyPr>
            <a:normAutofit/>
          </a:bodyPr>
          <a:lstStyle/>
          <a:p>
            <a:pPr fontAlgn="auto">
              <a:spcAft>
                <a:spcPts val="0"/>
              </a:spcAft>
              <a:defRPr/>
            </a:pPr>
            <a:r>
              <a:rPr lang="zh-CN" altLang="en-US" sz="2800" dirty="0">
                <a:solidFill>
                  <a:srgbClr val="FF0000"/>
                </a:solidFill>
              </a:rPr>
              <a:t>首先从改变观念做起</a:t>
            </a:r>
          </a:p>
        </p:txBody>
      </p:sp>
      <p:sp>
        <p:nvSpPr>
          <p:cNvPr id="19459" name="Rectangle 3"/>
          <p:cNvSpPr>
            <a:spLocks noGrp="1" noChangeArrowheads="1"/>
          </p:cNvSpPr>
          <p:nvPr>
            <p:ph idx="1"/>
          </p:nvPr>
        </p:nvSpPr>
        <p:spPr>
          <a:xfrm>
            <a:off x="459237" y="1559562"/>
            <a:ext cx="7747000" cy="4431323"/>
          </a:xfrm>
        </p:spPr>
        <p:txBody>
          <a:bodyPr wrap="none" anchor="ctr"/>
          <a:lstStyle/>
          <a:p>
            <a:pPr>
              <a:lnSpc>
                <a:spcPct val="140000"/>
              </a:lnSpc>
              <a:buFont typeface="Wingdings" pitchFamily="2" charset="2"/>
              <a:buChar char="Ø"/>
            </a:pPr>
            <a:r>
              <a:rPr kumimoji="1" lang="zh-CN" altLang="en-US" sz="2400" b="1" dirty="0">
                <a:latin typeface="+mn-ea"/>
              </a:rPr>
              <a:t>我是生产人员，你是维修人员。</a:t>
            </a:r>
          </a:p>
          <a:p>
            <a:pPr>
              <a:lnSpc>
                <a:spcPct val="140000"/>
              </a:lnSpc>
              <a:buFont typeface="Wingdings" pitchFamily="2" charset="2"/>
              <a:buChar char="Ø"/>
            </a:pPr>
            <a:r>
              <a:rPr kumimoji="1" lang="zh-CN" altLang="en-US" sz="2400" b="1" dirty="0">
                <a:latin typeface="+mn-ea"/>
              </a:rPr>
              <a:t>设备我操作，维修你负责。</a:t>
            </a:r>
          </a:p>
          <a:p>
            <a:pPr>
              <a:lnSpc>
                <a:spcPct val="140000"/>
              </a:lnSpc>
              <a:buFont typeface="Wingdings" pitchFamily="2" charset="2"/>
              <a:buChar char="Ø"/>
            </a:pPr>
            <a:r>
              <a:rPr kumimoji="1" lang="zh-CN" altLang="en-US" sz="2400" b="1" dirty="0">
                <a:latin typeface="+mn-ea"/>
              </a:rPr>
              <a:t>我修理，你设计。</a:t>
            </a:r>
          </a:p>
          <a:p>
            <a:pPr>
              <a:lnSpc>
                <a:spcPct val="140000"/>
              </a:lnSpc>
              <a:buFont typeface="Wingdings" pitchFamily="2" charset="2"/>
              <a:buChar char="Ø"/>
            </a:pPr>
            <a:r>
              <a:rPr kumimoji="1" lang="zh-CN" altLang="en-US" sz="2400" b="1" dirty="0">
                <a:latin typeface="+mn-ea"/>
              </a:rPr>
              <a:t>我设计，你操作。</a:t>
            </a:r>
          </a:p>
          <a:p>
            <a:pPr>
              <a:lnSpc>
                <a:spcPct val="140000"/>
              </a:lnSpc>
              <a:buFont typeface="Wingdings" pitchFamily="2" charset="2"/>
              <a:buChar char="Ø"/>
            </a:pPr>
            <a:r>
              <a:rPr kumimoji="1" lang="zh-CN" altLang="en-US" sz="2400" b="1" dirty="0">
                <a:latin typeface="+mn-ea"/>
              </a:rPr>
              <a:t>只要稼动率，不要可动率。</a:t>
            </a:r>
          </a:p>
          <a:p>
            <a:pPr>
              <a:lnSpc>
                <a:spcPct val="140000"/>
              </a:lnSpc>
              <a:buFont typeface="Wingdings" pitchFamily="2" charset="2"/>
              <a:buChar char="Ø"/>
            </a:pPr>
            <a:r>
              <a:rPr kumimoji="1" lang="zh-CN" altLang="en-US" sz="2400" b="1" dirty="0">
                <a:latin typeface="+mn-ea"/>
              </a:rPr>
              <a:t>只有救火队，没有保养队。</a:t>
            </a:r>
          </a:p>
          <a:p>
            <a:pPr>
              <a:lnSpc>
                <a:spcPct val="140000"/>
              </a:lnSpc>
              <a:buFont typeface="Wingdings" pitchFamily="2" charset="2"/>
              <a:buChar char="Ø"/>
            </a:pPr>
            <a:r>
              <a:rPr kumimoji="1" lang="zh-CN" altLang="en-US" sz="2400" b="1" dirty="0">
                <a:latin typeface="+mn-ea"/>
              </a:rPr>
              <a:t>只有单兵作战，没有团队合作。</a:t>
            </a:r>
          </a:p>
          <a:p>
            <a:pPr>
              <a:lnSpc>
                <a:spcPct val="140000"/>
              </a:lnSpc>
              <a:buFont typeface="Wingdings" pitchFamily="2" charset="2"/>
              <a:buChar char="Ø"/>
            </a:pPr>
            <a:r>
              <a:rPr kumimoji="1" lang="zh-CN" altLang="en-US" sz="2400" b="1" dirty="0">
                <a:latin typeface="+mn-ea"/>
              </a:rPr>
              <a:t>迷信高速度的设备等。</a:t>
            </a:r>
          </a:p>
        </p:txBody>
      </p:sp>
    </p:spTree>
    <p:extLst>
      <p:ext uri="{BB962C8B-B14F-4D97-AF65-F5344CB8AC3E}">
        <p14:creationId xmlns:p14="http://schemas.microsoft.com/office/powerpoint/2010/main" val="251220501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043608" y="370417"/>
            <a:ext cx="6480720" cy="623146"/>
          </a:xfrm>
        </p:spPr>
        <p:txBody>
          <a:bodyPr>
            <a:normAutofit/>
          </a:bodyPr>
          <a:lstStyle/>
          <a:p>
            <a:pPr eaLnBrk="1" hangingPunct="1"/>
            <a:r>
              <a:rPr lang="en-US" altLang="zh-CN" sz="2800" dirty="0">
                <a:solidFill>
                  <a:srgbClr val="FF0000"/>
                </a:solidFill>
              </a:rPr>
              <a:t>TPM</a:t>
            </a:r>
            <a:r>
              <a:rPr lang="zh-CN" altLang="en-US" sz="2800" dirty="0">
                <a:solidFill>
                  <a:srgbClr val="FF0000"/>
                </a:solidFill>
              </a:rPr>
              <a:t>中的设备点检</a:t>
            </a:r>
          </a:p>
        </p:txBody>
      </p:sp>
      <p:sp>
        <p:nvSpPr>
          <p:cNvPr id="1316867" name="Rectangle 3"/>
          <p:cNvSpPr>
            <a:spLocks noGrp="1" noChangeArrowheads="1"/>
          </p:cNvSpPr>
          <p:nvPr>
            <p:ph idx="1"/>
          </p:nvPr>
        </p:nvSpPr>
        <p:spPr>
          <a:xfrm>
            <a:off x="550985" y="2198077"/>
            <a:ext cx="8124092" cy="348761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lstStyle/>
          <a:p>
            <a:pPr eaLnBrk="1" hangingPunct="1">
              <a:lnSpc>
                <a:spcPct val="150000"/>
              </a:lnSpc>
              <a:buNone/>
            </a:pPr>
            <a:r>
              <a:rPr lang="zh-CN" altLang="en-US" sz="2400" b="1" dirty="0">
                <a:solidFill>
                  <a:srgbClr val="0000FF"/>
                </a:solidFill>
                <a:latin typeface="微软雅黑" pitchFamily="34" charset="-122"/>
                <a:ea typeface="微软雅黑" pitchFamily="34" charset="-122"/>
              </a:rPr>
              <a:t>第一层：岗位操作员的日常点检 </a:t>
            </a:r>
          </a:p>
          <a:p>
            <a:pPr eaLnBrk="1" hangingPunct="1">
              <a:lnSpc>
                <a:spcPct val="150000"/>
              </a:lnSpc>
              <a:buFontTx/>
              <a:buNone/>
            </a:pPr>
            <a:r>
              <a:rPr lang="zh-CN" altLang="en-US" sz="2400" b="1" dirty="0">
                <a:solidFill>
                  <a:srgbClr val="0000FF"/>
                </a:solidFill>
                <a:latin typeface="微软雅黑" pitchFamily="34" charset="-122"/>
                <a:ea typeface="微软雅黑" pitchFamily="34" charset="-122"/>
              </a:rPr>
              <a:t>第二层：专业点检员的定期点检 </a:t>
            </a:r>
          </a:p>
          <a:p>
            <a:pPr eaLnBrk="1" hangingPunct="1">
              <a:lnSpc>
                <a:spcPct val="150000"/>
              </a:lnSpc>
              <a:buFontTx/>
              <a:buNone/>
            </a:pPr>
            <a:r>
              <a:rPr lang="zh-CN" altLang="en-US" sz="2400" b="1" dirty="0">
                <a:solidFill>
                  <a:srgbClr val="0000FF"/>
                </a:solidFill>
                <a:latin typeface="微软雅黑" pitchFamily="34" charset="-122"/>
                <a:ea typeface="微软雅黑" pitchFamily="34" charset="-122"/>
              </a:rPr>
              <a:t>第三层：专业技术人员的精密点检 </a:t>
            </a:r>
          </a:p>
          <a:p>
            <a:pPr eaLnBrk="1" hangingPunct="1">
              <a:lnSpc>
                <a:spcPct val="150000"/>
              </a:lnSpc>
              <a:buFontTx/>
              <a:buNone/>
            </a:pPr>
            <a:r>
              <a:rPr lang="zh-CN" altLang="en-US" sz="2400" b="1" dirty="0">
                <a:solidFill>
                  <a:srgbClr val="0000FF"/>
                </a:solidFill>
                <a:latin typeface="微软雅黑" pitchFamily="34" charset="-122"/>
                <a:ea typeface="微软雅黑" pitchFamily="34" charset="-122"/>
              </a:rPr>
              <a:t>第四层：对出现问题通过技术诊断等找出原因及对策 </a:t>
            </a:r>
          </a:p>
          <a:p>
            <a:pPr eaLnBrk="1" hangingPunct="1">
              <a:lnSpc>
                <a:spcPct val="150000"/>
              </a:lnSpc>
              <a:buFontTx/>
              <a:buNone/>
            </a:pPr>
            <a:r>
              <a:rPr lang="zh-CN" altLang="en-US" sz="2400" b="1" dirty="0">
                <a:solidFill>
                  <a:srgbClr val="0000FF"/>
                </a:solidFill>
                <a:latin typeface="微软雅黑" pitchFamily="34" charset="-122"/>
                <a:ea typeface="微软雅黑" pitchFamily="34" charset="-122"/>
              </a:rPr>
              <a:t>第五层：每半年或一年的精密检测 </a:t>
            </a:r>
          </a:p>
        </p:txBody>
      </p:sp>
      <p:sp>
        <p:nvSpPr>
          <p:cNvPr id="6" name="TextBox 5"/>
          <p:cNvSpPr txBox="1"/>
          <p:nvPr/>
        </p:nvSpPr>
        <p:spPr>
          <a:xfrm>
            <a:off x="633048" y="1500556"/>
            <a:ext cx="2339102" cy="523220"/>
          </a:xfrm>
          <a:prstGeom prst="rect">
            <a:avLst/>
          </a:prstGeom>
          <a:noFill/>
        </p:spPr>
        <p:txBody>
          <a:bodyPr wrap="none" rtlCol="0">
            <a:spAutoFit/>
          </a:bodyPr>
          <a:lstStyle/>
          <a:p>
            <a:r>
              <a:rPr lang="zh-CN" altLang="en-US" sz="2800" b="1" u="sng" dirty="0"/>
              <a:t>五层防护线：</a:t>
            </a:r>
            <a:endParaRPr lang="en-US" altLang="zh-CN" sz="2800" b="1" u="sng" dirty="0"/>
          </a:p>
        </p:txBody>
      </p:sp>
    </p:spTree>
    <p:extLst>
      <p:ext uri="{BB962C8B-B14F-4D97-AF65-F5344CB8AC3E}">
        <p14:creationId xmlns:p14="http://schemas.microsoft.com/office/powerpoint/2010/main" val="370303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6867">
                                            <p:bg/>
                                          </p:spTgt>
                                        </p:tgtEl>
                                        <p:attrNameLst>
                                          <p:attrName>style.visibility</p:attrName>
                                        </p:attrNameLst>
                                      </p:cBhvr>
                                      <p:to>
                                        <p:strVal val="visible"/>
                                      </p:to>
                                    </p:set>
                                    <p:animEffect transition="in" filter="wipe(up)">
                                      <p:cBhvr>
                                        <p:cTn id="7" dur="500"/>
                                        <p:tgtEl>
                                          <p:spTgt spid="131686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6867">
                                            <p:txEl>
                                              <p:pRg st="0" end="0"/>
                                            </p:txEl>
                                          </p:spTgt>
                                        </p:tgtEl>
                                        <p:attrNameLst>
                                          <p:attrName>style.visibility</p:attrName>
                                        </p:attrNameLst>
                                      </p:cBhvr>
                                      <p:to>
                                        <p:strVal val="visible"/>
                                      </p:to>
                                    </p:set>
                                    <p:animEffect transition="in" filter="wipe(up)">
                                      <p:cBhvr>
                                        <p:cTn id="12" dur="500"/>
                                        <p:tgtEl>
                                          <p:spTgt spid="131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16867">
                                            <p:txEl>
                                              <p:pRg st="1" end="1"/>
                                            </p:txEl>
                                          </p:spTgt>
                                        </p:tgtEl>
                                        <p:attrNameLst>
                                          <p:attrName>style.visibility</p:attrName>
                                        </p:attrNameLst>
                                      </p:cBhvr>
                                      <p:to>
                                        <p:strVal val="visible"/>
                                      </p:to>
                                    </p:set>
                                    <p:animEffect transition="in" filter="wipe(up)">
                                      <p:cBhvr>
                                        <p:cTn id="17" dur="500"/>
                                        <p:tgtEl>
                                          <p:spTgt spid="1316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16867">
                                            <p:txEl>
                                              <p:pRg st="2" end="2"/>
                                            </p:txEl>
                                          </p:spTgt>
                                        </p:tgtEl>
                                        <p:attrNameLst>
                                          <p:attrName>style.visibility</p:attrName>
                                        </p:attrNameLst>
                                      </p:cBhvr>
                                      <p:to>
                                        <p:strVal val="visible"/>
                                      </p:to>
                                    </p:set>
                                    <p:animEffect transition="in" filter="wipe(up)">
                                      <p:cBhvr>
                                        <p:cTn id="22" dur="500"/>
                                        <p:tgtEl>
                                          <p:spTgt spid="13168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16867">
                                            <p:txEl>
                                              <p:pRg st="3" end="3"/>
                                            </p:txEl>
                                          </p:spTgt>
                                        </p:tgtEl>
                                        <p:attrNameLst>
                                          <p:attrName>style.visibility</p:attrName>
                                        </p:attrNameLst>
                                      </p:cBhvr>
                                      <p:to>
                                        <p:strVal val="visible"/>
                                      </p:to>
                                    </p:set>
                                    <p:animEffect transition="in" filter="wipe(up)">
                                      <p:cBhvr>
                                        <p:cTn id="27" dur="500"/>
                                        <p:tgtEl>
                                          <p:spTgt spid="13168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16867">
                                            <p:txEl>
                                              <p:pRg st="4" end="4"/>
                                            </p:txEl>
                                          </p:spTgt>
                                        </p:tgtEl>
                                        <p:attrNameLst>
                                          <p:attrName>style.visibility</p:attrName>
                                        </p:attrNameLst>
                                      </p:cBhvr>
                                      <p:to>
                                        <p:strVal val="visible"/>
                                      </p:to>
                                    </p:set>
                                    <p:animEffect transition="in" filter="wipe(up)">
                                      <p:cBhvr>
                                        <p:cTn id="32" dur="500"/>
                                        <p:tgtEl>
                                          <p:spTgt spid="131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1345" y="363888"/>
            <a:ext cx="3240360" cy="508918"/>
          </a:xfrm>
        </p:spPr>
        <p:txBody>
          <a:bodyPr>
            <a:noAutofit/>
          </a:bodyPr>
          <a:lstStyle/>
          <a:p>
            <a:pPr algn="ctr"/>
            <a:r>
              <a:rPr lang="zh-CN" altLang="en-US" sz="3200" i="0" dirty="0" smtClean="0">
                <a:solidFill>
                  <a:srgbClr val="FF0000"/>
                </a:solidFill>
              </a:rPr>
              <a:t>精益生产的目标</a:t>
            </a:r>
            <a:endParaRPr lang="zh-CN" altLang="en-US" sz="3200" i="0" dirty="0">
              <a:solidFill>
                <a:srgbClr val="FF0000"/>
              </a:solidFill>
            </a:endParaRP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8</a:t>
            </a:fld>
            <a:endParaRPr lang="zh-CN" altLang="en-US"/>
          </a:p>
        </p:txBody>
      </p:sp>
      <p:sp>
        <p:nvSpPr>
          <p:cNvPr id="4" name="矩形 3"/>
          <p:cNvSpPr>
            <a:spLocks noChangeArrowheads="1"/>
          </p:cNvSpPr>
          <p:nvPr/>
        </p:nvSpPr>
        <p:spPr bwMode="auto">
          <a:xfrm>
            <a:off x="333053" y="1340768"/>
            <a:ext cx="8496944" cy="4985980"/>
          </a:xfrm>
          <a:prstGeom prst="rect">
            <a:avLst/>
          </a:prstGeom>
          <a:noFill/>
          <a:ln w="9525">
            <a:noFill/>
            <a:miter lim="800000"/>
            <a:headEnd/>
            <a:tailEnd/>
          </a:ln>
        </p:spPr>
        <p:txBody>
          <a:bodyPr wrap="square">
            <a:spAutoFit/>
          </a:bodyPr>
          <a:lstStyle/>
          <a:p>
            <a:pPr algn="l">
              <a:lnSpc>
                <a:spcPct val="150000"/>
              </a:lnSpc>
            </a:pPr>
            <a:r>
              <a:rPr lang="zh-CN" altLang="en-US" sz="2400" b="1" dirty="0" smtClean="0">
                <a:latin typeface="微软雅黑" pitchFamily="34" charset="-122"/>
                <a:ea typeface="微软雅黑" pitchFamily="34" charset="-122"/>
              </a:rPr>
              <a:t>基本目标：工业</a:t>
            </a:r>
            <a:r>
              <a:rPr lang="zh-CN" altLang="en-US" sz="2400" b="1" dirty="0">
                <a:latin typeface="微软雅黑" pitchFamily="34" charset="-122"/>
                <a:ea typeface="微软雅黑" pitchFamily="34" charset="-122"/>
              </a:rPr>
              <a:t>企业是以盈利为目的的社会经济组织。</a:t>
            </a:r>
            <a:r>
              <a:rPr lang="zh-CN" altLang="en-US" sz="2400" b="1" dirty="0" smtClean="0">
                <a:latin typeface="微软雅黑" pitchFamily="34" charset="-122"/>
                <a:ea typeface="微软雅黑" pitchFamily="34" charset="-122"/>
              </a:rPr>
              <a:t>因此最大限度</a:t>
            </a:r>
            <a:r>
              <a:rPr lang="zh-CN" altLang="en-US" sz="2400" b="1" dirty="0">
                <a:latin typeface="微软雅黑" pitchFamily="34" charset="-122"/>
                <a:ea typeface="微软雅黑" pitchFamily="34" charset="-122"/>
              </a:rPr>
              <a:t>地获取利润就成为精益生产的基本目标</a:t>
            </a:r>
            <a:r>
              <a:rPr lang="zh-CN" altLang="en-US" sz="2400" b="1" dirty="0" smtClean="0">
                <a:latin typeface="微软雅黑" pitchFamily="34" charset="-122"/>
                <a:ea typeface="微软雅黑" pitchFamily="34" charset="-122"/>
              </a:rPr>
              <a:t>。</a:t>
            </a:r>
            <a:endParaRPr lang="en-US" altLang="zh-CN" sz="2400" b="1" dirty="0" smtClean="0">
              <a:latin typeface="微软雅黑" pitchFamily="34" charset="-122"/>
              <a:ea typeface="微软雅黑" pitchFamily="34" charset="-122"/>
            </a:endParaRPr>
          </a:p>
          <a:p>
            <a:pPr algn="l">
              <a:lnSpc>
                <a:spcPct val="150000"/>
              </a:lnSpc>
            </a:pPr>
            <a:r>
              <a:rPr lang="zh-CN" altLang="en-US" sz="2400" b="1" dirty="0" smtClean="0">
                <a:latin typeface="微软雅黑" pitchFamily="34" charset="-122"/>
                <a:ea typeface="微软雅黑" pitchFamily="34" charset="-122"/>
              </a:rPr>
              <a:t>终极目标：精益求精</a:t>
            </a:r>
            <a:r>
              <a:rPr lang="zh-CN" altLang="en-US" sz="2400" b="1" dirty="0">
                <a:latin typeface="微软雅黑" pitchFamily="34" charset="-122"/>
                <a:ea typeface="微软雅黑" pitchFamily="34" charset="-122"/>
              </a:rPr>
              <a:t>，尽善尽美，永无止境地追求</a:t>
            </a:r>
            <a:r>
              <a:rPr lang="zh-CN" altLang="en-US" sz="2400" b="1" dirty="0" smtClean="0">
                <a:solidFill>
                  <a:srgbClr val="FF0000"/>
                </a:solidFill>
                <a:latin typeface="微软雅黑" pitchFamily="34" charset="-122"/>
                <a:ea typeface="微软雅黑" pitchFamily="34" charset="-122"/>
              </a:rPr>
              <a:t>“七个零”</a:t>
            </a:r>
            <a:endParaRPr lang="en-US" altLang="zh-CN" sz="2400" b="1" dirty="0" smtClean="0">
              <a:solidFill>
                <a:srgbClr val="FF0000"/>
              </a:solidFill>
              <a:latin typeface="微软雅黑" pitchFamily="34" charset="-122"/>
              <a:ea typeface="微软雅黑" pitchFamily="34" charset="-122"/>
            </a:endParaRP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(5</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6</a:t>
            </a:r>
            <a:r>
              <a:rPr lang="en-US" altLang="zh-CN"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7</a:t>
            </a:r>
            <a:r>
              <a:rPr lang="en-US" altLang="zh-CN"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p:txBody>
      </p:sp>
    </p:spTree>
    <p:extLst>
      <p:ext uri="{BB962C8B-B14F-4D97-AF65-F5344CB8AC3E}">
        <p14:creationId xmlns:p14="http://schemas.microsoft.com/office/powerpoint/2010/main" val="212519650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43608" y="332656"/>
            <a:ext cx="7149612" cy="601569"/>
          </a:xfrm>
        </p:spPr>
        <p:txBody>
          <a:bodyPr>
            <a:noAutofit/>
          </a:bodyPr>
          <a:lstStyle/>
          <a:p>
            <a:pPr eaLnBrk="1" hangingPunct="1"/>
            <a:r>
              <a:rPr lang="zh-CN" altLang="en-US" sz="2800" dirty="0">
                <a:solidFill>
                  <a:srgbClr val="FF0000"/>
                </a:solidFill>
              </a:rPr>
              <a:t>点检制的特点</a:t>
            </a:r>
          </a:p>
        </p:txBody>
      </p:sp>
      <p:sp>
        <p:nvSpPr>
          <p:cNvPr id="221187" name="Rectangle 3"/>
          <p:cNvSpPr>
            <a:spLocks noGrp="1" noChangeArrowheads="1"/>
          </p:cNvSpPr>
          <p:nvPr>
            <p:ph idx="1"/>
          </p:nvPr>
        </p:nvSpPr>
        <p:spPr>
          <a:xfrm>
            <a:off x="509954" y="1787772"/>
            <a:ext cx="8015654" cy="38158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a:bodyPr>
          <a:lstStyle/>
          <a:p>
            <a:pPr eaLnBrk="1" hangingPunct="1">
              <a:lnSpc>
                <a:spcPct val="150000"/>
              </a:lnSpc>
              <a:buFontTx/>
              <a:buNone/>
            </a:pPr>
            <a:r>
              <a:rPr lang="zh-CN" altLang="en-US" sz="2800" b="1" dirty="0">
                <a:latin typeface="微软雅黑" pitchFamily="34" charset="-122"/>
                <a:ea typeface="微软雅黑" pitchFamily="34" charset="-122"/>
              </a:rPr>
              <a:t>点检制的特点就是八“定”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①定人：设立操作者兼职和专职的点检员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②定点：明确设备故障点，明确点检部位，项目和内容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③定量：对劣化侧向的定量化测定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④定周期：不同设备，不同设备故障点给出不同点检周期； </a:t>
            </a:r>
          </a:p>
        </p:txBody>
      </p:sp>
    </p:spTree>
    <p:extLst>
      <p:ext uri="{BB962C8B-B14F-4D97-AF65-F5344CB8AC3E}">
        <p14:creationId xmlns:p14="http://schemas.microsoft.com/office/powerpoint/2010/main" val="2210952054"/>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984007" y="412474"/>
            <a:ext cx="7149612" cy="601569"/>
          </a:xfrm>
        </p:spPr>
        <p:txBody>
          <a:bodyPr>
            <a:noAutofit/>
          </a:bodyPr>
          <a:lstStyle/>
          <a:p>
            <a:pPr eaLnBrk="1" hangingPunct="1"/>
            <a:r>
              <a:rPr lang="zh-CN" altLang="en-US" sz="2800" dirty="0">
                <a:solidFill>
                  <a:srgbClr val="FF0000"/>
                </a:solidFill>
              </a:rPr>
              <a:t>点检制的特点</a:t>
            </a:r>
          </a:p>
        </p:txBody>
      </p:sp>
      <p:sp>
        <p:nvSpPr>
          <p:cNvPr id="221187" name="Rectangle 3"/>
          <p:cNvSpPr>
            <a:spLocks noGrp="1" noChangeArrowheads="1"/>
          </p:cNvSpPr>
          <p:nvPr>
            <p:ph idx="1"/>
          </p:nvPr>
        </p:nvSpPr>
        <p:spPr>
          <a:xfrm>
            <a:off x="550986" y="1828801"/>
            <a:ext cx="8015654" cy="348761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Autofit/>
          </a:bodyPr>
          <a:lstStyle/>
          <a:p>
            <a:pPr eaLnBrk="1" hangingPunct="1">
              <a:lnSpc>
                <a:spcPct val="150000"/>
              </a:lnSpc>
              <a:buFontTx/>
              <a:buNone/>
            </a:pPr>
            <a:r>
              <a:rPr lang="zh-CN" altLang="en-US" sz="2585" b="1" dirty="0">
                <a:latin typeface="微软雅黑" pitchFamily="34" charset="-122"/>
                <a:ea typeface="微软雅黑" pitchFamily="34" charset="-122"/>
              </a:rPr>
              <a:t>点检制的特点就是八“定”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⑤定标准：给出每个点检部位是否正常的依据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⑥定计划：作出作业卡、指导点检员沿规定的路线作业；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⑦定记录：定出固定的记录格式； </a:t>
            </a:r>
          </a:p>
          <a:p>
            <a:pPr eaLnBrk="1" hangingPunct="1">
              <a:lnSpc>
                <a:spcPct val="150000"/>
              </a:lnSpc>
              <a:buFontTx/>
              <a:buNone/>
            </a:pPr>
            <a:r>
              <a:rPr lang="zh-CN" altLang="en-US" sz="2400" b="1" dirty="0">
                <a:solidFill>
                  <a:srgbClr val="FF0000"/>
                </a:solidFill>
                <a:latin typeface="微软雅黑" pitchFamily="34" charset="-122"/>
                <a:ea typeface="微软雅黑" pitchFamily="34" charset="-122"/>
              </a:rPr>
              <a:t>⑧定流程：定出点检作业和点检结果的处理程序</a:t>
            </a:r>
            <a:r>
              <a:rPr lang="zh-CN" altLang="en-US" sz="2400" b="1" dirty="0">
                <a:latin typeface="微软雅黑" pitchFamily="34" charset="-122"/>
                <a:ea typeface="微软雅黑" pitchFamily="34" charset="-122"/>
              </a:rPr>
              <a:t> </a:t>
            </a:r>
            <a:r>
              <a:rPr lang="zh-CN" altLang="en-US" sz="2400" b="1" dirty="0">
                <a:solidFill>
                  <a:srgbClr val="FF0000"/>
                </a:solidFill>
                <a:latin typeface="微软雅黑" pitchFamily="34" charset="-122"/>
                <a:ea typeface="微软雅黑" pitchFamily="34" charset="-122"/>
              </a:rPr>
              <a:t>；</a:t>
            </a:r>
          </a:p>
        </p:txBody>
      </p:sp>
    </p:spTree>
    <p:extLst>
      <p:ext uri="{BB962C8B-B14F-4D97-AF65-F5344CB8AC3E}">
        <p14:creationId xmlns:p14="http://schemas.microsoft.com/office/powerpoint/2010/main" val="102221206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001391" y="366638"/>
            <a:ext cx="6234679" cy="623146"/>
          </a:xfrm>
        </p:spPr>
        <p:txBody>
          <a:bodyPr>
            <a:normAutofit/>
          </a:bodyPr>
          <a:lstStyle/>
          <a:p>
            <a:pPr eaLnBrk="1" hangingPunct="1"/>
            <a:r>
              <a:rPr lang="zh-CN" altLang="en-US" sz="2800" dirty="0">
                <a:solidFill>
                  <a:srgbClr val="FF0000"/>
                </a:solidFill>
              </a:rPr>
              <a:t>现场设备规范化管理</a:t>
            </a:r>
          </a:p>
        </p:txBody>
      </p:sp>
      <p:sp>
        <p:nvSpPr>
          <p:cNvPr id="1326083" name="Text Box 3"/>
          <p:cNvSpPr txBox="1">
            <a:spLocks noChangeArrowheads="1"/>
          </p:cNvSpPr>
          <p:nvPr/>
        </p:nvSpPr>
        <p:spPr bwMode="auto">
          <a:xfrm>
            <a:off x="3420208" y="1502022"/>
            <a:ext cx="2305050" cy="461665"/>
          </a:xfrm>
          <a:prstGeom prst="rect">
            <a:avLst/>
          </a:prstGeom>
          <a:noFill/>
          <a:ln w="9525">
            <a:solidFill>
              <a:srgbClr val="000000"/>
            </a:solidFill>
            <a:miter lim="800000"/>
            <a:headEnd/>
            <a:tailEnd/>
          </a:ln>
        </p:spPr>
        <p:txBody>
          <a:bodyPr>
            <a:spAutoFit/>
          </a:bodyPr>
          <a:lstStyle/>
          <a:p>
            <a:pPr algn="ctr">
              <a:buSzTx/>
              <a:buFontTx/>
              <a:buNone/>
            </a:pPr>
            <a:r>
              <a:rPr lang="zh-CN" altLang="en-US" sz="2400" b="1" dirty="0">
                <a:solidFill>
                  <a:srgbClr val="000000"/>
                </a:solidFill>
              </a:rPr>
              <a:t>故障特征起因</a:t>
            </a:r>
          </a:p>
        </p:txBody>
      </p:sp>
      <p:sp>
        <p:nvSpPr>
          <p:cNvPr id="1326084" name="Text Box 4"/>
          <p:cNvSpPr txBox="1">
            <a:spLocks noChangeArrowheads="1"/>
          </p:cNvSpPr>
          <p:nvPr/>
        </p:nvSpPr>
        <p:spPr bwMode="auto">
          <a:xfrm>
            <a:off x="826478" y="2523394"/>
            <a:ext cx="1008185" cy="1200329"/>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重复性故障</a:t>
            </a:r>
          </a:p>
        </p:txBody>
      </p:sp>
      <p:sp>
        <p:nvSpPr>
          <p:cNvPr id="1326085" name="Text Box 5"/>
          <p:cNvSpPr txBox="1">
            <a:spLocks noChangeArrowheads="1"/>
          </p:cNvSpPr>
          <p:nvPr/>
        </p:nvSpPr>
        <p:spPr bwMode="auto">
          <a:xfrm>
            <a:off x="2124809" y="2523394"/>
            <a:ext cx="1006720" cy="1200329"/>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多发性故障</a:t>
            </a:r>
          </a:p>
        </p:txBody>
      </p:sp>
      <p:sp>
        <p:nvSpPr>
          <p:cNvPr id="1326086" name="Text Box 6"/>
          <p:cNvSpPr txBox="1">
            <a:spLocks noChangeArrowheads="1"/>
          </p:cNvSpPr>
          <p:nvPr/>
        </p:nvSpPr>
        <p:spPr bwMode="auto">
          <a:xfrm>
            <a:off x="3420209" y="2523394"/>
            <a:ext cx="1006720" cy="1200329"/>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周期性故障</a:t>
            </a:r>
          </a:p>
        </p:txBody>
      </p:sp>
      <p:sp>
        <p:nvSpPr>
          <p:cNvPr id="1326087" name="Text Box 7"/>
          <p:cNvSpPr txBox="1">
            <a:spLocks noChangeArrowheads="1"/>
          </p:cNvSpPr>
          <p:nvPr/>
        </p:nvSpPr>
        <p:spPr bwMode="auto">
          <a:xfrm>
            <a:off x="4643804" y="2523394"/>
            <a:ext cx="1008185" cy="1200329"/>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损耗性故障</a:t>
            </a:r>
          </a:p>
        </p:txBody>
      </p:sp>
      <p:sp>
        <p:nvSpPr>
          <p:cNvPr id="1326088" name="Text Box 8"/>
          <p:cNvSpPr txBox="1">
            <a:spLocks noChangeArrowheads="1"/>
          </p:cNvSpPr>
          <p:nvPr/>
        </p:nvSpPr>
        <p:spPr bwMode="auto">
          <a:xfrm>
            <a:off x="5940670" y="2523394"/>
            <a:ext cx="1008185" cy="1200329"/>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失误性故障</a:t>
            </a:r>
          </a:p>
        </p:txBody>
      </p:sp>
      <p:sp>
        <p:nvSpPr>
          <p:cNvPr id="1326089" name="Text Box 9"/>
          <p:cNvSpPr txBox="1">
            <a:spLocks noChangeArrowheads="1"/>
          </p:cNvSpPr>
          <p:nvPr/>
        </p:nvSpPr>
        <p:spPr bwMode="auto">
          <a:xfrm>
            <a:off x="7236070" y="2523394"/>
            <a:ext cx="1008185" cy="1200329"/>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修理性故障</a:t>
            </a:r>
          </a:p>
        </p:txBody>
      </p:sp>
      <p:sp>
        <p:nvSpPr>
          <p:cNvPr id="1326090" name="Text Box 10"/>
          <p:cNvSpPr txBox="1">
            <a:spLocks noChangeArrowheads="1"/>
          </p:cNvSpPr>
          <p:nvPr/>
        </p:nvSpPr>
        <p:spPr bwMode="auto">
          <a:xfrm>
            <a:off x="826478" y="4094287"/>
            <a:ext cx="1008185" cy="1462454"/>
          </a:xfrm>
          <a:prstGeom prst="rect">
            <a:avLst/>
          </a:prstGeom>
          <a:noFill/>
          <a:ln w="9525">
            <a:solidFill>
              <a:srgbClr val="000000"/>
            </a:solidFill>
            <a:miter lim="800000"/>
            <a:headEnd/>
            <a:tailEnd/>
          </a:ln>
        </p:spPr>
        <p:txBody>
          <a:bodyPr/>
          <a:lstStyle/>
          <a:p>
            <a:pPr algn="ctr">
              <a:buSzTx/>
              <a:buFontTx/>
              <a:buNone/>
            </a:pPr>
            <a:r>
              <a:rPr lang="zh-CN" altLang="en-US" sz="2400" b="1">
                <a:solidFill>
                  <a:srgbClr val="000000"/>
                </a:solidFill>
              </a:rPr>
              <a:t>局部改造</a:t>
            </a:r>
          </a:p>
        </p:txBody>
      </p:sp>
      <p:sp>
        <p:nvSpPr>
          <p:cNvPr id="1326091" name="Text Box 11"/>
          <p:cNvSpPr txBox="1">
            <a:spLocks noChangeArrowheads="1"/>
          </p:cNvSpPr>
          <p:nvPr/>
        </p:nvSpPr>
        <p:spPr bwMode="auto">
          <a:xfrm>
            <a:off x="2124809" y="4094287"/>
            <a:ext cx="1006720" cy="1462454"/>
          </a:xfrm>
          <a:prstGeom prst="rect">
            <a:avLst/>
          </a:prstGeom>
          <a:noFill/>
          <a:ln w="9525">
            <a:solidFill>
              <a:srgbClr val="000000"/>
            </a:solidFill>
            <a:miter lim="800000"/>
            <a:headEnd/>
            <a:tailEnd/>
          </a:ln>
        </p:spPr>
        <p:txBody>
          <a:bodyPr/>
          <a:lstStyle/>
          <a:p>
            <a:pPr algn="ctr">
              <a:buSzTx/>
              <a:buFontTx/>
              <a:buNone/>
            </a:pPr>
            <a:r>
              <a:rPr lang="zh-CN" altLang="en-US" sz="2400" b="1">
                <a:solidFill>
                  <a:srgbClr val="000000"/>
                </a:solidFill>
              </a:rPr>
              <a:t>大修或报废</a:t>
            </a:r>
          </a:p>
        </p:txBody>
      </p:sp>
      <p:sp>
        <p:nvSpPr>
          <p:cNvPr id="1326092" name="Text Box 12"/>
          <p:cNvSpPr txBox="1">
            <a:spLocks noChangeArrowheads="1"/>
          </p:cNvSpPr>
          <p:nvPr/>
        </p:nvSpPr>
        <p:spPr bwMode="auto">
          <a:xfrm>
            <a:off x="3420209" y="4094287"/>
            <a:ext cx="1006720" cy="1462454"/>
          </a:xfrm>
          <a:prstGeom prst="rect">
            <a:avLst/>
          </a:prstGeom>
          <a:noFill/>
          <a:ln w="9525">
            <a:solidFill>
              <a:srgbClr val="000000"/>
            </a:solidFill>
            <a:miter lim="800000"/>
            <a:headEnd/>
            <a:tailEnd/>
          </a:ln>
        </p:spPr>
        <p:txBody>
          <a:bodyPr/>
          <a:lstStyle/>
          <a:p>
            <a:pPr algn="ctr">
              <a:buSzTx/>
              <a:buFontTx/>
              <a:buNone/>
            </a:pPr>
            <a:r>
              <a:rPr lang="zh-CN" altLang="en-US" sz="2400" b="1">
                <a:solidFill>
                  <a:srgbClr val="000000"/>
                </a:solidFill>
              </a:rPr>
              <a:t>例行维护保养</a:t>
            </a:r>
          </a:p>
        </p:txBody>
      </p:sp>
      <p:sp>
        <p:nvSpPr>
          <p:cNvPr id="1326093" name="Text Box 13"/>
          <p:cNvSpPr txBox="1">
            <a:spLocks noChangeArrowheads="1"/>
          </p:cNvSpPr>
          <p:nvPr/>
        </p:nvSpPr>
        <p:spPr bwMode="auto">
          <a:xfrm>
            <a:off x="4643804" y="4094287"/>
            <a:ext cx="1008185" cy="1462454"/>
          </a:xfrm>
          <a:prstGeom prst="rect">
            <a:avLst/>
          </a:prstGeom>
          <a:noFill/>
          <a:ln w="9525">
            <a:solidFill>
              <a:srgbClr val="000000"/>
            </a:solidFill>
            <a:miter lim="800000"/>
            <a:headEnd/>
            <a:tailEnd/>
          </a:ln>
        </p:spPr>
        <p:txBody>
          <a:bodyPr/>
          <a:lstStyle/>
          <a:p>
            <a:pPr algn="ctr">
              <a:buSzTx/>
              <a:buFontTx/>
              <a:buNone/>
            </a:pPr>
            <a:r>
              <a:rPr lang="zh-CN" altLang="en-US" sz="2400" b="1">
                <a:solidFill>
                  <a:srgbClr val="000000"/>
                </a:solidFill>
              </a:rPr>
              <a:t>点检纠正恢复</a:t>
            </a:r>
          </a:p>
        </p:txBody>
      </p:sp>
      <p:sp>
        <p:nvSpPr>
          <p:cNvPr id="1326094" name="Text Box 14"/>
          <p:cNvSpPr txBox="1">
            <a:spLocks noChangeArrowheads="1"/>
          </p:cNvSpPr>
          <p:nvPr/>
        </p:nvSpPr>
        <p:spPr bwMode="auto">
          <a:xfrm>
            <a:off x="5940670" y="4094287"/>
            <a:ext cx="1008185" cy="1462454"/>
          </a:xfrm>
          <a:prstGeom prst="rect">
            <a:avLst/>
          </a:prstGeom>
          <a:noFill/>
          <a:ln w="9525">
            <a:solidFill>
              <a:srgbClr val="000000"/>
            </a:solidFill>
            <a:miter lim="800000"/>
            <a:headEnd/>
            <a:tailEnd/>
          </a:ln>
        </p:spPr>
        <p:txBody>
          <a:bodyPr/>
          <a:lstStyle/>
          <a:p>
            <a:pPr algn="ctr">
              <a:buSzTx/>
              <a:buFontTx/>
              <a:buNone/>
            </a:pPr>
            <a:r>
              <a:rPr lang="zh-CN" altLang="en-US" sz="2400" b="1">
                <a:solidFill>
                  <a:srgbClr val="000000"/>
                </a:solidFill>
              </a:rPr>
              <a:t>防错标准化</a:t>
            </a:r>
          </a:p>
        </p:txBody>
      </p:sp>
      <p:sp>
        <p:nvSpPr>
          <p:cNvPr id="1326095" name="Text Box 15"/>
          <p:cNvSpPr txBox="1">
            <a:spLocks noChangeArrowheads="1"/>
          </p:cNvSpPr>
          <p:nvPr/>
        </p:nvSpPr>
        <p:spPr bwMode="auto">
          <a:xfrm>
            <a:off x="7236070" y="4094285"/>
            <a:ext cx="1008185" cy="1569660"/>
          </a:xfrm>
          <a:prstGeom prst="rect">
            <a:avLst/>
          </a:prstGeom>
          <a:noFill/>
          <a:ln w="9525">
            <a:solidFill>
              <a:srgbClr val="000000"/>
            </a:solidFill>
            <a:miter lim="800000"/>
            <a:headEnd/>
            <a:tailEnd/>
          </a:ln>
        </p:spPr>
        <p:txBody>
          <a:bodyPr>
            <a:spAutoFit/>
          </a:bodyPr>
          <a:lstStyle/>
          <a:p>
            <a:pPr algn="ctr">
              <a:buSzTx/>
              <a:buFontTx/>
              <a:buNone/>
            </a:pPr>
            <a:r>
              <a:rPr lang="zh-CN" altLang="en-US" sz="2400" b="1">
                <a:solidFill>
                  <a:srgbClr val="000000"/>
                </a:solidFill>
              </a:rPr>
              <a:t>信息化经验共享</a:t>
            </a:r>
          </a:p>
        </p:txBody>
      </p:sp>
      <p:sp>
        <p:nvSpPr>
          <p:cNvPr id="1326096" name="AutoShape 16"/>
          <p:cNvSpPr>
            <a:spLocks/>
          </p:cNvSpPr>
          <p:nvPr/>
        </p:nvSpPr>
        <p:spPr bwMode="auto">
          <a:xfrm rot="-5400000">
            <a:off x="4339737" y="-1186229"/>
            <a:ext cx="464527" cy="6770077"/>
          </a:xfrm>
          <a:prstGeom prst="rightBrace">
            <a:avLst>
              <a:gd name="adj1" fmla="val 121451"/>
              <a:gd name="adj2" fmla="val 50000"/>
            </a:avLst>
          </a:prstGeom>
          <a:noFill/>
          <a:ln w="9525">
            <a:solidFill>
              <a:srgbClr val="000000"/>
            </a:solidFill>
            <a:round/>
            <a:headEnd/>
            <a:tailEnd/>
          </a:ln>
        </p:spPr>
        <p:txBody>
          <a:bodyPr wrap="none" anchor="ctr"/>
          <a:lstStyle/>
          <a:p>
            <a:pPr algn="ctr"/>
            <a:endParaRPr lang="zh-CN" altLang="en-US" b="1"/>
          </a:p>
        </p:txBody>
      </p:sp>
      <p:sp>
        <p:nvSpPr>
          <p:cNvPr id="1326097" name="AutoShape 17"/>
          <p:cNvSpPr>
            <a:spLocks noChangeArrowheads="1"/>
          </p:cNvSpPr>
          <p:nvPr/>
        </p:nvSpPr>
        <p:spPr bwMode="auto">
          <a:xfrm>
            <a:off x="1186962" y="3694235"/>
            <a:ext cx="216877" cy="332642"/>
          </a:xfrm>
          <a:prstGeom prst="downArrow">
            <a:avLst>
              <a:gd name="adj1" fmla="val 50000"/>
              <a:gd name="adj2" fmla="val 38345"/>
            </a:avLst>
          </a:prstGeom>
          <a:solidFill>
            <a:schemeClr val="accent1"/>
          </a:solidFill>
          <a:ln w="9525">
            <a:solidFill>
              <a:schemeClr val="tx1"/>
            </a:solidFill>
            <a:miter lim="800000"/>
            <a:headEnd/>
            <a:tailEnd/>
          </a:ln>
        </p:spPr>
        <p:txBody>
          <a:bodyPr vert="eaVert" wrap="none" anchor="ctr"/>
          <a:lstStyle/>
          <a:p>
            <a:pPr algn="ctr"/>
            <a:endParaRPr lang="zh-CN" altLang="en-US" b="1"/>
          </a:p>
        </p:txBody>
      </p:sp>
      <p:sp>
        <p:nvSpPr>
          <p:cNvPr id="1326098" name="AutoShape 18"/>
          <p:cNvSpPr>
            <a:spLocks noChangeArrowheads="1"/>
          </p:cNvSpPr>
          <p:nvPr/>
        </p:nvSpPr>
        <p:spPr bwMode="auto">
          <a:xfrm>
            <a:off x="2483827" y="3694235"/>
            <a:ext cx="216877" cy="332642"/>
          </a:xfrm>
          <a:prstGeom prst="downArrow">
            <a:avLst>
              <a:gd name="adj1" fmla="val 50000"/>
              <a:gd name="adj2" fmla="val 38345"/>
            </a:avLst>
          </a:prstGeom>
          <a:solidFill>
            <a:schemeClr val="accent1"/>
          </a:solidFill>
          <a:ln w="9525">
            <a:solidFill>
              <a:schemeClr val="tx1"/>
            </a:solidFill>
            <a:miter lim="800000"/>
            <a:headEnd/>
            <a:tailEnd/>
          </a:ln>
        </p:spPr>
        <p:txBody>
          <a:bodyPr vert="eaVert" wrap="none" anchor="ctr"/>
          <a:lstStyle/>
          <a:p>
            <a:pPr algn="ctr"/>
            <a:endParaRPr lang="zh-CN" altLang="en-US" b="1"/>
          </a:p>
        </p:txBody>
      </p:sp>
      <p:sp>
        <p:nvSpPr>
          <p:cNvPr id="1326099" name="AutoShape 19"/>
          <p:cNvSpPr>
            <a:spLocks noChangeArrowheads="1"/>
          </p:cNvSpPr>
          <p:nvPr/>
        </p:nvSpPr>
        <p:spPr bwMode="auto">
          <a:xfrm>
            <a:off x="3851032" y="3694235"/>
            <a:ext cx="216877" cy="332642"/>
          </a:xfrm>
          <a:prstGeom prst="downArrow">
            <a:avLst>
              <a:gd name="adj1" fmla="val 50000"/>
              <a:gd name="adj2" fmla="val 38345"/>
            </a:avLst>
          </a:prstGeom>
          <a:solidFill>
            <a:schemeClr val="accent1"/>
          </a:solidFill>
          <a:ln w="9525">
            <a:solidFill>
              <a:schemeClr val="tx1"/>
            </a:solidFill>
            <a:miter lim="800000"/>
            <a:headEnd/>
            <a:tailEnd/>
          </a:ln>
        </p:spPr>
        <p:txBody>
          <a:bodyPr vert="eaVert" wrap="none" anchor="ctr"/>
          <a:lstStyle/>
          <a:p>
            <a:pPr algn="ctr"/>
            <a:endParaRPr lang="zh-CN" altLang="en-US" b="1"/>
          </a:p>
        </p:txBody>
      </p:sp>
      <p:sp>
        <p:nvSpPr>
          <p:cNvPr id="1326100" name="AutoShape 20"/>
          <p:cNvSpPr>
            <a:spLocks noChangeArrowheads="1"/>
          </p:cNvSpPr>
          <p:nvPr/>
        </p:nvSpPr>
        <p:spPr bwMode="auto">
          <a:xfrm>
            <a:off x="5004290" y="3694235"/>
            <a:ext cx="215411" cy="332642"/>
          </a:xfrm>
          <a:prstGeom prst="downArrow">
            <a:avLst>
              <a:gd name="adj1" fmla="val 50000"/>
              <a:gd name="adj2" fmla="val 38605"/>
            </a:avLst>
          </a:prstGeom>
          <a:solidFill>
            <a:schemeClr val="accent1"/>
          </a:solidFill>
          <a:ln w="9525">
            <a:solidFill>
              <a:schemeClr val="tx1"/>
            </a:solidFill>
            <a:miter lim="800000"/>
            <a:headEnd/>
            <a:tailEnd/>
          </a:ln>
        </p:spPr>
        <p:txBody>
          <a:bodyPr vert="eaVert" wrap="none" anchor="ctr"/>
          <a:lstStyle/>
          <a:p>
            <a:pPr algn="ctr"/>
            <a:endParaRPr lang="zh-CN" altLang="en-US" b="1"/>
          </a:p>
        </p:txBody>
      </p:sp>
      <p:sp>
        <p:nvSpPr>
          <p:cNvPr id="1326101" name="AutoShape 21"/>
          <p:cNvSpPr>
            <a:spLocks noChangeArrowheads="1"/>
          </p:cNvSpPr>
          <p:nvPr/>
        </p:nvSpPr>
        <p:spPr bwMode="auto">
          <a:xfrm>
            <a:off x="6372958" y="3694235"/>
            <a:ext cx="215411" cy="332642"/>
          </a:xfrm>
          <a:prstGeom prst="downArrow">
            <a:avLst>
              <a:gd name="adj1" fmla="val 50000"/>
              <a:gd name="adj2" fmla="val 38605"/>
            </a:avLst>
          </a:prstGeom>
          <a:solidFill>
            <a:schemeClr val="accent1"/>
          </a:solidFill>
          <a:ln w="9525">
            <a:solidFill>
              <a:schemeClr val="tx1"/>
            </a:solidFill>
            <a:miter lim="800000"/>
            <a:headEnd/>
            <a:tailEnd/>
          </a:ln>
        </p:spPr>
        <p:txBody>
          <a:bodyPr vert="eaVert" wrap="none" anchor="ctr"/>
          <a:lstStyle/>
          <a:p>
            <a:pPr algn="ctr"/>
            <a:endParaRPr lang="zh-CN" altLang="en-US" b="1"/>
          </a:p>
        </p:txBody>
      </p:sp>
      <p:sp>
        <p:nvSpPr>
          <p:cNvPr id="1326102" name="AutoShape 22"/>
          <p:cNvSpPr>
            <a:spLocks noChangeArrowheads="1"/>
          </p:cNvSpPr>
          <p:nvPr/>
        </p:nvSpPr>
        <p:spPr bwMode="auto">
          <a:xfrm>
            <a:off x="7668358" y="3694235"/>
            <a:ext cx="215411" cy="332642"/>
          </a:xfrm>
          <a:prstGeom prst="downArrow">
            <a:avLst>
              <a:gd name="adj1" fmla="val 50000"/>
              <a:gd name="adj2" fmla="val 38605"/>
            </a:avLst>
          </a:prstGeom>
          <a:solidFill>
            <a:schemeClr val="accent1"/>
          </a:solidFill>
          <a:ln w="9525">
            <a:solidFill>
              <a:schemeClr val="tx1"/>
            </a:solidFill>
            <a:miter lim="800000"/>
            <a:headEnd/>
            <a:tailEnd/>
          </a:ln>
        </p:spPr>
        <p:txBody>
          <a:bodyPr vert="eaVert" wrap="none" anchor="ctr"/>
          <a:lstStyle/>
          <a:p>
            <a:pPr algn="ctr"/>
            <a:endParaRPr lang="zh-CN" altLang="en-US" b="1"/>
          </a:p>
        </p:txBody>
      </p:sp>
    </p:spTree>
    <p:extLst>
      <p:ext uri="{BB962C8B-B14F-4D97-AF65-F5344CB8AC3E}">
        <p14:creationId xmlns:p14="http://schemas.microsoft.com/office/powerpoint/2010/main" val="2016067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6083"/>
                                        </p:tgtEl>
                                        <p:attrNameLst>
                                          <p:attrName>style.visibility</p:attrName>
                                        </p:attrNameLst>
                                      </p:cBhvr>
                                      <p:to>
                                        <p:strVal val="visible"/>
                                      </p:to>
                                    </p:set>
                                    <p:animEffect transition="in" filter="blinds(horizontal)">
                                      <p:cBhvr>
                                        <p:cTn id="7" dur="500"/>
                                        <p:tgtEl>
                                          <p:spTgt spid="13260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6096"/>
                                        </p:tgtEl>
                                        <p:attrNameLst>
                                          <p:attrName>style.visibility</p:attrName>
                                        </p:attrNameLst>
                                      </p:cBhvr>
                                      <p:to>
                                        <p:strVal val="visible"/>
                                      </p:to>
                                    </p:set>
                                    <p:animEffect transition="in" filter="blinds(horizontal)">
                                      <p:cBhvr>
                                        <p:cTn id="12" dur="500"/>
                                        <p:tgtEl>
                                          <p:spTgt spid="132609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26084"/>
                                        </p:tgtEl>
                                        <p:attrNameLst>
                                          <p:attrName>style.visibility</p:attrName>
                                        </p:attrNameLst>
                                      </p:cBhvr>
                                      <p:to>
                                        <p:strVal val="visible"/>
                                      </p:to>
                                    </p:set>
                                    <p:animEffect transition="in" filter="blinds(horizontal)">
                                      <p:cBhvr>
                                        <p:cTn id="15" dur="500"/>
                                        <p:tgtEl>
                                          <p:spTgt spid="132608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26097"/>
                                        </p:tgtEl>
                                        <p:attrNameLst>
                                          <p:attrName>style.visibility</p:attrName>
                                        </p:attrNameLst>
                                      </p:cBhvr>
                                      <p:to>
                                        <p:strVal val="visible"/>
                                      </p:to>
                                    </p:set>
                                    <p:animEffect transition="in" filter="blinds(horizontal)">
                                      <p:cBhvr>
                                        <p:cTn id="20" dur="500"/>
                                        <p:tgtEl>
                                          <p:spTgt spid="132609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26090"/>
                                        </p:tgtEl>
                                        <p:attrNameLst>
                                          <p:attrName>style.visibility</p:attrName>
                                        </p:attrNameLst>
                                      </p:cBhvr>
                                      <p:to>
                                        <p:strVal val="visible"/>
                                      </p:to>
                                    </p:set>
                                    <p:animEffect transition="in" filter="blinds(horizontal)">
                                      <p:cBhvr>
                                        <p:cTn id="23" dur="500"/>
                                        <p:tgtEl>
                                          <p:spTgt spid="132609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26085"/>
                                        </p:tgtEl>
                                        <p:attrNameLst>
                                          <p:attrName>style.visibility</p:attrName>
                                        </p:attrNameLst>
                                      </p:cBhvr>
                                      <p:to>
                                        <p:strVal val="visible"/>
                                      </p:to>
                                    </p:set>
                                    <p:animEffect transition="in" filter="blinds(horizontal)">
                                      <p:cBhvr>
                                        <p:cTn id="28" dur="500"/>
                                        <p:tgtEl>
                                          <p:spTgt spid="132608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26098"/>
                                        </p:tgtEl>
                                        <p:attrNameLst>
                                          <p:attrName>style.visibility</p:attrName>
                                        </p:attrNameLst>
                                      </p:cBhvr>
                                      <p:to>
                                        <p:strVal val="visible"/>
                                      </p:to>
                                    </p:set>
                                    <p:animEffect transition="in" filter="blinds(horizontal)">
                                      <p:cBhvr>
                                        <p:cTn id="33" dur="500"/>
                                        <p:tgtEl>
                                          <p:spTgt spid="132609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26091"/>
                                        </p:tgtEl>
                                        <p:attrNameLst>
                                          <p:attrName>style.visibility</p:attrName>
                                        </p:attrNameLst>
                                      </p:cBhvr>
                                      <p:to>
                                        <p:strVal val="visible"/>
                                      </p:to>
                                    </p:set>
                                    <p:animEffect transition="in" filter="blinds(horizontal)">
                                      <p:cBhvr>
                                        <p:cTn id="36" dur="500"/>
                                        <p:tgtEl>
                                          <p:spTgt spid="132609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26086"/>
                                        </p:tgtEl>
                                        <p:attrNameLst>
                                          <p:attrName>style.visibility</p:attrName>
                                        </p:attrNameLst>
                                      </p:cBhvr>
                                      <p:to>
                                        <p:strVal val="visible"/>
                                      </p:to>
                                    </p:set>
                                    <p:animEffect transition="in" filter="blinds(horizontal)">
                                      <p:cBhvr>
                                        <p:cTn id="41" dur="500"/>
                                        <p:tgtEl>
                                          <p:spTgt spid="132608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326099"/>
                                        </p:tgtEl>
                                        <p:attrNameLst>
                                          <p:attrName>style.visibility</p:attrName>
                                        </p:attrNameLst>
                                      </p:cBhvr>
                                      <p:to>
                                        <p:strVal val="visible"/>
                                      </p:to>
                                    </p:set>
                                    <p:animEffect transition="in" filter="blinds(horizontal)">
                                      <p:cBhvr>
                                        <p:cTn id="46" dur="500"/>
                                        <p:tgtEl>
                                          <p:spTgt spid="132609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326092"/>
                                        </p:tgtEl>
                                        <p:attrNameLst>
                                          <p:attrName>style.visibility</p:attrName>
                                        </p:attrNameLst>
                                      </p:cBhvr>
                                      <p:to>
                                        <p:strVal val="visible"/>
                                      </p:to>
                                    </p:set>
                                    <p:animEffect transition="in" filter="blinds(horizontal)">
                                      <p:cBhvr>
                                        <p:cTn id="49" dur="500"/>
                                        <p:tgtEl>
                                          <p:spTgt spid="132609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26087"/>
                                        </p:tgtEl>
                                        <p:attrNameLst>
                                          <p:attrName>style.visibility</p:attrName>
                                        </p:attrNameLst>
                                      </p:cBhvr>
                                      <p:to>
                                        <p:strVal val="visible"/>
                                      </p:to>
                                    </p:set>
                                    <p:animEffect transition="in" filter="blinds(horizontal)">
                                      <p:cBhvr>
                                        <p:cTn id="54" dur="500"/>
                                        <p:tgtEl>
                                          <p:spTgt spid="132608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26100"/>
                                        </p:tgtEl>
                                        <p:attrNameLst>
                                          <p:attrName>style.visibility</p:attrName>
                                        </p:attrNameLst>
                                      </p:cBhvr>
                                      <p:to>
                                        <p:strVal val="visible"/>
                                      </p:to>
                                    </p:set>
                                    <p:animEffect transition="in" filter="blinds(horizontal)">
                                      <p:cBhvr>
                                        <p:cTn id="59" dur="500"/>
                                        <p:tgtEl>
                                          <p:spTgt spid="132610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26093"/>
                                        </p:tgtEl>
                                        <p:attrNameLst>
                                          <p:attrName>style.visibility</p:attrName>
                                        </p:attrNameLst>
                                      </p:cBhvr>
                                      <p:to>
                                        <p:strVal val="visible"/>
                                      </p:to>
                                    </p:set>
                                    <p:animEffect transition="in" filter="blinds(horizontal)">
                                      <p:cBhvr>
                                        <p:cTn id="62" dur="500"/>
                                        <p:tgtEl>
                                          <p:spTgt spid="132609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26088"/>
                                        </p:tgtEl>
                                        <p:attrNameLst>
                                          <p:attrName>style.visibility</p:attrName>
                                        </p:attrNameLst>
                                      </p:cBhvr>
                                      <p:to>
                                        <p:strVal val="visible"/>
                                      </p:to>
                                    </p:set>
                                    <p:animEffect transition="in" filter="blinds(horizontal)">
                                      <p:cBhvr>
                                        <p:cTn id="67" dur="500"/>
                                        <p:tgtEl>
                                          <p:spTgt spid="132608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26101"/>
                                        </p:tgtEl>
                                        <p:attrNameLst>
                                          <p:attrName>style.visibility</p:attrName>
                                        </p:attrNameLst>
                                      </p:cBhvr>
                                      <p:to>
                                        <p:strVal val="visible"/>
                                      </p:to>
                                    </p:set>
                                    <p:animEffect transition="in" filter="blinds(horizontal)">
                                      <p:cBhvr>
                                        <p:cTn id="72" dur="500"/>
                                        <p:tgtEl>
                                          <p:spTgt spid="132610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326094"/>
                                        </p:tgtEl>
                                        <p:attrNameLst>
                                          <p:attrName>style.visibility</p:attrName>
                                        </p:attrNameLst>
                                      </p:cBhvr>
                                      <p:to>
                                        <p:strVal val="visible"/>
                                      </p:to>
                                    </p:set>
                                    <p:animEffect transition="in" filter="blinds(horizontal)">
                                      <p:cBhvr>
                                        <p:cTn id="75" dur="500"/>
                                        <p:tgtEl>
                                          <p:spTgt spid="132609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326089"/>
                                        </p:tgtEl>
                                        <p:attrNameLst>
                                          <p:attrName>style.visibility</p:attrName>
                                        </p:attrNameLst>
                                      </p:cBhvr>
                                      <p:to>
                                        <p:strVal val="visible"/>
                                      </p:to>
                                    </p:set>
                                    <p:animEffect transition="in" filter="blinds(horizontal)">
                                      <p:cBhvr>
                                        <p:cTn id="80" dur="500"/>
                                        <p:tgtEl>
                                          <p:spTgt spid="132608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326102"/>
                                        </p:tgtEl>
                                        <p:attrNameLst>
                                          <p:attrName>style.visibility</p:attrName>
                                        </p:attrNameLst>
                                      </p:cBhvr>
                                      <p:to>
                                        <p:strVal val="visible"/>
                                      </p:to>
                                    </p:set>
                                    <p:animEffect transition="in" filter="blinds(horizontal)">
                                      <p:cBhvr>
                                        <p:cTn id="85" dur="500"/>
                                        <p:tgtEl>
                                          <p:spTgt spid="132610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326095"/>
                                        </p:tgtEl>
                                        <p:attrNameLst>
                                          <p:attrName>style.visibility</p:attrName>
                                        </p:attrNameLst>
                                      </p:cBhvr>
                                      <p:to>
                                        <p:strVal val="visible"/>
                                      </p:to>
                                    </p:set>
                                    <p:animEffect transition="in" filter="blinds(horizontal)">
                                      <p:cBhvr>
                                        <p:cTn id="88" dur="500"/>
                                        <p:tgtEl>
                                          <p:spTgt spid="1326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83" grpId="0" animBg="1"/>
      <p:bldP spid="1326084" grpId="0" animBg="1"/>
      <p:bldP spid="1326085" grpId="0" animBg="1"/>
      <p:bldP spid="1326086" grpId="0" animBg="1"/>
      <p:bldP spid="1326087" grpId="0" animBg="1"/>
      <p:bldP spid="1326088" grpId="0" animBg="1"/>
      <p:bldP spid="1326089" grpId="0" animBg="1"/>
      <p:bldP spid="1326090" grpId="0" animBg="1"/>
      <p:bldP spid="1326091" grpId="0" animBg="1"/>
      <p:bldP spid="1326092" grpId="0" animBg="1"/>
      <p:bldP spid="1326093" grpId="0" animBg="1"/>
      <p:bldP spid="1326094" grpId="0" animBg="1"/>
      <p:bldP spid="1326095" grpId="0" animBg="1"/>
      <p:bldP spid="1326096" grpId="0" animBg="1"/>
      <p:bldP spid="1326097" grpId="0" animBg="1"/>
      <p:bldP spid="1326098" grpId="0" animBg="1"/>
      <p:bldP spid="1326099" grpId="0" animBg="1"/>
      <p:bldP spid="1326100" grpId="0" animBg="1"/>
      <p:bldP spid="1326101" grpId="0" animBg="1"/>
      <p:bldP spid="132610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32" name="Rectangle 24"/>
          <p:cNvSpPr>
            <a:spLocks noChangeArrowheads="1"/>
          </p:cNvSpPr>
          <p:nvPr/>
        </p:nvSpPr>
        <p:spPr bwMode="auto">
          <a:xfrm>
            <a:off x="6192717" y="2183425"/>
            <a:ext cx="2741735" cy="3239966"/>
          </a:xfrm>
          <a:prstGeom prst="rect">
            <a:avLst/>
          </a:prstGeom>
          <a:solidFill>
            <a:schemeClr val="folHlink"/>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endParaRPr lang="zh-CN" altLang="en-US" b="1"/>
          </a:p>
        </p:txBody>
      </p:sp>
      <p:sp>
        <p:nvSpPr>
          <p:cNvPr id="216067" name="Rectangle 2"/>
          <p:cNvSpPr>
            <a:spLocks noGrp="1" noChangeArrowheads="1"/>
          </p:cNvSpPr>
          <p:nvPr>
            <p:ph type="title"/>
          </p:nvPr>
        </p:nvSpPr>
        <p:spPr>
          <a:xfrm>
            <a:off x="1039689" y="411772"/>
            <a:ext cx="6151685" cy="584689"/>
          </a:xfrm>
        </p:spPr>
        <p:txBody>
          <a:bodyPr>
            <a:noAutofit/>
          </a:bodyPr>
          <a:lstStyle/>
          <a:p>
            <a:pPr eaLnBrk="1" hangingPunct="1"/>
            <a:r>
              <a:rPr lang="zh-CN" altLang="en-US" sz="2800" dirty="0">
                <a:solidFill>
                  <a:srgbClr val="FF0000"/>
                </a:solidFill>
              </a:rPr>
              <a:t>设备自主保全流程（总结）</a:t>
            </a:r>
          </a:p>
        </p:txBody>
      </p:sp>
      <p:sp>
        <p:nvSpPr>
          <p:cNvPr id="913412" name="Rectangle 4"/>
          <p:cNvSpPr>
            <a:spLocks noChangeArrowheads="1"/>
          </p:cNvSpPr>
          <p:nvPr/>
        </p:nvSpPr>
        <p:spPr bwMode="auto">
          <a:xfrm>
            <a:off x="427894" y="3096358"/>
            <a:ext cx="1485900" cy="955431"/>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a:t>设备保全</a:t>
            </a:r>
          </a:p>
          <a:p>
            <a:pPr marL="420576" indent="-420576">
              <a:lnSpc>
                <a:spcPct val="150000"/>
              </a:lnSpc>
              <a:defRPr/>
            </a:pPr>
            <a:r>
              <a:rPr lang="zh-CN" altLang="en-US" b="1"/>
              <a:t>（零停机）</a:t>
            </a:r>
          </a:p>
        </p:txBody>
      </p:sp>
      <p:sp>
        <p:nvSpPr>
          <p:cNvPr id="913413" name="Rectangle 5"/>
          <p:cNvSpPr>
            <a:spLocks noChangeArrowheads="1"/>
          </p:cNvSpPr>
          <p:nvPr/>
        </p:nvSpPr>
        <p:spPr bwMode="auto">
          <a:xfrm>
            <a:off x="2412023" y="3138854"/>
            <a:ext cx="1288074" cy="955431"/>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a:t>操作人员</a:t>
            </a:r>
          </a:p>
          <a:p>
            <a:pPr marL="420576" indent="-420576">
              <a:lnSpc>
                <a:spcPct val="150000"/>
              </a:lnSpc>
              <a:defRPr/>
            </a:pPr>
            <a:r>
              <a:rPr lang="zh-CN" altLang="en-US" b="1"/>
              <a:t>自主保全</a:t>
            </a:r>
          </a:p>
        </p:txBody>
      </p:sp>
      <p:sp>
        <p:nvSpPr>
          <p:cNvPr id="913414" name="Rectangle 6"/>
          <p:cNvSpPr>
            <a:spLocks noChangeArrowheads="1"/>
          </p:cNvSpPr>
          <p:nvPr/>
        </p:nvSpPr>
        <p:spPr bwMode="auto">
          <a:xfrm>
            <a:off x="4488473" y="1932843"/>
            <a:ext cx="1288073" cy="955431"/>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a:t>操作人员</a:t>
            </a:r>
          </a:p>
          <a:p>
            <a:pPr marL="420576" indent="-420576">
              <a:lnSpc>
                <a:spcPct val="150000"/>
              </a:lnSpc>
              <a:defRPr/>
            </a:pPr>
            <a:r>
              <a:rPr lang="zh-CN" altLang="en-US" b="1"/>
              <a:t>准确操作</a:t>
            </a:r>
          </a:p>
        </p:txBody>
      </p:sp>
      <p:sp>
        <p:nvSpPr>
          <p:cNvPr id="913415" name="Rectangle 7"/>
          <p:cNvSpPr>
            <a:spLocks noChangeArrowheads="1"/>
          </p:cNvSpPr>
          <p:nvPr/>
        </p:nvSpPr>
        <p:spPr bwMode="auto">
          <a:xfrm>
            <a:off x="4488473" y="3220915"/>
            <a:ext cx="1288073" cy="955431"/>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a:t>操作人员</a:t>
            </a:r>
          </a:p>
          <a:p>
            <a:pPr marL="420576" indent="-420576">
              <a:lnSpc>
                <a:spcPct val="150000"/>
              </a:lnSpc>
              <a:defRPr/>
            </a:pPr>
            <a:r>
              <a:rPr lang="zh-CN" altLang="en-US" b="1"/>
              <a:t>日常点检</a:t>
            </a:r>
          </a:p>
        </p:txBody>
      </p:sp>
      <p:sp>
        <p:nvSpPr>
          <p:cNvPr id="913416" name="Rectangle 8"/>
          <p:cNvSpPr>
            <a:spLocks noChangeArrowheads="1"/>
          </p:cNvSpPr>
          <p:nvPr/>
        </p:nvSpPr>
        <p:spPr bwMode="auto">
          <a:xfrm>
            <a:off x="4488473" y="4592515"/>
            <a:ext cx="1288073" cy="955431"/>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a:t>操作人员</a:t>
            </a:r>
          </a:p>
          <a:p>
            <a:pPr marL="420576" indent="-420576">
              <a:lnSpc>
                <a:spcPct val="150000"/>
              </a:lnSpc>
              <a:defRPr/>
            </a:pPr>
            <a:r>
              <a:rPr lang="zh-CN" altLang="en-US" b="1"/>
              <a:t>预防保养</a:t>
            </a:r>
          </a:p>
        </p:txBody>
      </p:sp>
      <p:sp>
        <p:nvSpPr>
          <p:cNvPr id="913419" name="Rectangle 11"/>
          <p:cNvSpPr>
            <a:spLocks noChangeArrowheads="1"/>
          </p:cNvSpPr>
          <p:nvPr/>
        </p:nvSpPr>
        <p:spPr bwMode="auto">
          <a:xfrm>
            <a:off x="6358306" y="2473572"/>
            <a:ext cx="2492619" cy="747346"/>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dirty="0"/>
              <a:t>建立（执行）设备操作可</a:t>
            </a:r>
          </a:p>
          <a:p>
            <a:pPr marL="420576" indent="-420576">
              <a:lnSpc>
                <a:spcPct val="150000"/>
              </a:lnSpc>
              <a:defRPr/>
            </a:pPr>
            <a:r>
              <a:rPr lang="zh-CN" altLang="en-US" b="1" dirty="0"/>
              <a:t>视化手册及看板</a:t>
            </a:r>
          </a:p>
        </p:txBody>
      </p:sp>
      <p:sp>
        <p:nvSpPr>
          <p:cNvPr id="913420" name="Rectangle 12"/>
          <p:cNvSpPr>
            <a:spLocks noChangeArrowheads="1"/>
          </p:cNvSpPr>
          <p:nvPr/>
        </p:nvSpPr>
        <p:spPr bwMode="auto">
          <a:xfrm>
            <a:off x="6358306" y="3470031"/>
            <a:ext cx="2492619" cy="747346"/>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dirty="0"/>
              <a:t>建立（执行）设备</a:t>
            </a:r>
          </a:p>
          <a:p>
            <a:pPr marL="420576" indent="-420576">
              <a:lnSpc>
                <a:spcPct val="150000"/>
              </a:lnSpc>
              <a:defRPr/>
            </a:pPr>
            <a:r>
              <a:rPr lang="zh-CN" altLang="en-US" b="1" dirty="0"/>
              <a:t>点检表</a:t>
            </a:r>
          </a:p>
        </p:txBody>
      </p:sp>
      <p:sp>
        <p:nvSpPr>
          <p:cNvPr id="913421" name="Rectangle 13"/>
          <p:cNvSpPr>
            <a:spLocks noChangeArrowheads="1"/>
          </p:cNvSpPr>
          <p:nvPr/>
        </p:nvSpPr>
        <p:spPr bwMode="auto">
          <a:xfrm>
            <a:off x="6358306" y="4508991"/>
            <a:ext cx="2492619" cy="706315"/>
          </a:xfrm>
          <a:prstGeom prst="rect">
            <a:avLst/>
          </a:prstGeom>
          <a:solidFill>
            <a:srgbClr val="FFC000"/>
          </a:solidFill>
          <a:ln w="1905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dirty="0"/>
              <a:t>建立（执行）设备</a:t>
            </a:r>
            <a:endParaRPr lang="en-US" altLang="zh-CN" b="1" dirty="0"/>
          </a:p>
          <a:p>
            <a:pPr marL="420576" indent="-420576">
              <a:lnSpc>
                <a:spcPct val="150000"/>
              </a:lnSpc>
              <a:defRPr/>
            </a:pPr>
            <a:r>
              <a:rPr lang="zh-CN" altLang="en-US" b="1" dirty="0"/>
              <a:t>维修计划</a:t>
            </a:r>
          </a:p>
        </p:txBody>
      </p:sp>
      <p:sp>
        <p:nvSpPr>
          <p:cNvPr id="913422" name="Line 14"/>
          <p:cNvSpPr>
            <a:spLocks noChangeShapeType="1"/>
          </p:cNvSpPr>
          <p:nvPr/>
        </p:nvSpPr>
        <p:spPr bwMode="auto">
          <a:xfrm>
            <a:off x="1913792" y="3637085"/>
            <a:ext cx="498231"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3" name="Line 15"/>
          <p:cNvSpPr>
            <a:spLocks noChangeShapeType="1"/>
          </p:cNvSpPr>
          <p:nvPr/>
        </p:nvSpPr>
        <p:spPr bwMode="auto">
          <a:xfrm flipV="1">
            <a:off x="3700096" y="3678115"/>
            <a:ext cx="830873"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4" name="Line 16"/>
          <p:cNvSpPr>
            <a:spLocks noChangeShapeType="1"/>
          </p:cNvSpPr>
          <p:nvPr/>
        </p:nvSpPr>
        <p:spPr bwMode="auto">
          <a:xfrm>
            <a:off x="3990243" y="2390043"/>
            <a:ext cx="0" cy="2784231"/>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5" name="Line 17"/>
          <p:cNvSpPr>
            <a:spLocks noChangeShapeType="1"/>
          </p:cNvSpPr>
          <p:nvPr/>
        </p:nvSpPr>
        <p:spPr bwMode="auto">
          <a:xfrm>
            <a:off x="3990243" y="2390043"/>
            <a:ext cx="540726"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6" name="Line 18"/>
          <p:cNvSpPr>
            <a:spLocks noChangeShapeType="1"/>
          </p:cNvSpPr>
          <p:nvPr/>
        </p:nvSpPr>
        <p:spPr bwMode="auto">
          <a:xfrm>
            <a:off x="3990243" y="5174274"/>
            <a:ext cx="539262"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7" name="Line 19"/>
          <p:cNvSpPr>
            <a:spLocks noChangeShapeType="1"/>
          </p:cNvSpPr>
          <p:nvPr/>
        </p:nvSpPr>
        <p:spPr bwMode="auto">
          <a:xfrm>
            <a:off x="5984631" y="2307984"/>
            <a:ext cx="0" cy="348908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8" name="Line 20"/>
          <p:cNvSpPr>
            <a:spLocks noChangeShapeType="1"/>
          </p:cNvSpPr>
          <p:nvPr/>
        </p:nvSpPr>
        <p:spPr bwMode="auto">
          <a:xfrm flipH="1">
            <a:off x="5776547" y="2307981"/>
            <a:ext cx="208085"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29" name="Line 21"/>
          <p:cNvSpPr>
            <a:spLocks noChangeShapeType="1"/>
          </p:cNvSpPr>
          <p:nvPr/>
        </p:nvSpPr>
        <p:spPr bwMode="auto">
          <a:xfrm>
            <a:off x="5984631" y="5380892"/>
            <a:ext cx="0"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30" name="Line 22"/>
          <p:cNvSpPr>
            <a:spLocks noChangeShapeType="1"/>
          </p:cNvSpPr>
          <p:nvPr/>
        </p:nvSpPr>
        <p:spPr bwMode="auto">
          <a:xfrm flipH="1" flipV="1">
            <a:off x="5776547" y="5174274"/>
            <a:ext cx="208085"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31" name="Line 23"/>
          <p:cNvSpPr>
            <a:spLocks noChangeShapeType="1"/>
          </p:cNvSpPr>
          <p:nvPr/>
        </p:nvSpPr>
        <p:spPr bwMode="auto">
          <a:xfrm flipH="1">
            <a:off x="5776546" y="3761643"/>
            <a:ext cx="457200"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34" name="Line 26"/>
          <p:cNvSpPr>
            <a:spLocks noChangeShapeType="1"/>
          </p:cNvSpPr>
          <p:nvPr/>
        </p:nvSpPr>
        <p:spPr bwMode="auto">
          <a:xfrm flipH="1">
            <a:off x="1332035" y="5797062"/>
            <a:ext cx="4652596" cy="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35" name="Line 27"/>
          <p:cNvSpPr>
            <a:spLocks noChangeShapeType="1"/>
          </p:cNvSpPr>
          <p:nvPr/>
        </p:nvSpPr>
        <p:spPr bwMode="auto">
          <a:xfrm flipV="1">
            <a:off x="1373066" y="4094287"/>
            <a:ext cx="0" cy="1702777"/>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
        <p:nvSpPr>
          <p:cNvPr id="913436" name="Rectangle 28"/>
          <p:cNvSpPr>
            <a:spLocks noChangeArrowheads="1"/>
          </p:cNvSpPr>
          <p:nvPr/>
        </p:nvSpPr>
        <p:spPr bwMode="auto">
          <a:xfrm>
            <a:off x="417637" y="1559169"/>
            <a:ext cx="1702777" cy="955431"/>
          </a:xfrm>
          <a:prstGeom prst="rect">
            <a:avLst/>
          </a:prstGeom>
          <a:solidFill>
            <a:srgbClr val="FFC000"/>
          </a:solidFill>
          <a:ln w="12700" algn="ctr">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lIns="83077" tIns="43200" rIns="83077" bIns="43200" anchor="ctr"/>
          <a:lstStyle/>
          <a:p>
            <a:pPr marL="420576" indent="-420576">
              <a:lnSpc>
                <a:spcPct val="150000"/>
              </a:lnSpc>
              <a:defRPr/>
            </a:pPr>
            <a:r>
              <a:rPr lang="zh-CN" altLang="en-US" b="1" dirty="0"/>
              <a:t>专业保全由</a:t>
            </a:r>
          </a:p>
          <a:p>
            <a:pPr marL="420576" indent="-420576">
              <a:lnSpc>
                <a:spcPct val="150000"/>
              </a:lnSpc>
              <a:defRPr/>
            </a:pPr>
            <a:r>
              <a:rPr lang="zh-CN" altLang="en-US" b="1" dirty="0"/>
              <a:t>设备科完成</a:t>
            </a:r>
          </a:p>
        </p:txBody>
      </p:sp>
      <p:sp>
        <p:nvSpPr>
          <p:cNvPr id="913437" name="Line 29"/>
          <p:cNvSpPr>
            <a:spLocks noChangeShapeType="1"/>
          </p:cNvSpPr>
          <p:nvPr/>
        </p:nvSpPr>
        <p:spPr bwMode="auto">
          <a:xfrm flipV="1">
            <a:off x="1248508" y="2514600"/>
            <a:ext cx="0" cy="581758"/>
          </a:xfrm>
          <a:prstGeom prst="line">
            <a:avLst/>
          </a:prstGeom>
          <a:noFill/>
          <a:ln w="28575">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p>
        </p:txBody>
      </p:sp>
    </p:spTree>
    <p:extLst>
      <p:ext uri="{BB962C8B-B14F-4D97-AF65-F5344CB8AC3E}">
        <p14:creationId xmlns:p14="http://schemas.microsoft.com/office/powerpoint/2010/main" val="374468185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84" name="Rectangle 16"/>
          <p:cNvSpPr>
            <a:spLocks noChangeArrowheads="1"/>
          </p:cNvSpPr>
          <p:nvPr/>
        </p:nvSpPr>
        <p:spPr bwMode="auto">
          <a:xfrm>
            <a:off x="5817579" y="1642697"/>
            <a:ext cx="2992315" cy="4362450"/>
          </a:xfrm>
          <a:prstGeom prst="rect">
            <a:avLst/>
          </a:prstGeom>
          <a:solidFill>
            <a:schemeClr val="folHlink"/>
          </a:solidFill>
          <a:ln w="19050" algn="ctr">
            <a:solidFill>
              <a:schemeClr val="tx1"/>
            </a:solidFill>
            <a:miter lim="800000"/>
            <a:headEnd/>
            <a:tailEnd/>
          </a:ln>
          <a:effectLst>
            <a:outerShdw dist="20000" dir="5400000" algn="ctr" rotWithShape="0">
              <a:srgbClr val="000000">
                <a:alpha val="34000"/>
              </a:srgbClr>
            </a:outerShdw>
          </a:effectLst>
        </p:spPr>
        <p:txBody>
          <a:bodyPr wrap="none" lIns="83077" tIns="43200" rIns="83077" bIns="43200" anchor="ctr"/>
          <a:lstStyle/>
          <a:p>
            <a:pPr marL="420576" indent="-420576">
              <a:lnSpc>
                <a:spcPct val="150000"/>
              </a:lnSpc>
              <a:defRPr/>
            </a:pPr>
            <a:endParaRPr lang="zh-CN" altLang="en-US" b="1">
              <a:latin typeface="微软雅黑" pitchFamily="34" charset="-122"/>
              <a:ea typeface="微软雅黑" pitchFamily="34" charset="-122"/>
            </a:endParaRPr>
          </a:p>
        </p:txBody>
      </p:sp>
      <p:sp>
        <p:nvSpPr>
          <p:cNvPr id="234499" name="Rectangle 2"/>
          <p:cNvSpPr>
            <a:spLocks noGrp="1" noChangeArrowheads="1"/>
          </p:cNvSpPr>
          <p:nvPr>
            <p:ph type="title"/>
          </p:nvPr>
        </p:nvSpPr>
        <p:spPr>
          <a:xfrm>
            <a:off x="1121021" y="395300"/>
            <a:ext cx="6331299" cy="623146"/>
          </a:xfrm>
        </p:spPr>
        <p:txBody>
          <a:bodyPr>
            <a:normAutofit/>
          </a:bodyPr>
          <a:lstStyle/>
          <a:p>
            <a:pPr eaLnBrk="1" hangingPunct="1"/>
            <a:r>
              <a:rPr lang="zh-CN" altLang="en-US" sz="2800" dirty="0">
                <a:solidFill>
                  <a:srgbClr val="FF0000"/>
                </a:solidFill>
              </a:rPr>
              <a:t>物料管理流程</a:t>
            </a:r>
          </a:p>
        </p:txBody>
      </p:sp>
      <p:sp>
        <p:nvSpPr>
          <p:cNvPr id="928772" name="Rectangle 4"/>
          <p:cNvSpPr>
            <a:spLocks noChangeArrowheads="1"/>
          </p:cNvSpPr>
          <p:nvPr/>
        </p:nvSpPr>
        <p:spPr bwMode="auto">
          <a:xfrm>
            <a:off x="251520" y="2971802"/>
            <a:ext cx="1536249" cy="996459"/>
          </a:xfrm>
          <a:prstGeom prst="rect">
            <a:avLst/>
          </a:prstGeom>
          <a:solidFill>
            <a:srgbClr val="FFFF00"/>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nSpc>
                <a:spcPct val="150000"/>
              </a:lnSpc>
              <a:defRPr/>
            </a:pPr>
            <a:r>
              <a:rPr lang="zh-CN" altLang="en-US" sz="2400" b="1" dirty="0">
                <a:latin typeface="微软雅黑" pitchFamily="34" charset="-122"/>
                <a:ea typeface="微软雅黑" pitchFamily="34" charset="-122"/>
              </a:rPr>
              <a:t>物料管理</a:t>
            </a:r>
          </a:p>
          <a:p>
            <a:pPr marL="420576" indent="-420576">
              <a:lnSpc>
                <a:spcPct val="150000"/>
              </a:lnSpc>
              <a:defRPr/>
            </a:pPr>
            <a:r>
              <a:rPr lang="zh-CN" altLang="en-US" sz="2400" b="1" dirty="0">
                <a:latin typeface="微软雅黑" pitchFamily="34" charset="-122"/>
                <a:ea typeface="微软雅黑" pitchFamily="34" charset="-122"/>
              </a:rPr>
              <a:t>（零浪费）</a:t>
            </a:r>
          </a:p>
        </p:txBody>
      </p:sp>
      <p:sp>
        <p:nvSpPr>
          <p:cNvPr id="928773" name="Rectangle 5"/>
          <p:cNvSpPr>
            <a:spLocks noChangeArrowheads="1"/>
          </p:cNvSpPr>
          <p:nvPr/>
        </p:nvSpPr>
        <p:spPr bwMode="auto">
          <a:xfrm>
            <a:off x="2577613" y="2183423"/>
            <a:ext cx="2327031" cy="1038958"/>
          </a:xfrm>
          <a:prstGeom prst="rect">
            <a:avLst/>
          </a:prstGeom>
          <a:solidFill>
            <a:srgbClr val="FFFF00"/>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nSpc>
                <a:spcPct val="150000"/>
              </a:lnSpc>
              <a:defRPr/>
            </a:pPr>
            <a:r>
              <a:rPr lang="zh-CN" altLang="en-US" sz="2000" b="1" dirty="0">
                <a:latin typeface="微软雅黑" pitchFamily="34" charset="-122"/>
                <a:ea typeface="微软雅黑" pitchFamily="34" charset="-122"/>
              </a:rPr>
              <a:t>“三正”管理：</a:t>
            </a:r>
          </a:p>
          <a:p>
            <a:pPr marL="420576" indent="-420576">
              <a:lnSpc>
                <a:spcPct val="150000"/>
              </a:lnSpc>
              <a:defRPr/>
            </a:pPr>
            <a:r>
              <a:rPr lang="zh-CN" altLang="en-US" sz="2000" b="1" dirty="0">
                <a:latin typeface="微软雅黑" pitchFamily="34" charset="-122"/>
                <a:ea typeface="微软雅黑" pitchFamily="34" charset="-122"/>
              </a:rPr>
              <a:t>正位置、正品、正量</a:t>
            </a:r>
          </a:p>
        </p:txBody>
      </p:sp>
      <p:sp>
        <p:nvSpPr>
          <p:cNvPr id="928774" name="Rectangle 6"/>
          <p:cNvSpPr>
            <a:spLocks noChangeArrowheads="1"/>
          </p:cNvSpPr>
          <p:nvPr/>
        </p:nvSpPr>
        <p:spPr bwMode="auto">
          <a:xfrm>
            <a:off x="2536581" y="4176346"/>
            <a:ext cx="2366596" cy="1038958"/>
          </a:xfrm>
          <a:prstGeom prst="rect">
            <a:avLst/>
          </a:prstGeom>
          <a:solidFill>
            <a:srgbClr val="FFFF00"/>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nSpc>
                <a:spcPct val="150000"/>
              </a:lnSpc>
              <a:defRPr/>
            </a:pPr>
            <a:r>
              <a:rPr lang="zh-CN" altLang="en-US" sz="2000" b="1">
                <a:latin typeface="微软雅黑" pitchFamily="34" charset="-122"/>
                <a:ea typeface="微软雅黑" pitchFamily="34" charset="-122"/>
              </a:rPr>
              <a:t>物料先进先出</a:t>
            </a:r>
          </a:p>
        </p:txBody>
      </p:sp>
      <p:sp>
        <p:nvSpPr>
          <p:cNvPr id="928775" name="Rectangle 7"/>
          <p:cNvSpPr>
            <a:spLocks noChangeArrowheads="1"/>
          </p:cNvSpPr>
          <p:nvPr/>
        </p:nvSpPr>
        <p:spPr bwMode="auto">
          <a:xfrm>
            <a:off x="6068160" y="1932845"/>
            <a:ext cx="2574680" cy="1038957"/>
          </a:xfrm>
          <a:prstGeom prst="rect">
            <a:avLst/>
          </a:prstGeom>
          <a:solidFill>
            <a:srgbClr val="FFFF00"/>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nSpc>
                <a:spcPct val="150000"/>
              </a:lnSpc>
              <a:defRPr/>
            </a:pPr>
            <a:r>
              <a:rPr lang="zh-CN" altLang="en-US" b="1">
                <a:latin typeface="微软雅黑" pitchFamily="34" charset="-122"/>
                <a:ea typeface="微软雅黑" pitchFamily="34" charset="-122"/>
              </a:rPr>
              <a:t>设立专用区域，使用存放</a:t>
            </a:r>
          </a:p>
          <a:p>
            <a:pPr marL="420576" indent="-420576">
              <a:lnSpc>
                <a:spcPct val="150000"/>
              </a:lnSpc>
              <a:defRPr/>
            </a:pPr>
            <a:r>
              <a:rPr lang="zh-CN" altLang="en-US" b="1">
                <a:latin typeface="微软雅黑" pitchFamily="34" charset="-122"/>
                <a:ea typeface="微软雅黑" pitchFamily="34" charset="-122"/>
              </a:rPr>
              <a:t>架</a:t>
            </a:r>
            <a:r>
              <a:rPr lang="en-US" altLang="zh-CN" b="1">
                <a:latin typeface="微软雅黑" pitchFamily="34" charset="-122"/>
                <a:ea typeface="微软雅黑" pitchFamily="34" charset="-122"/>
              </a:rPr>
              <a:t>/</a:t>
            </a:r>
            <a:r>
              <a:rPr lang="zh-CN" altLang="en-US" b="1">
                <a:latin typeface="微软雅黑" pitchFamily="34" charset="-122"/>
                <a:ea typeface="微软雅黑" pitchFamily="34" charset="-122"/>
              </a:rPr>
              <a:t>保管箱存放工装器具</a:t>
            </a:r>
          </a:p>
        </p:txBody>
      </p:sp>
      <p:sp>
        <p:nvSpPr>
          <p:cNvPr id="928776" name="Rectangle 8"/>
          <p:cNvSpPr>
            <a:spLocks noChangeArrowheads="1"/>
          </p:cNvSpPr>
          <p:nvPr/>
        </p:nvSpPr>
        <p:spPr bwMode="auto">
          <a:xfrm>
            <a:off x="6068160" y="3387969"/>
            <a:ext cx="2617177" cy="1038958"/>
          </a:xfrm>
          <a:prstGeom prst="rect">
            <a:avLst/>
          </a:prstGeom>
          <a:solidFill>
            <a:srgbClr val="FFFF00"/>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nSpc>
                <a:spcPct val="150000"/>
              </a:lnSpc>
              <a:defRPr/>
            </a:pPr>
            <a:r>
              <a:rPr lang="zh-CN" altLang="en-US" b="1">
                <a:latin typeface="微软雅黑" pitchFamily="34" charset="-122"/>
                <a:ea typeface="微软雅黑" pitchFamily="34" charset="-122"/>
              </a:rPr>
              <a:t>使用标准化工装存放物料</a:t>
            </a:r>
          </a:p>
        </p:txBody>
      </p:sp>
      <p:sp>
        <p:nvSpPr>
          <p:cNvPr id="928777" name="Rectangle 9"/>
          <p:cNvSpPr>
            <a:spLocks noChangeArrowheads="1"/>
          </p:cNvSpPr>
          <p:nvPr/>
        </p:nvSpPr>
        <p:spPr bwMode="auto">
          <a:xfrm>
            <a:off x="6025662" y="4800600"/>
            <a:ext cx="2659674" cy="1038958"/>
          </a:xfrm>
          <a:prstGeom prst="rect">
            <a:avLst/>
          </a:prstGeom>
          <a:solidFill>
            <a:srgbClr val="FFFF00"/>
          </a:solidFill>
          <a:ln w="1905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83077" tIns="43200" rIns="83077" bIns="43200" anchor="ctr"/>
          <a:lstStyle/>
          <a:p>
            <a:pPr marL="420576" indent="-420576">
              <a:lnSpc>
                <a:spcPct val="150000"/>
              </a:lnSpc>
              <a:defRPr/>
            </a:pPr>
            <a:r>
              <a:rPr lang="zh-CN" altLang="en-US" b="1">
                <a:latin typeface="微软雅黑" pitchFamily="34" charset="-122"/>
                <a:ea typeface="微软雅黑" pitchFamily="34" charset="-122"/>
              </a:rPr>
              <a:t>使用工装目视化看板，</a:t>
            </a:r>
          </a:p>
          <a:p>
            <a:pPr marL="420576" indent="-420576">
              <a:lnSpc>
                <a:spcPct val="150000"/>
              </a:lnSpc>
              <a:defRPr/>
            </a:pPr>
            <a:r>
              <a:rPr lang="zh-CN" altLang="en-US" b="1">
                <a:latin typeface="微软雅黑" pitchFamily="34" charset="-122"/>
                <a:ea typeface="微软雅黑" pitchFamily="34" charset="-122"/>
              </a:rPr>
              <a:t>实现目视知数知态</a:t>
            </a:r>
          </a:p>
        </p:txBody>
      </p:sp>
      <p:sp>
        <p:nvSpPr>
          <p:cNvPr id="928779" name="Line 11"/>
          <p:cNvSpPr>
            <a:spLocks noChangeShapeType="1"/>
          </p:cNvSpPr>
          <p:nvPr/>
        </p:nvSpPr>
        <p:spPr bwMode="auto">
          <a:xfrm>
            <a:off x="1789236" y="3553558"/>
            <a:ext cx="206619" cy="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0" name="Line 12"/>
          <p:cNvSpPr>
            <a:spLocks noChangeShapeType="1"/>
          </p:cNvSpPr>
          <p:nvPr/>
        </p:nvSpPr>
        <p:spPr bwMode="auto">
          <a:xfrm>
            <a:off x="1995854" y="2681654"/>
            <a:ext cx="0" cy="207645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1" name="Line 13"/>
          <p:cNvSpPr>
            <a:spLocks noChangeShapeType="1"/>
          </p:cNvSpPr>
          <p:nvPr/>
        </p:nvSpPr>
        <p:spPr bwMode="auto">
          <a:xfrm>
            <a:off x="1995855" y="2681654"/>
            <a:ext cx="622789"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2" name="Line 14"/>
          <p:cNvSpPr>
            <a:spLocks noChangeShapeType="1"/>
          </p:cNvSpPr>
          <p:nvPr/>
        </p:nvSpPr>
        <p:spPr bwMode="auto">
          <a:xfrm>
            <a:off x="1995855" y="4758104"/>
            <a:ext cx="540727"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5" name="Line 17"/>
          <p:cNvSpPr>
            <a:spLocks noChangeShapeType="1"/>
          </p:cNvSpPr>
          <p:nvPr/>
        </p:nvSpPr>
        <p:spPr bwMode="auto">
          <a:xfrm>
            <a:off x="5237285" y="2598129"/>
            <a:ext cx="0" cy="299085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6" name="Line 18"/>
          <p:cNvSpPr>
            <a:spLocks noChangeShapeType="1"/>
          </p:cNvSpPr>
          <p:nvPr/>
        </p:nvSpPr>
        <p:spPr bwMode="auto">
          <a:xfrm flipH="1">
            <a:off x="4904643" y="2598127"/>
            <a:ext cx="332642"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7" name="Line 19"/>
          <p:cNvSpPr>
            <a:spLocks noChangeShapeType="1"/>
          </p:cNvSpPr>
          <p:nvPr/>
        </p:nvSpPr>
        <p:spPr bwMode="auto">
          <a:xfrm flipH="1">
            <a:off x="4904643" y="4841631"/>
            <a:ext cx="332642" cy="0"/>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8" name="Line 20"/>
          <p:cNvSpPr>
            <a:spLocks noChangeShapeType="1"/>
          </p:cNvSpPr>
          <p:nvPr/>
        </p:nvSpPr>
        <p:spPr bwMode="auto">
          <a:xfrm>
            <a:off x="5237285" y="3761643"/>
            <a:ext cx="580292" cy="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89" name="Line 21"/>
          <p:cNvSpPr>
            <a:spLocks noChangeShapeType="1"/>
          </p:cNvSpPr>
          <p:nvPr/>
        </p:nvSpPr>
        <p:spPr bwMode="auto">
          <a:xfrm flipH="1">
            <a:off x="1123952" y="5588977"/>
            <a:ext cx="4111869" cy="0"/>
          </a:xfrm>
          <a:prstGeom prst="line">
            <a:avLst/>
          </a:prstGeom>
          <a:noFill/>
          <a:ln w="19050">
            <a:solidFill>
              <a:schemeClr val="tx1"/>
            </a:solidFill>
            <a:round/>
            <a:headEnd/>
            <a:tailEn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
        <p:nvSpPr>
          <p:cNvPr id="928790" name="Line 22"/>
          <p:cNvSpPr>
            <a:spLocks noChangeShapeType="1"/>
          </p:cNvSpPr>
          <p:nvPr/>
        </p:nvSpPr>
        <p:spPr bwMode="auto">
          <a:xfrm flipV="1">
            <a:off x="1123950" y="4010760"/>
            <a:ext cx="0" cy="1578219"/>
          </a:xfrm>
          <a:prstGeom prst="line">
            <a:avLst/>
          </a:prstGeom>
          <a:noFill/>
          <a:ln w="19050">
            <a:solidFill>
              <a:schemeClr val="tx1"/>
            </a:solidFill>
            <a:round/>
            <a:headEnd/>
            <a:tailEnd type="triangle" w="med" len="med"/>
          </a:ln>
          <a:effectLst>
            <a:outerShdw dist="20000" dir="5400000" algn="ctr" rotWithShape="0">
              <a:srgbClr val="000000">
                <a:alpha val="34000"/>
              </a:srgbClr>
            </a:outerShdw>
          </a:effectLst>
        </p:spPr>
        <p:txBody>
          <a:bodyPr wrap="none" lIns="83077" tIns="43200" rIns="83077" bIns="43200" anchor="ctr"/>
          <a:lstStyle/>
          <a:p>
            <a:pPr>
              <a:lnSpc>
                <a:spcPct val="150000"/>
              </a:lnSpc>
              <a:defRPr/>
            </a:pPr>
            <a:endParaRPr lang="zh-CN" altLang="en-US" b="1">
              <a:latin typeface="微软雅黑" pitchFamily="34" charset="-122"/>
              <a:ea typeface="微软雅黑" pitchFamily="34" charset="-122"/>
            </a:endParaRPr>
          </a:p>
        </p:txBody>
      </p:sp>
    </p:spTree>
    <p:extLst>
      <p:ext uri="{BB962C8B-B14F-4D97-AF65-F5344CB8AC3E}">
        <p14:creationId xmlns:p14="http://schemas.microsoft.com/office/powerpoint/2010/main" val="3131551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8772"/>
                                        </p:tgtEl>
                                        <p:attrNameLst>
                                          <p:attrName>style.visibility</p:attrName>
                                        </p:attrNameLst>
                                      </p:cBhvr>
                                      <p:to>
                                        <p:strVal val="visible"/>
                                      </p:to>
                                    </p:set>
                                    <p:animEffect transition="in" filter="blinds(horizontal)">
                                      <p:cBhvr>
                                        <p:cTn id="7" dur="500"/>
                                        <p:tgtEl>
                                          <p:spTgt spid="928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8779"/>
                                        </p:tgtEl>
                                        <p:attrNameLst>
                                          <p:attrName>style.visibility</p:attrName>
                                        </p:attrNameLst>
                                      </p:cBhvr>
                                      <p:to>
                                        <p:strVal val="visible"/>
                                      </p:to>
                                    </p:set>
                                    <p:animEffect transition="in" filter="blinds(horizontal)">
                                      <p:cBhvr>
                                        <p:cTn id="12" dur="500"/>
                                        <p:tgtEl>
                                          <p:spTgt spid="928779"/>
                                        </p:tgtEl>
                                      </p:cBhvr>
                                    </p:animEffect>
                                  </p:childTnLst>
                                </p:cTn>
                              </p:par>
                              <p:par>
                                <p:cTn id="13" presetID="3" presetClass="entr" presetSubtype="10" fill="hold" nodeType="withEffect">
                                  <p:stCondLst>
                                    <p:cond delay="0"/>
                                  </p:stCondLst>
                                  <p:childTnLst>
                                    <p:set>
                                      <p:cBhvr>
                                        <p:cTn id="14" dur="1" fill="hold">
                                          <p:stCondLst>
                                            <p:cond delay="0"/>
                                          </p:stCondLst>
                                        </p:cTn>
                                        <p:tgtEl>
                                          <p:spTgt spid="928780"/>
                                        </p:tgtEl>
                                        <p:attrNameLst>
                                          <p:attrName>style.visibility</p:attrName>
                                        </p:attrNameLst>
                                      </p:cBhvr>
                                      <p:to>
                                        <p:strVal val="visible"/>
                                      </p:to>
                                    </p:set>
                                    <p:animEffect transition="in" filter="blinds(horizontal)">
                                      <p:cBhvr>
                                        <p:cTn id="15" dur="500"/>
                                        <p:tgtEl>
                                          <p:spTgt spid="928780"/>
                                        </p:tgtEl>
                                      </p:cBhvr>
                                    </p:animEffect>
                                  </p:childTnLst>
                                </p:cTn>
                              </p:par>
                              <p:par>
                                <p:cTn id="16" presetID="3" presetClass="entr" presetSubtype="10" fill="hold" nodeType="withEffect">
                                  <p:stCondLst>
                                    <p:cond delay="0"/>
                                  </p:stCondLst>
                                  <p:childTnLst>
                                    <p:set>
                                      <p:cBhvr>
                                        <p:cTn id="17" dur="1" fill="hold">
                                          <p:stCondLst>
                                            <p:cond delay="0"/>
                                          </p:stCondLst>
                                        </p:cTn>
                                        <p:tgtEl>
                                          <p:spTgt spid="928781"/>
                                        </p:tgtEl>
                                        <p:attrNameLst>
                                          <p:attrName>style.visibility</p:attrName>
                                        </p:attrNameLst>
                                      </p:cBhvr>
                                      <p:to>
                                        <p:strVal val="visible"/>
                                      </p:to>
                                    </p:set>
                                    <p:animEffect transition="in" filter="blinds(horizontal)">
                                      <p:cBhvr>
                                        <p:cTn id="18" dur="500"/>
                                        <p:tgtEl>
                                          <p:spTgt spid="928781"/>
                                        </p:tgtEl>
                                      </p:cBhvr>
                                    </p:animEffect>
                                  </p:childTnLst>
                                </p:cTn>
                              </p:par>
                              <p:par>
                                <p:cTn id="19" presetID="3" presetClass="entr" presetSubtype="10" fill="hold" nodeType="withEffect">
                                  <p:stCondLst>
                                    <p:cond delay="0"/>
                                  </p:stCondLst>
                                  <p:childTnLst>
                                    <p:set>
                                      <p:cBhvr>
                                        <p:cTn id="20" dur="1" fill="hold">
                                          <p:stCondLst>
                                            <p:cond delay="0"/>
                                          </p:stCondLst>
                                        </p:cTn>
                                        <p:tgtEl>
                                          <p:spTgt spid="928782"/>
                                        </p:tgtEl>
                                        <p:attrNameLst>
                                          <p:attrName>style.visibility</p:attrName>
                                        </p:attrNameLst>
                                      </p:cBhvr>
                                      <p:to>
                                        <p:strVal val="visible"/>
                                      </p:to>
                                    </p:set>
                                    <p:animEffect transition="in" filter="blinds(horizontal)">
                                      <p:cBhvr>
                                        <p:cTn id="21" dur="500"/>
                                        <p:tgtEl>
                                          <p:spTgt spid="92878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28773"/>
                                        </p:tgtEl>
                                        <p:attrNameLst>
                                          <p:attrName>style.visibility</p:attrName>
                                        </p:attrNameLst>
                                      </p:cBhvr>
                                      <p:to>
                                        <p:strVal val="visible"/>
                                      </p:to>
                                    </p:set>
                                    <p:animEffect transition="in" filter="blinds(horizontal)">
                                      <p:cBhvr>
                                        <p:cTn id="26" dur="500"/>
                                        <p:tgtEl>
                                          <p:spTgt spid="92877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8774"/>
                                        </p:tgtEl>
                                        <p:attrNameLst>
                                          <p:attrName>style.visibility</p:attrName>
                                        </p:attrNameLst>
                                      </p:cBhvr>
                                      <p:to>
                                        <p:strVal val="visible"/>
                                      </p:to>
                                    </p:set>
                                    <p:animEffect transition="in" filter="blinds(horizontal)">
                                      <p:cBhvr>
                                        <p:cTn id="29" dur="500"/>
                                        <p:tgtEl>
                                          <p:spTgt spid="92877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28786"/>
                                        </p:tgtEl>
                                        <p:attrNameLst>
                                          <p:attrName>style.visibility</p:attrName>
                                        </p:attrNameLst>
                                      </p:cBhvr>
                                      <p:to>
                                        <p:strVal val="visible"/>
                                      </p:to>
                                    </p:set>
                                    <p:animEffect transition="in" filter="blinds(horizontal)">
                                      <p:cBhvr>
                                        <p:cTn id="34" dur="500"/>
                                        <p:tgtEl>
                                          <p:spTgt spid="928786"/>
                                        </p:tgtEl>
                                      </p:cBhvr>
                                    </p:animEffect>
                                  </p:childTnLst>
                                </p:cTn>
                              </p:par>
                              <p:par>
                                <p:cTn id="35" presetID="3" presetClass="entr" presetSubtype="10" fill="hold" nodeType="withEffect">
                                  <p:stCondLst>
                                    <p:cond delay="0"/>
                                  </p:stCondLst>
                                  <p:childTnLst>
                                    <p:set>
                                      <p:cBhvr>
                                        <p:cTn id="36" dur="1" fill="hold">
                                          <p:stCondLst>
                                            <p:cond delay="0"/>
                                          </p:stCondLst>
                                        </p:cTn>
                                        <p:tgtEl>
                                          <p:spTgt spid="928785"/>
                                        </p:tgtEl>
                                        <p:attrNameLst>
                                          <p:attrName>style.visibility</p:attrName>
                                        </p:attrNameLst>
                                      </p:cBhvr>
                                      <p:to>
                                        <p:strVal val="visible"/>
                                      </p:to>
                                    </p:set>
                                    <p:animEffect transition="in" filter="blinds(horizontal)">
                                      <p:cBhvr>
                                        <p:cTn id="37" dur="500"/>
                                        <p:tgtEl>
                                          <p:spTgt spid="928785"/>
                                        </p:tgtEl>
                                      </p:cBhvr>
                                    </p:animEffect>
                                  </p:childTnLst>
                                </p:cTn>
                              </p:par>
                              <p:par>
                                <p:cTn id="38" presetID="3" presetClass="entr" presetSubtype="10" fill="hold" nodeType="withEffect">
                                  <p:stCondLst>
                                    <p:cond delay="0"/>
                                  </p:stCondLst>
                                  <p:childTnLst>
                                    <p:set>
                                      <p:cBhvr>
                                        <p:cTn id="39" dur="1" fill="hold">
                                          <p:stCondLst>
                                            <p:cond delay="0"/>
                                          </p:stCondLst>
                                        </p:cTn>
                                        <p:tgtEl>
                                          <p:spTgt spid="928787"/>
                                        </p:tgtEl>
                                        <p:attrNameLst>
                                          <p:attrName>style.visibility</p:attrName>
                                        </p:attrNameLst>
                                      </p:cBhvr>
                                      <p:to>
                                        <p:strVal val="visible"/>
                                      </p:to>
                                    </p:set>
                                    <p:animEffect transition="in" filter="blinds(horizontal)">
                                      <p:cBhvr>
                                        <p:cTn id="40" dur="500"/>
                                        <p:tgtEl>
                                          <p:spTgt spid="928787"/>
                                        </p:tgtEl>
                                      </p:cBhvr>
                                    </p:animEffect>
                                  </p:childTnLst>
                                </p:cTn>
                              </p:par>
                              <p:par>
                                <p:cTn id="41" presetID="3" presetClass="entr" presetSubtype="10" fill="hold" nodeType="withEffect">
                                  <p:stCondLst>
                                    <p:cond delay="0"/>
                                  </p:stCondLst>
                                  <p:childTnLst>
                                    <p:set>
                                      <p:cBhvr>
                                        <p:cTn id="42" dur="1" fill="hold">
                                          <p:stCondLst>
                                            <p:cond delay="0"/>
                                          </p:stCondLst>
                                        </p:cTn>
                                        <p:tgtEl>
                                          <p:spTgt spid="928788"/>
                                        </p:tgtEl>
                                        <p:attrNameLst>
                                          <p:attrName>style.visibility</p:attrName>
                                        </p:attrNameLst>
                                      </p:cBhvr>
                                      <p:to>
                                        <p:strVal val="visible"/>
                                      </p:to>
                                    </p:set>
                                    <p:animEffect transition="in" filter="blinds(horizontal)">
                                      <p:cBhvr>
                                        <p:cTn id="43" dur="500"/>
                                        <p:tgtEl>
                                          <p:spTgt spid="92878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28784"/>
                                        </p:tgtEl>
                                        <p:attrNameLst>
                                          <p:attrName>style.visibility</p:attrName>
                                        </p:attrNameLst>
                                      </p:cBhvr>
                                      <p:to>
                                        <p:strVal val="visible"/>
                                      </p:to>
                                    </p:set>
                                    <p:animEffect transition="in" filter="blinds(horizontal)">
                                      <p:cBhvr>
                                        <p:cTn id="46" dur="500"/>
                                        <p:tgtEl>
                                          <p:spTgt spid="92878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28775"/>
                                        </p:tgtEl>
                                        <p:attrNameLst>
                                          <p:attrName>style.visibility</p:attrName>
                                        </p:attrNameLst>
                                      </p:cBhvr>
                                      <p:to>
                                        <p:strVal val="visible"/>
                                      </p:to>
                                    </p:set>
                                    <p:animEffect transition="in" filter="blinds(horizontal)">
                                      <p:cBhvr>
                                        <p:cTn id="51" dur="500"/>
                                        <p:tgtEl>
                                          <p:spTgt spid="92877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928776"/>
                                        </p:tgtEl>
                                        <p:attrNameLst>
                                          <p:attrName>style.visibility</p:attrName>
                                        </p:attrNameLst>
                                      </p:cBhvr>
                                      <p:to>
                                        <p:strVal val="visible"/>
                                      </p:to>
                                    </p:set>
                                    <p:animEffect transition="in" filter="blinds(horizontal)">
                                      <p:cBhvr>
                                        <p:cTn id="56" dur="500"/>
                                        <p:tgtEl>
                                          <p:spTgt spid="92877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928777"/>
                                        </p:tgtEl>
                                        <p:attrNameLst>
                                          <p:attrName>style.visibility</p:attrName>
                                        </p:attrNameLst>
                                      </p:cBhvr>
                                      <p:to>
                                        <p:strVal val="visible"/>
                                      </p:to>
                                    </p:set>
                                    <p:animEffect transition="in" filter="blinds(horizontal)">
                                      <p:cBhvr>
                                        <p:cTn id="61" dur="500"/>
                                        <p:tgtEl>
                                          <p:spTgt spid="92877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928789"/>
                                        </p:tgtEl>
                                        <p:attrNameLst>
                                          <p:attrName>style.visibility</p:attrName>
                                        </p:attrNameLst>
                                      </p:cBhvr>
                                      <p:to>
                                        <p:strVal val="visible"/>
                                      </p:to>
                                    </p:set>
                                    <p:animEffect transition="in" filter="blinds(horizontal)">
                                      <p:cBhvr>
                                        <p:cTn id="66" dur="500"/>
                                        <p:tgtEl>
                                          <p:spTgt spid="928789"/>
                                        </p:tgtEl>
                                      </p:cBhvr>
                                    </p:animEffect>
                                  </p:childTnLst>
                                </p:cTn>
                              </p:par>
                              <p:par>
                                <p:cTn id="67" presetID="3" presetClass="entr" presetSubtype="10" fill="hold" nodeType="withEffect">
                                  <p:stCondLst>
                                    <p:cond delay="0"/>
                                  </p:stCondLst>
                                  <p:childTnLst>
                                    <p:set>
                                      <p:cBhvr>
                                        <p:cTn id="68" dur="1" fill="hold">
                                          <p:stCondLst>
                                            <p:cond delay="0"/>
                                          </p:stCondLst>
                                        </p:cTn>
                                        <p:tgtEl>
                                          <p:spTgt spid="928790"/>
                                        </p:tgtEl>
                                        <p:attrNameLst>
                                          <p:attrName>style.visibility</p:attrName>
                                        </p:attrNameLst>
                                      </p:cBhvr>
                                      <p:to>
                                        <p:strVal val="visible"/>
                                      </p:to>
                                    </p:set>
                                    <p:animEffect transition="in" filter="blinds(horizontal)">
                                      <p:cBhvr>
                                        <p:cTn id="69" dur="500"/>
                                        <p:tgtEl>
                                          <p:spTgt spid="92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84" grpId="0" animBg="1"/>
      <p:bldP spid="928772" grpId="0" animBg="1"/>
      <p:bldP spid="928773" grpId="0" animBg="1"/>
      <p:bldP spid="928774" grpId="0" animBg="1"/>
      <p:bldP spid="928775" grpId="0" animBg="1"/>
      <p:bldP spid="928776" grpId="0" animBg="1"/>
      <p:bldP spid="92877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descr="标识牌"/>
          <p:cNvPicPr>
            <a:picLocks noChangeAspect="1" noChangeArrowheads="1"/>
          </p:cNvPicPr>
          <p:nvPr/>
        </p:nvPicPr>
        <p:blipFill>
          <a:blip r:embed="rId2" cstate="email"/>
          <a:srcRect/>
          <a:stretch>
            <a:fillRect/>
          </a:stretch>
        </p:blipFill>
        <p:spPr bwMode="auto">
          <a:xfrm>
            <a:off x="468315" y="1701312"/>
            <a:ext cx="2160587" cy="2126273"/>
          </a:xfrm>
          <a:prstGeom prst="rect">
            <a:avLst/>
          </a:prstGeom>
          <a:noFill/>
        </p:spPr>
      </p:pic>
      <p:sp>
        <p:nvSpPr>
          <p:cNvPr id="110598" name="Text Box 6"/>
          <p:cNvSpPr txBox="1">
            <a:spLocks noChangeArrowheads="1"/>
          </p:cNvSpPr>
          <p:nvPr/>
        </p:nvSpPr>
        <p:spPr bwMode="auto">
          <a:xfrm>
            <a:off x="611188" y="3960935"/>
            <a:ext cx="1752600" cy="1626214"/>
          </a:xfrm>
          <a:prstGeom prst="rect">
            <a:avLst/>
          </a:prstGeom>
          <a:solidFill>
            <a:srgbClr val="FFCC66"/>
          </a:solidFill>
          <a:ln w="9525">
            <a:noFill/>
            <a:miter lim="800000"/>
            <a:headEnd/>
            <a:tailEnd/>
          </a:ln>
          <a:effectLst>
            <a:outerShdw dist="107763" dir="18900000" algn="ctr" rotWithShape="0">
              <a:schemeClr val="bg2"/>
            </a:outerShdw>
          </a:effectLst>
        </p:spPr>
        <p:txBody>
          <a:bodyPr>
            <a:spAutoFit/>
          </a:bodyPr>
          <a:lstStyle/>
          <a:p>
            <a:pPr>
              <a:lnSpc>
                <a:spcPct val="150000"/>
              </a:lnSpc>
              <a:spcBef>
                <a:spcPct val="50000"/>
              </a:spcBef>
            </a:pPr>
            <a:r>
              <a:rPr kumimoji="1" lang="zh-CN" altLang="en-US" sz="2215" b="1" dirty="0">
                <a:solidFill>
                  <a:srgbClr val="000099"/>
                </a:solidFill>
                <a:latin typeface="宋体" pitchFamily="2" charset="-122"/>
              </a:rPr>
              <a:t>定品</a:t>
            </a:r>
            <a:r>
              <a:rPr kumimoji="1" lang="en-US" altLang="zh-CN" sz="2215" dirty="0">
                <a:latin typeface="宋体" pitchFamily="2" charset="-122"/>
              </a:rPr>
              <a:t>-</a:t>
            </a:r>
            <a:r>
              <a:rPr kumimoji="1" lang="zh-CN" altLang="en-US" sz="2215" dirty="0">
                <a:latin typeface="宋体" pitchFamily="2" charset="-122"/>
              </a:rPr>
              <a:t>所有物品任何人都知道是什么。</a:t>
            </a:r>
          </a:p>
        </p:txBody>
      </p:sp>
      <p:pic>
        <p:nvPicPr>
          <p:cNvPr id="110599" name="Picture 7" descr="目视2"/>
          <p:cNvPicPr>
            <a:picLocks noChangeAspect="1" noChangeArrowheads="1"/>
          </p:cNvPicPr>
          <p:nvPr/>
        </p:nvPicPr>
        <p:blipFill>
          <a:blip r:embed="rId3" cstate="email"/>
          <a:srcRect/>
          <a:stretch>
            <a:fillRect/>
          </a:stretch>
        </p:blipFill>
        <p:spPr bwMode="auto">
          <a:xfrm>
            <a:off x="3419475" y="1701312"/>
            <a:ext cx="2160588" cy="2127738"/>
          </a:xfrm>
          <a:prstGeom prst="rect">
            <a:avLst/>
          </a:prstGeom>
          <a:noFill/>
        </p:spPr>
      </p:pic>
      <p:sp>
        <p:nvSpPr>
          <p:cNvPr id="110600" name="Text Box 8"/>
          <p:cNvSpPr txBox="1">
            <a:spLocks noChangeArrowheads="1"/>
          </p:cNvSpPr>
          <p:nvPr/>
        </p:nvSpPr>
        <p:spPr bwMode="auto">
          <a:xfrm>
            <a:off x="3419872" y="3960935"/>
            <a:ext cx="2088754" cy="2137508"/>
          </a:xfrm>
          <a:prstGeom prst="rect">
            <a:avLst/>
          </a:prstGeom>
          <a:solidFill>
            <a:srgbClr val="FFCC66"/>
          </a:solidFill>
          <a:ln w="9525">
            <a:noFill/>
            <a:miter lim="800000"/>
            <a:headEnd/>
            <a:tailEnd/>
          </a:ln>
          <a:effectLst>
            <a:outerShdw dist="107763" dir="18900000" algn="ctr" rotWithShape="0">
              <a:schemeClr val="bg2"/>
            </a:outerShdw>
          </a:effectLst>
        </p:spPr>
        <p:txBody>
          <a:bodyPr wrap="square">
            <a:spAutoFit/>
          </a:bodyPr>
          <a:lstStyle/>
          <a:p>
            <a:pPr>
              <a:lnSpc>
                <a:spcPct val="150000"/>
              </a:lnSpc>
              <a:spcBef>
                <a:spcPct val="50000"/>
              </a:spcBef>
            </a:pPr>
            <a:r>
              <a:rPr kumimoji="1" lang="zh-CN" altLang="en-US" sz="2215" b="1">
                <a:solidFill>
                  <a:srgbClr val="000099"/>
                </a:solidFill>
                <a:latin typeface="宋体" pitchFamily="2" charset="-122"/>
              </a:rPr>
              <a:t>定位</a:t>
            </a:r>
            <a:r>
              <a:rPr kumimoji="1" lang="en-US" altLang="zh-CN" sz="2215">
                <a:latin typeface="宋体" pitchFamily="2" charset="-122"/>
              </a:rPr>
              <a:t>-</a:t>
            </a:r>
            <a:r>
              <a:rPr kumimoji="1" lang="zh-CN" altLang="en-US" sz="2215">
                <a:latin typeface="宋体" pitchFamily="2" charset="-122"/>
              </a:rPr>
              <a:t>所有物品都有自己的位置，任何人都能找到。</a:t>
            </a:r>
          </a:p>
        </p:txBody>
      </p:sp>
      <p:pic>
        <p:nvPicPr>
          <p:cNvPr id="110601" name="Picture 9" descr="纸管"/>
          <p:cNvPicPr>
            <a:picLocks noChangeAspect="1" noChangeArrowheads="1"/>
          </p:cNvPicPr>
          <p:nvPr/>
        </p:nvPicPr>
        <p:blipFill>
          <a:blip r:embed="rId4" cstate="email"/>
          <a:srcRect/>
          <a:stretch>
            <a:fillRect/>
          </a:stretch>
        </p:blipFill>
        <p:spPr bwMode="auto">
          <a:xfrm>
            <a:off x="6372227" y="1701312"/>
            <a:ext cx="2160588" cy="2126273"/>
          </a:xfrm>
          <a:prstGeom prst="rect">
            <a:avLst/>
          </a:prstGeom>
          <a:noFill/>
        </p:spPr>
      </p:pic>
      <p:sp>
        <p:nvSpPr>
          <p:cNvPr id="110602" name="Text Box 10"/>
          <p:cNvSpPr txBox="1">
            <a:spLocks noChangeArrowheads="1"/>
          </p:cNvSpPr>
          <p:nvPr/>
        </p:nvSpPr>
        <p:spPr bwMode="auto">
          <a:xfrm>
            <a:off x="6588125" y="3960935"/>
            <a:ext cx="1752600" cy="1626214"/>
          </a:xfrm>
          <a:prstGeom prst="rect">
            <a:avLst/>
          </a:prstGeom>
          <a:solidFill>
            <a:srgbClr val="FFCC66"/>
          </a:solidFill>
          <a:ln w="9525">
            <a:noFill/>
            <a:miter lim="800000"/>
            <a:headEnd/>
            <a:tailEnd/>
          </a:ln>
          <a:effectLst>
            <a:outerShdw dist="107763" dir="18900000" algn="ctr" rotWithShape="0">
              <a:schemeClr val="bg2"/>
            </a:outerShdw>
          </a:effectLst>
        </p:spPr>
        <p:txBody>
          <a:bodyPr>
            <a:spAutoFit/>
          </a:bodyPr>
          <a:lstStyle/>
          <a:p>
            <a:pPr>
              <a:lnSpc>
                <a:spcPct val="150000"/>
              </a:lnSpc>
              <a:spcBef>
                <a:spcPct val="50000"/>
              </a:spcBef>
            </a:pPr>
            <a:r>
              <a:rPr kumimoji="1" lang="zh-CN" altLang="en-US" sz="2215" b="1">
                <a:solidFill>
                  <a:srgbClr val="000099"/>
                </a:solidFill>
                <a:latin typeface="宋体" pitchFamily="2" charset="-122"/>
              </a:rPr>
              <a:t>定量</a:t>
            </a:r>
            <a:r>
              <a:rPr kumimoji="1" lang="en-US" altLang="zh-CN" sz="2215">
                <a:latin typeface="宋体" pitchFamily="2" charset="-122"/>
              </a:rPr>
              <a:t>-</a:t>
            </a:r>
            <a:r>
              <a:rPr kumimoji="1" lang="zh-CN" altLang="en-US" sz="2215">
                <a:latin typeface="宋体" pitchFamily="2" charset="-122"/>
              </a:rPr>
              <a:t>所有物品任何人都能知道多少。</a:t>
            </a:r>
          </a:p>
        </p:txBody>
      </p:sp>
      <p:sp>
        <p:nvSpPr>
          <p:cNvPr id="9" name="标题 1"/>
          <p:cNvSpPr txBox="1">
            <a:spLocks/>
          </p:cNvSpPr>
          <p:nvPr/>
        </p:nvSpPr>
        <p:spPr bwMode="auto">
          <a:xfrm>
            <a:off x="1043608" y="476672"/>
            <a:ext cx="6144744" cy="444192"/>
          </a:xfrm>
          <a:prstGeom prst="rect">
            <a:avLst/>
          </a:prstGeom>
          <a:noFill/>
          <a:ln w="9525">
            <a:noFill/>
            <a:miter lim="800000"/>
            <a:headEnd/>
            <a:tailEnd/>
          </a:ln>
        </p:spPr>
        <p:txBody>
          <a:bodyPr vert="horz" wrap="square" lIns="84394" tIns="42196" rIns="84394" bIns="42196" numCol="1" anchor="ctr" anchorCtr="0" compatLnSpc="1">
            <a:prstTxWarp prst="textNoShape">
              <a:avLst/>
            </a:prstTxWarp>
          </a:bodyPr>
          <a:lstStyle/>
          <a:p>
            <a:pPr defTabSz="844083" fontAlgn="base">
              <a:spcBef>
                <a:spcPct val="0"/>
              </a:spcBef>
              <a:spcAft>
                <a:spcPct val="0"/>
              </a:spcAft>
              <a:defRPr/>
            </a:pPr>
            <a:r>
              <a:rPr lang="zh-CN" altLang="en-US" sz="2800" b="1" kern="0" dirty="0">
                <a:solidFill>
                  <a:srgbClr val="FF0000"/>
                </a:solidFill>
                <a:latin typeface="微软雅黑" pitchFamily="34" charset="-122"/>
                <a:ea typeface="微软雅黑" pitchFamily="34" charset="-122"/>
                <a:cs typeface="+mj-cs"/>
              </a:rPr>
              <a:t>三定管理</a:t>
            </a:r>
            <a:endParaRPr lang="zh-CN" altLang="en-US" sz="2800" kern="0" dirty="0">
              <a:solidFill>
                <a:srgbClr val="FF000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3356235147"/>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23530" y="2099621"/>
            <a:ext cx="8570342" cy="3351046"/>
          </a:xfrm>
          <a:prstGeom prst="rect">
            <a:avLst/>
          </a:prstGeom>
          <a:noFill/>
          <a:ln w="9525">
            <a:noFill/>
            <a:miter lim="800000"/>
            <a:headEnd/>
            <a:tailEnd/>
          </a:ln>
          <a:effectLst/>
        </p:spPr>
        <p:txBody>
          <a:bodyPr wrap="square">
            <a:spAutoFit/>
          </a:bodyPr>
          <a:lstStyle/>
          <a:p>
            <a:pPr algn="l">
              <a:lnSpc>
                <a:spcPct val="150000"/>
              </a:lnSpc>
            </a:pPr>
            <a:r>
              <a:rPr kumimoji="1" lang="zh-CN" altLang="en-US" sz="2400" b="1" dirty="0">
                <a:latin typeface="微软雅黑" pitchFamily="34" charset="-122"/>
                <a:ea typeface="微软雅黑" pitchFamily="34" charset="-122"/>
              </a:rPr>
              <a:t>定物品：</a:t>
            </a:r>
          </a:p>
          <a:p>
            <a:pPr algn="l">
              <a:lnSpc>
                <a:spcPct val="150000"/>
              </a:lnSpc>
            </a:pPr>
            <a:r>
              <a:rPr kumimoji="1" lang="zh-CN" altLang="en-US" sz="2400" b="1" dirty="0">
                <a:latin typeface="微软雅黑" pitchFamily="34" charset="-122"/>
                <a:ea typeface="微软雅黑" pitchFamily="34" charset="-122"/>
              </a:rPr>
              <a:t>规定需要放置的物品，明确每种物品的名称。</a:t>
            </a:r>
          </a:p>
          <a:p>
            <a:pPr algn="l">
              <a:lnSpc>
                <a:spcPct val="150000"/>
              </a:lnSpc>
            </a:pPr>
            <a:r>
              <a:rPr kumimoji="1" lang="zh-CN" altLang="en-US" sz="2400" b="1" dirty="0">
                <a:latin typeface="微软雅黑" pitchFamily="34" charset="-122"/>
                <a:ea typeface="微软雅黑" pitchFamily="34" charset="-122"/>
              </a:rPr>
              <a:t>定位置：</a:t>
            </a:r>
          </a:p>
          <a:p>
            <a:pPr algn="l">
              <a:lnSpc>
                <a:spcPct val="150000"/>
              </a:lnSpc>
            </a:pPr>
            <a:r>
              <a:rPr kumimoji="1" lang="zh-CN" altLang="en-US" sz="2400" b="1" dirty="0">
                <a:latin typeface="微软雅黑" pitchFamily="34" charset="-122"/>
                <a:ea typeface="微软雅黑" pitchFamily="34" charset="-122"/>
              </a:rPr>
              <a:t>规定物品堆放、工具放置、通道、班组（个人）工作场地位置。</a:t>
            </a:r>
          </a:p>
          <a:p>
            <a:pPr algn="l">
              <a:lnSpc>
                <a:spcPct val="150000"/>
              </a:lnSpc>
            </a:pPr>
            <a:r>
              <a:rPr kumimoji="1" lang="zh-CN" altLang="en-US" sz="2400" b="1" dirty="0">
                <a:latin typeface="微软雅黑" pitchFamily="34" charset="-122"/>
                <a:ea typeface="微软雅黑" pitchFamily="34" charset="-122"/>
              </a:rPr>
              <a:t>定数量：</a:t>
            </a:r>
          </a:p>
          <a:p>
            <a:pPr algn="l">
              <a:lnSpc>
                <a:spcPct val="150000"/>
              </a:lnSpc>
            </a:pPr>
            <a:r>
              <a:rPr kumimoji="1" lang="zh-CN" altLang="en-US" sz="2400" b="1" dirty="0">
                <a:latin typeface="微软雅黑" pitchFamily="34" charset="-122"/>
                <a:ea typeface="微软雅黑" pitchFamily="34" charset="-122"/>
              </a:rPr>
              <a:t>对各区域堆放物品、设备、工具的数量加以限制。</a:t>
            </a:r>
          </a:p>
        </p:txBody>
      </p:sp>
      <p:sp>
        <p:nvSpPr>
          <p:cNvPr id="111622" name="Rectangle 6"/>
          <p:cNvSpPr>
            <a:spLocks noChangeArrowheads="1"/>
          </p:cNvSpPr>
          <p:nvPr/>
        </p:nvSpPr>
        <p:spPr bwMode="auto">
          <a:xfrm>
            <a:off x="323528" y="1567873"/>
            <a:ext cx="8496622" cy="424962"/>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p>
            <a:pPr marL="316531" indent="-316531" fontAlgn="base">
              <a:lnSpc>
                <a:spcPct val="80000"/>
              </a:lnSpc>
              <a:spcBef>
                <a:spcPct val="20000"/>
              </a:spcBef>
              <a:spcAft>
                <a:spcPct val="0"/>
              </a:spcAft>
            </a:pPr>
            <a:r>
              <a:rPr lang="zh-CN" altLang="en-US" sz="2400" b="1" dirty="0">
                <a:solidFill>
                  <a:srgbClr val="FF0000"/>
                </a:solidFill>
                <a:latin typeface="微软雅黑" pitchFamily="34" charset="-122"/>
                <a:ea typeface="微软雅黑" pitchFamily="34" charset="-122"/>
              </a:rPr>
              <a:t>三定的原则</a:t>
            </a:r>
          </a:p>
        </p:txBody>
      </p:sp>
      <p:sp>
        <p:nvSpPr>
          <p:cNvPr id="6" name="标题 1"/>
          <p:cNvSpPr txBox="1">
            <a:spLocks/>
          </p:cNvSpPr>
          <p:nvPr/>
        </p:nvSpPr>
        <p:spPr bwMode="auto">
          <a:xfrm>
            <a:off x="1043608" y="474319"/>
            <a:ext cx="6144744" cy="444192"/>
          </a:xfrm>
          <a:prstGeom prst="rect">
            <a:avLst/>
          </a:prstGeom>
          <a:noFill/>
          <a:ln w="9525">
            <a:noFill/>
            <a:miter lim="800000"/>
            <a:headEnd/>
            <a:tailEnd/>
          </a:ln>
        </p:spPr>
        <p:txBody>
          <a:bodyPr vert="horz" wrap="square" lIns="84394" tIns="42196" rIns="84394" bIns="42196" numCol="1" anchor="ctr" anchorCtr="0" compatLnSpc="1">
            <a:prstTxWarp prst="textNoShape">
              <a:avLst/>
            </a:prstTxWarp>
          </a:bodyPr>
          <a:lstStyle/>
          <a:p>
            <a:pPr defTabSz="844083" fontAlgn="base">
              <a:spcBef>
                <a:spcPct val="0"/>
              </a:spcBef>
              <a:spcAft>
                <a:spcPct val="0"/>
              </a:spcAft>
              <a:defRPr/>
            </a:pPr>
            <a:r>
              <a:rPr lang="zh-CN" altLang="en-US" sz="2800" b="1" kern="0" dirty="0">
                <a:solidFill>
                  <a:srgbClr val="FF0000"/>
                </a:solidFill>
                <a:latin typeface="微软雅黑" pitchFamily="34" charset="-122"/>
                <a:ea typeface="微软雅黑" pitchFamily="34" charset="-122"/>
                <a:cs typeface="+mj-cs"/>
              </a:rPr>
              <a:t>三定管理</a:t>
            </a:r>
            <a:endParaRPr lang="zh-CN" altLang="en-US" sz="2800" kern="0" dirty="0">
              <a:solidFill>
                <a:srgbClr val="FF000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63766886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96877" y="2231967"/>
            <a:ext cx="1582837" cy="599342"/>
          </a:xfrm>
          <a:prstGeom prst="rect">
            <a:avLst/>
          </a:prstGeom>
          <a:solidFill>
            <a:schemeClr val="accent1"/>
          </a:solidFill>
          <a:ln w="9525" cap="rnd">
            <a:solidFill>
              <a:schemeClr val="tx1"/>
            </a:solidFill>
            <a:prstDash val="sysDot"/>
            <a:miter lim="800000"/>
            <a:headEnd/>
            <a:tailEnd/>
          </a:ln>
          <a:effectLst/>
        </p:spPr>
        <p:txBody>
          <a:bodyPr wrap="none" lIns="0" tIns="0" rIns="0" bIns="0" anchor="ctr"/>
          <a:lstStyle/>
          <a:p>
            <a:pPr algn="ctr"/>
            <a:r>
              <a:rPr lang="zh-CN" altLang="en-US" sz="1846" b="1">
                <a:latin typeface="微软雅黑" pitchFamily="34" charset="-122"/>
                <a:ea typeface="微软雅黑" pitchFamily="34" charset="-122"/>
              </a:rPr>
              <a:t>决定放置场所</a:t>
            </a:r>
          </a:p>
        </p:txBody>
      </p:sp>
      <p:sp>
        <p:nvSpPr>
          <p:cNvPr id="112643" name="Rectangle 3"/>
          <p:cNvSpPr>
            <a:spLocks noChangeArrowheads="1"/>
          </p:cNvSpPr>
          <p:nvPr/>
        </p:nvSpPr>
        <p:spPr bwMode="auto">
          <a:xfrm>
            <a:off x="396877" y="3294940"/>
            <a:ext cx="1582837" cy="599343"/>
          </a:xfrm>
          <a:prstGeom prst="rect">
            <a:avLst/>
          </a:prstGeom>
          <a:solidFill>
            <a:schemeClr val="accent1"/>
          </a:solidFill>
          <a:ln w="9525" cap="rnd">
            <a:solidFill>
              <a:schemeClr val="tx1"/>
            </a:solidFill>
            <a:prstDash val="sysDot"/>
            <a:miter lim="800000"/>
            <a:headEnd/>
            <a:tailEnd/>
          </a:ln>
          <a:effectLst/>
        </p:spPr>
        <p:txBody>
          <a:bodyPr wrap="none" lIns="0" tIns="0" rIns="0" bIns="0" anchor="ctr"/>
          <a:lstStyle/>
          <a:p>
            <a:pPr algn="ctr"/>
            <a:r>
              <a:rPr lang="zh-CN" altLang="en-US" sz="1846" b="1" dirty="0">
                <a:latin typeface="微软雅黑" pitchFamily="34" charset="-122"/>
                <a:ea typeface="微软雅黑" pitchFamily="34" charset="-122"/>
              </a:rPr>
              <a:t>整理放置场所</a:t>
            </a:r>
          </a:p>
        </p:txBody>
      </p:sp>
      <p:sp>
        <p:nvSpPr>
          <p:cNvPr id="112644" name="Rectangle 4"/>
          <p:cNvSpPr>
            <a:spLocks noChangeArrowheads="1"/>
          </p:cNvSpPr>
          <p:nvPr/>
        </p:nvSpPr>
        <p:spPr bwMode="auto">
          <a:xfrm>
            <a:off x="2484066" y="3294940"/>
            <a:ext cx="1439862" cy="599343"/>
          </a:xfrm>
          <a:prstGeom prst="rect">
            <a:avLst/>
          </a:prstGeom>
          <a:solidFill>
            <a:schemeClr val="accent1"/>
          </a:solidFill>
          <a:ln w="9525" cap="rnd">
            <a:solidFill>
              <a:schemeClr val="tx1"/>
            </a:solidFill>
            <a:prstDash val="sysDot"/>
            <a:miter lim="800000"/>
            <a:headEnd/>
            <a:tailEnd/>
          </a:ln>
          <a:effectLst/>
        </p:spPr>
        <p:txBody>
          <a:bodyPr wrap="none" lIns="0" tIns="0" rIns="0" bIns="0" anchor="ctr"/>
          <a:lstStyle/>
          <a:p>
            <a:pPr algn="ctr"/>
            <a:r>
              <a:rPr lang="zh-CN" altLang="en-US" sz="1846" b="1">
                <a:latin typeface="微软雅黑" pitchFamily="34" charset="-122"/>
                <a:ea typeface="微软雅黑" pitchFamily="34" charset="-122"/>
              </a:rPr>
              <a:t>场所标示</a:t>
            </a:r>
          </a:p>
        </p:txBody>
      </p:sp>
      <p:sp>
        <p:nvSpPr>
          <p:cNvPr id="112645" name="Rectangle 5"/>
          <p:cNvSpPr>
            <a:spLocks noChangeArrowheads="1"/>
          </p:cNvSpPr>
          <p:nvPr/>
        </p:nvSpPr>
        <p:spPr bwMode="auto">
          <a:xfrm>
            <a:off x="2484066" y="4358442"/>
            <a:ext cx="1439862" cy="599343"/>
          </a:xfrm>
          <a:prstGeom prst="rect">
            <a:avLst/>
          </a:prstGeom>
          <a:solidFill>
            <a:schemeClr val="accent1"/>
          </a:solidFill>
          <a:ln w="9525" cap="rnd">
            <a:solidFill>
              <a:schemeClr val="tx1"/>
            </a:solidFill>
            <a:prstDash val="sysDot"/>
            <a:miter lim="800000"/>
            <a:headEnd/>
            <a:tailEnd/>
          </a:ln>
          <a:effectLst/>
        </p:spPr>
        <p:txBody>
          <a:bodyPr wrap="none" lIns="0" tIns="0" rIns="0" bIns="0" anchor="ctr"/>
          <a:lstStyle/>
          <a:p>
            <a:pPr algn="ctr"/>
            <a:r>
              <a:rPr lang="zh-CN" altLang="en-US" sz="1846" b="1" dirty="0">
                <a:latin typeface="微软雅黑" pitchFamily="34" charset="-122"/>
                <a:ea typeface="微软雅黑" pitchFamily="34" charset="-122"/>
              </a:rPr>
              <a:t>品名、数量、</a:t>
            </a:r>
          </a:p>
          <a:p>
            <a:pPr algn="ctr"/>
            <a:r>
              <a:rPr lang="zh-CN" altLang="en-US" sz="1846" b="1" dirty="0">
                <a:latin typeface="微软雅黑" pitchFamily="34" charset="-122"/>
                <a:ea typeface="微软雅黑" pitchFamily="34" charset="-122"/>
              </a:rPr>
              <a:t>时间标示</a:t>
            </a:r>
          </a:p>
        </p:txBody>
      </p:sp>
      <p:sp>
        <p:nvSpPr>
          <p:cNvPr id="112646" name="Rectangle 6"/>
          <p:cNvSpPr>
            <a:spLocks noChangeArrowheads="1"/>
          </p:cNvSpPr>
          <p:nvPr/>
        </p:nvSpPr>
        <p:spPr bwMode="auto">
          <a:xfrm>
            <a:off x="2484066" y="5423071"/>
            <a:ext cx="1439862" cy="599342"/>
          </a:xfrm>
          <a:prstGeom prst="rect">
            <a:avLst/>
          </a:prstGeom>
          <a:solidFill>
            <a:schemeClr val="accent1"/>
          </a:solidFill>
          <a:ln w="9525" cap="rnd">
            <a:solidFill>
              <a:schemeClr val="tx1"/>
            </a:solidFill>
            <a:prstDash val="sysDot"/>
            <a:miter lim="800000"/>
            <a:headEnd/>
            <a:tailEnd/>
          </a:ln>
          <a:effectLst/>
        </p:spPr>
        <p:txBody>
          <a:bodyPr wrap="none" lIns="0" tIns="0" rIns="0" bIns="0" anchor="ctr"/>
          <a:lstStyle/>
          <a:p>
            <a:pPr algn="ctr"/>
            <a:r>
              <a:rPr lang="zh-CN" altLang="en-US" sz="1846" b="1" dirty="0">
                <a:latin typeface="微软雅黑" pitchFamily="34" charset="-122"/>
                <a:ea typeface="微软雅黑" pitchFamily="34" charset="-122"/>
              </a:rPr>
              <a:t>整顿习惯化</a:t>
            </a:r>
          </a:p>
        </p:txBody>
      </p:sp>
      <p:sp>
        <p:nvSpPr>
          <p:cNvPr id="112647" name="AutoShape 7"/>
          <p:cNvSpPr>
            <a:spLocks noChangeArrowheads="1"/>
          </p:cNvSpPr>
          <p:nvPr/>
        </p:nvSpPr>
        <p:spPr bwMode="auto">
          <a:xfrm>
            <a:off x="2125291" y="3428291"/>
            <a:ext cx="215900" cy="331177"/>
          </a:xfrm>
          <a:prstGeom prst="rightArrow">
            <a:avLst>
              <a:gd name="adj1" fmla="val 50000"/>
              <a:gd name="adj2" fmla="val 25000"/>
            </a:avLst>
          </a:prstGeom>
          <a:solidFill>
            <a:srgbClr val="FF9900"/>
          </a:solidFill>
          <a:ln w="9525" cap="rnd">
            <a:solidFill>
              <a:schemeClr val="tx1"/>
            </a:solidFill>
            <a:prstDash val="sysDot"/>
            <a:miter lim="800000"/>
            <a:headEnd/>
            <a:tailEnd/>
          </a:ln>
          <a:effectLst/>
        </p:spPr>
        <p:txBody>
          <a:bodyPr wrap="none" lIns="0" tIns="0" rIns="0" bIns="0" anchor="ctr"/>
          <a:lstStyle/>
          <a:p>
            <a:endParaRPr lang="zh-CN" altLang="en-US" sz="1846" b="1">
              <a:latin typeface="微软雅黑" pitchFamily="34" charset="-122"/>
              <a:ea typeface="微软雅黑" pitchFamily="34" charset="-122"/>
            </a:endParaRPr>
          </a:p>
        </p:txBody>
      </p:sp>
      <p:graphicFrame>
        <p:nvGraphicFramePr>
          <p:cNvPr id="112648" name="Object 8"/>
          <p:cNvGraphicFramePr>
            <a:graphicFrameLocks noChangeAspect="1"/>
          </p:cNvGraphicFramePr>
          <p:nvPr/>
        </p:nvGraphicFramePr>
        <p:xfrm>
          <a:off x="4356100" y="2032489"/>
          <a:ext cx="4464050" cy="3247292"/>
        </p:xfrm>
        <a:graphic>
          <a:graphicData uri="http://schemas.openxmlformats.org/presentationml/2006/ole">
            <mc:AlternateContent xmlns:mc="http://schemas.openxmlformats.org/markup-compatibility/2006">
              <mc:Choice xmlns:v="urn:schemas-microsoft-com:vml" Requires="v">
                <p:oleObj spid="_x0000_s2097165" name="位图图像" r:id="rId3" imgW="3191320" imgH="2685714" progId="PBrush">
                  <p:embed/>
                </p:oleObj>
              </mc:Choice>
              <mc:Fallback>
                <p:oleObj name="位图图像" r:id="rId3" imgW="3191320" imgH="2685714"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032489"/>
                        <a:ext cx="4464050" cy="324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51" name="AutoShape 11"/>
          <p:cNvSpPr>
            <a:spLocks noChangeArrowheads="1"/>
          </p:cNvSpPr>
          <p:nvPr/>
        </p:nvSpPr>
        <p:spPr bwMode="auto">
          <a:xfrm>
            <a:off x="900113" y="2964362"/>
            <a:ext cx="360362" cy="265234"/>
          </a:xfrm>
          <a:prstGeom prst="downArrow">
            <a:avLst>
              <a:gd name="adj1" fmla="val 50000"/>
              <a:gd name="adj2" fmla="val 25000"/>
            </a:avLst>
          </a:prstGeom>
          <a:solidFill>
            <a:srgbClr val="FF9900"/>
          </a:solidFill>
          <a:ln w="9525" cap="rnd" algn="ctr">
            <a:solidFill>
              <a:schemeClr val="tx1"/>
            </a:solidFill>
            <a:prstDash val="sysDot"/>
            <a:miter lim="800000"/>
            <a:headEnd/>
            <a:tailEnd/>
          </a:ln>
          <a:effectLst/>
        </p:spPr>
        <p:txBody>
          <a:bodyPr wrap="none" lIns="0" tIns="0" rIns="0" bIns="0" anchor="ctr"/>
          <a:lstStyle/>
          <a:p>
            <a:endParaRPr lang="zh-CN" altLang="en-US" sz="1846" b="1">
              <a:latin typeface="微软雅黑" pitchFamily="34" charset="-122"/>
              <a:ea typeface="微软雅黑" pitchFamily="34" charset="-122"/>
            </a:endParaRPr>
          </a:p>
        </p:txBody>
      </p:sp>
      <p:sp>
        <p:nvSpPr>
          <p:cNvPr id="112652" name="AutoShape 12"/>
          <p:cNvSpPr>
            <a:spLocks noChangeArrowheads="1"/>
          </p:cNvSpPr>
          <p:nvPr/>
        </p:nvSpPr>
        <p:spPr bwMode="auto">
          <a:xfrm>
            <a:off x="3059014" y="5090726"/>
            <a:ext cx="360362" cy="265234"/>
          </a:xfrm>
          <a:prstGeom prst="downArrow">
            <a:avLst>
              <a:gd name="adj1" fmla="val 50000"/>
              <a:gd name="adj2" fmla="val 25000"/>
            </a:avLst>
          </a:prstGeom>
          <a:solidFill>
            <a:srgbClr val="FF9900"/>
          </a:solidFill>
          <a:ln w="9525" cap="rnd" algn="ctr">
            <a:solidFill>
              <a:schemeClr val="tx1"/>
            </a:solidFill>
            <a:prstDash val="sysDot"/>
            <a:miter lim="800000"/>
            <a:headEnd/>
            <a:tailEnd/>
          </a:ln>
          <a:effectLst/>
        </p:spPr>
        <p:txBody>
          <a:bodyPr wrap="none" lIns="0" tIns="0" rIns="0" bIns="0" anchor="ctr"/>
          <a:lstStyle/>
          <a:p>
            <a:endParaRPr lang="zh-CN" altLang="en-US" sz="1846" b="1">
              <a:latin typeface="微软雅黑" pitchFamily="34" charset="-122"/>
              <a:ea typeface="微软雅黑" pitchFamily="34" charset="-122"/>
            </a:endParaRPr>
          </a:p>
        </p:txBody>
      </p:sp>
      <p:sp>
        <p:nvSpPr>
          <p:cNvPr id="112653" name="AutoShape 13"/>
          <p:cNvSpPr>
            <a:spLocks noChangeArrowheads="1"/>
          </p:cNvSpPr>
          <p:nvPr/>
        </p:nvSpPr>
        <p:spPr bwMode="auto">
          <a:xfrm>
            <a:off x="3060330" y="4027861"/>
            <a:ext cx="360363" cy="265235"/>
          </a:xfrm>
          <a:prstGeom prst="downArrow">
            <a:avLst>
              <a:gd name="adj1" fmla="val 50000"/>
              <a:gd name="adj2" fmla="val 25000"/>
            </a:avLst>
          </a:prstGeom>
          <a:solidFill>
            <a:srgbClr val="FF9900"/>
          </a:solidFill>
          <a:ln w="9525" cap="rnd" algn="ctr">
            <a:solidFill>
              <a:schemeClr val="tx1"/>
            </a:solidFill>
            <a:prstDash val="sysDot"/>
            <a:miter lim="800000"/>
            <a:headEnd/>
            <a:tailEnd/>
          </a:ln>
          <a:effectLst/>
        </p:spPr>
        <p:txBody>
          <a:bodyPr wrap="none" lIns="0" tIns="0" rIns="0" bIns="0" anchor="ctr"/>
          <a:lstStyle/>
          <a:p>
            <a:endParaRPr lang="zh-CN" altLang="en-US" sz="1846" b="1">
              <a:latin typeface="微软雅黑" pitchFamily="34" charset="-122"/>
              <a:ea typeface="微软雅黑" pitchFamily="34" charset="-122"/>
            </a:endParaRPr>
          </a:p>
        </p:txBody>
      </p:sp>
      <p:sp>
        <p:nvSpPr>
          <p:cNvPr id="112654" name="Text Box 14"/>
          <p:cNvSpPr txBox="1">
            <a:spLocks noChangeArrowheads="1"/>
          </p:cNvSpPr>
          <p:nvPr/>
        </p:nvSpPr>
        <p:spPr bwMode="auto">
          <a:xfrm>
            <a:off x="251520" y="1501401"/>
            <a:ext cx="8496622" cy="357967"/>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p>
            <a:pPr marL="316531" indent="-316531" fontAlgn="base">
              <a:lnSpc>
                <a:spcPct val="80000"/>
              </a:lnSpc>
              <a:spcBef>
                <a:spcPct val="20000"/>
              </a:spcBef>
              <a:spcAft>
                <a:spcPct val="0"/>
              </a:spcAft>
            </a:pPr>
            <a:r>
              <a:rPr lang="zh-CN" altLang="en-US" sz="2400" b="1" dirty="0">
                <a:solidFill>
                  <a:srgbClr val="FF0000"/>
                </a:solidFill>
                <a:latin typeface="微软雅黑" pitchFamily="34" charset="-122"/>
                <a:ea typeface="微软雅黑" pitchFamily="34" charset="-122"/>
              </a:rPr>
              <a:t>工具管理的“三定”，如何利用现有的条件改善？</a:t>
            </a:r>
          </a:p>
        </p:txBody>
      </p:sp>
      <p:sp>
        <p:nvSpPr>
          <p:cNvPr id="14" name="标题 1"/>
          <p:cNvSpPr txBox="1">
            <a:spLocks/>
          </p:cNvSpPr>
          <p:nvPr/>
        </p:nvSpPr>
        <p:spPr bwMode="auto">
          <a:xfrm>
            <a:off x="1080294" y="475131"/>
            <a:ext cx="6144744" cy="444192"/>
          </a:xfrm>
          <a:prstGeom prst="rect">
            <a:avLst/>
          </a:prstGeom>
          <a:noFill/>
          <a:ln w="9525">
            <a:noFill/>
            <a:miter lim="800000"/>
            <a:headEnd/>
            <a:tailEnd/>
          </a:ln>
        </p:spPr>
        <p:txBody>
          <a:bodyPr vert="horz" wrap="square" lIns="84394" tIns="42196" rIns="84394" bIns="42196" numCol="1" anchor="ctr" anchorCtr="0" compatLnSpc="1">
            <a:prstTxWarp prst="textNoShape">
              <a:avLst/>
            </a:prstTxWarp>
          </a:bodyPr>
          <a:lstStyle/>
          <a:p>
            <a:pPr defTabSz="844083" fontAlgn="base">
              <a:spcBef>
                <a:spcPct val="0"/>
              </a:spcBef>
              <a:spcAft>
                <a:spcPct val="0"/>
              </a:spcAft>
              <a:defRPr/>
            </a:pPr>
            <a:r>
              <a:rPr lang="zh-CN" altLang="en-US" sz="2800" b="1" kern="0" dirty="0">
                <a:solidFill>
                  <a:srgbClr val="FF0000"/>
                </a:solidFill>
                <a:latin typeface="微软雅黑" pitchFamily="34" charset="-122"/>
                <a:ea typeface="微软雅黑" pitchFamily="34" charset="-122"/>
                <a:cs typeface="+mj-cs"/>
              </a:rPr>
              <a:t>三定管理</a:t>
            </a:r>
            <a:endParaRPr lang="zh-CN" altLang="en-US" sz="2800" kern="0" dirty="0">
              <a:solidFill>
                <a:srgbClr val="FF000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3173062930"/>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7308042" cy="581603"/>
          </a:xfrm>
        </p:spPr>
        <p:txBody>
          <a:bodyPr vert="horz" wrap="square" lIns="84406" tIns="42203" rIns="84406" bIns="42203" numCol="1" rtlCol="0" anchor="ctr" anchorCtr="0" compatLnSpc="1">
            <a:prstTxWarp prst="textNoShape">
              <a:avLst/>
            </a:prstTxWarp>
            <a:normAutofit/>
          </a:bodyPr>
          <a:lstStyle/>
          <a:p>
            <a:r>
              <a:rPr lang="zh-CN" altLang="en-US" sz="2800" dirty="0">
                <a:solidFill>
                  <a:srgbClr val="FF0000"/>
                </a:solidFill>
              </a:rPr>
              <a:t>物料管理规则</a:t>
            </a:r>
          </a:p>
        </p:txBody>
      </p:sp>
      <p:sp>
        <p:nvSpPr>
          <p:cNvPr id="3" name="内容占位符 2"/>
          <p:cNvSpPr>
            <a:spLocks noGrp="1"/>
          </p:cNvSpPr>
          <p:nvPr>
            <p:ph idx="1"/>
          </p:nvPr>
        </p:nvSpPr>
        <p:spPr>
          <a:xfrm>
            <a:off x="5076056" y="1497901"/>
            <a:ext cx="2831123" cy="4353541"/>
          </a:xfrm>
          <a:solidFill>
            <a:srgbClr val="FFC0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nSpc>
                <a:spcPct val="150000"/>
              </a:lnSpc>
              <a:buFont typeface="Wingdings" panose="05000000000000000000" pitchFamily="2" charset="2"/>
              <a:buChar char="Ø"/>
            </a:pPr>
            <a:r>
              <a:rPr lang="zh-CN" altLang="en-US" sz="2800" b="1" dirty="0"/>
              <a:t>按需</a:t>
            </a:r>
            <a:endParaRPr lang="en-US" altLang="zh-CN" sz="2800" b="1" dirty="0"/>
          </a:p>
          <a:p>
            <a:pPr>
              <a:lnSpc>
                <a:spcPct val="150000"/>
              </a:lnSpc>
              <a:buFont typeface="Wingdings" panose="05000000000000000000" pitchFamily="2" charset="2"/>
              <a:buChar char="Ø"/>
            </a:pPr>
            <a:r>
              <a:rPr lang="zh-CN" altLang="en-US" sz="2800" b="1" dirty="0"/>
              <a:t>按质</a:t>
            </a:r>
            <a:endParaRPr lang="en-US" altLang="zh-CN" sz="2800" b="1" dirty="0"/>
          </a:p>
          <a:p>
            <a:pPr>
              <a:lnSpc>
                <a:spcPct val="150000"/>
              </a:lnSpc>
              <a:buFont typeface="Wingdings" panose="05000000000000000000" pitchFamily="2" charset="2"/>
              <a:buChar char="Ø"/>
            </a:pPr>
            <a:r>
              <a:rPr lang="zh-CN" altLang="en-US" sz="2800" b="1" dirty="0"/>
              <a:t>按量</a:t>
            </a:r>
            <a:endParaRPr lang="en-US" altLang="zh-CN" sz="2800" b="1" dirty="0"/>
          </a:p>
          <a:p>
            <a:pPr>
              <a:lnSpc>
                <a:spcPct val="150000"/>
              </a:lnSpc>
              <a:buFont typeface="Wingdings" panose="05000000000000000000" pitchFamily="2" charset="2"/>
              <a:buChar char="Ø"/>
            </a:pPr>
            <a:r>
              <a:rPr lang="zh-CN" altLang="en-US" sz="2800" b="1" dirty="0"/>
              <a:t>按位置</a:t>
            </a:r>
            <a:endParaRPr lang="en-US" altLang="zh-CN" sz="2800" b="1" dirty="0"/>
          </a:p>
          <a:p>
            <a:pPr>
              <a:lnSpc>
                <a:spcPct val="150000"/>
              </a:lnSpc>
              <a:buFont typeface="Wingdings" panose="05000000000000000000" pitchFamily="2" charset="2"/>
              <a:buChar char="Ø"/>
            </a:pPr>
            <a:r>
              <a:rPr lang="zh-CN" altLang="en-US" sz="2800" b="1" dirty="0"/>
              <a:t>易识别</a:t>
            </a:r>
            <a:endParaRPr lang="en-US" altLang="zh-CN" sz="2800" b="1" dirty="0"/>
          </a:p>
          <a:p>
            <a:pPr>
              <a:lnSpc>
                <a:spcPct val="150000"/>
              </a:lnSpc>
              <a:buFont typeface="Wingdings" panose="05000000000000000000" pitchFamily="2" charset="2"/>
              <a:buChar char="Ø"/>
            </a:pPr>
            <a:r>
              <a:rPr lang="zh-CN" altLang="en-US" sz="2800" b="1" dirty="0"/>
              <a:t>易拿取</a:t>
            </a:r>
            <a:endParaRPr lang="en-US" altLang="zh-CN" sz="2800" b="1" dirty="0"/>
          </a:p>
        </p:txBody>
      </p:sp>
      <p:sp>
        <p:nvSpPr>
          <p:cNvPr id="5" name="矩形 4"/>
          <p:cNvSpPr/>
          <p:nvPr/>
        </p:nvSpPr>
        <p:spPr>
          <a:xfrm>
            <a:off x="1166446" y="2444261"/>
            <a:ext cx="2297723" cy="254390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600" b="1" dirty="0">
                <a:solidFill>
                  <a:schemeClr val="tx1"/>
                </a:solidFill>
                <a:latin typeface="+mn-ea"/>
              </a:rPr>
              <a:t>四“按”</a:t>
            </a:r>
            <a:endParaRPr lang="en-US" altLang="zh-CN" sz="3600" b="1" dirty="0">
              <a:solidFill>
                <a:schemeClr val="tx1"/>
              </a:solidFill>
              <a:latin typeface="+mn-ea"/>
            </a:endParaRPr>
          </a:p>
          <a:p>
            <a:pPr algn="ctr">
              <a:lnSpc>
                <a:spcPct val="150000"/>
              </a:lnSpc>
            </a:pPr>
            <a:r>
              <a:rPr lang="zh-CN" altLang="en-US" sz="3600" b="1" dirty="0">
                <a:solidFill>
                  <a:schemeClr val="tx1"/>
                </a:solidFill>
                <a:latin typeface="+mn-ea"/>
              </a:rPr>
              <a:t>两“易”</a:t>
            </a:r>
          </a:p>
        </p:txBody>
      </p:sp>
      <p:sp>
        <p:nvSpPr>
          <p:cNvPr id="6" name="右箭头 5"/>
          <p:cNvSpPr/>
          <p:nvPr/>
        </p:nvSpPr>
        <p:spPr>
          <a:xfrm>
            <a:off x="3824225" y="3387457"/>
            <a:ext cx="1107831" cy="574431"/>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Tree>
    <p:extLst>
      <p:ext uri="{BB962C8B-B14F-4D97-AF65-F5344CB8AC3E}">
        <p14:creationId xmlns:p14="http://schemas.microsoft.com/office/powerpoint/2010/main" val="1210288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left)">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left)">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043608" y="404664"/>
            <a:ext cx="6120680" cy="527533"/>
          </a:xfrm>
          <a:prstGeom prst="rect">
            <a:avLst/>
          </a:prstGeom>
        </p:spPr>
        <p:txBody>
          <a:bodyPr vert="horz" lIns="84406" tIns="42203" rIns="84406" bIns="42203" rtlCol="0" anchor="ctr">
            <a:normAutofit lnSpcReduction="10000"/>
          </a:bodyPr>
          <a:lstStyle/>
          <a:p>
            <a:pPr defTabSz="844083">
              <a:spcBef>
                <a:spcPct val="0"/>
              </a:spcBef>
              <a:defRPr/>
            </a:pPr>
            <a:r>
              <a:rPr lang="zh-CN" altLang="en-US" sz="2954" b="1" dirty="0">
                <a:solidFill>
                  <a:srgbClr val="FF0000"/>
                </a:solidFill>
                <a:latin typeface="微软雅黑" pitchFamily="34" charset="-122"/>
                <a:ea typeface="微软雅黑" pitchFamily="34" charset="-122"/>
                <a:cs typeface="+mj-cs"/>
              </a:rPr>
              <a:t>目视化管理的作用</a:t>
            </a:r>
          </a:p>
        </p:txBody>
      </p:sp>
      <p:sp>
        <p:nvSpPr>
          <p:cNvPr id="6" name="矩形 5"/>
          <p:cNvSpPr/>
          <p:nvPr/>
        </p:nvSpPr>
        <p:spPr>
          <a:xfrm>
            <a:off x="82061" y="1828800"/>
            <a:ext cx="8921262" cy="3569677"/>
          </a:xfrm>
          <a:prstGeom prst="rect">
            <a:avLst/>
          </a:prstGeom>
          <a:solidFill>
            <a:schemeClr val="accent6">
              <a:lumMod val="40000"/>
              <a:lumOff val="6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a:xfrm>
            <a:off x="168434" y="2033954"/>
            <a:ext cx="5657935" cy="2995246"/>
          </a:xfrm>
          <a:prstGeom prst="rect">
            <a:avLst/>
          </a:prstGeom>
        </p:spPr>
        <p:txBody>
          <a:bodyPr vert="horz" lIns="84406" tIns="42203" rIns="84406" bIns="42203" rtlCol="0">
            <a:normAutofit/>
          </a:bodyPr>
          <a:lstStyle/>
          <a:p>
            <a:pPr marL="316531" indent="-316531" defTabSz="844083">
              <a:lnSpc>
                <a:spcPct val="150000"/>
              </a:lnSpc>
              <a:spcBef>
                <a:spcPct val="20000"/>
              </a:spcBef>
              <a:defRPr/>
            </a:pPr>
            <a:r>
              <a:rPr lang="zh-CN" altLang="en-US" sz="2215" dirty="0">
                <a:latin typeface="微软雅黑" pitchFamily="34" charset="-122"/>
                <a:ea typeface="微软雅黑" pitchFamily="34" charset="-122"/>
              </a:rPr>
              <a:t>“必须创造一个谁都能一目了然的作业现场。一提到质量，就应该马上看出哪里不合格；一提到数量，就应该说出是在按计划进行，还是落后于计划。如果能做到这样，问题就能立刻查明，大家就能想出方案。”</a:t>
            </a:r>
          </a:p>
        </p:txBody>
      </p:sp>
      <p:pic>
        <p:nvPicPr>
          <p:cNvPr id="8" name="Picture 2" descr="C:\Users\h\Desktop\01300000308531123367195387202.jpg"/>
          <p:cNvPicPr>
            <a:picLocks noChangeAspect="1" noChangeArrowheads="1"/>
          </p:cNvPicPr>
          <p:nvPr/>
        </p:nvPicPr>
        <p:blipFill>
          <a:blip r:embed="rId2" cstate="email"/>
          <a:srcRect/>
          <a:stretch>
            <a:fillRect/>
          </a:stretch>
        </p:blipFill>
        <p:spPr bwMode="auto">
          <a:xfrm>
            <a:off x="6008078" y="2074984"/>
            <a:ext cx="2819550" cy="2749062"/>
          </a:xfrm>
          <a:prstGeom prst="rect">
            <a:avLst/>
          </a:prstGeom>
          <a:noFill/>
        </p:spPr>
      </p:pic>
      <p:sp>
        <p:nvSpPr>
          <p:cNvPr id="9" name="直角三角形 8"/>
          <p:cNvSpPr/>
          <p:nvPr/>
        </p:nvSpPr>
        <p:spPr>
          <a:xfrm rot="16200000">
            <a:off x="8050837" y="4031118"/>
            <a:ext cx="820615" cy="779585"/>
          </a:xfrm>
          <a:prstGeom prst="rtTriangle">
            <a:avLst/>
          </a:prstGeom>
          <a:solidFill>
            <a:schemeClr val="accent6">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Tree>
    <p:extLst>
      <p:ext uri="{BB962C8B-B14F-4D97-AF65-F5344CB8AC3E}">
        <p14:creationId xmlns:p14="http://schemas.microsoft.com/office/powerpoint/2010/main" val="3562451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sz="3200" dirty="0">
                <a:latin typeface="+mn-ea"/>
                <a:ea typeface="+mn-ea"/>
              </a:rPr>
              <a:t>课程结构  </a:t>
            </a:r>
            <a:r>
              <a:rPr lang="en-US" altLang="zh-CN" sz="3200" dirty="0">
                <a:latin typeface="+mn-ea"/>
                <a:ea typeface="+mn-ea"/>
              </a:rPr>
              <a:t>Lecturer Instructors</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pPr/>
              <a:t>9</a:t>
            </a:fld>
            <a:endParaRPr lang="zh-CN" altLang="en-US"/>
          </a:p>
        </p:txBody>
      </p:sp>
      <p:sp>
        <p:nvSpPr>
          <p:cNvPr id="6147" name="椭圆 42"/>
          <p:cNvSpPr>
            <a:spLocks noChangeArrowheads="1"/>
          </p:cNvSpPr>
          <p:nvPr/>
        </p:nvSpPr>
        <p:spPr bwMode="auto">
          <a:xfrm>
            <a:off x="109541" y="2278066"/>
            <a:ext cx="3116263" cy="3116263"/>
          </a:xfrm>
          <a:prstGeom prst="ellipse">
            <a:avLst/>
          </a:prstGeom>
          <a:solidFill>
            <a:srgbClr val="83B02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sz="2400">
              <a:latin typeface="Calibri" panose="020F0502020204030204" pitchFamily="34" charset="0"/>
              <a:ea typeface="方正姚体" panose="02010601030101010101" pitchFamily="2" charset="-122"/>
            </a:endParaRPr>
          </a:p>
        </p:txBody>
      </p:sp>
      <p:sp>
        <p:nvSpPr>
          <p:cNvPr id="6148" name="椭圆 43"/>
          <p:cNvSpPr>
            <a:spLocks noChangeArrowheads="1"/>
          </p:cNvSpPr>
          <p:nvPr/>
        </p:nvSpPr>
        <p:spPr bwMode="auto">
          <a:xfrm>
            <a:off x="352425" y="2533652"/>
            <a:ext cx="2641600" cy="2640013"/>
          </a:xfrm>
          <a:prstGeom prst="ellipse">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sz="2400">
              <a:latin typeface="Calibri" panose="020F0502020204030204" pitchFamily="34" charset="0"/>
              <a:ea typeface="方正姚体" panose="02010601030101010101" pitchFamily="2" charset="-122"/>
            </a:endParaRPr>
          </a:p>
        </p:txBody>
      </p:sp>
      <p:sp>
        <p:nvSpPr>
          <p:cNvPr id="6150" name="椭圆 105"/>
          <p:cNvSpPr>
            <a:spLocks noChangeArrowheads="1"/>
          </p:cNvSpPr>
          <p:nvPr/>
        </p:nvSpPr>
        <p:spPr bwMode="auto">
          <a:xfrm>
            <a:off x="461967" y="2638429"/>
            <a:ext cx="2416175" cy="2416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sz="2400">
              <a:latin typeface="Calibri" panose="020F0502020204030204" pitchFamily="34" charset="0"/>
              <a:ea typeface="方正姚体" panose="02010601030101010101" pitchFamily="2" charset="-122"/>
            </a:endParaRPr>
          </a:p>
        </p:txBody>
      </p:sp>
      <p:pic>
        <p:nvPicPr>
          <p:cNvPr id="6151" name="图片 92" descr="bji0140_00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4" t="3751" r="5373" b="7603"/>
          <a:stretch>
            <a:fillRect/>
          </a:stretch>
        </p:blipFill>
        <p:spPr bwMode="auto">
          <a:xfrm>
            <a:off x="965203" y="2782888"/>
            <a:ext cx="1358900" cy="194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Rectangle 8"/>
          <p:cNvSpPr>
            <a:spLocks noChangeArrowheads="1"/>
          </p:cNvSpPr>
          <p:nvPr/>
        </p:nvSpPr>
        <p:spPr bwMode="auto">
          <a:xfrm>
            <a:off x="2306826" y="2018426"/>
            <a:ext cx="6407151"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53" name="Oval 9"/>
          <p:cNvSpPr>
            <a:spLocks noChangeArrowheads="1"/>
          </p:cNvSpPr>
          <p:nvPr/>
        </p:nvSpPr>
        <p:spPr bwMode="auto">
          <a:xfrm>
            <a:off x="2235387" y="1943813"/>
            <a:ext cx="503237"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54" name="Text Box 10"/>
          <p:cNvSpPr txBox="1">
            <a:spLocks noChangeArrowheads="1"/>
          </p:cNvSpPr>
          <p:nvPr/>
        </p:nvSpPr>
        <p:spPr bwMode="auto">
          <a:xfrm>
            <a:off x="2287776" y="1888251"/>
            <a:ext cx="309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chemeClr val="bg1"/>
                </a:solidFill>
                <a:latin typeface="Calibri" panose="020F0502020204030204" pitchFamily="34" charset="0"/>
                <a:ea typeface="方正综艺简体" charset="-122"/>
              </a:rPr>
              <a:t>1</a:t>
            </a:r>
          </a:p>
        </p:txBody>
      </p:sp>
      <p:sp>
        <p:nvSpPr>
          <p:cNvPr id="6155" name="Text Box 11"/>
          <p:cNvSpPr txBox="1">
            <a:spLocks noChangeArrowheads="1"/>
          </p:cNvSpPr>
          <p:nvPr/>
        </p:nvSpPr>
        <p:spPr bwMode="auto">
          <a:xfrm>
            <a:off x="2755905" y="1979591"/>
            <a:ext cx="597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2400" b="1">
                <a:latin typeface="+mn-ea"/>
              </a:defRPr>
            </a:lvl1pPr>
          </a:lstStyle>
          <a:p>
            <a:r>
              <a:rPr lang="zh-CN" altLang="en-US" dirty="0" smtClean="0"/>
              <a:t>完美执行</a:t>
            </a:r>
            <a:r>
              <a:rPr lang="en-US" altLang="zh-CN" dirty="0" smtClean="0"/>
              <a:t>---</a:t>
            </a:r>
            <a:r>
              <a:rPr lang="zh-CN" altLang="en-US" dirty="0">
                <a:latin typeface="微软雅黑" pitchFamily="34" charset="-122"/>
                <a:ea typeface="微软雅黑" pitchFamily="34" charset="-122"/>
              </a:rPr>
              <a:t>高效作业计划制定与</a:t>
            </a:r>
            <a:r>
              <a:rPr lang="zh-CN" altLang="en-US" dirty="0" smtClean="0">
                <a:latin typeface="微软雅黑" pitchFamily="34" charset="-122"/>
                <a:ea typeface="微软雅黑" pitchFamily="34" charset="-122"/>
              </a:rPr>
              <a:t>执行</a:t>
            </a:r>
            <a:endParaRPr lang="en-US" altLang="zh-CN" dirty="0">
              <a:latin typeface="微软雅黑" pitchFamily="34" charset="-122"/>
              <a:ea typeface="微软雅黑" pitchFamily="34" charset="-122"/>
            </a:endParaRPr>
          </a:p>
        </p:txBody>
      </p:sp>
      <p:sp>
        <p:nvSpPr>
          <p:cNvPr id="6156" name="Rectangle 12"/>
          <p:cNvSpPr>
            <a:spLocks noChangeArrowheads="1"/>
          </p:cNvSpPr>
          <p:nvPr/>
        </p:nvSpPr>
        <p:spPr bwMode="auto">
          <a:xfrm>
            <a:off x="3045427" y="2765718"/>
            <a:ext cx="57234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57" name="Oval 13"/>
          <p:cNvSpPr>
            <a:spLocks noChangeArrowheads="1"/>
          </p:cNvSpPr>
          <p:nvPr/>
        </p:nvSpPr>
        <p:spPr bwMode="auto">
          <a:xfrm>
            <a:off x="2972402" y="2689520"/>
            <a:ext cx="504825" cy="504825"/>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58" name="Text Box 14"/>
          <p:cNvSpPr txBox="1">
            <a:spLocks noChangeArrowheads="1"/>
          </p:cNvSpPr>
          <p:nvPr/>
        </p:nvSpPr>
        <p:spPr bwMode="auto">
          <a:xfrm>
            <a:off x="3031137" y="2635545"/>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chemeClr val="bg1"/>
                </a:solidFill>
                <a:latin typeface="Calibri" panose="020F0502020204030204" pitchFamily="34" charset="0"/>
                <a:ea typeface="方正综艺简体" charset="-122"/>
              </a:rPr>
              <a:t>2</a:t>
            </a:r>
          </a:p>
        </p:txBody>
      </p:sp>
      <p:sp>
        <p:nvSpPr>
          <p:cNvPr id="6159" name="Text Box 15"/>
          <p:cNvSpPr txBox="1">
            <a:spLocks noChangeArrowheads="1"/>
          </p:cNvSpPr>
          <p:nvPr/>
        </p:nvSpPr>
        <p:spPr bwMode="auto">
          <a:xfrm>
            <a:off x="3540497" y="2728416"/>
            <a:ext cx="5182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1600" b="1">
                <a:latin typeface="+mn-ea"/>
                <a:ea typeface="+mn-ea"/>
              </a:defRPr>
            </a:lvl1pPr>
          </a:lstStyle>
          <a:p>
            <a:r>
              <a:rPr lang="zh-CN" altLang="en-US" sz="2400" dirty="0" smtClean="0"/>
              <a:t>完美制造</a:t>
            </a:r>
            <a:r>
              <a:rPr lang="en-US" altLang="zh-CN" sz="2400" dirty="0" smtClean="0"/>
              <a:t>---</a:t>
            </a:r>
            <a:r>
              <a:rPr lang="zh-CN" altLang="en-US" sz="2400" dirty="0" smtClean="0"/>
              <a:t>精益生产方式</a:t>
            </a:r>
            <a:endParaRPr lang="en-US" altLang="zh-CN" sz="2400" dirty="0"/>
          </a:p>
        </p:txBody>
      </p:sp>
      <p:sp>
        <p:nvSpPr>
          <p:cNvPr id="6160" name="Rectangle 16"/>
          <p:cNvSpPr>
            <a:spLocks noChangeArrowheads="1"/>
          </p:cNvSpPr>
          <p:nvPr/>
        </p:nvSpPr>
        <p:spPr bwMode="auto">
          <a:xfrm>
            <a:off x="3256251" y="3650284"/>
            <a:ext cx="539450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61" name="Oval 17"/>
          <p:cNvSpPr>
            <a:spLocks noChangeArrowheads="1"/>
          </p:cNvSpPr>
          <p:nvPr/>
        </p:nvSpPr>
        <p:spPr bwMode="auto">
          <a:xfrm>
            <a:off x="3183230" y="3574083"/>
            <a:ext cx="503239"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62" name="Text Box 18"/>
          <p:cNvSpPr txBox="1">
            <a:spLocks noChangeArrowheads="1"/>
          </p:cNvSpPr>
          <p:nvPr/>
        </p:nvSpPr>
        <p:spPr bwMode="auto">
          <a:xfrm>
            <a:off x="3241964" y="3520107"/>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chemeClr val="bg1"/>
                </a:solidFill>
                <a:latin typeface="Calibri" panose="020F0502020204030204" pitchFamily="34" charset="0"/>
                <a:ea typeface="方正综艺简体" charset="-122"/>
              </a:rPr>
              <a:t>3</a:t>
            </a:r>
            <a:endParaRPr lang="zh-CN" altLang="en-US" sz="2400">
              <a:ea typeface="黑体" panose="02010609060101010101" pitchFamily="49" charset="-122"/>
            </a:endParaRPr>
          </a:p>
        </p:txBody>
      </p:sp>
      <p:sp>
        <p:nvSpPr>
          <p:cNvPr id="6163" name="Text Box 19"/>
          <p:cNvSpPr txBox="1">
            <a:spLocks noChangeArrowheads="1"/>
          </p:cNvSpPr>
          <p:nvPr/>
        </p:nvSpPr>
        <p:spPr bwMode="auto">
          <a:xfrm>
            <a:off x="3729040" y="3618041"/>
            <a:ext cx="4904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zh-CN" altLang="en-US" dirty="0" smtClean="0"/>
              <a:t>目标为要</a:t>
            </a:r>
            <a:r>
              <a:rPr lang="en-US" altLang="zh-CN" dirty="0" smtClean="0"/>
              <a:t>---</a:t>
            </a:r>
            <a:r>
              <a:rPr lang="zh-CN" altLang="en-US" dirty="0"/>
              <a:t>高效绩效管理</a:t>
            </a:r>
            <a:r>
              <a:rPr lang="zh-CN" altLang="en-US" dirty="0" smtClean="0"/>
              <a:t>方法</a:t>
            </a:r>
            <a:endParaRPr lang="en-US" altLang="zh-CN" dirty="0"/>
          </a:p>
        </p:txBody>
      </p:sp>
      <p:sp>
        <p:nvSpPr>
          <p:cNvPr id="6164" name="Rectangle 20"/>
          <p:cNvSpPr>
            <a:spLocks noChangeArrowheads="1"/>
          </p:cNvSpPr>
          <p:nvPr/>
        </p:nvSpPr>
        <p:spPr bwMode="auto">
          <a:xfrm>
            <a:off x="3078093" y="4479130"/>
            <a:ext cx="52992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65" name="Oval 21"/>
          <p:cNvSpPr>
            <a:spLocks noChangeArrowheads="1"/>
          </p:cNvSpPr>
          <p:nvPr/>
        </p:nvSpPr>
        <p:spPr bwMode="auto">
          <a:xfrm>
            <a:off x="3001895" y="4402928"/>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6166" name="Text Box 22"/>
          <p:cNvSpPr txBox="1">
            <a:spLocks noChangeArrowheads="1"/>
          </p:cNvSpPr>
          <p:nvPr/>
        </p:nvSpPr>
        <p:spPr bwMode="auto">
          <a:xfrm>
            <a:off x="3062218" y="4348954"/>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chemeClr val="bg1"/>
                </a:solidFill>
                <a:latin typeface="Calibri" panose="020F0502020204030204" pitchFamily="34" charset="0"/>
                <a:ea typeface="方正综艺简体" charset="-122"/>
              </a:rPr>
              <a:t>4</a:t>
            </a:r>
            <a:endParaRPr lang="zh-CN" altLang="en-US" sz="2400">
              <a:ea typeface="黑体" panose="02010609060101010101" pitchFamily="49" charset="-122"/>
            </a:endParaRPr>
          </a:p>
        </p:txBody>
      </p:sp>
      <p:sp>
        <p:nvSpPr>
          <p:cNvPr id="6167" name="Text Box 23"/>
          <p:cNvSpPr txBox="1">
            <a:spLocks noChangeArrowheads="1"/>
          </p:cNvSpPr>
          <p:nvPr/>
        </p:nvSpPr>
        <p:spPr bwMode="auto">
          <a:xfrm>
            <a:off x="3598795" y="4452138"/>
            <a:ext cx="5545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zh-CN" altLang="en-US" dirty="0"/>
              <a:t>五步成就优秀员工</a:t>
            </a:r>
            <a:r>
              <a:rPr lang="en-US" altLang="zh-CN" dirty="0"/>
              <a:t>----4M1E</a:t>
            </a:r>
            <a:r>
              <a:rPr lang="zh-CN" altLang="en-US" dirty="0"/>
              <a:t>规范化执行</a:t>
            </a:r>
            <a:endParaRPr lang="en-US" altLang="zh-CN" dirty="0"/>
          </a:p>
        </p:txBody>
      </p:sp>
      <p:sp>
        <p:nvSpPr>
          <p:cNvPr id="24" name="Rectangle 20"/>
          <p:cNvSpPr>
            <a:spLocks noChangeArrowheads="1"/>
          </p:cNvSpPr>
          <p:nvPr/>
        </p:nvSpPr>
        <p:spPr bwMode="auto">
          <a:xfrm>
            <a:off x="2311417" y="5298297"/>
            <a:ext cx="52992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25" name="Oval 21"/>
          <p:cNvSpPr>
            <a:spLocks noChangeArrowheads="1"/>
          </p:cNvSpPr>
          <p:nvPr/>
        </p:nvSpPr>
        <p:spPr bwMode="auto">
          <a:xfrm>
            <a:off x="2235219" y="5222095"/>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400"/>
          </a:p>
        </p:txBody>
      </p:sp>
      <p:sp>
        <p:nvSpPr>
          <p:cNvPr id="26" name="Text Box 22"/>
          <p:cNvSpPr txBox="1">
            <a:spLocks noChangeArrowheads="1"/>
          </p:cNvSpPr>
          <p:nvPr/>
        </p:nvSpPr>
        <p:spPr bwMode="auto">
          <a:xfrm>
            <a:off x="2295542" y="5168121"/>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3200" b="1" dirty="0" smtClean="0">
                <a:solidFill>
                  <a:schemeClr val="bg1"/>
                </a:solidFill>
                <a:latin typeface="Calibri" panose="020F0502020204030204" pitchFamily="34" charset="0"/>
                <a:ea typeface="方正综艺简体" charset="-122"/>
              </a:rPr>
              <a:t>5</a:t>
            </a:r>
            <a:endParaRPr lang="zh-CN" altLang="en-US" sz="2400" dirty="0">
              <a:ea typeface="黑体" panose="02010609060101010101" pitchFamily="49" charset="-122"/>
            </a:endParaRPr>
          </a:p>
        </p:txBody>
      </p:sp>
      <p:sp>
        <p:nvSpPr>
          <p:cNvPr id="27" name="Text Box 23"/>
          <p:cNvSpPr txBox="1">
            <a:spLocks noChangeArrowheads="1"/>
          </p:cNvSpPr>
          <p:nvPr/>
        </p:nvSpPr>
        <p:spPr bwMode="auto">
          <a:xfrm>
            <a:off x="2832119" y="5271305"/>
            <a:ext cx="5545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zh-CN" altLang="en-US" dirty="0"/>
              <a:t>现场改善的利器</a:t>
            </a:r>
            <a:r>
              <a:rPr lang="en-US" altLang="zh-CN" dirty="0"/>
              <a:t>----IE</a:t>
            </a:r>
            <a:endParaRPr lang="zh-CN" altLang="en-US" dirty="0"/>
          </a:p>
        </p:txBody>
      </p:sp>
    </p:spTree>
    <p:extLst>
      <p:ext uri="{BB962C8B-B14F-4D97-AF65-F5344CB8AC3E}">
        <p14:creationId xmlns:p14="http://schemas.microsoft.com/office/powerpoint/2010/main" val="251114769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Rectangle 2"/>
          <p:cNvSpPr>
            <a:spLocks noGrp="1" noChangeArrowheads="1"/>
          </p:cNvSpPr>
          <p:nvPr>
            <p:ph type="title"/>
          </p:nvPr>
        </p:nvSpPr>
        <p:spPr>
          <a:xfrm>
            <a:off x="1035096" y="378830"/>
            <a:ext cx="6433970" cy="581603"/>
          </a:xfrm>
        </p:spPr>
        <p:txBody>
          <a:bodyPr>
            <a:normAutofit/>
          </a:bodyPr>
          <a:lstStyle/>
          <a:p>
            <a:pPr eaLnBrk="1" hangingPunct="1"/>
            <a:r>
              <a:rPr lang="zh-CN" altLang="en-US" sz="2800" dirty="0">
                <a:solidFill>
                  <a:srgbClr val="FF0000"/>
                </a:solidFill>
              </a:rPr>
              <a:t>目视管理的境界</a:t>
            </a:r>
          </a:p>
        </p:txBody>
      </p:sp>
      <p:sp>
        <p:nvSpPr>
          <p:cNvPr id="1071" name="Text Box 6"/>
          <p:cNvSpPr txBox="1">
            <a:spLocks noChangeArrowheads="1"/>
          </p:cNvSpPr>
          <p:nvPr/>
        </p:nvSpPr>
        <p:spPr bwMode="auto">
          <a:xfrm>
            <a:off x="334108" y="1891811"/>
            <a:ext cx="8534400" cy="3437992"/>
          </a:xfrm>
          <a:prstGeom prst="rect">
            <a:avLst/>
          </a:prstGeom>
          <a:noFill/>
          <a:ln w="9525">
            <a:solidFill>
              <a:schemeClr val="tx1"/>
            </a:solidFill>
            <a:miter lim="800000"/>
            <a:headEnd/>
            <a:tailEnd/>
          </a:ln>
        </p:spPr>
        <p:txBody>
          <a:bodyPr wrap="square">
            <a:spAutoFit/>
          </a:bodyPr>
          <a:lstStyle/>
          <a:p>
            <a:pPr algn="l">
              <a:spcBef>
                <a:spcPct val="0"/>
              </a:spcBef>
              <a:buSzTx/>
              <a:buFontTx/>
              <a:buNone/>
            </a:pPr>
            <a:r>
              <a:rPr kumimoji="1" lang="zh-CN" altLang="en-US" sz="2215" dirty="0">
                <a:solidFill>
                  <a:schemeClr val="accent2"/>
                </a:solidFill>
                <a:latin typeface="微软雅黑" pitchFamily="34" charset="-122"/>
                <a:ea typeface="微软雅黑" pitchFamily="34" charset="-122"/>
              </a:rPr>
              <a:t> </a:t>
            </a:r>
            <a:r>
              <a:rPr kumimoji="1" lang="en-US" altLang="zh-CN" sz="2215" dirty="0">
                <a:solidFill>
                  <a:srgbClr val="0000FF"/>
                </a:solidFill>
                <a:latin typeface="微软雅黑" pitchFamily="34" charset="-122"/>
                <a:ea typeface="微软雅黑" pitchFamily="34" charset="-122"/>
              </a:rPr>
              <a:t>《</a:t>
            </a:r>
            <a:r>
              <a:rPr kumimoji="1" lang="zh-CN" altLang="en-US" sz="2215" dirty="0">
                <a:solidFill>
                  <a:srgbClr val="0000FF"/>
                </a:solidFill>
                <a:latin typeface="微软雅黑" pitchFamily="34" charset="-122"/>
                <a:ea typeface="微软雅黑" pitchFamily="34" charset="-122"/>
              </a:rPr>
              <a:t>目视管理</a:t>
            </a:r>
            <a:r>
              <a:rPr kumimoji="1" lang="en-US" altLang="zh-CN" sz="2215" dirty="0">
                <a:solidFill>
                  <a:srgbClr val="0000FF"/>
                </a:solidFill>
                <a:latin typeface="微软雅黑" pitchFamily="34" charset="-122"/>
                <a:ea typeface="微软雅黑" pitchFamily="34" charset="-122"/>
              </a:rPr>
              <a:t>》</a:t>
            </a:r>
            <a:r>
              <a:rPr kumimoji="1" lang="zh-CN" altLang="en-US" sz="2215" dirty="0">
                <a:solidFill>
                  <a:srgbClr val="0000FF"/>
                </a:solidFill>
                <a:latin typeface="微软雅黑" pitchFamily="34" charset="-122"/>
                <a:ea typeface="微软雅黑" pitchFamily="34" charset="-122"/>
              </a:rPr>
              <a:t>阶段示意图：</a:t>
            </a:r>
            <a:endParaRPr kumimoji="1" lang="zh-CN" altLang="en-US" sz="2215" dirty="0">
              <a:latin typeface="微软雅黑" pitchFamily="34" charset="-122"/>
              <a:ea typeface="微软雅黑" pitchFamily="34" charset="-122"/>
            </a:endParaRPr>
          </a:p>
          <a:p>
            <a:pPr algn="l">
              <a:spcBef>
                <a:spcPct val="25000"/>
              </a:spcBef>
              <a:buSzTx/>
              <a:buFontTx/>
              <a:buNone/>
            </a:pPr>
            <a:r>
              <a:rPr kumimoji="1" lang="zh-CN" altLang="en-US" sz="1846" dirty="0">
                <a:latin typeface="文鼎CS魏碑" pitchFamily="49" charset="-122"/>
                <a:ea typeface="文鼎CS魏碑" pitchFamily="49" charset="-122"/>
              </a:rPr>
              <a:t>  </a:t>
            </a:r>
            <a:r>
              <a:rPr kumimoji="1" lang="zh-CN" altLang="en-US" sz="1846" dirty="0">
                <a:latin typeface="微软雅黑" pitchFamily="34" charset="-122"/>
                <a:ea typeface="微软雅黑" pitchFamily="34" charset="-122"/>
              </a:rPr>
              <a:t>无 水 准         初级水准              中级水准               高级水准（理想状态）</a:t>
            </a:r>
            <a:endParaRPr kumimoji="1" lang="zh-CN" altLang="en-US" sz="2215" dirty="0">
              <a:latin typeface="微软雅黑" pitchFamily="34" charset="-122"/>
              <a:ea typeface="微软雅黑" pitchFamily="34" charset="-122"/>
            </a:endParaRPr>
          </a:p>
          <a:p>
            <a:pPr algn="l">
              <a:spcBef>
                <a:spcPct val="0"/>
              </a:spcBef>
              <a:buSzTx/>
              <a:buFontTx/>
              <a:buNone/>
            </a:pPr>
            <a:endParaRPr kumimoji="1" lang="zh-CN" altLang="en-US" sz="1477" dirty="0">
              <a:latin typeface="文鼎CS魏碑" pitchFamily="49" charset="-122"/>
              <a:ea typeface="文鼎CS魏碑" pitchFamily="49" charset="-122"/>
            </a:endParaRPr>
          </a:p>
          <a:p>
            <a:pPr algn="l">
              <a:spcBef>
                <a:spcPct val="0"/>
              </a:spcBef>
              <a:buSzTx/>
              <a:buFontTx/>
              <a:buNone/>
            </a:pPr>
            <a:endParaRPr kumimoji="1" lang="zh-CN" altLang="en-US" sz="1477" dirty="0">
              <a:latin typeface="文鼎CS魏碑" pitchFamily="49" charset="-122"/>
              <a:ea typeface="文鼎CS魏碑" pitchFamily="49" charset="-122"/>
            </a:endParaRPr>
          </a:p>
          <a:p>
            <a:pPr algn="l">
              <a:spcBef>
                <a:spcPct val="0"/>
              </a:spcBef>
              <a:buSzTx/>
              <a:buFontTx/>
              <a:buNone/>
            </a:pPr>
            <a:endParaRPr kumimoji="1" lang="zh-CN" altLang="en-US" sz="1477" dirty="0">
              <a:latin typeface="文鼎CS魏碑" pitchFamily="49" charset="-122"/>
              <a:ea typeface="文鼎CS魏碑" pitchFamily="49" charset="-122"/>
            </a:endParaRPr>
          </a:p>
          <a:p>
            <a:pPr algn="l">
              <a:spcBef>
                <a:spcPct val="0"/>
              </a:spcBef>
              <a:buSzTx/>
              <a:buFontTx/>
              <a:buNone/>
            </a:pPr>
            <a:endParaRPr kumimoji="1" lang="zh-CN" altLang="en-US" sz="1477" dirty="0">
              <a:latin typeface="文鼎CS魏碑" pitchFamily="49" charset="-122"/>
              <a:ea typeface="文鼎CS魏碑" pitchFamily="49" charset="-122"/>
            </a:endParaRPr>
          </a:p>
          <a:p>
            <a:pPr algn="l">
              <a:spcBef>
                <a:spcPct val="0"/>
              </a:spcBef>
              <a:buSzTx/>
              <a:buFontTx/>
              <a:buNone/>
            </a:pPr>
            <a:endParaRPr kumimoji="1" lang="zh-CN" altLang="en-US" sz="1477" dirty="0">
              <a:latin typeface="文鼎CS魏碑" pitchFamily="49" charset="-122"/>
              <a:ea typeface="文鼎CS魏碑" pitchFamily="49" charset="-122"/>
            </a:endParaRPr>
          </a:p>
          <a:p>
            <a:pPr algn="l">
              <a:spcBef>
                <a:spcPct val="0"/>
              </a:spcBef>
              <a:buSzTx/>
              <a:buFontTx/>
              <a:buNone/>
            </a:pPr>
            <a:endParaRPr kumimoji="1" lang="zh-CN" altLang="en-US" sz="1477" dirty="0">
              <a:latin typeface="文鼎CS魏碑" pitchFamily="49" charset="-122"/>
              <a:ea typeface="文鼎CS魏碑" pitchFamily="49" charset="-122"/>
            </a:endParaRPr>
          </a:p>
          <a:p>
            <a:pPr algn="l">
              <a:spcBef>
                <a:spcPct val="0"/>
              </a:spcBef>
              <a:buSzTx/>
              <a:buFontTx/>
              <a:buNone/>
            </a:pPr>
            <a:endParaRPr kumimoji="1" lang="zh-CN" altLang="en-US" sz="1477" dirty="0">
              <a:latin typeface="黑体" pitchFamily="2" charset="-122"/>
              <a:ea typeface="黑体" pitchFamily="2" charset="-122"/>
            </a:endParaRPr>
          </a:p>
          <a:p>
            <a:pPr algn="l">
              <a:spcBef>
                <a:spcPct val="0"/>
              </a:spcBef>
              <a:buSzTx/>
              <a:buFontTx/>
              <a:buNone/>
            </a:pPr>
            <a:endParaRPr kumimoji="1" lang="zh-CN" altLang="en-US" sz="1477" dirty="0">
              <a:latin typeface="黑体" pitchFamily="2" charset="-122"/>
              <a:ea typeface="黑体" pitchFamily="2" charset="-122"/>
            </a:endParaRPr>
          </a:p>
          <a:p>
            <a:pPr algn="l">
              <a:spcBef>
                <a:spcPct val="25000"/>
              </a:spcBef>
              <a:buSzTx/>
              <a:buFontTx/>
              <a:buNone/>
            </a:pPr>
            <a:r>
              <a:rPr kumimoji="1" lang="zh-CN" altLang="en-US" sz="1477" dirty="0">
                <a:latin typeface="黑体" pitchFamily="2" charset="-122"/>
                <a:ea typeface="黑体" pitchFamily="2" charset="-122"/>
              </a:rPr>
              <a:t> </a:t>
            </a:r>
            <a:r>
              <a:rPr kumimoji="1" lang="zh-CN" altLang="en-US" sz="1662" dirty="0">
                <a:solidFill>
                  <a:srgbClr val="CC0000"/>
                </a:solidFill>
                <a:latin typeface="微软雅黑" pitchFamily="34" charset="-122"/>
                <a:ea typeface="微软雅黑" pitchFamily="34" charset="-122"/>
              </a:rPr>
              <a:t>无管理状态      初级管理状态           中级管理状态                     理想的管理状态</a:t>
            </a:r>
          </a:p>
          <a:p>
            <a:pPr algn="l">
              <a:buSzTx/>
              <a:buFontTx/>
              <a:buNone/>
            </a:pPr>
            <a:r>
              <a:rPr kumimoji="1" lang="zh-CN" altLang="en-US" sz="1662" dirty="0">
                <a:latin typeface="微软雅黑" pitchFamily="34" charset="-122"/>
                <a:ea typeface="微软雅黑" pitchFamily="34" charset="-122"/>
              </a:rPr>
              <a:t> 有几个球不      整齐排列，便           通过简单标识              通过标识和提示，使数目和</a:t>
            </a:r>
          </a:p>
          <a:p>
            <a:pPr algn="l">
              <a:spcBef>
                <a:spcPct val="0"/>
              </a:spcBef>
              <a:buSzTx/>
              <a:buFontTx/>
              <a:buNone/>
            </a:pPr>
            <a:r>
              <a:rPr kumimoji="1" lang="zh-CN" altLang="en-US" sz="1662" dirty="0">
                <a:latin typeface="微软雅黑" pitchFamily="34" charset="-122"/>
                <a:ea typeface="微软雅黑" pitchFamily="34" charset="-122"/>
              </a:rPr>
              <a:t> 明确，要数！    于确认管理            使数目一目了然          数目不足时该怎么做一目了然</a:t>
            </a:r>
          </a:p>
        </p:txBody>
      </p:sp>
      <p:sp>
        <p:nvSpPr>
          <p:cNvPr id="1072" name="Line 8"/>
          <p:cNvSpPr>
            <a:spLocks noChangeShapeType="1"/>
          </p:cNvSpPr>
          <p:nvPr/>
        </p:nvSpPr>
        <p:spPr bwMode="auto">
          <a:xfrm>
            <a:off x="334108" y="2307981"/>
            <a:ext cx="8534400" cy="0"/>
          </a:xfrm>
          <a:prstGeom prst="line">
            <a:avLst/>
          </a:prstGeom>
          <a:noFill/>
          <a:ln w="9525">
            <a:solidFill>
              <a:schemeClr val="tx1"/>
            </a:solidFill>
            <a:round/>
            <a:headEnd/>
            <a:tailEnd/>
          </a:ln>
        </p:spPr>
        <p:txBody>
          <a:bodyPr wrap="none" anchor="ctr"/>
          <a:lstStyle/>
          <a:p>
            <a:endParaRPr lang="zh-CN" altLang="en-US" sz="1662"/>
          </a:p>
        </p:txBody>
      </p:sp>
      <p:sp>
        <p:nvSpPr>
          <p:cNvPr id="1073" name="Line 54"/>
          <p:cNvSpPr>
            <a:spLocks noChangeShapeType="1"/>
          </p:cNvSpPr>
          <p:nvPr/>
        </p:nvSpPr>
        <p:spPr bwMode="auto">
          <a:xfrm>
            <a:off x="334108" y="4343400"/>
            <a:ext cx="8534400" cy="0"/>
          </a:xfrm>
          <a:prstGeom prst="line">
            <a:avLst/>
          </a:prstGeom>
          <a:noFill/>
          <a:ln w="9525">
            <a:solidFill>
              <a:schemeClr val="tx1"/>
            </a:solidFill>
            <a:round/>
            <a:headEnd/>
            <a:tailEnd/>
          </a:ln>
        </p:spPr>
        <p:txBody>
          <a:bodyPr wrap="none" anchor="ctr"/>
          <a:lstStyle/>
          <a:p>
            <a:endParaRPr lang="zh-CN" altLang="en-US" sz="1662"/>
          </a:p>
        </p:txBody>
      </p:sp>
      <p:sp>
        <p:nvSpPr>
          <p:cNvPr id="1074" name="Rectangle 56"/>
          <p:cNvSpPr>
            <a:spLocks noChangeArrowheads="1"/>
          </p:cNvSpPr>
          <p:nvPr/>
        </p:nvSpPr>
        <p:spPr bwMode="auto">
          <a:xfrm>
            <a:off x="5610960" y="2307981"/>
            <a:ext cx="3238500" cy="3021626"/>
          </a:xfrm>
          <a:prstGeom prst="rect">
            <a:avLst/>
          </a:prstGeom>
          <a:noFill/>
          <a:ln w="9525">
            <a:solidFill>
              <a:schemeClr val="tx1"/>
            </a:solidFill>
            <a:miter lim="800000"/>
            <a:headEnd/>
            <a:tailEnd/>
          </a:ln>
        </p:spPr>
        <p:txBody>
          <a:bodyPr wrap="none" anchor="ctr"/>
          <a:lstStyle/>
          <a:p>
            <a:pPr marL="420576" indent="-420576"/>
            <a:endParaRPr lang="zh-CN" altLang="en-US" sz="1662"/>
          </a:p>
        </p:txBody>
      </p:sp>
      <p:grpSp>
        <p:nvGrpSpPr>
          <p:cNvPr id="1075" name="Group 65"/>
          <p:cNvGrpSpPr>
            <a:grpSpLocks/>
          </p:cNvGrpSpPr>
          <p:nvPr/>
        </p:nvGrpSpPr>
        <p:grpSpPr bwMode="auto">
          <a:xfrm>
            <a:off x="458666" y="2307983"/>
            <a:ext cx="8153400" cy="3021624"/>
            <a:chOff x="429" y="997"/>
            <a:chExt cx="5564" cy="2062"/>
          </a:xfrm>
        </p:grpSpPr>
        <p:sp>
          <p:nvSpPr>
            <p:cNvPr id="1076" name="Rectangle 3"/>
            <p:cNvSpPr>
              <a:spLocks noChangeArrowheads="1"/>
            </p:cNvSpPr>
            <p:nvPr/>
          </p:nvSpPr>
          <p:spPr bwMode="auto">
            <a:xfrm>
              <a:off x="4225" y="1813"/>
              <a:ext cx="936" cy="528"/>
            </a:xfrm>
            <a:prstGeom prst="rect">
              <a:avLst/>
            </a:prstGeom>
            <a:solidFill>
              <a:srgbClr val="FF9900"/>
            </a:solidFill>
            <a:ln w="9525">
              <a:solidFill>
                <a:schemeClr val="tx1"/>
              </a:solidFill>
              <a:miter lim="800000"/>
              <a:headEnd/>
              <a:tailEnd/>
            </a:ln>
          </p:spPr>
          <p:txBody>
            <a:bodyPr wrap="none" anchor="ctr"/>
            <a:lstStyle/>
            <a:p>
              <a:pPr marL="420576" indent="-420576"/>
              <a:endParaRPr lang="zh-CN" altLang="en-US" sz="1662"/>
            </a:p>
          </p:txBody>
        </p:sp>
        <p:sp>
          <p:nvSpPr>
            <p:cNvPr id="1077" name="Rectangle 4"/>
            <p:cNvSpPr>
              <a:spLocks noChangeArrowheads="1"/>
            </p:cNvSpPr>
            <p:nvPr/>
          </p:nvSpPr>
          <p:spPr bwMode="auto">
            <a:xfrm>
              <a:off x="2782" y="1813"/>
              <a:ext cx="936" cy="528"/>
            </a:xfrm>
            <a:prstGeom prst="rect">
              <a:avLst/>
            </a:prstGeom>
            <a:solidFill>
              <a:srgbClr val="FF9900"/>
            </a:solidFill>
            <a:ln w="9525">
              <a:solidFill>
                <a:schemeClr val="tx1"/>
              </a:solidFill>
              <a:miter lim="800000"/>
              <a:headEnd/>
              <a:tailEnd/>
            </a:ln>
          </p:spPr>
          <p:txBody>
            <a:bodyPr wrap="none" anchor="ctr"/>
            <a:lstStyle/>
            <a:p>
              <a:pPr marL="420576" indent="-420576"/>
              <a:endParaRPr lang="zh-CN" altLang="en-US" sz="1662"/>
            </a:p>
          </p:txBody>
        </p:sp>
        <p:sp>
          <p:nvSpPr>
            <p:cNvPr id="1078" name="Rectangle 5"/>
            <p:cNvSpPr>
              <a:spLocks noChangeArrowheads="1"/>
            </p:cNvSpPr>
            <p:nvPr/>
          </p:nvSpPr>
          <p:spPr bwMode="auto">
            <a:xfrm>
              <a:off x="4225" y="1285"/>
              <a:ext cx="936" cy="528"/>
            </a:xfrm>
            <a:prstGeom prst="rect">
              <a:avLst/>
            </a:prstGeom>
            <a:solidFill>
              <a:schemeClr val="accent1"/>
            </a:solidFill>
            <a:ln w="9525">
              <a:solidFill>
                <a:schemeClr val="tx1"/>
              </a:solidFill>
              <a:miter lim="800000"/>
              <a:headEnd/>
              <a:tailEnd/>
            </a:ln>
          </p:spPr>
          <p:txBody>
            <a:bodyPr wrap="none" anchor="ctr"/>
            <a:lstStyle/>
            <a:p>
              <a:pPr marL="420576" indent="-420576"/>
              <a:endParaRPr lang="zh-CN" altLang="en-US" sz="1662"/>
            </a:p>
          </p:txBody>
        </p:sp>
        <p:sp>
          <p:nvSpPr>
            <p:cNvPr id="1079" name="Rectangle 7"/>
            <p:cNvSpPr>
              <a:spLocks noChangeArrowheads="1"/>
            </p:cNvSpPr>
            <p:nvPr/>
          </p:nvSpPr>
          <p:spPr bwMode="auto">
            <a:xfrm>
              <a:off x="2782" y="1285"/>
              <a:ext cx="936" cy="528"/>
            </a:xfrm>
            <a:prstGeom prst="rect">
              <a:avLst/>
            </a:prstGeom>
            <a:solidFill>
              <a:srgbClr val="FF9933"/>
            </a:solidFill>
            <a:ln w="9525">
              <a:solidFill>
                <a:schemeClr val="tx1"/>
              </a:solidFill>
              <a:miter lim="800000"/>
              <a:headEnd/>
              <a:tailEnd/>
            </a:ln>
          </p:spPr>
          <p:txBody>
            <a:bodyPr wrap="none" anchor="ctr"/>
            <a:lstStyle/>
            <a:p>
              <a:pPr marL="420576" indent="-420576"/>
              <a:endParaRPr lang="zh-CN" altLang="en-US" sz="1662"/>
            </a:p>
          </p:txBody>
        </p:sp>
        <p:graphicFrame>
          <p:nvGraphicFramePr>
            <p:cNvPr id="1026" name="Object 9"/>
            <p:cNvGraphicFramePr>
              <a:graphicFrameLocks noChangeAspect="1"/>
            </p:cNvGraphicFramePr>
            <p:nvPr/>
          </p:nvGraphicFramePr>
          <p:xfrm>
            <a:off x="533" y="1957"/>
            <a:ext cx="208" cy="192"/>
          </p:xfrm>
          <a:graphic>
            <a:graphicData uri="http://schemas.openxmlformats.org/presentationml/2006/ole">
              <mc:AlternateContent xmlns:mc="http://schemas.openxmlformats.org/markup-compatibility/2006">
                <mc:Choice xmlns:v="urn:schemas-microsoft-com:vml" Requires="v">
                  <p:oleObj spid="_x0000_s2098662" name="剪辑" r:id="rId3" imgW="4816080" imgH="4816440" progId="">
                    <p:embed/>
                  </p:oleObj>
                </mc:Choice>
                <mc:Fallback>
                  <p:oleObj name="剪辑" r:id="rId3"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 y="19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0"/>
            <p:cNvGraphicFramePr>
              <a:graphicFrameLocks noChangeAspect="1"/>
            </p:cNvGraphicFramePr>
            <p:nvPr/>
          </p:nvGraphicFramePr>
          <p:xfrm>
            <a:off x="689" y="1621"/>
            <a:ext cx="208" cy="192"/>
          </p:xfrm>
          <a:graphic>
            <a:graphicData uri="http://schemas.openxmlformats.org/presentationml/2006/ole">
              <mc:AlternateContent xmlns:mc="http://schemas.openxmlformats.org/markup-compatibility/2006">
                <mc:Choice xmlns:v="urn:schemas-microsoft-com:vml" Requires="v">
                  <p:oleObj spid="_x0000_s2098663" name="剪辑" r:id="rId5" imgW="4816080" imgH="4816440" progId="">
                    <p:embed/>
                  </p:oleObj>
                </mc:Choice>
                <mc:Fallback>
                  <p:oleObj name="剪辑" r:id="rId5"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 y="162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1"/>
            <p:cNvGraphicFramePr>
              <a:graphicFrameLocks noChangeAspect="1"/>
            </p:cNvGraphicFramePr>
            <p:nvPr/>
          </p:nvGraphicFramePr>
          <p:xfrm>
            <a:off x="637" y="1813"/>
            <a:ext cx="208" cy="192"/>
          </p:xfrm>
          <a:graphic>
            <a:graphicData uri="http://schemas.openxmlformats.org/presentationml/2006/ole">
              <mc:AlternateContent xmlns:mc="http://schemas.openxmlformats.org/markup-compatibility/2006">
                <mc:Choice xmlns:v="urn:schemas-microsoft-com:vml" Requires="v">
                  <p:oleObj spid="_x0000_s2098664" name="剪辑" r:id="rId6" imgW="4816080" imgH="4816440" progId="">
                    <p:embed/>
                  </p:oleObj>
                </mc:Choice>
                <mc:Fallback>
                  <p:oleObj name="剪辑" r:id="rId6"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 y="1813"/>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2"/>
            <p:cNvGraphicFramePr>
              <a:graphicFrameLocks noChangeAspect="1"/>
            </p:cNvGraphicFramePr>
            <p:nvPr/>
          </p:nvGraphicFramePr>
          <p:xfrm>
            <a:off x="949" y="1813"/>
            <a:ext cx="208" cy="192"/>
          </p:xfrm>
          <a:graphic>
            <a:graphicData uri="http://schemas.openxmlformats.org/presentationml/2006/ole">
              <mc:AlternateContent xmlns:mc="http://schemas.openxmlformats.org/markup-compatibility/2006">
                <mc:Choice xmlns:v="urn:schemas-microsoft-com:vml" Requires="v">
                  <p:oleObj spid="_x0000_s2098665" name="剪辑" r:id="rId7" imgW="4816080" imgH="4816440" progId="">
                    <p:embed/>
                  </p:oleObj>
                </mc:Choice>
                <mc:Fallback>
                  <p:oleObj name="剪辑" r:id="rId7"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 y="1813"/>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3"/>
            <p:cNvGraphicFramePr>
              <a:graphicFrameLocks noChangeAspect="1"/>
            </p:cNvGraphicFramePr>
            <p:nvPr/>
          </p:nvGraphicFramePr>
          <p:xfrm>
            <a:off x="793" y="1909"/>
            <a:ext cx="208" cy="192"/>
          </p:xfrm>
          <a:graphic>
            <a:graphicData uri="http://schemas.openxmlformats.org/presentationml/2006/ole">
              <mc:AlternateContent xmlns:mc="http://schemas.openxmlformats.org/markup-compatibility/2006">
                <mc:Choice xmlns:v="urn:schemas-microsoft-com:vml" Requires="v">
                  <p:oleObj spid="_x0000_s2098666" name="剪辑" r:id="rId8" imgW="4816080" imgH="4816440" progId="">
                    <p:embed/>
                  </p:oleObj>
                </mc:Choice>
                <mc:Fallback>
                  <p:oleObj name="剪辑" r:id="rId8"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1909"/>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14"/>
            <p:cNvGraphicFramePr>
              <a:graphicFrameLocks noChangeAspect="1"/>
            </p:cNvGraphicFramePr>
            <p:nvPr/>
          </p:nvGraphicFramePr>
          <p:xfrm>
            <a:off x="429" y="1717"/>
            <a:ext cx="208" cy="192"/>
          </p:xfrm>
          <a:graphic>
            <a:graphicData uri="http://schemas.openxmlformats.org/presentationml/2006/ole">
              <mc:AlternateContent xmlns:mc="http://schemas.openxmlformats.org/markup-compatibility/2006">
                <mc:Choice xmlns:v="urn:schemas-microsoft-com:vml" Requires="v">
                  <p:oleObj spid="_x0000_s2098667" name="剪辑" r:id="rId9" imgW="4816080" imgH="4816440" progId="">
                    <p:embed/>
                  </p:oleObj>
                </mc:Choice>
                <mc:Fallback>
                  <p:oleObj name="剪辑" r:id="rId9"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 y="171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15"/>
            <p:cNvGraphicFramePr>
              <a:graphicFrameLocks noChangeAspect="1"/>
            </p:cNvGraphicFramePr>
            <p:nvPr/>
          </p:nvGraphicFramePr>
          <p:xfrm>
            <a:off x="481" y="1477"/>
            <a:ext cx="208" cy="192"/>
          </p:xfrm>
          <a:graphic>
            <a:graphicData uri="http://schemas.openxmlformats.org/presentationml/2006/ole">
              <mc:AlternateContent xmlns:mc="http://schemas.openxmlformats.org/markup-compatibility/2006">
                <mc:Choice xmlns:v="urn:schemas-microsoft-com:vml" Requires="v">
                  <p:oleObj spid="_x0000_s2098668" name="剪辑" r:id="rId10" imgW="4816080" imgH="4816440" progId="">
                    <p:embed/>
                  </p:oleObj>
                </mc:Choice>
                <mc:Fallback>
                  <p:oleObj name="剪辑" r:id="rId10"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 y="147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16"/>
            <p:cNvGraphicFramePr>
              <a:graphicFrameLocks noChangeAspect="1"/>
            </p:cNvGraphicFramePr>
            <p:nvPr/>
          </p:nvGraphicFramePr>
          <p:xfrm>
            <a:off x="741" y="1333"/>
            <a:ext cx="208" cy="192"/>
          </p:xfrm>
          <a:graphic>
            <a:graphicData uri="http://schemas.openxmlformats.org/presentationml/2006/ole">
              <mc:AlternateContent xmlns:mc="http://schemas.openxmlformats.org/markup-compatibility/2006">
                <mc:Choice xmlns:v="urn:schemas-microsoft-com:vml" Requires="v">
                  <p:oleObj spid="_x0000_s2098669" name="剪辑" r:id="rId11" imgW="4816080" imgH="4816440" progId="">
                    <p:embed/>
                  </p:oleObj>
                </mc:Choice>
                <mc:Fallback>
                  <p:oleObj name="剪辑" r:id="rId11"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 y="1333"/>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7"/>
            <p:cNvGraphicFramePr>
              <a:graphicFrameLocks noChangeAspect="1"/>
            </p:cNvGraphicFramePr>
            <p:nvPr/>
          </p:nvGraphicFramePr>
          <p:xfrm>
            <a:off x="845" y="1429"/>
            <a:ext cx="208" cy="192"/>
          </p:xfrm>
          <a:graphic>
            <a:graphicData uri="http://schemas.openxmlformats.org/presentationml/2006/ole">
              <mc:AlternateContent xmlns:mc="http://schemas.openxmlformats.org/markup-compatibility/2006">
                <mc:Choice xmlns:v="urn:schemas-microsoft-com:vml" Requires="v">
                  <p:oleObj spid="_x0000_s2098670" name="剪辑" r:id="rId12" imgW="4816080" imgH="4816440" progId="">
                    <p:embed/>
                  </p:oleObj>
                </mc:Choice>
                <mc:Fallback>
                  <p:oleObj name="剪辑" r:id="rId12"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 y="1429"/>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8"/>
            <p:cNvGraphicFramePr>
              <a:graphicFrameLocks noChangeAspect="1"/>
            </p:cNvGraphicFramePr>
            <p:nvPr/>
          </p:nvGraphicFramePr>
          <p:xfrm>
            <a:off x="949" y="1621"/>
            <a:ext cx="208" cy="192"/>
          </p:xfrm>
          <a:graphic>
            <a:graphicData uri="http://schemas.openxmlformats.org/presentationml/2006/ole">
              <mc:AlternateContent xmlns:mc="http://schemas.openxmlformats.org/markup-compatibility/2006">
                <mc:Choice xmlns:v="urn:schemas-microsoft-com:vml" Requires="v">
                  <p:oleObj spid="_x0000_s2098671" name="剪辑" r:id="rId13" imgW="4816080" imgH="4816440" progId="">
                    <p:embed/>
                  </p:oleObj>
                </mc:Choice>
                <mc:Fallback>
                  <p:oleObj name="剪辑" r:id="rId13"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 y="162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9"/>
            <p:cNvGraphicFramePr>
              <a:graphicFrameLocks noChangeAspect="1"/>
            </p:cNvGraphicFramePr>
            <p:nvPr/>
          </p:nvGraphicFramePr>
          <p:xfrm>
            <a:off x="1521" y="1381"/>
            <a:ext cx="208" cy="192"/>
          </p:xfrm>
          <a:graphic>
            <a:graphicData uri="http://schemas.openxmlformats.org/presentationml/2006/ole">
              <mc:AlternateContent xmlns:mc="http://schemas.openxmlformats.org/markup-compatibility/2006">
                <mc:Choice xmlns:v="urn:schemas-microsoft-com:vml" Requires="v">
                  <p:oleObj spid="_x0000_s2098672" name="剪辑" r:id="rId14" imgW="4816080" imgH="4816440" progId="">
                    <p:embed/>
                  </p:oleObj>
                </mc:Choice>
                <mc:Fallback>
                  <p:oleObj name="剪辑" r:id="rId14"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 y="138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 name="Object 20"/>
            <p:cNvGraphicFramePr>
              <a:graphicFrameLocks noChangeAspect="1"/>
            </p:cNvGraphicFramePr>
            <p:nvPr/>
          </p:nvGraphicFramePr>
          <p:xfrm>
            <a:off x="1781" y="1381"/>
            <a:ext cx="208" cy="192"/>
          </p:xfrm>
          <a:graphic>
            <a:graphicData uri="http://schemas.openxmlformats.org/presentationml/2006/ole">
              <mc:AlternateContent xmlns:mc="http://schemas.openxmlformats.org/markup-compatibility/2006">
                <mc:Choice xmlns:v="urn:schemas-microsoft-com:vml" Requires="v">
                  <p:oleObj spid="_x0000_s2098673" name="剪辑" r:id="rId15" imgW="4816080" imgH="4816440" progId="">
                    <p:embed/>
                  </p:oleObj>
                </mc:Choice>
                <mc:Fallback>
                  <p:oleObj name="剪辑" r:id="rId15"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 y="138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21"/>
            <p:cNvGraphicFramePr>
              <a:graphicFrameLocks noChangeAspect="1"/>
            </p:cNvGraphicFramePr>
            <p:nvPr/>
          </p:nvGraphicFramePr>
          <p:xfrm>
            <a:off x="2041" y="1381"/>
            <a:ext cx="208" cy="192"/>
          </p:xfrm>
          <a:graphic>
            <a:graphicData uri="http://schemas.openxmlformats.org/presentationml/2006/ole">
              <mc:AlternateContent xmlns:mc="http://schemas.openxmlformats.org/markup-compatibility/2006">
                <mc:Choice xmlns:v="urn:schemas-microsoft-com:vml" Requires="v">
                  <p:oleObj spid="_x0000_s2098674" name="剪辑" r:id="rId16" imgW="4816080" imgH="4816440" progId="">
                    <p:embed/>
                  </p:oleObj>
                </mc:Choice>
                <mc:Fallback>
                  <p:oleObj name="剪辑" r:id="rId16"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 y="138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22"/>
            <p:cNvGraphicFramePr>
              <a:graphicFrameLocks noChangeAspect="1"/>
            </p:cNvGraphicFramePr>
            <p:nvPr/>
          </p:nvGraphicFramePr>
          <p:xfrm>
            <a:off x="1781" y="1861"/>
            <a:ext cx="208" cy="192"/>
          </p:xfrm>
          <a:graphic>
            <a:graphicData uri="http://schemas.openxmlformats.org/presentationml/2006/ole">
              <mc:AlternateContent xmlns:mc="http://schemas.openxmlformats.org/markup-compatibility/2006">
                <mc:Choice xmlns:v="urn:schemas-microsoft-com:vml" Requires="v">
                  <p:oleObj spid="_x0000_s2098675" name="剪辑" r:id="rId17" imgW="4816080" imgH="4816440" progId="">
                    <p:embed/>
                  </p:oleObj>
                </mc:Choice>
                <mc:Fallback>
                  <p:oleObj name="剪辑" r:id="rId17"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 y="186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23"/>
            <p:cNvGraphicFramePr>
              <a:graphicFrameLocks noChangeAspect="1"/>
            </p:cNvGraphicFramePr>
            <p:nvPr/>
          </p:nvGraphicFramePr>
          <p:xfrm>
            <a:off x="1521" y="2101"/>
            <a:ext cx="208" cy="192"/>
          </p:xfrm>
          <a:graphic>
            <a:graphicData uri="http://schemas.openxmlformats.org/presentationml/2006/ole">
              <mc:AlternateContent xmlns:mc="http://schemas.openxmlformats.org/markup-compatibility/2006">
                <mc:Choice xmlns:v="urn:schemas-microsoft-com:vml" Requires="v">
                  <p:oleObj spid="_x0000_s2098676" name="剪辑" r:id="rId18" imgW="4816080" imgH="4816440" progId="">
                    <p:embed/>
                  </p:oleObj>
                </mc:Choice>
                <mc:Fallback>
                  <p:oleObj name="剪辑" r:id="rId18"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 y="210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1" name="Object 24"/>
            <p:cNvGraphicFramePr>
              <a:graphicFrameLocks noChangeAspect="1"/>
            </p:cNvGraphicFramePr>
            <p:nvPr/>
          </p:nvGraphicFramePr>
          <p:xfrm>
            <a:off x="1521" y="1621"/>
            <a:ext cx="208" cy="192"/>
          </p:xfrm>
          <a:graphic>
            <a:graphicData uri="http://schemas.openxmlformats.org/presentationml/2006/ole">
              <mc:AlternateContent xmlns:mc="http://schemas.openxmlformats.org/markup-compatibility/2006">
                <mc:Choice xmlns:v="urn:schemas-microsoft-com:vml" Requires="v">
                  <p:oleObj spid="_x0000_s2098677" name="剪辑" r:id="rId19" imgW="4816080" imgH="4816440" progId="">
                    <p:embed/>
                  </p:oleObj>
                </mc:Choice>
                <mc:Fallback>
                  <p:oleObj name="剪辑" r:id="rId19"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 y="162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2" name="Object 25"/>
            <p:cNvGraphicFramePr>
              <a:graphicFrameLocks noChangeAspect="1"/>
            </p:cNvGraphicFramePr>
            <p:nvPr/>
          </p:nvGraphicFramePr>
          <p:xfrm>
            <a:off x="2041" y="1621"/>
            <a:ext cx="208" cy="192"/>
          </p:xfrm>
          <a:graphic>
            <a:graphicData uri="http://schemas.openxmlformats.org/presentationml/2006/ole">
              <mc:AlternateContent xmlns:mc="http://schemas.openxmlformats.org/markup-compatibility/2006">
                <mc:Choice xmlns:v="urn:schemas-microsoft-com:vml" Requires="v">
                  <p:oleObj spid="_x0000_s2098678" name="剪辑" r:id="rId20" imgW="4816080" imgH="4816440" progId="">
                    <p:embed/>
                  </p:oleObj>
                </mc:Choice>
                <mc:Fallback>
                  <p:oleObj name="剪辑" r:id="rId20"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 y="162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3" name="Object 26"/>
            <p:cNvGraphicFramePr>
              <a:graphicFrameLocks noChangeAspect="1"/>
            </p:cNvGraphicFramePr>
            <p:nvPr/>
          </p:nvGraphicFramePr>
          <p:xfrm>
            <a:off x="1781" y="1621"/>
            <a:ext cx="208" cy="192"/>
          </p:xfrm>
          <a:graphic>
            <a:graphicData uri="http://schemas.openxmlformats.org/presentationml/2006/ole">
              <mc:AlternateContent xmlns:mc="http://schemas.openxmlformats.org/markup-compatibility/2006">
                <mc:Choice xmlns:v="urn:schemas-microsoft-com:vml" Requires="v">
                  <p:oleObj spid="_x0000_s2098679" name="剪辑" r:id="rId21" imgW="4816080" imgH="4816440" progId="">
                    <p:embed/>
                  </p:oleObj>
                </mc:Choice>
                <mc:Fallback>
                  <p:oleObj name="剪辑" r:id="rId21"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 y="162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 name="Object 27"/>
            <p:cNvGraphicFramePr>
              <a:graphicFrameLocks noChangeAspect="1"/>
            </p:cNvGraphicFramePr>
            <p:nvPr/>
          </p:nvGraphicFramePr>
          <p:xfrm>
            <a:off x="1521" y="1861"/>
            <a:ext cx="208" cy="192"/>
          </p:xfrm>
          <a:graphic>
            <a:graphicData uri="http://schemas.openxmlformats.org/presentationml/2006/ole">
              <mc:AlternateContent xmlns:mc="http://schemas.openxmlformats.org/markup-compatibility/2006">
                <mc:Choice xmlns:v="urn:schemas-microsoft-com:vml" Requires="v">
                  <p:oleObj spid="_x0000_s2098680" name="剪辑" r:id="rId22" imgW="4816080" imgH="4816440" progId="">
                    <p:embed/>
                  </p:oleObj>
                </mc:Choice>
                <mc:Fallback>
                  <p:oleObj name="剪辑" r:id="rId22"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 y="186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5" name="Object 28"/>
            <p:cNvGraphicFramePr>
              <a:graphicFrameLocks noChangeAspect="1"/>
            </p:cNvGraphicFramePr>
            <p:nvPr/>
          </p:nvGraphicFramePr>
          <p:xfrm>
            <a:off x="2041" y="1861"/>
            <a:ext cx="208" cy="192"/>
          </p:xfrm>
          <a:graphic>
            <a:graphicData uri="http://schemas.openxmlformats.org/presentationml/2006/ole">
              <mc:AlternateContent xmlns:mc="http://schemas.openxmlformats.org/markup-compatibility/2006">
                <mc:Choice xmlns:v="urn:schemas-microsoft-com:vml" Requires="v">
                  <p:oleObj spid="_x0000_s2098681" name="剪辑" r:id="rId23" imgW="4816080" imgH="4816440" progId="">
                    <p:embed/>
                  </p:oleObj>
                </mc:Choice>
                <mc:Fallback>
                  <p:oleObj name="剪辑" r:id="rId23"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 y="186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6" name="Object 29"/>
            <p:cNvGraphicFramePr>
              <a:graphicFrameLocks noChangeAspect="1"/>
            </p:cNvGraphicFramePr>
            <p:nvPr/>
          </p:nvGraphicFramePr>
          <p:xfrm>
            <a:off x="2873" y="1357"/>
            <a:ext cx="208" cy="192"/>
          </p:xfrm>
          <a:graphic>
            <a:graphicData uri="http://schemas.openxmlformats.org/presentationml/2006/ole">
              <mc:AlternateContent xmlns:mc="http://schemas.openxmlformats.org/markup-compatibility/2006">
                <mc:Choice xmlns:v="urn:schemas-microsoft-com:vml" Requires="v">
                  <p:oleObj spid="_x0000_s2098682" name="剪辑" r:id="rId24" imgW="4816080" imgH="4816440" progId="">
                    <p:embed/>
                  </p:oleObj>
                </mc:Choice>
                <mc:Fallback>
                  <p:oleObj name="剪辑" r:id="rId24"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 y="13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7" name="Object 30"/>
            <p:cNvGraphicFramePr>
              <a:graphicFrameLocks noChangeAspect="1"/>
            </p:cNvGraphicFramePr>
            <p:nvPr/>
          </p:nvGraphicFramePr>
          <p:xfrm>
            <a:off x="3133" y="1357"/>
            <a:ext cx="208" cy="192"/>
          </p:xfrm>
          <a:graphic>
            <a:graphicData uri="http://schemas.openxmlformats.org/presentationml/2006/ole">
              <mc:AlternateContent xmlns:mc="http://schemas.openxmlformats.org/markup-compatibility/2006">
                <mc:Choice xmlns:v="urn:schemas-microsoft-com:vml" Requires="v">
                  <p:oleObj spid="_x0000_s2098683" name="剪辑" r:id="rId25" imgW="4816080" imgH="4816440" progId="">
                    <p:embed/>
                  </p:oleObj>
                </mc:Choice>
                <mc:Fallback>
                  <p:oleObj name="剪辑" r:id="rId25"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 y="13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8" name="Object 31"/>
            <p:cNvGraphicFramePr>
              <a:graphicFrameLocks noChangeAspect="1"/>
            </p:cNvGraphicFramePr>
            <p:nvPr/>
          </p:nvGraphicFramePr>
          <p:xfrm>
            <a:off x="3393" y="1357"/>
            <a:ext cx="208" cy="192"/>
          </p:xfrm>
          <a:graphic>
            <a:graphicData uri="http://schemas.openxmlformats.org/presentationml/2006/ole">
              <mc:AlternateContent xmlns:mc="http://schemas.openxmlformats.org/markup-compatibility/2006">
                <mc:Choice xmlns:v="urn:schemas-microsoft-com:vml" Requires="v">
                  <p:oleObj spid="_x0000_s2098684" name="剪辑" r:id="rId26" imgW="4816080" imgH="4816440" progId="">
                    <p:embed/>
                  </p:oleObj>
                </mc:Choice>
                <mc:Fallback>
                  <p:oleObj name="剪辑" r:id="rId26"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 y="13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9" name="Object 32"/>
            <p:cNvGraphicFramePr>
              <a:graphicFrameLocks noChangeAspect="1"/>
            </p:cNvGraphicFramePr>
            <p:nvPr/>
          </p:nvGraphicFramePr>
          <p:xfrm>
            <a:off x="3133" y="1837"/>
            <a:ext cx="208" cy="192"/>
          </p:xfrm>
          <a:graphic>
            <a:graphicData uri="http://schemas.openxmlformats.org/presentationml/2006/ole">
              <mc:AlternateContent xmlns:mc="http://schemas.openxmlformats.org/markup-compatibility/2006">
                <mc:Choice xmlns:v="urn:schemas-microsoft-com:vml" Requires="v">
                  <p:oleObj spid="_x0000_s2098685" name="剪辑" r:id="rId27" imgW="4816080" imgH="4816440" progId="">
                    <p:embed/>
                  </p:oleObj>
                </mc:Choice>
                <mc:Fallback>
                  <p:oleObj name="剪辑" r:id="rId27"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 y="183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0" name="Object 33"/>
            <p:cNvGraphicFramePr>
              <a:graphicFrameLocks noChangeAspect="1"/>
            </p:cNvGraphicFramePr>
            <p:nvPr/>
          </p:nvGraphicFramePr>
          <p:xfrm>
            <a:off x="2873" y="2077"/>
            <a:ext cx="208" cy="192"/>
          </p:xfrm>
          <a:graphic>
            <a:graphicData uri="http://schemas.openxmlformats.org/presentationml/2006/ole">
              <mc:AlternateContent xmlns:mc="http://schemas.openxmlformats.org/markup-compatibility/2006">
                <mc:Choice xmlns:v="urn:schemas-microsoft-com:vml" Requires="v">
                  <p:oleObj spid="_x0000_s2098686" name="剪辑" r:id="rId28" imgW="4816080" imgH="4816440" progId="">
                    <p:embed/>
                  </p:oleObj>
                </mc:Choice>
                <mc:Fallback>
                  <p:oleObj name="剪辑" r:id="rId28"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 y="207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1" name="Object 34"/>
            <p:cNvGraphicFramePr>
              <a:graphicFrameLocks noChangeAspect="1"/>
            </p:cNvGraphicFramePr>
            <p:nvPr/>
          </p:nvGraphicFramePr>
          <p:xfrm>
            <a:off x="2873" y="1597"/>
            <a:ext cx="208" cy="192"/>
          </p:xfrm>
          <a:graphic>
            <a:graphicData uri="http://schemas.openxmlformats.org/presentationml/2006/ole">
              <mc:AlternateContent xmlns:mc="http://schemas.openxmlformats.org/markup-compatibility/2006">
                <mc:Choice xmlns:v="urn:schemas-microsoft-com:vml" Requires="v">
                  <p:oleObj spid="_x0000_s2098687" name="剪辑" r:id="rId29" imgW="4816080" imgH="4816440" progId="">
                    <p:embed/>
                  </p:oleObj>
                </mc:Choice>
                <mc:Fallback>
                  <p:oleObj name="剪辑" r:id="rId29"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 y="159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2" name="Object 35"/>
            <p:cNvGraphicFramePr>
              <a:graphicFrameLocks noChangeAspect="1"/>
            </p:cNvGraphicFramePr>
            <p:nvPr/>
          </p:nvGraphicFramePr>
          <p:xfrm>
            <a:off x="3393" y="1597"/>
            <a:ext cx="208" cy="192"/>
          </p:xfrm>
          <a:graphic>
            <a:graphicData uri="http://schemas.openxmlformats.org/presentationml/2006/ole">
              <mc:AlternateContent xmlns:mc="http://schemas.openxmlformats.org/markup-compatibility/2006">
                <mc:Choice xmlns:v="urn:schemas-microsoft-com:vml" Requires="v">
                  <p:oleObj spid="_x0000_s2098688" name="剪辑" r:id="rId30" imgW="4816080" imgH="4816440" progId="">
                    <p:embed/>
                  </p:oleObj>
                </mc:Choice>
                <mc:Fallback>
                  <p:oleObj name="剪辑" r:id="rId30"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 y="159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3" name="Object 36"/>
            <p:cNvGraphicFramePr>
              <a:graphicFrameLocks noChangeAspect="1"/>
            </p:cNvGraphicFramePr>
            <p:nvPr/>
          </p:nvGraphicFramePr>
          <p:xfrm>
            <a:off x="3133" y="1597"/>
            <a:ext cx="208" cy="192"/>
          </p:xfrm>
          <a:graphic>
            <a:graphicData uri="http://schemas.openxmlformats.org/presentationml/2006/ole">
              <mc:AlternateContent xmlns:mc="http://schemas.openxmlformats.org/markup-compatibility/2006">
                <mc:Choice xmlns:v="urn:schemas-microsoft-com:vml" Requires="v">
                  <p:oleObj spid="_x0000_s2098689" name="剪辑" r:id="rId31" imgW="4816080" imgH="4816440" progId="">
                    <p:embed/>
                  </p:oleObj>
                </mc:Choice>
                <mc:Fallback>
                  <p:oleObj name="剪辑" r:id="rId31"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 y="159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 name="Object 37"/>
            <p:cNvGraphicFramePr>
              <a:graphicFrameLocks noChangeAspect="1"/>
            </p:cNvGraphicFramePr>
            <p:nvPr/>
          </p:nvGraphicFramePr>
          <p:xfrm>
            <a:off x="2873" y="1837"/>
            <a:ext cx="208" cy="192"/>
          </p:xfrm>
          <a:graphic>
            <a:graphicData uri="http://schemas.openxmlformats.org/presentationml/2006/ole">
              <mc:AlternateContent xmlns:mc="http://schemas.openxmlformats.org/markup-compatibility/2006">
                <mc:Choice xmlns:v="urn:schemas-microsoft-com:vml" Requires="v">
                  <p:oleObj spid="_x0000_s2098690" name="剪辑" r:id="rId32" imgW="4816080" imgH="4816440" progId="">
                    <p:embed/>
                  </p:oleObj>
                </mc:Choice>
                <mc:Fallback>
                  <p:oleObj name="剪辑" r:id="rId32"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 y="183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5" name="Object 38"/>
            <p:cNvGraphicFramePr>
              <a:graphicFrameLocks noChangeAspect="1"/>
            </p:cNvGraphicFramePr>
            <p:nvPr/>
          </p:nvGraphicFramePr>
          <p:xfrm>
            <a:off x="3393" y="1837"/>
            <a:ext cx="208" cy="192"/>
          </p:xfrm>
          <a:graphic>
            <a:graphicData uri="http://schemas.openxmlformats.org/presentationml/2006/ole">
              <mc:AlternateContent xmlns:mc="http://schemas.openxmlformats.org/markup-compatibility/2006">
                <mc:Choice xmlns:v="urn:schemas-microsoft-com:vml" Requires="v">
                  <p:oleObj spid="_x0000_s2098691" name="剪辑" r:id="rId33" imgW="4816080" imgH="4816440" progId="">
                    <p:embed/>
                  </p:oleObj>
                </mc:Choice>
                <mc:Fallback>
                  <p:oleObj name="剪辑" r:id="rId33"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 y="183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6" name="Object 39"/>
            <p:cNvGraphicFramePr>
              <a:graphicFrameLocks noChangeAspect="1"/>
            </p:cNvGraphicFramePr>
            <p:nvPr/>
          </p:nvGraphicFramePr>
          <p:xfrm>
            <a:off x="4329" y="1357"/>
            <a:ext cx="208" cy="192"/>
          </p:xfrm>
          <a:graphic>
            <a:graphicData uri="http://schemas.openxmlformats.org/presentationml/2006/ole">
              <mc:AlternateContent xmlns:mc="http://schemas.openxmlformats.org/markup-compatibility/2006">
                <mc:Choice xmlns:v="urn:schemas-microsoft-com:vml" Requires="v">
                  <p:oleObj spid="_x0000_s2098692" name="剪辑" r:id="rId34" imgW="4816080" imgH="4816440" progId="">
                    <p:embed/>
                  </p:oleObj>
                </mc:Choice>
                <mc:Fallback>
                  <p:oleObj name="剪辑" r:id="rId34"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 y="13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7" name="Object 40"/>
            <p:cNvGraphicFramePr>
              <a:graphicFrameLocks noChangeAspect="1"/>
            </p:cNvGraphicFramePr>
            <p:nvPr/>
          </p:nvGraphicFramePr>
          <p:xfrm>
            <a:off x="4589" y="1357"/>
            <a:ext cx="208" cy="192"/>
          </p:xfrm>
          <a:graphic>
            <a:graphicData uri="http://schemas.openxmlformats.org/presentationml/2006/ole">
              <mc:AlternateContent xmlns:mc="http://schemas.openxmlformats.org/markup-compatibility/2006">
                <mc:Choice xmlns:v="urn:schemas-microsoft-com:vml" Requires="v">
                  <p:oleObj spid="_x0000_s2098693" name="剪辑" r:id="rId35" imgW="4816080" imgH="4816440" progId="">
                    <p:embed/>
                  </p:oleObj>
                </mc:Choice>
                <mc:Fallback>
                  <p:oleObj name="剪辑" r:id="rId35"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 y="13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8" name="Object 41"/>
            <p:cNvGraphicFramePr>
              <a:graphicFrameLocks noChangeAspect="1"/>
            </p:cNvGraphicFramePr>
            <p:nvPr/>
          </p:nvGraphicFramePr>
          <p:xfrm>
            <a:off x="4849" y="1357"/>
            <a:ext cx="208" cy="192"/>
          </p:xfrm>
          <a:graphic>
            <a:graphicData uri="http://schemas.openxmlformats.org/presentationml/2006/ole">
              <mc:AlternateContent xmlns:mc="http://schemas.openxmlformats.org/markup-compatibility/2006">
                <mc:Choice xmlns:v="urn:schemas-microsoft-com:vml" Requires="v">
                  <p:oleObj spid="_x0000_s2098694" name="剪辑" r:id="rId36" imgW="4816080" imgH="4816440" progId="">
                    <p:embed/>
                  </p:oleObj>
                </mc:Choice>
                <mc:Fallback>
                  <p:oleObj name="剪辑" r:id="rId36"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 y="135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9" name="Object 42"/>
            <p:cNvGraphicFramePr>
              <a:graphicFrameLocks noChangeAspect="1"/>
            </p:cNvGraphicFramePr>
            <p:nvPr/>
          </p:nvGraphicFramePr>
          <p:xfrm>
            <a:off x="4589" y="1837"/>
            <a:ext cx="208" cy="192"/>
          </p:xfrm>
          <a:graphic>
            <a:graphicData uri="http://schemas.openxmlformats.org/presentationml/2006/ole">
              <mc:AlternateContent xmlns:mc="http://schemas.openxmlformats.org/markup-compatibility/2006">
                <mc:Choice xmlns:v="urn:schemas-microsoft-com:vml" Requires="v">
                  <p:oleObj spid="_x0000_s2098695" name="剪辑" r:id="rId37" imgW="4816080" imgH="4816440" progId="">
                    <p:embed/>
                  </p:oleObj>
                </mc:Choice>
                <mc:Fallback>
                  <p:oleObj name="剪辑" r:id="rId37"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 y="183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0" name="Object 43"/>
            <p:cNvGraphicFramePr>
              <a:graphicFrameLocks noChangeAspect="1"/>
            </p:cNvGraphicFramePr>
            <p:nvPr/>
          </p:nvGraphicFramePr>
          <p:xfrm>
            <a:off x="4329" y="2077"/>
            <a:ext cx="208" cy="192"/>
          </p:xfrm>
          <a:graphic>
            <a:graphicData uri="http://schemas.openxmlformats.org/presentationml/2006/ole">
              <mc:AlternateContent xmlns:mc="http://schemas.openxmlformats.org/markup-compatibility/2006">
                <mc:Choice xmlns:v="urn:schemas-microsoft-com:vml" Requires="v">
                  <p:oleObj spid="_x0000_s2098696" name="剪辑" r:id="rId38" imgW="4816080" imgH="4816440" progId="">
                    <p:embed/>
                  </p:oleObj>
                </mc:Choice>
                <mc:Fallback>
                  <p:oleObj name="剪辑" r:id="rId38"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 y="207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1" name="Object 44"/>
            <p:cNvGraphicFramePr>
              <a:graphicFrameLocks noChangeAspect="1"/>
            </p:cNvGraphicFramePr>
            <p:nvPr/>
          </p:nvGraphicFramePr>
          <p:xfrm>
            <a:off x="4329" y="1597"/>
            <a:ext cx="208" cy="192"/>
          </p:xfrm>
          <a:graphic>
            <a:graphicData uri="http://schemas.openxmlformats.org/presentationml/2006/ole">
              <mc:AlternateContent xmlns:mc="http://schemas.openxmlformats.org/markup-compatibility/2006">
                <mc:Choice xmlns:v="urn:schemas-microsoft-com:vml" Requires="v">
                  <p:oleObj spid="_x0000_s2098697" name="剪辑" r:id="rId39" imgW="4816080" imgH="4816440" progId="">
                    <p:embed/>
                  </p:oleObj>
                </mc:Choice>
                <mc:Fallback>
                  <p:oleObj name="剪辑" r:id="rId39"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 y="159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2" name="Object 45"/>
            <p:cNvGraphicFramePr>
              <a:graphicFrameLocks noChangeAspect="1"/>
            </p:cNvGraphicFramePr>
            <p:nvPr/>
          </p:nvGraphicFramePr>
          <p:xfrm>
            <a:off x="4849" y="1597"/>
            <a:ext cx="208" cy="192"/>
          </p:xfrm>
          <a:graphic>
            <a:graphicData uri="http://schemas.openxmlformats.org/presentationml/2006/ole">
              <mc:AlternateContent xmlns:mc="http://schemas.openxmlformats.org/markup-compatibility/2006">
                <mc:Choice xmlns:v="urn:schemas-microsoft-com:vml" Requires="v">
                  <p:oleObj spid="_x0000_s2098698" name="剪辑" r:id="rId40" imgW="4816080" imgH="4816440" progId="">
                    <p:embed/>
                  </p:oleObj>
                </mc:Choice>
                <mc:Fallback>
                  <p:oleObj name="剪辑" r:id="rId40"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 y="159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3" name="Object 46"/>
            <p:cNvGraphicFramePr>
              <a:graphicFrameLocks noChangeAspect="1"/>
            </p:cNvGraphicFramePr>
            <p:nvPr/>
          </p:nvGraphicFramePr>
          <p:xfrm>
            <a:off x="4589" y="1597"/>
            <a:ext cx="208" cy="192"/>
          </p:xfrm>
          <a:graphic>
            <a:graphicData uri="http://schemas.openxmlformats.org/presentationml/2006/ole">
              <mc:AlternateContent xmlns:mc="http://schemas.openxmlformats.org/markup-compatibility/2006">
                <mc:Choice xmlns:v="urn:schemas-microsoft-com:vml" Requires="v">
                  <p:oleObj spid="_x0000_s2098699" name="剪辑" r:id="rId41" imgW="4816080" imgH="4816440" progId="">
                    <p:embed/>
                  </p:oleObj>
                </mc:Choice>
                <mc:Fallback>
                  <p:oleObj name="剪辑" r:id="rId41"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 y="159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4" name="Object 47"/>
            <p:cNvGraphicFramePr>
              <a:graphicFrameLocks noChangeAspect="1"/>
            </p:cNvGraphicFramePr>
            <p:nvPr/>
          </p:nvGraphicFramePr>
          <p:xfrm>
            <a:off x="4329" y="1837"/>
            <a:ext cx="208" cy="192"/>
          </p:xfrm>
          <a:graphic>
            <a:graphicData uri="http://schemas.openxmlformats.org/presentationml/2006/ole">
              <mc:AlternateContent xmlns:mc="http://schemas.openxmlformats.org/markup-compatibility/2006">
                <mc:Choice xmlns:v="urn:schemas-microsoft-com:vml" Requires="v">
                  <p:oleObj spid="_x0000_s2098700" name="剪辑" r:id="rId42" imgW="4816080" imgH="4816440" progId="">
                    <p:embed/>
                  </p:oleObj>
                </mc:Choice>
                <mc:Fallback>
                  <p:oleObj name="剪辑" r:id="rId42"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 y="183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 name="Object 48"/>
            <p:cNvGraphicFramePr>
              <a:graphicFrameLocks noChangeAspect="1"/>
            </p:cNvGraphicFramePr>
            <p:nvPr/>
          </p:nvGraphicFramePr>
          <p:xfrm>
            <a:off x="4849" y="1837"/>
            <a:ext cx="208" cy="192"/>
          </p:xfrm>
          <a:graphic>
            <a:graphicData uri="http://schemas.openxmlformats.org/presentationml/2006/ole">
              <mc:AlternateContent xmlns:mc="http://schemas.openxmlformats.org/markup-compatibility/2006">
                <mc:Choice xmlns:v="urn:schemas-microsoft-com:vml" Requires="v">
                  <p:oleObj spid="_x0000_s2098701" name="剪辑" r:id="rId43" imgW="4816080" imgH="4816440" progId="">
                    <p:embed/>
                  </p:oleObj>
                </mc:Choice>
                <mc:Fallback>
                  <p:oleObj name="剪辑" r:id="rId43"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 y="183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6" name="Object 49"/>
            <p:cNvGraphicFramePr>
              <a:graphicFrameLocks noChangeAspect="1"/>
            </p:cNvGraphicFramePr>
            <p:nvPr/>
          </p:nvGraphicFramePr>
          <p:xfrm>
            <a:off x="1781" y="2101"/>
            <a:ext cx="208" cy="192"/>
          </p:xfrm>
          <a:graphic>
            <a:graphicData uri="http://schemas.openxmlformats.org/presentationml/2006/ole">
              <mc:AlternateContent xmlns:mc="http://schemas.openxmlformats.org/markup-compatibility/2006">
                <mc:Choice xmlns:v="urn:schemas-microsoft-com:vml" Requires="v">
                  <p:oleObj spid="_x0000_s2098702" name="剪辑" r:id="rId44" imgW="4816080" imgH="4816440" progId="">
                    <p:embed/>
                  </p:oleObj>
                </mc:Choice>
                <mc:Fallback>
                  <p:oleObj name="剪辑" r:id="rId44"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 y="210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7" name="Object 50"/>
            <p:cNvGraphicFramePr>
              <a:graphicFrameLocks noChangeAspect="1"/>
            </p:cNvGraphicFramePr>
            <p:nvPr/>
          </p:nvGraphicFramePr>
          <p:xfrm>
            <a:off x="689" y="2101"/>
            <a:ext cx="208" cy="192"/>
          </p:xfrm>
          <a:graphic>
            <a:graphicData uri="http://schemas.openxmlformats.org/presentationml/2006/ole">
              <mc:AlternateContent xmlns:mc="http://schemas.openxmlformats.org/markup-compatibility/2006">
                <mc:Choice xmlns:v="urn:schemas-microsoft-com:vml" Requires="v">
                  <p:oleObj spid="_x0000_s2098703" name="剪辑" r:id="rId45" imgW="4816080" imgH="4816440" progId="">
                    <p:embed/>
                  </p:oleObj>
                </mc:Choice>
                <mc:Fallback>
                  <p:oleObj name="剪辑" r:id="rId45"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 y="2101"/>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0" name="Text Box 51"/>
            <p:cNvSpPr txBox="1">
              <a:spLocks noChangeArrowheads="1"/>
            </p:cNvSpPr>
            <p:nvPr/>
          </p:nvSpPr>
          <p:spPr bwMode="auto">
            <a:xfrm>
              <a:off x="2522" y="1813"/>
              <a:ext cx="260" cy="528"/>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477">
                <a:latin typeface="Times New Roman" pitchFamily="18" charset="0"/>
                <a:ea typeface="MS PGothic" pitchFamily="34" charset="-128"/>
              </a:endParaRPr>
            </a:p>
            <a:p>
              <a:pPr>
                <a:spcBef>
                  <a:spcPct val="0"/>
                </a:spcBef>
                <a:buSzTx/>
                <a:buFontTx/>
                <a:buNone/>
              </a:pPr>
              <a:r>
                <a:rPr kumimoji="1" lang="en-US" altLang="zh-CN" sz="1477">
                  <a:latin typeface="Times New Roman" pitchFamily="18" charset="0"/>
                  <a:ea typeface="MS PGothic" pitchFamily="34" charset="-128"/>
                </a:rPr>
                <a:t>6</a:t>
              </a:r>
            </a:p>
            <a:p>
              <a:pPr>
                <a:spcBef>
                  <a:spcPct val="0"/>
                </a:spcBef>
                <a:buSzTx/>
                <a:buFontTx/>
                <a:buNone/>
              </a:pPr>
              <a:endParaRPr kumimoji="1" lang="zh-CN" altLang="en-US" sz="1477">
                <a:latin typeface="Times New Roman" pitchFamily="18" charset="0"/>
                <a:ea typeface="MS PGothic" pitchFamily="34" charset="-128"/>
              </a:endParaRPr>
            </a:p>
          </p:txBody>
        </p:sp>
        <p:sp>
          <p:nvSpPr>
            <p:cNvPr id="1081" name="AutoShape 52"/>
            <p:cNvSpPr>
              <a:spLocks noChangeArrowheads="1"/>
            </p:cNvSpPr>
            <p:nvPr/>
          </p:nvSpPr>
          <p:spPr bwMode="auto">
            <a:xfrm>
              <a:off x="5213" y="1285"/>
              <a:ext cx="780" cy="480"/>
            </a:xfrm>
            <a:prstGeom prst="roundRect">
              <a:avLst>
                <a:gd name="adj" fmla="val 11667"/>
              </a:avLst>
            </a:prstGeom>
            <a:solidFill>
              <a:srgbClr val="66CCFF"/>
            </a:solidFill>
            <a:ln w="9525">
              <a:solidFill>
                <a:schemeClr val="tx1"/>
              </a:solidFill>
              <a:round/>
              <a:headEnd/>
              <a:tailEnd/>
            </a:ln>
          </p:spPr>
          <p:txBody>
            <a:bodyPr wrap="none" anchor="ctr"/>
            <a:lstStyle/>
            <a:p>
              <a:pPr>
                <a:spcBef>
                  <a:spcPct val="0"/>
                </a:spcBef>
                <a:buSzTx/>
                <a:buFontTx/>
                <a:buNone/>
              </a:pPr>
              <a:r>
                <a:rPr kumimoji="1" lang="zh-CN" altLang="en-US" sz="1846">
                  <a:latin typeface="文鼎CS魏碑" pitchFamily="49" charset="-122"/>
                  <a:ea typeface="文鼎CS魏碑" pitchFamily="49" charset="-122"/>
                </a:rPr>
                <a:t>安 全</a:t>
              </a:r>
            </a:p>
            <a:p>
              <a:pPr>
                <a:spcBef>
                  <a:spcPct val="0"/>
                </a:spcBef>
                <a:buSzTx/>
                <a:buFontTx/>
                <a:buNone/>
              </a:pPr>
              <a:r>
                <a:rPr kumimoji="1" lang="zh-CN" altLang="en-US" sz="1846">
                  <a:latin typeface="文鼎CS魏碑" pitchFamily="49" charset="-122"/>
                  <a:ea typeface="文鼎CS魏碑" pitchFamily="49" charset="-122"/>
                </a:rPr>
                <a:t>库 存</a:t>
              </a:r>
            </a:p>
          </p:txBody>
        </p:sp>
        <p:sp>
          <p:nvSpPr>
            <p:cNvPr id="1082" name="AutoShape 53"/>
            <p:cNvSpPr>
              <a:spLocks noChangeArrowheads="1"/>
            </p:cNvSpPr>
            <p:nvPr/>
          </p:nvSpPr>
          <p:spPr bwMode="auto">
            <a:xfrm>
              <a:off x="5213" y="1861"/>
              <a:ext cx="780" cy="480"/>
            </a:xfrm>
            <a:prstGeom prst="roundRect">
              <a:avLst>
                <a:gd name="adj" fmla="val 11667"/>
              </a:avLst>
            </a:prstGeom>
            <a:solidFill>
              <a:srgbClr val="FF9900"/>
            </a:solidFill>
            <a:ln w="9525">
              <a:solidFill>
                <a:schemeClr val="tx1"/>
              </a:solidFill>
              <a:round/>
              <a:headEnd/>
              <a:tailEnd/>
            </a:ln>
          </p:spPr>
          <p:txBody>
            <a:bodyPr wrap="none" anchor="ctr"/>
            <a:lstStyle/>
            <a:p>
              <a:pPr>
                <a:spcBef>
                  <a:spcPct val="0"/>
                </a:spcBef>
                <a:buSzTx/>
                <a:buFontTx/>
                <a:buNone/>
              </a:pPr>
              <a:r>
                <a:rPr kumimoji="1" lang="zh-CN" altLang="en-US" sz="1846">
                  <a:latin typeface="文鼎CS魏碑" pitchFamily="49" charset="-122"/>
                  <a:ea typeface="文鼎CS魏碑" pitchFamily="49" charset="-122"/>
                </a:rPr>
                <a:t>用完后</a:t>
              </a:r>
            </a:p>
            <a:p>
              <a:pPr>
                <a:spcBef>
                  <a:spcPct val="0"/>
                </a:spcBef>
                <a:buSzTx/>
                <a:buFontTx/>
                <a:buNone/>
              </a:pPr>
              <a:r>
                <a:rPr kumimoji="1" lang="zh-CN" altLang="en-US" sz="1846">
                  <a:latin typeface="文鼎CS魏碑" pitchFamily="49" charset="-122"/>
                  <a:ea typeface="文鼎CS魏碑" pitchFamily="49" charset="-122"/>
                </a:rPr>
                <a:t>通知张三</a:t>
              </a:r>
            </a:p>
          </p:txBody>
        </p:sp>
        <p:sp>
          <p:nvSpPr>
            <p:cNvPr id="1083" name="Rectangle 55"/>
            <p:cNvSpPr>
              <a:spLocks noChangeArrowheads="1"/>
            </p:cNvSpPr>
            <p:nvPr/>
          </p:nvSpPr>
          <p:spPr bwMode="auto">
            <a:xfrm>
              <a:off x="1313" y="997"/>
              <a:ext cx="1092" cy="2062"/>
            </a:xfrm>
            <a:prstGeom prst="rect">
              <a:avLst/>
            </a:prstGeom>
            <a:noFill/>
            <a:ln w="9525">
              <a:solidFill>
                <a:schemeClr val="tx1"/>
              </a:solidFill>
              <a:miter lim="800000"/>
              <a:headEnd/>
              <a:tailEnd/>
            </a:ln>
          </p:spPr>
          <p:txBody>
            <a:bodyPr wrap="none" anchor="ctr"/>
            <a:lstStyle/>
            <a:p>
              <a:pPr>
                <a:spcBef>
                  <a:spcPct val="0"/>
                </a:spcBef>
                <a:buSzTx/>
                <a:buFontTx/>
                <a:buNone/>
              </a:pPr>
              <a:endParaRPr lang="zh-CN" altLang="en-US" sz="1662"/>
            </a:p>
          </p:txBody>
        </p:sp>
        <p:sp>
          <p:nvSpPr>
            <p:cNvPr id="1084" name="Text Box 57"/>
            <p:cNvSpPr txBox="1">
              <a:spLocks noChangeArrowheads="1"/>
            </p:cNvSpPr>
            <p:nvPr/>
          </p:nvSpPr>
          <p:spPr bwMode="auto">
            <a:xfrm>
              <a:off x="2522" y="1285"/>
              <a:ext cx="260" cy="528"/>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477">
                <a:latin typeface="Times New Roman" pitchFamily="18" charset="0"/>
                <a:ea typeface="MS PGothic" pitchFamily="34" charset="-128"/>
              </a:endParaRPr>
            </a:p>
            <a:p>
              <a:pPr>
                <a:spcBef>
                  <a:spcPct val="0"/>
                </a:spcBef>
                <a:buSzTx/>
                <a:buFontTx/>
                <a:buNone/>
              </a:pPr>
              <a:r>
                <a:rPr kumimoji="1" lang="en-US" altLang="zh-CN" sz="1477">
                  <a:latin typeface="Times New Roman" pitchFamily="18" charset="0"/>
                  <a:ea typeface="MS PGothic" pitchFamily="34" charset="-128"/>
                </a:rPr>
                <a:t>6</a:t>
              </a:r>
            </a:p>
            <a:p>
              <a:pPr>
                <a:spcBef>
                  <a:spcPct val="0"/>
                </a:spcBef>
                <a:buSzTx/>
                <a:buFontTx/>
                <a:buNone/>
              </a:pPr>
              <a:endParaRPr kumimoji="1" lang="zh-CN" altLang="en-US" sz="1477">
                <a:latin typeface="Times New Roman" pitchFamily="18" charset="0"/>
                <a:ea typeface="MS PGothic" pitchFamily="34" charset="-128"/>
              </a:endParaRPr>
            </a:p>
          </p:txBody>
        </p:sp>
        <p:sp>
          <p:nvSpPr>
            <p:cNvPr id="1085" name="Text Box 58"/>
            <p:cNvSpPr txBox="1">
              <a:spLocks noChangeArrowheads="1"/>
            </p:cNvSpPr>
            <p:nvPr/>
          </p:nvSpPr>
          <p:spPr bwMode="auto">
            <a:xfrm>
              <a:off x="3965" y="1813"/>
              <a:ext cx="260" cy="528"/>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477">
                <a:latin typeface="Times New Roman" pitchFamily="18" charset="0"/>
                <a:ea typeface="MS PGothic" pitchFamily="34" charset="-128"/>
              </a:endParaRPr>
            </a:p>
            <a:p>
              <a:pPr>
                <a:spcBef>
                  <a:spcPct val="0"/>
                </a:spcBef>
                <a:buSzTx/>
                <a:buFontTx/>
                <a:buNone/>
              </a:pPr>
              <a:r>
                <a:rPr kumimoji="1" lang="en-US" altLang="zh-CN" sz="1477">
                  <a:latin typeface="Times New Roman" pitchFamily="18" charset="0"/>
                  <a:ea typeface="MS PGothic" pitchFamily="34" charset="-128"/>
                </a:rPr>
                <a:t>6</a:t>
              </a:r>
            </a:p>
            <a:p>
              <a:pPr>
                <a:spcBef>
                  <a:spcPct val="0"/>
                </a:spcBef>
                <a:buSzTx/>
                <a:buFontTx/>
                <a:buNone/>
              </a:pPr>
              <a:endParaRPr kumimoji="1" lang="zh-CN" altLang="en-US" sz="1477">
                <a:latin typeface="Times New Roman" pitchFamily="18" charset="0"/>
                <a:ea typeface="MS PGothic" pitchFamily="34" charset="-128"/>
              </a:endParaRPr>
            </a:p>
          </p:txBody>
        </p:sp>
        <p:sp>
          <p:nvSpPr>
            <p:cNvPr id="1086" name="Text Box 59"/>
            <p:cNvSpPr txBox="1">
              <a:spLocks noChangeArrowheads="1"/>
            </p:cNvSpPr>
            <p:nvPr/>
          </p:nvSpPr>
          <p:spPr bwMode="auto">
            <a:xfrm>
              <a:off x="3965" y="1285"/>
              <a:ext cx="260" cy="528"/>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477">
                <a:latin typeface="Times New Roman" pitchFamily="18" charset="0"/>
                <a:ea typeface="MS PGothic" pitchFamily="34" charset="-128"/>
              </a:endParaRPr>
            </a:p>
            <a:p>
              <a:pPr>
                <a:spcBef>
                  <a:spcPct val="0"/>
                </a:spcBef>
                <a:buSzTx/>
                <a:buFontTx/>
                <a:buNone/>
              </a:pPr>
              <a:r>
                <a:rPr kumimoji="1" lang="en-US" altLang="zh-CN" sz="1477">
                  <a:latin typeface="Times New Roman" pitchFamily="18" charset="0"/>
                  <a:ea typeface="MS PGothic" pitchFamily="34" charset="-128"/>
                </a:rPr>
                <a:t>6</a:t>
              </a:r>
            </a:p>
            <a:p>
              <a:pPr>
                <a:spcBef>
                  <a:spcPct val="0"/>
                </a:spcBef>
                <a:buSzTx/>
                <a:buFontTx/>
                <a:buNone/>
              </a:pPr>
              <a:endParaRPr kumimoji="1" lang="zh-CN" altLang="en-US" sz="1477">
                <a:latin typeface="Times New Roman" pitchFamily="18" charset="0"/>
                <a:ea typeface="MS PGothic" pitchFamily="34" charset="-128"/>
              </a:endParaRPr>
            </a:p>
          </p:txBody>
        </p:sp>
        <p:graphicFrame>
          <p:nvGraphicFramePr>
            <p:cNvPr id="1068" name="Object 61"/>
            <p:cNvGraphicFramePr>
              <a:graphicFrameLocks noChangeAspect="1"/>
            </p:cNvGraphicFramePr>
            <p:nvPr/>
          </p:nvGraphicFramePr>
          <p:xfrm>
            <a:off x="3133" y="2077"/>
            <a:ext cx="208" cy="192"/>
          </p:xfrm>
          <a:graphic>
            <a:graphicData uri="http://schemas.openxmlformats.org/presentationml/2006/ole">
              <mc:AlternateContent xmlns:mc="http://schemas.openxmlformats.org/markup-compatibility/2006">
                <mc:Choice xmlns:v="urn:schemas-microsoft-com:vml" Requires="v">
                  <p:oleObj spid="_x0000_s2098704" name="剪辑" r:id="rId46" imgW="4816080" imgH="4816440" progId="">
                    <p:embed/>
                  </p:oleObj>
                </mc:Choice>
                <mc:Fallback>
                  <p:oleObj name="剪辑" r:id="rId46"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 y="207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9" name="Object 62"/>
            <p:cNvGraphicFramePr>
              <a:graphicFrameLocks noChangeAspect="1"/>
            </p:cNvGraphicFramePr>
            <p:nvPr/>
          </p:nvGraphicFramePr>
          <p:xfrm>
            <a:off x="4602" y="2077"/>
            <a:ext cx="208" cy="192"/>
          </p:xfrm>
          <a:graphic>
            <a:graphicData uri="http://schemas.openxmlformats.org/presentationml/2006/ole">
              <mc:AlternateContent xmlns:mc="http://schemas.openxmlformats.org/markup-compatibility/2006">
                <mc:Choice xmlns:v="urn:schemas-microsoft-com:vml" Requires="v">
                  <p:oleObj spid="_x0000_s2098705" name="剪辑" r:id="rId47" imgW="4816080" imgH="4816440" progId="">
                    <p:embed/>
                  </p:oleObj>
                </mc:Choice>
                <mc:Fallback>
                  <p:oleObj name="剪辑" r:id="rId47" imgW="4816080" imgH="4816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 y="2077"/>
                          <a:ext cx="208"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5" name="椭圆 64"/>
          <p:cNvSpPr/>
          <p:nvPr/>
        </p:nvSpPr>
        <p:spPr>
          <a:xfrm>
            <a:off x="1125415" y="3346939"/>
            <a:ext cx="246185" cy="287215"/>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
        <p:nvSpPr>
          <p:cNvPr id="66" name="椭圆 65"/>
          <p:cNvSpPr/>
          <p:nvPr/>
        </p:nvSpPr>
        <p:spPr>
          <a:xfrm>
            <a:off x="715109" y="2854569"/>
            <a:ext cx="287215" cy="32824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
        <p:nvSpPr>
          <p:cNvPr id="67" name="椭圆 66"/>
          <p:cNvSpPr/>
          <p:nvPr/>
        </p:nvSpPr>
        <p:spPr>
          <a:xfrm>
            <a:off x="509955" y="3634154"/>
            <a:ext cx="246185" cy="2872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Tree>
    <p:extLst>
      <p:ext uri="{BB962C8B-B14F-4D97-AF65-F5344CB8AC3E}">
        <p14:creationId xmlns:p14="http://schemas.microsoft.com/office/powerpoint/2010/main" val="27519992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p:cNvSpPr txBox="1">
            <a:spLocks noChangeArrowheads="1"/>
          </p:cNvSpPr>
          <p:nvPr/>
        </p:nvSpPr>
        <p:spPr bwMode="auto">
          <a:xfrm>
            <a:off x="1260202" y="4278170"/>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en-US" altLang="zh-CN" sz="2400" b="1" dirty="0">
                <a:solidFill>
                  <a:schemeClr val="bg1"/>
                </a:solidFill>
                <a:latin typeface="微软雅黑" pitchFamily="34" charset="-122"/>
                <a:ea typeface="微软雅黑" pitchFamily="34" charset="-122"/>
              </a:rPr>
              <a:t>1955</a:t>
            </a:r>
            <a:r>
              <a:rPr kumimoji="1" lang="zh-CN" altLang="en-US" sz="2400" b="1" dirty="0">
                <a:solidFill>
                  <a:schemeClr val="bg1"/>
                </a:solidFill>
                <a:latin typeface="微软雅黑" pitchFamily="34" charset="-122"/>
                <a:ea typeface="微软雅黑" pitchFamily="34" charset="-122"/>
              </a:rPr>
              <a:t>年盛行“安全始于整理整顿，终于整理整顿”，提出“</a:t>
            </a:r>
            <a:r>
              <a:rPr kumimoji="1" lang="en-US" altLang="zh-CN" sz="2400" b="1" dirty="0">
                <a:solidFill>
                  <a:schemeClr val="bg1"/>
                </a:solidFill>
                <a:latin typeface="微软雅黑" pitchFamily="34" charset="-122"/>
                <a:ea typeface="微软雅黑" pitchFamily="34" charset="-122"/>
              </a:rPr>
              <a:t>2S”</a:t>
            </a:r>
          </a:p>
        </p:txBody>
      </p:sp>
      <p:sp>
        <p:nvSpPr>
          <p:cNvPr id="61447" name="Text Box 7"/>
          <p:cNvSpPr txBox="1">
            <a:spLocks noChangeArrowheads="1"/>
          </p:cNvSpPr>
          <p:nvPr/>
        </p:nvSpPr>
        <p:spPr bwMode="auto">
          <a:xfrm>
            <a:off x="252090" y="5286282"/>
            <a:ext cx="4607942" cy="990015"/>
          </a:xfrm>
          <a:prstGeom prst="rect">
            <a:avLst/>
          </a:prstGeom>
          <a:solidFill>
            <a:schemeClr val="hlink"/>
          </a:solidFill>
          <a:ln w="9525">
            <a:solidFill>
              <a:schemeClr val="tx1"/>
            </a:solidFill>
            <a:miter lim="800000"/>
            <a:headEnd/>
            <a:tailEnd/>
          </a:ln>
          <a:effectLst/>
        </p:spPr>
        <p:txBody>
          <a:bodyPr wrap="square">
            <a:spAutoFit/>
          </a:bodyPr>
          <a:lstStyle/>
          <a:p>
            <a:pPr>
              <a:lnSpc>
                <a:spcPts val="3500"/>
              </a:lnSpc>
              <a:spcBef>
                <a:spcPct val="50000"/>
              </a:spcBef>
            </a:pPr>
            <a:r>
              <a:rPr kumimoji="1" lang="en-US" altLang="zh-CN" sz="2400" b="1" dirty="0">
                <a:solidFill>
                  <a:schemeClr val="bg1"/>
                </a:solidFill>
                <a:latin typeface="微软雅黑" pitchFamily="34" charset="-122"/>
                <a:ea typeface="微软雅黑" pitchFamily="34" charset="-122"/>
              </a:rPr>
              <a:t>200</a:t>
            </a:r>
            <a:r>
              <a:rPr kumimoji="1" lang="zh-CN" altLang="en-US" sz="2400" b="1" dirty="0">
                <a:solidFill>
                  <a:schemeClr val="bg1"/>
                </a:solidFill>
                <a:latin typeface="微软雅黑" pitchFamily="34" charset="-122"/>
                <a:ea typeface="微软雅黑" pitchFamily="34" charset="-122"/>
              </a:rPr>
              <a:t>年前流行于日本的家庭管理方式，针对物的整理整顿。</a:t>
            </a:r>
          </a:p>
        </p:txBody>
      </p:sp>
      <p:sp>
        <p:nvSpPr>
          <p:cNvPr id="61448" name="Text Box 8"/>
          <p:cNvSpPr txBox="1">
            <a:spLocks noChangeArrowheads="1"/>
          </p:cNvSpPr>
          <p:nvPr/>
        </p:nvSpPr>
        <p:spPr bwMode="auto">
          <a:xfrm>
            <a:off x="2196306" y="3270058"/>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en-US" altLang="zh-CN" sz="2400" b="1" dirty="0">
                <a:solidFill>
                  <a:schemeClr val="bg1"/>
                </a:solidFill>
                <a:latin typeface="微软雅黑" pitchFamily="34" charset="-122"/>
                <a:ea typeface="微软雅黑" pitchFamily="34" charset="-122"/>
              </a:rPr>
              <a:t>1986</a:t>
            </a:r>
            <a:r>
              <a:rPr kumimoji="1" lang="zh-CN" altLang="en-US" sz="2400" b="1" dirty="0">
                <a:solidFill>
                  <a:schemeClr val="bg1"/>
                </a:solidFill>
                <a:latin typeface="微软雅黑" pitchFamily="34" charset="-122"/>
                <a:ea typeface="微软雅黑" pitchFamily="34" charset="-122"/>
              </a:rPr>
              <a:t>年，首本</a:t>
            </a:r>
            <a:r>
              <a:rPr kumimoji="1" lang="en-US" altLang="zh-CN" sz="2400" b="1" dirty="0">
                <a:solidFill>
                  <a:schemeClr val="bg1"/>
                </a:solidFill>
                <a:latin typeface="微软雅黑" pitchFamily="34" charset="-122"/>
                <a:ea typeface="微软雅黑" pitchFamily="34" charset="-122"/>
              </a:rPr>
              <a:t>5S</a:t>
            </a:r>
            <a:r>
              <a:rPr kumimoji="1" lang="zh-CN" altLang="en-US" sz="2400" b="1" dirty="0">
                <a:solidFill>
                  <a:schemeClr val="bg1"/>
                </a:solidFill>
                <a:latin typeface="微软雅黑" pitchFamily="34" charset="-122"/>
                <a:ea typeface="微软雅黑" pitchFamily="34" charset="-122"/>
              </a:rPr>
              <a:t>改善专著问世，日本全国掀起</a:t>
            </a:r>
            <a:r>
              <a:rPr kumimoji="1" lang="en-US" altLang="zh-CN" sz="2400" b="1" dirty="0">
                <a:solidFill>
                  <a:schemeClr val="bg1"/>
                </a:solidFill>
                <a:latin typeface="微软雅黑" pitchFamily="34" charset="-122"/>
                <a:ea typeface="微软雅黑" pitchFamily="34" charset="-122"/>
              </a:rPr>
              <a:t>5S</a:t>
            </a:r>
            <a:r>
              <a:rPr kumimoji="1" lang="zh-CN" altLang="en-US" sz="2400" b="1" dirty="0">
                <a:solidFill>
                  <a:schemeClr val="bg1"/>
                </a:solidFill>
                <a:latin typeface="微软雅黑" pitchFamily="34" charset="-122"/>
                <a:ea typeface="微软雅黑" pitchFamily="34" charset="-122"/>
              </a:rPr>
              <a:t>热潮</a:t>
            </a:r>
          </a:p>
        </p:txBody>
      </p:sp>
      <p:sp>
        <p:nvSpPr>
          <p:cNvPr id="61449" name="Text Box 9"/>
          <p:cNvSpPr txBox="1">
            <a:spLocks noChangeArrowheads="1"/>
          </p:cNvSpPr>
          <p:nvPr/>
        </p:nvSpPr>
        <p:spPr bwMode="auto">
          <a:xfrm>
            <a:off x="3132410" y="2261946"/>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zh-CN" altLang="en-US" sz="2400" b="1" dirty="0">
                <a:solidFill>
                  <a:schemeClr val="bg1"/>
                </a:solidFill>
                <a:latin typeface="微软雅黑" pitchFamily="34" charset="-122"/>
                <a:ea typeface="微软雅黑" pitchFamily="34" charset="-122"/>
              </a:rPr>
              <a:t>以丰田公司为核心力量的一大批倡导企业的推进使之活性化。</a:t>
            </a:r>
          </a:p>
        </p:txBody>
      </p:sp>
      <p:sp>
        <p:nvSpPr>
          <p:cNvPr id="61450" name="Text Box 10"/>
          <p:cNvSpPr txBox="1">
            <a:spLocks noChangeArrowheads="1"/>
          </p:cNvSpPr>
          <p:nvPr/>
        </p:nvSpPr>
        <p:spPr bwMode="auto">
          <a:xfrm>
            <a:off x="4139952" y="1253834"/>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zh-CN" altLang="en-US" sz="2400" b="1" dirty="0">
                <a:solidFill>
                  <a:schemeClr val="bg1"/>
                </a:solidFill>
                <a:latin typeface="微软雅黑" pitchFamily="34" charset="-122"/>
                <a:ea typeface="微软雅黑" pitchFamily="34" charset="-122"/>
              </a:rPr>
              <a:t>巨大的改善促进作用逐渐为各国管理界所青睐。</a:t>
            </a:r>
          </a:p>
        </p:txBody>
      </p:sp>
      <p:sp>
        <p:nvSpPr>
          <p:cNvPr id="61451" name="Text Box 11"/>
          <p:cNvSpPr txBox="1">
            <a:spLocks noChangeArrowheads="1"/>
          </p:cNvSpPr>
          <p:nvPr/>
        </p:nvSpPr>
        <p:spPr bwMode="auto">
          <a:xfrm>
            <a:off x="3131840" y="611977"/>
            <a:ext cx="3024336" cy="584775"/>
          </a:xfrm>
          <a:prstGeom prst="rect">
            <a:avLst/>
          </a:prstGeom>
          <a:noFill/>
          <a:ln w="9525">
            <a:noFill/>
            <a:miter lim="800000"/>
            <a:headEnd/>
            <a:tailEnd/>
          </a:ln>
          <a:effectLst/>
        </p:spPr>
        <p:txBody>
          <a:bodyPr wrap="square">
            <a:spAutoFit/>
          </a:bodyPr>
          <a:lstStyle/>
          <a:p>
            <a:pPr>
              <a:spcBef>
                <a:spcPct val="50000"/>
              </a:spcBef>
            </a:pPr>
            <a:r>
              <a:rPr kumimoji="1" lang="en-US" altLang="zh-CN" sz="3200" b="1" dirty="0" smtClean="0">
                <a:solidFill>
                  <a:srgbClr val="FF0000"/>
                </a:solidFill>
                <a:latin typeface="微软雅黑" pitchFamily="34" charset="-122"/>
                <a:ea typeface="微软雅黑" pitchFamily="34" charset="-122"/>
              </a:rPr>
              <a:t>5S</a:t>
            </a:r>
            <a:r>
              <a:rPr kumimoji="1" lang="zh-CN" altLang="en-US" sz="3200" b="1" dirty="0" smtClean="0">
                <a:solidFill>
                  <a:srgbClr val="FF0000"/>
                </a:solidFill>
                <a:latin typeface="微软雅黑" pitchFamily="34" charset="-122"/>
                <a:ea typeface="微软雅黑" pitchFamily="34" charset="-122"/>
              </a:rPr>
              <a:t>演变历程</a:t>
            </a:r>
            <a:endParaRPr kumimoji="1" lang="zh-CN" altLang="en-US" sz="3200" b="1" dirty="0">
              <a:solidFill>
                <a:srgbClr val="FF0000"/>
              </a:solidFill>
              <a:latin typeface="微软雅黑" pitchFamily="34" charset="-122"/>
              <a:ea typeface="微软雅黑" pitchFamily="34" charset="-122"/>
            </a:endParaRPr>
          </a:p>
        </p:txBody>
      </p:sp>
      <p:sp>
        <p:nvSpPr>
          <p:cNvPr id="10" name="下弧形箭头 9"/>
          <p:cNvSpPr/>
          <p:nvPr/>
        </p:nvSpPr>
        <p:spPr bwMode="auto">
          <a:xfrm rot="18423607">
            <a:off x="4515124" y="3617632"/>
            <a:ext cx="4973784" cy="1612153"/>
          </a:xfrm>
          <a:prstGeom prst="curvedUpArrow">
            <a:avLst/>
          </a:prstGeom>
          <a:solidFill>
            <a:srgbClr val="C00000"/>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50138520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2628106" y="1412280"/>
            <a:ext cx="1728341" cy="503560"/>
          </a:xfrm>
          <a:prstGeom prst="rect">
            <a:avLst/>
          </a:prstGeom>
          <a:solidFill>
            <a:schemeClr val="bg1"/>
          </a:solidFill>
          <a:ln w="28575">
            <a:solidFill>
              <a:srgbClr val="F30505"/>
            </a:solidFill>
            <a:miter lim="800000"/>
            <a:headEnd/>
            <a:tailEnd/>
          </a:ln>
        </p:spPr>
        <p:txBody>
          <a:bodyPr lIns="0" tIns="0" rIns="0" bIns="0" anchor="ctr"/>
          <a:lstStyle/>
          <a:p>
            <a:pPr algn="ctr" eaLnBrk="0" hangingPunct="0"/>
            <a:r>
              <a:rPr lang="zh-CN" altLang="en-US" sz="2400" b="1" dirty="0">
                <a:latin typeface="微软雅黑" pitchFamily="34" charset="-122"/>
                <a:ea typeface="微软雅黑" pitchFamily="34" charset="-122"/>
              </a:rPr>
              <a:t>第</a:t>
            </a:r>
            <a:r>
              <a:rPr lang="en-US" altLang="zh-CN" sz="2400" b="1" dirty="0">
                <a:latin typeface="微软雅黑" pitchFamily="34" charset="-122"/>
                <a:ea typeface="微软雅黑" pitchFamily="34" charset="-122"/>
              </a:rPr>
              <a:t>1</a:t>
            </a:r>
            <a:r>
              <a:rPr lang="zh-CN" altLang="en-US" sz="2400" b="1" dirty="0">
                <a:latin typeface="微软雅黑" pitchFamily="34" charset="-122"/>
                <a:ea typeface="微软雅黑" pitchFamily="34" charset="-122"/>
              </a:rPr>
              <a:t>个</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整理</a:t>
            </a:r>
          </a:p>
        </p:txBody>
      </p:sp>
      <p:sp>
        <p:nvSpPr>
          <p:cNvPr id="80900" name="Text Box 4"/>
          <p:cNvSpPr txBox="1">
            <a:spLocks noChangeArrowheads="1"/>
          </p:cNvSpPr>
          <p:nvPr/>
        </p:nvSpPr>
        <p:spPr bwMode="auto">
          <a:xfrm>
            <a:off x="2770510" y="3068960"/>
            <a:ext cx="1441450" cy="619125"/>
          </a:xfrm>
          <a:prstGeom prst="rect">
            <a:avLst/>
          </a:prstGeom>
          <a:solidFill>
            <a:schemeClr val="bg1"/>
          </a:solidFill>
          <a:ln w="38100">
            <a:noFill/>
            <a:miter lim="800000"/>
            <a:headEnd/>
            <a:tailEnd/>
          </a:ln>
          <a:effectLst/>
          <a:scene3d>
            <a:camera prst="legacyObliqueTopLeft"/>
            <a:lightRig rig="legacyFlat3" dir="t"/>
          </a:scene3d>
          <a:sp3d extrusionH="430200" prstMaterial="legacyMatte">
            <a:bevelT w="13500" h="13500" prst="angle"/>
            <a:bevelB w="13500" h="13500" prst="angle"/>
            <a:extrusionClr>
              <a:schemeClr val="bg1"/>
            </a:extrusionClr>
          </a:sp3d>
        </p:spPr>
        <p:txBody>
          <a:bodyPr lIns="0" tIns="0" rIns="0" bIns="0" anchor="ctr">
            <a:flatTx/>
          </a:bodyPr>
          <a:lstStyle/>
          <a:p>
            <a:pPr algn="ctr" eaLnBrk="0" hangingPunct="0"/>
            <a:r>
              <a:rPr lang="zh-CN" altLang="en-US" b="1" dirty="0">
                <a:latin typeface="微软雅黑" pitchFamily="34" charset="-122"/>
                <a:ea typeface="微软雅黑" pitchFamily="34" charset="-122"/>
              </a:rPr>
              <a:t>将有用的东西</a:t>
            </a:r>
          </a:p>
          <a:p>
            <a:pPr algn="ctr" eaLnBrk="0" hangingPunct="0"/>
            <a:r>
              <a:rPr lang="zh-CN" altLang="en-US" b="1" dirty="0">
                <a:latin typeface="微软雅黑" pitchFamily="34" charset="-122"/>
                <a:ea typeface="微软雅黑" pitchFamily="34" charset="-122"/>
              </a:rPr>
              <a:t>定出位置放置</a:t>
            </a:r>
          </a:p>
        </p:txBody>
      </p:sp>
      <p:sp>
        <p:nvSpPr>
          <p:cNvPr id="80901" name="Text Box 5"/>
          <p:cNvSpPr txBox="1">
            <a:spLocks noChangeArrowheads="1"/>
          </p:cNvSpPr>
          <p:nvPr/>
        </p:nvSpPr>
        <p:spPr bwMode="auto">
          <a:xfrm>
            <a:off x="2555776" y="5745882"/>
            <a:ext cx="1728192" cy="491430"/>
          </a:xfrm>
          <a:prstGeom prst="rect">
            <a:avLst/>
          </a:prstGeom>
          <a:solidFill>
            <a:schemeClr val="bg1"/>
          </a:solidFill>
          <a:ln w="28575" algn="ctr">
            <a:solidFill>
              <a:srgbClr val="F30505"/>
            </a:solidFill>
            <a:miter lim="800000"/>
            <a:headEnd/>
            <a:tailEnd/>
          </a:ln>
          <a:effectLst/>
        </p:spPr>
        <p:txBody>
          <a:bodyPr lIns="0" tIns="0" rIns="0" bIns="0" anchor="ctr"/>
          <a:lstStyle/>
          <a:p>
            <a:pPr algn="ctr" eaLnBrk="0" hangingPunct="0"/>
            <a:r>
              <a:rPr lang="zh-CN" altLang="en-US" sz="2400" b="1" dirty="0">
                <a:latin typeface="微软雅黑" pitchFamily="34" charset="-122"/>
                <a:ea typeface="微软雅黑" pitchFamily="34" charset="-122"/>
              </a:rPr>
              <a:t>第</a:t>
            </a:r>
            <a:r>
              <a:rPr lang="en-US" altLang="zh-CN" sz="2400" b="1" dirty="0">
                <a:latin typeface="微软雅黑" pitchFamily="34" charset="-122"/>
                <a:ea typeface="微软雅黑" pitchFamily="34" charset="-122"/>
              </a:rPr>
              <a:t>5</a:t>
            </a:r>
            <a:r>
              <a:rPr lang="zh-CN" altLang="en-US" sz="2400" b="1" dirty="0">
                <a:latin typeface="微软雅黑" pitchFamily="34" charset="-122"/>
                <a:ea typeface="微软雅黑" pitchFamily="34" charset="-122"/>
              </a:rPr>
              <a:t>个</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素养</a:t>
            </a:r>
          </a:p>
        </p:txBody>
      </p:sp>
      <p:sp>
        <p:nvSpPr>
          <p:cNvPr id="80902" name="Text Box 6"/>
          <p:cNvSpPr txBox="1">
            <a:spLocks noChangeArrowheads="1"/>
          </p:cNvSpPr>
          <p:nvPr/>
        </p:nvSpPr>
        <p:spPr bwMode="auto">
          <a:xfrm>
            <a:off x="2555776" y="4653136"/>
            <a:ext cx="1728192" cy="510307"/>
          </a:xfrm>
          <a:prstGeom prst="rect">
            <a:avLst/>
          </a:prstGeom>
          <a:solidFill>
            <a:schemeClr val="bg1"/>
          </a:solidFill>
          <a:ln w="28575" algn="ctr">
            <a:solidFill>
              <a:srgbClr val="F30505"/>
            </a:solidFill>
            <a:miter lim="800000"/>
            <a:headEnd/>
            <a:tailEnd/>
          </a:ln>
          <a:effectLst/>
        </p:spPr>
        <p:txBody>
          <a:bodyPr lIns="0" tIns="0" rIns="0" bIns="0" anchor="ctr"/>
          <a:lstStyle/>
          <a:p>
            <a:pPr algn="ctr" eaLnBrk="0" hangingPunct="0"/>
            <a:r>
              <a:rPr lang="zh-CN" altLang="en-US" sz="2400" b="1" dirty="0">
                <a:latin typeface="微软雅黑" pitchFamily="34" charset="-122"/>
                <a:ea typeface="微软雅黑" pitchFamily="34" charset="-122"/>
              </a:rPr>
              <a:t>第</a:t>
            </a:r>
            <a:r>
              <a:rPr lang="en-US" altLang="zh-CN" sz="2400" b="1" dirty="0">
                <a:latin typeface="微软雅黑" pitchFamily="34" charset="-122"/>
                <a:ea typeface="微软雅黑" pitchFamily="34" charset="-122"/>
              </a:rPr>
              <a:t>4</a:t>
            </a:r>
            <a:r>
              <a:rPr lang="zh-CN" altLang="en-US" sz="2400" b="1" dirty="0">
                <a:latin typeface="微软雅黑" pitchFamily="34" charset="-122"/>
                <a:ea typeface="微软雅黑" pitchFamily="34" charset="-122"/>
              </a:rPr>
              <a:t>个</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清洁</a:t>
            </a:r>
          </a:p>
        </p:txBody>
      </p:sp>
      <p:sp>
        <p:nvSpPr>
          <p:cNvPr id="80903" name="Text Box 7"/>
          <p:cNvSpPr txBox="1">
            <a:spLocks noChangeArrowheads="1"/>
          </p:cNvSpPr>
          <p:nvPr/>
        </p:nvSpPr>
        <p:spPr bwMode="auto">
          <a:xfrm>
            <a:off x="4499992" y="3068960"/>
            <a:ext cx="1728192" cy="504056"/>
          </a:xfrm>
          <a:prstGeom prst="rect">
            <a:avLst/>
          </a:prstGeom>
          <a:solidFill>
            <a:schemeClr val="bg1"/>
          </a:solidFill>
          <a:ln w="28575" algn="ctr">
            <a:solidFill>
              <a:srgbClr val="F30505"/>
            </a:solidFill>
            <a:miter lim="800000"/>
            <a:headEnd/>
            <a:tailEnd/>
          </a:ln>
          <a:effectLst/>
        </p:spPr>
        <p:txBody>
          <a:bodyPr lIns="0" tIns="0" rIns="0" bIns="0" anchor="ctr"/>
          <a:lstStyle/>
          <a:p>
            <a:pPr algn="ctr" eaLnBrk="0" hangingPunct="0"/>
            <a:r>
              <a:rPr lang="zh-CN" altLang="en-US" sz="2400" b="1">
                <a:latin typeface="微软雅黑" pitchFamily="34" charset="-122"/>
                <a:ea typeface="微软雅黑" pitchFamily="34" charset="-122"/>
              </a:rPr>
              <a:t>第</a:t>
            </a:r>
            <a:r>
              <a:rPr lang="en-US" altLang="zh-CN" sz="2400" b="1">
                <a:latin typeface="微软雅黑" pitchFamily="34" charset="-122"/>
                <a:ea typeface="微软雅黑" pitchFamily="34" charset="-122"/>
              </a:rPr>
              <a:t>3</a:t>
            </a:r>
            <a:r>
              <a:rPr lang="zh-CN" altLang="en-US" sz="2400" b="1">
                <a:latin typeface="微软雅黑" pitchFamily="34" charset="-122"/>
                <a:ea typeface="微软雅黑" pitchFamily="34" charset="-122"/>
              </a:rPr>
              <a:t>个</a:t>
            </a:r>
            <a:r>
              <a:rPr lang="en-US" altLang="zh-CN" sz="2400" b="1">
                <a:latin typeface="微软雅黑" pitchFamily="34" charset="-122"/>
                <a:ea typeface="微软雅黑" pitchFamily="34" charset="-122"/>
              </a:rPr>
              <a:t>S</a:t>
            </a:r>
            <a:r>
              <a:rPr lang="zh-CN" altLang="en-US" sz="2400" b="1">
                <a:latin typeface="微软雅黑" pitchFamily="34" charset="-122"/>
                <a:ea typeface="微软雅黑" pitchFamily="34" charset="-122"/>
              </a:rPr>
              <a:t>清扫</a:t>
            </a:r>
          </a:p>
        </p:txBody>
      </p:sp>
      <p:sp>
        <p:nvSpPr>
          <p:cNvPr id="80904" name="Text Box 8"/>
          <p:cNvSpPr txBox="1">
            <a:spLocks noChangeArrowheads="1"/>
          </p:cNvSpPr>
          <p:nvPr/>
        </p:nvSpPr>
        <p:spPr bwMode="auto">
          <a:xfrm>
            <a:off x="6156498" y="1340867"/>
            <a:ext cx="2735982" cy="647973"/>
          </a:xfrm>
          <a:prstGeom prst="rect">
            <a:avLst/>
          </a:prstGeom>
          <a:solidFill>
            <a:srgbClr val="00FFFF"/>
          </a:solidFill>
          <a:ln w="9525">
            <a:noFill/>
            <a:miter lim="800000"/>
            <a:headEnd/>
            <a:tailEnd/>
          </a:ln>
        </p:spPr>
        <p:txBody>
          <a:bodyPr lIns="0" tIns="0" rIns="0" bIns="0"/>
          <a:lstStyle/>
          <a:p>
            <a:pPr algn="just" eaLnBrk="0" hangingPunct="0"/>
            <a:r>
              <a:rPr lang="zh-CN" altLang="en-US" sz="2000" b="1" dirty="0">
                <a:latin typeface="微软雅黑" pitchFamily="34" charset="-122"/>
                <a:ea typeface="微软雅黑" pitchFamily="34" charset="-122"/>
              </a:rPr>
              <a:t>区分</a:t>
            </a:r>
            <a:r>
              <a:rPr lang="zh-CN" altLang="en-US" sz="2000" b="1" dirty="0" smtClean="0">
                <a:latin typeface="微软雅黑" pitchFamily="34" charset="-122"/>
                <a:ea typeface="微软雅黑" pitchFamily="34" charset="-122"/>
              </a:rPr>
              <a:t>“要”</a:t>
            </a:r>
            <a:r>
              <a:rPr lang="zh-CN" altLang="en-US" sz="2000" b="1" dirty="0">
                <a:latin typeface="微软雅黑" pitchFamily="34" charset="-122"/>
                <a:ea typeface="微软雅黑" pitchFamily="34" charset="-122"/>
              </a:rPr>
              <a:t>与</a:t>
            </a:r>
            <a:r>
              <a:rPr lang="zh-CN" altLang="en-US" sz="2000" b="1" dirty="0" smtClean="0">
                <a:latin typeface="微软雅黑" pitchFamily="34" charset="-122"/>
                <a:ea typeface="微软雅黑" pitchFamily="34" charset="-122"/>
              </a:rPr>
              <a:t>“不要”</a:t>
            </a:r>
            <a:r>
              <a:rPr lang="zh-CN" altLang="en-US" sz="2000" b="1" dirty="0">
                <a:latin typeface="微软雅黑" pitchFamily="34" charset="-122"/>
                <a:ea typeface="微软雅黑" pitchFamily="34" charset="-122"/>
              </a:rPr>
              <a:t>的</a:t>
            </a:r>
            <a:r>
              <a:rPr lang="zh-CN" altLang="en-US" sz="2000" b="1" dirty="0" smtClean="0">
                <a:latin typeface="微软雅黑" pitchFamily="34" charset="-122"/>
                <a:ea typeface="微软雅黑" pitchFamily="34" charset="-122"/>
              </a:rPr>
              <a:t>东西</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丢弃“不要”的</a:t>
            </a:r>
            <a:endParaRPr lang="zh-CN" altLang="en-US" sz="2000" b="1" dirty="0">
              <a:latin typeface="微软雅黑" pitchFamily="34" charset="-122"/>
              <a:ea typeface="微软雅黑" pitchFamily="34" charset="-122"/>
            </a:endParaRPr>
          </a:p>
        </p:txBody>
      </p:sp>
      <p:sp>
        <p:nvSpPr>
          <p:cNvPr id="80905" name="Text Box 9"/>
          <p:cNvSpPr txBox="1">
            <a:spLocks noChangeArrowheads="1"/>
          </p:cNvSpPr>
          <p:nvPr/>
        </p:nvSpPr>
        <p:spPr bwMode="auto">
          <a:xfrm>
            <a:off x="5940152" y="4653136"/>
            <a:ext cx="3024336" cy="432048"/>
          </a:xfrm>
          <a:prstGeom prst="rect">
            <a:avLst/>
          </a:prstGeom>
          <a:solidFill>
            <a:srgbClr val="00FFFF"/>
          </a:solidFill>
          <a:ln w="9525" algn="ctr">
            <a:noFill/>
            <a:miter lim="800000"/>
            <a:headEnd/>
            <a:tailEnd/>
          </a:ln>
          <a:effectLst/>
        </p:spPr>
        <p:txBody>
          <a:bodyPr lIns="0" tIns="0" rIns="0" bIns="0"/>
          <a:lstStyle/>
          <a:p>
            <a:pPr algn="just" eaLnBrk="0" hangingPunct="0"/>
            <a:r>
              <a:rPr lang="zh-CN" altLang="en-US" sz="2000" b="1" dirty="0" smtClean="0">
                <a:latin typeface="微软雅黑" pitchFamily="34" charset="-122"/>
                <a:ea typeface="微软雅黑" pitchFamily="34" charset="-122"/>
              </a:rPr>
              <a:t>维持</a:t>
            </a:r>
            <a:r>
              <a:rPr lang="en-US" altLang="zh-CN" sz="2000" b="1" dirty="0" smtClean="0">
                <a:latin typeface="微软雅黑" pitchFamily="34" charset="-122"/>
                <a:ea typeface="微软雅黑" pitchFamily="34" charset="-122"/>
              </a:rPr>
              <a:t>3S</a:t>
            </a:r>
            <a:r>
              <a:rPr lang="zh-CN" altLang="en-US" sz="2000" b="1" dirty="0" smtClean="0">
                <a:latin typeface="微软雅黑" pitchFamily="34" charset="-122"/>
                <a:ea typeface="微软雅黑" pitchFamily="34" charset="-122"/>
              </a:rPr>
              <a:t>，保持</a:t>
            </a:r>
            <a:r>
              <a:rPr lang="zh-CN" altLang="en-US" sz="2000" b="1" dirty="0">
                <a:latin typeface="微软雅黑" pitchFamily="34" charset="-122"/>
                <a:ea typeface="微软雅黑" pitchFamily="34" charset="-122"/>
              </a:rPr>
              <a:t>美观整洁</a:t>
            </a:r>
          </a:p>
        </p:txBody>
      </p:sp>
      <p:sp>
        <p:nvSpPr>
          <p:cNvPr id="80906" name="Text Box 10"/>
          <p:cNvSpPr txBox="1">
            <a:spLocks noChangeArrowheads="1"/>
          </p:cNvSpPr>
          <p:nvPr/>
        </p:nvSpPr>
        <p:spPr bwMode="auto">
          <a:xfrm>
            <a:off x="5940152" y="5517232"/>
            <a:ext cx="3024336" cy="720080"/>
          </a:xfrm>
          <a:prstGeom prst="rect">
            <a:avLst/>
          </a:prstGeom>
          <a:solidFill>
            <a:srgbClr val="00FFFF"/>
          </a:solidFill>
          <a:ln w="9525" algn="ctr">
            <a:noFill/>
            <a:miter lim="800000"/>
            <a:headEnd/>
            <a:tailEnd/>
          </a:ln>
          <a:effectLst/>
        </p:spPr>
        <p:txBody>
          <a:bodyPr lIns="0" tIns="0" rIns="0" bIns="0"/>
          <a:lstStyle/>
          <a:p>
            <a:pPr algn="just" eaLnBrk="0" hangingPunct="0"/>
            <a:r>
              <a:rPr lang="zh-CN" altLang="en-US" sz="2000" b="1" dirty="0">
                <a:latin typeface="微软雅黑" pitchFamily="34" charset="-122"/>
                <a:ea typeface="微软雅黑" pitchFamily="34" charset="-122"/>
              </a:rPr>
              <a:t>使员工养成良好习惯遵守各项规章制度</a:t>
            </a:r>
          </a:p>
        </p:txBody>
      </p:sp>
      <p:sp>
        <p:nvSpPr>
          <p:cNvPr id="80907" name="Text Box 11"/>
          <p:cNvSpPr txBox="1">
            <a:spLocks noChangeArrowheads="1"/>
          </p:cNvSpPr>
          <p:nvPr/>
        </p:nvSpPr>
        <p:spPr bwMode="auto">
          <a:xfrm>
            <a:off x="6612582" y="3021806"/>
            <a:ext cx="2351906" cy="695226"/>
          </a:xfrm>
          <a:prstGeom prst="rect">
            <a:avLst/>
          </a:prstGeom>
          <a:solidFill>
            <a:srgbClr val="00FFFF"/>
          </a:solidFill>
          <a:ln w="38100" algn="ctr">
            <a:noFill/>
            <a:miter lim="800000"/>
            <a:headEnd/>
            <a:tailEnd/>
          </a:ln>
          <a:effectLst/>
        </p:spPr>
        <p:txBody>
          <a:bodyPr lIns="0" tIns="0" rIns="0" bIns="0"/>
          <a:lstStyle/>
          <a:p>
            <a:pPr algn="just" eaLnBrk="0" hangingPunct="0"/>
            <a:r>
              <a:rPr lang="zh-CN" altLang="en-US" sz="2000" b="1" dirty="0">
                <a:latin typeface="微软雅黑" pitchFamily="34" charset="-122"/>
                <a:ea typeface="微软雅黑" pitchFamily="34" charset="-122"/>
              </a:rPr>
              <a:t>将不需要的东西彻底清扫干净</a:t>
            </a:r>
          </a:p>
        </p:txBody>
      </p:sp>
      <p:sp>
        <p:nvSpPr>
          <p:cNvPr id="80908" name="Line 12"/>
          <p:cNvSpPr>
            <a:spLocks noChangeShapeType="1"/>
          </p:cNvSpPr>
          <p:nvPr/>
        </p:nvSpPr>
        <p:spPr bwMode="auto">
          <a:xfrm>
            <a:off x="1811982" y="2399506"/>
            <a:ext cx="0" cy="622300"/>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09" name="Line 13"/>
          <p:cNvSpPr>
            <a:spLocks noChangeShapeType="1"/>
          </p:cNvSpPr>
          <p:nvPr/>
        </p:nvSpPr>
        <p:spPr bwMode="auto">
          <a:xfrm>
            <a:off x="5172720" y="2399506"/>
            <a:ext cx="0" cy="622300"/>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0" name="Line 14"/>
          <p:cNvSpPr>
            <a:spLocks noChangeShapeType="1"/>
          </p:cNvSpPr>
          <p:nvPr/>
        </p:nvSpPr>
        <p:spPr bwMode="auto">
          <a:xfrm>
            <a:off x="1811982" y="2423319"/>
            <a:ext cx="3360738" cy="0"/>
          </a:xfrm>
          <a:prstGeom prst="line">
            <a:avLst/>
          </a:prstGeom>
          <a:noFill/>
          <a:ln w="38100">
            <a:solidFill>
              <a:srgbClr val="ED03A5"/>
            </a:solidFill>
            <a:round/>
            <a:headEnd/>
            <a:tailEnd/>
          </a:ln>
        </p:spPr>
        <p:txBody>
          <a:bodyPr/>
          <a:lstStyle/>
          <a:p>
            <a:endParaRPr lang="zh-CN" altLang="en-US" sz="2400" b="1">
              <a:latin typeface="微软雅黑" pitchFamily="34" charset="-122"/>
              <a:ea typeface="微软雅黑" pitchFamily="34" charset="-122"/>
            </a:endParaRPr>
          </a:p>
        </p:txBody>
      </p:sp>
      <p:sp>
        <p:nvSpPr>
          <p:cNvPr id="80911" name="Line 15"/>
          <p:cNvSpPr>
            <a:spLocks noChangeShapeType="1"/>
          </p:cNvSpPr>
          <p:nvPr/>
        </p:nvSpPr>
        <p:spPr bwMode="auto">
          <a:xfrm flipH="1">
            <a:off x="3412182" y="1988840"/>
            <a:ext cx="7690" cy="410666"/>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2" name="Line 16"/>
          <p:cNvSpPr>
            <a:spLocks noChangeShapeType="1"/>
          </p:cNvSpPr>
          <p:nvPr/>
        </p:nvSpPr>
        <p:spPr bwMode="auto">
          <a:xfrm flipV="1">
            <a:off x="1811982" y="3640931"/>
            <a:ext cx="0" cy="465138"/>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3" name="Line 17"/>
          <p:cNvSpPr>
            <a:spLocks noChangeShapeType="1"/>
          </p:cNvSpPr>
          <p:nvPr/>
        </p:nvSpPr>
        <p:spPr bwMode="auto">
          <a:xfrm flipV="1">
            <a:off x="5172720" y="3640931"/>
            <a:ext cx="0" cy="465138"/>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4" name="Line 18"/>
          <p:cNvSpPr>
            <a:spLocks noChangeShapeType="1"/>
          </p:cNvSpPr>
          <p:nvPr/>
        </p:nvSpPr>
        <p:spPr bwMode="auto">
          <a:xfrm>
            <a:off x="1811982" y="4106069"/>
            <a:ext cx="3360738" cy="0"/>
          </a:xfrm>
          <a:prstGeom prst="line">
            <a:avLst/>
          </a:prstGeom>
          <a:noFill/>
          <a:ln w="38100">
            <a:solidFill>
              <a:srgbClr val="ED03A5"/>
            </a:solidFill>
            <a:round/>
            <a:headEnd/>
            <a:tailEnd/>
          </a:ln>
        </p:spPr>
        <p:txBody>
          <a:bodyPr/>
          <a:lstStyle/>
          <a:p>
            <a:endParaRPr lang="zh-CN" altLang="en-US" sz="2400" b="1">
              <a:latin typeface="微软雅黑" pitchFamily="34" charset="-122"/>
              <a:ea typeface="微软雅黑" pitchFamily="34" charset="-122"/>
            </a:endParaRPr>
          </a:p>
        </p:txBody>
      </p:sp>
      <p:sp>
        <p:nvSpPr>
          <p:cNvPr id="80915" name="Line 19"/>
          <p:cNvSpPr>
            <a:spLocks noChangeShapeType="1"/>
          </p:cNvSpPr>
          <p:nvPr/>
        </p:nvSpPr>
        <p:spPr bwMode="auto">
          <a:xfrm>
            <a:off x="3419872" y="4149080"/>
            <a:ext cx="0" cy="468312"/>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6" name="Line 20"/>
          <p:cNvSpPr>
            <a:spLocks noChangeShapeType="1"/>
          </p:cNvSpPr>
          <p:nvPr/>
        </p:nvSpPr>
        <p:spPr bwMode="auto">
          <a:xfrm>
            <a:off x="4355976" y="1700808"/>
            <a:ext cx="1760537" cy="0"/>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7" name="Line 21"/>
          <p:cNvSpPr>
            <a:spLocks noChangeShapeType="1"/>
          </p:cNvSpPr>
          <p:nvPr/>
        </p:nvSpPr>
        <p:spPr bwMode="auto">
          <a:xfrm>
            <a:off x="4355976" y="4941168"/>
            <a:ext cx="1512168" cy="0"/>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8" name="Line 22"/>
          <p:cNvSpPr>
            <a:spLocks noChangeShapeType="1"/>
          </p:cNvSpPr>
          <p:nvPr/>
        </p:nvSpPr>
        <p:spPr bwMode="auto">
          <a:xfrm>
            <a:off x="4355976" y="6021288"/>
            <a:ext cx="1584176" cy="0"/>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19" name="Line 23"/>
          <p:cNvSpPr>
            <a:spLocks noChangeShapeType="1"/>
          </p:cNvSpPr>
          <p:nvPr/>
        </p:nvSpPr>
        <p:spPr bwMode="auto">
          <a:xfrm>
            <a:off x="6300192" y="3356992"/>
            <a:ext cx="320675" cy="0"/>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23" name="Text Box 27"/>
          <p:cNvSpPr txBox="1">
            <a:spLocks noChangeArrowheads="1"/>
          </p:cNvSpPr>
          <p:nvPr/>
        </p:nvSpPr>
        <p:spPr bwMode="auto">
          <a:xfrm>
            <a:off x="827584" y="3068960"/>
            <a:ext cx="1728192" cy="504056"/>
          </a:xfrm>
          <a:prstGeom prst="rect">
            <a:avLst/>
          </a:prstGeom>
          <a:solidFill>
            <a:schemeClr val="bg1"/>
          </a:solidFill>
          <a:ln w="19050" algn="ctr">
            <a:solidFill>
              <a:srgbClr val="F30505"/>
            </a:solidFill>
            <a:miter lim="800000"/>
            <a:headEnd/>
            <a:tailEnd/>
          </a:ln>
          <a:effectLst/>
        </p:spPr>
        <p:txBody>
          <a:bodyPr lIns="0" tIns="0" rIns="0" bIns="0" anchor="ctr"/>
          <a:lstStyle/>
          <a:p>
            <a:pPr algn="ctr" eaLnBrk="0" hangingPunct="0"/>
            <a:r>
              <a:rPr lang="zh-CN" altLang="en-US" sz="2400" b="1" dirty="0">
                <a:latin typeface="微软雅黑" pitchFamily="34" charset="-122"/>
                <a:ea typeface="微软雅黑" pitchFamily="34" charset="-122"/>
              </a:rPr>
              <a:t>第</a:t>
            </a:r>
            <a:r>
              <a:rPr lang="en-US" altLang="zh-CN" sz="2400" b="1" dirty="0">
                <a:latin typeface="微软雅黑" pitchFamily="34" charset="-122"/>
                <a:ea typeface="微软雅黑" pitchFamily="34" charset="-122"/>
              </a:rPr>
              <a:t>2</a:t>
            </a:r>
            <a:r>
              <a:rPr lang="zh-CN" altLang="en-US" sz="2400" b="1" dirty="0">
                <a:latin typeface="微软雅黑" pitchFamily="34" charset="-122"/>
                <a:ea typeface="微软雅黑" pitchFamily="34" charset="-122"/>
              </a:rPr>
              <a:t>个</a:t>
            </a:r>
            <a:r>
              <a:rPr lang="en-US" altLang="zh-CN" sz="2400" b="1" dirty="0">
                <a:latin typeface="微软雅黑" pitchFamily="34" charset="-122"/>
                <a:ea typeface="微软雅黑" pitchFamily="34" charset="-122"/>
              </a:rPr>
              <a:t>S</a:t>
            </a:r>
            <a:r>
              <a:rPr lang="zh-CN" altLang="en-US" sz="2400" b="1" dirty="0">
                <a:latin typeface="微软雅黑" pitchFamily="34" charset="-122"/>
                <a:ea typeface="微软雅黑" pitchFamily="34" charset="-122"/>
              </a:rPr>
              <a:t>整顿</a:t>
            </a:r>
          </a:p>
        </p:txBody>
      </p:sp>
      <p:sp>
        <p:nvSpPr>
          <p:cNvPr id="80924" name="Line 28"/>
          <p:cNvSpPr>
            <a:spLocks noChangeShapeType="1"/>
          </p:cNvSpPr>
          <p:nvPr/>
        </p:nvSpPr>
        <p:spPr bwMode="auto">
          <a:xfrm>
            <a:off x="3419872" y="5229200"/>
            <a:ext cx="0" cy="478284"/>
          </a:xfrm>
          <a:prstGeom prst="line">
            <a:avLst/>
          </a:prstGeom>
          <a:noFill/>
          <a:ln w="38100">
            <a:solidFill>
              <a:srgbClr val="ED03A5"/>
            </a:solidFill>
            <a:round/>
            <a:headEnd/>
            <a:tailEnd type="triangle" w="med" len="med"/>
          </a:ln>
        </p:spPr>
        <p:txBody>
          <a:bodyPr/>
          <a:lstStyle/>
          <a:p>
            <a:endParaRPr lang="zh-CN" altLang="en-US" sz="2400" b="1">
              <a:latin typeface="微软雅黑" pitchFamily="34" charset="-122"/>
              <a:ea typeface="微软雅黑" pitchFamily="34" charset="-122"/>
            </a:endParaRPr>
          </a:p>
        </p:txBody>
      </p:sp>
      <p:sp>
        <p:nvSpPr>
          <p:cNvPr id="80926" name="Rectangle 30"/>
          <p:cNvSpPr>
            <a:spLocks noChangeArrowheads="1"/>
          </p:cNvSpPr>
          <p:nvPr/>
        </p:nvSpPr>
        <p:spPr bwMode="auto">
          <a:xfrm>
            <a:off x="4499992" y="1268760"/>
            <a:ext cx="1418658" cy="369332"/>
          </a:xfrm>
          <a:prstGeom prst="rect">
            <a:avLst/>
          </a:prstGeom>
          <a:noFill/>
          <a:ln w="9525" cap="rnd">
            <a:noFill/>
            <a:prstDash val="sysDot"/>
            <a:miter lim="800000"/>
            <a:headEnd/>
            <a:tailEnd/>
          </a:ln>
          <a:effectLst/>
        </p:spPr>
        <p:txBody>
          <a:bodyPr wrap="none" lIns="0" tIns="0" rIns="0" bIns="0">
            <a:spAutoFit/>
          </a:bodyPr>
          <a:lstStyle/>
          <a:p>
            <a:r>
              <a:rPr lang="zh-CN" altLang="en-US" sz="2400" b="1" dirty="0">
                <a:solidFill>
                  <a:srgbClr val="FF7C80"/>
                </a:solidFill>
                <a:latin typeface="微软雅黑" pitchFamily="34" charset="-122"/>
                <a:ea typeface="微软雅黑" pitchFamily="34" charset="-122"/>
              </a:rPr>
              <a:t>（</a:t>
            </a:r>
            <a:r>
              <a:rPr lang="en-US" altLang="zh-CN" sz="2400" b="1" dirty="0">
                <a:solidFill>
                  <a:srgbClr val="FF7C80"/>
                </a:solidFill>
                <a:latin typeface="微软雅黑" pitchFamily="34" charset="-122"/>
                <a:ea typeface="微软雅黑" pitchFamily="34" charset="-122"/>
              </a:rPr>
              <a:t>SEIRI</a:t>
            </a:r>
            <a:r>
              <a:rPr lang="zh-CN" altLang="en-US" sz="2400" b="1" dirty="0">
                <a:solidFill>
                  <a:srgbClr val="FF7C80"/>
                </a:solidFill>
                <a:latin typeface="微软雅黑" pitchFamily="34" charset="-122"/>
                <a:ea typeface="微软雅黑" pitchFamily="34" charset="-122"/>
              </a:rPr>
              <a:t>）</a:t>
            </a:r>
          </a:p>
        </p:txBody>
      </p:sp>
      <p:sp>
        <p:nvSpPr>
          <p:cNvPr id="80927" name="Rectangle 31"/>
          <p:cNvSpPr>
            <a:spLocks noChangeArrowheads="1"/>
          </p:cNvSpPr>
          <p:nvPr/>
        </p:nvSpPr>
        <p:spPr bwMode="auto">
          <a:xfrm>
            <a:off x="611560" y="2636912"/>
            <a:ext cx="1157561" cy="369332"/>
          </a:xfrm>
          <a:prstGeom prst="rect">
            <a:avLst/>
          </a:prstGeom>
          <a:noFill/>
          <a:ln w="38100" cap="rnd">
            <a:noFill/>
            <a:prstDash val="sysDot"/>
            <a:miter lim="800000"/>
            <a:headEnd/>
            <a:tailEnd/>
          </a:ln>
          <a:effectLst/>
        </p:spPr>
        <p:txBody>
          <a:bodyPr wrap="none" lIns="0" tIns="0" rIns="0" bIns="0">
            <a:spAutoFit/>
          </a:bodyPr>
          <a:lstStyle/>
          <a:p>
            <a:r>
              <a:rPr lang="en-US" altLang="zh-CN" sz="2400" b="1" dirty="0">
                <a:solidFill>
                  <a:srgbClr val="FF7C80"/>
                </a:solidFill>
                <a:latin typeface="微软雅黑" pitchFamily="34" charset="-122"/>
                <a:ea typeface="微软雅黑" pitchFamily="34" charset="-122"/>
              </a:rPr>
              <a:t>SEITON</a:t>
            </a:r>
          </a:p>
        </p:txBody>
      </p:sp>
      <p:sp>
        <p:nvSpPr>
          <p:cNvPr id="80928" name="Rectangle 32"/>
          <p:cNvSpPr>
            <a:spLocks noChangeArrowheads="1"/>
          </p:cNvSpPr>
          <p:nvPr/>
        </p:nvSpPr>
        <p:spPr bwMode="auto">
          <a:xfrm>
            <a:off x="5291782" y="2647156"/>
            <a:ext cx="902491" cy="369332"/>
          </a:xfrm>
          <a:prstGeom prst="rect">
            <a:avLst/>
          </a:prstGeom>
          <a:noFill/>
          <a:ln w="38100" cap="rnd">
            <a:noFill/>
            <a:prstDash val="sysDot"/>
            <a:miter lim="800000"/>
            <a:headEnd/>
            <a:tailEnd/>
          </a:ln>
          <a:effectLst/>
        </p:spPr>
        <p:txBody>
          <a:bodyPr wrap="none" lIns="0" tIns="0" rIns="0" bIns="0">
            <a:spAutoFit/>
          </a:bodyPr>
          <a:lstStyle/>
          <a:p>
            <a:r>
              <a:rPr lang="en-US" altLang="zh-CN" sz="2400" b="1">
                <a:solidFill>
                  <a:srgbClr val="FF7C80"/>
                </a:solidFill>
                <a:latin typeface="微软雅黑" pitchFamily="34" charset="-122"/>
                <a:ea typeface="微软雅黑" pitchFamily="34" charset="-122"/>
              </a:rPr>
              <a:t>SEISO</a:t>
            </a:r>
          </a:p>
        </p:txBody>
      </p:sp>
      <p:sp>
        <p:nvSpPr>
          <p:cNvPr id="80929" name="Rectangle 33"/>
          <p:cNvSpPr>
            <a:spLocks noChangeArrowheads="1"/>
          </p:cNvSpPr>
          <p:nvPr/>
        </p:nvSpPr>
        <p:spPr bwMode="auto">
          <a:xfrm>
            <a:off x="4283968" y="4509120"/>
            <a:ext cx="1473993" cy="369332"/>
          </a:xfrm>
          <a:prstGeom prst="rect">
            <a:avLst/>
          </a:prstGeom>
          <a:noFill/>
          <a:ln w="9525" cap="rnd">
            <a:noFill/>
            <a:prstDash val="sysDot"/>
            <a:miter lim="800000"/>
            <a:headEnd/>
            <a:tailEnd/>
          </a:ln>
          <a:effectLst/>
        </p:spPr>
        <p:txBody>
          <a:bodyPr wrap="none" lIns="0" tIns="0" rIns="0" bIns="0">
            <a:spAutoFit/>
          </a:bodyPr>
          <a:lstStyle/>
          <a:p>
            <a:r>
              <a:rPr lang="en-US" altLang="zh-CN" sz="2400" b="1" dirty="0">
                <a:solidFill>
                  <a:srgbClr val="FF7C80"/>
                </a:solidFill>
                <a:latin typeface="微软雅黑" pitchFamily="34" charset="-122"/>
                <a:ea typeface="微软雅黑" pitchFamily="34" charset="-122"/>
              </a:rPr>
              <a:t>SEIKETSU</a:t>
            </a:r>
          </a:p>
        </p:txBody>
      </p:sp>
      <p:sp>
        <p:nvSpPr>
          <p:cNvPr id="80930" name="Rectangle 34"/>
          <p:cNvSpPr>
            <a:spLocks noChangeArrowheads="1"/>
          </p:cNvSpPr>
          <p:nvPr/>
        </p:nvSpPr>
        <p:spPr bwMode="auto">
          <a:xfrm>
            <a:off x="4355976" y="5589240"/>
            <a:ext cx="1556516" cy="369332"/>
          </a:xfrm>
          <a:prstGeom prst="rect">
            <a:avLst/>
          </a:prstGeom>
          <a:noFill/>
          <a:ln w="9525" cap="rnd">
            <a:noFill/>
            <a:prstDash val="sysDot"/>
            <a:miter lim="800000"/>
            <a:headEnd/>
            <a:tailEnd/>
          </a:ln>
          <a:effectLst/>
        </p:spPr>
        <p:txBody>
          <a:bodyPr wrap="none" lIns="0" tIns="0" rIns="0" bIns="0">
            <a:spAutoFit/>
          </a:bodyPr>
          <a:lstStyle/>
          <a:p>
            <a:r>
              <a:rPr lang="en-US" altLang="zh-CN" sz="2400" b="1" dirty="0">
                <a:solidFill>
                  <a:srgbClr val="FF7C80"/>
                </a:solidFill>
                <a:latin typeface="微软雅黑" pitchFamily="34" charset="-122"/>
                <a:ea typeface="微软雅黑" pitchFamily="34" charset="-122"/>
              </a:rPr>
              <a:t>SHITSUKE</a:t>
            </a:r>
          </a:p>
        </p:txBody>
      </p:sp>
      <p:grpSp>
        <p:nvGrpSpPr>
          <p:cNvPr id="2" name="Group 35"/>
          <p:cNvGrpSpPr>
            <a:grpSpLocks/>
          </p:cNvGrpSpPr>
          <p:nvPr/>
        </p:nvGrpSpPr>
        <p:grpSpPr bwMode="auto">
          <a:xfrm>
            <a:off x="179512" y="1412776"/>
            <a:ext cx="1727200" cy="1080120"/>
            <a:chOff x="1066" y="164"/>
            <a:chExt cx="1088" cy="744"/>
          </a:xfrm>
        </p:grpSpPr>
        <p:pic>
          <p:nvPicPr>
            <p:cNvPr id="80932" name="Picture 36" descr="K0012"/>
            <p:cNvPicPr>
              <a:picLocks noChangeAspect="1" noChangeArrowheads="1"/>
            </p:cNvPicPr>
            <p:nvPr/>
          </p:nvPicPr>
          <p:blipFill>
            <a:blip r:embed="rId2" cstate="email"/>
            <a:srcRect/>
            <a:stretch>
              <a:fillRect/>
            </a:stretch>
          </p:blipFill>
          <p:spPr bwMode="auto">
            <a:xfrm>
              <a:off x="1066" y="164"/>
              <a:ext cx="582" cy="744"/>
            </a:xfrm>
            <a:prstGeom prst="rect">
              <a:avLst/>
            </a:prstGeom>
            <a:solidFill>
              <a:srgbClr val="00FF00"/>
            </a:solidFill>
          </p:spPr>
        </p:pic>
        <p:sp>
          <p:nvSpPr>
            <p:cNvPr id="80933" name="Rectangle 37"/>
            <p:cNvSpPr>
              <a:spLocks noChangeArrowheads="1"/>
            </p:cNvSpPr>
            <p:nvPr/>
          </p:nvSpPr>
          <p:spPr bwMode="auto">
            <a:xfrm>
              <a:off x="1520" y="178"/>
              <a:ext cx="634" cy="680"/>
            </a:xfrm>
            <a:prstGeom prst="rect">
              <a:avLst/>
            </a:prstGeom>
            <a:noFill/>
            <a:ln w="9525" cap="rnd">
              <a:noFill/>
              <a:prstDash val="sysDot"/>
              <a:miter lim="800000"/>
              <a:headEnd/>
              <a:tailEnd/>
            </a:ln>
            <a:effectLst/>
          </p:spPr>
          <p:txBody>
            <a:bodyPr wrap="none" lIns="0" tIns="0" rIns="0" bIns="0" anchor="ctr"/>
            <a:lstStyle/>
            <a:p>
              <a:pPr algn="ctr"/>
              <a:r>
                <a:rPr lang="en-US" altLang="zh-CN" sz="9600" dirty="0">
                  <a:solidFill>
                    <a:srgbClr val="FF7C80"/>
                  </a:solidFill>
                </a:rPr>
                <a:t>S</a:t>
              </a:r>
            </a:p>
          </p:txBody>
        </p:sp>
      </p:grpSp>
      <p:sp>
        <p:nvSpPr>
          <p:cNvPr id="33" name="Text Box 11"/>
          <p:cNvSpPr txBox="1">
            <a:spLocks noChangeArrowheads="1"/>
          </p:cNvSpPr>
          <p:nvPr/>
        </p:nvSpPr>
        <p:spPr bwMode="auto">
          <a:xfrm>
            <a:off x="3131840" y="611977"/>
            <a:ext cx="3024336" cy="584775"/>
          </a:xfrm>
          <a:prstGeom prst="rect">
            <a:avLst/>
          </a:prstGeom>
          <a:noFill/>
          <a:ln w="9525">
            <a:noFill/>
            <a:miter lim="800000"/>
            <a:headEnd/>
            <a:tailEnd/>
          </a:ln>
          <a:effectLst/>
        </p:spPr>
        <p:txBody>
          <a:bodyPr wrap="square">
            <a:spAutoFit/>
          </a:bodyPr>
          <a:lstStyle/>
          <a:p>
            <a:pPr>
              <a:spcBef>
                <a:spcPct val="50000"/>
              </a:spcBef>
            </a:pPr>
            <a:r>
              <a:rPr kumimoji="1" lang="en-US" altLang="zh-CN" sz="3200" b="1" dirty="0" smtClean="0">
                <a:solidFill>
                  <a:srgbClr val="FF0000"/>
                </a:solidFill>
                <a:latin typeface="微软雅黑" pitchFamily="34" charset="-122"/>
                <a:ea typeface="微软雅黑" pitchFamily="34" charset="-122"/>
              </a:rPr>
              <a:t>5S</a:t>
            </a:r>
            <a:r>
              <a:rPr kumimoji="1" lang="zh-CN" altLang="en-US" sz="3200" b="1" dirty="0" smtClean="0">
                <a:solidFill>
                  <a:srgbClr val="FF0000"/>
                </a:solidFill>
                <a:latin typeface="微软雅黑" pitchFamily="34" charset="-122"/>
                <a:ea typeface="微软雅黑" pitchFamily="34" charset="-122"/>
              </a:rPr>
              <a:t>是什么？</a:t>
            </a:r>
            <a:endParaRPr kumimoji="1"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404445771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
          <p:cNvSpPr>
            <a:spLocks noChangeArrowheads="1"/>
          </p:cNvSpPr>
          <p:nvPr/>
        </p:nvSpPr>
        <p:spPr bwMode="auto">
          <a:xfrm rot="1788883">
            <a:off x="1845507" y="1974973"/>
            <a:ext cx="5938838" cy="3648075"/>
          </a:xfrm>
          <a:prstGeom prst="ellipse">
            <a:avLst/>
          </a:prstGeom>
          <a:solidFill>
            <a:srgbClr val="CCFF99"/>
          </a:solidFill>
          <a:ln w="9525">
            <a:noFill/>
            <a:round/>
            <a:headEnd/>
            <a:tailEnd/>
          </a:ln>
          <a:effectLst/>
        </p:spPr>
        <p:txBody>
          <a:bodyPr wrap="none" anchor="ctr"/>
          <a:lstStyle/>
          <a:p>
            <a:endParaRPr lang="zh-CN" altLang="en-US"/>
          </a:p>
        </p:txBody>
      </p:sp>
      <p:sp>
        <p:nvSpPr>
          <p:cNvPr id="74760" name="Text Box 8"/>
          <p:cNvSpPr txBox="1">
            <a:spLocks noChangeArrowheads="1"/>
          </p:cNvSpPr>
          <p:nvPr/>
        </p:nvSpPr>
        <p:spPr bwMode="auto">
          <a:xfrm>
            <a:off x="251520" y="1268760"/>
            <a:ext cx="1852613" cy="523220"/>
          </a:xfrm>
          <a:prstGeom prst="rect">
            <a:avLst/>
          </a:prstGeom>
          <a:noFill/>
          <a:ln w="9525">
            <a:noFill/>
            <a:miter lim="800000"/>
            <a:headEnd/>
            <a:tailEnd/>
          </a:ln>
          <a:effectLst/>
        </p:spPr>
        <p:txBody>
          <a:bodyPr>
            <a:spAutoFit/>
          </a:bodyPr>
          <a:lstStyle/>
          <a:p>
            <a:pPr algn="ctr">
              <a:spcBef>
                <a:spcPct val="50000"/>
              </a:spcBef>
            </a:pPr>
            <a:r>
              <a:rPr kumimoji="1" lang="zh-CN" altLang="en-US" sz="2800" b="1" dirty="0">
                <a:latin typeface="微软雅黑" pitchFamily="34" charset="-122"/>
                <a:ea typeface="微软雅黑" pitchFamily="34" charset="-122"/>
              </a:rPr>
              <a:t>基本原理</a:t>
            </a:r>
          </a:p>
        </p:txBody>
      </p:sp>
      <p:sp>
        <p:nvSpPr>
          <p:cNvPr id="74761" name="Text Box 9"/>
          <p:cNvSpPr txBox="1">
            <a:spLocks noChangeArrowheads="1"/>
          </p:cNvSpPr>
          <p:nvPr/>
        </p:nvSpPr>
        <p:spPr bwMode="auto">
          <a:xfrm>
            <a:off x="1547664" y="1969676"/>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整理</a:t>
            </a:r>
          </a:p>
        </p:txBody>
      </p:sp>
      <p:sp>
        <p:nvSpPr>
          <p:cNvPr id="74762" name="Text Box 10"/>
          <p:cNvSpPr txBox="1">
            <a:spLocks noChangeArrowheads="1"/>
          </p:cNvSpPr>
          <p:nvPr/>
        </p:nvSpPr>
        <p:spPr bwMode="auto">
          <a:xfrm>
            <a:off x="1547664" y="2761764"/>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整顿</a:t>
            </a:r>
          </a:p>
        </p:txBody>
      </p:sp>
      <p:sp>
        <p:nvSpPr>
          <p:cNvPr id="74763" name="Text Box 11"/>
          <p:cNvSpPr txBox="1">
            <a:spLocks noChangeArrowheads="1"/>
          </p:cNvSpPr>
          <p:nvPr/>
        </p:nvSpPr>
        <p:spPr bwMode="auto">
          <a:xfrm>
            <a:off x="1547664" y="3573016"/>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清扫</a:t>
            </a:r>
          </a:p>
        </p:txBody>
      </p:sp>
      <p:sp>
        <p:nvSpPr>
          <p:cNvPr id="74764" name="Text Box 12"/>
          <p:cNvSpPr txBox="1">
            <a:spLocks noChangeArrowheads="1"/>
          </p:cNvSpPr>
          <p:nvPr/>
        </p:nvSpPr>
        <p:spPr bwMode="auto">
          <a:xfrm>
            <a:off x="1547664" y="4437112"/>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清洁</a:t>
            </a:r>
          </a:p>
        </p:txBody>
      </p:sp>
      <p:sp>
        <p:nvSpPr>
          <p:cNvPr id="74765" name="Text Box 13"/>
          <p:cNvSpPr txBox="1">
            <a:spLocks noChangeArrowheads="1"/>
          </p:cNvSpPr>
          <p:nvPr/>
        </p:nvSpPr>
        <p:spPr bwMode="auto">
          <a:xfrm>
            <a:off x="1547664" y="5354052"/>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a:latin typeface="微软雅黑" pitchFamily="34" charset="-122"/>
                <a:ea typeface="微软雅黑" pitchFamily="34" charset="-122"/>
              </a:rPr>
              <a:t>素养</a:t>
            </a:r>
          </a:p>
        </p:txBody>
      </p:sp>
      <p:sp>
        <p:nvSpPr>
          <p:cNvPr id="74766" name="Text Box 14"/>
          <p:cNvSpPr txBox="1">
            <a:spLocks noChangeArrowheads="1"/>
          </p:cNvSpPr>
          <p:nvPr/>
        </p:nvSpPr>
        <p:spPr bwMode="auto">
          <a:xfrm>
            <a:off x="6012160" y="2924944"/>
            <a:ext cx="1986235"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smtClean="0">
                <a:latin typeface="微软雅黑" pitchFamily="34" charset="-122"/>
                <a:ea typeface="微软雅黑" pitchFamily="34" charset="-122"/>
              </a:rPr>
              <a:t> </a:t>
            </a:r>
            <a:endParaRPr kumimoji="1" lang="zh-CN" altLang="en-US" sz="2800" b="1" dirty="0">
              <a:latin typeface="微软雅黑" pitchFamily="34" charset="-122"/>
              <a:ea typeface="微软雅黑" pitchFamily="34" charset="-122"/>
            </a:endParaRPr>
          </a:p>
        </p:txBody>
      </p:sp>
      <p:sp>
        <p:nvSpPr>
          <p:cNvPr id="74767" name="Text Box 15"/>
          <p:cNvSpPr txBox="1">
            <a:spLocks noChangeArrowheads="1"/>
          </p:cNvSpPr>
          <p:nvPr/>
        </p:nvSpPr>
        <p:spPr bwMode="auto">
          <a:xfrm>
            <a:off x="6084168" y="4437112"/>
            <a:ext cx="1956073"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smtClean="0">
                <a:latin typeface="微软雅黑" pitchFamily="34" charset="-122"/>
                <a:ea typeface="微软雅黑" pitchFamily="34" charset="-122"/>
              </a:rPr>
              <a:t> </a:t>
            </a:r>
            <a:endParaRPr kumimoji="1" lang="zh-CN" altLang="en-US" sz="2800" b="1" dirty="0">
              <a:latin typeface="微软雅黑" pitchFamily="34" charset="-122"/>
              <a:ea typeface="微软雅黑" pitchFamily="34" charset="-122"/>
            </a:endParaRPr>
          </a:p>
        </p:txBody>
      </p:sp>
      <p:sp>
        <p:nvSpPr>
          <p:cNvPr id="74768" name="Text Box 16"/>
          <p:cNvSpPr txBox="1">
            <a:spLocks noChangeArrowheads="1"/>
          </p:cNvSpPr>
          <p:nvPr/>
        </p:nvSpPr>
        <p:spPr bwMode="auto">
          <a:xfrm>
            <a:off x="6084168" y="5426060"/>
            <a:ext cx="1956073"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smtClean="0">
                <a:latin typeface="微软雅黑" pitchFamily="34" charset="-122"/>
                <a:ea typeface="微软雅黑" pitchFamily="34" charset="-122"/>
              </a:rPr>
              <a:t> </a:t>
            </a:r>
            <a:endParaRPr kumimoji="1" lang="zh-CN" altLang="en-US" sz="2800" b="1" dirty="0">
              <a:latin typeface="微软雅黑" pitchFamily="34" charset="-122"/>
              <a:ea typeface="微软雅黑" pitchFamily="34" charset="-122"/>
            </a:endParaRPr>
          </a:p>
        </p:txBody>
      </p:sp>
      <p:sp>
        <p:nvSpPr>
          <p:cNvPr id="74769" name="Line 17"/>
          <p:cNvSpPr>
            <a:spLocks noChangeShapeType="1"/>
          </p:cNvSpPr>
          <p:nvPr/>
        </p:nvSpPr>
        <p:spPr bwMode="auto">
          <a:xfrm>
            <a:off x="2771800" y="4725144"/>
            <a:ext cx="3240360"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0" name="Line 18"/>
          <p:cNvSpPr>
            <a:spLocks noChangeShapeType="1"/>
          </p:cNvSpPr>
          <p:nvPr/>
        </p:nvSpPr>
        <p:spPr bwMode="auto">
          <a:xfrm>
            <a:off x="2771800" y="5661248"/>
            <a:ext cx="3312368"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1" name="Line 19"/>
          <p:cNvSpPr>
            <a:spLocks noChangeShapeType="1"/>
          </p:cNvSpPr>
          <p:nvPr/>
        </p:nvSpPr>
        <p:spPr bwMode="auto">
          <a:xfrm>
            <a:off x="2771800" y="2276872"/>
            <a:ext cx="504056"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2" name="Line 20"/>
          <p:cNvSpPr>
            <a:spLocks noChangeShapeType="1"/>
          </p:cNvSpPr>
          <p:nvPr/>
        </p:nvSpPr>
        <p:spPr bwMode="auto">
          <a:xfrm>
            <a:off x="3275856" y="2276872"/>
            <a:ext cx="0" cy="1584176"/>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3" name="Line 21"/>
          <p:cNvSpPr>
            <a:spLocks noChangeShapeType="1"/>
          </p:cNvSpPr>
          <p:nvPr/>
        </p:nvSpPr>
        <p:spPr bwMode="auto">
          <a:xfrm flipH="1">
            <a:off x="2771800" y="3861048"/>
            <a:ext cx="504056"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4" name="Line 22"/>
          <p:cNvSpPr>
            <a:spLocks noChangeShapeType="1"/>
          </p:cNvSpPr>
          <p:nvPr/>
        </p:nvSpPr>
        <p:spPr bwMode="auto">
          <a:xfrm>
            <a:off x="3347864" y="3212976"/>
            <a:ext cx="2664296"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8" name="Line 26"/>
          <p:cNvSpPr>
            <a:spLocks noChangeShapeType="1"/>
          </p:cNvSpPr>
          <p:nvPr/>
        </p:nvSpPr>
        <p:spPr bwMode="auto">
          <a:xfrm>
            <a:off x="7020272" y="3645024"/>
            <a:ext cx="0" cy="576064"/>
          </a:xfrm>
          <a:prstGeom prst="line">
            <a:avLst/>
          </a:prstGeom>
          <a:noFill/>
          <a:ln w="38100">
            <a:solidFill>
              <a:schemeClr val="tx1"/>
            </a:solidFill>
            <a:round/>
            <a:headEnd/>
            <a:tailEnd type="triangle" w="med" len="med"/>
          </a:ln>
          <a:effectLst/>
        </p:spPr>
        <p:txBody>
          <a:bodyPr/>
          <a:lstStyle/>
          <a:p>
            <a:endParaRPr lang="zh-CN" altLang="en-US" sz="2800" b="1">
              <a:latin typeface="微软雅黑" pitchFamily="34" charset="-122"/>
              <a:ea typeface="微软雅黑" pitchFamily="34" charset="-122"/>
            </a:endParaRPr>
          </a:p>
        </p:txBody>
      </p:sp>
      <p:sp>
        <p:nvSpPr>
          <p:cNvPr id="74779" name="Line 27"/>
          <p:cNvSpPr>
            <a:spLocks noChangeShapeType="1"/>
          </p:cNvSpPr>
          <p:nvPr/>
        </p:nvSpPr>
        <p:spPr bwMode="auto">
          <a:xfrm>
            <a:off x="7020272" y="5013176"/>
            <a:ext cx="0" cy="312737"/>
          </a:xfrm>
          <a:prstGeom prst="line">
            <a:avLst/>
          </a:prstGeom>
          <a:noFill/>
          <a:ln w="38100">
            <a:solidFill>
              <a:schemeClr val="tx1"/>
            </a:solidFill>
            <a:round/>
            <a:headEnd/>
            <a:tailEnd type="triangle" w="med" len="med"/>
          </a:ln>
          <a:effectLst/>
        </p:spPr>
        <p:txBody>
          <a:bodyPr/>
          <a:lstStyle/>
          <a:p>
            <a:endParaRPr lang="zh-CN" altLang="en-US" sz="2800" b="1">
              <a:latin typeface="微软雅黑" pitchFamily="34" charset="-122"/>
              <a:ea typeface="微软雅黑" pitchFamily="34" charset="-122"/>
            </a:endParaRPr>
          </a:p>
        </p:txBody>
      </p:sp>
      <p:pic>
        <p:nvPicPr>
          <p:cNvPr id="74793" name="Picture 41" descr="BD06982_"/>
          <p:cNvPicPr>
            <a:picLocks noChangeAspect="1" noChangeArrowheads="1"/>
          </p:cNvPicPr>
          <p:nvPr/>
        </p:nvPicPr>
        <p:blipFill>
          <a:blip r:embed="rId2" cstate="email"/>
          <a:srcRect/>
          <a:stretch>
            <a:fillRect/>
          </a:stretch>
        </p:blipFill>
        <p:spPr bwMode="auto">
          <a:xfrm>
            <a:off x="6372200" y="1196752"/>
            <a:ext cx="2305050" cy="1584325"/>
          </a:xfrm>
          <a:prstGeom prst="rect">
            <a:avLst/>
          </a:prstGeom>
          <a:noFill/>
        </p:spPr>
      </p:pic>
      <p:sp>
        <p:nvSpPr>
          <p:cNvPr id="37" name="Text Box 11"/>
          <p:cNvSpPr txBox="1">
            <a:spLocks noChangeArrowheads="1"/>
          </p:cNvSpPr>
          <p:nvPr/>
        </p:nvSpPr>
        <p:spPr bwMode="auto">
          <a:xfrm>
            <a:off x="3131840" y="611977"/>
            <a:ext cx="3024336" cy="584775"/>
          </a:xfrm>
          <a:prstGeom prst="rect">
            <a:avLst/>
          </a:prstGeom>
          <a:noFill/>
          <a:ln w="9525">
            <a:noFill/>
            <a:miter lim="800000"/>
            <a:headEnd/>
            <a:tailEnd/>
          </a:ln>
          <a:effectLst/>
        </p:spPr>
        <p:txBody>
          <a:bodyPr wrap="square">
            <a:spAutoFit/>
          </a:bodyPr>
          <a:lstStyle/>
          <a:p>
            <a:pPr>
              <a:spcBef>
                <a:spcPct val="50000"/>
              </a:spcBef>
            </a:pPr>
            <a:r>
              <a:rPr kumimoji="1" lang="en-US" altLang="zh-CN" sz="3200" b="1" dirty="0" smtClean="0">
                <a:solidFill>
                  <a:srgbClr val="FF0000"/>
                </a:solidFill>
                <a:latin typeface="微软雅黑" pitchFamily="34" charset="-122"/>
                <a:ea typeface="微软雅黑" pitchFamily="34" charset="-122"/>
              </a:rPr>
              <a:t>5S</a:t>
            </a:r>
            <a:r>
              <a:rPr kumimoji="1" lang="zh-CN" altLang="en-US" sz="3200" b="1" dirty="0" smtClean="0">
                <a:solidFill>
                  <a:srgbClr val="FF0000"/>
                </a:solidFill>
                <a:latin typeface="微软雅黑" pitchFamily="34" charset="-122"/>
                <a:ea typeface="微软雅黑" pitchFamily="34" charset="-122"/>
              </a:rPr>
              <a:t>是什么？</a:t>
            </a:r>
            <a:endParaRPr kumimoji="1"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97835961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1412776"/>
            <a:ext cx="8713788" cy="4752528"/>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Tx/>
              <a:buSzTx/>
              <a:tabLst/>
              <a:defRPr/>
            </a:pP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精益</a:t>
            </a:r>
            <a:r>
              <a:rPr lang="en-US" altLang="zh-CN" sz="2800" b="1" kern="0" dirty="0" smtClean="0">
                <a:latin typeface="微软雅黑" pitchFamily="34" charset="-122"/>
                <a:ea typeface="微软雅黑" pitchFamily="34" charset="-122"/>
              </a:rPr>
              <a:t>5S</a:t>
            </a: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的延伸含义：</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Char char="Ø"/>
              <a:tabLst/>
              <a:defRPr/>
            </a:pP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整理： </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Char char="Ø"/>
              <a:tabLst/>
              <a:defRPr/>
            </a:pP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整顿： </a:t>
            </a:r>
          </a:p>
          <a:p>
            <a:pPr marL="342900" lvl="0" indent="-342900" fontAlgn="base">
              <a:lnSpc>
                <a:spcPct val="150000"/>
              </a:lnSpc>
              <a:spcBef>
                <a:spcPct val="20000"/>
              </a:spcBef>
              <a:spcAft>
                <a:spcPct val="0"/>
              </a:spcAft>
              <a:buFont typeface="Wingdings" pitchFamily="2" charset="2"/>
              <a:buChar char="Ø"/>
              <a:defRPr/>
            </a:pP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清</a:t>
            </a:r>
            <a:r>
              <a:rPr lang="zh-CN" altLang="en-US" sz="2800" b="1" kern="0" dirty="0">
                <a:latin typeface="微软雅黑" pitchFamily="34" charset="-122"/>
                <a:ea typeface="微软雅黑" pitchFamily="34" charset="-122"/>
              </a:rPr>
              <a:t>扫</a:t>
            </a: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 </a:t>
            </a:r>
          </a:p>
          <a:p>
            <a:pPr marL="342900" lvl="0" indent="-342900" fontAlgn="base">
              <a:lnSpc>
                <a:spcPct val="150000"/>
              </a:lnSpc>
              <a:spcBef>
                <a:spcPct val="20000"/>
              </a:spcBef>
              <a:spcAft>
                <a:spcPct val="0"/>
              </a:spcAft>
              <a:buFont typeface="Wingdings" pitchFamily="2" charset="2"/>
              <a:buChar char="Ø"/>
              <a:defRPr/>
            </a:pPr>
            <a:r>
              <a:rPr lang="zh-CN" altLang="en-US" sz="2800" b="1" kern="0" dirty="0" smtClean="0">
                <a:latin typeface="微软雅黑" pitchFamily="34" charset="-122"/>
                <a:ea typeface="微软雅黑" pitchFamily="34" charset="-122"/>
              </a:rPr>
              <a:t>清洁</a:t>
            </a: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 </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Char char="Ø"/>
              <a:tabLst/>
              <a:defRPr/>
            </a:pPr>
            <a:r>
              <a:rPr kumimoji="0" lang="zh-CN" altLang="en-US" sz="28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素养： </a:t>
            </a:r>
            <a:endParaRPr kumimoji="0" lang="zh-CN" altLang="en-US" sz="2800" b="1" i="0" u="none" strike="noStrike" kern="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3" name="标题 1"/>
          <p:cNvSpPr txBox="1">
            <a:spLocks/>
          </p:cNvSpPr>
          <p:nvPr/>
        </p:nvSpPr>
        <p:spPr>
          <a:xfrm>
            <a:off x="1691680" y="620688"/>
            <a:ext cx="5904656" cy="50891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精益</a:t>
            </a:r>
            <a:r>
              <a:rPr kumimoji="0" lang="en-US" altLang="zh-CN" sz="32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5S</a:t>
            </a:r>
            <a:endParaRPr kumimoji="0" lang="zh-CN" altLang="en-US" sz="32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spTree>
    <p:extLst>
      <p:ext uri="{BB962C8B-B14F-4D97-AF65-F5344CB8AC3E}">
        <p14:creationId xmlns:p14="http://schemas.microsoft.com/office/powerpoint/2010/main" val="326346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bwMode="auto">
          <a:xfrm>
            <a:off x="251520" y="1340768"/>
            <a:ext cx="8569325" cy="4968552"/>
          </a:xfrm>
          <a:noFill/>
          <a:ln>
            <a:miter lim="800000"/>
            <a:headEnd/>
            <a:tailEnd/>
          </a:ln>
        </p:spPr>
        <p:txBody>
          <a:bodyPr vert="horz" wrap="square" lIns="91440" tIns="45720" rIns="91440" bIns="45720" numCol="1" anchor="t" anchorCtr="0" compatLnSpc="1">
            <a:prstTxWarp prst="textNoShape">
              <a:avLst/>
            </a:prstTxWarp>
          </a:bodyPr>
          <a:lstStyle/>
          <a:p>
            <a:pPr>
              <a:lnSpc>
                <a:spcPts val="4000"/>
              </a:lnSpc>
              <a:spcBef>
                <a:spcPct val="50000"/>
              </a:spcBef>
              <a:buNone/>
            </a:pPr>
            <a:r>
              <a:rPr lang="zh-CN" altLang="en-US" sz="2800" b="1" dirty="0">
                <a:solidFill>
                  <a:srgbClr val="FF0000"/>
                </a:solidFill>
                <a:latin typeface="微软雅黑" pitchFamily="34" charset="-122"/>
                <a:ea typeface="微软雅黑" pitchFamily="34" charset="-122"/>
              </a:rPr>
              <a:t>定义：</a:t>
            </a:r>
          </a:p>
          <a:p>
            <a:pPr>
              <a:lnSpc>
                <a:spcPts val="4000"/>
              </a:lnSpc>
              <a:spcBef>
                <a:spcPct val="50000"/>
              </a:spcBef>
              <a:buFont typeface="Wingdings" pitchFamily="2" charset="2"/>
              <a:buChar char="Ø"/>
            </a:pPr>
            <a:r>
              <a:rPr lang="zh-CN" altLang="en-US" sz="2400" b="1" dirty="0">
                <a:latin typeface="微软雅黑" pitchFamily="34" charset="-122"/>
                <a:ea typeface="微软雅黑" pitchFamily="34" charset="-122"/>
              </a:rPr>
              <a:t>区分要与不要的东西，工作场所除了要用的东西以外，一切都不放置</a:t>
            </a:r>
            <a:r>
              <a:rPr lang="zh-CN" altLang="en-US" sz="2400" b="1" dirty="0" smtClean="0">
                <a:latin typeface="微软雅黑" pitchFamily="34" charset="-122"/>
                <a:ea typeface="微软雅黑" pitchFamily="34" charset="-122"/>
              </a:rPr>
              <a:t>。然后将不需要的东西予以处置。</a:t>
            </a:r>
            <a:endParaRPr lang="zh-CN" altLang="en-US" sz="2400" b="1" dirty="0">
              <a:latin typeface="微软雅黑" pitchFamily="34" charset="-122"/>
              <a:ea typeface="微软雅黑" pitchFamily="34" charset="-122"/>
            </a:endParaRPr>
          </a:p>
          <a:p>
            <a:pPr>
              <a:lnSpc>
                <a:spcPts val="4000"/>
              </a:lnSpc>
              <a:spcBef>
                <a:spcPct val="50000"/>
              </a:spcBef>
              <a:buNone/>
            </a:pPr>
            <a:r>
              <a:rPr lang="zh-CN" altLang="en-US" sz="2800" b="1" dirty="0" smtClean="0">
                <a:solidFill>
                  <a:srgbClr val="FF0000"/>
                </a:solidFill>
                <a:latin typeface="微软雅黑" pitchFamily="34" charset="-122"/>
                <a:ea typeface="微软雅黑" pitchFamily="34" charset="-122"/>
              </a:rPr>
              <a:t>重点：</a:t>
            </a:r>
          </a:p>
          <a:p>
            <a:pPr>
              <a:lnSpc>
                <a:spcPts val="4000"/>
              </a:lnSpc>
              <a:spcBef>
                <a:spcPct val="50000"/>
              </a:spcBef>
              <a:buFont typeface="Wingdings" pitchFamily="2" charset="2"/>
              <a:buChar char="Ø"/>
              <a:defRPr/>
            </a:pPr>
            <a:r>
              <a:rPr lang="zh-CN" altLang="en-US" sz="2400" b="1" dirty="0" smtClean="0">
                <a:latin typeface="微软雅黑" pitchFamily="34" charset="-122"/>
                <a:ea typeface="微软雅黑" pitchFamily="34" charset="-122"/>
              </a:rPr>
              <a:t>分清要与不要物，使条理分明；</a:t>
            </a:r>
          </a:p>
          <a:p>
            <a:pPr>
              <a:lnSpc>
                <a:spcPts val="4000"/>
              </a:lnSpc>
              <a:spcBef>
                <a:spcPct val="50000"/>
              </a:spcBef>
              <a:buFont typeface="Wingdings" pitchFamily="2" charset="2"/>
              <a:buChar char="Ø"/>
              <a:defRPr/>
            </a:pPr>
            <a:r>
              <a:rPr lang="zh-CN" altLang="en-US" sz="2400" b="1" dirty="0" smtClean="0">
                <a:latin typeface="微软雅黑" pitchFamily="34" charset="-122"/>
                <a:ea typeface="微软雅黑" pitchFamily="34" charset="-122"/>
              </a:rPr>
              <a:t>处置不要物，空间活用；</a:t>
            </a:r>
          </a:p>
          <a:p>
            <a:pPr>
              <a:lnSpc>
                <a:spcPts val="4000"/>
              </a:lnSpc>
              <a:spcBef>
                <a:spcPct val="50000"/>
              </a:spcBef>
              <a:buFont typeface="Wingdings" pitchFamily="2" charset="2"/>
              <a:buChar char="Ø"/>
              <a:defRPr/>
            </a:pPr>
            <a:r>
              <a:rPr lang="zh-CN" altLang="en-US" sz="2400" b="1" dirty="0" smtClean="0">
                <a:latin typeface="微软雅黑" pitchFamily="34" charset="-122"/>
                <a:ea typeface="微软雅黑" pitchFamily="34" charset="-122"/>
              </a:rPr>
              <a:t>找出发生根源，防止再发。</a:t>
            </a:r>
            <a:endParaRPr lang="zh-CN" altLang="en-US" sz="2400" b="1" dirty="0">
              <a:latin typeface="微软雅黑" pitchFamily="34" charset="-122"/>
              <a:ea typeface="微软雅黑" pitchFamily="34" charset="-122"/>
            </a:endParaRPr>
          </a:p>
        </p:txBody>
      </p:sp>
      <p:sp>
        <p:nvSpPr>
          <p:cNvPr id="100356" name="Text Box 4"/>
          <p:cNvSpPr txBox="1">
            <a:spLocks noChangeArrowheads="1"/>
          </p:cNvSpPr>
          <p:nvPr/>
        </p:nvSpPr>
        <p:spPr bwMode="auto">
          <a:xfrm>
            <a:off x="2771800" y="620688"/>
            <a:ext cx="4321175" cy="579438"/>
          </a:xfrm>
          <a:prstGeom prst="rect">
            <a:avLst/>
          </a:prstGeom>
          <a:noFill/>
          <a:ln w="9525">
            <a:noFill/>
            <a:miter lim="800000"/>
            <a:headEnd/>
            <a:tailEnd/>
          </a:ln>
          <a:effectLst/>
        </p:spPr>
        <p:txBody>
          <a:bodyPr>
            <a:spAutoFit/>
          </a:bodyPr>
          <a:lstStyle/>
          <a:p>
            <a:pPr eaLnBrk="0" hangingPunct="0"/>
            <a:r>
              <a:rPr lang="zh-CN" altLang="en-US" sz="3200" b="1" dirty="0" smtClean="0">
                <a:solidFill>
                  <a:srgbClr val="FF0000"/>
                </a:solidFill>
                <a:latin typeface="微软雅黑" pitchFamily="34" charset="-122"/>
                <a:ea typeface="微软雅黑" pitchFamily="34" charset="-122"/>
              </a:rPr>
              <a:t>整理</a:t>
            </a:r>
            <a:r>
              <a:rPr lang="zh-CN" altLang="en-US" sz="3200" b="1" dirty="0">
                <a:solidFill>
                  <a:srgbClr val="FF0000"/>
                </a:solidFill>
                <a:latin typeface="微软雅黑" pitchFamily="34" charset="-122"/>
                <a:ea typeface="微软雅黑" pitchFamily="34" charset="-122"/>
              </a:rPr>
              <a:t>的含义、作用</a:t>
            </a:r>
          </a:p>
        </p:txBody>
      </p:sp>
      <p:grpSp>
        <p:nvGrpSpPr>
          <p:cNvPr id="2" name="Group 281"/>
          <p:cNvGrpSpPr>
            <a:grpSpLocks noChangeAspect="1"/>
          </p:cNvGrpSpPr>
          <p:nvPr/>
        </p:nvGrpSpPr>
        <p:grpSpPr bwMode="auto">
          <a:xfrm>
            <a:off x="6054353" y="4005064"/>
            <a:ext cx="2478087" cy="2119312"/>
            <a:chOff x="2485" y="2033"/>
            <a:chExt cx="1153" cy="986"/>
          </a:xfrm>
        </p:grpSpPr>
        <p:sp>
          <p:nvSpPr>
            <p:cNvPr id="5" name="AutoShape 282"/>
            <p:cNvSpPr>
              <a:spLocks noChangeAspect="1" noChangeArrowheads="1" noTextEdit="1"/>
            </p:cNvSpPr>
            <p:nvPr/>
          </p:nvSpPr>
          <p:spPr bwMode="auto">
            <a:xfrm>
              <a:off x="2485" y="2033"/>
              <a:ext cx="1153" cy="986"/>
            </a:xfrm>
            <a:prstGeom prst="rect">
              <a:avLst/>
            </a:prstGeom>
            <a:noFill/>
            <a:ln w="9525">
              <a:noFill/>
              <a:miter lim="800000"/>
              <a:headEnd/>
              <a:tailEnd/>
            </a:ln>
          </p:spPr>
          <p:txBody>
            <a:bodyPr/>
            <a:lstStyle/>
            <a:p>
              <a:endParaRPr lang="zh-CN" altLang="en-US"/>
            </a:p>
          </p:txBody>
        </p:sp>
        <p:sp>
          <p:nvSpPr>
            <p:cNvPr id="6" name="Freeform 283"/>
            <p:cNvSpPr>
              <a:spLocks/>
            </p:cNvSpPr>
            <p:nvPr/>
          </p:nvSpPr>
          <p:spPr bwMode="auto">
            <a:xfrm>
              <a:off x="2488" y="2054"/>
              <a:ext cx="481" cy="594"/>
            </a:xfrm>
            <a:custGeom>
              <a:avLst/>
              <a:gdLst>
                <a:gd name="T0" fmla="*/ 176 w 962"/>
                <a:gd name="T1" fmla="*/ 1 h 1189"/>
                <a:gd name="T2" fmla="*/ 161 w 962"/>
                <a:gd name="T3" fmla="*/ 0 h 1189"/>
                <a:gd name="T4" fmla="*/ 136 w 962"/>
                <a:gd name="T5" fmla="*/ 2 h 1189"/>
                <a:gd name="T6" fmla="*/ 105 w 962"/>
                <a:gd name="T7" fmla="*/ 9 h 1189"/>
                <a:gd name="T8" fmla="*/ 72 w 962"/>
                <a:gd name="T9" fmla="*/ 23 h 1189"/>
                <a:gd name="T10" fmla="*/ 40 w 962"/>
                <a:gd name="T11" fmla="*/ 47 h 1189"/>
                <a:gd name="T12" fmla="*/ 15 w 962"/>
                <a:gd name="T13" fmla="*/ 83 h 1189"/>
                <a:gd name="T14" fmla="*/ 2 w 962"/>
                <a:gd name="T15" fmla="*/ 134 h 1189"/>
                <a:gd name="T16" fmla="*/ 2 w 962"/>
                <a:gd name="T17" fmla="*/ 198 h 1189"/>
                <a:gd name="T18" fmla="*/ 18 w 962"/>
                <a:gd name="T19" fmla="*/ 253 h 1189"/>
                <a:gd name="T20" fmla="*/ 45 w 962"/>
                <a:gd name="T21" fmla="*/ 299 h 1189"/>
                <a:gd name="T22" fmla="*/ 80 w 962"/>
                <a:gd name="T23" fmla="*/ 337 h 1189"/>
                <a:gd name="T24" fmla="*/ 120 w 962"/>
                <a:gd name="T25" fmla="*/ 372 h 1189"/>
                <a:gd name="T26" fmla="*/ 163 w 962"/>
                <a:gd name="T27" fmla="*/ 406 h 1189"/>
                <a:gd name="T28" fmla="*/ 204 w 962"/>
                <a:gd name="T29" fmla="*/ 442 h 1189"/>
                <a:gd name="T30" fmla="*/ 241 w 962"/>
                <a:gd name="T31" fmla="*/ 483 h 1189"/>
                <a:gd name="T32" fmla="*/ 273 w 962"/>
                <a:gd name="T33" fmla="*/ 529 h 1189"/>
                <a:gd name="T34" fmla="*/ 306 w 962"/>
                <a:gd name="T35" fmla="*/ 565 h 1189"/>
                <a:gd name="T36" fmla="*/ 340 w 962"/>
                <a:gd name="T37" fmla="*/ 587 h 1189"/>
                <a:gd name="T38" fmla="*/ 372 w 962"/>
                <a:gd name="T39" fmla="*/ 594 h 1189"/>
                <a:gd name="T40" fmla="*/ 401 w 962"/>
                <a:gd name="T41" fmla="*/ 588 h 1189"/>
                <a:gd name="T42" fmla="*/ 427 w 962"/>
                <a:gd name="T43" fmla="*/ 567 h 1189"/>
                <a:gd name="T44" fmla="*/ 446 w 962"/>
                <a:gd name="T45" fmla="*/ 532 h 1189"/>
                <a:gd name="T46" fmla="*/ 459 w 962"/>
                <a:gd name="T47" fmla="*/ 483 h 1189"/>
                <a:gd name="T48" fmla="*/ 466 w 962"/>
                <a:gd name="T49" fmla="*/ 385 h 1189"/>
                <a:gd name="T50" fmla="*/ 478 w 962"/>
                <a:gd name="T51" fmla="*/ 242 h 1189"/>
                <a:gd name="T52" fmla="*/ 480 w 962"/>
                <a:gd name="T53" fmla="*/ 115 h 1189"/>
                <a:gd name="T54" fmla="*/ 454 w 962"/>
                <a:gd name="T55" fmla="*/ 32 h 1189"/>
                <a:gd name="T56" fmla="*/ 409 w 962"/>
                <a:gd name="T57" fmla="*/ 14 h 1189"/>
                <a:gd name="T58" fmla="*/ 371 w 962"/>
                <a:gd name="T59" fmla="*/ 10 h 1189"/>
                <a:gd name="T60" fmla="*/ 329 w 962"/>
                <a:gd name="T61" fmla="*/ 7 h 1189"/>
                <a:gd name="T62" fmla="*/ 288 w 962"/>
                <a:gd name="T63" fmla="*/ 5 h 1189"/>
                <a:gd name="T64" fmla="*/ 250 w 962"/>
                <a:gd name="T65" fmla="*/ 3 h 1189"/>
                <a:gd name="T66" fmla="*/ 218 w 962"/>
                <a:gd name="T67" fmla="*/ 2 h 1189"/>
                <a:gd name="T68" fmla="*/ 193 w 962"/>
                <a:gd name="T69" fmla="*/ 1 h 1189"/>
                <a:gd name="T70" fmla="*/ 180 w 962"/>
                <a:gd name="T71" fmla="*/ 1 h 1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1189"/>
                <a:gd name="T110" fmla="*/ 962 w 962"/>
                <a:gd name="T111" fmla="*/ 1189 h 1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1189">
                  <a:moveTo>
                    <a:pt x="356" y="2"/>
                  </a:moveTo>
                  <a:lnTo>
                    <a:pt x="351" y="2"/>
                  </a:lnTo>
                  <a:lnTo>
                    <a:pt x="341" y="0"/>
                  </a:lnTo>
                  <a:lnTo>
                    <a:pt x="322" y="0"/>
                  </a:lnTo>
                  <a:lnTo>
                    <a:pt x="299" y="3"/>
                  </a:lnTo>
                  <a:lnTo>
                    <a:pt x="272" y="5"/>
                  </a:lnTo>
                  <a:lnTo>
                    <a:pt x="242" y="11"/>
                  </a:lnTo>
                  <a:lnTo>
                    <a:pt x="210" y="19"/>
                  </a:lnTo>
                  <a:lnTo>
                    <a:pt x="176" y="30"/>
                  </a:lnTo>
                  <a:lnTo>
                    <a:pt x="143" y="47"/>
                  </a:lnTo>
                  <a:lnTo>
                    <a:pt x="110" y="68"/>
                  </a:lnTo>
                  <a:lnTo>
                    <a:pt x="79" y="95"/>
                  </a:lnTo>
                  <a:lnTo>
                    <a:pt x="53" y="127"/>
                  </a:lnTo>
                  <a:lnTo>
                    <a:pt x="31" y="167"/>
                  </a:lnTo>
                  <a:lnTo>
                    <a:pt x="14" y="214"/>
                  </a:lnTo>
                  <a:lnTo>
                    <a:pt x="3" y="269"/>
                  </a:lnTo>
                  <a:lnTo>
                    <a:pt x="0" y="332"/>
                  </a:lnTo>
                  <a:lnTo>
                    <a:pt x="4" y="397"/>
                  </a:lnTo>
                  <a:lnTo>
                    <a:pt x="17" y="455"/>
                  </a:lnTo>
                  <a:lnTo>
                    <a:pt x="35" y="507"/>
                  </a:lnTo>
                  <a:lnTo>
                    <a:pt x="60" y="556"/>
                  </a:lnTo>
                  <a:lnTo>
                    <a:pt x="90" y="598"/>
                  </a:lnTo>
                  <a:lnTo>
                    <a:pt x="123" y="639"/>
                  </a:lnTo>
                  <a:lnTo>
                    <a:pt x="159" y="675"/>
                  </a:lnTo>
                  <a:lnTo>
                    <a:pt x="199" y="710"/>
                  </a:lnTo>
                  <a:lnTo>
                    <a:pt x="239" y="745"/>
                  </a:lnTo>
                  <a:lnTo>
                    <a:pt x="282" y="778"/>
                  </a:lnTo>
                  <a:lnTo>
                    <a:pt x="325" y="813"/>
                  </a:lnTo>
                  <a:lnTo>
                    <a:pt x="366" y="847"/>
                  </a:lnTo>
                  <a:lnTo>
                    <a:pt x="408" y="884"/>
                  </a:lnTo>
                  <a:lnTo>
                    <a:pt x="446" y="923"/>
                  </a:lnTo>
                  <a:lnTo>
                    <a:pt x="483" y="966"/>
                  </a:lnTo>
                  <a:lnTo>
                    <a:pt x="515" y="1013"/>
                  </a:lnTo>
                  <a:lnTo>
                    <a:pt x="546" y="1059"/>
                  </a:lnTo>
                  <a:lnTo>
                    <a:pt x="579" y="1098"/>
                  </a:lnTo>
                  <a:lnTo>
                    <a:pt x="612" y="1130"/>
                  </a:lnTo>
                  <a:lnTo>
                    <a:pt x="645" y="1156"/>
                  </a:lnTo>
                  <a:lnTo>
                    <a:pt x="679" y="1174"/>
                  </a:lnTo>
                  <a:lnTo>
                    <a:pt x="711" y="1186"/>
                  </a:lnTo>
                  <a:lnTo>
                    <a:pt x="743" y="1189"/>
                  </a:lnTo>
                  <a:lnTo>
                    <a:pt x="773" y="1187"/>
                  </a:lnTo>
                  <a:lnTo>
                    <a:pt x="802" y="1177"/>
                  </a:lnTo>
                  <a:lnTo>
                    <a:pt x="828" y="1159"/>
                  </a:lnTo>
                  <a:lnTo>
                    <a:pt x="853" y="1135"/>
                  </a:lnTo>
                  <a:lnTo>
                    <a:pt x="874" y="1104"/>
                  </a:lnTo>
                  <a:lnTo>
                    <a:pt x="892" y="1065"/>
                  </a:lnTo>
                  <a:lnTo>
                    <a:pt x="907" y="1020"/>
                  </a:lnTo>
                  <a:lnTo>
                    <a:pt x="917" y="967"/>
                  </a:lnTo>
                  <a:lnTo>
                    <a:pt x="923" y="906"/>
                  </a:lnTo>
                  <a:lnTo>
                    <a:pt x="932" y="771"/>
                  </a:lnTo>
                  <a:lnTo>
                    <a:pt x="945" y="628"/>
                  </a:lnTo>
                  <a:lnTo>
                    <a:pt x="956" y="485"/>
                  </a:lnTo>
                  <a:lnTo>
                    <a:pt x="962" y="351"/>
                  </a:lnTo>
                  <a:lnTo>
                    <a:pt x="959" y="230"/>
                  </a:lnTo>
                  <a:lnTo>
                    <a:pt x="941" y="133"/>
                  </a:lnTo>
                  <a:lnTo>
                    <a:pt x="908" y="65"/>
                  </a:lnTo>
                  <a:lnTo>
                    <a:pt x="853" y="34"/>
                  </a:lnTo>
                  <a:lnTo>
                    <a:pt x="818" y="29"/>
                  </a:lnTo>
                  <a:lnTo>
                    <a:pt x="780" y="25"/>
                  </a:lnTo>
                  <a:lnTo>
                    <a:pt x="741" y="21"/>
                  </a:lnTo>
                  <a:lnTo>
                    <a:pt x="699" y="18"/>
                  </a:lnTo>
                  <a:lnTo>
                    <a:pt x="658" y="15"/>
                  </a:lnTo>
                  <a:lnTo>
                    <a:pt x="617" y="12"/>
                  </a:lnTo>
                  <a:lnTo>
                    <a:pt x="576" y="10"/>
                  </a:lnTo>
                  <a:lnTo>
                    <a:pt x="537" y="9"/>
                  </a:lnTo>
                  <a:lnTo>
                    <a:pt x="500" y="6"/>
                  </a:lnTo>
                  <a:lnTo>
                    <a:pt x="466" y="5"/>
                  </a:lnTo>
                  <a:lnTo>
                    <a:pt x="435" y="4"/>
                  </a:lnTo>
                  <a:lnTo>
                    <a:pt x="409" y="3"/>
                  </a:lnTo>
                  <a:lnTo>
                    <a:pt x="386" y="3"/>
                  </a:lnTo>
                  <a:lnTo>
                    <a:pt x="370" y="2"/>
                  </a:lnTo>
                  <a:lnTo>
                    <a:pt x="359" y="2"/>
                  </a:lnTo>
                  <a:lnTo>
                    <a:pt x="356" y="2"/>
                  </a:lnTo>
                  <a:close/>
                </a:path>
              </a:pathLst>
            </a:custGeom>
            <a:solidFill>
              <a:srgbClr val="FFFFFF"/>
            </a:solidFill>
            <a:ln w="9525">
              <a:noFill/>
              <a:round/>
              <a:headEnd/>
              <a:tailEnd/>
            </a:ln>
          </p:spPr>
          <p:txBody>
            <a:bodyPr/>
            <a:lstStyle/>
            <a:p>
              <a:endParaRPr lang="zh-CN" altLang="en-US" sz="1800"/>
            </a:p>
          </p:txBody>
        </p:sp>
        <p:sp>
          <p:nvSpPr>
            <p:cNvPr id="7" name="Freeform 284"/>
            <p:cNvSpPr>
              <a:spLocks/>
            </p:cNvSpPr>
            <p:nvPr/>
          </p:nvSpPr>
          <p:spPr bwMode="auto">
            <a:xfrm>
              <a:off x="2499" y="2059"/>
              <a:ext cx="465" cy="575"/>
            </a:xfrm>
            <a:custGeom>
              <a:avLst/>
              <a:gdLst>
                <a:gd name="T0" fmla="*/ 171 w 930"/>
                <a:gd name="T1" fmla="*/ 1 h 1149"/>
                <a:gd name="T2" fmla="*/ 156 w 930"/>
                <a:gd name="T3" fmla="*/ 1 h 1149"/>
                <a:gd name="T4" fmla="*/ 132 w 930"/>
                <a:gd name="T5" fmla="*/ 2 h 1149"/>
                <a:gd name="T6" fmla="*/ 101 w 930"/>
                <a:gd name="T7" fmla="*/ 9 h 1149"/>
                <a:gd name="T8" fmla="*/ 69 w 930"/>
                <a:gd name="T9" fmla="*/ 23 h 1149"/>
                <a:gd name="T10" fmla="*/ 39 w 930"/>
                <a:gd name="T11" fmla="*/ 46 h 1149"/>
                <a:gd name="T12" fmla="*/ 15 w 930"/>
                <a:gd name="T13" fmla="*/ 81 h 1149"/>
                <a:gd name="T14" fmla="*/ 2 w 930"/>
                <a:gd name="T15" fmla="*/ 130 h 1149"/>
                <a:gd name="T16" fmla="*/ 2 w 930"/>
                <a:gd name="T17" fmla="*/ 192 h 1149"/>
                <a:gd name="T18" fmla="*/ 17 w 930"/>
                <a:gd name="T19" fmla="*/ 246 h 1149"/>
                <a:gd name="T20" fmla="*/ 43 w 930"/>
                <a:gd name="T21" fmla="*/ 289 h 1149"/>
                <a:gd name="T22" fmla="*/ 77 w 930"/>
                <a:gd name="T23" fmla="*/ 327 h 1149"/>
                <a:gd name="T24" fmla="*/ 116 w 930"/>
                <a:gd name="T25" fmla="*/ 360 h 1149"/>
                <a:gd name="T26" fmla="*/ 157 w 930"/>
                <a:gd name="T27" fmla="*/ 393 h 1149"/>
                <a:gd name="T28" fmla="*/ 197 w 930"/>
                <a:gd name="T29" fmla="*/ 428 h 1149"/>
                <a:gd name="T30" fmla="*/ 233 w 930"/>
                <a:gd name="T31" fmla="*/ 467 h 1149"/>
                <a:gd name="T32" fmla="*/ 264 w 930"/>
                <a:gd name="T33" fmla="*/ 512 h 1149"/>
                <a:gd name="T34" fmla="*/ 296 w 930"/>
                <a:gd name="T35" fmla="*/ 546 h 1149"/>
                <a:gd name="T36" fmla="*/ 328 w 930"/>
                <a:gd name="T37" fmla="*/ 567 h 1149"/>
                <a:gd name="T38" fmla="*/ 359 w 930"/>
                <a:gd name="T39" fmla="*/ 575 h 1149"/>
                <a:gd name="T40" fmla="*/ 388 w 930"/>
                <a:gd name="T41" fmla="*/ 569 h 1149"/>
                <a:gd name="T42" fmla="*/ 412 w 930"/>
                <a:gd name="T43" fmla="*/ 549 h 1149"/>
                <a:gd name="T44" fmla="*/ 431 w 930"/>
                <a:gd name="T45" fmla="*/ 515 h 1149"/>
                <a:gd name="T46" fmla="*/ 443 w 930"/>
                <a:gd name="T47" fmla="*/ 467 h 1149"/>
                <a:gd name="T48" fmla="*/ 451 w 930"/>
                <a:gd name="T49" fmla="*/ 373 h 1149"/>
                <a:gd name="T50" fmla="*/ 462 w 930"/>
                <a:gd name="T51" fmla="*/ 235 h 1149"/>
                <a:gd name="T52" fmla="*/ 463 w 930"/>
                <a:gd name="T53" fmla="*/ 111 h 1149"/>
                <a:gd name="T54" fmla="*/ 439 w 930"/>
                <a:gd name="T55" fmla="*/ 31 h 1149"/>
                <a:gd name="T56" fmla="*/ 395 w 930"/>
                <a:gd name="T57" fmla="*/ 14 h 1149"/>
                <a:gd name="T58" fmla="*/ 358 w 930"/>
                <a:gd name="T59" fmla="*/ 11 h 1149"/>
                <a:gd name="T60" fmla="*/ 318 w 930"/>
                <a:gd name="T61" fmla="*/ 7 h 1149"/>
                <a:gd name="T62" fmla="*/ 279 w 930"/>
                <a:gd name="T63" fmla="*/ 5 h 1149"/>
                <a:gd name="T64" fmla="*/ 242 w 930"/>
                <a:gd name="T65" fmla="*/ 3 h 1149"/>
                <a:gd name="T66" fmla="*/ 210 w 930"/>
                <a:gd name="T67" fmla="*/ 2 h 1149"/>
                <a:gd name="T68" fmla="*/ 187 w 930"/>
                <a:gd name="T69" fmla="*/ 1 h 1149"/>
                <a:gd name="T70" fmla="*/ 174 w 930"/>
                <a:gd name="T71" fmla="*/ 1 h 1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0"/>
                <a:gd name="T109" fmla="*/ 0 h 1149"/>
                <a:gd name="T110" fmla="*/ 930 w 930"/>
                <a:gd name="T111" fmla="*/ 1149 h 1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0" h="1149">
                  <a:moveTo>
                    <a:pt x="344" y="1"/>
                  </a:moveTo>
                  <a:lnTo>
                    <a:pt x="341" y="1"/>
                  </a:lnTo>
                  <a:lnTo>
                    <a:pt x="329" y="0"/>
                  </a:lnTo>
                  <a:lnTo>
                    <a:pt x="312" y="1"/>
                  </a:lnTo>
                  <a:lnTo>
                    <a:pt x="290" y="2"/>
                  </a:lnTo>
                  <a:lnTo>
                    <a:pt x="264" y="4"/>
                  </a:lnTo>
                  <a:lnTo>
                    <a:pt x="234" y="10"/>
                  </a:lnTo>
                  <a:lnTo>
                    <a:pt x="202" y="18"/>
                  </a:lnTo>
                  <a:lnTo>
                    <a:pt x="170" y="30"/>
                  </a:lnTo>
                  <a:lnTo>
                    <a:pt x="138" y="46"/>
                  </a:lnTo>
                  <a:lnTo>
                    <a:pt x="106" y="65"/>
                  </a:lnTo>
                  <a:lnTo>
                    <a:pt x="77" y="92"/>
                  </a:lnTo>
                  <a:lnTo>
                    <a:pt x="52" y="123"/>
                  </a:lnTo>
                  <a:lnTo>
                    <a:pt x="30" y="161"/>
                  </a:lnTo>
                  <a:lnTo>
                    <a:pt x="12" y="207"/>
                  </a:lnTo>
                  <a:lnTo>
                    <a:pt x="3" y="260"/>
                  </a:lnTo>
                  <a:lnTo>
                    <a:pt x="0" y="321"/>
                  </a:lnTo>
                  <a:lnTo>
                    <a:pt x="4" y="383"/>
                  </a:lnTo>
                  <a:lnTo>
                    <a:pt x="16" y="440"/>
                  </a:lnTo>
                  <a:lnTo>
                    <a:pt x="34" y="491"/>
                  </a:lnTo>
                  <a:lnTo>
                    <a:pt x="57" y="537"/>
                  </a:lnTo>
                  <a:lnTo>
                    <a:pt x="86" y="578"/>
                  </a:lnTo>
                  <a:lnTo>
                    <a:pt x="118" y="617"/>
                  </a:lnTo>
                  <a:lnTo>
                    <a:pt x="154" y="653"/>
                  </a:lnTo>
                  <a:lnTo>
                    <a:pt x="192" y="686"/>
                  </a:lnTo>
                  <a:lnTo>
                    <a:pt x="231" y="720"/>
                  </a:lnTo>
                  <a:lnTo>
                    <a:pt x="272" y="752"/>
                  </a:lnTo>
                  <a:lnTo>
                    <a:pt x="313" y="785"/>
                  </a:lnTo>
                  <a:lnTo>
                    <a:pt x="353" y="819"/>
                  </a:lnTo>
                  <a:lnTo>
                    <a:pt x="394" y="855"/>
                  </a:lnTo>
                  <a:lnTo>
                    <a:pt x="431" y="893"/>
                  </a:lnTo>
                  <a:lnTo>
                    <a:pt x="466" y="934"/>
                  </a:lnTo>
                  <a:lnTo>
                    <a:pt x="498" y="979"/>
                  </a:lnTo>
                  <a:lnTo>
                    <a:pt x="527" y="1024"/>
                  </a:lnTo>
                  <a:lnTo>
                    <a:pt x="560" y="1061"/>
                  </a:lnTo>
                  <a:lnTo>
                    <a:pt x="591" y="1092"/>
                  </a:lnTo>
                  <a:lnTo>
                    <a:pt x="623" y="1117"/>
                  </a:lnTo>
                  <a:lnTo>
                    <a:pt x="655" y="1134"/>
                  </a:lnTo>
                  <a:lnTo>
                    <a:pt x="688" y="1146"/>
                  </a:lnTo>
                  <a:lnTo>
                    <a:pt x="718" y="1149"/>
                  </a:lnTo>
                  <a:lnTo>
                    <a:pt x="748" y="1147"/>
                  </a:lnTo>
                  <a:lnTo>
                    <a:pt x="775" y="1138"/>
                  </a:lnTo>
                  <a:lnTo>
                    <a:pt x="801" y="1121"/>
                  </a:lnTo>
                  <a:lnTo>
                    <a:pt x="824" y="1098"/>
                  </a:lnTo>
                  <a:lnTo>
                    <a:pt x="844" y="1068"/>
                  </a:lnTo>
                  <a:lnTo>
                    <a:pt x="862" y="1030"/>
                  </a:lnTo>
                  <a:lnTo>
                    <a:pt x="876" y="986"/>
                  </a:lnTo>
                  <a:lnTo>
                    <a:pt x="886" y="934"/>
                  </a:lnTo>
                  <a:lnTo>
                    <a:pt x="892" y="875"/>
                  </a:lnTo>
                  <a:lnTo>
                    <a:pt x="901" y="745"/>
                  </a:lnTo>
                  <a:lnTo>
                    <a:pt x="914" y="607"/>
                  </a:lnTo>
                  <a:lnTo>
                    <a:pt x="924" y="469"/>
                  </a:lnTo>
                  <a:lnTo>
                    <a:pt x="930" y="338"/>
                  </a:lnTo>
                  <a:lnTo>
                    <a:pt x="926" y="222"/>
                  </a:lnTo>
                  <a:lnTo>
                    <a:pt x="910" y="128"/>
                  </a:lnTo>
                  <a:lnTo>
                    <a:pt x="877" y="62"/>
                  </a:lnTo>
                  <a:lnTo>
                    <a:pt x="824" y="32"/>
                  </a:lnTo>
                  <a:lnTo>
                    <a:pt x="790" y="27"/>
                  </a:lnTo>
                  <a:lnTo>
                    <a:pt x="753" y="24"/>
                  </a:lnTo>
                  <a:lnTo>
                    <a:pt x="715" y="21"/>
                  </a:lnTo>
                  <a:lnTo>
                    <a:pt x="676" y="17"/>
                  </a:lnTo>
                  <a:lnTo>
                    <a:pt x="636" y="14"/>
                  </a:lnTo>
                  <a:lnTo>
                    <a:pt x="597" y="11"/>
                  </a:lnTo>
                  <a:lnTo>
                    <a:pt x="557" y="9"/>
                  </a:lnTo>
                  <a:lnTo>
                    <a:pt x="519" y="8"/>
                  </a:lnTo>
                  <a:lnTo>
                    <a:pt x="484" y="6"/>
                  </a:lnTo>
                  <a:lnTo>
                    <a:pt x="450" y="4"/>
                  </a:lnTo>
                  <a:lnTo>
                    <a:pt x="420" y="3"/>
                  </a:lnTo>
                  <a:lnTo>
                    <a:pt x="395" y="2"/>
                  </a:lnTo>
                  <a:lnTo>
                    <a:pt x="374" y="2"/>
                  </a:lnTo>
                  <a:lnTo>
                    <a:pt x="358" y="1"/>
                  </a:lnTo>
                  <a:lnTo>
                    <a:pt x="348" y="1"/>
                  </a:lnTo>
                  <a:lnTo>
                    <a:pt x="344" y="1"/>
                  </a:lnTo>
                  <a:close/>
                </a:path>
              </a:pathLst>
            </a:custGeom>
            <a:solidFill>
              <a:srgbClr val="EAF7EA"/>
            </a:solidFill>
            <a:ln w="9525">
              <a:noFill/>
              <a:round/>
              <a:headEnd/>
              <a:tailEnd/>
            </a:ln>
          </p:spPr>
          <p:txBody>
            <a:bodyPr/>
            <a:lstStyle/>
            <a:p>
              <a:endParaRPr lang="zh-CN" altLang="en-US" sz="1800"/>
            </a:p>
          </p:txBody>
        </p:sp>
        <p:sp>
          <p:nvSpPr>
            <p:cNvPr id="8" name="Freeform 285"/>
            <p:cNvSpPr>
              <a:spLocks/>
            </p:cNvSpPr>
            <p:nvPr/>
          </p:nvSpPr>
          <p:spPr bwMode="auto">
            <a:xfrm>
              <a:off x="2510" y="2065"/>
              <a:ext cx="449" cy="554"/>
            </a:xfrm>
            <a:custGeom>
              <a:avLst/>
              <a:gdLst>
                <a:gd name="T0" fmla="*/ 165 w 897"/>
                <a:gd name="T1" fmla="*/ 1 h 1110"/>
                <a:gd name="T2" fmla="*/ 151 w 897"/>
                <a:gd name="T3" fmla="*/ 1 h 1110"/>
                <a:gd name="T4" fmla="*/ 127 w 897"/>
                <a:gd name="T5" fmla="*/ 2 h 1110"/>
                <a:gd name="T6" fmla="*/ 98 w 897"/>
                <a:gd name="T7" fmla="*/ 9 h 1110"/>
                <a:gd name="T8" fmla="*/ 66 w 897"/>
                <a:gd name="T9" fmla="*/ 22 h 1110"/>
                <a:gd name="T10" fmla="*/ 37 w 897"/>
                <a:gd name="T11" fmla="*/ 44 h 1110"/>
                <a:gd name="T12" fmla="*/ 14 w 897"/>
                <a:gd name="T13" fmla="*/ 78 h 1110"/>
                <a:gd name="T14" fmla="*/ 1 w 897"/>
                <a:gd name="T15" fmla="*/ 125 h 1110"/>
                <a:gd name="T16" fmla="*/ 2 w 897"/>
                <a:gd name="T17" fmla="*/ 185 h 1110"/>
                <a:gd name="T18" fmla="*/ 17 w 897"/>
                <a:gd name="T19" fmla="*/ 237 h 1110"/>
                <a:gd name="T20" fmla="*/ 42 w 897"/>
                <a:gd name="T21" fmla="*/ 278 h 1110"/>
                <a:gd name="T22" fmla="*/ 74 w 897"/>
                <a:gd name="T23" fmla="*/ 314 h 1110"/>
                <a:gd name="T24" fmla="*/ 112 w 897"/>
                <a:gd name="T25" fmla="*/ 346 h 1110"/>
                <a:gd name="T26" fmla="*/ 152 w 897"/>
                <a:gd name="T27" fmla="*/ 378 h 1110"/>
                <a:gd name="T28" fmla="*/ 190 w 897"/>
                <a:gd name="T29" fmla="*/ 411 h 1110"/>
                <a:gd name="T30" fmla="*/ 225 w 897"/>
                <a:gd name="T31" fmla="*/ 450 h 1110"/>
                <a:gd name="T32" fmla="*/ 255 w 897"/>
                <a:gd name="T33" fmla="*/ 493 h 1110"/>
                <a:gd name="T34" fmla="*/ 286 w 897"/>
                <a:gd name="T35" fmla="*/ 526 h 1110"/>
                <a:gd name="T36" fmla="*/ 316 w 897"/>
                <a:gd name="T37" fmla="*/ 547 h 1110"/>
                <a:gd name="T38" fmla="*/ 347 w 897"/>
                <a:gd name="T39" fmla="*/ 554 h 1110"/>
                <a:gd name="T40" fmla="*/ 375 w 897"/>
                <a:gd name="T41" fmla="*/ 548 h 1110"/>
                <a:gd name="T42" fmla="*/ 398 w 897"/>
                <a:gd name="T43" fmla="*/ 529 h 1110"/>
                <a:gd name="T44" fmla="*/ 416 w 897"/>
                <a:gd name="T45" fmla="*/ 496 h 1110"/>
                <a:gd name="T46" fmla="*/ 428 w 897"/>
                <a:gd name="T47" fmla="*/ 450 h 1110"/>
                <a:gd name="T48" fmla="*/ 435 w 897"/>
                <a:gd name="T49" fmla="*/ 359 h 1110"/>
                <a:gd name="T50" fmla="*/ 446 w 897"/>
                <a:gd name="T51" fmla="*/ 226 h 1110"/>
                <a:gd name="T52" fmla="*/ 447 w 897"/>
                <a:gd name="T53" fmla="*/ 107 h 1110"/>
                <a:gd name="T54" fmla="*/ 424 w 897"/>
                <a:gd name="T55" fmla="*/ 29 h 1110"/>
                <a:gd name="T56" fmla="*/ 382 w 897"/>
                <a:gd name="T57" fmla="*/ 13 h 1110"/>
                <a:gd name="T58" fmla="*/ 346 w 897"/>
                <a:gd name="T59" fmla="*/ 9 h 1110"/>
                <a:gd name="T60" fmla="*/ 308 w 897"/>
                <a:gd name="T61" fmla="*/ 6 h 1110"/>
                <a:gd name="T62" fmla="*/ 269 w 897"/>
                <a:gd name="T63" fmla="*/ 5 h 1110"/>
                <a:gd name="T64" fmla="*/ 234 w 897"/>
                <a:gd name="T65" fmla="*/ 3 h 1110"/>
                <a:gd name="T66" fmla="*/ 203 w 897"/>
                <a:gd name="T67" fmla="*/ 2 h 1110"/>
                <a:gd name="T68" fmla="*/ 181 w 897"/>
                <a:gd name="T69" fmla="*/ 1 h 1110"/>
                <a:gd name="T70" fmla="*/ 168 w 897"/>
                <a:gd name="T71" fmla="*/ 1 h 1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7"/>
                <a:gd name="T109" fmla="*/ 0 h 1110"/>
                <a:gd name="T110" fmla="*/ 897 w 897"/>
                <a:gd name="T111" fmla="*/ 1110 h 1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7" h="1110">
                  <a:moveTo>
                    <a:pt x="333" y="2"/>
                  </a:moveTo>
                  <a:lnTo>
                    <a:pt x="329" y="2"/>
                  </a:lnTo>
                  <a:lnTo>
                    <a:pt x="318" y="0"/>
                  </a:lnTo>
                  <a:lnTo>
                    <a:pt x="301" y="2"/>
                  </a:lnTo>
                  <a:lnTo>
                    <a:pt x="280" y="3"/>
                  </a:lnTo>
                  <a:lnTo>
                    <a:pt x="254" y="5"/>
                  </a:lnTo>
                  <a:lnTo>
                    <a:pt x="225" y="10"/>
                  </a:lnTo>
                  <a:lnTo>
                    <a:pt x="195" y="18"/>
                  </a:lnTo>
                  <a:lnTo>
                    <a:pt x="164" y="29"/>
                  </a:lnTo>
                  <a:lnTo>
                    <a:pt x="132" y="44"/>
                  </a:lnTo>
                  <a:lnTo>
                    <a:pt x="102" y="64"/>
                  </a:lnTo>
                  <a:lnTo>
                    <a:pt x="74" y="89"/>
                  </a:lnTo>
                  <a:lnTo>
                    <a:pt x="49" y="119"/>
                  </a:lnTo>
                  <a:lnTo>
                    <a:pt x="28" y="156"/>
                  </a:lnTo>
                  <a:lnTo>
                    <a:pt x="12" y="200"/>
                  </a:lnTo>
                  <a:lnTo>
                    <a:pt x="2" y="251"/>
                  </a:lnTo>
                  <a:lnTo>
                    <a:pt x="0" y="310"/>
                  </a:lnTo>
                  <a:lnTo>
                    <a:pt x="4" y="370"/>
                  </a:lnTo>
                  <a:lnTo>
                    <a:pt x="16" y="424"/>
                  </a:lnTo>
                  <a:lnTo>
                    <a:pt x="33" y="474"/>
                  </a:lnTo>
                  <a:lnTo>
                    <a:pt x="56" y="518"/>
                  </a:lnTo>
                  <a:lnTo>
                    <a:pt x="83" y="558"/>
                  </a:lnTo>
                  <a:lnTo>
                    <a:pt x="114" y="595"/>
                  </a:lnTo>
                  <a:lnTo>
                    <a:pt x="148" y="629"/>
                  </a:lnTo>
                  <a:lnTo>
                    <a:pt x="185" y="663"/>
                  </a:lnTo>
                  <a:lnTo>
                    <a:pt x="223" y="694"/>
                  </a:lnTo>
                  <a:lnTo>
                    <a:pt x="262" y="726"/>
                  </a:lnTo>
                  <a:lnTo>
                    <a:pt x="303" y="757"/>
                  </a:lnTo>
                  <a:lnTo>
                    <a:pt x="342" y="789"/>
                  </a:lnTo>
                  <a:lnTo>
                    <a:pt x="380" y="824"/>
                  </a:lnTo>
                  <a:lnTo>
                    <a:pt x="416" y="861"/>
                  </a:lnTo>
                  <a:lnTo>
                    <a:pt x="450" y="901"/>
                  </a:lnTo>
                  <a:lnTo>
                    <a:pt x="480" y="945"/>
                  </a:lnTo>
                  <a:lnTo>
                    <a:pt x="509" y="988"/>
                  </a:lnTo>
                  <a:lnTo>
                    <a:pt x="540" y="1024"/>
                  </a:lnTo>
                  <a:lnTo>
                    <a:pt x="571" y="1054"/>
                  </a:lnTo>
                  <a:lnTo>
                    <a:pt x="602" y="1079"/>
                  </a:lnTo>
                  <a:lnTo>
                    <a:pt x="632" y="1096"/>
                  </a:lnTo>
                  <a:lnTo>
                    <a:pt x="663" y="1106"/>
                  </a:lnTo>
                  <a:lnTo>
                    <a:pt x="693" y="1110"/>
                  </a:lnTo>
                  <a:lnTo>
                    <a:pt x="721" y="1107"/>
                  </a:lnTo>
                  <a:lnTo>
                    <a:pt x="749" y="1098"/>
                  </a:lnTo>
                  <a:lnTo>
                    <a:pt x="773" y="1082"/>
                  </a:lnTo>
                  <a:lnTo>
                    <a:pt x="796" y="1059"/>
                  </a:lnTo>
                  <a:lnTo>
                    <a:pt x="815" y="1030"/>
                  </a:lnTo>
                  <a:lnTo>
                    <a:pt x="832" y="994"/>
                  </a:lnTo>
                  <a:lnTo>
                    <a:pt x="845" y="951"/>
                  </a:lnTo>
                  <a:lnTo>
                    <a:pt x="855" y="901"/>
                  </a:lnTo>
                  <a:lnTo>
                    <a:pt x="860" y="845"/>
                  </a:lnTo>
                  <a:lnTo>
                    <a:pt x="870" y="719"/>
                  </a:lnTo>
                  <a:lnTo>
                    <a:pt x="881" y="586"/>
                  </a:lnTo>
                  <a:lnTo>
                    <a:pt x="892" y="453"/>
                  </a:lnTo>
                  <a:lnTo>
                    <a:pt x="897" y="326"/>
                  </a:lnTo>
                  <a:lnTo>
                    <a:pt x="894" y="215"/>
                  </a:lnTo>
                  <a:lnTo>
                    <a:pt x="879" y="122"/>
                  </a:lnTo>
                  <a:lnTo>
                    <a:pt x="847" y="59"/>
                  </a:lnTo>
                  <a:lnTo>
                    <a:pt x="796" y="30"/>
                  </a:lnTo>
                  <a:lnTo>
                    <a:pt x="764" y="26"/>
                  </a:lnTo>
                  <a:lnTo>
                    <a:pt x="728" y="22"/>
                  </a:lnTo>
                  <a:lnTo>
                    <a:pt x="691" y="19"/>
                  </a:lnTo>
                  <a:lnTo>
                    <a:pt x="653" y="16"/>
                  </a:lnTo>
                  <a:lnTo>
                    <a:pt x="615" y="13"/>
                  </a:lnTo>
                  <a:lnTo>
                    <a:pt x="576" y="11"/>
                  </a:lnTo>
                  <a:lnTo>
                    <a:pt x="538" y="10"/>
                  </a:lnTo>
                  <a:lnTo>
                    <a:pt x="502" y="7"/>
                  </a:lnTo>
                  <a:lnTo>
                    <a:pt x="467" y="6"/>
                  </a:lnTo>
                  <a:lnTo>
                    <a:pt x="435" y="5"/>
                  </a:lnTo>
                  <a:lnTo>
                    <a:pt x="406" y="4"/>
                  </a:lnTo>
                  <a:lnTo>
                    <a:pt x="381" y="3"/>
                  </a:lnTo>
                  <a:lnTo>
                    <a:pt x="361" y="3"/>
                  </a:lnTo>
                  <a:lnTo>
                    <a:pt x="345" y="2"/>
                  </a:lnTo>
                  <a:lnTo>
                    <a:pt x="336" y="2"/>
                  </a:lnTo>
                  <a:lnTo>
                    <a:pt x="333" y="2"/>
                  </a:lnTo>
                  <a:close/>
                </a:path>
              </a:pathLst>
            </a:custGeom>
            <a:solidFill>
              <a:srgbClr val="D8EDD6"/>
            </a:solidFill>
            <a:ln w="9525">
              <a:noFill/>
              <a:round/>
              <a:headEnd/>
              <a:tailEnd/>
            </a:ln>
          </p:spPr>
          <p:txBody>
            <a:bodyPr/>
            <a:lstStyle/>
            <a:p>
              <a:endParaRPr lang="zh-CN" altLang="en-US" sz="1800"/>
            </a:p>
          </p:txBody>
        </p:sp>
        <p:sp>
          <p:nvSpPr>
            <p:cNvPr id="9" name="Freeform 286"/>
            <p:cNvSpPr>
              <a:spLocks/>
            </p:cNvSpPr>
            <p:nvPr/>
          </p:nvSpPr>
          <p:spPr bwMode="auto">
            <a:xfrm>
              <a:off x="2521" y="2070"/>
              <a:ext cx="432" cy="535"/>
            </a:xfrm>
            <a:custGeom>
              <a:avLst/>
              <a:gdLst>
                <a:gd name="T0" fmla="*/ 158 w 866"/>
                <a:gd name="T1" fmla="*/ 1 h 1070"/>
                <a:gd name="T2" fmla="*/ 145 w 866"/>
                <a:gd name="T3" fmla="*/ 1 h 1070"/>
                <a:gd name="T4" fmla="*/ 123 w 866"/>
                <a:gd name="T5" fmla="*/ 2 h 1070"/>
                <a:gd name="T6" fmla="*/ 94 w 866"/>
                <a:gd name="T7" fmla="*/ 8 h 1070"/>
                <a:gd name="T8" fmla="*/ 64 w 866"/>
                <a:gd name="T9" fmla="*/ 21 h 1070"/>
                <a:gd name="T10" fmla="*/ 36 w 866"/>
                <a:gd name="T11" fmla="*/ 42 h 1070"/>
                <a:gd name="T12" fmla="*/ 14 w 866"/>
                <a:gd name="T13" fmla="*/ 75 h 1070"/>
                <a:gd name="T14" fmla="*/ 1 w 866"/>
                <a:gd name="T15" fmla="*/ 121 h 1070"/>
                <a:gd name="T16" fmla="*/ 2 w 866"/>
                <a:gd name="T17" fmla="*/ 178 h 1070"/>
                <a:gd name="T18" fmla="*/ 16 w 866"/>
                <a:gd name="T19" fmla="*/ 228 h 1070"/>
                <a:gd name="T20" fmla="*/ 40 w 866"/>
                <a:gd name="T21" fmla="*/ 269 h 1070"/>
                <a:gd name="T22" fmla="*/ 71 w 866"/>
                <a:gd name="T23" fmla="*/ 303 h 1070"/>
                <a:gd name="T24" fmla="*/ 108 w 866"/>
                <a:gd name="T25" fmla="*/ 334 h 1070"/>
                <a:gd name="T26" fmla="*/ 146 w 866"/>
                <a:gd name="T27" fmla="*/ 365 h 1070"/>
                <a:gd name="T28" fmla="*/ 183 w 866"/>
                <a:gd name="T29" fmla="*/ 398 h 1070"/>
                <a:gd name="T30" fmla="*/ 217 w 866"/>
                <a:gd name="T31" fmla="*/ 434 h 1070"/>
                <a:gd name="T32" fmla="*/ 246 w 866"/>
                <a:gd name="T33" fmla="*/ 476 h 1070"/>
                <a:gd name="T34" fmla="*/ 275 w 866"/>
                <a:gd name="T35" fmla="*/ 508 h 1070"/>
                <a:gd name="T36" fmla="*/ 305 w 866"/>
                <a:gd name="T37" fmla="*/ 528 h 1070"/>
                <a:gd name="T38" fmla="*/ 334 w 866"/>
                <a:gd name="T39" fmla="*/ 535 h 1070"/>
                <a:gd name="T40" fmla="*/ 361 w 866"/>
                <a:gd name="T41" fmla="*/ 529 h 1070"/>
                <a:gd name="T42" fmla="*/ 383 w 866"/>
                <a:gd name="T43" fmla="*/ 510 h 1070"/>
                <a:gd name="T44" fmla="*/ 401 w 866"/>
                <a:gd name="T45" fmla="*/ 479 h 1070"/>
                <a:gd name="T46" fmla="*/ 412 w 866"/>
                <a:gd name="T47" fmla="*/ 434 h 1070"/>
                <a:gd name="T48" fmla="*/ 419 w 866"/>
                <a:gd name="T49" fmla="*/ 346 h 1070"/>
                <a:gd name="T50" fmla="*/ 429 w 866"/>
                <a:gd name="T51" fmla="*/ 218 h 1070"/>
                <a:gd name="T52" fmla="*/ 430 w 866"/>
                <a:gd name="T53" fmla="*/ 103 h 1070"/>
                <a:gd name="T54" fmla="*/ 408 w 866"/>
                <a:gd name="T55" fmla="*/ 28 h 1070"/>
                <a:gd name="T56" fmla="*/ 368 w 866"/>
                <a:gd name="T57" fmla="*/ 12 h 1070"/>
                <a:gd name="T58" fmla="*/ 333 w 866"/>
                <a:gd name="T59" fmla="*/ 9 h 1070"/>
                <a:gd name="T60" fmla="*/ 296 w 866"/>
                <a:gd name="T61" fmla="*/ 6 h 1070"/>
                <a:gd name="T62" fmla="*/ 259 w 866"/>
                <a:gd name="T63" fmla="*/ 4 h 1070"/>
                <a:gd name="T64" fmla="*/ 225 w 866"/>
                <a:gd name="T65" fmla="*/ 2 h 1070"/>
                <a:gd name="T66" fmla="*/ 196 w 866"/>
                <a:gd name="T67" fmla="*/ 1 h 1070"/>
                <a:gd name="T68" fmla="*/ 174 w 866"/>
                <a:gd name="T69" fmla="*/ 1 h 1070"/>
                <a:gd name="T70" fmla="*/ 162 w 866"/>
                <a:gd name="T71" fmla="*/ 1 h 10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
                <a:gd name="T109" fmla="*/ 0 h 1070"/>
                <a:gd name="T110" fmla="*/ 866 w 866"/>
                <a:gd name="T111" fmla="*/ 1070 h 10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 h="1070">
                  <a:moveTo>
                    <a:pt x="321" y="1"/>
                  </a:moveTo>
                  <a:lnTo>
                    <a:pt x="317" y="1"/>
                  </a:lnTo>
                  <a:lnTo>
                    <a:pt x="307" y="0"/>
                  </a:lnTo>
                  <a:lnTo>
                    <a:pt x="291" y="1"/>
                  </a:lnTo>
                  <a:lnTo>
                    <a:pt x="270" y="2"/>
                  </a:lnTo>
                  <a:lnTo>
                    <a:pt x="246" y="4"/>
                  </a:lnTo>
                  <a:lnTo>
                    <a:pt x="218" y="9"/>
                  </a:lnTo>
                  <a:lnTo>
                    <a:pt x="188" y="17"/>
                  </a:lnTo>
                  <a:lnTo>
                    <a:pt x="158" y="27"/>
                  </a:lnTo>
                  <a:lnTo>
                    <a:pt x="128" y="42"/>
                  </a:lnTo>
                  <a:lnTo>
                    <a:pt x="100" y="61"/>
                  </a:lnTo>
                  <a:lnTo>
                    <a:pt x="72" y="85"/>
                  </a:lnTo>
                  <a:lnTo>
                    <a:pt x="48" y="115"/>
                  </a:lnTo>
                  <a:lnTo>
                    <a:pt x="28" y="151"/>
                  </a:lnTo>
                  <a:lnTo>
                    <a:pt x="13" y="192"/>
                  </a:lnTo>
                  <a:lnTo>
                    <a:pt x="3" y="242"/>
                  </a:lnTo>
                  <a:lnTo>
                    <a:pt x="0" y="299"/>
                  </a:lnTo>
                  <a:lnTo>
                    <a:pt x="5" y="357"/>
                  </a:lnTo>
                  <a:lnTo>
                    <a:pt x="15" y="410"/>
                  </a:lnTo>
                  <a:lnTo>
                    <a:pt x="33" y="457"/>
                  </a:lnTo>
                  <a:lnTo>
                    <a:pt x="55" y="500"/>
                  </a:lnTo>
                  <a:lnTo>
                    <a:pt x="81" y="538"/>
                  </a:lnTo>
                  <a:lnTo>
                    <a:pt x="111" y="573"/>
                  </a:lnTo>
                  <a:lnTo>
                    <a:pt x="143" y="607"/>
                  </a:lnTo>
                  <a:lnTo>
                    <a:pt x="179" y="639"/>
                  </a:lnTo>
                  <a:lnTo>
                    <a:pt x="216" y="669"/>
                  </a:lnTo>
                  <a:lnTo>
                    <a:pt x="254" y="700"/>
                  </a:lnTo>
                  <a:lnTo>
                    <a:pt x="292" y="730"/>
                  </a:lnTo>
                  <a:lnTo>
                    <a:pt x="330" y="762"/>
                  </a:lnTo>
                  <a:lnTo>
                    <a:pt x="367" y="796"/>
                  </a:lnTo>
                  <a:lnTo>
                    <a:pt x="403" y="831"/>
                  </a:lnTo>
                  <a:lnTo>
                    <a:pt x="435" y="869"/>
                  </a:lnTo>
                  <a:lnTo>
                    <a:pt x="465" y="912"/>
                  </a:lnTo>
                  <a:lnTo>
                    <a:pt x="494" y="953"/>
                  </a:lnTo>
                  <a:lnTo>
                    <a:pt x="522" y="988"/>
                  </a:lnTo>
                  <a:lnTo>
                    <a:pt x="552" y="1017"/>
                  </a:lnTo>
                  <a:lnTo>
                    <a:pt x="582" y="1040"/>
                  </a:lnTo>
                  <a:lnTo>
                    <a:pt x="611" y="1056"/>
                  </a:lnTo>
                  <a:lnTo>
                    <a:pt x="641" y="1066"/>
                  </a:lnTo>
                  <a:lnTo>
                    <a:pt x="670" y="1070"/>
                  </a:lnTo>
                  <a:lnTo>
                    <a:pt x="697" y="1068"/>
                  </a:lnTo>
                  <a:lnTo>
                    <a:pt x="723" y="1058"/>
                  </a:lnTo>
                  <a:lnTo>
                    <a:pt x="747" y="1043"/>
                  </a:lnTo>
                  <a:lnTo>
                    <a:pt x="768" y="1021"/>
                  </a:lnTo>
                  <a:lnTo>
                    <a:pt x="788" y="993"/>
                  </a:lnTo>
                  <a:lnTo>
                    <a:pt x="804" y="958"/>
                  </a:lnTo>
                  <a:lnTo>
                    <a:pt x="816" y="917"/>
                  </a:lnTo>
                  <a:lnTo>
                    <a:pt x="826" y="868"/>
                  </a:lnTo>
                  <a:lnTo>
                    <a:pt x="831" y="814"/>
                  </a:lnTo>
                  <a:lnTo>
                    <a:pt x="839" y="693"/>
                  </a:lnTo>
                  <a:lnTo>
                    <a:pt x="851" y="564"/>
                  </a:lnTo>
                  <a:lnTo>
                    <a:pt x="860" y="436"/>
                  </a:lnTo>
                  <a:lnTo>
                    <a:pt x="866" y="314"/>
                  </a:lnTo>
                  <a:lnTo>
                    <a:pt x="862" y="207"/>
                  </a:lnTo>
                  <a:lnTo>
                    <a:pt x="847" y="118"/>
                  </a:lnTo>
                  <a:lnTo>
                    <a:pt x="818" y="57"/>
                  </a:lnTo>
                  <a:lnTo>
                    <a:pt x="768" y="30"/>
                  </a:lnTo>
                  <a:lnTo>
                    <a:pt x="737" y="25"/>
                  </a:lnTo>
                  <a:lnTo>
                    <a:pt x="702" y="22"/>
                  </a:lnTo>
                  <a:lnTo>
                    <a:pt x="668" y="18"/>
                  </a:lnTo>
                  <a:lnTo>
                    <a:pt x="631" y="16"/>
                  </a:lnTo>
                  <a:lnTo>
                    <a:pt x="593" y="12"/>
                  </a:lnTo>
                  <a:lnTo>
                    <a:pt x="556" y="10"/>
                  </a:lnTo>
                  <a:lnTo>
                    <a:pt x="519" y="9"/>
                  </a:lnTo>
                  <a:lnTo>
                    <a:pt x="484" y="7"/>
                  </a:lnTo>
                  <a:lnTo>
                    <a:pt x="451" y="5"/>
                  </a:lnTo>
                  <a:lnTo>
                    <a:pt x="420" y="4"/>
                  </a:lnTo>
                  <a:lnTo>
                    <a:pt x="392" y="3"/>
                  </a:lnTo>
                  <a:lnTo>
                    <a:pt x="368" y="2"/>
                  </a:lnTo>
                  <a:lnTo>
                    <a:pt x="348" y="2"/>
                  </a:lnTo>
                  <a:lnTo>
                    <a:pt x="334" y="1"/>
                  </a:lnTo>
                  <a:lnTo>
                    <a:pt x="324" y="1"/>
                  </a:lnTo>
                  <a:lnTo>
                    <a:pt x="321" y="1"/>
                  </a:lnTo>
                  <a:close/>
                </a:path>
              </a:pathLst>
            </a:custGeom>
            <a:solidFill>
              <a:srgbClr val="C6E8C4"/>
            </a:solidFill>
            <a:ln w="9525">
              <a:noFill/>
              <a:round/>
              <a:headEnd/>
              <a:tailEnd/>
            </a:ln>
          </p:spPr>
          <p:txBody>
            <a:bodyPr/>
            <a:lstStyle/>
            <a:p>
              <a:endParaRPr lang="zh-CN" altLang="en-US" sz="1800"/>
            </a:p>
          </p:txBody>
        </p:sp>
        <p:sp>
          <p:nvSpPr>
            <p:cNvPr id="10" name="Freeform 287"/>
            <p:cNvSpPr>
              <a:spLocks/>
            </p:cNvSpPr>
            <p:nvPr/>
          </p:nvSpPr>
          <p:spPr bwMode="auto">
            <a:xfrm>
              <a:off x="2532" y="2076"/>
              <a:ext cx="416" cy="515"/>
            </a:xfrm>
            <a:custGeom>
              <a:avLst/>
              <a:gdLst>
                <a:gd name="T0" fmla="*/ 153 w 834"/>
                <a:gd name="T1" fmla="*/ 0 h 1030"/>
                <a:gd name="T2" fmla="*/ 140 w 834"/>
                <a:gd name="T3" fmla="*/ 0 h 1030"/>
                <a:gd name="T4" fmla="*/ 118 w 834"/>
                <a:gd name="T5" fmla="*/ 2 h 1030"/>
                <a:gd name="T6" fmla="*/ 90 w 834"/>
                <a:gd name="T7" fmla="*/ 7 h 1030"/>
                <a:gd name="T8" fmla="*/ 62 w 834"/>
                <a:gd name="T9" fmla="*/ 19 h 1030"/>
                <a:gd name="T10" fmla="*/ 34 w 834"/>
                <a:gd name="T11" fmla="*/ 40 h 1030"/>
                <a:gd name="T12" fmla="*/ 13 w 834"/>
                <a:gd name="T13" fmla="*/ 72 h 1030"/>
                <a:gd name="T14" fmla="*/ 1 w 834"/>
                <a:gd name="T15" fmla="*/ 116 h 1030"/>
                <a:gd name="T16" fmla="*/ 2 w 834"/>
                <a:gd name="T17" fmla="*/ 171 h 1030"/>
                <a:gd name="T18" fmla="*/ 15 w 834"/>
                <a:gd name="T19" fmla="*/ 219 h 1030"/>
                <a:gd name="T20" fmla="*/ 39 w 834"/>
                <a:gd name="T21" fmla="*/ 258 h 1030"/>
                <a:gd name="T22" fmla="*/ 69 w 834"/>
                <a:gd name="T23" fmla="*/ 292 h 1030"/>
                <a:gd name="T24" fmla="*/ 104 w 834"/>
                <a:gd name="T25" fmla="*/ 322 h 1030"/>
                <a:gd name="T26" fmla="*/ 141 w 834"/>
                <a:gd name="T27" fmla="*/ 351 h 1030"/>
                <a:gd name="T28" fmla="*/ 177 w 834"/>
                <a:gd name="T29" fmla="*/ 383 h 1030"/>
                <a:gd name="T30" fmla="*/ 209 w 834"/>
                <a:gd name="T31" fmla="*/ 419 h 1030"/>
                <a:gd name="T32" fmla="*/ 237 w 834"/>
                <a:gd name="T33" fmla="*/ 458 h 1030"/>
                <a:gd name="T34" fmla="*/ 265 w 834"/>
                <a:gd name="T35" fmla="*/ 489 h 1030"/>
                <a:gd name="T36" fmla="*/ 293 w 834"/>
                <a:gd name="T37" fmla="*/ 508 h 1030"/>
                <a:gd name="T38" fmla="*/ 322 w 834"/>
                <a:gd name="T39" fmla="*/ 515 h 1030"/>
                <a:gd name="T40" fmla="*/ 347 w 834"/>
                <a:gd name="T41" fmla="*/ 509 h 1030"/>
                <a:gd name="T42" fmla="*/ 369 w 834"/>
                <a:gd name="T43" fmla="*/ 491 h 1030"/>
                <a:gd name="T44" fmla="*/ 386 w 834"/>
                <a:gd name="T45" fmla="*/ 461 h 1030"/>
                <a:gd name="T46" fmla="*/ 396 w 834"/>
                <a:gd name="T47" fmla="*/ 418 h 1030"/>
                <a:gd name="T48" fmla="*/ 403 w 834"/>
                <a:gd name="T49" fmla="*/ 333 h 1030"/>
                <a:gd name="T50" fmla="*/ 414 w 834"/>
                <a:gd name="T51" fmla="*/ 210 h 1030"/>
                <a:gd name="T52" fmla="*/ 414 w 834"/>
                <a:gd name="T53" fmla="*/ 99 h 1030"/>
                <a:gd name="T54" fmla="*/ 392 w 834"/>
                <a:gd name="T55" fmla="*/ 27 h 1030"/>
                <a:gd name="T56" fmla="*/ 354 w 834"/>
                <a:gd name="T57" fmla="*/ 12 h 1030"/>
                <a:gd name="T58" fmla="*/ 320 w 834"/>
                <a:gd name="T59" fmla="*/ 9 h 1030"/>
                <a:gd name="T60" fmla="*/ 285 w 834"/>
                <a:gd name="T61" fmla="*/ 6 h 1030"/>
                <a:gd name="T62" fmla="*/ 249 w 834"/>
                <a:gd name="T63" fmla="*/ 3 h 1030"/>
                <a:gd name="T64" fmla="*/ 216 w 834"/>
                <a:gd name="T65" fmla="*/ 2 h 1030"/>
                <a:gd name="T66" fmla="*/ 189 w 834"/>
                <a:gd name="T67" fmla="*/ 1 h 1030"/>
                <a:gd name="T68" fmla="*/ 168 w 834"/>
                <a:gd name="T69" fmla="*/ 1 h 1030"/>
                <a:gd name="T70" fmla="*/ 156 w 834"/>
                <a:gd name="T71" fmla="*/ 0 h 10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4"/>
                <a:gd name="T109" fmla="*/ 0 h 1030"/>
                <a:gd name="T110" fmla="*/ 834 w 834"/>
                <a:gd name="T111" fmla="*/ 1030 h 10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4" h="1030">
                  <a:moveTo>
                    <a:pt x="309" y="0"/>
                  </a:moveTo>
                  <a:lnTo>
                    <a:pt x="306" y="0"/>
                  </a:lnTo>
                  <a:lnTo>
                    <a:pt x="295" y="0"/>
                  </a:lnTo>
                  <a:lnTo>
                    <a:pt x="280" y="0"/>
                  </a:lnTo>
                  <a:lnTo>
                    <a:pt x="260" y="1"/>
                  </a:lnTo>
                  <a:lnTo>
                    <a:pt x="237" y="4"/>
                  </a:lnTo>
                  <a:lnTo>
                    <a:pt x="210" y="8"/>
                  </a:lnTo>
                  <a:lnTo>
                    <a:pt x="181" y="15"/>
                  </a:lnTo>
                  <a:lnTo>
                    <a:pt x="152" y="26"/>
                  </a:lnTo>
                  <a:lnTo>
                    <a:pt x="124" y="39"/>
                  </a:lnTo>
                  <a:lnTo>
                    <a:pt x="96" y="58"/>
                  </a:lnTo>
                  <a:lnTo>
                    <a:pt x="69" y="81"/>
                  </a:lnTo>
                  <a:lnTo>
                    <a:pt x="46" y="110"/>
                  </a:lnTo>
                  <a:lnTo>
                    <a:pt x="27" y="144"/>
                  </a:lnTo>
                  <a:lnTo>
                    <a:pt x="12" y="185"/>
                  </a:lnTo>
                  <a:lnTo>
                    <a:pt x="3" y="232"/>
                  </a:lnTo>
                  <a:lnTo>
                    <a:pt x="0" y="287"/>
                  </a:lnTo>
                  <a:lnTo>
                    <a:pt x="5" y="343"/>
                  </a:lnTo>
                  <a:lnTo>
                    <a:pt x="15" y="393"/>
                  </a:lnTo>
                  <a:lnTo>
                    <a:pt x="31" y="439"/>
                  </a:lnTo>
                  <a:lnTo>
                    <a:pt x="52" y="479"/>
                  </a:lnTo>
                  <a:lnTo>
                    <a:pt x="78" y="517"/>
                  </a:lnTo>
                  <a:lnTo>
                    <a:pt x="106" y="552"/>
                  </a:lnTo>
                  <a:lnTo>
                    <a:pt x="139" y="584"/>
                  </a:lnTo>
                  <a:lnTo>
                    <a:pt x="172" y="615"/>
                  </a:lnTo>
                  <a:lnTo>
                    <a:pt x="208" y="644"/>
                  </a:lnTo>
                  <a:lnTo>
                    <a:pt x="245" y="674"/>
                  </a:lnTo>
                  <a:lnTo>
                    <a:pt x="282" y="703"/>
                  </a:lnTo>
                  <a:lnTo>
                    <a:pt x="318" y="734"/>
                  </a:lnTo>
                  <a:lnTo>
                    <a:pt x="354" y="766"/>
                  </a:lnTo>
                  <a:lnTo>
                    <a:pt x="388" y="800"/>
                  </a:lnTo>
                  <a:lnTo>
                    <a:pt x="419" y="838"/>
                  </a:lnTo>
                  <a:lnTo>
                    <a:pt x="447" y="878"/>
                  </a:lnTo>
                  <a:lnTo>
                    <a:pt x="475" y="917"/>
                  </a:lnTo>
                  <a:lnTo>
                    <a:pt x="503" y="952"/>
                  </a:lnTo>
                  <a:lnTo>
                    <a:pt x="532" y="979"/>
                  </a:lnTo>
                  <a:lnTo>
                    <a:pt x="560" y="1001"/>
                  </a:lnTo>
                  <a:lnTo>
                    <a:pt x="588" y="1016"/>
                  </a:lnTo>
                  <a:lnTo>
                    <a:pt x="617" y="1027"/>
                  </a:lnTo>
                  <a:lnTo>
                    <a:pt x="645" y="1030"/>
                  </a:lnTo>
                  <a:lnTo>
                    <a:pt x="671" y="1028"/>
                  </a:lnTo>
                  <a:lnTo>
                    <a:pt x="695" y="1018"/>
                  </a:lnTo>
                  <a:lnTo>
                    <a:pt x="718" y="1005"/>
                  </a:lnTo>
                  <a:lnTo>
                    <a:pt x="739" y="983"/>
                  </a:lnTo>
                  <a:lnTo>
                    <a:pt x="757" y="956"/>
                  </a:lnTo>
                  <a:lnTo>
                    <a:pt x="774" y="923"/>
                  </a:lnTo>
                  <a:lnTo>
                    <a:pt x="786" y="883"/>
                  </a:lnTo>
                  <a:lnTo>
                    <a:pt x="794" y="836"/>
                  </a:lnTo>
                  <a:lnTo>
                    <a:pt x="800" y="785"/>
                  </a:lnTo>
                  <a:lnTo>
                    <a:pt x="808" y="667"/>
                  </a:lnTo>
                  <a:lnTo>
                    <a:pt x="819" y="544"/>
                  </a:lnTo>
                  <a:lnTo>
                    <a:pt x="829" y="420"/>
                  </a:lnTo>
                  <a:lnTo>
                    <a:pt x="834" y="302"/>
                  </a:lnTo>
                  <a:lnTo>
                    <a:pt x="830" y="198"/>
                  </a:lnTo>
                  <a:lnTo>
                    <a:pt x="816" y="113"/>
                  </a:lnTo>
                  <a:lnTo>
                    <a:pt x="786" y="54"/>
                  </a:lnTo>
                  <a:lnTo>
                    <a:pt x="739" y="28"/>
                  </a:lnTo>
                  <a:lnTo>
                    <a:pt x="709" y="24"/>
                  </a:lnTo>
                  <a:lnTo>
                    <a:pt x="677" y="21"/>
                  </a:lnTo>
                  <a:lnTo>
                    <a:pt x="642" y="18"/>
                  </a:lnTo>
                  <a:lnTo>
                    <a:pt x="607" y="14"/>
                  </a:lnTo>
                  <a:lnTo>
                    <a:pt x="571" y="12"/>
                  </a:lnTo>
                  <a:lnTo>
                    <a:pt x="535" y="9"/>
                  </a:lnTo>
                  <a:lnTo>
                    <a:pt x="500" y="7"/>
                  </a:lnTo>
                  <a:lnTo>
                    <a:pt x="466" y="6"/>
                  </a:lnTo>
                  <a:lnTo>
                    <a:pt x="434" y="5"/>
                  </a:lnTo>
                  <a:lnTo>
                    <a:pt x="405" y="4"/>
                  </a:lnTo>
                  <a:lnTo>
                    <a:pt x="378" y="3"/>
                  </a:lnTo>
                  <a:lnTo>
                    <a:pt x="354" y="1"/>
                  </a:lnTo>
                  <a:lnTo>
                    <a:pt x="336" y="1"/>
                  </a:lnTo>
                  <a:lnTo>
                    <a:pt x="322" y="0"/>
                  </a:lnTo>
                  <a:lnTo>
                    <a:pt x="313" y="0"/>
                  </a:lnTo>
                  <a:lnTo>
                    <a:pt x="309" y="0"/>
                  </a:lnTo>
                  <a:close/>
                </a:path>
              </a:pathLst>
            </a:custGeom>
            <a:solidFill>
              <a:srgbClr val="B5DDAD"/>
            </a:solidFill>
            <a:ln w="9525">
              <a:noFill/>
              <a:round/>
              <a:headEnd/>
              <a:tailEnd/>
            </a:ln>
          </p:spPr>
          <p:txBody>
            <a:bodyPr/>
            <a:lstStyle/>
            <a:p>
              <a:endParaRPr lang="zh-CN" altLang="en-US" sz="1800"/>
            </a:p>
          </p:txBody>
        </p:sp>
        <p:sp>
          <p:nvSpPr>
            <p:cNvPr id="11" name="Freeform 288"/>
            <p:cNvSpPr>
              <a:spLocks/>
            </p:cNvSpPr>
            <p:nvPr/>
          </p:nvSpPr>
          <p:spPr bwMode="auto">
            <a:xfrm>
              <a:off x="2543" y="2081"/>
              <a:ext cx="400" cy="495"/>
            </a:xfrm>
            <a:custGeom>
              <a:avLst/>
              <a:gdLst>
                <a:gd name="T0" fmla="*/ 147 w 801"/>
                <a:gd name="T1" fmla="*/ 0 h 989"/>
                <a:gd name="T2" fmla="*/ 135 w 801"/>
                <a:gd name="T3" fmla="*/ 0 h 989"/>
                <a:gd name="T4" fmla="*/ 113 w 801"/>
                <a:gd name="T5" fmla="*/ 2 h 989"/>
                <a:gd name="T6" fmla="*/ 87 w 801"/>
                <a:gd name="T7" fmla="*/ 8 h 989"/>
                <a:gd name="T8" fmla="*/ 59 w 801"/>
                <a:gd name="T9" fmla="*/ 19 h 989"/>
                <a:gd name="T10" fmla="*/ 33 w 801"/>
                <a:gd name="T11" fmla="*/ 39 h 989"/>
                <a:gd name="T12" fmla="*/ 13 w 801"/>
                <a:gd name="T13" fmla="*/ 69 h 989"/>
                <a:gd name="T14" fmla="*/ 1 w 801"/>
                <a:gd name="T15" fmla="*/ 111 h 989"/>
                <a:gd name="T16" fmla="*/ 2 w 801"/>
                <a:gd name="T17" fmla="*/ 165 h 989"/>
                <a:gd name="T18" fmla="*/ 15 w 801"/>
                <a:gd name="T19" fmla="*/ 211 h 989"/>
                <a:gd name="T20" fmla="*/ 37 w 801"/>
                <a:gd name="T21" fmla="*/ 248 h 989"/>
                <a:gd name="T22" fmla="*/ 66 w 801"/>
                <a:gd name="T23" fmla="*/ 281 h 989"/>
                <a:gd name="T24" fmla="*/ 100 w 801"/>
                <a:gd name="T25" fmla="*/ 309 h 989"/>
                <a:gd name="T26" fmla="*/ 135 w 801"/>
                <a:gd name="T27" fmla="*/ 338 h 989"/>
                <a:gd name="T28" fmla="*/ 170 w 801"/>
                <a:gd name="T29" fmla="*/ 368 h 989"/>
                <a:gd name="T30" fmla="*/ 201 w 801"/>
                <a:gd name="T31" fmla="*/ 402 h 989"/>
                <a:gd name="T32" fmla="*/ 228 w 801"/>
                <a:gd name="T33" fmla="*/ 441 h 989"/>
                <a:gd name="T34" fmla="*/ 255 w 801"/>
                <a:gd name="T35" fmla="*/ 471 h 989"/>
                <a:gd name="T36" fmla="*/ 283 w 801"/>
                <a:gd name="T37" fmla="*/ 489 h 989"/>
                <a:gd name="T38" fmla="*/ 309 w 801"/>
                <a:gd name="T39" fmla="*/ 495 h 989"/>
                <a:gd name="T40" fmla="*/ 334 w 801"/>
                <a:gd name="T41" fmla="*/ 490 h 989"/>
                <a:gd name="T42" fmla="*/ 355 w 801"/>
                <a:gd name="T43" fmla="*/ 472 h 989"/>
                <a:gd name="T44" fmla="*/ 372 w 801"/>
                <a:gd name="T45" fmla="*/ 443 h 989"/>
                <a:gd name="T46" fmla="*/ 382 w 801"/>
                <a:gd name="T47" fmla="*/ 402 h 989"/>
                <a:gd name="T48" fmla="*/ 388 w 801"/>
                <a:gd name="T49" fmla="*/ 320 h 989"/>
                <a:gd name="T50" fmla="*/ 398 w 801"/>
                <a:gd name="T51" fmla="*/ 202 h 989"/>
                <a:gd name="T52" fmla="*/ 399 w 801"/>
                <a:gd name="T53" fmla="*/ 95 h 989"/>
                <a:gd name="T54" fmla="*/ 378 w 801"/>
                <a:gd name="T55" fmla="*/ 26 h 989"/>
                <a:gd name="T56" fmla="*/ 340 w 801"/>
                <a:gd name="T57" fmla="*/ 12 h 989"/>
                <a:gd name="T58" fmla="*/ 308 w 801"/>
                <a:gd name="T59" fmla="*/ 8 h 989"/>
                <a:gd name="T60" fmla="*/ 274 w 801"/>
                <a:gd name="T61" fmla="*/ 5 h 989"/>
                <a:gd name="T62" fmla="*/ 240 w 801"/>
                <a:gd name="T63" fmla="*/ 4 h 989"/>
                <a:gd name="T64" fmla="*/ 208 w 801"/>
                <a:gd name="T65" fmla="*/ 2 h 989"/>
                <a:gd name="T66" fmla="*/ 181 w 801"/>
                <a:gd name="T67" fmla="*/ 1 h 989"/>
                <a:gd name="T68" fmla="*/ 161 w 801"/>
                <a:gd name="T69" fmla="*/ 0 h 989"/>
                <a:gd name="T70" fmla="*/ 150 w 801"/>
                <a:gd name="T71" fmla="*/ 0 h 9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1"/>
                <a:gd name="T109" fmla="*/ 0 h 989"/>
                <a:gd name="T110" fmla="*/ 801 w 801"/>
                <a:gd name="T111" fmla="*/ 989 h 9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1" h="989">
                  <a:moveTo>
                    <a:pt x="298" y="0"/>
                  </a:moveTo>
                  <a:lnTo>
                    <a:pt x="294" y="0"/>
                  </a:lnTo>
                  <a:lnTo>
                    <a:pt x="285" y="0"/>
                  </a:lnTo>
                  <a:lnTo>
                    <a:pt x="270" y="0"/>
                  </a:lnTo>
                  <a:lnTo>
                    <a:pt x="250" y="0"/>
                  </a:lnTo>
                  <a:lnTo>
                    <a:pt x="227" y="3"/>
                  </a:lnTo>
                  <a:lnTo>
                    <a:pt x="202" y="8"/>
                  </a:lnTo>
                  <a:lnTo>
                    <a:pt x="174" y="15"/>
                  </a:lnTo>
                  <a:lnTo>
                    <a:pt x="147" y="24"/>
                  </a:lnTo>
                  <a:lnTo>
                    <a:pt x="119" y="38"/>
                  </a:lnTo>
                  <a:lnTo>
                    <a:pt x="91" y="55"/>
                  </a:lnTo>
                  <a:lnTo>
                    <a:pt x="67" y="77"/>
                  </a:lnTo>
                  <a:lnTo>
                    <a:pt x="44" y="105"/>
                  </a:lnTo>
                  <a:lnTo>
                    <a:pt x="26" y="138"/>
                  </a:lnTo>
                  <a:lnTo>
                    <a:pt x="12" y="177"/>
                  </a:lnTo>
                  <a:lnTo>
                    <a:pt x="3" y="222"/>
                  </a:lnTo>
                  <a:lnTo>
                    <a:pt x="0" y="275"/>
                  </a:lnTo>
                  <a:lnTo>
                    <a:pt x="5" y="329"/>
                  </a:lnTo>
                  <a:lnTo>
                    <a:pt x="15" y="378"/>
                  </a:lnTo>
                  <a:lnTo>
                    <a:pt x="30" y="421"/>
                  </a:lnTo>
                  <a:lnTo>
                    <a:pt x="51" y="461"/>
                  </a:lnTo>
                  <a:lnTo>
                    <a:pt x="75" y="496"/>
                  </a:lnTo>
                  <a:lnTo>
                    <a:pt x="103" y="530"/>
                  </a:lnTo>
                  <a:lnTo>
                    <a:pt x="133" y="561"/>
                  </a:lnTo>
                  <a:lnTo>
                    <a:pt x="166" y="590"/>
                  </a:lnTo>
                  <a:lnTo>
                    <a:pt x="200" y="618"/>
                  </a:lnTo>
                  <a:lnTo>
                    <a:pt x="235" y="646"/>
                  </a:lnTo>
                  <a:lnTo>
                    <a:pt x="271" y="675"/>
                  </a:lnTo>
                  <a:lnTo>
                    <a:pt x="306" y="704"/>
                  </a:lnTo>
                  <a:lnTo>
                    <a:pt x="340" y="735"/>
                  </a:lnTo>
                  <a:lnTo>
                    <a:pt x="372" y="768"/>
                  </a:lnTo>
                  <a:lnTo>
                    <a:pt x="402" y="804"/>
                  </a:lnTo>
                  <a:lnTo>
                    <a:pt x="430" y="843"/>
                  </a:lnTo>
                  <a:lnTo>
                    <a:pt x="457" y="881"/>
                  </a:lnTo>
                  <a:lnTo>
                    <a:pt x="483" y="913"/>
                  </a:lnTo>
                  <a:lnTo>
                    <a:pt x="511" y="941"/>
                  </a:lnTo>
                  <a:lnTo>
                    <a:pt x="538" y="962"/>
                  </a:lnTo>
                  <a:lnTo>
                    <a:pt x="566" y="977"/>
                  </a:lnTo>
                  <a:lnTo>
                    <a:pt x="593" y="986"/>
                  </a:lnTo>
                  <a:lnTo>
                    <a:pt x="619" y="989"/>
                  </a:lnTo>
                  <a:lnTo>
                    <a:pt x="644" y="987"/>
                  </a:lnTo>
                  <a:lnTo>
                    <a:pt x="669" y="979"/>
                  </a:lnTo>
                  <a:lnTo>
                    <a:pt x="691" y="964"/>
                  </a:lnTo>
                  <a:lnTo>
                    <a:pt x="710" y="944"/>
                  </a:lnTo>
                  <a:lnTo>
                    <a:pt x="729" y="918"/>
                  </a:lnTo>
                  <a:lnTo>
                    <a:pt x="744" y="886"/>
                  </a:lnTo>
                  <a:lnTo>
                    <a:pt x="755" y="848"/>
                  </a:lnTo>
                  <a:lnTo>
                    <a:pt x="764" y="804"/>
                  </a:lnTo>
                  <a:lnTo>
                    <a:pt x="769" y="753"/>
                  </a:lnTo>
                  <a:lnTo>
                    <a:pt x="777" y="640"/>
                  </a:lnTo>
                  <a:lnTo>
                    <a:pt x="787" y="522"/>
                  </a:lnTo>
                  <a:lnTo>
                    <a:pt x="797" y="403"/>
                  </a:lnTo>
                  <a:lnTo>
                    <a:pt x="801" y="290"/>
                  </a:lnTo>
                  <a:lnTo>
                    <a:pt x="799" y="190"/>
                  </a:lnTo>
                  <a:lnTo>
                    <a:pt x="784" y="108"/>
                  </a:lnTo>
                  <a:lnTo>
                    <a:pt x="756" y="52"/>
                  </a:lnTo>
                  <a:lnTo>
                    <a:pt x="710" y="26"/>
                  </a:lnTo>
                  <a:lnTo>
                    <a:pt x="681" y="23"/>
                  </a:lnTo>
                  <a:lnTo>
                    <a:pt x="650" y="19"/>
                  </a:lnTo>
                  <a:lnTo>
                    <a:pt x="617" y="16"/>
                  </a:lnTo>
                  <a:lnTo>
                    <a:pt x="583" y="12"/>
                  </a:lnTo>
                  <a:lnTo>
                    <a:pt x="549" y="10"/>
                  </a:lnTo>
                  <a:lnTo>
                    <a:pt x="514" y="8"/>
                  </a:lnTo>
                  <a:lnTo>
                    <a:pt x="481" y="7"/>
                  </a:lnTo>
                  <a:lnTo>
                    <a:pt x="449" y="4"/>
                  </a:lnTo>
                  <a:lnTo>
                    <a:pt x="417" y="3"/>
                  </a:lnTo>
                  <a:lnTo>
                    <a:pt x="390" y="2"/>
                  </a:lnTo>
                  <a:lnTo>
                    <a:pt x="363" y="2"/>
                  </a:lnTo>
                  <a:lnTo>
                    <a:pt x="341" y="1"/>
                  </a:lnTo>
                  <a:lnTo>
                    <a:pt x="323" y="0"/>
                  </a:lnTo>
                  <a:lnTo>
                    <a:pt x="309" y="0"/>
                  </a:lnTo>
                  <a:lnTo>
                    <a:pt x="301" y="0"/>
                  </a:lnTo>
                  <a:lnTo>
                    <a:pt x="298" y="0"/>
                  </a:lnTo>
                  <a:close/>
                </a:path>
              </a:pathLst>
            </a:custGeom>
            <a:solidFill>
              <a:srgbClr val="A0D699"/>
            </a:solidFill>
            <a:ln w="9525">
              <a:noFill/>
              <a:round/>
              <a:headEnd/>
              <a:tailEnd/>
            </a:ln>
          </p:spPr>
          <p:txBody>
            <a:bodyPr/>
            <a:lstStyle/>
            <a:p>
              <a:endParaRPr lang="zh-CN" altLang="en-US" sz="1800"/>
            </a:p>
          </p:txBody>
        </p:sp>
        <p:sp>
          <p:nvSpPr>
            <p:cNvPr id="12" name="Freeform 289"/>
            <p:cNvSpPr>
              <a:spLocks/>
            </p:cNvSpPr>
            <p:nvPr/>
          </p:nvSpPr>
          <p:spPr bwMode="auto">
            <a:xfrm>
              <a:off x="2554" y="2087"/>
              <a:ext cx="384" cy="475"/>
            </a:xfrm>
            <a:custGeom>
              <a:avLst/>
              <a:gdLst>
                <a:gd name="T0" fmla="*/ 140 w 769"/>
                <a:gd name="T1" fmla="*/ 0 h 950"/>
                <a:gd name="T2" fmla="*/ 129 w 769"/>
                <a:gd name="T3" fmla="*/ 0 h 950"/>
                <a:gd name="T4" fmla="*/ 109 w 769"/>
                <a:gd name="T5" fmla="*/ 2 h 950"/>
                <a:gd name="T6" fmla="*/ 83 w 769"/>
                <a:gd name="T7" fmla="*/ 7 h 950"/>
                <a:gd name="T8" fmla="*/ 56 w 769"/>
                <a:gd name="T9" fmla="*/ 19 h 950"/>
                <a:gd name="T10" fmla="*/ 32 w 769"/>
                <a:gd name="T11" fmla="*/ 38 h 950"/>
                <a:gd name="T12" fmla="*/ 12 w 769"/>
                <a:gd name="T13" fmla="*/ 67 h 950"/>
                <a:gd name="T14" fmla="*/ 1 w 769"/>
                <a:gd name="T15" fmla="*/ 107 h 950"/>
                <a:gd name="T16" fmla="*/ 2 w 769"/>
                <a:gd name="T17" fmla="*/ 159 h 950"/>
                <a:gd name="T18" fmla="*/ 14 w 769"/>
                <a:gd name="T19" fmla="*/ 203 h 950"/>
                <a:gd name="T20" fmla="*/ 36 w 769"/>
                <a:gd name="T21" fmla="*/ 239 h 950"/>
                <a:gd name="T22" fmla="*/ 63 w 769"/>
                <a:gd name="T23" fmla="*/ 270 h 950"/>
                <a:gd name="T24" fmla="*/ 95 w 769"/>
                <a:gd name="T25" fmla="*/ 297 h 950"/>
                <a:gd name="T26" fmla="*/ 129 w 769"/>
                <a:gd name="T27" fmla="*/ 325 h 950"/>
                <a:gd name="T28" fmla="*/ 163 w 769"/>
                <a:gd name="T29" fmla="*/ 353 h 950"/>
                <a:gd name="T30" fmla="*/ 193 w 769"/>
                <a:gd name="T31" fmla="*/ 386 h 950"/>
                <a:gd name="T32" fmla="*/ 219 w 769"/>
                <a:gd name="T33" fmla="*/ 424 h 950"/>
                <a:gd name="T34" fmla="*/ 245 w 769"/>
                <a:gd name="T35" fmla="*/ 452 h 950"/>
                <a:gd name="T36" fmla="*/ 271 w 769"/>
                <a:gd name="T37" fmla="*/ 469 h 950"/>
                <a:gd name="T38" fmla="*/ 297 w 769"/>
                <a:gd name="T39" fmla="*/ 475 h 950"/>
                <a:gd name="T40" fmla="*/ 320 w 769"/>
                <a:gd name="T41" fmla="*/ 470 h 950"/>
                <a:gd name="T42" fmla="*/ 341 w 769"/>
                <a:gd name="T43" fmla="*/ 454 h 950"/>
                <a:gd name="T44" fmla="*/ 356 w 769"/>
                <a:gd name="T45" fmla="*/ 426 h 950"/>
                <a:gd name="T46" fmla="*/ 366 w 769"/>
                <a:gd name="T47" fmla="*/ 386 h 950"/>
                <a:gd name="T48" fmla="*/ 373 w 769"/>
                <a:gd name="T49" fmla="*/ 308 h 950"/>
                <a:gd name="T50" fmla="*/ 382 w 769"/>
                <a:gd name="T51" fmla="*/ 194 h 950"/>
                <a:gd name="T52" fmla="*/ 383 w 769"/>
                <a:gd name="T53" fmla="*/ 92 h 950"/>
                <a:gd name="T54" fmla="*/ 363 w 769"/>
                <a:gd name="T55" fmla="*/ 25 h 950"/>
                <a:gd name="T56" fmla="*/ 327 w 769"/>
                <a:gd name="T57" fmla="*/ 11 h 950"/>
                <a:gd name="T58" fmla="*/ 296 w 769"/>
                <a:gd name="T59" fmla="*/ 7 h 950"/>
                <a:gd name="T60" fmla="*/ 263 w 769"/>
                <a:gd name="T61" fmla="*/ 5 h 950"/>
                <a:gd name="T62" fmla="*/ 230 w 769"/>
                <a:gd name="T63" fmla="*/ 4 h 950"/>
                <a:gd name="T64" fmla="*/ 200 w 769"/>
                <a:gd name="T65" fmla="*/ 2 h 950"/>
                <a:gd name="T66" fmla="*/ 174 w 769"/>
                <a:gd name="T67" fmla="*/ 1 h 950"/>
                <a:gd name="T68" fmla="*/ 154 w 769"/>
                <a:gd name="T69" fmla="*/ 0 h 950"/>
                <a:gd name="T70" fmla="*/ 144 w 769"/>
                <a:gd name="T71" fmla="*/ 0 h 9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9"/>
                <a:gd name="T109" fmla="*/ 0 h 950"/>
                <a:gd name="T110" fmla="*/ 769 w 769"/>
                <a:gd name="T111" fmla="*/ 950 h 9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9" h="950">
                  <a:moveTo>
                    <a:pt x="285" y="0"/>
                  </a:moveTo>
                  <a:lnTo>
                    <a:pt x="281" y="0"/>
                  </a:lnTo>
                  <a:lnTo>
                    <a:pt x="272" y="0"/>
                  </a:lnTo>
                  <a:lnTo>
                    <a:pt x="258" y="0"/>
                  </a:lnTo>
                  <a:lnTo>
                    <a:pt x="240" y="0"/>
                  </a:lnTo>
                  <a:lnTo>
                    <a:pt x="218" y="4"/>
                  </a:lnTo>
                  <a:lnTo>
                    <a:pt x="194" y="7"/>
                  </a:lnTo>
                  <a:lnTo>
                    <a:pt x="167" y="14"/>
                  </a:lnTo>
                  <a:lnTo>
                    <a:pt x="141" y="23"/>
                  </a:lnTo>
                  <a:lnTo>
                    <a:pt x="113" y="37"/>
                  </a:lnTo>
                  <a:lnTo>
                    <a:pt x="88" y="53"/>
                  </a:lnTo>
                  <a:lnTo>
                    <a:pt x="64" y="75"/>
                  </a:lnTo>
                  <a:lnTo>
                    <a:pt x="42" y="101"/>
                  </a:lnTo>
                  <a:lnTo>
                    <a:pt x="24" y="133"/>
                  </a:lnTo>
                  <a:lnTo>
                    <a:pt x="11" y="171"/>
                  </a:lnTo>
                  <a:lnTo>
                    <a:pt x="2" y="214"/>
                  </a:lnTo>
                  <a:lnTo>
                    <a:pt x="0" y="265"/>
                  </a:lnTo>
                  <a:lnTo>
                    <a:pt x="4" y="317"/>
                  </a:lnTo>
                  <a:lnTo>
                    <a:pt x="14" y="363"/>
                  </a:lnTo>
                  <a:lnTo>
                    <a:pt x="29" y="406"/>
                  </a:lnTo>
                  <a:lnTo>
                    <a:pt x="49" y="442"/>
                  </a:lnTo>
                  <a:lnTo>
                    <a:pt x="72" y="478"/>
                  </a:lnTo>
                  <a:lnTo>
                    <a:pt x="98" y="509"/>
                  </a:lnTo>
                  <a:lnTo>
                    <a:pt x="127" y="539"/>
                  </a:lnTo>
                  <a:lnTo>
                    <a:pt x="159" y="567"/>
                  </a:lnTo>
                  <a:lnTo>
                    <a:pt x="191" y="594"/>
                  </a:lnTo>
                  <a:lnTo>
                    <a:pt x="226" y="621"/>
                  </a:lnTo>
                  <a:lnTo>
                    <a:pt x="259" y="649"/>
                  </a:lnTo>
                  <a:lnTo>
                    <a:pt x="294" y="676"/>
                  </a:lnTo>
                  <a:lnTo>
                    <a:pt x="326" y="706"/>
                  </a:lnTo>
                  <a:lnTo>
                    <a:pt x="357" y="737"/>
                  </a:lnTo>
                  <a:lnTo>
                    <a:pt x="386" y="772"/>
                  </a:lnTo>
                  <a:lnTo>
                    <a:pt x="413" y="810"/>
                  </a:lnTo>
                  <a:lnTo>
                    <a:pt x="438" y="847"/>
                  </a:lnTo>
                  <a:lnTo>
                    <a:pt x="463" y="878"/>
                  </a:lnTo>
                  <a:lnTo>
                    <a:pt x="490" y="903"/>
                  </a:lnTo>
                  <a:lnTo>
                    <a:pt x="516" y="924"/>
                  </a:lnTo>
                  <a:lnTo>
                    <a:pt x="543" y="938"/>
                  </a:lnTo>
                  <a:lnTo>
                    <a:pt x="568" y="947"/>
                  </a:lnTo>
                  <a:lnTo>
                    <a:pt x="594" y="950"/>
                  </a:lnTo>
                  <a:lnTo>
                    <a:pt x="619" y="948"/>
                  </a:lnTo>
                  <a:lnTo>
                    <a:pt x="641" y="940"/>
                  </a:lnTo>
                  <a:lnTo>
                    <a:pt x="663" y="926"/>
                  </a:lnTo>
                  <a:lnTo>
                    <a:pt x="682" y="908"/>
                  </a:lnTo>
                  <a:lnTo>
                    <a:pt x="699" y="882"/>
                  </a:lnTo>
                  <a:lnTo>
                    <a:pt x="713" y="851"/>
                  </a:lnTo>
                  <a:lnTo>
                    <a:pt x="725" y="814"/>
                  </a:lnTo>
                  <a:lnTo>
                    <a:pt x="733" y="772"/>
                  </a:lnTo>
                  <a:lnTo>
                    <a:pt x="738" y="723"/>
                  </a:lnTo>
                  <a:lnTo>
                    <a:pt x="746" y="615"/>
                  </a:lnTo>
                  <a:lnTo>
                    <a:pt x="756" y="501"/>
                  </a:lnTo>
                  <a:lnTo>
                    <a:pt x="764" y="387"/>
                  </a:lnTo>
                  <a:lnTo>
                    <a:pt x="769" y="279"/>
                  </a:lnTo>
                  <a:lnTo>
                    <a:pt x="767" y="183"/>
                  </a:lnTo>
                  <a:lnTo>
                    <a:pt x="753" y="105"/>
                  </a:lnTo>
                  <a:lnTo>
                    <a:pt x="726" y="50"/>
                  </a:lnTo>
                  <a:lnTo>
                    <a:pt x="682" y="25"/>
                  </a:lnTo>
                  <a:lnTo>
                    <a:pt x="655" y="22"/>
                  </a:lnTo>
                  <a:lnTo>
                    <a:pt x="625" y="19"/>
                  </a:lnTo>
                  <a:lnTo>
                    <a:pt x="592" y="15"/>
                  </a:lnTo>
                  <a:lnTo>
                    <a:pt x="560" y="13"/>
                  </a:lnTo>
                  <a:lnTo>
                    <a:pt x="527" y="10"/>
                  </a:lnTo>
                  <a:lnTo>
                    <a:pt x="493" y="8"/>
                  </a:lnTo>
                  <a:lnTo>
                    <a:pt x="461" y="7"/>
                  </a:lnTo>
                  <a:lnTo>
                    <a:pt x="430" y="5"/>
                  </a:lnTo>
                  <a:lnTo>
                    <a:pt x="400" y="4"/>
                  </a:lnTo>
                  <a:lnTo>
                    <a:pt x="372" y="2"/>
                  </a:lnTo>
                  <a:lnTo>
                    <a:pt x="348" y="1"/>
                  </a:lnTo>
                  <a:lnTo>
                    <a:pt x="326" y="1"/>
                  </a:lnTo>
                  <a:lnTo>
                    <a:pt x="309" y="0"/>
                  </a:lnTo>
                  <a:lnTo>
                    <a:pt x="296" y="0"/>
                  </a:lnTo>
                  <a:lnTo>
                    <a:pt x="288" y="0"/>
                  </a:lnTo>
                  <a:lnTo>
                    <a:pt x="285" y="0"/>
                  </a:lnTo>
                  <a:close/>
                </a:path>
              </a:pathLst>
            </a:custGeom>
            <a:solidFill>
              <a:srgbClr val="8ECC84"/>
            </a:solidFill>
            <a:ln w="9525">
              <a:noFill/>
              <a:round/>
              <a:headEnd/>
              <a:tailEnd/>
            </a:ln>
          </p:spPr>
          <p:txBody>
            <a:bodyPr/>
            <a:lstStyle/>
            <a:p>
              <a:endParaRPr lang="zh-CN" altLang="en-US" sz="1800"/>
            </a:p>
          </p:txBody>
        </p:sp>
        <p:sp>
          <p:nvSpPr>
            <p:cNvPr id="13" name="Freeform 290"/>
            <p:cNvSpPr>
              <a:spLocks/>
            </p:cNvSpPr>
            <p:nvPr/>
          </p:nvSpPr>
          <p:spPr bwMode="auto">
            <a:xfrm>
              <a:off x="2565" y="2092"/>
              <a:ext cx="368" cy="455"/>
            </a:xfrm>
            <a:custGeom>
              <a:avLst/>
              <a:gdLst>
                <a:gd name="T0" fmla="*/ 135 w 738"/>
                <a:gd name="T1" fmla="*/ 0 h 912"/>
                <a:gd name="T2" fmla="*/ 124 w 738"/>
                <a:gd name="T3" fmla="*/ 0 h 912"/>
                <a:gd name="T4" fmla="*/ 104 w 738"/>
                <a:gd name="T5" fmla="*/ 2 h 912"/>
                <a:gd name="T6" fmla="*/ 80 w 738"/>
                <a:gd name="T7" fmla="*/ 7 h 912"/>
                <a:gd name="T8" fmla="*/ 55 w 738"/>
                <a:gd name="T9" fmla="*/ 18 h 912"/>
                <a:gd name="T10" fmla="*/ 30 w 738"/>
                <a:gd name="T11" fmla="*/ 36 h 912"/>
                <a:gd name="T12" fmla="*/ 11 w 738"/>
                <a:gd name="T13" fmla="*/ 64 h 912"/>
                <a:gd name="T14" fmla="*/ 1 w 738"/>
                <a:gd name="T15" fmla="*/ 103 h 912"/>
                <a:gd name="T16" fmla="*/ 1 w 738"/>
                <a:gd name="T17" fmla="*/ 152 h 912"/>
                <a:gd name="T18" fmla="*/ 14 w 738"/>
                <a:gd name="T19" fmla="*/ 194 h 912"/>
                <a:gd name="T20" fmla="*/ 34 w 738"/>
                <a:gd name="T21" fmla="*/ 228 h 912"/>
                <a:gd name="T22" fmla="*/ 61 w 738"/>
                <a:gd name="T23" fmla="*/ 258 h 912"/>
                <a:gd name="T24" fmla="*/ 92 w 738"/>
                <a:gd name="T25" fmla="*/ 285 h 912"/>
                <a:gd name="T26" fmla="*/ 124 w 738"/>
                <a:gd name="T27" fmla="*/ 310 h 912"/>
                <a:gd name="T28" fmla="*/ 156 w 738"/>
                <a:gd name="T29" fmla="*/ 338 h 912"/>
                <a:gd name="T30" fmla="*/ 184 w 738"/>
                <a:gd name="T31" fmla="*/ 370 h 912"/>
                <a:gd name="T32" fmla="*/ 209 w 738"/>
                <a:gd name="T33" fmla="*/ 406 h 912"/>
                <a:gd name="T34" fmla="*/ 234 w 738"/>
                <a:gd name="T35" fmla="*/ 433 h 912"/>
                <a:gd name="T36" fmla="*/ 260 w 738"/>
                <a:gd name="T37" fmla="*/ 449 h 912"/>
                <a:gd name="T38" fmla="*/ 284 w 738"/>
                <a:gd name="T39" fmla="*/ 455 h 912"/>
                <a:gd name="T40" fmla="*/ 307 w 738"/>
                <a:gd name="T41" fmla="*/ 450 h 912"/>
                <a:gd name="T42" fmla="*/ 326 w 738"/>
                <a:gd name="T43" fmla="*/ 434 h 912"/>
                <a:gd name="T44" fmla="*/ 342 w 738"/>
                <a:gd name="T45" fmla="*/ 407 h 912"/>
                <a:gd name="T46" fmla="*/ 351 w 738"/>
                <a:gd name="T47" fmla="*/ 369 h 912"/>
                <a:gd name="T48" fmla="*/ 357 w 738"/>
                <a:gd name="T49" fmla="*/ 294 h 912"/>
                <a:gd name="T50" fmla="*/ 366 w 738"/>
                <a:gd name="T51" fmla="*/ 185 h 912"/>
                <a:gd name="T52" fmla="*/ 366 w 738"/>
                <a:gd name="T53" fmla="*/ 88 h 912"/>
                <a:gd name="T54" fmla="*/ 347 w 738"/>
                <a:gd name="T55" fmla="*/ 24 h 912"/>
                <a:gd name="T56" fmla="*/ 313 w 738"/>
                <a:gd name="T57" fmla="*/ 10 h 912"/>
                <a:gd name="T58" fmla="*/ 283 w 738"/>
                <a:gd name="T59" fmla="*/ 7 h 912"/>
                <a:gd name="T60" fmla="*/ 252 w 738"/>
                <a:gd name="T61" fmla="*/ 5 h 912"/>
                <a:gd name="T62" fmla="*/ 221 w 738"/>
                <a:gd name="T63" fmla="*/ 3 h 912"/>
                <a:gd name="T64" fmla="*/ 191 w 738"/>
                <a:gd name="T65" fmla="*/ 2 h 912"/>
                <a:gd name="T66" fmla="*/ 167 w 738"/>
                <a:gd name="T67" fmla="*/ 1 h 912"/>
                <a:gd name="T68" fmla="*/ 148 w 738"/>
                <a:gd name="T69" fmla="*/ 0 h 912"/>
                <a:gd name="T70" fmla="*/ 137 w 738"/>
                <a:gd name="T71" fmla="*/ 0 h 9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8"/>
                <a:gd name="T109" fmla="*/ 0 h 912"/>
                <a:gd name="T110" fmla="*/ 738 w 738"/>
                <a:gd name="T111" fmla="*/ 912 h 9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8" h="912">
                  <a:moveTo>
                    <a:pt x="273" y="0"/>
                  </a:moveTo>
                  <a:lnTo>
                    <a:pt x="270" y="0"/>
                  </a:lnTo>
                  <a:lnTo>
                    <a:pt x="262" y="0"/>
                  </a:lnTo>
                  <a:lnTo>
                    <a:pt x="248" y="0"/>
                  </a:lnTo>
                  <a:lnTo>
                    <a:pt x="229" y="0"/>
                  </a:lnTo>
                  <a:lnTo>
                    <a:pt x="209" y="4"/>
                  </a:lnTo>
                  <a:lnTo>
                    <a:pt x="186" y="7"/>
                  </a:lnTo>
                  <a:lnTo>
                    <a:pt x="160" y="14"/>
                  </a:lnTo>
                  <a:lnTo>
                    <a:pt x="135" y="24"/>
                  </a:lnTo>
                  <a:lnTo>
                    <a:pt x="110" y="36"/>
                  </a:lnTo>
                  <a:lnTo>
                    <a:pt x="84" y="52"/>
                  </a:lnTo>
                  <a:lnTo>
                    <a:pt x="61" y="73"/>
                  </a:lnTo>
                  <a:lnTo>
                    <a:pt x="40" y="97"/>
                  </a:lnTo>
                  <a:lnTo>
                    <a:pt x="23" y="128"/>
                  </a:lnTo>
                  <a:lnTo>
                    <a:pt x="10" y="164"/>
                  </a:lnTo>
                  <a:lnTo>
                    <a:pt x="2" y="207"/>
                  </a:lnTo>
                  <a:lnTo>
                    <a:pt x="0" y="255"/>
                  </a:lnTo>
                  <a:lnTo>
                    <a:pt x="3" y="305"/>
                  </a:lnTo>
                  <a:lnTo>
                    <a:pt x="13" y="348"/>
                  </a:lnTo>
                  <a:lnTo>
                    <a:pt x="28" y="389"/>
                  </a:lnTo>
                  <a:lnTo>
                    <a:pt x="46" y="426"/>
                  </a:lnTo>
                  <a:lnTo>
                    <a:pt x="68" y="458"/>
                  </a:lnTo>
                  <a:lnTo>
                    <a:pt x="95" y="489"/>
                  </a:lnTo>
                  <a:lnTo>
                    <a:pt x="122" y="517"/>
                  </a:lnTo>
                  <a:lnTo>
                    <a:pt x="152" y="544"/>
                  </a:lnTo>
                  <a:lnTo>
                    <a:pt x="184" y="571"/>
                  </a:lnTo>
                  <a:lnTo>
                    <a:pt x="217" y="596"/>
                  </a:lnTo>
                  <a:lnTo>
                    <a:pt x="249" y="621"/>
                  </a:lnTo>
                  <a:lnTo>
                    <a:pt x="281" y="649"/>
                  </a:lnTo>
                  <a:lnTo>
                    <a:pt x="312" y="677"/>
                  </a:lnTo>
                  <a:lnTo>
                    <a:pt x="342" y="708"/>
                  </a:lnTo>
                  <a:lnTo>
                    <a:pt x="370" y="741"/>
                  </a:lnTo>
                  <a:lnTo>
                    <a:pt x="395" y="777"/>
                  </a:lnTo>
                  <a:lnTo>
                    <a:pt x="420" y="813"/>
                  </a:lnTo>
                  <a:lnTo>
                    <a:pt x="444" y="843"/>
                  </a:lnTo>
                  <a:lnTo>
                    <a:pt x="469" y="867"/>
                  </a:lnTo>
                  <a:lnTo>
                    <a:pt x="496" y="886"/>
                  </a:lnTo>
                  <a:lnTo>
                    <a:pt x="521" y="900"/>
                  </a:lnTo>
                  <a:lnTo>
                    <a:pt x="545" y="908"/>
                  </a:lnTo>
                  <a:lnTo>
                    <a:pt x="569" y="912"/>
                  </a:lnTo>
                  <a:lnTo>
                    <a:pt x="594" y="909"/>
                  </a:lnTo>
                  <a:lnTo>
                    <a:pt x="615" y="901"/>
                  </a:lnTo>
                  <a:lnTo>
                    <a:pt x="635" y="889"/>
                  </a:lnTo>
                  <a:lnTo>
                    <a:pt x="653" y="870"/>
                  </a:lnTo>
                  <a:lnTo>
                    <a:pt x="671" y="846"/>
                  </a:lnTo>
                  <a:lnTo>
                    <a:pt x="685" y="816"/>
                  </a:lnTo>
                  <a:lnTo>
                    <a:pt x="695" y="781"/>
                  </a:lnTo>
                  <a:lnTo>
                    <a:pt x="703" y="740"/>
                  </a:lnTo>
                  <a:lnTo>
                    <a:pt x="708" y="694"/>
                  </a:lnTo>
                  <a:lnTo>
                    <a:pt x="715" y="590"/>
                  </a:lnTo>
                  <a:lnTo>
                    <a:pt x="724" y="481"/>
                  </a:lnTo>
                  <a:lnTo>
                    <a:pt x="733" y="371"/>
                  </a:lnTo>
                  <a:lnTo>
                    <a:pt x="738" y="268"/>
                  </a:lnTo>
                  <a:lnTo>
                    <a:pt x="734" y="176"/>
                  </a:lnTo>
                  <a:lnTo>
                    <a:pt x="721" y="101"/>
                  </a:lnTo>
                  <a:lnTo>
                    <a:pt x="696" y="48"/>
                  </a:lnTo>
                  <a:lnTo>
                    <a:pt x="653" y="25"/>
                  </a:lnTo>
                  <a:lnTo>
                    <a:pt x="627" y="21"/>
                  </a:lnTo>
                  <a:lnTo>
                    <a:pt x="598" y="18"/>
                  </a:lnTo>
                  <a:lnTo>
                    <a:pt x="568" y="15"/>
                  </a:lnTo>
                  <a:lnTo>
                    <a:pt x="537" y="13"/>
                  </a:lnTo>
                  <a:lnTo>
                    <a:pt x="505" y="11"/>
                  </a:lnTo>
                  <a:lnTo>
                    <a:pt x="474" y="9"/>
                  </a:lnTo>
                  <a:lnTo>
                    <a:pt x="443" y="6"/>
                  </a:lnTo>
                  <a:lnTo>
                    <a:pt x="413" y="5"/>
                  </a:lnTo>
                  <a:lnTo>
                    <a:pt x="384" y="4"/>
                  </a:lnTo>
                  <a:lnTo>
                    <a:pt x="357" y="3"/>
                  </a:lnTo>
                  <a:lnTo>
                    <a:pt x="334" y="2"/>
                  </a:lnTo>
                  <a:lnTo>
                    <a:pt x="313" y="2"/>
                  </a:lnTo>
                  <a:lnTo>
                    <a:pt x="296" y="0"/>
                  </a:lnTo>
                  <a:lnTo>
                    <a:pt x="284" y="0"/>
                  </a:lnTo>
                  <a:lnTo>
                    <a:pt x="275" y="0"/>
                  </a:lnTo>
                  <a:lnTo>
                    <a:pt x="273" y="0"/>
                  </a:lnTo>
                  <a:close/>
                </a:path>
              </a:pathLst>
            </a:custGeom>
            <a:solidFill>
              <a:srgbClr val="7CC672"/>
            </a:solidFill>
            <a:ln w="9525">
              <a:noFill/>
              <a:round/>
              <a:headEnd/>
              <a:tailEnd/>
            </a:ln>
          </p:spPr>
          <p:txBody>
            <a:bodyPr/>
            <a:lstStyle/>
            <a:p>
              <a:endParaRPr lang="zh-CN" altLang="en-US" sz="1800"/>
            </a:p>
          </p:txBody>
        </p:sp>
        <p:sp>
          <p:nvSpPr>
            <p:cNvPr id="14" name="Freeform 291"/>
            <p:cNvSpPr>
              <a:spLocks/>
            </p:cNvSpPr>
            <p:nvPr/>
          </p:nvSpPr>
          <p:spPr bwMode="auto">
            <a:xfrm>
              <a:off x="2575" y="2097"/>
              <a:ext cx="353" cy="436"/>
            </a:xfrm>
            <a:custGeom>
              <a:avLst/>
              <a:gdLst>
                <a:gd name="T0" fmla="*/ 129 w 705"/>
                <a:gd name="T1" fmla="*/ 0 h 872"/>
                <a:gd name="T2" fmla="*/ 119 w 705"/>
                <a:gd name="T3" fmla="*/ 0 h 872"/>
                <a:gd name="T4" fmla="*/ 100 w 705"/>
                <a:gd name="T5" fmla="*/ 1 h 872"/>
                <a:gd name="T6" fmla="*/ 77 w 705"/>
                <a:gd name="T7" fmla="*/ 7 h 872"/>
                <a:gd name="T8" fmla="*/ 53 w 705"/>
                <a:gd name="T9" fmla="*/ 17 h 872"/>
                <a:gd name="T10" fmla="*/ 30 w 705"/>
                <a:gd name="T11" fmla="*/ 35 h 872"/>
                <a:gd name="T12" fmla="*/ 11 w 705"/>
                <a:gd name="T13" fmla="*/ 61 h 872"/>
                <a:gd name="T14" fmla="*/ 1 w 705"/>
                <a:gd name="T15" fmla="*/ 99 h 872"/>
                <a:gd name="T16" fmla="*/ 2 w 705"/>
                <a:gd name="T17" fmla="*/ 145 h 872"/>
                <a:gd name="T18" fmla="*/ 13 w 705"/>
                <a:gd name="T19" fmla="*/ 186 h 872"/>
                <a:gd name="T20" fmla="*/ 33 w 705"/>
                <a:gd name="T21" fmla="*/ 219 h 872"/>
                <a:gd name="T22" fmla="*/ 58 w 705"/>
                <a:gd name="T23" fmla="*/ 247 h 872"/>
                <a:gd name="T24" fmla="*/ 88 w 705"/>
                <a:gd name="T25" fmla="*/ 273 h 872"/>
                <a:gd name="T26" fmla="*/ 119 w 705"/>
                <a:gd name="T27" fmla="*/ 297 h 872"/>
                <a:gd name="T28" fmla="*/ 149 w 705"/>
                <a:gd name="T29" fmla="*/ 324 h 872"/>
                <a:gd name="T30" fmla="*/ 177 w 705"/>
                <a:gd name="T31" fmla="*/ 354 h 872"/>
                <a:gd name="T32" fmla="*/ 201 w 705"/>
                <a:gd name="T33" fmla="*/ 388 h 872"/>
                <a:gd name="T34" fmla="*/ 224 w 705"/>
                <a:gd name="T35" fmla="*/ 414 h 872"/>
                <a:gd name="T36" fmla="*/ 249 w 705"/>
                <a:gd name="T37" fmla="*/ 430 h 872"/>
                <a:gd name="T38" fmla="*/ 273 w 705"/>
                <a:gd name="T39" fmla="*/ 436 h 872"/>
                <a:gd name="T40" fmla="*/ 294 w 705"/>
                <a:gd name="T41" fmla="*/ 432 h 872"/>
                <a:gd name="T42" fmla="*/ 313 w 705"/>
                <a:gd name="T43" fmla="*/ 416 h 872"/>
                <a:gd name="T44" fmla="*/ 328 w 705"/>
                <a:gd name="T45" fmla="*/ 391 h 872"/>
                <a:gd name="T46" fmla="*/ 336 w 705"/>
                <a:gd name="T47" fmla="*/ 354 h 872"/>
                <a:gd name="T48" fmla="*/ 342 w 705"/>
                <a:gd name="T49" fmla="*/ 282 h 872"/>
                <a:gd name="T50" fmla="*/ 351 w 705"/>
                <a:gd name="T51" fmla="*/ 178 h 872"/>
                <a:gd name="T52" fmla="*/ 352 w 705"/>
                <a:gd name="T53" fmla="*/ 84 h 872"/>
                <a:gd name="T54" fmla="*/ 333 w 705"/>
                <a:gd name="T55" fmla="*/ 23 h 872"/>
                <a:gd name="T56" fmla="*/ 300 w 705"/>
                <a:gd name="T57" fmla="*/ 11 h 872"/>
                <a:gd name="T58" fmla="*/ 272 w 705"/>
                <a:gd name="T59" fmla="*/ 7 h 872"/>
                <a:gd name="T60" fmla="*/ 242 w 705"/>
                <a:gd name="T61" fmla="*/ 5 h 872"/>
                <a:gd name="T62" fmla="*/ 212 w 705"/>
                <a:gd name="T63" fmla="*/ 3 h 872"/>
                <a:gd name="T64" fmla="*/ 184 w 705"/>
                <a:gd name="T65" fmla="*/ 2 h 872"/>
                <a:gd name="T66" fmla="*/ 160 w 705"/>
                <a:gd name="T67" fmla="*/ 1 h 872"/>
                <a:gd name="T68" fmla="*/ 142 w 705"/>
                <a:gd name="T69" fmla="*/ 1 h 872"/>
                <a:gd name="T70" fmla="*/ 132 w 705"/>
                <a:gd name="T71" fmla="*/ 0 h 8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872"/>
                <a:gd name="T110" fmla="*/ 705 w 705"/>
                <a:gd name="T111" fmla="*/ 872 h 8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872">
                  <a:moveTo>
                    <a:pt x="262" y="0"/>
                  </a:moveTo>
                  <a:lnTo>
                    <a:pt x="258" y="0"/>
                  </a:lnTo>
                  <a:lnTo>
                    <a:pt x="250" y="0"/>
                  </a:lnTo>
                  <a:lnTo>
                    <a:pt x="237" y="0"/>
                  </a:lnTo>
                  <a:lnTo>
                    <a:pt x="220" y="0"/>
                  </a:lnTo>
                  <a:lnTo>
                    <a:pt x="200" y="2"/>
                  </a:lnTo>
                  <a:lnTo>
                    <a:pt x="177" y="7"/>
                  </a:lnTo>
                  <a:lnTo>
                    <a:pt x="153" y="13"/>
                  </a:lnTo>
                  <a:lnTo>
                    <a:pt x="129" y="22"/>
                  </a:lnTo>
                  <a:lnTo>
                    <a:pt x="105" y="33"/>
                  </a:lnTo>
                  <a:lnTo>
                    <a:pt x="81" y="49"/>
                  </a:lnTo>
                  <a:lnTo>
                    <a:pt x="59" y="69"/>
                  </a:lnTo>
                  <a:lnTo>
                    <a:pt x="39" y="93"/>
                  </a:lnTo>
                  <a:lnTo>
                    <a:pt x="22" y="122"/>
                  </a:lnTo>
                  <a:lnTo>
                    <a:pt x="10" y="157"/>
                  </a:lnTo>
                  <a:lnTo>
                    <a:pt x="2" y="197"/>
                  </a:lnTo>
                  <a:lnTo>
                    <a:pt x="0" y="243"/>
                  </a:lnTo>
                  <a:lnTo>
                    <a:pt x="3" y="290"/>
                  </a:lnTo>
                  <a:lnTo>
                    <a:pt x="13" y="333"/>
                  </a:lnTo>
                  <a:lnTo>
                    <a:pt x="26" y="371"/>
                  </a:lnTo>
                  <a:lnTo>
                    <a:pt x="44" y="406"/>
                  </a:lnTo>
                  <a:lnTo>
                    <a:pt x="66" y="438"/>
                  </a:lnTo>
                  <a:lnTo>
                    <a:pt x="90" y="468"/>
                  </a:lnTo>
                  <a:lnTo>
                    <a:pt x="116" y="494"/>
                  </a:lnTo>
                  <a:lnTo>
                    <a:pt x="145" y="521"/>
                  </a:lnTo>
                  <a:lnTo>
                    <a:pt x="175" y="545"/>
                  </a:lnTo>
                  <a:lnTo>
                    <a:pt x="206" y="570"/>
                  </a:lnTo>
                  <a:lnTo>
                    <a:pt x="237" y="594"/>
                  </a:lnTo>
                  <a:lnTo>
                    <a:pt x="268" y="621"/>
                  </a:lnTo>
                  <a:lnTo>
                    <a:pt x="298" y="647"/>
                  </a:lnTo>
                  <a:lnTo>
                    <a:pt x="327" y="677"/>
                  </a:lnTo>
                  <a:lnTo>
                    <a:pt x="354" y="708"/>
                  </a:lnTo>
                  <a:lnTo>
                    <a:pt x="378" y="743"/>
                  </a:lnTo>
                  <a:lnTo>
                    <a:pt x="401" y="776"/>
                  </a:lnTo>
                  <a:lnTo>
                    <a:pt x="424" y="805"/>
                  </a:lnTo>
                  <a:lnTo>
                    <a:pt x="448" y="828"/>
                  </a:lnTo>
                  <a:lnTo>
                    <a:pt x="474" y="846"/>
                  </a:lnTo>
                  <a:lnTo>
                    <a:pt x="498" y="860"/>
                  </a:lnTo>
                  <a:lnTo>
                    <a:pt x="521" y="868"/>
                  </a:lnTo>
                  <a:lnTo>
                    <a:pt x="545" y="872"/>
                  </a:lnTo>
                  <a:lnTo>
                    <a:pt x="567" y="870"/>
                  </a:lnTo>
                  <a:lnTo>
                    <a:pt x="588" y="863"/>
                  </a:lnTo>
                  <a:lnTo>
                    <a:pt x="607" y="850"/>
                  </a:lnTo>
                  <a:lnTo>
                    <a:pt x="626" y="832"/>
                  </a:lnTo>
                  <a:lnTo>
                    <a:pt x="641" y="808"/>
                  </a:lnTo>
                  <a:lnTo>
                    <a:pt x="655" y="781"/>
                  </a:lnTo>
                  <a:lnTo>
                    <a:pt x="665" y="746"/>
                  </a:lnTo>
                  <a:lnTo>
                    <a:pt x="672" y="708"/>
                  </a:lnTo>
                  <a:lnTo>
                    <a:pt x="676" y="663"/>
                  </a:lnTo>
                  <a:lnTo>
                    <a:pt x="683" y="564"/>
                  </a:lnTo>
                  <a:lnTo>
                    <a:pt x="693" y="459"/>
                  </a:lnTo>
                  <a:lnTo>
                    <a:pt x="701" y="355"/>
                  </a:lnTo>
                  <a:lnTo>
                    <a:pt x="705" y="256"/>
                  </a:lnTo>
                  <a:lnTo>
                    <a:pt x="703" y="168"/>
                  </a:lnTo>
                  <a:lnTo>
                    <a:pt x="690" y="97"/>
                  </a:lnTo>
                  <a:lnTo>
                    <a:pt x="665" y="46"/>
                  </a:lnTo>
                  <a:lnTo>
                    <a:pt x="625" y="24"/>
                  </a:lnTo>
                  <a:lnTo>
                    <a:pt x="599" y="21"/>
                  </a:lnTo>
                  <a:lnTo>
                    <a:pt x="572" y="18"/>
                  </a:lnTo>
                  <a:lnTo>
                    <a:pt x="543" y="15"/>
                  </a:lnTo>
                  <a:lnTo>
                    <a:pt x="513" y="13"/>
                  </a:lnTo>
                  <a:lnTo>
                    <a:pt x="483" y="10"/>
                  </a:lnTo>
                  <a:lnTo>
                    <a:pt x="453" y="8"/>
                  </a:lnTo>
                  <a:lnTo>
                    <a:pt x="423" y="7"/>
                  </a:lnTo>
                  <a:lnTo>
                    <a:pt x="394" y="4"/>
                  </a:lnTo>
                  <a:lnTo>
                    <a:pt x="368" y="3"/>
                  </a:lnTo>
                  <a:lnTo>
                    <a:pt x="342" y="2"/>
                  </a:lnTo>
                  <a:lnTo>
                    <a:pt x="319" y="2"/>
                  </a:lnTo>
                  <a:lnTo>
                    <a:pt x="300" y="1"/>
                  </a:lnTo>
                  <a:lnTo>
                    <a:pt x="283" y="1"/>
                  </a:lnTo>
                  <a:lnTo>
                    <a:pt x="272" y="0"/>
                  </a:lnTo>
                  <a:lnTo>
                    <a:pt x="264" y="0"/>
                  </a:lnTo>
                  <a:lnTo>
                    <a:pt x="262" y="0"/>
                  </a:lnTo>
                  <a:close/>
                </a:path>
              </a:pathLst>
            </a:custGeom>
            <a:solidFill>
              <a:srgbClr val="68BF5E"/>
            </a:solidFill>
            <a:ln w="9525">
              <a:noFill/>
              <a:round/>
              <a:headEnd/>
              <a:tailEnd/>
            </a:ln>
          </p:spPr>
          <p:txBody>
            <a:bodyPr/>
            <a:lstStyle/>
            <a:p>
              <a:endParaRPr lang="zh-CN" altLang="en-US" sz="1800"/>
            </a:p>
          </p:txBody>
        </p:sp>
        <p:sp>
          <p:nvSpPr>
            <p:cNvPr id="15" name="Freeform 292"/>
            <p:cNvSpPr>
              <a:spLocks/>
            </p:cNvSpPr>
            <p:nvPr/>
          </p:nvSpPr>
          <p:spPr bwMode="auto">
            <a:xfrm>
              <a:off x="2586" y="2103"/>
              <a:ext cx="337" cy="415"/>
            </a:xfrm>
            <a:custGeom>
              <a:avLst/>
              <a:gdLst>
                <a:gd name="T0" fmla="*/ 123 w 673"/>
                <a:gd name="T1" fmla="*/ 0 h 831"/>
                <a:gd name="T2" fmla="*/ 113 w 673"/>
                <a:gd name="T3" fmla="*/ 0 h 831"/>
                <a:gd name="T4" fmla="*/ 95 w 673"/>
                <a:gd name="T5" fmla="*/ 1 h 831"/>
                <a:gd name="T6" fmla="*/ 73 w 673"/>
                <a:gd name="T7" fmla="*/ 6 h 831"/>
                <a:gd name="T8" fmla="*/ 50 w 673"/>
                <a:gd name="T9" fmla="*/ 15 h 831"/>
                <a:gd name="T10" fmla="*/ 28 w 673"/>
                <a:gd name="T11" fmla="*/ 32 h 831"/>
                <a:gd name="T12" fmla="*/ 11 w 673"/>
                <a:gd name="T13" fmla="*/ 58 h 831"/>
                <a:gd name="T14" fmla="*/ 1 w 673"/>
                <a:gd name="T15" fmla="*/ 93 h 831"/>
                <a:gd name="T16" fmla="*/ 2 w 673"/>
                <a:gd name="T17" fmla="*/ 138 h 831"/>
                <a:gd name="T18" fmla="*/ 13 w 673"/>
                <a:gd name="T19" fmla="*/ 177 h 831"/>
                <a:gd name="T20" fmla="*/ 31 w 673"/>
                <a:gd name="T21" fmla="*/ 209 h 831"/>
                <a:gd name="T22" fmla="*/ 56 w 673"/>
                <a:gd name="T23" fmla="*/ 235 h 831"/>
                <a:gd name="T24" fmla="*/ 84 w 673"/>
                <a:gd name="T25" fmla="*/ 260 h 831"/>
                <a:gd name="T26" fmla="*/ 114 w 673"/>
                <a:gd name="T27" fmla="*/ 284 h 831"/>
                <a:gd name="T28" fmla="*/ 142 w 673"/>
                <a:gd name="T29" fmla="*/ 309 h 831"/>
                <a:gd name="T30" fmla="*/ 169 w 673"/>
                <a:gd name="T31" fmla="*/ 337 h 831"/>
                <a:gd name="T32" fmla="*/ 191 w 673"/>
                <a:gd name="T33" fmla="*/ 370 h 831"/>
                <a:gd name="T34" fmla="*/ 215 w 673"/>
                <a:gd name="T35" fmla="*/ 395 h 831"/>
                <a:gd name="T36" fmla="*/ 238 w 673"/>
                <a:gd name="T37" fmla="*/ 410 h 831"/>
                <a:gd name="T38" fmla="*/ 260 w 673"/>
                <a:gd name="T39" fmla="*/ 415 h 831"/>
                <a:gd name="T40" fmla="*/ 281 w 673"/>
                <a:gd name="T41" fmla="*/ 411 h 831"/>
                <a:gd name="T42" fmla="*/ 299 w 673"/>
                <a:gd name="T43" fmla="*/ 397 h 831"/>
                <a:gd name="T44" fmla="*/ 312 w 673"/>
                <a:gd name="T45" fmla="*/ 372 h 831"/>
                <a:gd name="T46" fmla="*/ 321 w 673"/>
                <a:gd name="T47" fmla="*/ 337 h 831"/>
                <a:gd name="T48" fmla="*/ 326 w 673"/>
                <a:gd name="T49" fmla="*/ 269 h 831"/>
                <a:gd name="T50" fmla="*/ 334 w 673"/>
                <a:gd name="T51" fmla="*/ 169 h 831"/>
                <a:gd name="T52" fmla="*/ 336 w 673"/>
                <a:gd name="T53" fmla="*/ 80 h 831"/>
                <a:gd name="T54" fmla="*/ 318 w 673"/>
                <a:gd name="T55" fmla="*/ 22 h 831"/>
                <a:gd name="T56" fmla="*/ 287 w 673"/>
                <a:gd name="T57" fmla="*/ 9 h 831"/>
                <a:gd name="T58" fmla="*/ 259 w 673"/>
                <a:gd name="T59" fmla="*/ 7 h 831"/>
                <a:gd name="T60" fmla="*/ 231 w 673"/>
                <a:gd name="T61" fmla="*/ 5 h 831"/>
                <a:gd name="T62" fmla="*/ 202 w 673"/>
                <a:gd name="T63" fmla="*/ 3 h 831"/>
                <a:gd name="T64" fmla="*/ 175 w 673"/>
                <a:gd name="T65" fmla="*/ 2 h 831"/>
                <a:gd name="T66" fmla="*/ 152 w 673"/>
                <a:gd name="T67" fmla="*/ 1 h 831"/>
                <a:gd name="T68" fmla="*/ 136 w 673"/>
                <a:gd name="T69" fmla="*/ 0 h 831"/>
                <a:gd name="T70" fmla="*/ 126 w 673"/>
                <a:gd name="T71" fmla="*/ 0 h 8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3"/>
                <a:gd name="T109" fmla="*/ 0 h 831"/>
                <a:gd name="T110" fmla="*/ 673 w 673"/>
                <a:gd name="T111" fmla="*/ 831 h 8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3" h="831">
                  <a:moveTo>
                    <a:pt x="249" y="0"/>
                  </a:moveTo>
                  <a:lnTo>
                    <a:pt x="246" y="0"/>
                  </a:lnTo>
                  <a:lnTo>
                    <a:pt x="238" y="0"/>
                  </a:lnTo>
                  <a:lnTo>
                    <a:pt x="226" y="0"/>
                  </a:lnTo>
                  <a:lnTo>
                    <a:pt x="210" y="0"/>
                  </a:lnTo>
                  <a:lnTo>
                    <a:pt x="190" y="3"/>
                  </a:lnTo>
                  <a:lnTo>
                    <a:pt x="169" y="6"/>
                  </a:lnTo>
                  <a:lnTo>
                    <a:pt x="146" y="12"/>
                  </a:lnTo>
                  <a:lnTo>
                    <a:pt x="123" y="21"/>
                  </a:lnTo>
                  <a:lnTo>
                    <a:pt x="99" y="31"/>
                  </a:lnTo>
                  <a:lnTo>
                    <a:pt x="77" y="46"/>
                  </a:lnTo>
                  <a:lnTo>
                    <a:pt x="55" y="65"/>
                  </a:lnTo>
                  <a:lnTo>
                    <a:pt x="37" y="88"/>
                  </a:lnTo>
                  <a:lnTo>
                    <a:pt x="21" y="116"/>
                  </a:lnTo>
                  <a:lnTo>
                    <a:pt x="9" y="149"/>
                  </a:lnTo>
                  <a:lnTo>
                    <a:pt x="2" y="187"/>
                  </a:lnTo>
                  <a:lnTo>
                    <a:pt x="0" y="232"/>
                  </a:lnTo>
                  <a:lnTo>
                    <a:pt x="3" y="277"/>
                  </a:lnTo>
                  <a:lnTo>
                    <a:pt x="11" y="318"/>
                  </a:lnTo>
                  <a:lnTo>
                    <a:pt x="25" y="355"/>
                  </a:lnTo>
                  <a:lnTo>
                    <a:pt x="42" y="387"/>
                  </a:lnTo>
                  <a:lnTo>
                    <a:pt x="62" y="419"/>
                  </a:lnTo>
                  <a:lnTo>
                    <a:pt x="85" y="446"/>
                  </a:lnTo>
                  <a:lnTo>
                    <a:pt x="112" y="471"/>
                  </a:lnTo>
                  <a:lnTo>
                    <a:pt x="139" y="497"/>
                  </a:lnTo>
                  <a:lnTo>
                    <a:pt x="167" y="521"/>
                  </a:lnTo>
                  <a:lnTo>
                    <a:pt x="197" y="544"/>
                  </a:lnTo>
                  <a:lnTo>
                    <a:pt x="227" y="568"/>
                  </a:lnTo>
                  <a:lnTo>
                    <a:pt x="256" y="592"/>
                  </a:lnTo>
                  <a:lnTo>
                    <a:pt x="284" y="618"/>
                  </a:lnTo>
                  <a:lnTo>
                    <a:pt x="312" y="645"/>
                  </a:lnTo>
                  <a:lnTo>
                    <a:pt x="337" y="675"/>
                  </a:lnTo>
                  <a:lnTo>
                    <a:pt x="361" y="709"/>
                  </a:lnTo>
                  <a:lnTo>
                    <a:pt x="382" y="741"/>
                  </a:lnTo>
                  <a:lnTo>
                    <a:pt x="405" y="768"/>
                  </a:lnTo>
                  <a:lnTo>
                    <a:pt x="429" y="791"/>
                  </a:lnTo>
                  <a:lnTo>
                    <a:pt x="452" y="808"/>
                  </a:lnTo>
                  <a:lnTo>
                    <a:pt x="475" y="821"/>
                  </a:lnTo>
                  <a:lnTo>
                    <a:pt x="498" y="829"/>
                  </a:lnTo>
                  <a:lnTo>
                    <a:pt x="520" y="831"/>
                  </a:lnTo>
                  <a:lnTo>
                    <a:pt x="541" y="830"/>
                  </a:lnTo>
                  <a:lnTo>
                    <a:pt x="561" y="823"/>
                  </a:lnTo>
                  <a:lnTo>
                    <a:pt x="579" y="810"/>
                  </a:lnTo>
                  <a:lnTo>
                    <a:pt x="597" y="794"/>
                  </a:lnTo>
                  <a:lnTo>
                    <a:pt x="612" y="771"/>
                  </a:lnTo>
                  <a:lnTo>
                    <a:pt x="624" y="744"/>
                  </a:lnTo>
                  <a:lnTo>
                    <a:pt x="634" y="712"/>
                  </a:lnTo>
                  <a:lnTo>
                    <a:pt x="642" y="675"/>
                  </a:lnTo>
                  <a:lnTo>
                    <a:pt x="645" y="633"/>
                  </a:lnTo>
                  <a:lnTo>
                    <a:pt x="652" y="538"/>
                  </a:lnTo>
                  <a:lnTo>
                    <a:pt x="661" y="438"/>
                  </a:lnTo>
                  <a:lnTo>
                    <a:pt x="668" y="339"/>
                  </a:lnTo>
                  <a:lnTo>
                    <a:pt x="673" y="245"/>
                  </a:lnTo>
                  <a:lnTo>
                    <a:pt x="671" y="160"/>
                  </a:lnTo>
                  <a:lnTo>
                    <a:pt x="659" y="91"/>
                  </a:lnTo>
                  <a:lnTo>
                    <a:pt x="635" y="44"/>
                  </a:lnTo>
                  <a:lnTo>
                    <a:pt x="597" y="22"/>
                  </a:lnTo>
                  <a:lnTo>
                    <a:pt x="573" y="19"/>
                  </a:lnTo>
                  <a:lnTo>
                    <a:pt x="546" y="17"/>
                  </a:lnTo>
                  <a:lnTo>
                    <a:pt x="518" y="14"/>
                  </a:lnTo>
                  <a:lnTo>
                    <a:pt x="490" y="12"/>
                  </a:lnTo>
                  <a:lnTo>
                    <a:pt x="461" y="10"/>
                  </a:lnTo>
                  <a:lnTo>
                    <a:pt x="432" y="7"/>
                  </a:lnTo>
                  <a:lnTo>
                    <a:pt x="403" y="6"/>
                  </a:lnTo>
                  <a:lnTo>
                    <a:pt x="376" y="5"/>
                  </a:lnTo>
                  <a:lnTo>
                    <a:pt x="350" y="4"/>
                  </a:lnTo>
                  <a:lnTo>
                    <a:pt x="326" y="3"/>
                  </a:lnTo>
                  <a:lnTo>
                    <a:pt x="304" y="2"/>
                  </a:lnTo>
                  <a:lnTo>
                    <a:pt x="286" y="2"/>
                  </a:lnTo>
                  <a:lnTo>
                    <a:pt x="271" y="0"/>
                  </a:lnTo>
                  <a:lnTo>
                    <a:pt x="259" y="0"/>
                  </a:lnTo>
                  <a:lnTo>
                    <a:pt x="251" y="0"/>
                  </a:lnTo>
                  <a:lnTo>
                    <a:pt x="249" y="0"/>
                  </a:lnTo>
                  <a:close/>
                </a:path>
              </a:pathLst>
            </a:custGeom>
            <a:solidFill>
              <a:srgbClr val="56B549"/>
            </a:solidFill>
            <a:ln w="9525">
              <a:noFill/>
              <a:round/>
              <a:headEnd/>
              <a:tailEnd/>
            </a:ln>
          </p:spPr>
          <p:txBody>
            <a:bodyPr/>
            <a:lstStyle/>
            <a:p>
              <a:endParaRPr lang="zh-CN" altLang="en-US" sz="1800"/>
            </a:p>
          </p:txBody>
        </p:sp>
        <p:sp>
          <p:nvSpPr>
            <p:cNvPr id="16" name="Freeform 293"/>
            <p:cNvSpPr>
              <a:spLocks/>
            </p:cNvSpPr>
            <p:nvPr/>
          </p:nvSpPr>
          <p:spPr bwMode="auto">
            <a:xfrm>
              <a:off x="2737" y="2654"/>
              <a:ext cx="308" cy="216"/>
            </a:xfrm>
            <a:custGeom>
              <a:avLst/>
              <a:gdLst>
                <a:gd name="T0" fmla="*/ 20 w 614"/>
                <a:gd name="T1" fmla="*/ 80 h 432"/>
                <a:gd name="T2" fmla="*/ 18 w 614"/>
                <a:gd name="T3" fmla="*/ 79 h 432"/>
                <a:gd name="T4" fmla="*/ 14 w 614"/>
                <a:gd name="T5" fmla="*/ 76 h 432"/>
                <a:gd name="T6" fmla="*/ 9 w 614"/>
                <a:gd name="T7" fmla="*/ 72 h 432"/>
                <a:gd name="T8" fmla="*/ 4 w 614"/>
                <a:gd name="T9" fmla="*/ 65 h 432"/>
                <a:gd name="T10" fmla="*/ 1 w 614"/>
                <a:gd name="T11" fmla="*/ 57 h 432"/>
                <a:gd name="T12" fmla="*/ 0 w 614"/>
                <a:gd name="T13" fmla="*/ 47 h 432"/>
                <a:gd name="T14" fmla="*/ 3 w 614"/>
                <a:gd name="T15" fmla="*/ 34 h 432"/>
                <a:gd name="T16" fmla="*/ 11 w 614"/>
                <a:gd name="T17" fmla="*/ 19 h 432"/>
                <a:gd name="T18" fmla="*/ 17 w 614"/>
                <a:gd name="T19" fmla="*/ 12 h 432"/>
                <a:gd name="T20" fmla="*/ 24 w 614"/>
                <a:gd name="T21" fmla="*/ 6 h 432"/>
                <a:gd name="T22" fmla="*/ 31 w 614"/>
                <a:gd name="T23" fmla="*/ 2 h 432"/>
                <a:gd name="T24" fmla="*/ 40 w 614"/>
                <a:gd name="T25" fmla="*/ 1 h 432"/>
                <a:gd name="T26" fmla="*/ 49 w 614"/>
                <a:gd name="T27" fmla="*/ 0 h 432"/>
                <a:gd name="T28" fmla="*/ 58 w 614"/>
                <a:gd name="T29" fmla="*/ 1 h 432"/>
                <a:gd name="T30" fmla="*/ 68 w 614"/>
                <a:gd name="T31" fmla="*/ 2 h 432"/>
                <a:gd name="T32" fmla="*/ 77 w 614"/>
                <a:gd name="T33" fmla="*/ 5 h 432"/>
                <a:gd name="T34" fmla="*/ 87 w 614"/>
                <a:gd name="T35" fmla="*/ 8 h 432"/>
                <a:gd name="T36" fmla="*/ 97 w 614"/>
                <a:gd name="T37" fmla="*/ 12 h 432"/>
                <a:gd name="T38" fmla="*/ 107 w 614"/>
                <a:gd name="T39" fmla="*/ 15 h 432"/>
                <a:gd name="T40" fmla="*/ 116 w 614"/>
                <a:gd name="T41" fmla="*/ 20 h 432"/>
                <a:gd name="T42" fmla="*/ 125 w 614"/>
                <a:gd name="T43" fmla="*/ 24 h 432"/>
                <a:gd name="T44" fmla="*/ 133 w 614"/>
                <a:gd name="T45" fmla="*/ 27 h 432"/>
                <a:gd name="T46" fmla="*/ 141 w 614"/>
                <a:gd name="T47" fmla="*/ 30 h 432"/>
                <a:gd name="T48" fmla="*/ 148 w 614"/>
                <a:gd name="T49" fmla="*/ 33 h 432"/>
                <a:gd name="T50" fmla="*/ 156 w 614"/>
                <a:gd name="T51" fmla="*/ 35 h 432"/>
                <a:gd name="T52" fmla="*/ 164 w 614"/>
                <a:gd name="T53" fmla="*/ 38 h 432"/>
                <a:gd name="T54" fmla="*/ 173 w 614"/>
                <a:gd name="T55" fmla="*/ 40 h 432"/>
                <a:gd name="T56" fmla="*/ 184 w 614"/>
                <a:gd name="T57" fmla="*/ 44 h 432"/>
                <a:gd name="T58" fmla="*/ 195 w 614"/>
                <a:gd name="T59" fmla="*/ 48 h 432"/>
                <a:gd name="T60" fmla="*/ 206 w 614"/>
                <a:gd name="T61" fmla="*/ 53 h 432"/>
                <a:gd name="T62" fmla="*/ 218 w 614"/>
                <a:gd name="T63" fmla="*/ 57 h 432"/>
                <a:gd name="T64" fmla="*/ 230 w 614"/>
                <a:gd name="T65" fmla="*/ 64 h 432"/>
                <a:gd name="T66" fmla="*/ 242 w 614"/>
                <a:gd name="T67" fmla="*/ 71 h 432"/>
                <a:gd name="T68" fmla="*/ 253 w 614"/>
                <a:gd name="T69" fmla="*/ 80 h 432"/>
                <a:gd name="T70" fmla="*/ 265 w 614"/>
                <a:gd name="T71" fmla="*/ 89 h 432"/>
                <a:gd name="T72" fmla="*/ 275 w 614"/>
                <a:gd name="T73" fmla="*/ 100 h 432"/>
                <a:gd name="T74" fmla="*/ 284 w 614"/>
                <a:gd name="T75" fmla="*/ 111 h 432"/>
                <a:gd name="T76" fmla="*/ 293 w 614"/>
                <a:gd name="T77" fmla="*/ 125 h 432"/>
                <a:gd name="T78" fmla="*/ 300 w 614"/>
                <a:gd name="T79" fmla="*/ 141 h 432"/>
                <a:gd name="T80" fmla="*/ 305 w 614"/>
                <a:gd name="T81" fmla="*/ 158 h 432"/>
                <a:gd name="T82" fmla="*/ 308 w 614"/>
                <a:gd name="T83" fmla="*/ 175 h 432"/>
                <a:gd name="T84" fmla="*/ 305 w 614"/>
                <a:gd name="T85" fmla="*/ 189 h 432"/>
                <a:gd name="T86" fmla="*/ 297 w 614"/>
                <a:gd name="T87" fmla="*/ 199 h 432"/>
                <a:gd name="T88" fmla="*/ 286 w 614"/>
                <a:gd name="T89" fmla="*/ 208 h 432"/>
                <a:gd name="T90" fmla="*/ 271 w 614"/>
                <a:gd name="T91" fmla="*/ 213 h 432"/>
                <a:gd name="T92" fmla="*/ 253 w 614"/>
                <a:gd name="T93" fmla="*/ 216 h 432"/>
                <a:gd name="T94" fmla="*/ 232 w 614"/>
                <a:gd name="T95" fmla="*/ 216 h 432"/>
                <a:gd name="T96" fmla="*/ 210 w 614"/>
                <a:gd name="T97" fmla="*/ 213 h 432"/>
                <a:gd name="T98" fmla="*/ 186 w 614"/>
                <a:gd name="T99" fmla="*/ 206 h 432"/>
                <a:gd name="T100" fmla="*/ 161 w 614"/>
                <a:gd name="T101" fmla="*/ 197 h 432"/>
                <a:gd name="T102" fmla="*/ 135 w 614"/>
                <a:gd name="T103" fmla="*/ 185 h 432"/>
                <a:gd name="T104" fmla="*/ 110 w 614"/>
                <a:gd name="T105" fmla="*/ 170 h 432"/>
                <a:gd name="T106" fmla="*/ 85 w 614"/>
                <a:gd name="T107" fmla="*/ 152 h 432"/>
                <a:gd name="T108" fmla="*/ 61 w 614"/>
                <a:gd name="T109" fmla="*/ 131 h 432"/>
                <a:gd name="T110" fmla="*/ 39 w 614"/>
                <a:gd name="T111" fmla="*/ 107 h 432"/>
                <a:gd name="T112" fmla="*/ 20 w 614"/>
                <a:gd name="T113" fmla="*/ 80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432"/>
                <a:gd name="T173" fmla="*/ 614 w 614"/>
                <a:gd name="T174" fmla="*/ 432 h 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432">
                  <a:moveTo>
                    <a:pt x="39" y="159"/>
                  </a:moveTo>
                  <a:lnTo>
                    <a:pt x="35" y="158"/>
                  </a:lnTo>
                  <a:lnTo>
                    <a:pt x="27" y="152"/>
                  </a:lnTo>
                  <a:lnTo>
                    <a:pt x="18" y="143"/>
                  </a:lnTo>
                  <a:lnTo>
                    <a:pt x="8" y="130"/>
                  </a:lnTo>
                  <a:lnTo>
                    <a:pt x="1" y="114"/>
                  </a:lnTo>
                  <a:lnTo>
                    <a:pt x="0" y="93"/>
                  </a:lnTo>
                  <a:lnTo>
                    <a:pt x="6" y="67"/>
                  </a:lnTo>
                  <a:lnTo>
                    <a:pt x="22" y="37"/>
                  </a:lnTo>
                  <a:lnTo>
                    <a:pt x="33" y="23"/>
                  </a:lnTo>
                  <a:lnTo>
                    <a:pt x="47" y="11"/>
                  </a:lnTo>
                  <a:lnTo>
                    <a:pt x="62" y="4"/>
                  </a:lnTo>
                  <a:lnTo>
                    <a:pt x="79" y="1"/>
                  </a:lnTo>
                  <a:lnTo>
                    <a:pt x="97" y="0"/>
                  </a:lnTo>
                  <a:lnTo>
                    <a:pt x="115" y="1"/>
                  </a:lnTo>
                  <a:lnTo>
                    <a:pt x="135" y="4"/>
                  </a:lnTo>
                  <a:lnTo>
                    <a:pt x="154" y="9"/>
                  </a:lnTo>
                  <a:lnTo>
                    <a:pt x="174" y="16"/>
                  </a:lnTo>
                  <a:lnTo>
                    <a:pt x="193" y="23"/>
                  </a:lnTo>
                  <a:lnTo>
                    <a:pt x="213" y="31"/>
                  </a:lnTo>
                  <a:lnTo>
                    <a:pt x="231" y="39"/>
                  </a:lnTo>
                  <a:lnTo>
                    <a:pt x="249" y="47"/>
                  </a:lnTo>
                  <a:lnTo>
                    <a:pt x="266" y="54"/>
                  </a:lnTo>
                  <a:lnTo>
                    <a:pt x="281" y="61"/>
                  </a:lnTo>
                  <a:lnTo>
                    <a:pt x="295" y="66"/>
                  </a:lnTo>
                  <a:lnTo>
                    <a:pt x="310" y="70"/>
                  </a:lnTo>
                  <a:lnTo>
                    <a:pt x="326" y="75"/>
                  </a:lnTo>
                  <a:lnTo>
                    <a:pt x="345" y="80"/>
                  </a:lnTo>
                  <a:lnTo>
                    <a:pt x="366" y="87"/>
                  </a:lnTo>
                  <a:lnTo>
                    <a:pt x="388" y="95"/>
                  </a:lnTo>
                  <a:lnTo>
                    <a:pt x="411" y="105"/>
                  </a:lnTo>
                  <a:lnTo>
                    <a:pt x="435" y="115"/>
                  </a:lnTo>
                  <a:lnTo>
                    <a:pt x="458" y="128"/>
                  </a:lnTo>
                  <a:lnTo>
                    <a:pt x="483" y="142"/>
                  </a:lnTo>
                  <a:lnTo>
                    <a:pt x="505" y="159"/>
                  </a:lnTo>
                  <a:lnTo>
                    <a:pt x="528" y="177"/>
                  </a:lnTo>
                  <a:lnTo>
                    <a:pt x="548" y="199"/>
                  </a:lnTo>
                  <a:lnTo>
                    <a:pt x="567" y="223"/>
                  </a:lnTo>
                  <a:lnTo>
                    <a:pt x="584" y="251"/>
                  </a:lnTo>
                  <a:lnTo>
                    <a:pt x="598" y="281"/>
                  </a:lnTo>
                  <a:lnTo>
                    <a:pt x="609" y="315"/>
                  </a:lnTo>
                  <a:lnTo>
                    <a:pt x="614" y="349"/>
                  </a:lnTo>
                  <a:lnTo>
                    <a:pt x="608" y="377"/>
                  </a:lnTo>
                  <a:lnTo>
                    <a:pt x="593" y="398"/>
                  </a:lnTo>
                  <a:lnTo>
                    <a:pt x="570" y="416"/>
                  </a:lnTo>
                  <a:lnTo>
                    <a:pt x="540" y="426"/>
                  </a:lnTo>
                  <a:lnTo>
                    <a:pt x="505" y="432"/>
                  </a:lnTo>
                  <a:lnTo>
                    <a:pt x="463" y="431"/>
                  </a:lnTo>
                  <a:lnTo>
                    <a:pt x="418" y="425"/>
                  </a:lnTo>
                  <a:lnTo>
                    <a:pt x="370" y="412"/>
                  </a:lnTo>
                  <a:lnTo>
                    <a:pt x="320" y="394"/>
                  </a:lnTo>
                  <a:lnTo>
                    <a:pt x="269" y="370"/>
                  </a:lnTo>
                  <a:lnTo>
                    <a:pt x="219" y="340"/>
                  </a:lnTo>
                  <a:lnTo>
                    <a:pt x="169" y="304"/>
                  </a:lnTo>
                  <a:lnTo>
                    <a:pt x="122" y="261"/>
                  </a:lnTo>
                  <a:lnTo>
                    <a:pt x="78" y="213"/>
                  </a:lnTo>
                  <a:lnTo>
                    <a:pt x="39" y="159"/>
                  </a:lnTo>
                  <a:close/>
                </a:path>
              </a:pathLst>
            </a:custGeom>
            <a:solidFill>
              <a:srgbClr val="FFFFFF"/>
            </a:solidFill>
            <a:ln w="9525">
              <a:noFill/>
              <a:round/>
              <a:headEnd/>
              <a:tailEnd/>
            </a:ln>
          </p:spPr>
          <p:txBody>
            <a:bodyPr/>
            <a:lstStyle/>
            <a:p>
              <a:endParaRPr lang="zh-CN" altLang="en-US" sz="1800"/>
            </a:p>
          </p:txBody>
        </p:sp>
        <p:sp>
          <p:nvSpPr>
            <p:cNvPr id="17" name="Freeform 294"/>
            <p:cNvSpPr>
              <a:spLocks/>
            </p:cNvSpPr>
            <p:nvPr/>
          </p:nvSpPr>
          <p:spPr bwMode="auto">
            <a:xfrm>
              <a:off x="2746" y="2663"/>
              <a:ext cx="292" cy="206"/>
            </a:xfrm>
            <a:custGeom>
              <a:avLst/>
              <a:gdLst>
                <a:gd name="T0" fmla="*/ 10 w 584"/>
                <a:gd name="T1" fmla="*/ 18 h 411"/>
                <a:gd name="T2" fmla="*/ 16 w 584"/>
                <a:gd name="T3" fmla="*/ 11 h 411"/>
                <a:gd name="T4" fmla="*/ 22 w 584"/>
                <a:gd name="T5" fmla="*/ 6 h 411"/>
                <a:gd name="T6" fmla="*/ 30 w 584"/>
                <a:gd name="T7" fmla="*/ 3 h 411"/>
                <a:gd name="T8" fmla="*/ 38 w 584"/>
                <a:gd name="T9" fmla="*/ 1 h 411"/>
                <a:gd name="T10" fmla="*/ 46 w 584"/>
                <a:gd name="T11" fmla="*/ 0 h 411"/>
                <a:gd name="T12" fmla="*/ 55 w 584"/>
                <a:gd name="T13" fmla="*/ 1 h 411"/>
                <a:gd name="T14" fmla="*/ 65 w 584"/>
                <a:gd name="T15" fmla="*/ 3 h 411"/>
                <a:gd name="T16" fmla="*/ 74 w 584"/>
                <a:gd name="T17" fmla="*/ 5 h 411"/>
                <a:gd name="T18" fmla="*/ 83 w 584"/>
                <a:gd name="T19" fmla="*/ 8 h 411"/>
                <a:gd name="T20" fmla="*/ 93 w 584"/>
                <a:gd name="T21" fmla="*/ 11 h 411"/>
                <a:gd name="T22" fmla="*/ 102 w 584"/>
                <a:gd name="T23" fmla="*/ 15 h 411"/>
                <a:gd name="T24" fmla="*/ 111 w 584"/>
                <a:gd name="T25" fmla="*/ 19 h 411"/>
                <a:gd name="T26" fmla="*/ 120 w 584"/>
                <a:gd name="T27" fmla="*/ 23 h 411"/>
                <a:gd name="T28" fmla="*/ 128 w 584"/>
                <a:gd name="T29" fmla="*/ 26 h 411"/>
                <a:gd name="T30" fmla="*/ 135 w 584"/>
                <a:gd name="T31" fmla="*/ 29 h 411"/>
                <a:gd name="T32" fmla="*/ 142 w 584"/>
                <a:gd name="T33" fmla="*/ 31 h 411"/>
                <a:gd name="T34" fmla="*/ 148 w 584"/>
                <a:gd name="T35" fmla="*/ 34 h 411"/>
                <a:gd name="T36" fmla="*/ 157 w 584"/>
                <a:gd name="T37" fmla="*/ 36 h 411"/>
                <a:gd name="T38" fmla="*/ 166 w 584"/>
                <a:gd name="T39" fmla="*/ 39 h 411"/>
                <a:gd name="T40" fmla="*/ 176 w 584"/>
                <a:gd name="T41" fmla="*/ 42 h 411"/>
                <a:gd name="T42" fmla="*/ 186 w 584"/>
                <a:gd name="T43" fmla="*/ 46 h 411"/>
                <a:gd name="T44" fmla="*/ 196 w 584"/>
                <a:gd name="T45" fmla="*/ 50 h 411"/>
                <a:gd name="T46" fmla="*/ 208 w 584"/>
                <a:gd name="T47" fmla="*/ 55 h 411"/>
                <a:gd name="T48" fmla="*/ 219 w 584"/>
                <a:gd name="T49" fmla="*/ 61 h 411"/>
                <a:gd name="T50" fmla="*/ 230 w 584"/>
                <a:gd name="T51" fmla="*/ 68 h 411"/>
                <a:gd name="T52" fmla="*/ 241 w 584"/>
                <a:gd name="T53" fmla="*/ 76 h 411"/>
                <a:gd name="T54" fmla="*/ 251 w 584"/>
                <a:gd name="T55" fmla="*/ 85 h 411"/>
                <a:gd name="T56" fmla="*/ 261 w 584"/>
                <a:gd name="T57" fmla="*/ 95 h 411"/>
                <a:gd name="T58" fmla="*/ 270 w 584"/>
                <a:gd name="T59" fmla="*/ 107 h 411"/>
                <a:gd name="T60" fmla="*/ 278 w 584"/>
                <a:gd name="T61" fmla="*/ 120 h 411"/>
                <a:gd name="T62" fmla="*/ 285 w 584"/>
                <a:gd name="T63" fmla="*/ 135 h 411"/>
                <a:gd name="T64" fmla="*/ 290 w 584"/>
                <a:gd name="T65" fmla="*/ 151 h 411"/>
                <a:gd name="T66" fmla="*/ 292 w 584"/>
                <a:gd name="T67" fmla="*/ 167 h 411"/>
                <a:gd name="T68" fmla="*/ 290 w 584"/>
                <a:gd name="T69" fmla="*/ 180 h 411"/>
                <a:gd name="T70" fmla="*/ 283 w 584"/>
                <a:gd name="T71" fmla="*/ 190 h 411"/>
                <a:gd name="T72" fmla="*/ 272 w 584"/>
                <a:gd name="T73" fmla="*/ 198 h 411"/>
                <a:gd name="T74" fmla="*/ 258 w 584"/>
                <a:gd name="T75" fmla="*/ 204 h 411"/>
                <a:gd name="T76" fmla="*/ 241 w 584"/>
                <a:gd name="T77" fmla="*/ 206 h 411"/>
                <a:gd name="T78" fmla="*/ 222 w 584"/>
                <a:gd name="T79" fmla="*/ 206 h 411"/>
                <a:gd name="T80" fmla="*/ 200 w 584"/>
                <a:gd name="T81" fmla="*/ 203 h 411"/>
                <a:gd name="T82" fmla="*/ 178 w 584"/>
                <a:gd name="T83" fmla="*/ 197 h 411"/>
                <a:gd name="T84" fmla="*/ 154 w 584"/>
                <a:gd name="T85" fmla="*/ 189 h 411"/>
                <a:gd name="T86" fmla="*/ 131 w 584"/>
                <a:gd name="T87" fmla="*/ 178 h 411"/>
                <a:gd name="T88" fmla="*/ 106 w 584"/>
                <a:gd name="T89" fmla="*/ 164 h 411"/>
                <a:gd name="T90" fmla="*/ 83 w 584"/>
                <a:gd name="T91" fmla="*/ 147 h 411"/>
                <a:gd name="T92" fmla="*/ 61 w 584"/>
                <a:gd name="T93" fmla="*/ 128 h 411"/>
                <a:gd name="T94" fmla="*/ 40 w 584"/>
                <a:gd name="T95" fmla="*/ 105 h 411"/>
                <a:gd name="T96" fmla="*/ 21 w 584"/>
                <a:gd name="T97" fmla="*/ 80 h 411"/>
                <a:gd name="T98" fmla="*/ 21 w 584"/>
                <a:gd name="T99" fmla="*/ 79 h 411"/>
                <a:gd name="T100" fmla="*/ 20 w 584"/>
                <a:gd name="T101" fmla="*/ 78 h 411"/>
                <a:gd name="T102" fmla="*/ 19 w 584"/>
                <a:gd name="T103" fmla="*/ 77 h 411"/>
                <a:gd name="T104" fmla="*/ 19 w 584"/>
                <a:gd name="T105" fmla="*/ 76 h 411"/>
                <a:gd name="T106" fmla="*/ 18 w 584"/>
                <a:gd name="T107" fmla="*/ 75 h 411"/>
                <a:gd name="T108" fmla="*/ 13 w 584"/>
                <a:gd name="T109" fmla="*/ 72 h 411"/>
                <a:gd name="T110" fmla="*/ 9 w 584"/>
                <a:gd name="T111" fmla="*/ 68 h 411"/>
                <a:gd name="T112" fmla="*/ 4 w 584"/>
                <a:gd name="T113" fmla="*/ 62 h 411"/>
                <a:gd name="T114" fmla="*/ 1 w 584"/>
                <a:gd name="T115" fmla="*/ 54 h 411"/>
                <a:gd name="T116" fmla="*/ 0 w 584"/>
                <a:gd name="T117" fmla="*/ 44 h 411"/>
                <a:gd name="T118" fmla="*/ 3 w 584"/>
                <a:gd name="T119" fmla="*/ 32 h 411"/>
                <a:gd name="T120" fmla="*/ 10 w 584"/>
                <a:gd name="T121" fmla="*/ 18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4"/>
                <a:gd name="T184" fmla="*/ 0 h 411"/>
                <a:gd name="T185" fmla="*/ 584 w 584"/>
                <a:gd name="T186" fmla="*/ 411 h 4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4" h="411">
                  <a:moveTo>
                    <a:pt x="21" y="35"/>
                  </a:moveTo>
                  <a:lnTo>
                    <a:pt x="32" y="21"/>
                  </a:lnTo>
                  <a:lnTo>
                    <a:pt x="45" y="12"/>
                  </a:lnTo>
                  <a:lnTo>
                    <a:pt x="60" y="5"/>
                  </a:lnTo>
                  <a:lnTo>
                    <a:pt x="76" y="1"/>
                  </a:lnTo>
                  <a:lnTo>
                    <a:pt x="93" y="0"/>
                  </a:lnTo>
                  <a:lnTo>
                    <a:pt x="111" y="1"/>
                  </a:lnTo>
                  <a:lnTo>
                    <a:pt x="129" y="5"/>
                  </a:lnTo>
                  <a:lnTo>
                    <a:pt x="149" y="9"/>
                  </a:lnTo>
                  <a:lnTo>
                    <a:pt x="167" y="15"/>
                  </a:lnTo>
                  <a:lnTo>
                    <a:pt x="186" y="22"/>
                  </a:lnTo>
                  <a:lnTo>
                    <a:pt x="204" y="30"/>
                  </a:lnTo>
                  <a:lnTo>
                    <a:pt x="222" y="37"/>
                  </a:lnTo>
                  <a:lnTo>
                    <a:pt x="240" y="45"/>
                  </a:lnTo>
                  <a:lnTo>
                    <a:pt x="256" y="52"/>
                  </a:lnTo>
                  <a:lnTo>
                    <a:pt x="270" y="58"/>
                  </a:lnTo>
                  <a:lnTo>
                    <a:pt x="284" y="62"/>
                  </a:lnTo>
                  <a:lnTo>
                    <a:pt x="297" y="67"/>
                  </a:lnTo>
                  <a:lnTo>
                    <a:pt x="314" y="72"/>
                  </a:lnTo>
                  <a:lnTo>
                    <a:pt x="332" y="77"/>
                  </a:lnTo>
                  <a:lnTo>
                    <a:pt x="352" y="83"/>
                  </a:lnTo>
                  <a:lnTo>
                    <a:pt x="372" y="91"/>
                  </a:lnTo>
                  <a:lnTo>
                    <a:pt x="393" y="99"/>
                  </a:lnTo>
                  <a:lnTo>
                    <a:pt x="416" y="110"/>
                  </a:lnTo>
                  <a:lnTo>
                    <a:pt x="438" y="121"/>
                  </a:lnTo>
                  <a:lnTo>
                    <a:pt x="460" y="135"/>
                  </a:lnTo>
                  <a:lnTo>
                    <a:pt x="482" y="151"/>
                  </a:lnTo>
                  <a:lnTo>
                    <a:pt x="503" y="169"/>
                  </a:lnTo>
                  <a:lnTo>
                    <a:pt x="522" y="190"/>
                  </a:lnTo>
                  <a:lnTo>
                    <a:pt x="539" y="213"/>
                  </a:lnTo>
                  <a:lnTo>
                    <a:pt x="556" y="240"/>
                  </a:lnTo>
                  <a:lnTo>
                    <a:pt x="569" y="270"/>
                  </a:lnTo>
                  <a:lnTo>
                    <a:pt x="580" y="302"/>
                  </a:lnTo>
                  <a:lnTo>
                    <a:pt x="584" y="333"/>
                  </a:lnTo>
                  <a:lnTo>
                    <a:pt x="579" y="360"/>
                  </a:lnTo>
                  <a:lnTo>
                    <a:pt x="565" y="380"/>
                  </a:lnTo>
                  <a:lnTo>
                    <a:pt x="544" y="396"/>
                  </a:lnTo>
                  <a:lnTo>
                    <a:pt x="515" y="407"/>
                  </a:lnTo>
                  <a:lnTo>
                    <a:pt x="482" y="411"/>
                  </a:lnTo>
                  <a:lnTo>
                    <a:pt x="444" y="411"/>
                  </a:lnTo>
                  <a:lnTo>
                    <a:pt x="401" y="406"/>
                  </a:lnTo>
                  <a:lnTo>
                    <a:pt x="356" y="394"/>
                  </a:lnTo>
                  <a:lnTo>
                    <a:pt x="309" y="377"/>
                  </a:lnTo>
                  <a:lnTo>
                    <a:pt x="262" y="355"/>
                  </a:lnTo>
                  <a:lnTo>
                    <a:pt x="213" y="327"/>
                  </a:lnTo>
                  <a:lnTo>
                    <a:pt x="167" y="294"/>
                  </a:lnTo>
                  <a:lnTo>
                    <a:pt x="122" y="255"/>
                  </a:lnTo>
                  <a:lnTo>
                    <a:pt x="81" y="210"/>
                  </a:lnTo>
                  <a:lnTo>
                    <a:pt x="43" y="160"/>
                  </a:lnTo>
                  <a:lnTo>
                    <a:pt x="42" y="158"/>
                  </a:lnTo>
                  <a:lnTo>
                    <a:pt x="40" y="156"/>
                  </a:lnTo>
                  <a:lnTo>
                    <a:pt x="39" y="153"/>
                  </a:lnTo>
                  <a:lnTo>
                    <a:pt x="38" y="151"/>
                  </a:lnTo>
                  <a:lnTo>
                    <a:pt x="35" y="150"/>
                  </a:lnTo>
                  <a:lnTo>
                    <a:pt x="27" y="144"/>
                  </a:lnTo>
                  <a:lnTo>
                    <a:pt x="17" y="136"/>
                  </a:lnTo>
                  <a:lnTo>
                    <a:pt x="8" y="123"/>
                  </a:lnTo>
                  <a:lnTo>
                    <a:pt x="2" y="108"/>
                  </a:lnTo>
                  <a:lnTo>
                    <a:pt x="0" y="88"/>
                  </a:lnTo>
                  <a:lnTo>
                    <a:pt x="6" y="63"/>
                  </a:lnTo>
                  <a:lnTo>
                    <a:pt x="21" y="35"/>
                  </a:lnTo>
                  <a:close/>
                </a:path>
              </a:pathLst>
            </a:custGeom>
            <a:solidFill>
              <a:srgbClr val="F2F7F4"/>
            </a:solidFill>
            <a:ln w="9525">
              <a:noFill/>
              <a:round/>
              <a:headEnd/>
              <a:tailEnd/>
            </a:ln>
          </p:spPr>
          <p:txBody>
            <a:bodyPr/>
            <a:lstStyle/>
            <a:p>
              <a:endParaRPr lang="zh-CN" altLang="en-US" sz="1800"/>
            </a:p>
          </p:txBody>
        </p:sp>
        <p:sp>
          <p:nvSpPr>
            <p:cNvPr id="18" name="Freeform 295"/>
            <p:cNvSpPr>
              <a:spLocks/>
            </p:cNvSpPr>
            <p:nvPr/>
          </p:nvSpPr>
          <p:spPr bwMode="auto">
            <a:xfrm>
              <a:off x="2755" y="2669"/>
              <a:ext cx="277" cy="196"/>
            </a:xfrm>
            <a:custGeom>
              <a:avLst/>
              <a:gdLst>
                <a:gd name="T0" fmla="*/ 10 w 554"/>
                <a:gd name="T1" fmla="*/ 17 h 391"/>
                <a:gd name="T2" fmla="*/ 15 w 554"/>
                <a:gd name="T3" fmla="*/ 11 h 391"/>
                <a:gd name="T4" fmla="*/ 21 w 554"/>
                <a:gd name="T5" fmla="*/ 6 h 391"/>
                <a:gd name="T6" fmla="*/ 28 w 554"/>
                <a:gd name="T7" fmla="*/ 3 h 391"/>
                <a:gd name="T8" fmla="*/ 36 w 554"/>
                <a:gd name="T9" fmla="*/ 1 h 391"/>
                <a:gd name="T10" fmla="*/ 44 w 554"/>
                <a:gd name="T11" fmla="*/ 0 h 391"/>
                <a:gd name="T12" fmla="*/ 52 w 554"/>
                <a:gd name="T13" fmla="*/ 1 h 391"/>
                <a:gd name="T14" fmla="*/ 62 w 554"/>
                <a:gd name="T15" fmla="*/ 2 h 391"/>
                <a:gd name="T16" fmla="*/ 70 w 554"/>
                <a:gd name="T17" fmla="*/ 5 h 391"/>
                <a:gd name="T18" fmla="*/ 80 w 554"/>
                <a:gd name="T19" fmla="*/ 8 h 391"/>
                <a:gd name="T20" fmla="*/ 88 w 554"/>
                <a:gd name="T21" fmla="*/ 11 h 391"/>
                <a:gd name="T22" fmla="*/ 97 w 554"/>
                <a:gd name="T23" fmla="*/ 15 h 391"/>
                <a:gd name="T24" fmla="*/ 105 w 554"/>
                <a:gd name="T25" fmla="*/ 19 h 391"/>
                <a:gd name="T26" fmla="*/ 114 w 554"/>
                <a:gd name="T27" fmla="*/ 22 h 391"/>
                <a:gd name="T28" fmla="*/ 122 w 554"/>
                <a:gd name="T29" fmla="*/ 25 h 391"/>
                <a:gd name="T30" fmla="*/ 129 w 554"/>
                <a:gd name="T31" fmla="*/ 28 h 391"/>
                <a:gd name="T32" fmla="*/ 135 w 554"/>
                <a:gd name="T33" fmla="*/ 31 h 391"/>
                <a:gd name="T34" fmla="*/ 141 w 554"/>
                <a:gd name="T35" fmla="*/ 33 h 391"/>
                <a:gd name="T36" fmla="*/ 149 w 554"/>
                <a:gd name="T37" fmla="*/ 35 h 391"/>
                <a:gd name="T38" fmla="*/ 157 w 554"/>
                <a:gd name="T39" fmla="*/ 38 h 391"/>
                <a:gd name="T40" fmla="*/ 167 w 554"/>
                <a:gd name="T41" fmla="*/ 40 h 391"/>
                <a:gd name="T42" fmla="*/ 176 w 554"/>
                <a:gd name="T43" fmla="*/ 44 h 391"/>
                <a:gd name="T44" fmla="*/ 187 w 554"/>
                <a:gd name="T45" fmla="*/ 48 h 391"/>
                <a:gd name="T46" fmla="*/ 197 w 554"/>
                <a:gd name="T47" fmla="*/ 53 h 391"/>
                <a:gd name="T48" fmla="*/ 207 w 554"/>
                <a:gd name="T49" fmla="*/ 58 h 391"/>
                <a:gd name="T50" fmla="*/ 218 w 554"/>
                <a:gd name="T51" fmla="*/ 65 h 391"/>
                <a:gd name="T52" fmla="*/ 228 w 554"/>
                <a:gd name="T53" fmla="*/ 73 h 391"/>
                <a:gd name="T54" fmla="*/ 238 w 554"/>
                <a:gd name="T55" fmla="*/ 81 h 391"/>
                <a:gd name="T56" fmla="*/ 247 w 554"/>
                <a:gd name="T57" fmla="*/ 91 h 391"/>
                <a:gd name="T58" fmla="*/ 255 w 554"/>
                <a:gd name="T59" fmla="*/ 102 h 391"/>
                <a:gd name="T60" fmla="*/ 263 w 554"/>
                <a:gd name="T61" fmla="*/ 115 h 391"/>
                <a:gd name="T62" fmla="*/ 270 w 554"/>
                <a:gd name="T63" fmla="*/ 129 h 391"/>
                <a:gd name="T64" fmla="*/ 275 w 554"/>
                <a:gd name="T65" fmla="*/ 144 h 391"/>
                <a:gd name="T66" fmla="*/ 277 w 554"/>
                <a:gd name="T67" fmla="*/ 159 h 391"/>
                <a:gd name="T68" fmla="*/ 275 w 554"/>
                <a:gd name="T69" fmla="*/ 172 h 391"/>
                <a:gd name="T70" fmla="*/ 268 w 554"/>
                <a:gd name="T71" fmla="*/ 182 h 391"/>
                <a:gd name="T72" fmla="*/ 258 w 554"/>
                <a:gd name="T73" fmla="*/ 189 h 391"/>
                <a:gd name="T74" fmla="*/ 244 w 554"/>
                <a:gd name="T75" fmla="*/ 194 h 391"/>
                <a:gd name="T76" fmla="*/ 228 w 554"/>
                <a:gd name="T77" fmla="*/ 196 h 391"/>
                <a:gd name="T78" fmla="*/ 210 w 554"/>
                <a:gd name="T79" fmla="*/ 196 h 391"/>
                <a:gd name="T80" fmla="*/ 190 w 554"/>
                <a:gd name="T81" fmla="*/ 193 h 391"/>
                <a:gd name="T82" fmla="*/ 169 w 554"/>
                <a:gd name="T83" fmla="*/ 187 h 391"/>
                <a:gd name="T84" fmla="*/ 146 w 554"/>
                <a:gd name="T85" fmla="*/ 179 h 391"/>
                <a:gd name="T86" fmla="*/ 124 w 554"/>
                <a:gd name="T87" fmla="*/ 168 h 391"/>
                <a:gd name="T88" fmla="*/ 101 w 554"/>
                <a:gd name="T89" fmla="*/ 155 h 391"/>
                <a:gd name="T90" fmla="*/ 79 w 554"/>
                <a:gd name="T91" fmla="*/ 140 h 391"/>
                <a:gd name="T92" fmla="*/ 58 w 554"/>
                <a:gd name="T93" fmla="*/ 121 h 391"/>
                <a:gd name="T94" fmla="*/ 38 w 554"/>
                <a:gd name="T95" fmla="*/ 100 h 391"/>
                <a:gd name="T96" fmla="*/ 20 w 554"/>
                <a:gd name="T97" fmla="*/ 77 h 391"/>
                <a:gd name="T98" fmla="*/ 20 w 554"/>
                <a:gd name="T99" fmla="*/ 76 h 391"/>
                <a:gd name="T100" fmla="*/ 19 w 554"/>
                <a:gd name="T101" fmla="*/ 75 h 391"/>
                <a:gd name="T102" fmla="*/ 18 w 554"/>
                <a:gd name="T103" fmla="*/ 74 h 391"/>
                <a:gd name="T104" fmla="*/ 17 w 554"/>
                <a:gd name="T105" fmla="*/ 73 h 391"/>
                <a:gd name="T106" fmla="*/ 16 w 554"/>
                <a:gd name="T107" fmla="*/ 72 h 391"/>
                <a:gd name="T108" fmla="*/ 12 w 554"/>
                <a:gd name="T109" fmla="*/ 69 h 391"/>
                <a:gd name="T110" fmla="*/ 7 w 554"/>
                <a:gd name="T111" fmla="*/ 65 h 391"/>
                <a:gd name="T112" fmla="*/ 3 w 554"/>
                <a:gd name="T113" fmla="*/ 59 h 391"/>
                <a:gd name="T114" fmla="*/ 1 w 554"/>
                <a:gd name="T115" fmla="*/ 52 h 391"/>
                <a:gd name="T116" fmla="*/ 0 w 554"/>
                <a:gd name="T117" fmla="*/ 42 h 391"/>
                <a:gd name="T118" fmla="*/ 3 w 554"/>
                <a:gd name="T119" fmla="*/ 31 h 391"/>
                <a:gd name="T120" fmla="*/ 10 w 554"/>
                <a:gd name="T121" fmla="*/ 17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4"/>
                <a:gd name="T184" fmla="*/ 0 h 391"/>
                <a:gd name="T185" fmla="*/ 554 w 554"/>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4" h="391">
                  <a:moveTo>
                    <a:pt x="20" y="34"/>
                  </a:moveTo>
                  <a:lnTo>
                    <a:pt x="30" y="22"/>
                  </a:lnTo>
                  <a:lnTo>
                    <a:pt x="43" y="11"/>
                  </a:lnTo>
                  <a:lnTo>
                    <a:pt x="57" y="6"/>
                  </a:lnTo>
                  <a:lnTo>
                    <a:pt x="73" y="1"/>
                  </a:lnTo>
                  <a:lnTo>
                    <a:pt x="89" y="0"/>
                  </a:lnTo>
                  <a:lnTo>
                    <a:pt x="105" y="2"/>
                  </a:lnTo>
                  <a:lnTo>
                    <a:pt x="124" y="4"/>
                  </a:lnTo>
                  <a:lnTo>
                    <a:pt x="141" y="9"/>
                  </a:lnTo>
                  <a:lnTo>
                    <a:pt x="160" y="15"/>
                  </a:lnTo>
                  <a:lnTo>
                    <a:pt x="177" y="22"/>
                  </a:lnTo>
                  <a:lnTo>
                    <a:pt x="195" y="29"/>
                  </a:lnTo>
                  <a:lnTo>
                    <a:pt x="211" y="37"/>
                  </a:lnTo>
                  <a:lnTo>
                    <a:pt x="228" y="44"/>
                  </a:lnTo>
                  <a:lnTo>
                    <a:pt x="244" y="50"/>
                  </a:lnTo>
                  <a:lnTo>
                    <a:pt x="257" y="56"/>
                  </a:lnTo>
                  <a:lnTo>
                    <a:pt x="270" y="61"/>
                  </a:lnTo>
                  <a:lnTo>
                    <a:pt x="283" y="65"/>
                  </a:lnTo>
                  <a:lnTo>
                    <a:pt x="299" y="69"/>
                  </a:lnTo>
                  <a:lnTo>
                    <a:pt x="315" y="75"/>
                  </a:lnTo>
                  <a:lnTo>
                    <a:pt x="334" y="80"/>
                  </a:lnTo>
                  <a:lnTo>
                    <a:pt x="353" y="87"/>
                  </a:lnTo>
                  <a:lnTo>
                    <a:pt x="374" y="95"/>
                  </a:lnTo>
                  <a:lnTo>
                    <a:pt x="395" y="106"/>
                  </a:lnTo>
                  <a:lnTo>
                    <a:pt x="415" y="116"/>
                  </a:lnTo>
                  <a:lnTo>
                    <a:pt x="436" y="130"/>
                  </a:lnTo>
                  <a:lnTo>
                    <a:pt x="457" y="145"/>
                  </a:lnTo>
                  <a:lnTo>
                    <a:pt x="476" y="162"/>
                  </a:lnTo>
                  <a:lnTo>
                    <a:pt x="495" y="182"/>
                  </a:lnTo>
                  <a:lnTo>
                    <a:pt x="511" y="204"/>
                  </a:lnTo>
                  <a:lnTo>
                    <a:pt x="526" y="229"/>
                  </a:lnTo>
                  <a:lnTo>
                    <a:pt x="539" y="257"/>
                  </a:lnTo>
                  <a:lnTo>
                    <a:pt x="549" y="288"/>
                  </a:lnTo>
                  <a:lnTo>
                    <a:pt x="554" y="318"/>
                  </a:lnTo>
                  <a:lnTo>
                    <a:pt x="549" y="343"/>
                  </a:lnTo>
                  <a:lnTo>
                    <a:pt x="535" y="363"/>
                  </a:lnTo>
                  <a:lnTo>
                    <a:pt x="516" y="378"/>
                  </a:lnTo>
                  <a:lnTo>
                    <a:pt x="489" y="387"/>
                  </a:lnTo>
                  <a:lnTo>
                    <a:pt x="457" y="391"/>
                  </a:lnTo>
                  <a:lnTo>
                    <a:pt x="420" y="391"/>
                  </a:lnTo>
                  <a:lnTo>
                    <a:pt x="381" y="385"/>
                  </a:lnTo>
                  <a:lnTo>
                    <a:pt x="338" y="374"/>
                  </a:lnTo>
                  <a:lnTo>
                    <a:pt x="293" y="358"/>
                  </a:lnTo>
                  <a:lnTo>
                    <a:pt x="248" y="336"/>
                  </a:lnTo>
                  <a:lnTo>
                    <a:pt x="203" y="310"/>
                  </a:lnTo>
                  <a:lnTo>
                    <a:pt x="158" y="279"/>
                  </a:lnTo>
                  <a:lnTo>
                    <a:pt x="116" y="242"/>
                  </a:lnTo>
                  <a:lnTo>
                    <a:pt x="77" y="200"/>
                  </a:lnTo>
                  <a:lnTo>
                    <a:pt x="41" y="153"/>
                  </a:lnTo>
                  <a:lnTo>
                    <a:pt x="40" y="151"/>
                  </a:lnTo>
                  <a:lnTo>
                    <a:pt x="39" y="150"/>
                  </a:lnTo>
                  <a:lnTo>
                    <a:pt x="36" y="147"/>
                  </a:lnTo>
                  <a:lnTo>
                    <a:pt x="35" y="145"/>
                  </a:lnTo>
                  <a:lnTo>
                    <a:pt x="32" y="143"/>
                  </a:lnTo>
                  <a:lnTo>
                    <a:pt x="25" y="138"/>
                  </a:lnTo>
                  <a:lnTo>
                    <a:pt x="15" y="130"/>
                  </a:lnTo>
                  <a:lnTo>
                    <a:pt x="7" y="118"/>
                  </a:lnTo>
                  <a:lnTo>
                    <a:pt x="2" y="103"/>
                  </a:lnTo>
                  <a:lnTo>
                    <a:pt x="0" y="84"/>
                  </a:lnTo>
                  <a:lnTo>
                    <a:pt x="6" y="61"/>
                  </a:lnTo>
                  <a:lnTo>
                    <a:pt x="20" y="34"/>
                  </a:lnTo>
                  <a:close/>
                </a:path>
              </a:pathLst>
            </a:custGeom>
            <a:solidFill>
              <a:srgbClr val="E5EFEA"/>
            </a:solidFill>
            <a:ln w="9525">
              <a:noFill/>
              <a:round/>
              <a:headEnd/>
              <a:tailEnd/>
            </a:ln>
          </p:spPr>
          <p:txBody>
            <a:bodyPr/>
            <a:lstStyle/>
            <a:p>
              <a:endParaRPr lang="zh-CN" altLang="en-US" sz="1800"/>
            </a:p>
          </p:txBody>
        </p:sp>
        <p:sp>
          <p:nvSpPr>
            <p:cNvPr id="19" name="Freeform 296"/>
            <p:cNvSpPr>
              <a:spLocks/>
            </p:cNvSpPr>
            <p:nvPr/>
          </p:nvSpPr>
          <p:spPr bwMode="auto">
            <a:xfrm>
              <a:off x="2764" y="2676"/>
              <a:ext cx="261" cy="186"/>
            </a:xfrm>
            <a:custGeom>
              <a:avLst/>
              <a:gdLst>
                <a:gd name="T0" fmla="*/ 9 w 522"/>
                <a:gd name="T1" fmla="*/ 16 h 371"/>
                <a:gd name="T2" fmla="*/ 14 w 522"/>
                <a:gd name="T3" fmla="*/ 10 h 371"/>
                <a:gd name="T4" fmla="*/ 20 w 522"/>
                <a:gd name="T5" fmla="*/ 5 h 371"/>
                <a:gd name="T6" fmla="*/ 27 w 522"/>
                <a:gd name="T7" fmla="*/ 2 h 371"/>
                <a:gd name="T8" fmla="*/ 34 w 522"/>
                <a:gd name="T9" fmla="*/ 1 h 371"/>
                <a:gd name="T10" fmla="*/ 42 w 522"/>
                <a:gd name="T11" fmla="*/ 0 h 371"/>
                <a:gd name="T12" fmla="*/ 50 w 522"/>
                <a:gd name="T13" fmla="*/ 1 h 371"/>
                <a:gd name="T14" fmla="*/ 58 w 522"/>
                <a:gd name="T15" fmla="*/ 2 h 371"/>
                <a:gd name="T16" fmla="*/ 67 w 522"/>
                <a:gd name="T17" fmla="*/ 5 h 371"/>
                <a:gd name="T18" fmla="*/ 75 w 522"/>
                <a:gd name="T19" fmla="*/ 8 h 371"/>
                <a:gd name="T20" fmla="*/ 84 w 522"/>
                <a:gd name="T21" fmla="*/ 10 h 371"/>
                <a:gd name="T22" fmla="*/ 92 w 522"/>
                <a:gd name="T23" fmla="*/ 14 h 371"/>
                <a:gd name="T24" fmla="*/ 100 w 522"/>
                <a:gd name="T25" fmla="*/ 17 h 371"/>
                <a:gd name="T26" fmla="*/ 107 w 522"/>
                <a:gd name="T27" fmla="*/ 21 h 371"/>
                <a:gd name="T28" fmla="*/ 115 w 522"/>
                <a:gd name="T29" fmla="*/ 24 h 371"/>
                <a:gd name="T30" fmla="*/ 122 w 522"/>
                <a:gd name="T31" fmla="*/ 27 h 371"/>
                <a:gd name="T32" fmla="*/ 128 w 522"/>
                <a:gd name="T33" fmla="*/ 29 h 371"/>
                <a:gd name="T34" fmla="*/ 134 w 522"/>
                <a:gd name="T35" fmla="*/ 31 h 371"/>
                <a:gd name="T36" fmla="*/ 141 w 522"/>
                <a:gd name="T37" fmla="*/ 33 h 371"/>
                <a:gd name="T38" fmla="*/ 149 w 522"/>
                <a:gd name="T39" fmla="*/ 36 h 371"/>
                <a:gd name="T40" fmla="*/ 158 w 522"/>
                <a:gd name="T41" fmla="*/ 39 h 371"/>
                <a:gd name="T42" fmla="*/ 167 w 522"/>
                <a:gd name="T43" fmla="*/ 42 h 371"/>
                <a:gd name="T44" fmla="*/ 177 w 522"/>
                <a:gd name="T45" fmla="*/ 46 h 371"/>
                <a:gd name="T46" fmla="*/ 186 w 522"/>
                <a:gd name="T47" fmla="*/ 50 h 371"/>
                <a:gd name="T48" fmla="*/ 196 w 522"/>
                <a:gd name="T49" fmla="*/ 55 h 371"/>
                <a:gd name="T50" fmla="*/ 206 w 522"/>
                <a:gd name="T51" fmla="*/ 62 h 371"/>
                <a:gd name="T52" fmla="*/ 215 w 522"/>
                <a:gd name="T53" fmla="*/ 69 h 371"/>
                <a:gd name="T54" fmla="*/ 224 w 522"/>
                <a:gd name="T55" fmla="*/ 77 h 371"/>
                <a:gd name="T56" fmla="*/ 233 w 522"/>
                <a:gd name="T57" fmla="*/ 86 h 371"/>
                <a:gd name="T58" fmla="*/ 241 w 522"/>
                <a:gd name="T59" fmla="*/ 97 h 371"/>
                <a:gd name="T60" fmla="*/ 248 w 522"/>
                <a:gd name="T61" fmla="*/ 109 h 371"/>
                <a:gd name="T62" fmla="*/ 254 w 522"/>
                <a:gd name="T63" fmla="*/ 122 h 371"/>
                <a:gd name="T64" fmla="*/ 260 w 522"/>
                <a:gd name="T65" fmla="*/ 137 h 371"/>
                <a:gd name="T66" fmla="*/ 261 w 522"/>
                <a:gd name="T67" fmla="*/ 152 h 371"/>
                <a:gd name="T68" fmla="*/ 259 w 522"/>
                <a:gd name="T69" fmla="*/ 163 h 371"/>
                <a:gd name="T70" fmla="*/ 253 w 522"/>
                <a:gd name="T71" fmla="*/ 172 h 371"/>
                <a:gd name="T72" fmla="*/ 243 w 522"/>
                <a:gd name="T73" fmla="*/ 179 h 371"/>
                <a:gd name="T74" fmla="*/ 230 w 522"/>
                <a:gd name="T75" fmla="*/ 184 h 371"/>
                <a:gd name="T76" fmla="*/ 215 w 522"/>
                <a:gd name="T77" fmla="*/ 186 h 371"/>
                <a:gd name="T78" fmla="*/ 198 w 522"/>
                <a:gd name="T79" fmla="*/ 185 h 371"/>
                <a:gd name="T80" fmla="*/ 179 w 522"/>
                <a:gd name="T81" fmla="*/ 182 h 371"/>
                <a:gd name="T82" fmla="*/ 159 w 522"/>
                <a:gd name="T83" fmla="*/ 177 h 371"/>
                <a:gd name="T84" fmla="*/ 138 w 522"/>
                <a:gd name="T85" fmla="*/ 169 h 371"/>
                <a:gd name="T86" fmla="*/ 116 w 522"/>
                <a:gd name="T87" fmla="*/ 159 h 371"/>
                <a:gd name="T88" fmla="*/ 95 w 522"/>
                <a:gd name="T89" fmla="*/ 146 h 371"/>
                <a:gd name="T90" fmla="*/ 74 w 522"/>
                <a:gd name="T91" fmla="*/ 131 h 371"/>
                <a:gd name="T92" fmla="*/ 54 w 522"/>
                <a:gd name="T93" fmla="*/ 114 h 371"/>
                <a:gd name="T94" fmla="*/ 35 w 522"/>
                <a:gd name="T95" fmla="*/ 95 h 371"/>
                <a:gd name="T96" fmla="*/ 18 w 522"/>
                <a:gd name="T97" fmla="*/ 73 h 371"/>
                <a:gd name="T98" fmla="*/ 18 w 522"/>
                <a:gd name="T99" fmla="*/ 71 h 371"/>
                <a:gd name="T100" fmla="*/ 17 w 522"/>
                <a:gd name="T101" fmla="*/ 71 h 371"/>
                <a:gd name="T102" fmla="*/ 16 w 522"/>
                <a:gd name="T103" fmla="*/ 70 h 371"/>
                <a:gd name="T104" fmla="*/ 16 w 522"/>
                <a:gd name="T105" fmla="*/ 69 h 371"/>
                <a:gd name="T106" fmla="*/ 14 w 522"/>
                <a:gd name="T107" fmla="*/ 68 h 371"/>
                <a:gd name="T108" fmla="*/ 11 w 522"/>
                <a:gd name="T109" fmla="*/ 66 h 371"/>
                <a:gd name="T110" fmla="*/ 6 w 522"/>
                <a:gd name="T111" fmla="*/ 62 h 371"/>
                <a:gd name="T112" fmla="*/ 3 w 522"/>
                <a:gd name="T113" fmla="*/ 56 h 371"/>
                <a:gd name="T114" fmla="*/ 0 w 522"/>
                <a:gd name="T115" fmla="*/ 49 h 371"/>
                <a:gd name="T116" fmla="*/ 0 w 522"/>
                <a:gd name="T117" fmla="*/ 40 h 371"/>
                <a:gd name="T118" fmla="*/ 2 w 522"/>
                <a:gd name="T119" fmla="*/ 29 h 371"/>
                <a:gd name="T120" fmla="*/ 9 w 522"/>
                <a:gd name="T121" fmla="*/ 16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2"/>
                <a:gd name="T184" fmla="*/ 0 h 371"/>
                <a:gd name="T185" fmla="*/ 522 w 522"/>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2" h="371">
                  <a:moveTo>
                    <a:pt x="18" y="32"/>
                  </a:moveTo>
                  <a:lnTo>
                    <a:pt x="29" y="19"/>
                  </a:lnTo>
                  <a:lnTo>
                    <a:pt x="40" y="10"/>
                  </a:lnTo>
                  <a:lnTo>
                    <a:pt x="54" y="4"/>
                  </a:lnTo>
                  <a:lnTo>
                    <a:pt x="68" y="1"/>
                  </a:lnTo>
                  <a:lnTo>
                    <a:pt x="84" y="0"/>
                  </a:lnTo>
                  <a:lnTo>
                    <a:pt x="100" y="1"/>
                  </a:lnTo>
                  <a:lnTo>
                    <a:pt x="116" y="4"/>
                  </a:lnTo>
                  <a:lnTo>
                    <a:pt x="134" y="9"/>
                  </a:lnTo>
                  <a:lnTo>
                    <a:pt x="151" y="15"/>
                  </a:lnTo>
                  <a:lnTo>
                    <a:pt x="168" y="20"/>
                  </a:lnTo>
                  <a:lnTo>
                    <a:pt x="184" y="27"/>
                  </a:lnTo>
                  <a:lnTo>
                    <a:pt x="200" y="34"/>
                  </a:lnTo>
                  <a:lnTo>
                    <a:pt x="215" y="41"/>
                  </a:lnTo>
                  <a:lnTo>
                    <a:pt x="230" y="47"/>
                  </a:lnTo>
                  <a:lnTo>
                    <a:pt x="244" y="53"/>
                  </a:lnTo>
                  <a:lnTo>
                    <a:pt x="256" y="57"/>
                  </a:lnTo>
                  <a:lnTo>
                    <a:pt x="268" y="61"/>
                  </a:lnTo>
                  <a:lnTo>
                    <a:pt x="282" y="65"/>
                  </a:lnTo>
                  <a:lnTo>
                    <a:pt x="298" y="71"/>
                  </a:lnTo>
                  <a:lnTo>
                    <a:pt x="316" y="77"/>
                  </a:lnTo>
                  <a:lnTo>
                    <a:pt x="334" y="83"/>
                  </a:lnTo>
                  <a:lnTo>
                    <a:pt x="354" y="91"/>
                  </a:lnTo>
                  <a:lnTo>
                    <a:pt x="373" y="100"/>
                  </a:lnTo>
                  <a:lnTo>
                    <a:pt x="393" y="110"/>
                  </a:lnTo>
                  <a:lnTo>
                    <a:pt x="412" y="123"/>
                  </a:lnTo>
                  <a:lnTo>
                    <a:pt x="431" y="138"/>
                  </a:lnTo>
                  <a:lnTo>
                    <a:pt x="449" y="154"/>
                  </a:lnTo>
                  <a:lnTo>
                    <a:pt x="467" y="172"/>
                  </a:lnTo>
                  <a:lnTo>
                    <a:pt x="483" y="193"/>
                  </a:lnTo>
                  <a:lnTo>
                    <a:pt x="497" y="217"/>
                  </a:lnTo>
                  <a:lnTo>
                    <a:pt x="508" y="244"/>
                  </a:lnTo>
                  <a:lnTo>
                    <a:pt x="519" y="274"/>
                  </a:lnTo>
                  <a:lnTo>
                    <a:pt x="522" y="303"/>
                  </a:lnTo>
                  <a:lnTo>
                    <a:pt x="517" y="326"/>
                  </a:lnTo>
                  <a:lnTo>
                    <a:pt x="506" y="344"/>
                  </a:lnTo>
                  <a:lnTo>
                    <a:pt x="486" y="358"/>
                  </a:lnTo>
                  <a:lnTo>
                    <a:pt x="461" y="367"/>
                  </a:lnTo>
                  <a:lnTo>
                    <a:pt x="431" y="371"/>
                  </a:lnTo>
                  <a:lnTo>
                    <a:pt x="396" y="369"/>
                  </a:lnTo>
                  <a:lnTo>
                    <a:pt x="358" y="364"/>
                  </a:lnTo>
                  <a:lnTo>
                    <a:pt x="318" y="353"/>
                  </a:lnTo>
                  <a:lnTo>
                    <a:pt x="277" y="337"/>
                  </a:lnTo>
                  <a:lnTo>
                    <a:pt x="233" y="318"/>
                  </a:lnTo>
                  <a:lnTo>
                    <a:pt x="190" y="292"/>
                  </a:lnTo>
                  <a:lnTo>
                    <a:pt x="149" y="262"/>
                  </a:lnTo>
                  <a:lnTo>
                    <a:pt x="108" y="228"/>
                  </a:lnTo>
                  <a:lnTo>
                    <a:pt x="71" y="189"/>
                  </a:lnTo>
                  <a:lnTo>
                    <a:pt x="37" y="145"/>
                  </a:lnTo>
                  <a:lnTo>
                    <a:pt x="36" y="142"/>
                  </a:lnTo>
                  <a:lnTo>
                    <a:pt x="34" y="141"/>
                  </a:lnTo>
                  <a:lnTo>
                    <a:pt x="33" y="139"/>
                  </a:lnTo>
                  <a:lnTo>
                    <a:pt x="32" y="138"/>
                  </a:lnTo>
                  <a:lnTo>
                    <a:pt x="29" y="136"/>
                  </a:lnTo>
                  <a:lnTo>
                    <a:pt x="22" y="131"/>
                  </a:lnTo>
                  <a:lnTo>
                    <a:pt x="13" y="123"/>
                  </a:lnTo>
                  <a:lnTo>
                    <a:pt x="6" y="111"/>
                  </a:lnTo>
                  <a:lnTo>
                    <a:pt x="0" y="98"/>
                  </a:lnTo>
                  <a:lnTo>
                    <a:pt x="0" y="79"/>
                  </a:lnTo>
                  <a:lnTo>
                    <a:pt x="5" y="57"/>
                  </a:lnTo>
                  <a:lnTo>
                    <a:pt x="18" y="32"/>
                  </a:lnTo>
                  <a:close/>
                </a:path>
              </a:pathLst>
            </a:custGeom>
            <a:solidFill>
              <a:srgbClr val="DBE8E5"/>
            </a:solidFill>
            <a:ln w="9525">
              <a:noFill/>
              <a:round/>
              <a:headEnd/>
              <a:tailEnd/>
            </a:ln>
          </p:spPr>
          <p:txBody>
            <a:bodyPr/>
            <a:lstStyle/>
            <a:p>
              <a:endParaRPr lang="zh-CN" altLang="en-US" sz="1800"/>
            </a:p>
          </p:txBody>
        </p:sp>
        <p:sp>
          <p:nvSpPr>
            <p:cNvPr id="20" name="Freeform 297"/>
            <p:cNvSpPr>
              <a:spLocks/>
            </p:cNvSpPr>
            <p:nvPr/>
          </p:nvSpPr>
          <p:spPr bwMode="auto">
            <a:xfrm>
              <a:off x="2773" y="2684"/>
              <a:ext cx="246" cy="175"/>
            </a:xfrm>
            <a:custGeom>
              <a:avLst/>
              <a:gdLst>
                <a:gd name="T0" fmla="*/ 9 w 492"/>
                <a:gd name="T1" fmla="*/ 15 h 350"/>
                <a:gd name="T2" fmla="*/ 14 w 492"/>
                <a:gd name="T3" fmla="*/ 9 h 350"/>
                <a:gd name="T4" fmla="*/ 19 w 492"/>
                <a:gd name="T5" fmla="*/ 5 h 350"/>
                <a:gd name="T6" fmla="*/ 26 w 492"/>
                <a:gd name="T7" fmla="*/ 1 h 350"/>
                <a:gd name="T8" fmla="*/ 33 w 492"/>
                <a:gd name="T9" fmla="*/ 0 h 350"/>
                <a:gd name="T10" fmla="*/ 40 w 492"/>
                <a:gd name="T11" fmla="*/ 0 h 350"/>
                <a:gd name="T12" fmla="*/ 48 w 492"/>
                <a:gd name="T13" fmla="*/ 0 h 350"/>
                <a:gd name="T14" fmla="*/ 56 w 492"/>
                <a:gd name="T15" fmla="*/ 1 h 350"/>
                <a:gd name="T16" fmla="*/ 64 w 492"/>
                <a:gd name="T17" fmla="*/ 3 h 350"/>
                <a:gd name="T18" fmla="*/ 72 w 492"/>
                <a:gd name="T19" fmla="*/ 6 h 350"/>
                <a:gd name="T20" fmla="*/ 80 w 492"/>
                <a:gd name="T21" fmla="*/ 9 h 350"/>
                <a:gd name="T22" fmla="*/ 89 w 492"/>
                <a:gd name="T23" fmla="*/ 12 h 350"/>
                <a:gd name="T24" fmla="*/ 96 w 492"/>
                <a:gd name="T25" fmla="*/ 16 h 350"/>
                <a:gd name="T26" fmla="*/ 103 w 492"/>
                <a:gd name="T27" fmla="*/ 19 h 350"/>
                <a:gd name="T28" fmla="*/ 110 w 492"/>
                <a:gd name="T29" fmla="*/ 22 h 350"/>
                <a:gd name="T30" fmla="*/ 117 w 492"/>
                <a:gd name="T31" fmla="*/ 24 h 350"/>
                <a:gd name="T32" fmla="*/ 123 w 492"/>
                <a:gd name="T33" fmla="*/ 27 h 350"/>
                <a:gd name="T34" fmla="*/ 128 w 492"/>
                <a:gd name="T35" fmla="*/ 28 h 350"/>
                <a:gd name="T36" fmla="*/ 135 w 492"/>
                <a:gd name="T37" fmla="*/ 31 h 350"/>
                <a:gd name="T38" fmla="*/ 143 w 492"/>
                <a:gd name="T39" fmla="*/ 33 h 350"/>
                <a:gd name="T40" fmla="*/ 151 w 492"/>
                <a:gd name="T41" fmla="*/ 36 h 350"/>
                <a:gd name="T42" fmla="*/ 159 w 492"/>
                <a:gd name="T43" fmla="*/ 39 h 350"/>
                <a:gd name="T44" fmla="*/ 168 w 492"/>
                <a:gd name="T45" fmla="*/ 43 h 350"/>
                <a:gd name="T46" fmla="*/ 177 w 492"/>
                <a:gd name="T47" fmla="*/ 47 h 350"/>
                <a:gd name="T48" fmla="*/ 186 w 492"/>
                <a:gd name="T49" fmla="*/ 52 h 350"/>
                <a:gd name="T50" fmla="*/ 195 w 492"/>
                <a:gd name="T51" fmla="*/ 58 h 350"/>
                <a:gd name="T52" fmla="*/ 204 w 492"/>
                <a:gd name="T53" fmla="*/ 65 h 350"/>
                <a:gd name="T54" fmla="*/ 212 w 492"/>
                <a:gd name="T55" fmla="*/ 73 h 350"/>
                <a:gd name="T56" fmla="*/ 220 w 492"/>
                <a:gd name="T57" fmla="*/ 81 h 350"/>
                <a:gd name="T58" fmla="*/ 228 w 492"/>
                <a:gd name="T59" fmla="*/ 91 h 350"/>
                <a:gd name="T60" fmla="*/ 234 w 492"/>
                <a:gd name="T61" fmla="*/ 102 h 350"/>
                <a:gd name="T62" fmla="*/ 240 w 492"/>
                <a:gd name="T63" fmla="*/ 115 h 350"/>
                <a:gd name="T64" fmla="*/ 245 w 492"/>
                <a:gd name="T65" fmla="*/ 130 h 350"/>
                <a:gd name="T66" fmla="*/ 246 w 492"/>
                <a:gd name="T67" fmla="*/ 143 h 350"/>
                <a:gd name="T68" fmla="*/ 244 w 492"/>
                <a:gd name="T69" fmla="*/ 154 h 350"/>
                <a:gd name="T70" fmla="*/ 238 w 492"/>
                <a:gd name="T71" fmla="*/ 163 h 350"/>
                <a:gd name="T72" fmla="*/ 230 w 492"/>
                <a:gd name="T73" fmla="*/ 169 h 350"/>
                <a:gd name="T74" fmla="*/ 218 w 492"/>
                <a:gd name="T75" fmla="*/ 173 h 350"/>
                <a:gd name="T76" fmla="*/ 203 w 492"/>
                <a:gd name="T77" fmla="*/ 175 h 350"/>
                <a:gd name="T78" fmla="*/ 187 w 492"/>
                <a:gd name="T79" fmla="*/ 175 h 350"/>
                <a:gd name="T80" fmla="*/ 169 w 492"/>
                <a:gd name="T81" fmla="*/ 171 h 350"/>
                <a:gd name="T82" fmla="*/ 150 w 492"/>
                <a:gd name="T83" fmla="*/ 166 h 350"/>
                <a:gd name="T84" fmla="*/ 131 w 492"/>
                <a:gd name="T85" fmla="*/ 158 h 350"/>
                <a:gd name="T86" fmla="*/ 110 w 492"/>
                <a:gd name="T87" fmla="*/ 149 h 350"/>
                <a:gd name="T88" fmla="*/ 90 w 492"/>
                <a:gd name="T89" fmla="*/ 137 h 350"/>
                <a:gd name="T90" fmla="*/ 70 w 492"/>
                <a:gd name="T91" fmla="*/ 122 h 350"/>
                <a:gd name="T92" fmla="*/ 51 w 492"/>
                <a:gd name="T93" fmla="*/ 106 h 350"/>
                <a:gd name="T94" fmla="*/ 34 w 492"/>
                <a:gd name="T95" fmla="*/ 88 h 350"/>
                <a:gd name="T96" fmla="*/ 18 w 492"/>
                <a:gd name="T97" fmla="*/ 67 h 350"/>
                <a:gd name="T98" fmla="*/ 17 w 492"/>
                <a:gd name="T99" fmla="*/ 67 h 350"/>
                <a:gd name="T100" fmla="*/ 17 w 492"/>
                <a:gd name="T101" fmla="*/ 66 h 350"/>
                <a:gd name="T102" fmla="*/ 16 w 492"/>
                <a:gd name="T103" fmla="*/ 66 h 350"/>
                <a:gd name="T104" fmla="*/ 15 w 492"/>
                <a:gd name="T105" fmla="*/ 65 h 350"/>
                <a:gd name="T106" fmla="*/ 14 w 492"/>
                <a:gd name="T107" fmla="*/ 63 h 350"/>
                <a:gd name="T108" fmla="*/ 11 w 492"/>
                <a:gd name="T109" fmla="*/ 61 h 350"/>
                <a:gd name="T110" fmla="*/ 7 w 492"/>
                <a:gd name="T111" fmla="*/ 57 h 350"/>
                <a:gd name="T112" fmla="*/ 3 w 492"/>
                <a:gd name="T113" fmla="*/ 51 h 350"/>
                <a:gd name="T114" fmla="*/ 0 w 492"/>
                <a:gd name="T115" fmla="*/ 45 h 350"/>
                <a:gd name="T116" fmla="*/ 0 w 492"/>
                <a:gd name="T117" fmla="*/ 37 h 350"/>
                <a:gd name="T118" fmla="*/ 3 w 492"/>
                <a:gd name="T119" fmla="*/ 27 h 350"/>
                <a:gd name="T120" fmla="*/ 9 w 492"/>
                <a:gd name="T121" fmla="*/ 15 h 3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2"/>
                <a:gd name="T184" fmla="*/ 0 h 350"/>
                <a:gd name="T185" fmla="*/ 492 w 492"/>
                <a:gd name="T186" fmla="*/ 350 h 3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2" h="350">
                  <a:moveTo>
                    <a:pt x="17" y="30"/>
                  </a:moveTo>
                  <a:lnTo>
                    <a:pt x="28" y="18"/>
                  </a:lnTo>
                  <a:lnTo>
                    <a:pt x="38" y="9"/>
                  </a:lnTo>
                  <a:lnTo>
                    <a:pt x="51" y="3"/>
                  </a:lnTo>
                  <a:lnTo>
                    <a:pt x="65" y="0"/>
                  </a:lnTo>
                  <a:lnTo>
                    <a:pt x="80" y="0"/>
                  </a:lnTo>
                  <a:lnTo>
                    <a:pt x="96" y="0"/>
                  </a:lnTo>
                  <a:lnTo>
                    <a:pt x="111" y="3"/>
                  </a:lnTo>
                  <a:lnTo>
                    <a:pt x="128" y="7"/>
                  </a:lnTo>
                  <a:lnTo>
                    <a:pt x="144" y="12"/>
                  </a:lnTo>
                  <a:lnTo>
                    <a:pt x="160" y="18"/>
                  </a:lnTo>
                  <a:lnTo>
                    <a:pt x="177" y="25"/>
                  </a:lnTo>
                  <a:lnTo>
                    <a:pt x="192" y="32"/>
                  </a:lnTo>
                  <a:lnTo>
                    <a:pt x="206" y="38"/>
                  </a:lnTo>
                  <a:lnTo>
                    <a:pt x="220" y="45"/>
                  </a:lnTo>
                  <a:lnTo>
                    <a:pt x="233" y="49"/>
                  </a:lnTo>
                  <a:lnTo>
                    <a:pt x="245" y="54"/>
                  </a:lnTo>
                  <a:lnTo>
                    <a:pt x="256" y="57"/>
                  </a:lnTo>
                  <a:lnTo>
                    <a:pt x="270" y="62"/>
                  </a:lnTo>
                  <a:lnTo>
                    <a:pt x="285" y="66"/>
                  </a:lnTo>
                  <a:lnTo>
                    <a:pt x="301" y="72"/>
                  </a:lnTo>
                  <a:lnTo>
                    <a:pt x="318" y="78"/>
                  </a:lnTo>
                  <a:lnTo>
                    <a:pt x="336" y="85"/>
                  </a:lnTo>
                  <a:lnTo>
                    <a:pt x="354" y="94"/>
                  </a:lnTo>
                  <a:lnTo>
                    <a:pt x="372" y="104"/>
                  </a:lnTo>
                  <a:lnTo>
                    <a:pt x="390" y="116"/>
                  </a:lnTo>
                  <a:lnTo>
                    <a:pt x="407" y="130"/>
                  </a:lnTo>
                  <a:lnTo>
                    <a:pt x="424" y="145"/>
                  </a:lnTo>
                  <a:lnTo>
                    <a:pt x="440" y="162"/>
                  </a:lnTo>
                  <a:lnTo>
                    <a:pt x="455" y="183"/>
                  </a:lnTo>
                  <a:lnTo>
                    <a:pt x="468" y="205"/>
                  </a:lnTo>
                  <a:lnTo>
                    <a:pt x="480" y="230"/>
                  </a:lnTo>
                  <a:lnTo>
                    <a:pt x="489" y="259"/>
                  </a:lnTo>
                  <a:lnTo>
                    <a:pt x="492" y="286"/>
                  </a:lnTo>
                  <a:lnTo>
                    <a:pt x="488" y="308"/>
                  </a:lnTo>
                  <a:lnTo>
                    <a:pt x="476" y="326"/>
                  </a:lnTo>
                  <a:lnTo>
                    <a:pt x="459" y="338"/>
                  </a:lnTo>
                  <a:lnTo>
                    <a:pt x="435" y="346"/>
                  </a:lnTo>
                  <a:lnTo>
                    <a:pt x="406" y="350"/>
                  </a:lnTo>
                  <a:lnTo>
                    <a:pt x="374" y="349"/>
                  </a:lnTo>
                  <a:lnTo>
                    <a:pt x="338" y="342"/>
                  </a:lnTo>
                  <a:lnTo>
                    <a:pt x="300" y="331"/>
                  </a:lnTo>
                  <a:lnTo>
                    <a:pt x="261" y="316"/>
                  </a:lnTo>
                  <a:lnTo>
                    <a:pt x="219" y="297"/>
                  </a:lnTo>
                  <a:lnTo>
                    <a:pt x="179" y="274"/>
                  </a:lnTo>
                  <a:lnTo>
                    <a:pt x="140" y="245"/>
                  </a:lnTo>
                  <a:lnTo>
                    <a:pt x="102" y="213"/>
                  </a:lnTo>
                  <a:lnTo>
                    <a:pt x="67" y="176"/>
                  </a:lnTo>
                  <a:lnTo>
                    <a:pt x="35" y="134"/>
                  </a:lnTo>
                  <a:lnTo>
                    <a:pt x="34" y="133"/>
                  </a:lnTo>
                  <a:lnTo>
                    <a:pt x="34" y="132"/>
                  </a:lnTo>
                  <a:lnTo>
                    <a:pt x="32" y="131"/>
                  </a:lnTo>
                  <a:lnTo>
                    <a:pt x="31" y="130"/>
                  </a:lnTo>
                  <a:lnTo>
                    <a:pt x="27" y="127"/>
                  </a:lnTo>
                  <a:lnTo>
                    <a:pt x="21" y="122"/>
                  </a:lnTo>
                  <a:lnTo>
                    <a:pt x="13" y="115"/>
                  </a:lnTo>
                  <a:lnTo>
                    <a:pt x="6" y="103"/>
                  </a:lnTo>
                  <a:lnTo>
                    <a:pt x="0" y="91"/>
                  </a:lnTo>
                  <a:lnTo>
                    <a:pt x="0" y="73"/>
                  </a:lnTo>
                  <a:lnTo>
                    <a:pt x="5" y="54"/>
                  </a:lnTo>
                  <a:lnTo>
                    <a:pt x="17" y="30"/>
                  </a:lnTo>
                  <a:close/>
                </a:path>
              </a:pathLst>
            </a:custGeom>
            <a:solidFill>
              <a:srgbClr val="D1E0DB"/>
            </a:solidFill>
            <a:ln w="9525">
              <a:noFill/>
              <a:round/>
              <a:headEnd/>
              <a:tailEnd/>
            </a:ln>
          </p:spPr>
          <p:txBody>
            <a:bodyPr/>
            <a:lstStyle/>
            <a:p>
              <a:endParaRPr lang="zh-CN" altLang="en-US" sz="1800"/>
            </a:p>
          </p:txBody>
        </p:sp>
        <p:sp>
          <p:nvSpPr>
            <p:cNvPr id="21" name="Freeform 298"/>
            <p:cNvSpPr>
              <a:spLocks/>
            </p:cNvSpPr>
            <p:nvPr/>
          </p:nvSpPr>
          <p:spPr bwMode="auto">
            <a:xfrm>
              <a:off x="2782" y="2691"/>
              <a:ext cx="231" cy="164"/>
            </a:xfrm>
            <a:custGeom>
              <a:avLst/>
              <a:gdLst>
                <a:gd name="T0" fmla="*/ 9 w 463"/>
                <a:gd name="T1" fmla="*/ 14 h 330"/>
                <a:gd name="T2" fmla="*/ 13 w 463"/>
                <a:gd name="T3" fmla="*/ 9 h 330"/>
                <a:gd name="T4" fmla="*/ 19 w 463"/>
                <a:gd name="T5" fmla="*/ 5 h 330"/>
                <a:gd name="T6" fmla="*/ 25 w 463"/>
                <a:gd name="T7" fmla="*/ 2 h 330"/>
                <a:gd name="T8" fmla="*/ 31 w 463"/>
                <a:gd name="T9" fmla="*/ 1 h 330"/>
                <a:gd name="T10" fmla="*/ 38 w 463"/>
                <a:gd name="T11" fmla="*/ 0 h 330"/>
                <a:gd name="T12" fmla="*/ 46 w 463"/>
                <a:gd name="T13" fmla="*/ 1 h 330"/>
                <a:gd name="T14" fmla="*/ 53 w 463"/>
                <a:gd name="T15" fmla="*/ 2 h 330"/>
                <a:gd name="T16" fmla="*/ 61 w 463"/>
                <a:gd name="T17" fmla="*/ 3 h 330"/>
                <a:gd name="T18" fmla="*/ 69 w 463"/>
                <a:gd name="T19" fmla="*/ 6 h 330"/>
                <a:gd name="T20" fmla="*/ 76 w 463"/>
                <a:gd name="T21" fmla="*/ 9 h 330"/>
                <a:gd name="T22" fmla="*/ 84 w 463"/>
                <a:gd name="T23" fmla="*/ 12 h 330"/>
                <a:gd name="T24" fmla="*/ 91 w 463"/>
                <a:gd name="T25" fmla="*/ 16 h 330"/>
                <a:gd name="T26" fmla="*/ 98 w 463"/>
                <a:gd name="T27" fmla="*/ 18 h 330"/>
                <a:gd name="T28" fmla="*/ 104 w 463"/>
                <a:gd name="T29" fmla="*/ 21 h 330"/>
                <a:gd name="T30" fmla="*/ 111 w 463"/>
                <a:gd name="T31" fmla="*/ 24 h 330"/>
                <a:gd name="T32" fmla="*/ 116 w 463"/>
                <a:gd name="T33" fmla="*/ 26 h 330"/>
                <a:gd name="T34" fmla="*/ 122 w 463"/>
                <a:gd name="T35" fmla="*/ 28 h 330"/>
                <a:gd name="T36" fmla="*/ 128 w 463"/>
                <a:gd name="T37" fmla="*/ 29 h 330"/>
                <a:gd name="T38" fmla="*/ 135 w 463"/>
                <a:gd name="T39" fmla="*/ 32 h 330"/>
                <a:gd name="T40" fmla="*/ 142 w 463"/>
                <a:gd name="T41" fmla="*/ 35 h 330"/>
                <a:gd name="T42" fmla="*/ 150 w 463"/>
                <a:gd name="T43" fmla="*/ 37 h 330"/>
                <a:gd name="T44" fmla="*/ 158 w 463"/>
                <a:gd name="T45" fmla="*/ 41 h 330"/>
                <a:gd name="T46" fmla="*/ 167 w 463"/>
                <a:gd name="T47" fmla="*/ 45 h 330"/>
                <a:gd name="T48" fmla="*/ 175 w 463"/>
                <a:gd name="T49" fmla="*/ 49 h 330"/>
                <a:gd name="T50" fmla="*/ 183 w 463"/>
                <a:gd name="T51" fmla="*/ 55 h 330"/>
                <a:gd name="T52" fmla="*/ 192 w 463"/>
                <a:gd name="T53" fmla="*/ 61 h 330"/>
                <a:gd name="T54" fmla="*/ 199 w 463"/>
                <a:gd name="T55" fmla="*/ 69 h 330"/>
                <a:gd name="T56" fmla="*/ 207 w 463"/>
                <a:gd name="T57" fmla="*/ 77 h 330"/>
                <a:gd name="T58" fmla="*/ 214 w 463"/>
                <a:gd name="T59" fmla="*/ 86 h 330"/>
                <a:gd name="T60" fmla="*/ 220 w 463"/>
                <a:gd name="T61" fmla="*/ 97 h 330"/>
                <a:gd name="T62" fmla="*/ 225 w 463"/>
                <a:gd name="T63" fmla="*/ 109 h 330"/>
                <a:gd name="T64" fmla="*/ 229 w 463"/>
                <a:gd name="T65" fmla="*/ 122 h 330"/>
                <a:gd name="T66" fmla="*/ 231 w 463"/>
                <a:gd name="T67" fmla="*/ 135 h 330"/>
                <a:gd name="T68" fmla="*/ 229 w 463"/>
                <a:gd name="T69" fmla="*/ 145 h 330"/>
                <a:gd name="T70" fmla="*/ 224 w 463"/>
                <a:gd name="T71" fmla="*/ 154 h 330"/>
                <a:gd name="T72" fmla="*/ 216 w 463"/>
                <a:gd name="T73" fmla="*/ 160 h 330"/>
                <a:gd name="T74" fmla="*/ 205 w 463"/>
                <a:gd name="T75" fmla="*/ 163 h 330"/>
                <a:gd name="T76" fmla="*/ 191 w 463"/>
                <a:gd name="T77" fmla="*/ 164 h 330"/>
                <a:gd name="T78" fmla="*/ 176 w 463"/>
                <a:gd name="T79" fmla="*/ 164 h 330"/>
                <a:gd name="T80" fmla="*/ 159 w 463"/>
                <a:gd name="T81" fmla="*/ 160 h 330"/>
                <a:gd name="T82" fmla="*/ 141 w 463"/>
                <a:gd name="T83" fmla="*/ 155 h 330"/>
                <a:gd name="T84" fmla="*/ 122 w 463"/>
                <a:gd name="T85" fmla="*/ 148 h 330"/>
                <a:gd name="T86" fmla="*/ 103 w 463"/>
                <a:gd name="T87" fmla="*/ 139 h 330"/>
                <a:gd name="T88" fmla="*/ 84 w 463"/>
                <a:gd name="T89" fmla="*/ 127 h 330"/>
                <a:gd name="T90" fmla="*/ 66 w 463"/>
                <a:gd name="T91" fmla="*/ 114 h 330"/>
                <a:gd name="T92" fmla="*/ 48 w 463"/>
                <a:gd name="T93" fmla="*/ 99 h 330"/>
                <a:gd name="T94" fmla="*/ 31 w 463"/>
                <a:gd name="T95" fmla="*/ 82 h 330"/>
                <a:gd name="T96" fmla="*/ 16 w 463"/>
                <a:gd name="T97" fmla="*/ 63 h 330"/>
                <a:gd name="T98" fmla="*/ 16 w 463"/>
                <a:gd name="T99" fmla="*/ 63 h 330"/>
                <a:gd name="T100" fmla="*/ 16 w 463"/>
                <a:gd name="T101" fmla="*/ 63 h 330"/>
                <a:gd name="T102" fmla="*/ 15 w 463"/>
                <a:gd name="T103" fmla="*/ 62 h 330"/>
                <a:gd name="T104" fmla="*/ 14 w 463"/>
                <a:gd name="T105" fmla="*/ 62 h 330"/>
                <a:gd name="T106" fmla="*/ 13 w 463"/>
                <a:gd name="T107" fmla="*/ 60 h 330"/>
                <a:gd name="T108" fmla="*/ 9 w 463"/>
                <a:gd name="T109" fmla="*/ 58 h 330"/>
                <a:gd name="T110" fmla="*/ 6 w 463"/>
                <a:gd name="T111" fmla="*/ 54 h 330"/>
                <a:gd name="T112" fmla="*/ 2 w 463"/>
                <a:gd name="T113" fmla="*/ 49 h 330"/>
                <a:gd name="T114" fmla="*/ 1 w 463"/>
                <a:gd name="T115" fmla="*/ 43 h 330"/>
                <a:gd name="T116" fmla="*/ 0 w 463"/>
                <a:gd name="T117" fmla="*/ 35 h 330"/>
                <a:gd name="T118" fmla="*/ 3 w 463"/>
                <a:gd name="T119" fmla="*/ 25 h 330"/>
                <a:gd name="T120" fmla="*/ 9 w 463"/>
                <a:gd name="T121" fmla="*/ 14 h 3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3"/>
                <a:gd name="T184" fmla="*/ 0 h 330"/>
                <a:gd name="T185" fmla="*/ 463 w 463"/>
                <a:gd name="T186" fmla="*/ 330 h 3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3" h="330">
                  <a:moveTo>
                    <a:pt x="18" y="29"/>
                  </a:moveTo>
                  <a:lnTo>
                    <a:pt x="27" y="18"/>
                  </a:lnTo>
                  <a:lnTo>
                    <a:pt x="39" y="10"/>
                  </a:lnTo>
                  <a:lnTo>
                    <a:pt x="50" y="4"/>
                  </a:lnTo>
                  <a:lnTo>
                    <a:pt x="63" y="2"/>
                  </a:lnTo>
                  <a:lnTo>
                    <a:pt x="77" y="0"/>
                  </a:lnTo>
                  <a:lnTo>
                    <a:pt x="92" y="2"/>
                  </a:lnTo>
                  <a:lnTo>
                    <a:pt x="107" y="4"/>
                  </a:lnTo>
                  <a:lnTo>
                    <a:pt x="122" y="7"/>
                  </a:lnTo>
                  <a:lnTo>
                    <a:pt x="138" y="13"/>
                  </a:lnTo>
                  <a:lnTo>
                    <a:pt x="153" y="19"/>
                  </a:lnTo>
                  <a:lnTo>
                    <a:pt x="168" y="25"/>
                  </a:lnTo>
                  <a:lnTo>
                    <a:pt x="183" y="32"/>
                  </a:lnTo>
                  <a:lnTo>
                    <a:pt x="196" y="37"/>
                  </a:lnTo>
                  <a:lnTo>
                    <a:pt x="209" y="43"/>
                  </a:lnTo>
                  <a:lnTo>
                    <a:pt x="222" y="48"/>
                  </a:lnTo>
                  <a:lnTo>
                    <a:pt x="232" y="52"/>
                  </a:lnTo>
                  <a:lnTo>
                    <a:pt x="244" y="56"/>
                  </a:lnTo>
                  <a:lnTo>
                    <a:pt x="256" y="59"/>
                  </a:lnTo>
                  <a:lnTo>
                    <a:pt x="270" y="64"/>
                  </a:lnTo>
                  <a:lnTo>
                    <a:pt x="285" y="70"/>
                  </a:lnTo>
                  <a:lnTo>
                    <a:pt x="301" y="75"/>
                  </a:lnTo>
                  <a:lnTo>
                    <a:pt x="317" y="82"/>
                  </a:lnTo>
                  <a:lnTo>
                    <a:pt x="334" y="90"/>
                  </a:lnTo>
                  <a:lnTo>
                    <a:pt x="351" y="99"/>
                  </a:lnTo>
                  <a:lnTo>
                    <a:pt x="367" y="110"/>
                  </a:lnTo>
                  <a:lnTo>
                    <a:pt x="384" y="123"/>
                  </a:lnTo>
                  <a:lnTo>
                    <a:pt x="399" y="138"/>
                  </a:lnTo>
                  <a:lnTo>
                    <a:pt x="414" y="155"/>
                  </a:lnTo>
                  <a:lnTo>
                    <a:pt x="428" y="173"/>
                  </a:lnTo>
                  <a:lnTo>
                    <a:pt x="440" y="195"/>
                  </a:lnTo>
                  <a:lnTo>
                    <a:pt x="450" y="219"/>
                  </a:lnTo>
                  <a:lnTo>
                    <a:pt x="459" y="246"/>
                  </a:lnTo>
                  <a:lnTo>
                    <a:pt x="463" y="271"/>
                  </a:lnTo>
                  <a:lnTo>
                    <a:pt x="459" y="292"/>
                  </a:lnTo>
                  <a:lnTo>
                    <a:pt x="448" y="309"/>
                  </a:lnTo>
                  <a:lnTo>
                    <a:pt x="432" y="321"/>
                  </a:lnTo>
                  <a:lnTo>
                    <a:pt x="410" y="328"/>
                  </a:lnTo>
                  <a:lnTo>
                    <a:pt x="382" y="330"/>
                  </a:lnTo>
                  <a:lnTo>
                    <a:pt x="352" y="329"/>
                  </a:lnTo>
                  <a:lnTo>
                    <a:pt x="319" y="322"/>
                  </a:lnTo>
                  <a:lnTo>
                    <a:pt x="283" y="311"/>
                  </a:lnTo>
                  <a:lnTo>
                    <a:pt x="245" y="298"/>
                  </a:lnTo>
                  <a:lnTo>
                    <a:pt x="207" y="279"/>
                  </a:lnTo>
                  <a:lnTo>
                    <a:pt x="169" y="256"/>
                  </a:lnTo>
                  <a:lnTo>
                    <a:pt x="132" y="230"/>
                  </a:lnTo>
                  <a:lnTo>
                    <a:pt x="96" y="200"/>
                  </a:lnTo>
                  <a:lnTo>
                    <a:pt x="63" y="165"/>
                  </a:lnTo>
                  <a:lnTo>
                    <a:pt x="33" y="127"/>
                  </a:lnTo>
                  <a:lnTo>
                    <a:pt x="32" y="126"/>
                  </a:lnTo>
                  <a:lnTo>
                    <a:pt x="30" y="125"/>
                  </a:lnTo>
                  <a:lnTo>
                    <a:pt x="29" y="124"/>
                  </a:lnTo>
                  <a:lnTo>
                    <a:pt x="26" y="121"/>
                  </a:lnTo>
                  <a:lnTo>
                    <a:pt x="19" y="116"/>
                  </a:lnTo>
                  <a:lnTo>
                    <a:pt x="12" y="109"/>
                  </a:lnTo>
                  <a:lnTo>
                    <a:pt x="5" y="98"/>
                  </a:lnTo>
                  <a:lnTo>
                    <a:pt x="2" y="86"/>
                  </a:lnTo>
                  <a:lnTo>
                    <a:pt x="0" y="70"/>
                  </a:lnTo>
                  <a:lnTo>
                    <a:pt x="6" y="51"/>
                  </a:lnTo>
                  <a:lnTo>
                    <a:pt x="18" y="29"/>
                  </a:lnTo>
                  <a:close/>
                </a:path>
              </a:pathLst>
            </a:custGeom>
            <a:solidFill>
              <a:srgbClr val="C4D8D1"/>
            </a:solidFill>
            <a:ln w="9525">
              <a:noFill/>
              <a:round/>
              <a:headEnd/>
              <a:tailEnd/>
            </a:ln>
          </p:spPr>
          <p:txBody>
            <a:bodyPr/>
            <a:lstStyle/>
            <a:p>
              <a:endParaRPr lang="zh-CN" altLang="en-US" sz="1800"/>
            </a:p>
          </p:txBody>
        </p:sp>
        <p:sp>
          <p:nvSpPr>
            <p:cNvPr id="22" name="Freeform 299"/>
            <p:cNvSpPr>
              <a:spLocks/>
            </p:cNvSpPr>
            <p:nvPr/>
          </p:nvSpPr>
          <p:spPr bwMode="auto">
            <a:xfrm>
              <a:off x="2790" y="2698"/>
              <a:ext cx="216" cy="155"/>
            </a:xfrm>
            <a:custGeom>
              <a:avLst/>
              <a:gdLst>
                <a:gd name="T0" fmla="*/ 8 w 432"/>
                <a:gd name="T1" fmla="*/ 13 h 310"/>
                <a:gd name="T2" fmla="*/ 13 w 432"/>
                <a:gd name="T3" fmla="*/ 8 h 310"/>
                <a:gd name="T4" fmla="*/ 17 w 432"/>
                <a:gd name="T5" fmla="*/ 4 h 310"/>
                <a:gd name="T6" fmla="*/ 23 w 432"/>
                <a:gd name="T7" fmla="*/ 2 h 310"/>
                <a:gd name="T8" fmla="*/ 29 w 432"/>
                <a:gd name="T9" fmla="*/ 0 h 310"/>
                <a:gd name="T10" fmla="*/ 36 w 432"/>
                <a:gd name="T11" fmla="*/ 0 h 310"/>
                <a:gd name="T12" fmla="*/ 43 w 432"/>
                <a:gd name="T13" fmla="*/ 0 h 310"/>
                <a:gd name="T14" fmla="*/ 50 w 432"/>
                <a:gd name="T15" fmla="*/ 2 h 310"/>
                <a:gd name="T16" fmla="*/ 57 w 432"/>
                <a:gd name="T17" fmla="*/ 3 h 310"/>
                <a:gd name="T18" fmla="*/ 65 w 432"/>
                <a:gd name="T19" fmla="*/ 6 h 310"/>
                <a:gd name="T20" fmla="*/ 72 w 432"/>
                <a:gd name="T21" fmla="*/ 9 h 310"/>
                <a:gd name="T22" fmla="*/ 79 w 432"/>
                <a:gd name="T23" fmla="*/ 11 h 310"/>
                <a:gd name="T24" fmla="*/ 86 w 432"/>
                <a:gd name="T25" fmla="*/ 14 h 310"/>
                <a:gd name="T26" fmla="*/ 92 w 432"/>
                <a:gd name="T27" fmla="*/ 18 h 310"/>
                <a:gd name="T28" fmla="*/ 99 w 432"/>
                <a:gd name="T29" fmla="*/ 20 h 310"/>
                <a:gd name="T30" fmla="*/ 104 w 432"/>
                <a:gd name="T31" fmla="*/ 22 h 310"/>
                <a:gd name="T32" fmla="*/ 109 w 432"/>
                <a:gd name="T33" fmla="*/ 24 h 310"/>
                <a:gd name="T34" fmla="*/ 114 w 432"/>
                <a:gd name="T35" fmla="*/ 26 h 310"/>
                <a:gd name="T36" fmla="*/ 120 w 432"/>
                <a:gd name="T37" fmla="*/ 28 h 310"/>
                <a:gd name="T38" fmla="*/ 127 w 432"/>
                <a:gd name="T39" fmla="*/ 30 h 310"/>
                <a:gd name="T40" fmla="*/ 134 w 432"/>
                <a:gd name="T41" fmla="*/ 33 h 310"/>
                <a:gd name="T42" fmla="*/ 141 w 432"/>
                <a:gd name="T43" fmla="*/ 35 h 310"/>
                <a:gd name="T44" fmla="*/ 149 w 432"/>
                <a:gd name="T45" fmla="*/ 38 h 310"/>
                <a:gd name="T46" fmla="*/ 157 w 432"/>
                <a:gd name="T47" fmla="*/ 41 h 310"/>
                <a:gd name="T48" fmla="*/ 164 w 432"/>
                <a:gd name="T49" fmla="*/ 46 h 310"/>
                <a:gd name="T50" fmla="*/ 172 w 432"/>
                <a:gd name="T51" fmla="*/ 51 h 310"/>
                <a:gd name="T52" fmla="*/ 179 w 432"/>
                <a:gd name="T53" fmla="*/ 57 h 310"/>
                <a:gd name="T54" fmla="*/ 187 w 432"/>
                <a:gd name="T55" fmla="*/ 64 h 310"/>
                <a:gd name="T56" fmla="*/ 194 w 432"/>
                <a:gd name="T57" fmla="*/ 72 h 310"/>
                <a:gd name="T58" fmla="*/ 199 w 432"/>
                <a:gd name="T59" fmla="*/ 81 h 310"/>
                <a:gd name="T60" fmla="*/ 205 w 432"/>
                <a:gd name="T61" fmla="*/ 91 h 310"/>
                <a:gd name="T62" fmla="*/ 210 w 432"/>
                <a:gd name="T63" fmla="*/ 102 h 310"/>
                <a:gd name="T64" fmla="*/ 214 w 432"/>
                <a:gd name="T65" fmla="*/ 115 h 310"/>
                <a:gd name="T66" fmla="*/ 216 w 432"/>
                <a:gd name="T67" fmla="*/ 127 h 310"/>
                <a:gd name="T68" fmla="*/ 214 w 432"/>
                <a:gd name="T69" fmla="*/ 137 h 310"/>
                <a:gd name="T70" fmla="*/ 209 w 432"/>
                <a:gd name="T71" fmla="*/ 146 h 310"/>
                <a:gd name="T72" fmla="*/ 201 w 432"/>
                <a:gd name="T73" fmla="*/ 151 h 310"/>
                <a:gd name="T74" fmla="*/ 191 w 432"/>
                <a:gd name="T75" fmla="*/ 154 h 310"/>
                <a:gd name="T76" fmla="*/ 178 w 432"/>
                <a:gd name="T77" fmla="*/ 155 h 310"/>
                <a:gd name="T78" fmla="*/ 164 w 432"/>
                <a:gd name="T79" fmla="*/ 154 h 310"/>
                <a:gd name="T80" fmla="*/ 148 w 432"/>
                <a:gd name="T81" fmla="*/ 151 h 310"/>
                <a:gd name="T82" fmla="*/ 131 w 432"/>
                <a:gd name="T83" fmla="*/ 146 h 310"/>
                <a:gd name="T84" fmla="*/ 113 w 432"/>
                <a:gd name="T85" fmla="*/ 139 h 310"/>
                <a:gd name="T86" fmla="*/ 96 w 432"/>
                <a:gd name="T87" fmla="*/ 131 h 310"/>
                <a:gd name="T88" fmla="*/ 78 w 432"/>
                <a:gd name="T89" fmla="*/ 119 h 310"/>
                <a:gd name="T90" fmla="*/ 60 w 432"/>
                <a:gd name="T91" fmla="*/ 107 h 310"/>
                <a:gd name="T92" fmla="*/ 44 w 432"/>
                <a:gd name="T93" fmla="*/ 93 h 310"/>
                <a:gd name="T94" fmla="*/ 28 w 432"/>
                <a:gd name="T95" fmla="*/ 77 h 310"/>
                <a:gd name="T96" fmla="*/ 15 w 432"/>
                <a:gd name="T97" fmla="*/ 59 h 310"/>
                <a:gd name="T98" fmla="*/ 15 w 432"/>
                <a:gd name="T99" fmla="*/ 59 h 310"/>
                <a:gd name="T100" fmla="*/ 14 w 432"/>
                <a:gd name="T101" fmla="*/ 59 h 310"/>
                <a:gd name="T102" fmla="*/ 14 w 432"/>
                <a:gd name="T103" fmla="*/ 59 h 310"/>
                <a:gd name="T104" fmla="*/ 13 w 432"/>
                <a:gd name="T105" fmla="*/ 58 h 310"/>
                <a:gd name="T106" fmla="*/ 11 w 432"/>
                <a:gd name="T107" fmla="*/ 57 h 310"/>
                <a:gd name="T108" fmla="*/ 8 w 432"/>
                <a:gd name="T109" fmla="*/ 54 h 310"/>
                <a:gd name="T110" fmla="*/ 5 w 432"/>
                <a:gd name="T111" fmla="*/ 51 h 310"/>
                <a:gd name="T112" fmla="*/ 2 w 432"/>
                <a:gd name="T113" fmla="*/ 46 h 310"/>
                <a:gd name="T114" fmla="*/ 0 w 432"/>
                <a:gd name="T115" fmla="*/ 40 h 310"/>
                <a:gd name="T116" fmla="*/ 0 w 432"/>
                <a:gd name="T117" fmla="*/ 33 h 310"/>
                <a:gd name="T118" fmla="*/ 2 w 432"/>
                <a:gd name="T119" fmla="*/ 23 h 310"/>
                <a:gd name="T120" fmla="*/ 8 w 432"/>
                <a:gd name="T121" fmla="*/ 13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2"/>
                <a:gd name="T184" fmla="*/ 0 h 310"/>
                <a:gd name="T185" fmla="*/ 432 w 43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2" h="310">
                  <a:moveTo>
                    <a:pt x="16" y="27"/>
                  </a:moveTo>
                  <a:lnTo>
                    <a:pt x="25" y="16"/>
                  </a:lnTo>
                  <a:lnTo>
                    <a:pt x="34" y="8"/>
                  </a:lnTo>
                  <a:lnTo>
                    <a:pt x="46" y="4"/>
                  </a:lnTo>
                  <a:lnTo>
                    <a:pt x="58" y="0"/>
                  </a:lnTo>
                  <a:lnTo>
                    <a:pt x="71" y="0"/>
                  </a:lnTo>
                  <a:lnTo>
                    <a:pt x="85" y="0"/>
                  </a:lnTo>
                  <a:lnTo>
                    <a:pt x="99" y="4"/>
                  </a:lnTo>
                  <a:lnTo>
                    <a:pt x="114" y="7"/>
                  </a:lnTo>
                  <a:lnTo>
                    <a:pt x="129" y="12"/>
                  </a:lnTo>
                  <a:lnTo>
                    <a:pt x="143" y="18"/>
                  </a:lnTo>
                  <a:lnTo>
                    <a:pt x="158" y="23"/>
                  </a:lnTo>
                  <a:lnTo>
                    <a:pt x="171" y="29"/>
                  </a:lnTo>
                  <a:lnTo>
                    <a:pt x="184" y="35"/>
                  </a:lnTo>
                  <a:lnTo>
                    <a:pt x="197" y="41"/>
                  </a:lnTo>
                  <a:lnTo>
                    <a:pt x="208" y="45"/>
                  </a:lnTo>
                  <a:lnTo>
                    <a:pt x="219" y="49"/>
                  </a:lnTo>
                  <a:lnTo>
                    <a:pt x="229" y="52"/>
                  </a:lnTo>
                  <a:lnTo>
                    <a:pt x="240" y="56"/>
                  </a:lnTo>
                  <a:lnTo>
                    <a:pt x="254" y="60"/>
                  </a:lnTo>
                  <a:lnTo>
                    <a:pt x="268" y="65"/>
                  </a:lnTo>
                  <a:lnTo>
                    <a:pt x="282" y="69"/>
                  </a:lnTo>
                  <a:lnTo>
                    <a:pt x="297" y="76"/>
                  </a:lnTo>
                  <a:lnTo>
                    <a:pt x="313" y="83"/>
                  </a:lnTo>
                  <a:lnTo>
                    <a:pt x="328" y="92"/>
                  </a:lnTo>
                  <a:lnTo>
                    <a:pt x="343" y="103"/>
                  </a:lnTo>
                  <a:lnTo>
                    <a:pt x="358" y="114"/>
                  </a:lnTo>
                  <a:lnTo>
                    <a:pt x="373" y="128"/>
                  </a:lnTo>
                  <a:lnTo>
                    <a:pt x="387" y="144"/>
                  </a:lnTo>
                  <a:lnTo>
                    <a:pt x="398" y="163"/>
                  </a:lnTo>
                  <a:lnTo>
                    <a:pt x="410" y="182"/>
                  </a:lnTo>
                  <a:lnTo>
                    <a:pt x="420" y="205"/>
                  </a:lnTo>
                  <a:lnTo>
                    <a:pt x="428" y="231"/>
                  </a:lnTo>
                  <a:lnTo>
                    <a:pt x="432" y="255"/>
                  </a:lnTo>
                  <a:lnTo>
                    <a:pt x="428" y="274"/>
                  </a:lnTo>
                  <a:lnTo>
                    <a:pt x="418" y="291"/>
                  </a:lnTo>
                  <a:lnTo>
                    <a:pt x="402" y="301"/>
                  </a:lnTo>
                  <a:lnTo>
                    <a:pt x="381" y="308"/>
                  </a:lnTo>
                  <a:lnTo>
                    <a:pt x="356" y="310"/>
                  </a:lnTo>
                  <a:lnTo>
                    <a:pt x="327" y="308"/>
                  </a:lnTo>
                  <a:lnTo>
                    <a:pt x="295" y="302"/>
                  </a:lnTo>
                  <a:lnTo>
                    <a:pt x="261" y="292"/>
                  </a:lnTo>
                  <a:lnTo>
                    <a:pt x="227" y="278"/>
                  </a:lnTo>
                  <a:lnTo>
                    <a:pt x="191" y="261"/>
                  </a:lnTo>
                  <a:lnTo>
                    <a:pt x="155" y="239"/>
                  </a:lnTo>
                  <a:lnTo>
                    <a:pt x="121" y="215"/>
                  </a:lnTo>
                  <a:lnTo>
                    <a:pt x="88" y="186"/>
                  </a:lnTo>
                  <a:lnTo>
                    <a:pt x="57" y="153"/>
                  </a:lnTo>
                  <a:lnTo>
                    <a:pt x="30" y="119"/>
                  </a:lnTo>
                  <a:lnTo>
                    <a:pt x="28" y="118"/>
                  </a:lnTo>
                  <a:lnTo>
                    <a:pt x="27" y="118"/>
                  </a:lnTo>
                  <a:lnTo>
                    <a:pt x="26" y="117"/>
                  </a:lnTo>
                  <a:lnTo>
                    <a:pt x="22" y="114"/>
                  </a:lnTo>
                  <a:lnTo>
                    <a:pt x="16" y="109"/>
                  </a:lnTo>
                  <a:lnTo>
                    <a:pt x="10" y="102"/>
                  </a:lnTo>
                  <a:lnTo>
                    <a:pt x="4" y="92"/>
                  </a:lnTo>
                  <a:lnTo>
                    <a:pt x="0" y="80"/>
                  </a:lnTo>
                  <a:lnTo>
                    <a:pt x="0" y="65"/>
                  </a:lnTo>
                  <a:lnTo>
                    <a:pt x="4" y="47"/>
                  </a:lnTo>
                  <a:lnTo>
                    <a:pt x="16" y="27"/>
                  </a:lnTo>
                  <a:close/>
                </a:path>
              </a:pathLst>
            </a:custGeom>
            <a:solidFill>
              <a:srgbClr val="BAD3C9"/>
            </a:solidFill>
            <a:ln w="9525">
              <a:noFill/>
              <a:round/>
              <a:headEnd/>
              <a:tailEnd/>
            </a:ln>
          </p:spPr>
          <p:txBody>
            <a:bodyPr/>
            <a:lstStyle/>
            <a:p>
              <a:endParaRPr lang="zh-CN" altLang="en-US" sz="1800"/>
            </a:p>
          </p:txBody>
        </p:sp>
        <p:sp>
          <p:nvSpPr>
            <p:cNvPr id="23" name="Freeform 300"/>
            <p:cNvSpPr>
              <a:spLocks/>
            </p:cNvSpPr>
            <p:nvPr/>
          </p:nvSpPr>
          <p:spPr bwMode="auto">
            <a:xfrm>
              <a:off x="2800" y="2705"/>
              <a:ext cx="201" cy="144"/>
            </a:xfrm>
            <a:custGeom>
              <a:avLst/>
              <a:gdLst>
                <a:gd name="T0" fmla="*/ 14 w 402"/>
                <a:gd name="T1" fmla="*/ 55 h 288"/>
                <a:gd name="T2" fmla="*/ 13 w 402"/>
                <a:gd name="T3" fmla="*/ 55 h 288"/>
                <a:gd name="T4" fmla="*/ 10 w 402"/>
                <a:gd name="T5" fmla="*/ 53 h 288"/>
                <a:gd name="T6" fmla="*/ 6 w 402"/>
                <a:gd name="T7" fmla="*/ 50 h 288"/>
                <a:gd name="T8" fmla="*/ 3 w 402"/>
                <a:gd name="T9" fmla="*/ 45 h 288"/>
                <a:gd name="T10" fmla="*/ 1 w 402"/>
                <a:gd name="T11" fmla="*/ 40 h 288"/>
                <a:gd name="T12" fmla="*/ 0 w 402"/>
                <a:gd name="T13" fmla="*/ 33 h 288"/>
                <a:gd name="T14" fmla="*/ 2 w 402"/>
                <a:gd name="T15" fmla="*/ 23 h 288"/>
                <a:gd name="T16" fmla="*/ 7 w 402"/>
                <a:gd name="T17" fmla="*/ 12 h 288"/>
                <a:gd name="T18" fmla="*/ 12 w 402"/>
                <a:gd name="T19" fmla="*/ 7 h 288"/>
                <a:gd name="T20" fmla="*/ 17 w 402"/>
                <a:gd name="T21" fmla="*/ 4 h 288"/>
                <a:gd name="T22" fmla="*/ 22 w 402"/>
                <a:gd name="T23" fmla="*/ 2 h 288"/>
                <a:gd name="T24" fmla="*/ 28 w 402"/>
                <a:gd name="T25" fmla="*/ 0 h 288"/>
                <a:gd name="T26" fmla="*/ 34 w 402"/>
                <a:gd name="T27" fmla="*/ 0 h 288"/>
                <a:gd name="T28" fmla="*/ 41 w 402"/>
                <a:gd name="T29" fmla="*/ 1 h 288"/>
                <a:gd name="T30" fmla="*/ 48 w 402"/>
                <a:gd name="T31" fmla="*/ 2 h 288"/>
                <a:gd name="T32" fmla="*/ 54 w 402"/>
                <a:gd name="T33" fmla="*/ 3 h 288"/>
                <a:gd name="T34" fmla="*/ 61 w 402"/>
                <a:gd name="T35" fmla="*/ 6 h 288"/>
                <a:gd name="T36" fmla="*/ 68 w 402"/>
                <a:gd name="T37" fmla="*/ 8 h 288"/>
                <a:gd name="T38" fmla="*/ 75 w 402"/>
                <a:gd name="T39" fmla="*/ 11 h 288"/>
                <a:gd name="T40" fmla="*/ 81 w 402"/>
                <a:gd name="T41" fmla="*/ 14 h 288"/>
                <a:gd name="T42" fmla="*/ 87 w 402"/>
                <a:gd name="T43" fmla="*/ 17 h 288"/>
                <a:gd name="T44" fmla="*/ 93 w 402"/>
                <a:gd name="T45" fmla="*/ 19 h 288"/>
                <a:gd name="T46" fmla="*/ 99 w 402"/>
                <a:gd name="T47" fmla="*/ 21 h 288"/>
                <a:gd name="T48" fmla="*/ 103 w 402"/>
                <a:gd name="T49" fmla="*/ 23 h 288"/>
                <a:gd name="T50" fmla="*/ 108 w 402"/>
                <a:gd name="T51" fmla="*/ 25 h 288"/>
                <a:gd name="T52" fmla="*/ 113 w 402"/>
                <a:gd name="T53" fmla="*/ 26 h 288"/>
                <a:gd name="T54" fmla="*/ 120 w 402"/>
                <a:gd name="T55" fmla="*/ 28 h 288"/>
                <a:gd name="T56" fmla="*/ 126 w 402"/>
                <a:gd name="T57" fmla="*/ 30 h 288"/>
                <a:gd name="T58" fmla="*/ 133 w 402"/>
                <a:gd name="T59" fmla="*/ 33 h 288"/>
                <a:gd name="T60" fmla="*/ 140 w 402"/>
                <a:gd name="T61" fmla="*/ 36 h 288"/>
                <a:gd name="T62" fmla="*/ 147 w 402"/>
                <a:gd name="T63" fmla="*/ 39 h 288"/>
                <a:gd name="T64" fmla="*/ 154 w 402"/>
                <a:gd name="T65" fmla="*/ 43 h 288"/>
                <a:gd name="T66" fmla="*/ 161 w 402"/>
                <a:gd name="T67" fmla="*/ 48 h 288"/>
                <a:gd name="T68" fmla="*/ 167 w 402"/>
                <a:gd name="T69" fmla="*/ 53 h 288"/>
                <a:gd name="T70" fmla="*/ 174 w 402"/>
                <a:gd name="T71" fmla="*/ 60 h 288"/>
                <a:gd name="T72" fmla="*/ 180 w 402"/>
                <a:gd name="T73" fmla="*/ 68 h 288"/>
                <a:gd name="T74" fmla="*/ 186 w 402"/>
                <a:gd name="T75" fmla="*/ 76 h 288"/>
                <a:gd name="T76" fmla="*/ 191 w 402"/>
                <a:gd name="T77" fmla="*/ 86 h 288"/>
                <a:gd name="T78" fmla="*/ 196 w 402"/>
                <a:gd name="T79" fmla="*/ 96 h 288"/>
                <a:gd name="T80" fmla="*/ 200 w 402"/>
                <a:gd name="T81" fmla="*/ 108 h 288"/>
                <a:gd name="T82" fmla="*/ 201 w 402"/>
                <a:gd name="T83" fmla="*/ 120 h 288"/>
                <a:gd name="T84" fmla="*/ 200 w 402"/>
                <a:gd name="T85" fmla="*/ 129 h 288"/>
                <a:gd name="T86" fmla="*/ 195 w 402"/>
                <a:gd name="T87" fmla="*/ 136 h 288"/>
                <a:gd name="T88" fmla="*/ 188 w 402"/>
                <a:gd name="T89" fmla="*/ 141 h 288"/>
                <a:gd name="T90" fmla="*/ 178 w 402"/>
                <a:gd name="T91" fmla="*/ 144 h 288"/>
                <a:gd name="T92" fmla="*/ 167 w 402"/>
                <a:gd name="T93" fmla="*/ 144 h 288"/>
                <a:gd name="T94" fmla="*/ 154 w 402"/>
                <a:gd name="T95" fmla="*/ 143 h 288"/>
                <a:gd name="T96" fmla="*/ 140 w 402"/>
                <a:gd name="T97" fmla="*/ 140 h 288"/>
                <a:gd name="T98" fmla="*/ 124 w 402"/>
                <a:gd name="T99" fmla="*/ 134 h 288"/>
                <a:gd name="T100" fmla="*/ 108 w 402"/>
                <a:gd name="T101" fmla="*/ 127 h 288"/>
                <a:gd name="T102" fmla="*/ 91 w 402"/>
                <a:gd name="T103" fmla="*/ 119 h 288"/>
                <a:gd name="T104" fmla="*/ 75 w 402"/>
                <a:gd name="T105" fmla="*/ 109 h 288"/>
                <a:gd name="T106" fmla="*/ 58 w 402"/>
                <a:gd name="T107" fmla="*/ 98 h 288"/>
                <a:gd name="T108" fmla="*/ 43 w 402"/>
                <a:gd name="T109" fmla="*/ 85 h 288"/>
                <a:gd name="T110" fmla="*/ 28 w 402"/>
                <a:gd name="T111" fmla="*/ 71 h 288"/>
                <a:gd name="T112" fmla="*/ 14 w 402"/>
                <a:gd name="T113" fmla="*/ 55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288"/>
                <a:gd name="T173" fmla="*/ 402 w 402"/>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288">
                  <a:moveTo>
                    <a:pt x="28" y="111"/>
                  </a:moveTo>
                  <a:lnTo>
                    <a:pt x="26" y="110"/>
                  </a:lnTo>
                  <a:lnTo>
                    <a:pt x="20" y="106"/>
                  </a:lnTo>
                  <a:lnTo>
                    <a:pt x="13" y="100"/>
                  </a:lnTo>
                  <a:lnTo>
                    <a:pt x="6" y="91"/>
                  </a:lnTo>
                  <a:lnTo>
                    <a:pt x="1" y="80"/>
                  </a:lnTo>
                  <a:lnTo>
                    <a:pt x="0" y="65"/>
                  </a:lnTo>
                  <a:lnTo>
                    <a:pt x="4" y="46"/>
                  </a:lnTo>
                  <a:lnTo>
                    <a:pt x="15" y="25"/>
                  </a:lnTo>
                  <a:lnTo>
                    <a:pt x="23" y="15"/>
                  </a:lnTo>
                  <a:lnTo>
                    <a:pt x="34" y="8"/>
                  </a:lnTo>
                  <a:lnTo>
                    <a:pt x="44" y="4"/>
                  </a:lnTo>
                  <a:lnTo>
                    <a:pt x="56" y="0"/>
                  </a:lnTo>
                  <a:lnTo>
                    <a:pt x="68" y="0"/>
                  </a:lnTo>
                  <a:lnTo>
                    <a:pt x="81" y="1"/>
                  </a:lnTo>
                  <a:lnTo>
                    <a:pt x="95" y="4"/>
                  </a:lnTo>
                  <a:lnTo>
                    <a:pt x="109" y="7"/>
                  </a:lnTo>
                  <a:lnTo>
                    <a:pt x="122" y="12"/>
                  </a:lnTo>
                  <a:lnTo>
                    <a:pt x="136" y="16"/>
                  </a:lnTo>
                  <a:lnTo>
                    <a:pt x="149" y="22"/>
                  </a:lnTo>
                  <a:lnTo>
                    <a:pt x="162" y="28"/>
                  </a:lnTo>
                  <a:lnTo>
                    <a:pt x="174" y="33"/>
                  </a:lnTo>
                  <a:lnTo>
                    <a:pt x="186" y="38"/>
                  </a:lnTo>
                  <a:lnTo>
                    <a:pt x="197" y="43"/>
                  </a:lnTo>
                  <a:lnTo>
                    <a:pt x="207" y="46"/>
                  </a:lnTo>
                  <a:lnTo>
                    <a:pt x="217" y="50"/>
                  </a:lnTo>
                  <a:lnTo>
                    <a:pt x="227" y="53"/>
                  </a:lnTo>
                  <a:lnTo>
                    <a:pt x="240" y="57"/>
                  </a:lnTo>
                  <a:lnTo>
                    <a:pt x="253" y="61"/>
                  </a:lnTo>
                  <a:lnTo>
                    <a:pt x="265" y="66"/>
                  </a:lnTo>
                  <a:lnTo>
                    <a:pt x="279" y="71"/>
                  </a:lnTo>
                  <a:lnTo>
                    <a:pt x="293" y="78"/>
                  </a:lnTo>
                  <a:lnTo>
                    <a:pt x="308" y="86"/>
                  </a:lnTo>
                  <a:lnTo>
                    <a:pt x="322" y="97"/>
                  </a:lnTo>
                  <a:lnTo>
                    <a:pt x="334" y="107"/>
                  </a:lnTo>
                  <a:lnTo>
                    <a:pt x="348" y="121"/>
                  </a:lnTo>
                  <a:lnTo>
                    <a:pt x="360" y="135"/>
                  </a:lnTo>
                  <a:lnTo>
                    <a:pt x="371" y="152"/>
                  </a:lnTo>
                  <a:lnTo>
                    <a:pt x="382" y="172"/>
                  </a:lnTo>
                  <a:lnTo>
                    <a:pt x="391" y="192"/>
                  </a:lnTo>
                  <a:lnTo>
                    <a:pt x="399" y="217"/>
                  </a:lnTo>
                  <a:lnTo>
                    <a:pt x="402" y="240"/>
                  </a:lnTo>
                  <a:lnTo>
                    <a:pt x="399" y="258"/>
                  </a:lnTo>
                  <a:lnTo>
                    <a:pt x="390" y="272"/>
                  </a:lnTo>
                  <a:lnTo>
                    <a:pt x="376" y="281"/>
                  </a:lnTo>
                  <a:lnTo>
                    <a:pt x="356" y="287"/>
                  </a:lnTo>
                  <a:lnTo>
                    <a:pt x="333" y="288"/>
                  </a:lnTo>
                  <a:lnTo>
                    <a:pt x="308" y="285"/>
                  </a:lnTo>
                  <a:lnTo>
                    <a:pt x="279" y="279"/>
                  </a:lnTo>
                  <a:lnTo>
                    <a:pt x="248" y="268"/>
                  </a:lnTo>
                  <a:lnTo>
                    <a:pt x="216" y="255"/>
                  </a:lnTo>
                  <a:lnTo>
                    <a:pt x="182" y="239"/>
                  </a:lnTo>
                  <a:lnTo>
                    <a:pt x="149" y="219"/>
                  </a:lnTo>
                  <a:lnTo>
                    <a:pt x="117" y="196"/>
                  </a:lnTo>
                  <a:lnTo>
                    <a:pt x="86" y="171"/>
                  </a:lnTo>
                  <a:lnTo>
                    <a:pt x="56" y="142"/>
                  </a:lnTo>
                  <a:lnTo>
                    <a:pt x="28" y="111"/>
                  </a:lnTo>
                  <a:close/>
                </a:path>
              </a:pathLst>
            </a:custGeom>
            <a:solidFill>
              <a:srgbClr val="ADCCBF"/>
            </a:solidFill>
            <a:ln w="9525">
              <a:noFill/>
              <a:round/>
              <a:headEnd/>
              <a:tailEnd/>
            </a:ln>
          </p:spPr>
          <p:txBody>
            <a:bodyPr/>
            <a:lstStyle/>
            <a:p>
              <a:endParaRPr lang="zh-CN" altLang="en-US" sz="1800"/>
            </a:p>
          </p:txBody>
        </p:sp>
        <p:sp>
          <p:nvSpPr>
            <p:cNvPr id="24" name="Freeform 301"/>
            <p:cNvSpPr>
              <a:spLocks/>
            </p:cNvSpPr>
            <p:nvPr/>
          </p:nvSpPr>
          <p:spPr bwMode="auto">
            <a:xfrm>
              <a:off x="3067" y="2497"/>
              <a:ext cx="531" cy="491"/>
            </a:xfrm>
            <a:custGeom>
              <a:avLst/>
              <a:gdLst>
                <a:gd name="T0" fmla="*/ 18 w 1061"/>
                <a:gd name="T1" fmla="*/ 63 h 983"/>
                <a:gd name="T2" fmla="*/ 20 w 1061"/>
                <a:gd name="T3" fmla="*/ 58 h 983"/>
                <a:gd name="T4" fmla="*/ 27 w 1061"/>
                <a:gd name="T5" fmla="*/ 49 h 983"/>
                <a:gd name="T6" fmla="*/ 36 w 1061"/>
                <a:gd name="T7" fmla="*/ 40 h 983"/>
                <a:gd name="T8" fmla="*/ 49 w 1061"/>
                <a:gd name="T9" fmla="*/ 29 h 983"/>
                <a:gd name="T10" fmla="*/ 66 w 1061"/>
                <a:gd name="T11" fmla="*/ 21 h 983"/>
                <a:gd name="T12" fmla="*/ 88 w 1061"/>
                <a:gd name="T13" fmla="*/ 14 h 983"/>
                <a:gd name="T14" fmla="*/ 115 w 1061"/>
                <a:gd name="T15" fmla="*/ 13 h 983"/>
                <a:gd name="T16" fmla="*/ 144 w 1061"/>
                <a:gd name="T17" fmla="*/ 16 h 983"/>
                <a:gd name="T18" fmla="*/ 168 w 1061"/>
                <a:gd name="T19" fmla="*/ 18 h 983"/>
                <a:gd name="T20" fmla="*/ 189 w 1061"/>
                <a:gd name="T21" fmla="*/ 20 h 983"/>
                <a:gd name="T22" fmla="*/ 208 w 1061"/>
                <a:gd name="T23" fmla="*/ 20 h 983"/>
                <a:gd name="T24" fmla="*/ 225 w 1061"/>
                <a:gd name="T25" fmla="*/ 18 h 983"/>
                <a:gd name="T26" fmla="*/ 242 w 1061"/>
                <a:gd name="T27" fmla="*/ 16 h 983"/>
                <a:gd name="T28" fmla="*/ 259 w 1061"/>
                <a:gd name="T29" fmla="*/ 11 h 983"/>
                <a:gd name="T30" fmla="*/ 278 w 1061"/>
                <a:gd name="T31" fmla="*/ 6 h 983"/>
                <a:gd name="T32" fmla="*/ 299 w 1061"/>
                <a:gd name="T33" fmla="*/ 1 h 983"/>
                <a:gd name="T34" fmla="*/ 328 w 1061"/>
                <a:gd name="T35" fmla="*/ 1 h 983"/>
                <a:gd name="T36" fmla="*/ 362 w 1061"/>
                <a:gd name="T37" fmla="*/ 7 h 983"/>
                <a:gd name="T38" fmla="*/ 399 w 1061"/>
                <a:gd name="T39" fmla="*/ 19 h 983"/>
                <a:gd name="T40" fmla="*/ 436 w 1061"/>
                <a:gd name="T41" fmla="*/ 35 h 983"/>
                <a:gd name="T42" fmla="*/ 470 w 1061"/>
                <a:gd name="T43" fmla="*/ 53 h 983"/>
                <a:gd name="T44" fmla="*/ 499 w 1061"/>
                <a:gd name="T45" fmla="*/ 73 h 983"/>
                <a:gd name="T46" fmla="*/ 520 w 1061"/>
                <a:gd name="T47" fmla="*/ 94 h 983"/>
                <a:gd name="T48" fmla="*/ 530 w 1061"/>
                <a:gd name="T49" fmla="*/ 117 h 983"/>
                <a:gd name="T50" fmla="*/ 530 w 1061"/>
                <a:gd name="T51" fmla="*/ 153 h 983"/>
                <a:gd name="T52" fmla="*/ 520 w 1061"/>
                <a:gd name="T53" fmla="*/ 202 h 983"/>
                <a:gd name="T54" fmla="*/ 500 w 1061"/>
                <a:gd name="T55" fmla="*/ 257 h 983"/>
                <a:gd name="T56" fmla="*/ 469 w 1061"/>
                <a:gd name="T57" fmla="*/ 316 h 983"/>
                <a:gd name="T58" fmla="*/ 429 w 1061"/>
                <a:gd name="T59" fmla="*/ 374 h 983"/>
                <a:gd name="T60" fmla="*/ 378 w 1061"/>
                <a:gd name="T61" fmla="*/ 427 h 983"/>
                <a:gd name="T62" fmla="*/ 316 w 1061"/>
                <a:gd name="T63" fmla="*/ 471 h 983"/>
                <a:gd name="T64" fmla="*/ 281 w 1061"/>
                <a:gd name="T65" fmla="*/ 488 h 983"/>
                <a:gd name="T66" fmla="*/ 276 w 1061"/>
                <a:gd name="T67" fmla="*/ 489 h 983"/>
                <a:gd name="T68" fmla="*/ 267 w 1061"/>
                <a:gd name="T69" fmla="*/ 491 h 983"/>
                <a:gd name="T70" fmla="*/ 254 w 1061"/>
                <a:gd name="T71" fmla="*/ 491 h 983"/>
                <a:gd name="T72" fmla="*/ 236 w 1061"/>
                <a:gd name="T73" fmla="*/ 490 h 983"/>
                <a:gd name="T74" fmla="*/ 216 w 1061"/>
                <a:gd name="T75" fmla="*/ 487 h 983"/>
                <a:gd name="T76" fmla="*/ 192 w 1061"/>
                <a:gd name="T77" fmla="*/ 479 h 983"/>
                <a:gd name="T78" fmla="*/ 165 w 1061"/>
                <a:gd name="T79" fmla="*/ 467 h 983"/>
                <a:gd name="T80" fmla="*/ 136 w 1061"/>
                <a:gd name="T81" fmla="*/ 450 h 983"/>
                <a:gd name="T82" fmla="*/ 110 w 1061"/>
                <a:gd name="T83" fmla="*/ 432 h 983"/>
                <a:gd name="T84" fmla="*/ 87 w 1061"/>
                <a:gd name="T85" fmla="*/ 413 h 983"/>
                <a:gd name="T86" fmla="*/ 68 w 1061"/>
                <a:gd name="T87" fmla="*/ 393 h 983"/>
                <a:gd name="T88" fmla="*/ 52 w 1061"/>
                <a:gd name="T89" fmla="*/ 371 h 983"/>
                <a:gd name="T90" fmla="*/ 42 w 1061"/>
                <a:gd name="T91" fmla="*/ 347 h 983"/>
                <a:gd name="T92" fmla="*/ 36 w 1061"/>
                <a:gd name="T93" fmla="*/ 321 h 983"/>
                <a:gd name="T94" fmla="*/ 36 w 1061"/>
                <a:gd name="T95" fmla="*/ 294 h 983"/>
                <a:gd name="T96" fmla="*/ 39 w 1061"/>
                <a:gd name="T97" fmla="*/ 251 h 983"/>
                <a:gd name="T98" fmla="*/ 23 w 1061"/>
                <a:gd name="T99" fmla="*/ 205 h 983"/>
                <a:gd name="T100" fmla="*/ 4 w 1061"/>
                <a:gd name="T101" fmla="*/ 160 h 983"/>
                <a:gd name="T102" fmla="*/ 4 w 1061"/>
                <a:gd name="T103" fmla="*/ 102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1"/>
                <a:gd name="T157" fmla="*/ 0 h 983"/>
                <a:gd name="T158" fmla="*/ 1061 w 1061"/>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1" h="983">
                  <a:moveTo>
                    <a:pt x="35" y="127"/>
                  </a:moveTo>
                  <a:lnTo>
                    <a:pt x="36" y="126"/>
                  </a:lnTo>
                  <a:lnTo>
                    <a:pt x="37" y="123"/>
                  </a:lnTo>
                  <a:lnTo>
                    <a:pt x="40" y="116"/>
                  </a:lnTo>
                  <a:lnTo>
                    <a:pt x="46" y="109"/>
                  </a:lnTo>
                  <a:lnTo>
                    <a:pt x="53" y="99"/>
                  </a:lnTo>
                  <a:lnTo>
                    <a:pt x="61" y="90"/>
                  </a:lnTo>
                  <a:lnTo>
                    <a:pt x="71" y="80"/>
                  </a:lnTo>
                  <a:lnTo>
                    <a:pt x="84" y="70"/>
                  </a:lnTo>
                  <a:lnTo>
                    <a:pt x="98" y="59"/>
                  </a:lnTo>
                  <a:lnTo>
                    <a:pt x="114" y="50"/>
                  </a:lnTo>
                  <a:lnTo>
                    <a:pt x="132" y="42"/>
                  </a:lnTo>
                  <a:lnTo>
                    <a:pt x="153" y="35"/>
                  </a:lnTo>
                  <a:lnTo>
                    <a:pt x="176" y="29"/>
                  </a:lnTo>
                  <a:lnTo>
                    <a:pt x="202" y="27"/>
                  </a:lnTo>
                  <a:lnTo>
                    <a:pt x="230" y="27"/>
                  </a:lnTo>
                  <a:lnTo>
                    <a:pt x="260" y="29"/>
                  </a:lnTo>
                  <a:lnTo>
                    <a:pt x="287" y="33"/>
                  </a:lnTo>
                  <a:lnTo>
                    <a:pt x="312" y="36"/>
                  </a:lnTo>
                  <a:lnTo>
                    <a:pt x="335" y="37"/>
                  </a:lnTo>
                  <a:lnTo>
                    <a:pt x="357" y="40"/>
                  </a:lnTo>
                  <a:lnTo>
                    <a:pt x="378" y="41"/>
                  </a:lnTo>
                  <a:lnTo>
                    <a:pt x="396" y="41"/>
                  </a:lnTo>
                  <a:lnTo>
                    <a:pt x="415" y="40"/>
                  </a:lnTo>
                  <a:lnTo>
                    <a:pt x="432" y="38"/>
                  </a:lnTo>
                  <a:lnTo>
                    <a:pt x="449" y="37"/>
                  </a:lnTo>
                  <a:lnTo>
                    <a:pt x="467" y="35"/>
                  </a:lnTo>
                  <a:lnTo>
                    <a:pt x="483" y="32"/>
                  </a:lnTo>
                  <a:lnTo>
                    <a:pt x="500" y="28"/>
                  </a:lnTo>
                  <a:lnTo>
                    <a:pt x="517" y="23"/>
                  </a:lnTo>
                  <a:lnTo>
                    <a:pt x="536" y="18"/>
                  </a:lnTo>
                  <a:lnTo>
                    <a:pt x="555" y="13"/>
                  </a:lnTo>
                  <a:lnTo>
                    <a:pt x="575" y="6"/>
                  </a:lnTo>
                  <a:lnTo>
                    <a:pt x="598" y="2"/>
                  </a:lnTo>
                  <a:lnTo>
                    <a:pt x="625" y="0"/>
                  </a:lnTo>
                  <a:lnTo>
                    <a:pt x="656" y="3"/>
                  </a:lnTo>
                  <a:lnTo>
                    <a:pt x="689" y="7"/>
                  </a:lnTo>
                  <a:lnTo>
                    <a:pt x="724" y="15"/>
                  </a:lnTo>
                  <a:lnTo>
                    <a:pt x="761" y="26"/>
                  </a:lnTo>
                  <a:lnTo>
                    <a:pt x="797" y="38"/>
                  </a:lnTo>
                  <a:lnTo>
                    <a:pt x="835" y="53"/>
                  </a:lnTo>
                  <a:lnTo>
                    <a:pt x="872" y="70"/>
                  </a:lnTo>
                  <a:lnTo>
                    <a:pt x="907" y="87"/>
                  </a:lnTo>
                  <a:lnTo>
                    <a:pt x="940" y="106"/>
                  </a:lnTo>
                  <a:lnTo>
                    <a:pt x="970" y="126"/>
                  </a:lnTo>
                  <a:lnTo>
                    <a:pt x="998" y="147"/>
                  </a:lnTo>
                  <a:lnTo>
                    <a:pt x="1021" y="167"/>
                  </a:lnTo>
                  <a:lnTo>
                    <a:pt x="1039" y="188"/>
                  </a:lnTo>
                  <a:lnTo>
                    <a:pt x="1052" y="209"/>
                  </a:lnTo>
                  <a:lnTo>
                    <a:pt x="1059" y="234"/>
                  </a:lnTo>
                  <a:lnTo>
                    <a:pt x="1061" y="266"/>
                  </a:lnTo>
                  <a:lnTo>
                    <a:pt x="1059" y="307"/>
                  </a:lnTo>
                  <a:lnTo>
                    <a:pt x="1052" y="353"/>
                  </a:lnTo>
                  <a:lnTo>
                    <a:pt x="1039" y="404"/>
                  </a:lnTo>
                  <a:lnTo>
                    <a:pt x="1021" y="458"/>
                  </a:lnTo>
                  <a:lnTo>
                    <a:pt x="999" y="514"/>
                  </a:lnTo>
                  <a:lnTo>
                    <a:pt x="971" y="573"/>
                  </a:lnTo>
                  <a:lnTo>
                    <a:pt x="938" y="633"/>
                  </a:lnTo>
                  <a:lnTo>
                    <a:pt x="900" y="692"/>
                  </a:lnTo>
                  <a:lnTo>
                    <a:pt x="857" y="749"/>
                  </a:lnTo>
                  <a:lnTo>
                    <a:pt x="809" y="803"/>
                  </a:lnTo>
                  <a:lnTo>
                    <a:pt x="755" y="855"/>
                  </a:lnTo>
                  <a:lnTo>
                    <a:pt x="696" y="902"/>
                  </a:lnTo>
                  <a:lnTo>
                    <a:pt x="631" y="943"/>
                  </a:lnTo>
                  <a:lnTo>
                    <a:pt x="562" y="977"/>
                  </a:lnTo>
                  <a:lnTo>
                    <a:pt x="561" y="977"/>
                  </a:lnTo>
                  <a:lnTo>
                    <a:pt x="558" y="978"/>
                  </a:lnTo>
                  <a:lnTo>
                    <a:pt x="552" y="979"/>
                  </a:lnTo>
                  <a:lnTo>
                    <a:pt x="544" y="981"/>
                  </a:lnTo>
                  <a:lnTo>
                    <a:pt x="534" y="982"/>
                  </a:lnTo>
                  <a:lnTo>
                    <a:pt x="521" y="983"/>
                  </a:lnTo>
                  <a:lnTo>
                    <a:pt x="507" y="983"/>
                  </a:lnTo>
                  <a:lnTo>
                    <a:pt x="491" y="983"/>
                  </a:lnTo>
                  <a:lnTo>
                    <a:pt x="472" y="981"/>
                  </a:lnTo>
                  <a:lnTo>
                    <a:pt x="453" y="978"/>
                  </a:lnTo>
                  <a:lnTo>
                    <a:pt x="431" y="974"/>
                  </a:lnTo>
                  <a:lnTo>
                    <a:pt x="408" y="967"/>
                  </a:lnTo>
                  <a:lnTo>
                    <a:pt x="384" y="959"/>
                  </a:lnTo>
                  <a:lnTo>
                    <a:pt x="357" y="947"/>
                  </a:lnTo>
                  <a:lnTo>
                    <a:pt x="330" y="935"/>
                  </a:lnTo>
                  <a:lnTo>
                    <a:pt x="301" y="918"/>
                  </a:lnTo>
                  <a:lnTo>
                    <a:pt x="272" y="901"/>
                  </a:lnTo>
                  <a:lnTo>
                    <a:pt x="245" y="883"/>
                  </a:lnTo>
                  <a:lnTo>
                    <a:pt x="219" y="864"/>
                  </a:lnTo>
                  <a:lnTo>
                    <a:pt x="195" y="846"/>
                  </a:lnTo>
                  <a:lnTo>
                    <a:pt x="173" y="826"/>
                  </a:lnTo>
                  <a:lnTo>
                    <a:pt x="153" y="807"/>
                  </a:lnTo>
                  <a:lnTo>
                    <a:pt x="135" y="786"/>
                  </a:lnTo>
                  <a:lnTo>
                    <a:pt x="119" y="764"/>
                  </a:lnTo>
                  <a:lnTo>
                    <a:pt x="104" y="742"/>
                  </a:lnTo>
                  <a:lnTo>
                    <a:pt x="92" y="719"/>
                  </a:lnTo>
                  <a:lnTo>
                    <a:pt x="83" y="695"/>
                  </a:lnTo>
                  <a:lnTo>
                    <a:pt x="76" y="670"/>
                  </a:lnTo>
                  <a:lnTo>
                    <a:pt x="71" y="643"/>
                  </a:lnTo>
                  <a:lnTo>
                    <a:pt x="70" y="617"/>
                  </a:lnTo>
                  <a:lnTo>
                    <a:pt x="71" y="588"/>
                  </a:lnTo>
                  <a:lnTo>
                    <a:pt x="75" y="558"/>
                  </a:lnTo>
                  <a:lnTo>
                    <a:pt x="77" y="503"/>
                  </a:lnTo>
                  <a:lnTo>
                    <a:pt x="66" y="454"/>
                  </a:lnTo>
                  <a:lnTo>
                    <a:pt x="46" y="410"/>
                  </a:lnTo>
                  <a:lnTo>
                    <a:pt x="25" y="367"/>
                  </a:lnTo>
                  <a:lnTo>
                    <a:pt x="8" y="321"/>
                  </a:lnTo>
                  <a:lnTo>
                    <a:pt x="0" y="268"/>
                  </a:lnTo>
                  <a:lnTo>
                    <a:pt x="7" y="204"/>
                  </a:lnTo>
                  <a:lnTo>
                    <a:pt x="35" y="127"/>
                  </a:lnTo>
                  <a:close/>
                </a:path>
              </a:pathLst>
            </a:custGeom>
            <a:solidFill>
              <a:srgbClr val="FFFFFF"/>
            </a:solidFill>
            <a:ln w="9525">
              <a:noFill/>
              <a:round/>
              <a:headEnd/>
              <a:tailEnd/>
            </a:ln>
          </p:spPr>
          <p:txBody>
            <a:bodyPr/>
            <a:lstStyle/>
            <a:p>
              <a:endParaRPr lang="zh-CN" altLang="en-US" sz="1800"/>
            </a:p>
          </p:txBody>
        </p:sp>
        <p:sp>
          <p:nvSpPr>
            <p:cNvPr id="25" name="Freeform 302"/>
            <p:cNvSpPr>
              <a:spLocks/>
            </p:cNvSpPr>
            <p:nvPr/>
          </p:nvSpPr>
          <p:spPr bwMode="auto">
            <a:xfrm>
              <a:off x="3076" y="2507"/>
              <a:ext cx="511" cy="475"/>
            </a:xfrm>
            <a:custGeom>
              <a:avLst/>
              <a:gdLst>
                <a:gd name="T0" fmla="*/ 17 w 1024"/>
                <a:gd name="T1" fmla="*/ 61 h 950"/>
                <a:gd name="T2" fmla="*/ 19 w 1024"/>
                <a:gd name="T3" fmla="*/ 57 h 950"/>
                <a:gd name="T4" fmla="*/ 25 w 1024"/>
                <a:gd name="T5" fmla="*/ 49 h 950"/>
                <a:gd name="T6" fmla="*/ 34 w 1024"/>
                <a:gd name="T7" fmla="*/ 39 h 950"/>
                <a:gd name="T8" fmla="*/ 47 w 1024"/>
                <a:gd name="T9" fmla="*/ 29 h 950"/>
                <a:gd name="T10" fmla="*/ 64 w 1024"/>
                <a:gd name="T11" fmla="*/ 20 h 950"/>
                <a:gd name="T12" fmla="*/ 85 w 1024"/>
                <a:gd name="T13" fmla="*/ 15 h 950"/>
                <a:gd name="T14" fmla="*/ 110 w 1024"/>
                <a:gd name="T15" fmla="*/ 13 h 950"/>
                <a:gd name="T16" fmla="*/ 138 w 1024"/>
                <a:gd name="T17" fmla="*/ 16 h 950"/>
                <a:gd name="T18" fmla="*/ 161 w 1024"/>
                <a:gd name="T19" fmla="*/ 19 h 950"/>
                <a:gd name="T20" fmla="*/ 181 w 1024"/>
                <a:gd name="T21" fmla="*/ 20 h 950"/>
                <a:gd name="T22" fmla="*/ 200 w 1024"/>
                <a:gd name="T23" fmla="*/ 19 h 950"/>
                <a:gd name="T24" fmla="*/ 217 w 1024"/>
                <a:gd name="T25" fmla="*/ 18 h 950"/>
                <a:gd name="T26" fmla="*/ 233 w 1024"/>
                <a:gd name="T27" fmla="*/ 15 h 950"/>
                <a:gd name="T28" fmla="*/ 249 w 1024"/>
                <a:gd name="T29" fmla="*/ 11 h 950"/>
                <a:gd name="T30" fmla="*/ 267 w 1024"/>
                <a:gd name="T31" fmla="*/ 6 h 950"/>
                <a:gd name="T32" fmla="*/ 287 w 1024"/>
                <a:gd name="T33" fmla="*/ 1 h 950"/>
                <a:gd name="T34" fmla="*/ 315 w 1024"/>
                <a:gd name="T35" fmla="*/ 1 h 950"/>
                <a:gd name="T36" fmla="*/ 349 w 1024"/>
                <a:gd name="T37" fmla="*/ 7 h 950"/>
                <a:gd name="T38" fmla="*/ 384 w 1024"/>
                <a:gd name="T39" fmla="*/ 19 h 950"/>
                <a:gd name="T40" fmla="*/ 420 w 1024"/>
                <a:gd name="T41" fmla="*/ 34 h 950"/>
                <a:gd name="T42" fmla="*/ 453 w 1024"/>
                <a:gd name="T43" fmla="*/ 52 h 950"/>
                <a:gd name="T44" fmla="*/ 481 w 1024"/>
                <a:gd name="T45" fmla="*/ 71 h 950"/>
                <a:gd name="T46" fmla="*/ 500 w 1024"/>
                <a:gd name="T47" fmla="*/ 91 h 950"/>
                <a:gd name="T48" fmla="*/ 510 w 1024"/>
                <a:gd name="T49" fmla="*/ 113 h 950"/>
                <a:gd name="T50" fmla="*/ 510 w 1024"/>
                <a:gd name="T51" fmla="*/ 148 h 950"/>
                <a:gd name="T52" fmla="*/ 500 w 1024"/>
                <a:gd name="T53" fmla="*/ 195 h 950"/>
                <a:gd name="T54" fmla="*/ 481 w 1024"/>
                <a:gd name="T55" fmla="*/ 249 h 950"/>
                <a:gd name="T56" fmla="*/ 452 w 1024"/>
                <a:gd name="T57" fmla="*/ 306 h 950"/>
                <a:gd name="T58" fmla="*/ 413 w 1024"/>
                <a:gd name="T59" fmla="*/ 362 h 950"/>
                <a:gd name="T60" fmla="*/ 364 w 1024"/>
                <a:gd name="T61" fmla="*/ 414 h 950"/>
                <a:gd name="T62" fmla="*/ 304 w 1024"/>
                <a:gd name="T63" fmla="*/ 456 h 950"/>
                <a:gd name="T64" fmla="*/ 270 w 1024"/>
                <a:gd name="T65" fmla="*/ 473 h 950"/>
                <a:gd name="T66" fmla="*/ 266 w 1024"/>
                <a:gd name="T67" fmla="*/ 474 h 950"/>
                <a:gd name="T68" fmla="*/ 257 w 1024"/>
                <a:gd name="T69" fmla="*/ 475 h 950"/>
                <a:gd name="T70" fmla="*/ 244 w 1024"/>
                <a:gd name="T71" fmla="*/ 475 h 950"/>
                <a:gd name="T72" fmla="*/ 227 w 1024"/>
                <a:gd name="T73" fmla="*/ 474 h 950"/>
                <a:gd name="T74" fmla="*/ 208 w 1024"/>
                <a:gd name="T75" fmla="*/ 471 h 950"/>
                <a:gd name="T76" fmla="*/ 185 w 1024"/>
                <a:gd name="T77" fmla="*/ 463 h 950"/>
                <a:gd name="T78" fmla="*/ 159 w 1024"/>
                <a:gd name="T79" fmla="*/ 452 h 950"/>
                <a:gd name="T80" fmla="*/ 131 w 1024"/>
                <a:gd name="T81" fmla="*/ 436 h 950"/>
                <a:gd name="T82" fmla="*/ 105 w 1024"/>
                <a:gd name="T83" fmla="*/ 418 h 950"/>
                <a:gd name="T84" fmla="*/ 83 w 1024"/>
                <a:gd name="T85" fmla="*/ 400 h 950"/>
                <a:gd name="T86" fmla="*/ 64 w 1024"/>
                <a:gd name="T87" fmla="*/ 380 h 950"/>
                <a:gd name="T88" fmla="*/ 49 w 1024"/>
                <a:gd name="T89" fmla="*/ 359 h 950"/>
                <a:gd name="T90" fmla="*/ 40 w 1024"/>
                <a:gd name="T91" fmla="*/ 336 h 950"/>
                <a:gd name="T92" fmla="*/ 34 w 1024"/>
                <a:gd name="T93" fmla="*/ 311 h 950"/>
                <a:gd name="T94" fmla="*/ 33 w 1024"/>
                <a:gd name="T95" fmla="*/ 284 h 950"/>
                <a:gd name="T96" fmla="*/ 36 w 1024"/>
                <a:gd name="T97" fmla="*/ 242 h 950"/>
                <a:gd name="T98" fmla="*/ 22 w 1024"/>
                <a:gd name="T99" fmla="*/ 198 h 950"/>
                <a:gd name="T100" fmla="*/ 4 w 1024"/>
                <a:gd name="T101" fmla="*/ 155 h 950"/>
                <a:gd name="T102" fmla="*/ 3 w 1024"/>
                <a:gd name="T103" fmla="*/ 99 h 9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4"/>
                <a:gd name="T157" fmla="*/ 0 h 950"/>
                <a:gd name="T158" fmla="*/ 1024 w 1024"/>
                <a:gd name="T159" fmla="*/ 950 h 9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4" h="950">
                  <a:moveTo>
                    <a:pt x="33" y="123"/>
                  </a:moveTo>
                  <a:lnTo>
                    <a:pt x="34" y="122"/>
                  </a:lnTo>
                  <a:lnTo>
                    <a:pt x="35" y="119"/>
                  </a:lnTo>
                  <a:lnTo>
                    <a:pt x="38" y="113"/>
                  </a:lnTo>
                  <a:lnTo>
                    <a:pt x="44" y="105"/>
                  </a:lnTo>
                  <a:lnTo>
                    <a:pt x="50" y="97"/>
                  </a:lnTo>
                  <a:lnTo>
                    <a:pt x="59" y="88"/>
                  </a:lnTo>
                  <a:lnTo>
                    <a:pt x="68" y="77"/>
                  </a:lnTo>
                  <a:lnTo>
                    <a:pt x="81" y="67"/>
                  </a:lnTo>
                  <a:lnTo>
                    <a:pt x="95" y="58"/>
                  </a:lnTo>
                  <a:lnTo>
                    <a:pt x="110" y="48"/>
                  </a:lnTo>
                  <a:lnTo>
                    <a:pt x="128" y="40"/>
                  </a:lnTo>
                  <a:lnTo>
                    <a:pt x="148" y="33"/>
                  </a:lnTo>
                  <a:lnTo>
                    <a:pt x="170" y="29"/>
                  </a:lnTo>
                  <a:lnTo>
                    <a:pt x="194" y="26"/>
                  </a:lnTo>
                  <a:lnTo>
                    <a:pt x="221" y="26"/>
                  </a:lnTo>
                  <a:lnTo>
                    <a:pt x="250" y="29"/>
                  </a:lnTo>
                  <a:lnTo>
                    <a:pt x="277" y="32"/>
                  </a:lnTo>
                  <a:lnTo>
                    <a:pt x="301" y="35"/>
                  </a:lnTo>
                  <a:lnTo>
                    <a:pt x="323" y="37"/>
                  </a:lnTo>
                  <a:lnTo>
                    <a:pt x="344" y="38"/>
                  </a:lnTo>
                  <a:lnTo>
                    <a:pt x="363" y="39"/>
                  </a:lnTo>
                  <a:lnTo>
                    <a:pt x="382" y="39"/>
                  </a:lnTo>
                  <a:lnTo>
                    <a:pt x="400" y="38"/>
                  </a:lnTo>
                  <a:lnTo>
                    <a:pt x="416" y="37"/>
                  </a:lnTo>
                  <a:lnTo>
                    <a:pt x="434" y="36"/>
                  </a:lnTo>
                  <a:lnTo>
                    <a:pt x="450" y="33"/>
                  </a:lnTo>
                  <a:lnTo>
                    <a:pt x="466" y="30"/>
                  </a:lnTo>
                  <a:lnTo>
                    <a:pt x="482" y="26"/>
                  </a:lnTo>
                  <a:lnTo>
                    <a:pt x="499" y="22"/>
                  </a:lnTo>
                  <a:lnTo>
                    <a:pt x="517" y="17"/>
                  </a:lnTo>
                  <a:lnTo>
                    <a:pt x="535" y="12"/>
                  </a:lnTo>
                  <a:lnTo>
                    <a:pt x="555" y="6"/>
                  </a:lnTo>
                  <a:lnTo>
                    <a:pt x="576" y="1"/>
                  </a:lnTo>
                  <a:lnTo>
                    <a:pt x="603" y="0"/>
                  </a:lnTo>
                  <a:lnTo>
                    <a:pt x="632" y="2"/>
                  </a:lnTo>
                  <a:lnTo>
                    <a:pt x="664" y="7"/>
                  </a:lnTo>
                  <a:lnTo>
                    <a:pt x="699" y="15"/>
                  </a:lnTo>
                  <a:lnTo>
                    <a:pt x="733" y="25"/>
                  </a:lnTo>
                  <a:lnTo>
                    <a:pt x="770" y="37"/>
                  </a:lnTo>
                  <a:lnTo>
                    <a:pt x="806" y="51"/>
                  </a:lnTo>
                  <a:lnTo>
                    <a:pt x="842" y="67"/>
                  </a:lnTo>
                  <a:lnTo>
                    <a:pt x="875" y="84"/>
                  </a:lnTo>
                  <a:lnTo>
                    <a:pt x="907" y="103"/>
                  </a:lnTo>
                  <a:lnTo>
                    <a:pt x="936" y="121"/>
                  </a:lnTo>
                  <a:lnTo>
                    <a:pt x="963" y="141"/>
                  </a:lnTo>
                  <a:lnTo>
                    <a:pt x="984" y="161"/>
                  </a:lnTo>
                  <a:lnTo>
                    <a:pt x="1002" y="181"/>
                  </a:lnTo>
                  <a:lnTo>
                    <a:pt x="1014" y="202"/>
                  </a:lnTo>
                  <a:lnTo>
                    <a:pt x="1021" y="226"/>
                  </a:lnTo>
                  <a:lnTo>
                    <a:pt x="1024" y="258"/>
                  </a:lnTo>
                  <a:lnTo>
                    <a:pt x="1021" y="296"/>
                  </a:lnTo>
                  <a:lnTo>
                    <a:pt x="1014" y="341"/>
                  </a:lnTo>
                  <a:lnTo>
                    <a:pt x="1002" y="389"/>
                  </a:lnTo>
                  <a:lnTo>
                    <a:pt x="986" y="442"/>
                  </a:lnTo>
                  <a:lnTo>
                    <a:pt x="964" y="498"/>
                  </a:lnTo>
                  <a:lnTo>
                    <a:pt x="937" y="554"/>
                  </a:lnTo>
                  <a:lnTo>
                    <a:pt x="905" y="612"/>
                  </a:lnTo>
                  <a:lnTo>
                    <a:pt x="869" y="668"/>
                  </a:lnTo>
                  <a:lnTo>
                    <a:pt x="827" y="723"/>
                  </a:lnTo>
                  <a:lnTo>
                    <a:pt x="780" y="776"/>
                  </a:lnTo>
                  <a:lnTo>
                    <a:pt x="729" y="827"/>
                  </a:lnTo>
                  <a:lnTo>
                    <a:pt x="672" y="872"/>
                  </a:lnTo>
                  <a:lnTo>
                    <a:pt x="610" y="911"/>
                  </a:lnTo>
                  <a:lnTo>
                    <a:pt x="543" y="945"/>
                  </a:lnTo>
                  <a:lnTo>
                    <a:pt x="542" y="945"/>
                  </a:lnTo>
                  <a:lnTo>
                    <a:pt x="538" y="946"/>
                  </a:lnTo>
                  <a:lnTo>
                    <a:pt x="533" y="947"/>
                  </a:lnTo>
                  <a:lnTo>
                    <a:pt x="525" y="948"/>
                  </a:lnTo>
                  <a:lnTo>
                    <a:pt x="515" y="949"/>
                  </a:lnTo>
                  <a:lnTo>
                    <a:pt x="503" y="950"/>
                  </a:lnTo>
                  <a:lnTo>
                    <a:pt x="489" y="950"/>
                  </a:lnTo>
                  <a:lnTo>
                    <a:pt x="474" y="950"/>
                  </a:lnTo>
                  <a:lnTo>
                    <a:pt x="455" y="948"/>
                  </a:lnTo>
                  <a:lnTo>
                    <a:pt x="437" y="946"/>
                  </a:lnTo>
                  <a:lnTo>
                    <a:pt x="416" y="941"/>
                  </a:lnTo>
                  <a:lnTo>
                    <a:pt x="393" y="935"/>
                  </a:lnTo>
                  <a:lnTo>
                    <a:pt x="370" y="926"/>
                  </a:lnTo>
                  <a:lnTo>
                    <a:pt x="345" y="916"/>
                  </a:lnTo>
                  <a:lnTo>
                    <a:pt x="318" y="903"/>
                  </a:lnTo>
                  <a:lnTo>
                    <a:pt x="291" y="888"/>
                  </a:lnTo>
                  <a:lnTo>
                    <a:pt x="263" y="871"/>
                  </a:lnTo>
                  <a:lnTo>
                    <a:pt x="236" y="854"/>
                  </a:lnTo>
                  <a:lnTo>
                    <a:pt x="211" y="836"/>
                  </a:lnTo>
                  <a:lnTo>
                    <a:pt x="188" y="818"/>
                  </a:lnTo>
                  <a:lnTo>
                    <a:pt x="167" y="799"/>
                  </a:lnTo>
                  <a:lnTo>
                    <a:pt x="147" y="780"/>
                  </a:lnTo>
                  <a:lnTo>
                    <a:pt x="129" y="760"/>
                  </a:lnTo>
                  <a:lnTo>
                    <a:pt x="113" y="739"/>
                  </a:lnTo>
                  <a:lnTo>
                    <a:pt x="99" y="718"/>
                  </a:lnTo>
                  <a:lnTo>
                    <a:pt x="89" y="696"/>
                  </a:lnTo>
                  <a:lnTo>
                    <a:pt x="80" y="672"/>
                  </a:lnTo>
                  <a:lnTo>
                    <a:pt x="73" y="647"/>
                  </a:lnTo>
                  <a:lnTo>
                    <a:pt x="68" y="622"/>
                  </a:lnTo>
                  <a:lnTo>
                    <a:pt x="66" y="596"/>
                  </a:lnTo>
                  <a:lnTo>
                    <a:pt x="67" y="568"/>
                  </a:lnTo>
                  <a:lnTo>
                    <a:pt x="71" y="539"/>
                  </a:lnTo>
                  <a:lnTo>
                    <a:pt x="73" y="485"/>
                  </a:lnTo>
                  <a:lnTo>
                    <a:pt x="62" y="439"/>
                  </a:lnTo>
                  <a:lnTo>
                    <a:pt x="45" y="396"/>
                  </a:lnTo>
                  <a:lnTo>
                    <a:pt x="24" y="354"/>
                  </a:lnTo>
                  <a:lnTo>
                    <a:pt x="8" y="310"/>
                  </a:lnTo>
                  <a:lnTo>
                    <a:pt x="0" y="258"/>
                  </a:lnTo>
                  <a:lnTo>
                    <a:pt x="6" y="197"/>
                  </a:lnTo>
                  <a:lnTo>
                    <a:pt x="33" y="123"/>
                  </a:lnTo>
                  <a:close/>
                </a:path>
              </a:pathLst>
            </a:custGeom>
            <a:solidFill>
              <a:srgbClr val="F2F7F4"/>
            </a:solidFill>
            <a:ln w="9525">
              <a:noFill/>
              <a:round/>
              <a:headEnd/>
              <a:tailEnd/>
            </a:ln>
          </p:spPr>
          <p:txBody>
            <a:bodyPr/>
            <a:lstStyle/>
            <a:p>
              <a:endParaRPr lang="zh-CN" altLang="en-US" sz="1800"/>
            </a:p>
          </p:txBody>
        </p:sp>
        <p:sp>
          <p:nvSpPr>
            <p:cNvPr id="26" name="Freeform 303"/>
            <p:cNvSpPr>
              <a:spLocks/>
            </p:cNvSpPr>
            <p:nvPr/>
          </p:nvSpPr>
          <p:spPr bwMode="auto">
            <a:xfrm>
              <a:off x="3084" y="2517"/>
              <a:ext cx="493" cy="459"/>
            </a:xfrm>
            <a:custGeom>
              <a:avLst/>
              <a:gdLst>
                <a:gd name="T0" fmla="*/ 17 w 988"/>
                <a:gd name="T1" fmla="*/ 58 h 918"/>
                <a:gd name="T2" fmla="*/ 19 w 988"/>
                <a:gd name="T3" fmla="*/ 54 h 918"/>
                <a:gd name="T4" fmla="*/ 25 w 988"/>
                <a:gd name="T5" fmla="*/ 47 h 918"/>
                <a:gd name="T6" fmla="*/ 33 w 988"/>
                <a:gd name="T7" fmla="*/ 37 h 918"/>
                <a:gd name="T8" fmla="*/ 45 w 988"/>
                <a:gd name="T9" fmla="*/ 28 h 918"/>
                <a:gd name="T10" fmla="*/ 62 w 988"/>
                <a:gd name="T11" fmla="*/ 20 h 918"/>
                <a:gd name="T12" fmla="*/ 82 w 988"/>
                <a:gd name="T13" fmla="*/ 14 h 918"/>
                <a:gd name="T14" fmla="*/ 107 w 988"/>
                <a:gd name="T15" fmla="*/ 13 h 918"/>
                <a:gd name="T16" fmla="*/ 134 w 988"/>
                <a:gd name="T17" fmla="*/ 15 h 918"/>
                <a:gd name="T18" fmla="*/ 156 w 988"/>
                <a:gd name="T19" fmla="*/ 18 h 918"/>
                <a:gd name="T20" fmla="*/ 175 w 988"/>
                <a:gd name="T21" fmla="*/ 18 h 918"/>
                <a:gd name="T22" fmla="*/ 192 w 988"/>
                <a:gd name="T23" fmla="*/ 18 h 918"/>
                <a:gd name="T24" fmla="*/ 209 w 988"/>
                <a:gd name="T25" fmla="*/ 17 h 918"/>
                <a:gd name="T26" fmla="*/ 225 w 988"/>
                <a:gd name="T27" fmla="*/ 14 h 918"/>
                <a:gd name="T28" fmla="*/ 241 w 988"/>
                <a:gd name="T29" fmla="*/ 10 h 918"/>
                <a:gd name="T30" fmla="*/ 258 w 988"/>
                <a:gd name="T31" fmla="*/ 6 h 918"/>
                <a:gd name="T32" fmla="*/ 278 w 988"/>
                <a:gd name="T33" fmla="*/ 1 h 918"/>
                <a:gd name="T34" fmla="*/ 304 w 988"/>
                <a:gd name="T35" fmla="*/ 1 h 918"/>
                <a:gd name="T36" fmla="*/ 336 w 988"/>
                <a:gd name="T37" fmla="*/ 7 h 918"/>
                <a:gd name="T38" fmla="*/ 371 w 988"/>
                <a:gd name="T39" fmla="*/ 18 h 918"/>
                <a:gd name="T40" fmla="*/ 405 w 988"/>
                <a:gd name="T41" fmla="*/ 32 h 918"/>
                <a:gd name="T42" fmla="*/ 437 w 988"/>
                <a:gd name="T43" fmla="*/ 49 h 918"/>
                <a:gd name="T44" fmla="*/ 464 w 988"/>
                <a:gd name="T45" fmla="*/ 68 h 918"/>
                <a:gd name="T46" fmla="*/ 483 w 988"/>
                <a:gd name="T47" fmla="*/ 88 h 918"/>
                <a:gd name="T48" fmla="*/ 492 w 988"/>
                <a:gd name="T49" fmla="*/ 109 h 918"/>
                <a:gd name="T50" fmla="*/ 492 w 988"/>
                <a:gd name="T51" fmla="*/ 143 h 918"/>
                <a:gd name="T52" fmla="*/ 482 w 988"/>
                <a:gd name="T53" fmla="*/ 188 h 918"/>
                <a:gd name="T54" fmla="*/ 464 w 988"/>
                <a:gd name="T55" fmla="*/ 240 h 918"/>
                <a:gd name="T56" fmla="*/ 436 w 988"/>
                <a:gd name="T57" fmla="*/ 295 h 918"/>
                <a:gd name="T58" fmla="*/ 398 w 988"/>
                <a:gd name="T59" fmla="*/ 350 h 918"/>
                <a:gd name="T60" fmla="*/ 350 w 988"/>
                <a:gd name="T61" fmla="*/ 399 h 918"/>
                <a:gd name="T62" fmla="*/ 293 w 988"/>
                <a:gd name="T63" fmla="*/ 440 h 918"/>
                <a:gd name="T64" fmla="*/ 260 w 988"/>
                <a:gd name="T65" fmla="*/ 456 h 918"/>
                <a:gd name="T66" fmla="*/ 256 w 988"/>
                <a:gd name="T67" fmla="*/ 457 h 918"/>
                <a:gd name="T68" fmla="*/ 248 w 988"/>
                <a:gd name="T69" fmla="*/ 458 h 918"/>
                <a:gd name="T70" fmla="*/ 236 w 988"/>
                <a:gd name="T71" fmla="*/ 459 h 918"/>
                <a:gd name="T72" fmla="*/ 220 w 988"/>
                <a:gd name="T73" fmla="*/ 458 h 918"/>
                <a:gd name="T74" fmla="*/ 200 w 988"/>
                <a:gd name="T75" fmla="*/ 454 h 918"/>
                <a:gd name="T76" fmla="*/ 179 w 988"/>
                <a:gd name="T77" fmla="*/ 448 h 918"/>
                <a:gd name="T78" fmla="*/ 153 w 988"/>
                <a:gd name="T79" fmla="*/ 437 h 918"/>
                <a:gd name="T80" fmla="*/ 127 w 988"/>
                <a:gd name="T81" fmla="*/ 421 h 918"/>
                <a:gd name="T82" fmla="*/ 102 w 988"/>
                <a:gd name="T83" fmla="*/ 404 h 918"/>
                <a:gd name="T84" fmla="*/ 81 w 988"/>
                <a:gd name="T85" fmla="*/ 386 h 918"/>
                <a:gd name="T86" fmla="*/ 62 w 988"/>
                <a:gd name="T87" fmla="*/ 367 h 918"/>
                <a:gd name="T88" fmla="*/ 48 w 988"/>
                <a:gd name="T89" fmla="*/ 346 h 918"/>
                <a:gd name="T90" fmla="*/ 39 w 988"/>
                <a:gd name="T91" fmla="*/ 324 h 918"/>
                <a:gd name="T92" fmla="*/ 33 w 988"/>
                <a:gd name="T93" fmla="*/ 301 h 918"/>
                <a:gd name="T94" fmla="*/ 33 w 988"/>
                <a:gd name="T95" fmla="*/ 274 h 918"/>
                <a:gd name="T96" fmla="*/ 36 w 988"/>
                <a:gd name="T97" fmla="*/ 234 h 918"/>
                <a:gd name="T98" fmla="*/ 22 w 988"/>
                <a:gd name="T99" fmla="*/ 191 h 918"/>
                <a:gd name="T100" fmla="*/ 4 w 988"/>
                <a:gd name="T101" fmla="*/ 149 h 918"/>
                <a:gd name="T102" fmla="*/ 3 w 988"/>
                <a:gd name="T103" fmla="*/ 95 h 9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8"/>
                <a:gd name="T157" fmla="*/ 0 h 918"/>
                <a:gd name="T158" fmla="*/ 988 w 988"/>
                <a:gd name="T159" fmla="*/ 918 h 9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8" h="918">
                  <a:moveTo>
                    <a:pt x="33" y="118"/>
                  </a:moveTo>
                  <a:lnTo>
                    <a:pt x="34" y="117"/>
                  </a:lnTo>
                  <a:lnTo>
                    <a:pt x="35" y="114"/>
                  </a:lnTo>
                  <a:lnTo>
                    <a:pt x="38" y="108"/>
                  </a:lnTo>
                  <a:lnTo>
                    <a:pt x="43" y="101"/>
                  </a:lnTo>
                  <a:lnTo>
                    <a:pt x="50" y="93"/>
                  </a:lnTo>
                  <a:lnTo>
                    <a:pt x="58" y="84"/>
                  </a:lnTo>
                  <a:lnTo>
                    <a:pt x="67" y="74"/>
                  </a:lnTo>
                  <a:lnTo>
                    <a:pt x="79" y="64"/>
                  </a:lnTo>
                  <a:lnTo>
                    <a:pt x="91" y="55"/>
                  </a:lnTo>
                  <a:lnTo>
                    <a:pt x="108" y="47"/>
                  </a:lnTo>
                  <a:lnTo>
                    <a:pt x="125" y="39"/>
                  </a:lnTo>
                  <a:lnTo>
                    <a:pt x="143" y="32"/>
                  </a:lnTo>
                  <a:lnTo>
                    <a:pt x="165" y="27"/>
                  </a:lnTo>
                  <a:lnTo>
                    <a:pt x="188" y="25"/>
                  </a:lnTo>
                  <a:lnTo>
                    <a:pt x="215" y="25"/>
                  </a:lnTo>
                  <a:lnTo>
                    <a:pt x="242" y="27"/>
                  </a:lnTo>
                  <a:lnTo>
                    <a:pt x="268" y="31"/>
                  </a:lnTo>
                  <a:lnTo>
                    <a:pt x="291" y="33"/>
                  </a:lnTo>
                  <a:lnTo>
                    <a:pt x="313" y="35"/>
                  </a:lnTo>
                  <a:lnTo>
                    <a:pt x="332" y="36"/>
                  </a:lnTo>
                  <a:lnTo>
                    <a:pt x="351" y="36"/>
                  </a:lnTo>
                  <a:lnTo>
                    <a:pt x="369" y="36"/>
                  </a:lnTo>
                  <a:lnTo>
                    <a:pt x="385" y="36"/>
                  </a:lnTo>
                  <a:lnTo>
                    <a:pt x="403" y="35"/>
                  </a:lnTo>
                  <a:lnTo>
                    <a:pt x="418" y="33"/>
                  </a:lnTo>
                  <a:lnTo>
                    <a:pt x="434" y="31"/>
                  </a:lnTo>
                  <a:lnTo>
                    <a:pt x="450" y="28"/>
                  </a:lnTo>
                  <a:lnTo>
                    <a:pt x="465" y="25"/>
                  </a:lnTo>
                  <a:lnTo>
                    <a:pt x="482" y="20"/>
                  </a:lnTo>
                  <a:lnTo>
                    <a:pt x="498" y="16"/>
                  </a:lnTo>
                  <a:lnTo>
                    <a:pt x="517" y="11"/>
                  </a:lnTo>
                  <a:lnTo>
                    <a:pt x="535" y="5"/>
                  </a:lnTo>
                  <a:lnTo>
                    <a:pt x="557" y="1"/>
                  </a:lnTo>
                  <a:lnTo>
                    <a:pt x="581" y="0"/>
                  </a:lnTo>
                  <a:lnTo>
                    <a:pt x="610" y="2"/>
                  </a:lnTo>
                  <a:lnTo>
                    <a:pt x="641" y="6"/>
                  </a:lnTo>
                  <a:lnTo>
                    <a:pt x="673" y="15"/>
                  </a:lnTo>
                  <a:lnTo>
                    <a:pt x="708" y="24"/>
                  </a:lnTo>
                  <a:lnTo>
                    <a:pt x="743" y="35"/>
                  </a:lnTo>
                  <a:lnTo>
                    <a:pt x="777" y="49"/>
                  </a:lnTo>
                  <a:lnTo>
                    <a:pt x="812" y="64"/>
                  </a:lnTo>
                  <a:lnTo>
                    <a:pt x="844" y="80"/>
                  </a:lnTo>
                  <a:lnTo>
                    <a:pt x="875" y="97"/>
                  </a:lnTo>
                  <a:lnTo>
                    <a:pt x="904" y="116"/>
                  </a:lnTo>
                  <a:lnTo>
                    <a:pt x="929" y="135"/>
                  </a:lnTo>
                  <a:lnTo>
                    <a:pt x="950" y="155"/>
                  </a:lnTo>
                  <a:lnTo>
                    <a:pt x="967" y="175"/>
                  </a:lnTo>
                  <a:lnTo>
                    <a:pt x="979" y="194"/>
                  </a:lnTo>
                  <a:lnTo>
                    <a:pt x="986" y="217"/>
                  </a:lnTo>
                  <a:lnTo>
                    <a:pt x="988" y="248"/>
                  </a:lnTo>
                  <a:lnTo>
                    <a:pt x="986" y="286"/>
                  </a:lnTo>
                  <a:lnTo>
                    <a:pt x="979" y="329"/>
                  </a:lnTo>
                  <a:lnTo>
                    <a:pt x="966" y="376"/>
                  </a:lnTo>
                  <a:lnTo>
                    <a:pt x="950" y="427"/>
                  </a:lnTo>
                  <a:lnTo>
                    <a:pt x="929" y="480"/>
                  </a:lnTo>
                  <a:lnTo>
                    <a:pt x="904" y="535"/>
                  </a:lnTo>
                  <a:lnTo>
                    <a:pt x="873" y="590"/>
                  </a:lnTo>
                  <a:lnTo>
                    <a:pt x="837" y="646"/>
                  </a:lnTo>
                  <a:lnTo>
                    <a:pt x="797" y="699"/>
                  </a:lnTo>
                  <a:lnTo>
                    <a:pt x="752" y="751"/>
                  </a:lnTo>
                  <a:lnTo>
                    <a:pt x="702" y="798"/>
                  </a:lnTo>
                  <a:lnTo>
                    <a:pt x="648" y="842"/>
                  </a:lnTo>
                  <a:lnTo>
                    <a:pt x="588" y="880"/>
                  </a:lnTo>
                  <a:lnTo>
                    <a:pt x="524" y="912"/>
                  </a:lnTo>
                  <a:lnTo>
                    <a:pt x="522" y="912"/>
                  </a:lnTo>
                  <a:lnTo>
                    <a:pt x="519" y="913"/>
                  </a:lnTo>
                  <a:lnTo>
                    <a:pt x="513" y="914"/>
                  </a:lnTo>
                  <a:lnTo>
                    <a:pt x="506" y="915"/>
                  </a:lnTo>
                  <a:lnTo>
                    <a:pt x="497" y="916"/>
                  </a:lnTo>
                  <a:lnTo>
                    <a:pt x="486" y="918"/>
                  </a:lnTo>
                  <a:lnTo>
                    <a:pt x="472" y="918"/>
                  </a:lnTo>
                  <a:lnTo>
                    <a:pt x="457" y="918"/>
                  </a:lnTo>
                  <a:lnTo>
                    <a:pt x="441" y="915"/>
                  </a:lnTo>
                  <a:lnTo>
                    <a:pt x="422" y="913"/>
                  </a:lnTo>
                  <a:lnTo>
                    <a:pt x="401" y="908"/>
                  </a:lnTo>
                  <a:lnTo>
                    <a:pt x="381" y="903"/>
                  </a:lnTo>
                  <a:lnTo>
                    <a:pt x="358" y="895"/>
                  </a:lnTo>
                  <a:lnTo>
                    <a:pt x="333" y="885"/>
                  </a:lnTo>
                  <a:lnTo>
                    <a:pt x="307" y="873"/>
                  </a:lnTo>
                  <a:lnTo>
                    <a:pt x="280" y="858"/>
                  </a:lnTo>
                  <a:lnTo>
                    <a:pt x="254" y="842"/>
                  </a:lnTo>
                  <a:lnTo>
                    <a:pt x="229" y="824"/>
                  </a:lnTo>
                  <a:lnTo>
                    <a:pt x="204" y="807"/>
                  </a:lnTo>
                  <a:lnTo>
                    <a:pt x="182" y="790"/>
                  </a:lnTo>
                  <a:lnTo>
                    <a:pt x="162" y="771"/>
                  </a:lnTo>
                  <a:lnTo>
                    <a:pt x="142" y="753"/>
                  </a:lnTo>
                  <a:lnTo>
                    <a:pt x="125" y="733"/>
                  </a:lnTo>
                  <a:lnTo>
                    <a:pt x="110" y="713"/>
                  </a:lnTo>
                  <a:lnTo>
                    <a:pt x="97" y="692"/>
                  </a:lnTo>
                  <a:lnTo>
                    <a:pt x="86" y="671"/>
                  </a:lnTo>
                  <a:lnTo>
                    <a:pt x="78" y="648"/>
                  </a:lnTo>
                  <a:lnTo>
                    <a:pt x="71" y="625"/>
                  </a:lnTo>
                  <a:lnTo>
                    <a:pt x="66" y="601"/>
                  </a:lnTo>
                  <a:lnTo>
                    <a:pt x="65" y="574"/>
                  </a:lnTo>
                  <a:lnTo>
                    <a:pt x="66" y="548"/>
                  </a:lnTo>
                  <a:lnTo>
                    <a:pt x="70" y="520"/>
                  </a:lnTo>
                  <a:lnTo>
                    <a:pt x="72" y="468"/>
                  </a:lnTo>
                  <a:lnTo>
                    <a:pt x="61" y="423"/>
                  </a:lnTo>
                  <a:lnTo>
                    <a:pt x="44" y="382"/>
                  </a:lnTo>
                  <a:lnTo>
                    <a:pt x="25" y="342"/>
                  </a:lnTo>
                  <a:lnTo>
                    <a:pt x="8" y="298"/>
                  </a:lnTo>
                  <a:lnTo>
                    <a:pt x="0" y="250"/>
                  </a:lnTo>
                  <a:lnTo>
                    <a:pt x="7" y="190"/>
                  </a:lnTo>
                  <a:lnTo>
                    <a:pt x="33" y="118"/>
                  </a:lnTo>
                  <a:close/>
                </a:path>
              </a:pathLst>
            </a:custGeom>
            <a:solidFill>
              <a:srgbClr val="E5EFEA"/>
            </a:solidFill>
            <a:ln w="9525">
              <a:noFill/>
              <a:round/>
              <a:headEnd/>
              <a:tailEnd/>
            </a:ln>
          </p:spPr>
          <p:txBody>
            <a:bodyPr/>
            <a:lstStyle/>
            <a:p>
              <a:endParaRPr lang="zh-CN" altLang="en-US" sz="1800"/>
            </a:p>
          </p:txBody>
        </p:sp>
        <p:sp>
          <p:nvSpPr>
            <p:cNvPr id="27" name="Freeform 304"/>
            <p:cNvSpPr>
              <a:spLocks/>
            </p:cNvSpPr>
            <p:nvPr/>
          </p:nvSpPr>
          <p:spPr bwMode="auto">
            <a:xfrm>
              <a:off x="3092" y="2527"/>
              <a:ext cx="475" cy="442"/>
            </a:xfrm>
            <a:custGeom>
              <a:avLst/>
              <a:gdLst>
                <a:gd name="T0" fmla="*/ 16 w 949"/>
                <a:gd name="T1" fmla="*/ 56 h 885"/>
                <a:gd name="T2" fmla="*/ 18 w 949"/>
                <a:gd name="T3" fmla="*/ 51 h 885"/>
                <a:gd name="T4" fmla="*/ 23 w 949"/>
                <a:gd name="T5" fmla="*/ 44 h 885"/>
                <a:gd name="T6" fmla="*/ 32 w 949"/>
                <a:gd name="T7" fmla="*/ 35 h 885"/>
                <a:gd name="T8" fmla="*/ 44 w 949"/>
                <a:gd name="T9" fmla="*/ 26 h 885"/>
                <a:gd name="T10" fmla="*/ 59 w 949"/>
                <a:gd name="T11" fmla="*/ 18 h 885"/>
                <a:gd name="T12" fmla="*/ 79 w 949"/>
                <a:gd name="T13" fmla="*/ 13 h 885"/>
                <a:gd name="T14" fmla="*/ 103 w 949"/>
                <a:gd name="T15" fmla="*/ 11 h 885"/>
                <a:gd name="T16" fmla="*/ 129 w 949"/>
                <a:gd name="T17" fmla="*/ 14 h 885"/>
                <a:gd name="T18" fmla="*/ 150 w 949"/>
                <a:gd name="T19" fmla="*/ 16 h 885"/>
                <a:gd name="T20" fmla="*/ 169 w 949"/>
                <a:gd name="T21" fmla="*/ 17 h 885"/>
                <a:gd name="T22" fmla="*/ 186 w 949"/>
                <a:gd name="T23" fmla="*/ 17 h 885"/>
                <a:gd name="T24" fmla="*/ 201 w 949"/>
                <a:gd name="T25" fmla="*/ 15 h 885"/>
                <a:gd name="T26" fmla="*/ 216 w 949"/>
                <a:gd name="T27" fmla="*/ 13 h 885"/>
                <a:gd name="T28" fmla="*/ 231 w 949"/>
                <a:gd name="T29" fmla="*/ 10 h 885"/>
                <a:gd name="T30" fmla="*/ 248 w 949"/>
                <a:gd name="T31" fmla="*/ 5 h 885"/>
                <a:gd name="T32" fmla="*/ 267 w 949"/>
                <a:gd name="T33" fmla="*/ 0 h 885"/>
                <a:gd name="T34" fmla="*/ 293 w 949"/>
                <a:gd name="T35" fmla="*/ 0 h 885"/>
                <a:gd name="T36" fmla="*/ 324 w 949"/>
                <a:gd name="T37" fmla="*/ 6 h 885"/>
                <a:gd name="T38" fmla="*/ 357 w 949"/>
                <a:gd name="T39" fmla="*/ 17 h 885"/>
                <a:gd name="T40" fmla="*/ 390 w 949"/>
                <a:gd name="T41" fmla="*/ 30 h 885"/>
                <a:gd name="T42" fmla="*/ 421 w 949"/>
                <a:gd name="T43" fmla="*/ 47 h 885"/>
                <a:gd name="T44" fmla="*/ 447 w 949"/>
                <a:gd name="T45" fmla="*/ 65 h 885"/>
                <a:gd name="T46" fmla="*/ 465 w 949"/>
                <a:gd name="T47" fmla="*/ 84 h 885"/>
                <a:gd name="T48" fmla="*/ 474 w 949"/>
                <a:gd name="T49" fmla="*/ 105 h 885"/>
                <a:gd name="T50" fmla="*/ 474 w 949"/>
                <a:gd name="T51" fmla="*/ 138 h 885"/>
                <a:gd name="T52" fmla="*/ 465 w 949"/>
                <a:gd name="T53" fmla="*/ 181 h 885"/>
                <a:gd name="T54" fmla="*/ 447 w 949"/>
                <a:gd name="T55" fmla="*/ 231 h 885"/>
                <a:gd name="T56" fmla="*/ 420 w 949"/>
                <a:gd name="T57" fmla="*/ 284 h 885"/>
                <a:gd name="T58" fmla="*/ 383 w 949"/>
                <a:gd name="T59" fmla="*/ 336 h 885"/>
                <a:gd name="T60" fmla="*/ 338 w 949"/>
                <a:gd name="T61" fmla="*/ 384 h 885"/>
                <a:gd name="T62" fmla="*/ 283 w 949"/>
                <a:gd name="T63" fmla="*/ 424 h 885"/>
                <a:gd name="T64" fmla="*/ 251 w 949"/>
                <a:gd name="T65" fmla="*/ 439 h 885"/>
                <a:gd name="T66" fmla="*/ 247 w 949"/>
                <a:gd name="T67" fmla="*/ 440 h 885"/>
                <a:gd name="T68" fmla="*/ 239 w 949"/>
                <a:gd name="T69" fmla="*/ 442 h 885"/>
                <a:gd name="T70" fmla="*/ 227 w 949"/>
                <a:gd name="T71" fmla="*/ 442 h 885"/>
                <a:gd name="T72" fmla="*/ 212 w 949"/>
                <a:gd name="T73" fmla="*/ 441 h 885"/>
                <a:gd name="T74" fmla="*/ 193 w 949"/>
                <a:gd name="T75" fmla="*/ 438 h 885"/>
                <a:gd name="T76" fmla="*/ 171 w 949"/>
                <a:gd name="T77" fmla="*/ 431 h 885"/>
                <a:gd name="T78" fmla="*/ 147 w 949"/>
                <a:gd name="T79" fmla="*/ 420 h 885"/>
                <a:gd name="T80" fmla="*/ 122 w 949"/>
                <a:gd name="T81" fmla="*/ 405 h 885"/>
                <a:gd name="T82" fmla="*/ 97 w 949"/>
                <a:gd name="T83" fmla="*/ 389 h 885"/>
                <a:gd name="T84" fmla="*/ 77 w 949"/>
                <a:gd name="T85" fmla="*/ 371 h 885"/>
                <a:gd name="T86" fmla="*/ 59 w 949"/>
                <a:gd name="T87" fmla="*/ 354 h 885"/>
                <a:gd name="T88" fmla="*/ 46 w 949"/>
                <a:gd name="T89" fmla="*/ 334 h 885"/>
                <a:gd name="T90" fmla="*/ 36 w 949"/>
                <a:gd name="T91" fmla="*/ 313 h 885"/>
                <a:gd name="T92" fmla="*/ 31 w 949"/>
                <a:gd name="T93" fmla="*/ 289 h 885"/>
                <a:gd name="T94" fmla="*/ 31 w 949"/>
                <a:gd name="T95" fmla="*/ 264 h 885"/>
                <a:gd name="T96" fmla="*/ 34 w 949"/>
                <a:gd name="T97" fmla="*/ 225 h 885"/>
                <a:gd name="T98" fmla="*/ 21 w 949"/>
                <a:gd name="T99" fmla="*/ 184 h 885"/>
                <a:gd name="T100" fmla="*/ 4 w 949"/>
                <a:gd name="T101" fmla="*/ 143 h 885"/>
                <a:gd name="T102" fmla="*/ 3 w 949"/>
                <a:gd name="T103" fmla="*/ 91 h 8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9"/>
                <a:gd name="T157" fmla="*/ 0 h 885"/>
                <a:gd name="T158" fmla="*/ 949 w 949"/>
                <a:gd name="T159" fmla="*/ 885 h 8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9" h="885">
                  <a:moveTo>
                    <a:pt x="30" y="113"/>
                  </a:moveTo>
                  <a:lnTo>
                    <a:pt x="31" y="112"/>
                  </a:lnTo>
                  <a:lnTo>
                    <a:pt x="32" y="109"/>
                  </a:lnTo>
                  <a:lnTo>
                    <a:pt x="35" y="103"/>
                  </a:lnTo>
                  <a:lnTo>
                    <a:pt x="40" y="97"/>
                  </a:lnTo>
                  <a:lnTo>
                    <a:pt x="46" y="89"/>
                  </a:lnTo>
                  <a:lnTo>
                    <a:pt x="54" y="80"/>
                  </a:lnTo>
                  <a:lnTo>
                    <a:pt x="63" y="71"/>
                  </a:lnTo>
                  <a:lnTo>
                    <a:pt x="75" y="61"/>
                  </a:lnTo>
                  <a:lnTo>
                    <a:pt x="87" y="52"/>
                  </a:lnTo>
                  <a:lnTo>
                    <a:pt x="101" y="44"/>
                  </a:lnTo>
                  <a:lnTo>
                    <a:pt x="118" y="36"/>
                  </a:lnTo>
                  <a:lnTo>
                    <a:pt x="137" y="30"/>
                  </a:lnTo>
                  <a:lnTo>
                    <a:pt x="158" y="26"/>
                  </a:lnTo>
                  <a:lnTo>
                    <a:pt x="181" y="22"/>
                  </a:lnTo>
                  <a:lnTo>
                    <a:pt x="205" y="22"/>
                  </a:lnTo>
                  <a:lnTo>
                    <a:pt x="232" y="24"/>
                  </a:lnTo>
                  <a:lnTo>
                    <a:pt x="257" y="28"/>
                  </a:lnTo>
                  <a:lnTo>
                    <a:pt x="279" y="30"/>
                  </a:lnTo>
                  <a:lnTo>
                    <a:pt x="299" y="33"/>
                  </a:lnTo>
                  <a:lnTo>
                    <a:pt x="319" y="34"/>
                  </a:lnTo>
                  <a:lnTo>
                    <a:pt x="337" y="34"/>
                  </a:lnTo>
                  <a:lnTo>
                    <a:pt x="355" y="35"/>
                  </a:lnTo>
                  <a:lnTo>
                    <a:pt x="371" y="34"/>
                  </a:lnTo>
                  <a:lnTo>
                    <a:pt x="386" y="33"/>
                  </a:lnTo>
                  <a:lnTo>
                    <a:pt x="402" y="31"/>
                  </a:lnTo>
                  <a:lnTo>
                    <a:pt x="417" y="29"/>
                  </a:lnTo>
                  <a:lnTo>
                    <a:pt x="432" y="27"/>
                  </a:lnTo>
                  <a:lnTo>
                    <a:pt x="447" y="23"/>
                  </a:lnTo>
                  <a:lnTo>
                    <a:pt x="462" y="20"/>
                  </a:lnTo>
                  <a:lnTo>
                    <a:pt x="479" y="15"/>
                  </a:lnTo>
                  <a:lnTo>
                    <a:pt x="495" y="11"/>
                  </a:lnTo>
                  <a:lnTo>
                    <a:pt x="514" y="5"/>
                  </a:lnTo>
                  <a:lnTo>
                    <a:pt x="534" y="0"/>
                  </a:lnTo>
                  <a:lnTo>
                    <a:pt x="559" y="0"/>
                  </a:lnTo>
                  <a:lnTo>
                    <a:pt x="586" y="1"/>
                  </a:lnTo>
                  <a:lnTo>
                    <a:pt x="615" y="6"/>
                  </a:lnTo>
                  <a:lnTo>
                    <a:pt x="647" y="13"/>
                  </a:lnTo>
                  <a:lnTo>
                    <a:pt x="680" y="22"/>
                  </a:lnTo>
                  <a:lnTo>
                    <a:pt x="713" y="34"/>
                  </a:lnTo>
                  <a:lnTo>
                    <a:pt x="746" y="48"/>
                  </a:lnTo>
                  <a:lnTo>
                    <a:pt x="780" y="61"/>
                  </a:lnTo>
                  <a:lnTo>
                    <a:pt x="811" y="77"/>
                  </a:lnTo>
                  <a:lnTo>
                    <a:pt x="841" y="95"/>
                  </a:lnTo>
                  <a:lnTo>
                    <a:pt x="869" y="112"/>
                  </a:lnTo>
                  <a:lnTo>
                    <a:pt x="893" y="130"/>
                  </a:lnTo>
                  <a:lnTo>
                    <a:pt x="914" y="149"/>
                  </a:lnTo>
                  <a:lnTo>
                    <a:pt x="930" y="168"/>
                  </a:lnTo>
                  <a:lnTo>
                    <a:pt x="941" y="187"/>
                  </a:lnTo>
                  <a:lnTo>
                    <a:pt x="948" y="210"/>
                  </a:lnTo>
                  <a:lnTo>
                    <a:pt x="949" y="240"/>
                  </a:lnTo>
                  <a:lnTo>
                    <a:pt x="947" y="276"/>
                  </a:lnTo>
                  <a:lnTo>
                    <a:pt x="940" y="317"/>
                  </a:lnTo>
                  <a:lnTo>
                    <a:pt x="930" y="362"/>
                  </a:lnTo>
                  <a:lnTo>
                    <a:pt x="914" y="412"/>
                  </a:lnTo>
                  <a:lnTo>
                    <a:pt x="893" y="462"/>
                  </a:lnTo>
                  <a:lnTo>
                    <a:pt x="869" y="515"/>
                  </a:lnTo>
                  <a:lnTo>
                    <a:pt x="839" y="568"/>
                  </a:lnTo>
                  <a:lnTo>
                    <a:pt x="805" y="622"/>
                  </a:lnTo>
                  <a:lnTo>
                    <a:pt x="766" y="673"/>
                  </a:lnTo>
                  <a:lnTo>
                    <a:pt x="723" y="723"/>
                  </a:lnTo>
                  <a:lnTo>
                    <a:pt x="675" y="769"/>
                  </a:lnTo>
                  <a:lnTo>
                    <a:pt x="623" y="811"/>
                  </a:lnTo>
                  <a:lnTo>
                    <a:pt x="565" y="848"/>
                  </a:lnTo>
                  <a:lnTo>
                    <a:pt x="503" y="879"/>
                  </a:lnTo>
                  <a:lnTo>
                    <a:pt x="502" y="879"/>
                  </a:lnTo>
                  <a:lnTo>
                    <a:pt x="499" y="880"/>
                  </a:lnTo>
                  <a:lnTo>
                    <a:pt x="494" y="881"/>
                  </a:lnTo>
                  <a:lnTo>
                    <a:pt x="486" y="883"/>
                  </a:lnTo>
                  <a:lnTo>
                    <a:pt x="477" y="884"/>
                  </a:lnTo>
                  <a:lnTo>
                    <a:pt x="466" y="885"/>
                  </a:lnTo>
                  <a:lnTo>
                    <a:pt x="453" y="885"/>
                  </a:lnTo>
                  <a:lnTo>
                    <a:pt x="439" y="884"/>
                  </a:lnTo>
                  <a:lnTo>
                    <a:pt x="423" y="883"/>
                  </a:lnTo>
                  <a:lnTo>
                    <a:pt x="404" y="880"/>
                  </a:lnTo>
                  <a:lnTo>
                    <a:pt x="385" y="876"/>
                  </a:lnTo>
                  <a:lnTo>
                    <a:pt x="364" y="870"/>
                  </a:lnTo>
                  <a:lnTo>
                    <a:pt x="342" y="862"/>
                  </a:lnTo>
                  <a:lnTo>
                    <a:pt x="319" y="853"/>
                  </a:lnTo>
                  <a:lnTo>
                    <a:pt x="294" y="841"/>
                  </a:lnTo>
                  <a:lnTo>
                    <a:pt x="268" y="826"/>
                  </a:lnTo>
                  <a:lnTo>
                    <a:pt x="243" y="810"/>
                  </a:lnTo>
                  <a:lnTo>
                    <a:pt x="217" y="794"/>
                  </a:lnTo>
                  <a:lnTo>
                    <a:pt x="194" y="778"/>
                  </a:lnTo>
                  <a:lnTo>
                    <a:pt x="174" y="762"/>
                  </a:lnTo>
                  <a:lnTo>
                    <a:pt x="153" y="743"/>
                  </a:lnTo>
                  <a:lnTo>
                    <a:pt x="136" y="726"/>
                  </a:lnTo>
                  <a:lnTo>
                    <a:pt x="118" y="708"/>
                  </a:lnTo>
                  <a:lnTo>
                    <a:pt x="105" y="688"/>
                  </a:lnTo>
                  <a:lnTo>
                    <a:pt x="92" y="668"/>
                  </a:lnTo>
                  <a:lnTo>
                    <a:pt x="80" y="647"/>
                  </a:lnTo>
                  <a:lnTo>
                    <a:pt x="72" y="626"/>
                  </a:lnTo>
                  <a:lnTo>
                    <a:pt x="66" y="603"/>
                  </a:lnTo>
                  <a:lnTo>
                    <a:pt x="62" y="579"/>
                  </a:lnTo>
                  <a:lnTo>
                    <a:pt x="61" y="554"/>
                  </a:lnTo>
                  <a:lnTo>
                    <a:pt x="62" y="528"/>
                  </a:lnTo>
                  <a:lnTo>
                    <a:pt x="65" y="501"/>
                  </a:lnTo>
                  <a:lnTo>
                    <a:pt x="68" y="451"/>
                  </a:lnTo>
                  <a:lnTo>
                    <a:pt x="57" y="408"/>
                  </a:lnTo>
                  <a:lnTo>
                    <a:pt x="41" y="368"/>
                  </a:lnTo>
                  <a:lnTo>
                    <a:pt x="22" y="330"/>
                  </a:lnTo>
                  <a:lnTo>
                    <a:pt x="7" y="287"/>
                  </a:lnTo>
                  <a:lnTo>
                    <a:pt x="0" y="240"/>
                  </a:lnTo>
                  <a:lnTo>
                    <a:pt x="5" y="182"/>
                  </a:lnTo>
                  <a:lnTo>
                    <a:pt x="30" y="113"/>
                  </a:lnTo>
                  <a:close/>
                </a:path>
              </a:pathLst>
            </a:custGeom>
            <a:solidFill>
              <a:srgbClr val="DBE8E5"/>
            </a:solidFill>
            <a:ln w="9525">
              <a:noFill/>
              <a:round/>
              <a:headEnd/>
              <a:tailEnd/>
            </a:ln>
          </p:spPr>
          <p:txBody>
            <a:bodyPr/>
            <a:lstStyle/>
            <a:p>
              <a:endParaRPr lang="zh-CN" altLang="en-US" sz="1800"/>
            </a:p>
          </p:txBody>
        </p:sp>
        <p:sp>
          <p:nvSpPr>
            <p:cNvPr id="28" name="Freeform 305"/>
            <p:cNvSpPr>
              <a:spLocks/>
            </p:cNvSpPr>
            <p:nvPr/>
          </p:nvSpPr>
          <p:spPr bwMode="auto">
            <a:xfrm>
              <a:off x="3100" y="2536"/>
              <a:ext cx="457" cy="427"/>
            </a:xfrm>
            <a:custGeom>
              <a:avLst/>
              <a:gdLst>
                <a:gd name="T0" fmla="*/ 15 w 914"/>
                <a:gd name="T1" fmla="*/ 55 h 853"/>
                <a:gd name="T2" fmla="*/ 17 w 914"/>
                <a:gd name="T3" fmla="*/ 51 h 853"/>
                <a:gd name="T4" fmla="*/ 23 w 914"/>
                <a:gd name="T5" fmla="*/ 43 h 853"/>
                <a:gd name="T6" fmla="*/ 30 w 914"/>
                <a:gd name="T7" fmla="*/ 35 h 853"/>
                <a:gd name="T8" fmla="*/ 42 w 914"/>
                <a:gd name="T9" fmla="*/ 25 h 853"/>
                <a:gd name="T10" fmla="*/ 57 w 914"/>
                <a:gd name="T11" fmla="*/ 18 h 853"/>
                <a:gd name="T12" fmla="*/ 76 w 914"/>
                <a:gd name="T13" fmla="*/ 13 h 853"/>
                <a:gd name="T14" fmla="*/ 99 w 914"/>
                <a:gd name="T15" fmla="*/ 11 h 853"/>
                <a:gd name="T16" fmla="*/ 123 w 914"/>
                <a:gd name="T17" fmla="*/ 14 h 853"/>
                <a:gd name="T18" fmla="*/ 144 w 914"/>
                <a:gd name="T19" fmla="*/ 16 h 853"/>
                <a:gd name="T20" fmla="*/ 162 w 914"/>
                <a:gd name="T21" fmla="*/ 17 h 853"/>
                <a:gd name="T22" fmla="*/ 178 w 914"/>
                <a:gd name="T23" fmla="*/ 17 h 853"/>
                <a:gd name="T24" fmla="*/ 193 w 914"/>
                <a:gd name="T25" fmla="*/ 16 h 853"/>
                <a:gd name="T26" fmla="*/ 208 w 914"/>
                <a:gd name="T27" fmla="*/ 13 h 853"/>
                <a:gd name="T28" fmla="*/ 223 w 914"/>
                <a:gd name="T29" fmla="*/ 10 h 853"/>
                <a:gd name="T30" fmla="*/ 238 w 914"/>
                <a:gd name="T31" fmla="*/ 5 h 853"/>
                <a:gd name="T32" fmla="*/ 257 w 914"/>
                <a:gd name="T33" fmla="*/ 1 h 853"/>
                <a:gd name="T34" fmla="*/ 282 w 914"/>
                <a:gd name="T35" fmla="*/ 1 h 853"/>
                <a:gd name="T36" fmla="*/ 311 w 914"/>
                <a:gd name="T37" fmla="*/ 6 h 853"/>
                <a:gd name="T38" fmla="*/ 344 w 914"/>
                <a:gd name="T39" fmla="*/ 17 h 853"/>
                <a:gd name="T40" fmla="*/ 375 w 914"/>
                <a:gd name="T41" fmla="*/ 30 h 853"/>
                <a:gd name="T42" fmla="*/ 405 w 914"/>
                <a:gd name="T43" fmla="*/ 46 h 853"/>
                <a:gd name="T44" fmla="*/ 429 w 914"/>
                <a:gd name="T45" fmla="*/ 63 h 853"/>
                <a:gd name="T46" fmla="*/ 447 w 914"/>
                <a:gd name="T47" fmla="*/ 81 h 853"/>
                <a:gd name="T48" fmla="*/ 456 w 914"/>
                <a:gd name="T49" fmla="*/ 101 h 853"/>
                <a:gd name="T50" fmla="*/ 456 w 914"/>
                <a:gd name="T51" fmla="*/ 133 h 853"/>
                <a:gd name="T52" fmla="*/ 447 w 914"/>
                <a:gd name="T53" fmla="*/ 175 h 853"/>
                <a:gd name="T54" fmla="*/ 430 w 914"/>
                <a:gd name="T55" fmla="*/ 223 h 853"/>
                <a:gd name="T56" fmla="*/ 404 w 914"/>
                <a:gd name="T57" fmla="*/ 274 h 853"/>
                <a:gd name="T58" fmla="*/ 369 w 914"/>
                <a:gd name="T59" fmla="*/ 325 h 853"/>
                <a:gd name="T60" fmla="*/ 325 w 914"/>
                <a:gd name="T61" fmla="*/ 371 h 853"/>
                <a:gd name="T62" fmla="*/ 272 w 914"/>
                <a:gd name="T63" fmla="*/ 409 h 853"/>
                <a:gd name="T64" fmla="*/ 241 w 914"/>
                <a:gd name="T65" fmla="*/ 424 h 853"/>
                <a:gd name="T66" fmla="*/ 237 w 914"/>
                <a:gd name="T67" fmla="*/ 425 h 853"/>
                <a:gd name="T68" fmla="*/ 229 w 914"/>
                <a:gd name="T69" fmla="*/ 426 h 853"/>
                <a:gd name="T70" fmla="*/ 218 w 914"/>
                <a:gd name="T71" fmla="*/ 427 h 853"/>
                <a:gd name="T72" fmla="*/ 204 w 914"/>
                <a:gd name="T73" fmla="*/ 426 h 853"/>
                <a:gd name="T74" fmla="*/ 186 w 914"/>
                <a:gd name="T75" fmla="*/ 422 h 853"/>
                <a:gd name="T76" fmla="*/ 165 w 914"/>
                <a:gd name="T77" fmla="*/ 416 h 853"/>
                <a:gd name="T78" fmla="*/ 142 w 914"/>
                <a:gd name="T79" fmla="*/ 406 h 853"/>
                <a:gd name="T80" fmla="*/ 117 w 914"/>
                <a:gd name="T81" fmla="*/ 391 h 853"/>
                <a:gd name="T82" fmla="*/ 95 w 914"/>
                <a:gd name="T83" fmla="*/ 375 h 853"/>
                <a:gd name="T84" fmla="*/ 74 w 914"/>
                <a:gd name="T85" fmla="*/ 359 h 853"/>
                <a:gd name="T86" fmla="*/ 57 w 914"/>
                <a:gd name="T87" fmla="*/ 341 h 853"/>
                <a:gd name="T88" fmla="*/ 45 w 914"/>
                <a:gd name="T89" fmla="*/ 322 h 853"/>
                <a:gd name="T90" fmla="*/ 35 w 914"/>
                <a:gd name="T91" fmla="*/ 301 h 853"/>
                <a:gd name="T92" fmla="*/ 30 w 914"/>
                <a:gd name="T93" fmla="*/ 279 h 853"/>
                <a:gd name="T94" fmla="*/ 30 w 914"/>
                <a:gd name="T95" fmla="*/ 255 h 853"/>
                <a:gd name="T96" fmla="*/ 33 w 914"/>
                <a:gd name="T97" fmla="*/ 218 h 853"/>
                <a:gd name="T98" fmla="*/ 20 w 914"/>
                <a:gd name="T99" fmla="*/ 178 h 853"/>
                <a:gd name="T100" fmla="*/ 4 w 914"/>
                <a:gd name="T101" fmla="*/ 139 h 853"/>
                <a:gd name="T102" fmla="*/ 3 w 914"/>
                <a:gd name="T103" fmla="*/ 89 h 8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4"/>
                <a:gd name="T157" fmla="*/ 0 h 853"/>
                <a:gd name="T158" fmla="*/ 914 w 914"/>
                <a:gd name="T159" fmla="*/ 853 h 8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4" h="853">
                  <a:moveTo>
                    <a:pt x="29" y="110"/>
                  </a:moveTo>
                  <a:lnTo>
                    <a:pt x="30" y="109"/>
                  </a:lnTo>
                  <a:lnTo>
                    <a:pt x="31" y="106"/>
                  </a:lnTo>
                  <a:lnTo>
                    <a:pt x="34" y="101"/>
                  </a:lnTo>
                  <a:lnTo>
                    <a:pt x="39" y="94"/>
                  </a:lnTo>
                  <a:lnTo>
                    <a:pt x="45" y="86"/>
                  </a:lnTo>
                  <a:lnTo>
                    <a:pt x="52" y="78"/>
                  </a:lnTo>
                  <a:lnTo>
                    <a:pt x="61" y="69"/>
                  </a:lnTo>
                  <a:lnTo>
                    <a:pt x="71" y="60"/>
                  </a:lnTo>
                  <a:lnTo>
                    <a:pt x="84" y="50"/>
                  </a:lnTo>
                  <a:lnTo>
                    <a:pt x="98" y="42"/>
                  </a:lnTo>
                  <a:lnTo>
                    <a:pt x="114" y="35"/>
                  </a:lnTo>
                  <a:lnTo>
                    <a:pt x="131" y="30"/>
                  </a:lnTo>
                  <a:lnTo>
                    <a:pt x="152" y="25"/>
                  </a:lnTo>
                  <a:lnTo>
                    <a:pt x="174" y="22"/>
                  </a:lnTo>
                  <a:lnTo>
                    <a:pt x="197" y="22"/>
                  </a:lnTo>
                  <a:lnTo>
                    <a:pt x="223" y="24"/>
                  </a:lnTo>
                  <a:lnTo>
                    <a:pt x="246" y="27"/>
                  </a:lnTo>
                  <a:lnTo>
                    <a:pt x="268" y="30"/>
                  </a:lnTo>
                  <a:lnTo>
                    <a:pt x="288" y="32"/>
                  </a:lnTo>
                  <a:lnTo>
                    <a:pt x="306" y="33"/>
                  </a:lnTo>
                  <a:lnTo>
                    <a:pt x="324" y="33"/>
                  </a:lnTo>
                  <a:lnTo>
                    <a:pt x="341" y="34"/>
                  </a:lnTo>
                  <a:lnTo>
                    <a:pt x="356" y="33"/>
                  </a:lnTo>
                  <a:lnTo>
                    <a:pt x="371" y="32"/>
                  </a:lnTo>
                  <a:lnTo>
                    <a:pt x="386" y="31"/>
                  </a:lnTo>
                  <a:lnTo>
                    <a:pt x="401" y="29"/>
                  </a:lnTo>
                  <a:lnTo>
                    <a:pt x="415" y="26"/>
                  </a:lnTo>
                  <a:lnTo>
                    <a:pt x="430" y="23"/>
                  </a:lnTo>
                  <a:lnTo>
                    <a:pt x="445" y="19"/>
                  </a:lnTo>
                  <a:lnTo>
                    <a:pt x="461" y="15"/>
                  </a:lnTo>
                  <a:lnTo>
                    <a:pt x="477" y="10"/>
                  </a:lnTo>
                  <a:lnTo>
                    <a:pt x="494" y="4"/>
                  </a:lnTo>
                  <a:lnTo>
                    <a:pt x="514" y="1"/>
                  </a:lnTo>
                  <a:lnTo>
                    <a:pt x="538" y="0"/>
                  </a:lnTo>
                  <a:lnTo>
                    <a:pt x="563" y="1"/>
                  </a:lnTo>
                  <a:lnTo>
                    <a:pt x="592" y="5"/>
                  </a:lnTo>
                  <a:lnTo>
                    <a:pt x="622" y="12"/>
                  </a:lnTo>
                  <a:lnTo>
                    <a:pt x="654" y="22"/>
                  </a:lnTo>
                  <a:lnTo>
                    <a:pt x="687" y="33"/>
                  </a:lnTo>
                  <a:lnTo>
                    <a:pt x="719" y="46"/>
                  </a:lnTo>
                  <a:lnTo>
                    <a:pt x="750" y="60"/>
                  </a:lnTo>
                  <a:lnTo>
                    <a:pt x="780" y="75"/>
                  </a:lnTo>
                  <a:lnTo>
                    <a:pt x="809" y="91"/>
                  </a:lnTo>
                  <a:lnTo>
                    <a:pt x="835" y="108"/>
                  </a:lnTo>
                  <a:lnTo>
                    <a:pt x="858" y="126"/>
                  </a:lnTo>
                  <a:lnTo>
                    <a:pt x="878" y="145"/>
                  </a:lnTo>
                  <a:lnTo>
                    <a:pt x="893" y="162"/>
                  </a:lnTo>
                  <a:lnTo>
                    <a:pt x="904" y="181"/>
                  </a:lnTo>
                  <a:lnTo>
                    <a:pt x="911" y="202"/>
                  </a:lnTo>
                  <a:lnTo>
                    <a:pt x="914" y="231"/>
                  </a:lnTo>
                  <a:lnTo>
                    <a:pt x="911" y="266"/>
                  </a:lnTo>
                  <a:lnTo>
                    <a:pt x="904" y="305"/>
                  </a:lnTo>
                  <a:lnTo>
                    <a:pt x="894" y="349"/>
                  </a:lnTo>
                  <a:lnTo>
                    <a:pt x="879" y="396"/>
                  </a:lnTo>
                  <a:lnTo>
                    <a:pt x="859" y="446"/>
                  </a:lnTo>
                  <a:lnTo>
                    <a:pt x="835" y="496"/>
                  </a:lnTo>
                  <a:lnTo>
                    <a:pt x="808" y="548"/>
                  </a:lnTo>
                  <a:lnTo>
                    <a:pt x="774" y="600"/>
                  </a:lnTo>
                  <a:lnTo>
                    <a:pt x="737" y="649"/>
                  </a:lnTo>
                  <a:lnTo>
                    <a:pt x="696" y="697"/>
                  </a:lnTo>
                  <a:lnTo>
                    <a:pt x="650" y="742"/>
                  </a:lnTo>
                  <a:lnTo>
                    <a:pt x="599" y="782"/>
                  </a:lnTo>
                  <a:lnTo>
                    <a:pt x="544" y="818"/>
                  </a:lnTo>
                  <a:lnTo>
                    <a:pt x="484" y="848"/>
                  </a:lnTo>
                  <a:lnTo>
                    <a:pt x="483" y="848"/>
                  </a:lnTo>
                  <a:lnTo>
                    <a:pt x="479" y="849"/>
                  </a:lnTo>
                  <a:lnTo>
                    <a:pt x="475" y="850"/>
                  </a:lnTo>
                  <a:lnTo>
                    <a:pt x="468" y="851"/>
                  </a:lnTo>
                  <a:lnTo>
                    <a:pt x="458" y="852"/>
                  </a:lnTo>
                  <a:lnTo>
                    <a:pt x="448" y="853"/>
                  </a:lnTo>
                  <a:lnTo>
                    <a:pt x="435" y="853"/>
                  </a:lnTo>
                  <a:lnTo>
                    <a:pt x="422" y="852"/>
                  </a:lnTo>
                  <a:lnTo>
                    <a:pt x="407" y="851"/>
                  </a:lnTo>
                  <a:lnTo>
                    <a:pt x="389" y="849"/>
                  </a:lnTo>
                  <a:lnTo>
                    <a:pt x="371" y="844"/>
                  </a:lnTo>
                  <a:lnTo>
                    <a:pt x="351" y="838"/>
                  </a:lnTo>
                  <a:lnTo>
                    <a:pt x="329" y="831"/>
                  </a:lnTo>
                  <a:lnTo>
                    <a:pt x="307" y="822"/>
                  </a:lnTo>
                  <a:lnTo>
                    <a:pt x="283" y="811"/>
                  </a:lnTo>
                  <a:lnTo>
                    <a:pt x="259" y="797"/>
                  </a:lnTo>
                  <a:lnTo>
                    <a:pt x="234" y="782"/>
                  </a:lnTo>
                  <a:lnTo>
                    <a:pt x="211" y="766"/>
                  </a:lnTo>
                  <a:lnTo>
                    <a:pt x="189" y="750"/>
                  </a:lnTo>
                  <a:lnTo>
                    <a:pt x="168" y="733"/>
                  </a:lnTo>
                  <a:lnTo>
                    <a:pt x="148" y="717"/>
                  </a:lnTo>
                  <a:lnTo>
                    <a:pt x="131" y="700"/>
                  </a:lnTo>
                  <a:lnTo>
                    <a:pt x="115" y="682"/>
                  </a:lnTo>
                  <a:lnTo>
                    <a:pt x="101" y="663"/>
                  </a:lnTo>
                  <a:lnTo>
                    <a:pt x="89" y="644"/>
                  </a:lnTo>
                  <a:lnTo>
                    <a:pt x="78" y="624"/>
                  </a:lnTo>
                  <a:lnTo>
                    <a:pt x="70" y="602"/>
                  </a:lnTo>
                  <a:lnTo>
                    <a:pt x="64" y="581"/>
                  </a:lnTo>
                  <a:lnTo>
                    <a:pt x="60" y="558"/>
                  </a:lnTo>
                  <a:lnTo>
                    <a:pt x="59" y="534"/>
                  </a:lnTo>
                  <a:lnTo>
                    <a:pt x="60" y="510"/>
                  </a:lnTo>
                  <a:lnTo>
                    <a:pt x="63" y="484"/>
                  </a:lnTo>
                  <a:lnTo>
                    <a:pt x="65" y="435"/>
                  </a:lnTo>
                  <a:lnTo>
                    <a:pt x="56" y="394"/>
                  </a:lnTo>
                  <a:lnTo>
                    <a:pt x="40" y="356"/>
                  </a:lnTo>
                  <a:lnTo>
                    <a:pt x="22" y="318"/>
                  </a:lnTo>
                  <a:lnTo>
                    <a:pt x="7" y="277"/>
                  </a:lnTo>
                  <a:lnTo>
                    <a:pt x="0" y="232"/>
                  </a:lnTo>
                  <a:lnTo>
                    <a:pt x="6" y="177"/>
                  </a:lnTo>
                  <a:lnTo>
                    <a:pt x="29" y="110"/>
                  </a:lnTo>
                  <a:close/>
                </a:path>
              </a:pathLst>
            </a:custGeom>
            <a:solidFill>
              <a:srgbClr val="D1E0DB"/>
            </a:solidFill>
            <a:ln w="9525">
              <a:noFill/>
              <a:round/>
              <a:headEnd/>
              <a:tailEnd/>
            </a:ln>
          </p:spPr>
          <p:txBody>
            <a:bodyPr/>
            <a:lstStyle/>
            <a:p>
              <a:endParaRPr lang="zh-CN" altLang="en-US" sz="1800"/>
            </a:p>
          </p:txBody>
        </p:sp>
        <p:sp>
          <p:nvSpPr>
            <p:cNvPr id="29" name="Freeform 306"/>
            <p:cNvSpPr>
              <a:spLocks/>
            </p:cNvSpPr>
            <p:nvPr/>
          </p:nvSpPr>
          <p:spPr bwMode="auto">
            <a:xfrm>
              <a:off x="3108" y="2546"/>
              <a:ext cx="439" cy="411"/>
            </a:xfrm>
            <a:custGeom>
              <a:avLst/>
              <a:gdLst>
                <a:gd name="T0" fmla="*/ 15 w 877"/>
                <a:gd name="T1" fmla="*/ 52 h 822"/>
                <a:gd name="T2" fmla="*/ 17 w 877"/>
                <a:gd name="T3" fmla="*/ 49 h 822"/>
                <a:gd name="T4" fmla="*/ 22 w 877"/>
                <a:gd name="T5" fmla="*/ 42 h 822"/>
                <a:gd name="T6" fmla="*/ 30 w 877"/>
                <a:gd name="T7" fmla="*/ 34 h 822"/>
                <a:gd name="T8" fmla="*/ 41 w 877"/>
                <a:gd name="T9" fmla="*/ 25 h 822"/>
                <a:gd name="T10" fmla="*/ 56 w 877"/>
                <a:gd name="T11" fmla="*/ 18 h 822"/>
                <a:gd name="T12" fmla="*/ 73 w 877"/>
                <a:gd name="T13" fmla="*/ 13 h 822"/>
                <a:gd name="T14" fmla="*/ 95 w 877"/>
                <a:gd name="T15" fmla="*/ 11 h 822"/>
                <a:gd name="T16" fmla="*/ 119 w 877"/>
                <a:gd name="T17" fmla="*/ 13 h 822"/>
                <a:gd name="T18" fmla="*/ 139 w 877"/>
                <a:gd name="T19" fmla="*/ 15 h 822"/>
                <a:gd name="T20" fmla="*/ 156 w 877"/>
                <a:gd name="T21" fmla="*/ 17 h 822"/>
                <a:gd name="T22" fmla="*/ 171 w 877"/>
                <a:gd name="T23" fmla="*/ 17 h 822"/>
                <a:gd name="T24" fmla="*/ 186 w 877"/>
                <a:gd name="T25" fmla="*/ 15 h 822"/>
                <a:gd name="T26" fmla="*/ 200 w 877"/>
                <a:gd name="T27" fmla="*/ 13 h 822"/>
                <a:gd name="T28" fmla="*/ 214 w 877"/>
                <a:gd name="T29" fmla="*/ 10 h 822"/>
                <a:gd name="T30" fmla="*/ 230 w 877"/>
                <a:gd name="T31" fmla="*/ 5 h 822"/>
                <a:gd name="T32" fmla="*/ 247 w 877"/>
                <a:gd name="T33" fmla="*/ 0 h 822"/>
                <a:gd name="T34" fmla="*/ 271 w 877"/>
                <a:gd name="T35" fmla="*/ 1 h 822"/>
                <a:gd name="T36" fmla="*/ 299 w 877"/>
                <a:gd name="T37" fmla="*/ 6 h 822"/>
                <a:gd name="T38" fmla="*/ 330 w 877"/>
                <a:gd name="T39" fmla="*/ 15 h 822"/>
                <a:gd name="T40" fmla="*/ 360 w 877"/>
                <a:gd name="T41" fmla="*/ 29 h 822"/>
                <a:gd name="T42" fmla="*/ 389 w 877"/>
                <a:gd name="T43" fmla="*/ 44 h 822"/>
                <a:gd name="T44" fmla="*/ 412 w 877"/>
                <a:gd name="T45" fmla="*/ 60 h 822"/>
                <a:gd name="T46" fmla="*/ 429 w 877"/>
                <a:gd name="T47" fmla="*/ 79 h 822"/>
                <a:gd name="T48" fmla="*/ 438 w 877"/>
                <a:gd name="T49" fmla="*/ 98 h 822"/>
                <a:gd name="T50" fmla="*/ 438 w 877"/>
                <a:gd name="T51" fmla="*/ 128 h 822"/>
                <a:gd name="T52" fmla="*/ 429 w 877"/>
                <a:gd name="T53" fmla="*/ 169 h 822"/>
                <a:gd name="T54" fmla="*/ 413 w 877"/>
                <a:gd name="T55" fmla="*/ 215 h 822"/>
                <a:gd name="T56" fmla="*/ 388 w 877"/>
                <a:gd name="T57" fmla="*/ 264 h 822"/>
                <a:gd name="T58" fmla="*/ 355 w 877"/>
                <a:gd name="T59" fmla="*/ 313 h 822"/>
                <a:gd name="T60" fmla="*/ 313 w 877"/>
                <a:gd name="T61" fmla="*/ 357 h 822"/>
                <a:gd name="T62" fmla="*/ 262 w 877"/>
                <a:gd name="T63" fmla="*/ 394 h 822"/>
                <a:gd name="T64" fmla="*/ 232 w 877"/>
                <a:gd name="T65" fmla="*/ 408 h 822"/>
                <a:gd name="T66" fmla="*/ 228 w 877"/>
                <a:gd name="T67" fmla="*/ 409 h 822"/>
                <a:gd name="T68" fmla="*/ 221 w 877"/>
                <a:gd name="T69" fmla="*/ 410 h 822"/>
                <a:gd name="T70" fmla="*/ 210 w 877"/>
                <a:gd name="T71" fmla="*/ 411 h 822"/>
                <a:gd name="T72" fmla="*/ 196 w 877"/>
                <a:gd name="T73" fmla="*/ 410 h 822"/>
                <a:gd name="T74" fmla="*/ 179 w 877"/>
                <a:gd name="T75" fmla="*/ 406 h 822"/>
                <a:gd name="T76" fmla="*/ 159 w 877"/>
                <a:gd name="T77" fmla="*/ 401 h 822"/>
                <a:gd name="T78" fmla="*/ 137 w 877"/>
                <a:gd name="T79" fmla="*/ 391 h 822"/>
                <a:gd name="T80" fmla="*/ 113 w 877"/>
                <a:gd name="T81" fmla="*/ 376 h 822"/>
                <a:gd name="T82" fmla="*/ 91 w 877"/>
                <a:gd name="T83" fmla="*/ 362 h 822"/>
                <a:gd name="T84" fmla="*/ 72 w 877"/>
                <a:gd name="T85" fmla="*/ 345 h 822"/>
                <a:gd name="T86" fmla="*/ 56 w 877"/>
                <a:gd name="T87" fmla="*/ 328 h 822"/>
                <a:gd name="T88" fmla="*/ 43 w 877"/>
                <a:gd name="T89" fmla="*/ 310 h 822"/>
                <a:gd name="T90" fmla="*/ 34 w 877"/>
                <a:gd name="T91" fmla="*/ 290 h 822"/>
                <a:gd name="T92" fmla="*/ 30 w 877"/>
                <a:gd name="T93" fmla="*/ 269 h 822"/>
                <a:gd name="T94" fmla="*/ 29 w 877"/>
                <a:gd name="T95" fmla="*/ 245 h 822"/>
                <a:gd name="T96" fmla="*/ 32 w 877"/>
                <a:gd name="T97" fmla="*/ 209 h 822"/>
                <a:gd name="T98" fmla="*/ 20 w 877"/>
                <a:gd name="T99" fmla="*/ 171 h 822"/>
                <a:gd name="T100" fmla="*/ 4 w 877"/>
                <a:gd name="T101" fmla="*/ 134 h 822"/>
                <a:gd name="T102" fmla="*/ 3 w 877"/>
                <a:gd name="T103" fmla="*/ 86 h 8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7"/>
                <a:gd name="T157" fmla="*/ 0 h 822"/>
                <a:gd name="T158" fmla="*/ 877 w 877"/>
                <a:gd name="T159" fmla="*/ 822 h 8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7" h="822">
                  <a:moveTo>
                    <a:pt x="28" y="106"/>
                  </a:moveTo>
                  <a:lnTo>
                    <a:pt x="29" y="105"/>
                  </a:lnTo>
                  <a:lnTo>
                    <a:pt x="30" y="102"/>
                  </a:lnTo>
                  <a:lnTo>
                    <a:pt x="33" y="97"/>
                  </a:lnTo>
                  <a:lnTo>
                    <a:pt x="37" y="90"/>
                  </a:lnTo>
                  <a:lnTo>
                    <a:pt x="43" y="83"/>
                  </a:lnTo>
                  <a:lnTo>
                    <a:pt x="51" y="75"/>
                  </a:lnTo>
                  <a:lnTo>
                    <a:pt x="59" y="67"/>
                  </a:lnTo>
                  <a:lnTo>
                    <a:pt x="69" y="58"/>
                  </a:lnTo>
                  <a:lnTo>
                    <a:pt x="81" y="50"/>
                  </a:lnTo>
                  <a:lnTo>
                    <a:pt x="94" y="42"/>
                  </a:lnTo>
                  <a:lnTo>
                    <a:pt x="111" y="35"/>
                  </a:lnTo>
                  <a:lnTo>
                    <a:pt x="127" y="28"/>
                  </a:lnTo>
                  <a:lnTo>
                    <a:pt x="146" y="25"/>
                  </a:lnTo>
                  <a:lnTo>
                    <a:pt x="167" y="21"/>
                  </a:lnTo>
                  <a:lnTo>
                    <a:pt x="190" y="21"/>
                  </a:lnTo>
                  <a:lnTo>
                    <a:pt x="215" y="23"/>
                  </a:lnTo>
                  <a:lnTo>
                    <a:pt x="237" y="27"/>
                  </a:lnTo>
                  <a:lnTo>
                    <a:pt x="258" y="29"/>
                  </a:lnTo>
                  <a:lnTo>
                    <a:pt x="278" y="30"/>
                  </a:lnTo>
                  <a:lnTo>
                    <a:pt x="295" y="31"/>
                  </a:lnTo>
                  <a:lnTo>
                    <a:pt x="312" y="33"/>
                  </a:lnTo>
                  <a:lnTo>
                    <a:pt x="327" y="33"/>
                  </a:lnTo>
                  <a:lnTo>
                    <a:pt x="342" y="33"/>
                  </a:lnTo>
                  <a:lnTo>
                    <a:pt x="357" y="31"/>
                  </a:lnTo>
                  <a:lnTo>
                    <a:pt x="371" y="30"/>
                  </a:lnTo>
                  <a:lnTo>
                    <a:pt x="385" y="28"/>
                  </a:lnTo>
                  <a:lnTo>
                    <a:pt x="399" y="26"/>
                  </a:lnTo>
                  <a:lnTo>
                    <a:pt x="414" y="22"/>
                  </a:lnTo>
                  <a:lnTo>
                    <a:pt x="427" y="19"/>
                  </a:lnTo>
                  <a:lnTo>
                    <a:pt x="442" y="14"/>
                  </a:lnTo>
                  <a:lnTo>
                    <a:pt x="459" y="10"/>
                  </a:lnTo>
                  <a:lnTo>
                    <a:pt x="475" y="5"/>
                  </a:lnTo>
                  <a:lnTo>
                    <a:pt x="493" y="0"/>
                  </a:lnTo>
                  <a:lnTo>
                    <a:pt x="516" y="0"/>
                  </a:lnTo>
                  <a:lnTo>
                    <a:pt x="542" y="1"/>
                  </a:lnTo>
                  <a:lnTo>
                    <a:pt x="569" y="6"/>
                  </a:lnTo>
                  <a:lnTo>
                    <a:pt x="598" y="12"/>
                  </a:lnTo>
                  <a:lnTo>
                    <a:pt x="628" y="21"/>
                  </a:lnTo>
                  <a:lnTo>
                    <a:pt x="659" y="31"/>
                  </a:lnTo>
                  <a:lnTo>
                    <a:pt x="690" y="44"/>
                  </a:lnTo>
                  <a:lnTo>
                    <a:pt x="720" y="58"/>
                  </a:lnTo>
                  <a:lnTo>
                    <a:pt x="749" y="72"/>
                  </a:lnTo>
                  <a:lnTo>
                    <a:pt x="777" y="88"/>
                  </a:lnTo>
                  <a:lnTo>
                    <a:pt x="802" y="105"/>
                  </a:lnTo>
                  <a:lnTo>
                    <a:pt x="824" y="121"/>
                  </a:lnTo>
                  <a:lnTo>
                    <a:pt x="843" y="140"/>
                  </a:lnTo>
                  <a:lnTo>
                    <a:pt x="858" y="157"/>
                  </a:lnTo>
                  <a:lnTo>
                    <a:pt x="869" y="174"/>
                  </a:lnTo>
                  <a:lnTo>
                    <a:pt x="875" y="195"/>
                  </a:lnTo>
                  <a:lnTo>
                    <a:pt x="877" y="223"/>
                  </a:lnTo>
                  <a:lnTo>
                    <a:pt x="875" y="256"/>
                  </a:lnTo>
                  <a:lnTo>
                    <a:pt x="869" y="294"/>
                  </a:lnTo>
                  <a:lnTo>
                    <a:pt x="858" y="337"/>
                  </a:lnTo>
                  <a:lnTo>
                    <a:pt x="843" y="382"/>
                  </a:lnTo>
                  <a:lnTo>
                    <a:pt x="825" y="430"/>
                  </a:lnTo>
                  <a:lnTo>
                    <a:pt x="802" y="478"/>
                  </a:lnTo>
                  <a:lnTo>
                    <a:pt x="776" y="528"/>
                  </a:lnTo>
                  <a:lnTo>
                    <a:pt x="744" y="577"/>
                  </a:lnTo>
                  <a:lnTo>
                    <a:pt x="709" y="626"/>
                  </a:lnTo>
                  <a:lnTo>
                    <a:pt x="668" y="671"/>
                  </a:lnTo>
                  <a:lnTo>
                    <a:pt x="625" y="714"/>
                  </a:lnTo>
                  <a:lnTo>
                    <a:pt x="576" y="752"/>
                  </a:lnTo>
                  <a:lnTo>
                    <a:pt x="523" y="787"/>
                  </a:lnTo>
                  <a:lnTo>
                    <a:pt x="466" y="816"/>
                  </a:lnTo>
                  <a:lnTo>
                    <a:pt x="464" y="816"/>
                  </a:lnTo>
                  <a:lnTo>
                    <a:pt x="462" y="817"/>
                  </a:lnTo>
                  <a:lnTo>
                    <a:pt x="456" y="818"/>
                  </a:lnTo>
                  <a:lnTo>
                    <a:pt x="451" y="819"/>
                  </a:lnTo>
                  <a:lnTo>
                    <a:pt x="441" y="820"/>
                  </a:lnTo>
                  <a:lnTo>
                    <a:pt x="431" y="820"/>
                  </a:lnTo>
                  <a:lnTo>
                    <a:pt x="419" y="822"/>
                  </a:lnTo>
                  <a:lnTo>
                    <a:pt x="406" y="820"/>
                  </a:lnTo>
                  <a:lnTo>
                    <a:pt x="391" y="819"/>
                  </a:lnTo>
                  <a:lnTo>
                    <a:pt x="374" y="817"/>
                  </a:lnTo>
                  <a:lnTo>
                    <a:pt x="357" y="812"/>
                  </a:lnTo>
                  <a:lnTo>
                    <a:pt x="338" y="808"/>
                  </a:lnTo>
                  <a:lnTo>
                    <a:pt x="317" y="801"/>
                  </a:lnTo>
                  <a:lnTo>
                    <a:pt x="296" y="792"/>
                  </a:lnTo>
                  <a:lnTo>
                    <a:pt x="273" y="781"/>
                  </a:lnTo>
                  <a:lnTo>
                    <a:pt x="249" y="767"/>
                  </a:lnTo>
                  <a:lnTo>
                    <a:pt x="225" y="752"/>
                  </a:lnTo>
                  <a:lnTo>
                    <a:pt x="203" y="738"/>
                  </a:lnTo>
                  <a:lnTo>
                    <a:pt x="181" y="723"/>
                  </a:lnTo>
                  <a:lnTo>
                    <a:pt x="161" y="706"/>
                  </a:lnTo>
                  <a:lnTo>
                    <a:pt x="143" y="690"/>
                  </a:lnTo>
                  <a:lnTo>
                    <a:pt x="126" y="673"/>
                  </a:lnTo>
                  <a:lnTo>
                    <a:pt x="111" y="656"/>
                  </a:lnTo>
                  <a:lnTo>
                    <a:pt x="97" y="638"/>
                  </a:lnTo>
                  <a:lnTo>
                    <a:pt x="85" y="620"/>
                  </a:lnTo>
                  <a:lnTo>
                    <a:pt x="76" y="600"/>
                  </a:lnTo>
                  <a:lnTo>
                    <a:pt x="68" y="580"/>
                  </a:lnTo>
                  <a:lnTo>
                    <a:pt x="62" y="559"/>
                  </a:lnTo>
                  <a:lnTo>
                    <a:pt x="59" y="537"/>
                  </a:lnTo>
                  <a:lnTo>
                    <a:pt x="56" y="514"/>
                  </a:lnTo>
                  <a:lnTo>
                    <a:pt x="58" y="491"/>
                  </a:lnTo>
                  <a:lnTo>
                    <a:pt x="61" y="466"/>
                  </a:lnTo>
                  <a:lnTo>
                    <a:pt x="63" y="418"/>
                  </a:lnTo>
                  <a:lnTo>
                    <a:pt x="54" y="379"/>
                  </a:lnTo>
                  <a:lnTo>
                    <a:pt x="39" y="342"/>
                  </a:lnTo>
                  <a:lnTo>
                    <a:pt x="22" y="307"/>
                  </a:lnTo>
                  <a:lnTo>
                    <a:pt x="7" y="268"/>
                  </a:lnTo>
                  <a:lnTo>
                    <a:pt x="0" y="224"/>
                  </a:lnTo>
                  <a:lnTo>
                    <a:pt x="6" y="171"/>
                  </a:lnTo>
                  <a:lnTo>
                    <a:pt x="28" y="106"/>
                  </a:lnTo>
                  <a:close/>
                </a:path>
              </a:pathLst>
            </a:custGeom>
            <a:solidFill>
              <a:srgbClr val="C4D8D1"/>
            </a:solidFill>
            <a:ln w="9525">
              <a:noFill/>
              <a:round/>
              <a:headEnd/>
              <a:tailEnd/>
            </a:ln>
          </p:spPr>
          <p:txBody>
            <a:bodyPr/>
            <a:lstStyle/>
            <a:p>
              <a:endParaRPr lang="zh-CN" altLang="en-US" sz="1800"/>
            </a:p>
          </p:txBody>
        </p:sp>
        <p:sp>
          <p:nvSpPr>
            <p:cNvPr id="30" name="Freeform 307"/>
            <p:cNvSpPr>
              <a:spLocks/>
            </p:cNvSpPr>
            <p:nvPr/>
          </p:nvSpPr>
          <p:spPr bwMode="auto">
            <a:xfrm>
              <a:off x="3117" y="2555"/>
              <a:ext cx="420" cy="395"/>
            </a:xfrm>
            <a:custGeom>
              <a:avLst/>
              <a:gdLst>
                <a:gd name="T0" fmla="*/ 14 w 840"/>
                <a:gd name="T1" fmla="*/ 49 h 789"/>
                <a:gd name="T2" fmla="*/ 24 w 840"/>
                <a:gd name="T3" fmla="*/ 36 h 789"/>
                <a:gd name="T4" fmla="*/ 45 w 840"/>
                <a:gd name="T5" fmla="*/ 20 h 789"/>
                <a:gd name="T6" fmla="*/ 80 w 840"/>
                <a:gd name="T7" fmla="*/ 11 h 789"/>
                <a:gd name="T8" fmla="*/ 113 w 840"/>
                <a:gd name="T9" fmla="*/ 13 h 789"/>
                <a:gd name="T10" fmla="*/ 133 w 840"/>
                <a:gd name="T11" fmla="*/ 16 h 789"/>
                <a:gd name="T12" fmla="*/ 149 w 840"/>
                <a:gd name="T13" fmla="*/ 16 h 789"/>
                <a:gd name="T14" fmla="*/ 164 w 840"/>
                <a:gd name="T15" fmla="*/ 16 h 789"/>
                <a:gd name="T16" fmla="*/ 178 w 840"/>
                <a:gd name="T17" fmla="*/ 15 h 789"/>
                <a:gd name="T18" fmla="*/ 191 w 840"/>
                <a:gd name="T19" fmla="*/ 13 h 789"/>
                <a:gd name="T20" fmla="*/ 205 w 840"/>
                <a:gd name="T21" fmla="*/ 9 h 789"/>
                <a:gd name="T22" fmla="*/ 219 w 840"/>
                <a:gd name="T23" fmla="*/ 5 h 789"/>
                <a:gd name="T24" fmla="*/ 236 w 840"/>
                <a:gd name="T25" fmla="*/ 1 h 789"/>
                <a:gd name="T26" fmla="*/ 259 w 840"/>
                <a:gd name="T27" fmla="*/ 1 h 789"/>
                <a:gd name="T28" fmla="*/ 287 w 840"/>
                <a:gd name="T29" fmla="*/ 6 h 789"/>
                <a:gd name="T30" fmla="*/ 316 w 840"/>
                <a:gd name="T31" fmla="*/ 16 h 789"/>
                <a:gd name="T32" fmla="*/ 345 w 840"/>
                <a:gd name="T33" fmla="*/ 28 h 789"/>
                <a:gd name="T34" fmla="*/ 372 w 840"/>
                <a:gd name="T35" fmla="*/ 43 h 789"/>
                <a:gd name="T36" fmla="*/ 395 w 840"/>
                <a:gd name="T37" fmla="*/ 59 h 789"/>
                <a:gd name="T38" fmla="*/ 411 w 840"/>
                <a:gd name="T39" fmla="*/ 76 h 789"/>
                <a:gd name="T40" fmla="*/ 419 w 840"/>
                <a:gd name="T41" fmla="*/ 94 h 789"/>
                <a:gd name="T42" fmla="*/ 419 w 840"/>
                <a:gd name="T43" fmla="*/ 123 h 789"/>
                <a:gd name="T44" fmla="*/ 411 w 840"/>
                <a:gd name="T45" fmla="*/ 162 h 789"/>
                <a:gd name="T46" fmla="*/ 396 w 840"/>
                <a:gd name="T47" fmla="*/ 207 h 789"/>
                <a:gd name="T48" fmla="*/ 371 w 840"/>
                <a:gd name="T49" fmla="*/ 254 h 789"/>
                <a:gd name="T50" fmla="*/ 339 w 840"/>
                <a:gd name="T51" fmla="*/ 301 h 789"/>
                <a:gd name="T52" fmla="*/ 299 w 840"/>
                <a:gd name="T53" fmla="*/ 343 h 789"/>
                <a:gd name="T54" fmla="*/ 250 w 840"/>
                <a:gd name="T55" fmla="*/ 379 h 789"/>
                <a:gd name="T56" fmla="*/ 222 w 840"/>
                <a:gd name="T57" fmla="*/ 392 h 789"/>
                <a:gd name="T58" fmla="*/ 218 w 840"/>
                <a:gd name="T59" fmla="*/ 393 h 789"/>
                <a:gd name="T60" fmla="*/ 211 w 840"/>
                <a:gd name="T61" fmla="*/ 395 h 789"/>
                <a:gd name="T62" fmla="*/ 201 w 840"/>
                <a:gd name="T63" fmla="*/ 395 h 789"/>
                <a:gd name="T64" fmla="*/ 187 w 840"/>
                <a:gd name="T65" fmla="*/ 394 h 789"/>
                <a:gd name="T66" fmla="*/ 171 w 840"/>
                <a:gd name="T67" fmla="*/ 391 h 789"/>
                <a:gd name="T68" fmla="*/ 152 w 840"/>
                <a:gd name="T69" fmla="*/ 385 h 789"/>
                <a:gd name="T70" fmla="*/ 131 w 840"/>
                <a:gd name="T71" fmla="*/ 376 h 789"/>
                <a:gd name="T72" fmla="*/ 107 w 840"/>
                <a:gd name="T73" fmla="*/ 362 h 789"/>
                <a:gd name="T74" fmla="*/ 87 w 840"/>
                <a:gd name="T75" fmla="*/ 347 h 789"/>
                <a:gd name="T76" fmla="*/ 68 w 840"/>
                <a:gd name="T77" fmla="*/ 332 h 789"/>
                <a:gd name="T78" fmla="*/ 53 w 840"/>
                <a:gd name="T79" fmla="*/ 316 h 789"/>
                <a:gd name="T80" fmla="*/ 41 w 840"/>
                <a:gd name="T81" fmla="*/ 298 h 789"/>
                <a:gd name="T82" fmla="*/ 33 w 840"/>
                <a:gd name="T83" fmla="*/ 279 h 789"/>
                <a:gd name="T84" fmla="*/ 28 w 840"/>
                <a:gd name="T85" fmla="*/ 259 h 789"/>
                <a:gd name="T86" fmla="*/ 27 w 840"/>
                <a:gd name="T87" fmla="*/ 236 h 789"/>
                <a:gd name="T88" fmla="*/ 30 w 840"/>
                <a:gd name="T89" fmla="*/ 202 h 789"/>
                <a:gd name="T90" fmla="*/ 18 w 840"/>
                <a:gd name="T91" fmla="*/ 165 h 789"/>
                <a:gd name="T92" fmla="*/ 3 w 840"/>
                <a:gd name="T93" fmla="*/ 129 h 789"/>
                <a:gd name="T94" fmla="*/ 3 w 840"/>
                <a:gd name="T95" fmla="*/ 82 h 7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0"/>
                <a:gd name="T145" fmla="*/ 0 h 789"/>
                <a:gd name="T146" fmla="*/ 840 w 840"/>
                <a:gd name="T147" fmla="*/ 789 h 7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0" h="789">
                  <a:moveTo>
                    <a:pt x="26" y="102"/>
                  </a:moveTo>
                  <a:lnTo>
                    <a:pt x="28" y="98"/>
                  </a:lnTo>
                  <a:lnTo>
                    <a:pt x="35" y="87"/>
                  </a:lnTo>
                  <a:lnTo>
                    <a:pt x="47" y="72"/>
                  </a:lnTo>
                  <a:lnTo>
                    <a:pt x="66" y="56"/>
                  </a:lnTo>
                  <a:lnTo>
                    <a:pt x="90" y="40"/>
                  </a:lnTo>
                  <a:lnTo>
                    <a:pt x="121" y="27"/>
                  </a:lnTo>
                  <a:lnTo>
                    <a:pt x="159" y="22"/>
                  </a:lnTo>
                  <a:lnTo>
                    <a:pt x="205" y="24"/>
                  </a:lnTo>
                  <a:lnTo>
                    <a:pt x="227" y="26"/>
                  </a:lnTo>
                  <a:lnTo>
                    <a:pt x="247" y="29"/>
                  </a:lnTo>
                  <a:lnTo>
                    <a:pt x="265" y="31"/>
                  </a:lnTo>
                  <a:lnTo>
                    <a:pt x="283" y="32"/>
                  </a:lnTo>
                  <a:lnTo>
                    <a:pt x="298" y="32"/>
                  </a:lnTo>
                  <a:lnTo>
                    <a:pt x="314" y="32"/>
                  </a:lnTo>
                  <a:lnTo>
                    <a:pt x="327" y="32"/>
                  </a:lnTo>
                  <a:lnTo>
                    <a:pt x="341" y="31"/>
                  </a:lnTo>
                  <a:lnTo>
                    <a:pt x="355" y="30"/>
                  </a:lnTo>
                  <a:lnTo>
                    <a:pt x="368" y="27"/>
                  </a:lnTo>
                  <a:lnTo>
                    <a:pt x="382" y="25"/>
                  </a:lnTo>
                  <a:lnTo>
                    <a:pt x="395" y="22"/>
                  </a:lnTo>
                  <a:lnTo>
                    <a:pt x="409" y="18"/>
                  </a:lnTo>
                  <a:lnTo>
                    <a:pt x="423" y="14"/>
                  </a:lnTo>
                  <a:lnTo>
                    <a:pt x="438" y="9"/>
                  </a:lnTo>
                  <a:lnTo>
                    <a:pt x="454" y="4"/>
                  </a:lnTo>
                  <a:lnTo>
                    <a:pt x="473" y="1"/>
                  </a:lnTo>
                  <a:lnTo>
                    <a:pt x="493" y="0"/>
                  </a:lnTo>
                  <a:lnTo>
                    <a:pt x="518" y="2"/>
                  </a:lnTo>
                  <a:lnTo>
                    <a:pt x="544" y="6"/>
                  </a:lnTo>
                  <a:lnTo>
                    <a:pt x="573" y="12"/>
                  </a:lnTo>
                  <a:lnTo>
                    <a:pt x="602" y="20"/>
                  </a:lnTo>
                  <a:lnTo>
                    <a:pt x="631" y="31"/>
                  </a:lnTo>
                  <a:lnTo>
                    <a:pt x="661" y="42"/>
                  </a:lnTo>
                  <a:lnTo>
                    <a:pt x="689" y="56"/>
                  </a:lnTo>
                  <a:lnTo>
                    <a:pt x="717" y="70"/>
                  </a:lnTo>
                  <a:lnTo>
                    <a:pt x="744" y="85"/>
                  </a:lnTo>
                  <a:lnTo>
                    <a:pt x="768" y="101"/>
                  </a:lnTo>
                  <a:lnTo>
                    <a:pt x="790" y="117"/>
                  </a:lnTo>
                  <a:lnTo>
                    <a:pt x="808" y="135"/>
                  </a:lnTo>
                  <a:lnTo>
                    <a:pt x="822" y="151"/>
                  </a:lnTo>
                  <a:lnTo>
                    <a:pt x="832" y="168"/>
                  </a:lnTo>
                  <a:lnTo>
                    <a:pt x="838" y="188"/>
                  </a:lnTo>
                  <a:lnTo>
                    <a:pt x="840" y="214"/>
                  </a:lnTo>
                  <a:lnTo>
                    <a:pt x="838" y="246"/>
                  </a:lnTo>
                  <a:lnTo>
                    <a:pt x="832" y="283"/>
                  </a:lnTo>
                  <a:lnTo>
                    <a:pt x="822" y="323"/>
                  </a:lnTo>
                  <a:lnTo>
                    <a:pt x="808" y="367"/>
                  </a:lnTo>
                  <a:lnTo>
                    <a:pt x="791" y="413"/>
                  </a:lnTo>
                  <a:lnTo>
                    <a:pt x="769" y="460"/>
                  </a:lnTo>
                  <a:lnTo>
                    <a:pt x="742" y="508"/>
                  </a:lnTo>
                  <a:lnTo>
                    <a:pt x="712" y="555"/>
                  </a:lnTo>
                  <a:lnTo>
                    <a:pt x="678" y="601"/>
                  </a:lnTo>
                  <a:lnTo>
                    <a:pt x="640" y="646"/>
                  </a:lnTo>
                  <a:lnTo>
                    <a:pt x="597" y="686"/>
                  </a:lnTo>
                  <a:lnTo>
                    <a:pt x="551" y="724"/>
                  </a:lnTo>
                  <a:lnTo>
                    <a:pt x="500" y="757"/>
                  </a:lnTo>
                  <a:lnTo>
                    <a:pt x="445" y="784"/>
                  </a:lnTo>
                  <a:lnTo>
                    <a:pt x="444" y="784"/>
                  </a:lnTo>
                  <a:lnTo>
                    <a:pt x="442" y="785"/>
                  </a:lnTo>
                  <a:lnTo>
                    <a:pt x="437" y="786"/>
                  </a:lnTo>
                  <a:lnTo>
                    <a:pt x="430" y="788"/>
                  </a:lnTo>
                  <a:lnTo>
                    <a:pt x="422" y="789"/>
                  </a:lnTo>
                  <a:lnTo>
                    <a:pt x="413" y="789"/>
                  </a:lnTo>
                  <a:lnTo>
                    <a:pt x="401" y="789"/>
                  </a:lnTo>
                  <a:lnTo>
                    <a:pt x="389" y="789"/>
                  </a:lnTo>
                  <a:lnTo>
                    <a:pt x="374" y="788"/>
                  </a:lnTo>
                  <a:lnTo>
                    <a:pt x="357" y="785"/>
                  </a:lnTo>
                  <a:lnTo>
                    <a:pt x="341" y="782"/>
                  </a:lnTo>
                  <a:lnTo>
                    <a:pt x="323" y="776"/>
                  </a:lnTo>
                  <a:lnTo>
                    <a:pt x="303" y="769"/>
                  </a:lnTo>
                  <a:lnTo>
                    <a:pt x="283" y="761"/>
                  </a:lnTo>
                  <a:lnTo>
                    <a:pt x="261" y="751"/>
                  </a:lnTo>
                  <a:lnTo>
                    <a:pt x="238" y="738"/>
                  </a:lnTo>
                  <a:lnTo>
                    <a:pt x="215" y="724"/>
                  </a:lnTo>
                  <a:lnTo>
                    <a:pt x="193" y="709"/>
                  </a:lnTo>
                  <a:lnTo>
                    <a:pt x="173" y="694"/>
                  </a:lnTo>
                  <a:lnTo>
                    <a:pt x="153" y="679"/>
                  </a:lnTo>
                  <a:lnTo>
                    <a:pt x="136" y="664"/>
                  </a:lnTo>
                  <a:lnTo>
                    <a:pt x="120" y="648"/>
                  </a:lnTo>
                  <a:lnTo>
                    <a:pt x="105" y="631"/>
                  </a:lnTo>
                  <a:lnTo>
                    <a:pt x="92" y="614"/>
                  </a:lnTo>
                  <a:lnTo>
                    <a:pt x="81" y="596"/>
                  </a:lnTo>
                  <a:lnTo>
                    <a:pt x="72" y="578"/>
                  </a:lnTo>
                  <a:lnTo>
                    <a:pt x="65" y="558"/>
                  </a:lnTo>
                  <a:lnTo>
                    <a:pt x="59" y="538"/>
                  </a:lnTo>
                  <a:lnTo>
                    <a:pt x="56" y="517"/>
                  </a:lnTo>
                  <a:lnTo>
                    <a:pt x="54" y="495"/>
                  </a:lnTo>
                  <a:lnTo>
                    <a:pt x="54" y="472"/>
                  </a:lnTo>
                  <a:lnTo>
                    <a:pt x="58" y="448"/>
                  </a:lnTo>
                  <a:lnTo>
                    <a:pt x="60" y="403"/>
                  </a:lnTo>
                  <a:lnTo>
                    <a:pt x="51" y="365"/>
                  </a:lnTo>
                  <a:lnTo>
                    <a:pt x="36" y="329"/>
                  </a:lnTo>
                  <a:lnTo>
                    <a:pt x="20" y="295"/>
                  </a:lnTo>
                  <a:lnTo>
                    <a:pt x="6" y="258"/>
                  </a:lnTo>
                  <a:lnTo>
                    <a:pt x="0" y="215"/>
                  </a:lnTo>
                  <a:lnTo>
                    <a:pt x="5" y="164"/>
                  </a:lnTo>
                  <a:lnTo>
                    <a:pt x="26" y="102"/>
                  </a:lnTo>
                  <a:close/>
                </a:path>
              </a:pathLst>
            </a:custGeom>
            <a:solidFill>
              <a:srgbClr val="BAD3C9"/>
            </a:solidFill>
            <a:ln w="9525">
              <a:noFill/>
              <a:round/>
              <a:headEnd/>
              <a:tailEnd/>
            </a:ln>
          </p:spPr>
          <p:txBody>
            <a:bodyPr/>
            <a:lstStyle/>
            <a:p>
              <a:endParaRPr lang="zh-CN" altLang="en-US" sz="1800"/>
            </a:p>
          </p:txBody>
        </p:sp>
        <p:sp>
          <p:nvSpPr>
            <p:cNvPr id="31" name="Freeform 308"/>
            <p:cNvSpPr>
              <a:spLocks/>
            </p:cNvSpPr>
            <p:nvPr/>
          </p:nvSpPr>
          <p:spPr bwMode="auto">
            <a:xfrm>
              <a:off x="3125" y="2565"/>
              <a:ext cx="402" cy="379"/>
            </a:xfrm>
            <a:custGeom>
              <a:avLst/>
              <a:gdLst>
                <a:gd name="T0" fmla="*/ 14 w 804"/>
                <a:gd name="T1" fmla="*/ 48 h 757"/>
                <a:gd name="T2" fmla="*/ 23 w 804"/>
                <a:gd name="T3" fmla="*/ 36 h 757"/>
                <a:gd name="T4" fmla="*/ 44 w 804"/>
                <a:gd name="T5" fmla="*/ 20 h 757"/>
                <a:gd name="T6" fmla="*/ 77 w 804"/>
                <a:gd name="T7" fmla="*/ 11 h 757"/>
                <a:gd name="T8" fmla="*/ 109 w 804"/>
                <a:gd name="T9" fmla="*/ 13 h 757"/>
                <a:gd name="T10" fmla="*/ 127 w 804"/>
                <a:gd name="T11" fmla="*/ 15 h 757"/>
                <a:gd name="T12" fmla="*/ 143 w 804"/>
                <a:gd name="T13" fmla="*/ 16 h 757"/>
                <a:gd name="T14" fmla="*/ 157 w 804"/>
                <a:gd name="T15" fmla="*/ 16 h 757"/>
                <a:gd name="T16" fmla="*/ 170 w 804"/>
                <a:gd name="T17" fmla="*/ 15 h 757"/>
                <a:gd name="T18" fmla="*/ 183 w 804"/>
                <a:gd name="T19" fmla="*/ 13 h 757"/>
                <a:gd name="T20" fmla="*/ 196 w 804"/>
                <a:gd name="T21" fmla="*/ 10 h 757"/>
                <a:gd name="T22" fmla="*/ 210 w 804"/>
                <a:gd name="T23" fmla="*/ 5 h 757"/>
                <a:gd name="T24" fmla="*/ 226 w 804"/>
                <a:gd name="T25" fmla="*/ 1 h 757"/>
                <a:gd name="T26" fmla="*/ 248 w 804"/>
                <a:gd name="T27" fmla="*/ 2 h 757"/>
                <a:gd name="T28" fmla="*/ 274 w 804"/>
                <a:gd name="T29" fmla="*/ 6 h 757"/>
                <a:gd name="T30" fmla="*/ 302 w 804"/>
                <a:gd name="T31" fmla="*/ 15 h 757"/>
                <a:gd name="T32" fmla="*/ 330 w 804"/>
                <a:gd name="T33" fmla="*/ 27 h 757"/>
                <a:gd name="T34" fmla="*/ 356 w 804"/>
                <a:gd name="T35" fmla="*/ 41 h 757"/>
                <a:gd name="T36" fmla="*/ 378 w 804"/>
                <a:gd name="T37" fmla="*/ 57 h 757"/>
                <a:gd name="T38" fmla="*/ 393 w 804"/>
                <a:gd name="T39" fmla="*/ 73 h 757"/>
                <a:gd name="T40" fmla="*/ 401 w 804"/>
                <a:gd name="T41" fmla="*/ 91 h 757"/>
                <a:gd name="T42" fmla="*/ 401 w 804"/>
                <a:gd name="T43" fmla="*/ 118 h 757"/>
                <a:gd name="T44" fmla="*/ 393 w 804"/>
                <a:gd name="T45" fmla="*/ 156 h 757"/>
                <a:gd name="T46" fmla="*/ 378 w 804"/>
                <a:gd name="T47" fmla="*/ 199 h 757"/>
                <a:gd name="T48" fmla="*/ 355 w 804"/>
                <a:gd name="T49" fmla="*/ 244 h 757"/>
                <a:gd name="T50" fmla="*/ 325 w 804"/>
                <a:gd name="T51" fmla="*/ 289 h 757"/>
                <a:gd name="T52" fmla="*/ 286 w 804"/>
                <a:gd name="T53" fmla="*/ 330 h 757"/>
                <a:gd name="T54" fmla="*/ 240 w 804"/>
                <a:gd name="T55" fmla="*/ 363 h 757"/>
                <a:gd name="T56" fmla="*/ 213 w 804"/>
                <a:gd name="T57" fmla="*/ 376 h 757"/>
                <a:gd name="T58" fmla="*/ 209 w 804"/>
                <a:gd name="T59" fmla="*/ 378 h 757"/>
                <a:gd name="T60" fmla="*/ 202 w 804"/>
                <a:gd name="T61" fmla="*/ 379 h 757"/>
                <a:gd name="T62" fmla="*/ 192 w 804"/>
                <a:gd name="T63" fmla="*/ 379 h 757"/>
                <a:gd name="T64" fmla="*/ 180 w 804"/>
                <a:gd name="T65" fmla="*/ 378 h 757"/>
                <a:gd name="T66" fmla="*/ 164 w 804"/>
                <a:gd name="T67" fmla="*/ 375 h 757"/>
                <a:gd name="T68" fmla="*/ 146 w 804"/>
                <a:gd name="T69" fmla="*/ 370 h 757"/>
                <a:gd name="T70" fmla="*/ 125 w 804"/>
                <a:gd name="T71" fmla="*/ 360 h 757"/>
                <a:gd name="T72" fmla="*/ 103 w 804"/>
                <a:gd name="T73" fmla="*/ 347 h 757"/>
                <a:gd name="T74" fmla="*/ 83 w 804"/>
                <a:gd name="T75" fmla="*/ 333 h 757"/>
                <a:gd name="T76" fmla="*/ 66 w 804"/>
                <a:gd name="T77" fmla="*/ 319 h 757"/>
                <a:gd name="T78" fmla="*/ 51 w 804"/>
                <a:gd name="T79" fmla="*/ 303 h 757"/>
                <a:gd name="T80" fmla="*/ 40 w 804"/>
                <a:gd name="T81" fmla="*/ 286 h 757"/>
                <a:gd name="T82" fmla="*/ 31 w 804"/>
                <a:gd name="T83" fmla="*/ 268 h 757"/>
                <a:gd name="T84" fmla="*/ 27 w 804"/>
                <a:gd name="T85" fmla="*/ 248 h 757"/>
                <a:gd name="T86" fmla="*/ 26 w 804"/>
                <a:gd name="T87" fmla="*/ 227 h 757"/>
                <a:gd name="T88" fmla="*/ 29 w 804"/>
                <a:gd name="T89" fmla="*/ 194 h 757"/>
                <a:gd name="T90" fmla="*/ 18 w 804"/>
                <a:gd name="T91" fmla="*/ 159 h 757"/>
                <a:gd name="T92" fmla="*/ 3 w 804"/>
                <a:gd name="T93" fmla="*/ 124 h 757"/>
                <a:gd name="T94" fmla="*/ 3 w 804"/>
                <a:gd name="T95" fmla="*/ 79 h 7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4"/>
                <a:gd name="T145" fmla="*/ 0 h 757"/>
                <a:gd name="T146" fmla="*/ 804 w 804"/>
                <a:gd name="T147" fmla="*/ 757 h 7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4" h="757">
                  <a:moveTo>
                    <a:pt x="26" y="99"/>
                  </a:moveTo>
                  <a:lnTo>
                    <a:pt x="28" y="96"/>
                  </a:lnTo>
                  <a:lnTo>
                    <a:pt x="35" y="84"/>
                  </a:lnTo>
                  <a:lnTo>
                    <a:pt x="46" y="71"/>
                  </a:lnTo>
                  <a:lnTo>
                    <a:pt x="64" y="54"/>
                  </a:lnTo>
                  <a:lnTo>
                    <a:pt x="87" y="39"/>
                  </a:lnTo>
                  <a:lnTo>
                    <a:pt x="117" y="28"/>
                  </a:lnTo>
                  <a:lnTo>
                    <a:pt x="154" y="21"/>
                  </a:lnTo>
                  <a:lnTo>
                    <a:pt x="197" y="23"/>
                  </a:lnTo>
                  <a:lnTo>
                    <a:pt x="218" y="26"/>
                  </a:lnTo>
                  <a:lnTo>
                    <a:pt x="237" y="28"/>
                  </a:lnTo>
                  <a:lnTo>
                    <a:pt x="254" y="30"/>
                  </a:lnTo>
                  <a:lnTo>
                    <a:pt x="270" y="31"/>
                  </a:lnTo>
                  <a:lnTo>
                    <a:pt x="286" y="31"/>
                  </a:lnTo>
                  <a:lnTo>
                    <a:pt x="300" y="31"/>
                  </a:lnTo>
                  <a:lnTo>
                    <a:pt x="314" y="31"/>
                  </a:lnTo>
                  <a:lnTo>
                    <a:pt x="328" y="30"/>
                  </a:lnTo>
                  <a:lnTo>
                    <a:pt x="340" y="29"/>
                  </a:lnTo>
                  <a:lnTo>
                    <a:pt x="353" y="27"/>
                  </a:lnTo>
                  <a:lnTo>
                    <a:pt x="366" y="25"/>
                  </a:lnTo>
                  <a:lnTo>
                    <a:pt x="378" y="22"/>
                  </a:lnTo>
                  <a:lnTo>
                    <a:pt x="392" y="19"/>
                  </a:lnTo>
                  <a:lnTo>
                    <a:pt x="405" y="14"/>
                  </a:lnTo>
                  <a:lnTo>
                    <a:pt x="420" y="10"/>
                  </a:lnTo>
                  <a:lnTo>
                    <a:pt x="435" y="5"/>
                  </a:lnTo>
                  <a:lnTo>
                    <a:pt x="452" y="1"/>
                  </a:lnTo>
                  <a:lnTo>
                    <a:pt x="473" y="0"/>
                  </a:lnTo>
                  <a:lnTo>
                    <a:pt x="496" y="3"/>
                  </a:lnTo>
                  <a:lnTo>
                    <a:pt x="521" y="6"/>
                  </a:lnTo>
                  <a:lnTo>
                    <a:pt x="548" y="12"/>
                  </a:lnTo>
                  <a:lnTo>
                    <a:pt x="575" y="20"/>
                  </a:lnTo>
                  <a:lnTo>
                    <a:pt x="604" y="30"/>
                  </a:lnTo>
                  <a:lnTo>
                    <a:pt x="632" y="42"/>
                  </a:lnTo>
                  <a:lnTo>
                    <a:pt x="660" y="54"/>
                  </a:lnTo>
                  <a:lnTo>
                    <a:pt x="686" y="67"/>
                  </a:lnTo>
                  <a:lnTo>
                    <a:pt x="711" y="82"/>
                  </a:lnTo>
                  <a:lnTo>
                    <a:pt x="734" y="97"/>
                  </a:lnTo>
                  <a:lnTo>
                    <a:pt x="755" y="113"/>
                  </a:lnTo>
                  <a:lnTo>
                    <a:pt x="772" y="129"/>
                  </a:lnTo>
                  <a:lnTo>
                    <a:pt x="786" y="145"/>
                  </a:lnTo>
                  <a:lnTo>
                    <a:pt x="796" y="162"/>
                  </a:lnTo>
                  <a:lnTo>
                    <a:pt x="801" y="181"/>
                  </a:lnTo>
                  <a:lnTo>
                    <a:pt x="804" y="207"/>
                  </a:lnTo>
                  <a:lnTo>
                    <a:pt x="801" y="236"/>
                  </a:lnTo>
                  <a:lnTo>
                    <a:pt x="796" y="272"/>
                  </a:lnTo>
                  <a:lnTo>
                    <a:pt x="786" y="311"/>
                  </a:lnTo>
                  <a:lnTo>
                    <a:pt x="774" y="353"/>
                  </a:lnTo>
                  <a:lnTo>
                    <a:pt x="756" y="397"/>
                  </a:lnTo>
                  <a:lnTo>
                    <a:pt x="736" y="441"/>
                  </a:lnTo>
                  <a:lnTo>
                    <a:pt x="710" y="488"/>
                  </a:lnTo>
                  <a:lnTo>
                    <a:pt x="681" y="532"/>
                  </a:lnTo>
                  <a:lnTo>
                    <a:pt x="649" y="577"/>
                  </a:lnTo>
                  <a:lnTo>
                    <a:pt x="612" y="619"/>
                  </a:lnTo>
                  <a:lnTo>
                    <a:pt x="572" y="659"/>
                  </a:lnTo>
                  <a:lnTo>
                    <a:pt x="528" y="695"/>
                  </a:lnTo>
                  <a:lnTo>
                    <a:pt x="480" y="726"/>
                  </a:lnTo>
                  <a:lnTo>
                    <a:pt x="427" y="752"/>
                  </a:lnTo>
                  <a:lnTo>
                    <a:pt x="426" y="752"/>
                  </a:lnTo>
                  <a:lnTo>
                    <a:pt x="423" y="754"/>
                  </a:lnTo>
                  <a:lnTo>
                    <a:pt x="419" y="755"/>
                  </a:lnTo>
                  <a:lnTo>
                    <a:pt x="413" y="756"/>
                  </a:lnTo>
                  <a:lnTo>
                    <a:pt x="405" y="757"/>
                  </a:lnTo>
                  <a:lnTo>
                    <a:pt x="396" y="757"/>
                  </a:lnTo>
                  <a:lnTo>
                    <a:pt x="384" y="757"/>
                  </a:lnTo>
                  <a:lnTo>
                    <a:pt x="373" y="757"/>
                  </a:lnTo>
                  <a:lnTo>
                    <a:pt x="359" y="756"/>
                  </a:lnTo>
                  <a:lnTo>
                    <a:pt x="344" y="754"/>
                  </a:lnTo>
                  <a:lnTo>
                    <a:pt x="328" y="750"/>
                  </a:lnTo>
                  <a:lnTo>
                    <a:pt x="309" y="746"/>
                  </a:lnTo>
                  <a:lnTo>
                    <a:pt x="291" y="739"/>
                  </a:lnTo>
                  <a:lnTo>
                    <a:pt x="271" y="731"/>
                  </a:lnTo>
                  <a:lnTo>
                    <a:pt x="250" y="720"/>
                  </a:lnTo>
                  <a:lnTo>
                    <a:pt x="229" y="708"/>
                  </a:lnTo>
                  <a:lnTo>
                    <a:pt x="207" y="694"/>
                  </a:lnTo>
                  <a:lnTo>
                    <a:pt x="186" y="680"/>
                  </a:lnTo>
                  <a:lnTo>
                    <a:pt x="166" y="666"/>
                  </a:lnTo>
                  <a:lnTo>
                    <a:pt x="148" y="652"/>
                  </a:lnTo>
                  <a:lnTo>
                    <a:pt x="132" y="637"/>
                  </a:lnTo>
                  <a:lnTo>
                    <a:pt x="116" y="621"/>
                  </a:lnTo>
                  <a:lnTo>
                    <a:pt x="102" y="605"/>
                  </a:lnTo>
                  <a:lnTo>
                    <a:pt x="89" y="589"/>
                  </a:lnTo>
                  <a:lnTo>
                    <a:pt x="79" y="572"/>
                  </a:lnTo>
                  <a:lnTo>
                    <a:pt x="69" y="554"/>
                  </a:lnTo>
                  <a:lnTo>
                    <a:pt x="63" y="536"/>
                  </a:lnTo>
                  <a:lnTo>
                    <a:pt x="58" y="516"/>
                  </a:lnTo>
                  <a:lnTo>
                    <a:pt x="55" y="496"/>
                  </a:lnTo>
                  <a:lnTo>
                    <a:pt x="53" y="475"/>
                  </a:lnTo>
                  <a:lnTo>
                    <a:pt x="53" y="453"/>
                  </a:lnTo>
                  <a:lnTo>
                    <a:pt x="57" y="430"/>
                  </a:lnTo>
                  <a:lnTo>
                    <a:pt x="59" y="387"/>
                  </a:lnTo>
                  <a:lnTo>
                    <a:pt x="50" y="350"/>
                  </a:lnTo>
                  <a:lnTo>
                    <a:pt x="36" y="317"/>
                  </a:lnTo>
                  <a:lnTo>
                    <a:pt x="20" y="284"/>
                  </a:lnTo>
                  <a:lnTo>
                    <a:pt x="7" y="248"/>
                  </a:lnTo>
                  <a:lnTo>
                    <a:pt x="0" y="207"/>
                  </a:lnTo>
                  <a:lnTo>
                    <a:pt x="5" y="158"/>
                  </a:lnTo>
                  <a:lnTo>
                    <a:pt x="26" y="99"/>
                  </a:lnTo>
                  <a:close/>
                </a:path>
              </a:pathLst>
            </a:custGeom>
            <a:solidFill>
              <a:srgbClr val="ADCCBF"/>
            </a:solidFill>
            <a:ln w="9525">
              <a:noFill/>
              <a:round/>
              <a:headEnd/>
              <a:tailEnd/>
            </a:ln>
          </p:spPr>
          <p:txBody>
            <a:bodyPr/>
            <a:lstStyle/>
            <a:p>
              <a:endParaRPr lang="zh-CN" altLang="en-US" sz="1800"/>
            </a:p>
          </p:txBody>
        </p:sp>
        <p:sp>
          <p:nvSpPr>
            <p:cNvPr id="32" name="Freeform 309"/>
            <p:cNvSpPr>
              <a:spLocks/>
            </p:cNvSpPr>
            <p:nvPr/>
          </p:nvSpPr>
          <p:spPr bwMode="auto">
            <a:xfrm>
              <a:off x="2619" y="2490"/>
              <a:ext cx="131" cy="188"/>
            </a:xfrm>
            <a:custGeom>
              <a:avLst/>
              <a:gdLst>
                <a:gd name="T0" fmla="*/ 128 w 261"/>
                <a:gd name="T1" fmla="*/ 135 h 377"/>
                <a:gd name="T2" fmla="*/ 127 w 261"/>
                <a:gd name="T3" fmla="*/ 133 h 377"/>
                <a:gd name="T4" fmla="*/ 125 w 261"/>
                <a:gd name="T5" fmla="*/ 127 h 377"/>
                <a:gd name="T6" fmla="*/ 121 w 261"/>
                <a:gd name="T7" fmla="*/ 118 h 377"/>
                <a:gd name="T8" fmla="*/ 117 w 261"/>
                <a:gd name="T9" fmla="*/ 107 h 377"/>
                <a:gd name="T10" fmla="*/ 112 w 261"/>
                <a:gd name="T11" fmla="*/ 94 h 377"/>
                <a:gd name="T12" fmla="*/ 106 w 261"/>
                <a:gd name="T13" fmla="*/ 82 h 377"/>
                <a:gd name="T14" fmla="*/ 100 w 261"/>
                <a:gd name="T15" fmla="*/ 70 h 377"/>
                <a:gd name="T16" fmla="*/ 94 w 261"/>
                <a:gd name="T17" fmla="*/ 58 h 377"/>
                <a:gd name="T18" fmla="*/ 90 w 261"/>
                <a:gd name="T19" fmla="*/ 53 h 377"/>
                <a:gd name="T20" fmla="*/ 85 w 261"/>
                <a:gd name="T21" fmla="*/ 47 h 377"/>
                <a:gd name="T22" fmla="*/ 78 w 261"/>
                <a:gd name="T23" fmla="*/ 41 h 377"/>
                <a:gd name="T24" fmla="*/ 70 w 261"/>
                <a:gd name="T25" fmla="*/ 35 h 377"/>
                <a:gd name="T26" fmla="*/ 62 w 261"/>
                <a:gd name="T27" fmla="*/ 29 h 377"/>
                <a:gd name="T28" fmla="*/ 53 w 261"/>
                <a:gd name="T29" fmla="*/ 22 h 377"/>
                <a:gd name="T30" fmla="*/ 44 w 261"/>
                <a:gd name="T31" fmla="*/ 17 h 377"/>
                <a:gd name="T32" fmla="*/ 35 w 261"/>
                <a:gd name="T33" fmla="*/ 12 h 377"/>
                <a:gd name="T34" fmla="*/ 27 w 261"/>
                <a:gd name="T35" fmla="*/ 7 h 377"/>
                <a:gd name="T36" fmla="*/ 18 w 261"/>
                <a:gd name="T37" fmla="*/ 4 h 377"/>
                <a:gd name="T38" fmla="*/ 12 w 261"/>
                <a:gd name="T39" fmla="*/ 2 h 377"/>
                <a:gd name="T40" fmla="*/ 6 w 261"/>
                <a:gd name="T41" fmla="*/ 0 h 377"/>
                <a:gd name="T42" fmla="*/ 2 w 261"/>
                <a:gd name="T43" fmla="*/ 0 h 377"/>
                <a:gd name="T44" fmla="*/ 0 w 261"/>
                <a:gd name="T45" fmla="*/ 1 h 377"/>
                <a:gd name="T46" fmla="*/ 0 w 261"/>
                <a:gd name="T47" fmla="*/ 4 h 377"/>
                <a:gd name="T48" fmla="*/ 2 w 261"/>
                <a:gd name="T49" fmla="*/ 9 h 377"/>
                <a:gd name="T50" fmla="*/ 7 w 261"/>
                <a:gd name="T51" fmla="*/ 20 h 377"/>
                <a:gd name="T52" fmla="*/ 11 w 261"/>
                <a:gd name="T53" fmla="*/ 33 h 377"/>
                <a:gd name="T54" fmla="*/ 12 w 261"/>
                <a:gd name="T55" fmla="*/ 45 h 377"/>
                <a:gd name="T56" fmla="*/ 12 w 261"/>
                <a:gd name="T57" fmla="*/ 58 h 377"/>
                <a:gd name="T58" fmla="*/ 10 w 261"/>
                <a:gd name="T59" fmla="*/ 71 h 377"/>
                <a:gd name="T60" fmla="*/ 9 w 261"/>
                <a:gd name="T61" fmla="*/ 82 h 377"/>
                <a:gd name="T62" fmla="*/ 8 w 261"/>
                <a:gd name="T63" fmla="*/ 92 h 377"/>
                <a:gd name="T64" fmla="*/ 9 w 261"/>
                <a:gd name="T65" fmla="*/ 99 h 377"/>
                <a:gd name="T66" fmla="*/ 12 w 261"/>
                <a:gd name="T67" fmla="*/ 107 h 377"/>
                <a:gd name="T68" fmla="*/ 18 w 261"/>
                <a:gd name="T69" fmla="*/ 116 h 377"/>
                <a:gd name="T70" fmla="*/ 28 w 261"/>
                <a:gd name="T71" fmla="*/ 128 h 377"/>
                <a:gd name="T72" fmla="*/ 39 w 261"/>
                <a:gd name="T73" fmla="*/ 139 h 377"/>
                <a:gd name="T74" fmla="*/ 51 w 261"/>
                <a:gd name="T75" fmla="*/ 151 h 377"/>
                <a:gd name="T76" fmla="*/ 63 w 261"/>
                <a:gd name="T77" fmla="*/ 162 h 377"/>
                <a:gd name="T78" fmla="*/ 74 w 261"/>
                <a:gd name="T79" fmla="*/ 172 h 377"/>
                <a:gd name="T80" fmla="*/ 83 w 261"/>
                <a:gd name="T81" fmla="*/ 179 h 377"/>
                <a:gd name="T82" fmla="*/ 91 w 261"/>
                <a:gd name="T83" fmla="*/ 183 h 377"/>
                <a:gd name="T84" fmla="*/ 100 w 261"/>
                <a:gd name="T85" fmla="*/ 187 h 377"/>
                <a:gd name="T86" fmla="*/ 110 w 261"/>
                <a:gd name="T87" fmla="*/ 188 h 377"/>
                <a:gd name="T88" fmla="*/ 119 w 261"/>
                <a:gd name="T89" fmla="*/ 187 h 377"/>
                <a:gd name="T90" fmla="*/ 126 w 261"/>
                <a:gd name="T91" fmla="*/ 181 h 377"/>
                <a:gd name="T92" fmla="*/ 130 w 261"/>
                <a:gd name="T93" fmla="*/ 172 h 377"/>
                <a:gd name="T94" fmla="*/ 131 w 261"/>
                <a:gd name="T95" fmla="*/ 157 h 377"/>
                <a:gd name="T96" fmla="*/ 128 w 261"/>
                <a:gd name="T97" fmla="*/ 135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77"/>
                <a:gd name="T149" fmla="*/ 261 w 261"/>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77">
                  <a:moveTo>
                    <a:pt x="255" y="271"/>
                  </a:moveTo>
                  <a:lnTo>
                    <a:pt x="254" y="267"/>
                  </a:lnTo>
                  <a:lnTo>
                    <a:pt x="250" y="255"/>
                  </a:lnTo>
                  <a:lnTo>
                    <a:pt x="242" y="237"/>
                  </a:lnTo>
                  <a:lnTo>
                    <a:pt x="233" y="215"/>
                  </a:lnTo>
                  <a:lnTo>
                    <a:pt x="223" y="189"/>
                  </a:lnTo>
                  <a:lnTo>
                    <a:pt x="212" y="164"/>
                  </a:lnTo>
                  <a:lnTo>
                    <a:pt x="199" y="140"/>
                  </a:lnTo>
                  <a:lnTo>
                    <a:pt x="187" y="117"/>
                  </a:lnTo>
                  <a:lnTo>
                    <a:pt x="179" y="106"/>
                  </a:lnTo>
                  <a:lnTo>
                    <a:pt x="169" y="94"/>
                  </a:lnTo>
                  <a:lnTo>
                    <a:pt x="155" y="82"/>
                  </a:lnTo>
                  <a:lnTo>
                    <a:pt x="140" y="70"/>
                  </a:lnTo>
                  <a:lnTo>
                    <a:pt x="123" y="58"/>
                  </a:lnTo>
                  <a:lnTo>
                    <a:pt x="106" y="45"/>
                  </a:lnTo>
                  <a:lnTo>
                    <a:pt x="87" y="35"/>
                  </a:lnTo>
                  <a:lnTo>
                    <a:pt x="70" y="25"/>
                  </a:lnTo>
                  <a:lnTo>
                    <a:pt x="53" y="15"/>
                  </a:lnTo>
                  <a:lnTo>
                    <a:pt x="36" y="8"/>
                  </a:lnTo>
                  <a:lnTo>
                    <a:pt x="24" y="4"/>
                  </a:lnTo>
                  <a:lnTo>
                    <a:pt x="12" y="0"/>
                  </a:lnTo>
                  <a:lnTo>
                    <a:pt x="4" y="0"/>
                  </a:lnTo>
                  <a:lnTo>
                    <a:pt x="0" y="3"/>
                  </a:lnTo>
                  <a:lnTo>
                    <a:pt x="0" y="8"/>
                  </a:lnTo>
                  <a:lnTo>
                    <a:pt x="4" y="18"/>
                  </a:lnTo>
                  <a:lnTo>
                    <a:pt x="14" y="41"/>
                  </a:lnTo>
                  <a:lnTo>
                    <a:pt x="21" y="66"/>
                  </a:lnTo>
                  <a:lnTo>
                    <a:pt x="23" y="91"/>
                  </a:lnTo>
                  <a:lnTo>
                    <a:pt x="23" y="117"/>
                  </a:lnTo>
                  <a:lnTo>
                    <a:pt x="20" y="142"/>
                  </a:lnTo>
                  <a:lnTo>
                    <a:pt x="18" y="164"/>
                  </a:lnTo>
                  <a:lnTo>
                    <a:pt x="16" y="184"/>
                  </a:lnTo>
                  <a:lnTo>
                    <a:pt x="17" y="199"/>
                  </a:lnTo>
                  <a:lnTo>
                    <a:pt x="24" y="214"/>
                  </a:lnTo>
                  <a:lnTo>
                    <a:pt x="36" y="233"/>
                  </a:lnTo>
                  <a:lnTo>
                    <a:pt x="56" y="256"/>
                  </a:lnTo>
                  <a:lnTo>
                    <a:pt x="78" y="279"/>
                  </a:lnTo>
                  <a:lnTo>
                    <a:pt x="102" y="303"/>
                  </a:lnTo>
                  <a:lnTo>
                    <a:pt x="125" y="325"/>
                  </a:lnTo>
                  <a:lnTo>
                    <a:pt x="147" y="344"/>
                  </a:lnTo>
                  <a:lnTo>
                    <a:pt x="165" y="358"/>
                  </a:lnTo>
                  <a:lnTo>
                    <a:pt x="182" y="367"/>
                  </a:lnTo>
                  <a:lnTo>
                    <a:pt x="200" y="374"/>
                  </a:lnTo>
                  <a:lnTo>
                    <a:pt x="220" y="377"/>
                  </a:lnTo>
                  <a:lnTo>
                    <a:pt x="237" y="374"/>
                  </a:lnTo>
                  <a:lnTo>
                    <a:pt x="251" y="363"/>
                  </a:lnTo>
                  <a:lnTo>
                    <a:pt x="259" y="344"/>
                  </a:lnTo>
                  <a:lnTo>
                    <a:pt x="261" y="314"/>
                  </a:lnTo>
                  <a:lnTo>
                    <a:pt x="255" y="271"/>
                  </a:lnTo>
                  <a:close/>
                </a:path>
              </a:pathLst>
            </a:custGeom>
            <a:solidFill>
              <a:srgbClr val="FFFFFF"/>
            </a:solidFill>
            <a:ln w="9525">
              <a:noFill/>
              <a:round/>
              <a:headEnd/>
              <a:tailEnd/>
            </a:ln>
          </p:spPr>
          <p:txBody>
            <a:bodyPr/>
            <a:lstStyle/>
            <a:p>
              <a:endParaRPr lang="zh-CN" altLang="en-US" sz="1800"/>
            </a:p>
          </p:txBody>
        </p:sp>
        <p:sp>
          <p:nvSpPr>
            <p:cNvPr id="33" name="Freeform 310"/>
            <p:cNvSpPr>
              <a:spLocks/>
            </p:cNvSpPr>
            <p:nvPr/>
          </p:nvSpPr>
          <p:spPr bwMode="auto">
            <a:xfrm>
              <a:off x="2622" y="2494"/>
              <a:ext cx="125" cy="181"/>
            </a:xfrm>
            <a:custGeom>
              <a:avLst/>
              <a:gdLst>
                <a:gd name="T0" fmla="*/ 122 w 249"/>
                <a:gd name="T1" fmla="*/ 130 h 361"/>
                <a:gd name="T2" fmla="*/ 121 w 249"/>
                <a:gd name="T3" fmla="*/ 128 h 361"/>
                <a:gd name="T4" fmla="*/ 119 w 249"/>
                <a:gd name="T5" fmla="*/ 122 h 361"/>
                <a:gd name="T6" fmla="*/ 116 w 249"/>
                <a:gd name="T7" fmla="*/ 114 h 361"/>
                <a:gd name="T8" fmla="*/ 112 w 249"/>
                <a:gd name="T9" fmla="*/ 103 h 361"/>
                <a:gd name="T10" fmla="*/ 106 w 249"/>
                <a:gd name="T11" fmla="*/ 91 h 361"/>
                <a:gd name="T12" fmla="*/ 101 w 249"/>
                <a:gd name="T13" fmla="*/ 79 h 361"/>
                <a:gd name="T14" fmla="*/ 95 w 249"/>
                <a:gd name="T15" fmla="*/ 67 h 361"/>
                <a:gd name="T16" fmla="*/ 90 w 249"/>
                <a:gd name="T17" fmla="*/ 56 h 361"/>
                <a:gd name="T18" fmla="*/ 86 w 249"/>
                <a:gd name="T19" fmla="*/ 51 h 361"/>
                <a:gd name="T20" fmla="*/ 81 w 249"/>
                <a:gd name="T21" fmla="*/ 45 h 361"/>
                <a:gd name="T22" fmla="*/ 75 w 249"/>
                <a:gd name="T23" fmla="*/ 39 h 361"/>
                <a:gd name="T24" fmla="*/ 67 w 249"/>
                <a:gd name="T25" fmla="*/ 33 h 361"/>
                <a:gd name="T26" fmla="*/ 59 w 249"/>
                <a:gd name="T27" fmla="*/ 28 h 361"/>
                <a:gd name="T28" fmla="*/ 51 w 249"/>
                <a:gd name="T29" fmla="*/ 22 h 361"/>
                <a:gd name="T30" fmla="*/ 42 w 249"/>
                <a:gd name="T31" fmla="*/ 17 h 361"/>
                <a:gd name="T32" fmla="*/ 34 w 249"/>
                <a:gd name="T33" fmla="*/ 12 h 361"/>
                <a:gd name="T34" fmla="*/ 26 w 249"/>
                <a:gd name="T35" fmla="*/ 8 h 361"/>
                <a:gd name="T36" fmla="*/ 19 w 249"/>
                <a:gd name="T37" fmla="*/ 4 h 361"/>
                <a:gd name="T38" fmla="*/ 12 w 249"/>
                <a:gd name="T39" fmla="*/ 2 h 361"/>
                <a:gd name="T40" fmla="*/ 7 w 249"/>
                <a:gd name="T41" fmla="*/ 0 h 361"/>
                <a:gd name="T42" fmla="*/ 3 w 249"/>
                <a:gd name="T43" fmla="*/ 0 h 361"/>
                <a:gd name="T44" fmla="*/ 1 w 249"/>
                <a:gd name="T45" fmla="*/ 1 h 361"/>
                <a:gd name="T46" fmla="*/ 0 w 249"/>
                <a:gd name="T47" fmla="*/ 4 h 361"/>
                <a:gd name="T48" fmla="*/ 3 w 249"/>
                <a:gd name="T49" fmla="*/ 8 h 361"/>
                <a:gd name="T50" fmla="*/ 8 w 249"/>
                <a:gd name="T51" fmla="*/ 19 h 361"/>
                <a:gd name="T52" fmla="*/ 11 w 249"/>
                <a:gd name="T53" fmla="*/ 31 h 361"/>
                <a:gd name="T54" fmla="*/ 12 w 249"/>
                <a:gd name="T55" fmla="*/ 44 h 361"/>
                <a:gd name="T56" fmla="*/ 12 w 249"/>
                <a:gd name="T57" fmla="*/ 56 h 361"/>
                <a:gd name="T58" fmla="*/ 11 w 249"/>
                <a:gd name="T59" fmla="*/ 68 h 361"/>
                <a:gd name="T60" fmla="*/ 10 w 249"/>
                <a:gd name="T61" fmla="*/ 79 h 361"/>
                <a:gd name="T62" fmla="*/ 9 w 249"/>
                <a:gd name="T63" fmla="*/ 88 h 361"/>
                <a:gd name="T64" fmla="*/ 9 w 249"/>
                <a:gd name="T65" fmla="*/ 96 h 361"/>
                <a:gd name="T66" fmla="*/ 12 w 249"/>
                <a:gd name="T67" fmla="*/ 103 h 361"/>
                <a:gd name="T68" fmla="*/ 18 w 249"/>
                <a:gd name="T69" fmla="*/ 112 h 361"/>
                <a:gd name="T70" fmla="*/ 27 w 249"/>
                <a:gd name="T71" fmla="*/ 123 h 361"/>
                <a:gd name="T72" fmla="*/ 38 w 249"/>
                <a:gd name="T73" fmla="*/ 134 h 361"/>
                <a:gd name="T74" fmla="*/ 49 w 249"/>
                <a:gd name="T75" fmla="*/ 146 h 361"/>
                <a:gd name="T76" fmla="*/ 60 w 249"/>
                <a:gd name="T77" fmla="*/ 156 h 361"/>
                <a:gd name="T78" fmla="*/ 71 w 249"/>
                <a:gd name="T79" fmla="*/ 165 h 361"/>
                <a:gd name="T80" fmla="*/ 79 w 249"/>
                <a:gd name="T81" fmla="*/ 172 h 361"/>
                <a:gd name="T82" fmla="*/ 87 w 249"/>
                <a:gd name="T83" fmla="*/ 176 h 361"/>
                <a:gd name="T84" fmla="*/ 96 w 249"/>
                <a:gd name="T85" fmla="*/ 180 h 361"/>
                <a:gd name="T86" fmla="*/ 105 w 249"/>
                <a:gd name="T87" fmla="*/ 181 h 361"/>
                <a:gd name="T88" fmla="*/ 113 w 249"/>
                <a:gd name="T89" fmla="*/ 179 h 361"/>
                <a:gd name="T90" fmla="*/ 119 w 249"/>
                <a:gd name="T91" fmla="*/ 174 h 361"/>
                <a:gd name="T92" fmla="*/ 124 w 249"/>
                <a:gd name="T93" fmla="*/ 165 h 361"/>
                <a:gd name="T94" fmla="*/ 125 w 249"/>
                <a:gd name="T95" fmla="*/ 150 h 361"/>
                <a:gd name="T96" fmla="*/ 122 w 249"/>
                <a:gd name="T97" fmla="*/ 130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361"/>
                <a:gd name="T149" fmla="*/ 249 w 249"/>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361">
                  <a:moveTo>
                    <a:pt x="243" y="260"/>
                  </a:moveTo>
                  <a:lnTo>
                    <a:pt x="242" y="255"/>
                  </a:lnTo>
                  <a:lnTo>
                    <a:pt x="238" y="244"/>
                  </a:lnTo>
                  <a:lnTo>
                    <a:pt x="231" y="228"/>
                  </a:lnTo>
                  <a:lnTo>
                    <a:pt x="223" y="206"/>
                  </a:lnTo>
                  <a:lnTo>
                    <a:pt x="212" y="182"/>
                  </a:lnTo>
                  <a:lnTo>
                    <a:pt x="202" y="157"/>
                  </a:lnTo>
                  <a:lnTo>
                    <a:pt x="190" y="133"/>
                  </a:lnTo>
                  <a:lnTo>
                    <a:pt x="179" y="111"/>
                  </a:lnTo>
                  <a:lnTo>
                    <a:pt x="172" y="101"/>
                  </a:lnTo>
                  <a:lnTo>
                    <a:pt x="162" y="89"/>
                  </a:lnTo>
                  <a:lnTo>
                    <a:pt x="149" y="78"/>
                  </a:lnTo>
                  <a:lnTo>
                    <a:pt x="134" y="66"/>
                  </a:lnTo>
                  <a:lnTo>
                    <a:pt x="118" y="55"/>
                  </a:lnTo>
                  <a:lnTo>
                    <a:pt x="102" y="43"/>
                  </a:lnTo>
                  <a:lnTo>
                    <a:pt x="84" y="33"/>
                  </a:lnTo>
                  <a:lnTo>
                    <a:pt x="68" y="23"/>
                  </a:lnTo>
                  <a:lnTo>
                    <a:pt x="52" y="15"/>
                  </a:lnTo>
                  <a:lnTo>
                    <a:pt x="37" y="8"/>
                  </a:lnTo>
                  <a:lnTo>
                    <a:pt x="23" y="3"/>
                  </a:lnTo>
                  <a:lnTo>
                    <a:pt x="13" y="0"/>
                  </a:lnTo>
                  <a:lnTo>
                    <a:pt x="6" y="0"/>
                  </a:lnTo>
                  <a:lnTo>
                    <a:pt x="1" y="2"/>
                  </a:lnTo>
                  <a:lnTo>
                    <a:pt x="0" y="8"/>
                  </a:lnTo>
                  <a:lnTo>
                    <a:pt x="5" y="16"/>
                  </a:lnTo>
                  <a:lnTo>
                    <a:pt x="15" y="38"/>
                  </a:lnTo>
                  <a:lnTo>
                    <a:pt x="21" y="62"/>
                  </a:lnTo>
                  <a:lnTo>
                    <a:pt x="23" y="87"/>
                  </a:lnTo>
                  <a:lnTo>
                    <a:pt x="23" y="111"/>
                  </a:lnTo>
                  <a:lnTo>
                    <a:pt x="21" y="136"/>
                  </a:lnTo>
                  <a:lnTo>
                    <a:pt x="19" y="157"/>
                  </a:lnTo>
                  <a:lnTo>
                    <a:pt x="18" y="176"/>
                  </a:lnTo>
                  <a:lnTo>
                    <a:pt x="18" y="191"/>
                  </a:lnTo>
                  <a:lnTo>
                    <a:pt x="23" y="205"/>
                  </a:lnTo>
                  <a:lnTo>
                    <a:pt x="36" y="224"/>
                  </a:lnTo>
                  <a:lnTo>
                    <a:pt x="54" y="245"/>
                  </a:lnTo>
                  <a:lnTo>
                    <a:pt x="75" y="268"/>
                  </a:lnTo>
                  <a:lnTo>
                    <a:pt x="98" y="291"/>
                  </a:lnTo>
                  <a:lnTo>
                    <a:pt x="120" y="312"/>
                  </a:lnTo>
                  <a:lnTo>
                    <a:pt x="141" y="330"/>
                  </a:lnTo>
                  <a:lnTo>
                    <a:pt x="158" y="343"/>
                  </a:lnTo>
                  <a:lnTo>
                    <a:pt x="174" y="352"/>
                  </a:lnTo>
                  <a:lnTo>
                    <a:pt x="192" y="359"/>
                  </a:lnTo>
                  <a:lnTo>
                    <a:pt x="209" y="361"/>
                  </a:lnTo>
                  <a:lnTo>
                    <a:pt x="225" y="358"/>
                  </a:lnTo>
                  <a:lnTo>
                    <a:pt x="238" y="348"/>
                  </a:lnTo>
                  <a:lnTo>
                    <a:pt x="247" y="329"/>
                  </a:lnTo>
                  <a:lnTo>
                    <a:pt x="249" y="300"/>
                  </a:lnTo>
                  <a:lnTo>
                    <a:pt x="243" y="260"/>
                  </a:lnTo>
                  <a:close/>
                </a:path>
              </a:pathLst>
            </a:custGeom>
            <a:solidFill>
              <a:srgbClr val="F4E8E0"/>
            </a:solidFill>
            <a:ln w="9525">
              <a:noFill/>
              <a:round/>
              <a:headEnd/>
              <a:tailEnd/>
            </a:ln>
          </p:spPr>
          <p:txBody>
            <a:bodyPr/>
            <a:lstStyle/>
            <a:p>
              <a:endParaRPr lang="zh-CN" altLang="en-US" sz="1800"/>
            </a:p>
          </p:txBody>
        </p:sp>
        <p:sp>
          <p:nvSpPr>
            <p:cNvPr id="34" name="Freeform 311"/>
            <p:cNvSpPr>
              <a:spLocks/>
            </p:cNvSpPr>
            <p:nvPr/>
          </p:nvSpPr>
          <p:spPr bwMode="auto">
            <a:xfrm>
              <a:off x="2627" y="2499"/>
              <a:ext cx="117" cy="173"/>
            </a:xfrm>
            <a:custGeom>
              <a:avLst/>
              <a:gdLst>
                <a:gd name="T0" fmla="*/ 115 w 232"/>
                <a:gd name="T1" fmla="*/ 124 h 347"/>
                <a:gd name="T2" fmla="*/ 114 w 232"/>
                <a:gd name="T3" fmla="*/ 122 h 347"/>
                <a:gd name="T4" fmla="*/ 112 w 232"/>
                <a:gd name="T5" fmla="*/ 117 h 347"/>
                <a:gd name="T6" fmla="*/ 109 w 232"/>
                <a:gd name="T7" fmla="*/ 109 h 347"/>
                <a:gd name="T8" fmla="*/ 105 w 232"/>
                <a:gd name="T9" fmla="*/ 98 h 347"/>
                <a:gd name="T10" fmla="*/ 100 w 232"/>
                <a:gd name="T11" fmla="*/ 87 h 347"/>
                <a:gd name="T12" fmla="*/ 94 w 232"/>
                <a:gd name="T13" fmla="*/ 75 h 347"/>
                <a:gd name="T14" fmla="*/ 89 w 232"/>
                <a:gd name="T15" fmla="*/ 64 h 347"/>
                <a:gd name="T16" fmla="*/ 84 w 232"/>
                <a:gd name="T17" fmla="*/ 53 h 347"/>
                <a:gd name="T18" fmla="*/ 81 w 232"/>
                <a:gd name="T19" fmla="*/ 48 h 347"/>
                <a:gd name="T20" fmla="*/ 76 w 232"/>
                <a:gd name="T21" fmla="*/ 43 h 347"/>
                <a:gd name="T22" fmla="*/ 70 w 232"/>
                <a:gd name="T23" fmla="*/ 37 h 347"/>
                <a:gd name="T24" fmla="*/ 63 w 232"/>
                <a:gd name="T25" fmla="*/ 31 h 347"/>
                <a:gd name="T26" fmla="*/ 55 w 232"/>
                <a:gd name="T27" fmla="*/ 26 h 347"/>
                <a:gd name="T28" fmla="*/ 47 w 232"/>
                <a:gd name="T29" fmla="*/ 20 h 347"/>
                <a:gd name="T30" fmla="*/ 39 w 232"/>
                <a:gd name="T31" fmla="*/ 15 h 347"/>
                <a:gd name="T32" fmla="*/ 32 w 232"/>
                <a:gd name="T33" fmla="*/ 11 h 347"/>
                <a:gd name="T34" fmla="*/ 24 w 232"/>
                <a:gd name="T35" fmla="*/ 7 h 347"/>
                <a:gd name="T36" fmla="*/ 17 w 232"/>
                <a:gd name="T37" fmla="*/ 4 h 347"/>
                <a:gd name="T38" fmla="*/ 11 w 232"/>
                <a:gd name="T39" fmla="*/ 1 h 347"/>
                <a:gd name="T40" fmla="*/ 6 w 232"/>
                <a:gd name="T41" fmla="*/ 0 h 347"/>
                <a:gd name="T42" fmla="*/ 2 w 232"/>
                <a:gd name="T43" fmla="*/ 0 h 347"/>
                <a:gd name="T44" fmla="*/ 0 w 232"/>
                <a:gd name="T45" fmla="*/ 1 h 347"/>
                <a:gd name="T46" fmla="*/ 0 w 232"/>
                <a:gd name="T47" fmla="*/ 4 h 347"/>
                <a:gd name="T48" fmla="*/ 2 w 232"/>
                <a:gd name="T49" fmla="*/ 8 h 347"/>
                <a:gd name="T50" fmla="*/ 9 w 232"/>
                <a:gd name="T51" fmla="*/ 30 h 347"/>
                <a:gd name="T52" fmla="*/ 10 w 232"/>
                <a:gd name="T53" fmla="*/ 53 h 347"/>
                <a:gd name="T54" fmla="*/ 8 w 232"/>
                <a:gd name="T55" fmla="*/ 75 h 347"/>
                <a:gd name="T56" fmla="*/ 8 w 232"/>
                <a:gd name="T57" fmla="*/ 91 h 347"/>
                <a:gd name="T58" fmla="*/ 10 w 232"/>
                <a:gd name="T59" fmla="*/ 98 h 347"/>
                <a:gd name="T60" fmla="*/ 17 w 232"/>
                <a:gd name="T61" fmla="*/ 107 h 347"/>
                <a:gd name="T62" fmla="*/ 25 w 232"/>
                <a:gd name="T63" fmla="*/ 118 h 347"/>
                <a:gd name="T64" fmla="*/ 35 w 232"/>
                <a:gd name="T65" fmla="*/ 129 h 347"/>
                <a:gd name="T66" fmla="*/ 46 w 232"/>
                <a:gd name="T67" fmla="*/ 140 h 347"/>
                <a:gd name="T68" fmla="*/ 56 w 232"/>
                <a:gd name="T69" fmla="*/ 149 h 347"/>
                <a:gd name="T70" fmla="*/ 66 w 232"/>
                <a:gd name="T71" fmla="*/ 157 h 347"/>
                <a:gd name="T72" fmla="*/ 74 w 232"/>
                <a:gd name="T73" fmla="*/ 164 h 347"/>
                <a:gd name="T74" fmla="*/ 82 w 232"/>
                <a:gd name="T75" fmla="*/ 168 h 347"/>
                <a:gd name="T76" fmla="*/ 90 w 232"/>
                <a:gd name="T77" fmla="*/ 172 h 347"/>
                <a:gd name="T78" fmla="*/ 98 w 232"/>
                <a:gd name="T79" fmla="*/ 173 h 347"/>
                <a:gd name="T80" fmla="*/ 106 w 232"/>
                <a:gd name="T81" fmla="*/ 171 h 347"/>
                <a:gd name="T82" fmla="*/ 112 w 232"/>
                <a:gd name="T83" fmla="*/ 167 h 347"/>
                <a:gd name="T84" fmla="*/ 116 w 232"/>
                <a:gd name="T85" fmla="*/ 157 h 347"/>
                <a:gd name="T86" fmla="*/ 117 w 232"/>
                <a:gd name="T87" fmla="*/ 144 h 347"/>
                <a:gd name="T88" fmla="*/ 115 w 232"/>
                <a:gd name="T89" fmla="*/ 124 h 3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347"/>
                <a:gd name="T137" fmla="*/ 232 w 232"/>
                <a:gd name="T138" fmla="*/ 347 h 3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347">
                  <a:moveTo>
                    <a:pt x="228" y="249"/>
                  </a:moveTo>
                  <a:lnTo>
                    <a:pt x="227" y="245"/>
                  </a:lnTo>
                  <a:lnTo>
                    <a:pt x="222" y="234"/>
                  </a:lnTo>
                  <a:lnTo>
                    <a:pt x="216" y="218"/>
                  </a:lnTo>
                  <a:lnTo>
                    <a:pt x="208" y="197"/>
                  </a:lnTo>
                  <a:lnTo>
                    <a:pt x="198" y="175"/>
                  </a:lnTo>
                  <a:lnTo>
                    <a:pt x="187" y="151"/>
                  </a:lnTo>
                  <a:lnTo>
                    <a:pt x="177" y="128"/>
                  </a:lnTo>
                  <a:lnTo>
                    <a:pt x="167" y="107"/>
                  </a:lnTo>
                  <a:lnTo>
                    <a:pt x="160" y="97"/>
                  </a:lnTo>
                  <a:lnTo>
                    <a:pt x="151" y="86"/>
                  </a:lnTo>
                  <a:lnTo>
                    <a:pt x="139" y="75"/>
                  </a:lnTo>
                  <a:lnTo>
                    <a:pt x="125" y="63"/>
                  </a:lnTo>
                  <a:lnTo>
                    <a:pt x="110" y="53"/>
                  </a:lnTo>
                  <a:lnTo>
                    <a:pt x="94" y="41"/>
                  </a:lnTo>
                  <a:lnTo>
                    <a:pt x="78" y="31"/>
                  </a:lnTo>
                  <a:lnTo>
                    <a:pt x="63" y="22"/>
                  </a:lnTo>
                  <a:lnTo>
                    <a:pt x="47" y="14"/>
                  </a:lnTo>
                  <a:lnTo>
                    <a:pt x="33" y="8"/>
                  </a:lnTo>
                  <a:lnTo>
                    <a:pt x="22" y="3"/>
                  </a:lnTo>
                  <a:lnTo>
                    <a:pt x="11" y="0"/>
                  </a:lnTo>
                  <a:lnTo>
                    <a:pt x="4" y="0"/>
                  </a:lnTo>
                  <a:lnTo>
                    <a:pt x="0" y="2"/>
                  </a:lnTo>
                  <a:lnTo>
                    <a:pt x="0" y="8"/>
                  </a:lnTo>
                  <a:lnTo>
                    <a:pt x="3" y="16"/>
                  </a:lnTo>
                  <a:lnTo>
                    <a:pt x="18" y="60"/>
                  </a:lnTo>
                  <a:lnTo>
                    <a:pt x="19" y="107"/>
                  </a:lnTo>
                  <a:lnTo>
                    <a:pt x="16" y="151"/>
                  </a:lnTo>
                  <a:lnTo>
                    <a:pt x="15" y="183"/>
                  </a:lnTo>
                  <a:lnTo>
                    <a:pt x="20" y="197"/>
                  </a:lnTo>
                  <a:lnTo>
                    <a:pt x="33" y="215"/>
                  </a:lnTo>
                  <a:lnTo>
                    <a:pt x="49" y="236"/>
                  </a:lnTo>
                  <a:lnTo>
                    <a:pt x="69" y="258"/>
                  </a:lnTo>
                  <a:lnTo>
                    <a:pt x="91" y="280"/>
                  </a:lnTo>
                  <a:lnTo>
                    <a:pt x="111" y="299"/>
                  </a:lnTo>
                  <a:lnTo>
                    <a:pt x="131" y="315"/>
                  </a:lnTo>
                  <a:lnTo>
                    <a:pt x="147" y="328"/>
                  </a:lnTo>
                  <a:lnTo>
                    <a:pt x="162" y="337"/>
                  </a:lnTo>
                  <a:lnTo>
                    <a:pt x="178" y="344"/>
                  </a:lnTo>
                  <a:lnTo>
                    <a:pt x="194" y="347"/>
                  </a:lnTo>
                  <a:lnTo>
                    <a:pt x="211" y="343"/>
                  </a:lnTo>
                  <a:lnTo>
                    <a:pt x="222" y="334"/>
                  </a:lnTo>
                  <a:lnTo>
                    <a:pt x="230" y="315"/>
                  </a:lnTo>
                  <a:lnTo>
                    <a:pt x="232" y="288"/>
                  </a:lnTo>
                  <a:lnTo>
                    <a:pt x="228" y="249"/>
                  </a:lnTo>
                  <a:close/>
                </a:path>
              </a:pathLst>
            </a:custGeom>
            <a:solidFill>
              <a:srgbClr val="EAD3C4"/>
            </a:solidFill>
            <a:ln w="9525">
              <a:noFill/>
              <a:round/>
              <a:headEnd/>
              <a:tailEnd/>
            </a:ln>
          </p:spPr>
          <p:txBody>
            <a:bodyPr/>
            <a:lstStyle/>
            <a:p>
              <a:endParaRPr lang="zh-CN" altLang="en-US" sz="1800"/>
            </a:p>
          </p:txBody>
        </p:sp>
        <p:sp>
          <p:nvSpPr>
            <p:cNvPr id="35" name="Freeform 312"/>
            <p:cNvSpPr>
              <a:spLocks/>
            </p:cNvSpPr>
            <p:nvPr/>
          </p:nvSpPr>
          <p:spPr bwMode="auto">
            <a:xfrm>
              <a:off x="2632" y="2504"/>
              <a:ext cx="109" cy="165"/>
            </a:xfrm>
            <a:custGeom>
              <a:avLst/>
              <a:gdLst>
                <a:gd name="T0" fmla="*/ 107 w 219"/>
                <a:gd name="T1" fmla="*/ 119 h 332"/>
                <a:gd name="T2" fmla="*/ 106 w 219"/>
                <a:gd name="T3" fmla="*/ 117 h 332"/>
                <a:gd name="T4" fmla="*/ 104 w 219"/>
                <a:gd name="T5" fmla="*/ 112 h 332"/>
                <a:gd name="T6" fmla="*/ 101 w 219"/>
                <a:gd name="T7" fmla="*/ 104 h 332"/>
                <a:gd name="T8" fmla="*/ 98 w 219"/>
                <a:gd name="T9" fmla="*/ 94 h 332"/>
                <a:gd name="T10" fmla="*/ 93 w 219"/>
                <a:gd name="T11" fmla="*/ 83 h 332"/>
                <a:gd name="T12" fmla="*/ 88 w 219"/>
                <a:gd name="T13" fmla="*/ 72 h 332"/>
                <a:gd name="T14" fmla="*/ 83 w 219"/>
                <a:gd name="T15" fmla="*/ 61 h 332"/>
                <a:gd name="T16" fmla="*/ 78 w 219"/>
                <a:gd name="T17" fmla="*/ 51 h 332"/>
                <a:gd name="T18" fmla="*/ 75 w 219"/>
                <a:gd name="T19" fmla="*/ 46 h 332"/>
                <a:gd name="T20" fmla="*/ 71 w 219"/>
                <a:gd name="T21" fmla="*/ 41 h 332"/>
                <a:gd name="T22" fmla="*/ 65 w 219"/>
                <a:gd name="T23" fmla="*/ 36 h 332"/>
                <a:gd name="T24" fmla="*/ 58 w 219"/>
                <a:gd name="T25" fmla="*/ 30 h 332"/>
                <a:gd name="T26" fmla="*/ 52 w 219"/>
                <a:gd name="T27" fmla="*/ 25 h 332"/>
                <a:gd name="T28" fmla="*/ 44 w 219"/>
                <a:gd name="T29" fmla="*/ 20 h 332"/>
                <a:gd name="T30" fmla="*/ 37 w 219"/>
                <a:gd name="T31" fmla="*/ 15 h 332"/>
                <a:gd name="T32" fmla="*/ 29 w 219"/>
                <a:gd name="T33" fmla="*/ 11 h 332"/>
                <a:gd name="T34" fmla="*/ 22 w 219"/>
                <a:gd name="T35" fmla="*/ 7 h 332"/>
                <a:gd name="T36" fmla="*/ 15 w 219"/>
                <a:gd name="T37" fmla="*/ 4 h 332"/>
                <a:gd name="T38" fmla="*/ 9 w 219"/>
                <a:gd name="T39" fmla="*/ 2 h 332"/>
                <a:gd name="T40" fmla="*/ 5 w 219"/>
                <a:gd name="T41" fmla="*/ 0 h 332"/>
                <a:gd name="T42" fmla="*/ 1 w 219"/>
                <a:gd name="T43" fmla="*/ 0 h 332"/>
                <a:gd name="T44" fmla="*/ 0 w 219"/>
                <a:gd name="T45" fmla="*/ 1 h 332"/>
                <a:gd name="T46" fmla="*/ 0 w 219"/>
                <a:gd name="T47" fmla="*/ 3 h 332"/>
                <a:gd name="T48" fmla="*/ 1 w 219"/>
                <a:gd name="T49" fmla="*/ 7 h 332"/>
                <a:gd name="T50" fmla="*/ 8 w 219"/>
                <a:gd name="T51" fmla="*/ 29 h 332"/>
                <a:gd name="T52" fmla="*/ 9 w 219"/>
                <a:gd name="T53" fmla="*/ 52 h 332"/>
                <a:gd name="T54" fmla="*/ 7 w 219"/>
                <a:gd name="T55" fmla="*/ 72 h 332"/>
                <a:gd name="T56" fmla="*/ 7 w 219"/>
                <a:gd name="T57" fmla="*/ 87 h 332"/>
                <a:gd name="T58" fmla="*/ 9 w 219"/>
                <a:gd name="T59" fmla="*/ 94 h 332"/>
                <a:gd name="T60" fmla="*/ 15 w 219"/>
                <a:gd name="T61" fmla="*/ 102 h 332"/>
                <a:gd name="T62" fmla="*/ 23 w 219"/>
                <a:gd name="T63" fmla="*/ 112 h 332"/>
                <a:gd name="T64" fmla="*/ 32 w 219"/>
                <a:gd name="T65" fmla="*/ 123 h 332"/>
                <a:gd name="T66" fmla="*/ 42 w 219"/>
                <a:gd name="T67" fmla="*/ 133 h 332"/>
                <a:gd name="T68" fmla="*/ 52 w 219"/>
                <a:gd name="T69" fmla="*/ 143 h 332"/>
                <a:gd name="T70" fmla="*/ 61 w 219"/>
                <a:gd name="T71" fmla="*/ 151 h 332"/>
                <a:gd name="T72" fmla="*/ 69 w 219"/>
                <a:gd name="T73" fmla="*/ 157 h 332"/>
                <a:gd name="T74" fmla="*/ 76 w 219"/>
                <a:gd name="T75" fmla="*/ 161 h 332"/>
                <a:gd name="T76" fmla="*/ 83 w 219"/>
                <a:gd name="T77" fmla="*/ 164 h 332"/>
                <a:gd name="T78" fmla="*/ 91 w 219"/>
                <a:gd name="T79" fmla="*/ 165 h 332"/>
                <a:gd name="T80" fmla="*/ 98 w 219"/>
                <a:gd name="T81" fmla="*/ 164 h 332"/>
                <a:gd name="T82" fmla="*/ 105 w 219"/>
                <a:gd name="T83" fmla="*/ 159 h 332"/>
                <a:gd name="T84" fmla="*/ 108 w 219"/>
                <a:gd name="T85" fmla="*/ 151 h 332"/>
                <a:gd name="T86" fmla="*/ 109 w 219"/>
                <a:gd name="T87" fmla="*/ 137 h 332"/>
                <a:gd name="T88" fmla="*/ 107 w 219"/>
                <a:gd name="T89" fmla="*/ 119 h 3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9"/>
                <a:gd name="T136" fmla="*/ 0 h 332"/>
                <a:gd name="T137" fmla="*/ 219 w 219"/>
                <a:gd name="T138" fmla="*/ 332 h 3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9" h="332">
                  <a:moveTo>
                    <a:pt x="214" y="239"/>
                  </a:moveTo>
                  <a:lnTo>
                    <a:pt x="213" y="235"/>
                  </a:lnTo>
                  <a:lnTo>
                    <a:pt x="208" y="225"/>
                  </a:lnTo>
                  <a:lnTo>
                    <a:pt x="203" y="209"/>
                  </a:lnTo>
                  <a:lnTo>
                    <a:pt x="196" y="189"/>
                  </a:lnTo>
                  <a:lnTo>
                    <a:pt x="187" y="167"/>
                  </a:lnTo>
                  <a:lnTo>
                    <a:pt x="177" y="145"/>
                  </a:lnTo>
                  <a:lnTo>
                    <a:pt x="167" y="122"/>
                  </a:lnTo>
                  <a:lnTo>
                    <a:pt x="157" y="103"/>
                  </a:lnTo>
                  <a:lnTo>
                    <a:pt x="150" y="93"/>
                  </a:lnTo>
                  <a:lnTo>
                    <a:pt x="142" y="83"/>
                  </a:lnTo>
                  <a:lnTo>
                    <a:pt x="130" y="73"/>
                  </a:lnTo>
                  <a:lnTo>
                    <a:pt x="117" y="61"/>
                  </a:lnTo>
                  <a:lnTo>
                    <a:pt x="104" y="51"/>
                  </a:lnTo>
                  <a:lnTo>
                    <a:pt x="89" y="40"/>
                  </a:lnTo>
                  <a:lnTo>
                    <a:pt x="74" y="30"/>
                  </a:lnTo>
                  <a:lnTo>
                    <a:pt x="59" y="22"/>
                  </a:lnTo>
                  <a:lnTo>
                    <a:pt x="44" y="14"/>
                  </a:lnTo>
                  <a:lnTo>
                    <a:pt x="31" y="8"/>
                  </a:lnTo>
                  <a:lnTo>
                    <a:pt x="19" y="4"/>
                  </a:lnTo>
                  <a:lnTo>
                    <a:pt x="10" y="0"/>
                  </a:lnTo>
                  <a:lnTo>
                    <a:pt x="3" y="0"/>
                  </a:lnTo>
                  <a:lnTo>
                    <a:pt x="0" y="2"/>
                  </a:lnTo>
                  <a:lnTo>
                    <a:pt x="0" y="7"/>
                  </a:lnTo>
                  <a:lnTo>
                    <a:pt x="3" y="15"/>
                  </a:lnTo>
                  <a:lnTo>
                    <a:pt x="17" y="58"/>
                  </a:lnTo>
                  <a:lnTo>
                    <a:pt x="18" y="104"/>
                  </a:lnTo>
                  <a:lnTo>
                    <a:pt x="15" y="145"/>
                  </a:lnTo>
                  <a:lnTo>
                    <a:pt x="14" y="175"/>
                  </a:lnTo>
                  <a:lnTo>
                    <a:pt x="19" y="189"/>
                  </a:lnTo>
                  <a:lnTo>
                    <a:pt x="30" y="206"/>
                  </a:lnTo>
                  <a:lnTo>
                    <a:pt x="46" y="226"/>
                  </a:lnTo>
                  <a:lnTo>
                    <a:pt x="64" y="247"/>
                  </a:lnTo>
                  <a:lnTo>
                    <a:pt x="85" y="267"/>
                  </a:lnTo>
                  <a:lnTo>
                    <a:pt x="105" y="287"/>
                  </a:lnTo>
                  <a:lnTo>
                    <a:pt x="123" y="303"/>
                  </a:lnTo>
                  <a:lnTo>
                    <a:pt x="138" y="315"/>
                  </a:lnTo>
                  <a:lnTo>
                    <a:pt x="152" y="324"/>
                  </a:lnTo>
                  <a:lnTo>
                    <a:pt x="167" y="330"/>
                  </a:lnTo>
                  <a:lnTo>
                    <a:pt x="183" y="332"/>
                  </a:lnTo>
                  <a:lnTo>
                    <a:pt x="197" y="330"/>
                  </a:lnTo>
                  <a:lnTo>
                    <a:pt x="210" y="320"/>
                  </a:lnTo>
                  <a:lnTo>
                    <a:pt x="217" y="303"/>
                  </a:lnTo>
                  <a:lnTo>
                    <a:pt x="219" y="275"/>
                  </a:lnTo>
                  <a:lnTo>
                    <a:pt x="214" y="239"/>
                  </a:lnTo>
                  <a:close/>
                </a:path>
              </a:pathLst>
            </a:custGeom>
            <a:solidFill>
              <a:srgbClr val="E0BCA3"/>
            </a:solidFill>
            <a:ln w="9525">
              <a:noFill/>
              <a:round/>
              <a:headEnd/>
              <a:tailEnd/>
            </a:ln>
          </p:spPr>
          <p:txBody>
            <a:bodyPr/>
            <a:lstStyle/>
            <a:p>
              <a:endParaRPr lang="zh-CN" altLang="en-US" sz="1800"/>
            </a:p>
          </p:txBody>
        </p:sp>
        <p:sp>
          <p:nvSpPr>
            <p:cNvPr id="36" name="Freeform 313"/>
            <p:cNvSpPr>
              <a:spLocks/>
            </p:cNvSpPr>
            <p:nvPr/>
          </p:nvSpPr>
          <p:spPr bwMode="auto">
            <a:xfrm>
              <a:off x="2637" y="2508"/>
              <a:ext cx="102" cy="159"/>
            </a:xfrm>
            <a:custGeom>
              <a:avLst/>
              <a:gdLst>
                <a:gd name="T0" fmla="*/ 100 w 204"/>
                <a:gd name="T1" fmla="*/ 114 h 317"/>
                <a:gd name="T2" fmla="*/ 99 w 204"/>
                <a:gd name="T3" fmla="*/ 113 h 317"/>
                <a:gd name="T4" fmla="*/ 98 w 204"/>
                <a:gd name="T5" fmla="*/ 108 h 317"/>
                <a:gd name="T6" fmla="*/ 95 w 204"/>
                <a:gd name="T7" fmla="*/ 100 h 317"/>
                <a:gd name="T8" fmla="*/ 91 w 204"/>
                <a:gd name="T9" fmla="*/ 91 h 317"/>
                <a:gd name="T10" fmla="*/ 87 w 204"/>
                <a:gd name="T11" fmla="*/ 80 h 317"/>
                <a:gd name="T12" fmla="*/ 83 w 204"/>
                <a:gd name="T13" fmla="*/ 70 h 317"/>
                <a:gd name="T14" fmla="*/ 78 w 204"/>
                <a:gd name="T15" fmla="*/ 59 h 317"/>
                <a:gd name="T16" fmla="*/ 73 w 204"/>
                <a:gd name="T17" fmla="*/ 49 h 317"/>
                <a:gd name="T18" fmla="*/ 67 w 204"/>
                <a:gd name="T19" fmla="*/ 40 h 317"/>
                <a:gd name="T20" fmla="*/ 55 w 204"/>
                <a:gd name="T21" fmla="*/ 29 h 317"/>
                <a:gd name="T22" fmla="*/ 42 w 204"/>
                <a:gd name="T23" fmla="*/ 19 h 317"/>
                <a:gd name="T24" fmla="*/ 27 w 204"/>
                <a:gd name="T25" fmla="*/ 10 h 317"/>
                <a:gd name="T26" fmla="*/ 15 w 204"/>
                <a:gd name="T27" fmla="*/ 4 h 317"/>
                <a:gd name="T28" fmla="*/ 5 w 204"/>
                <a:gd name="T29" fmla="*/ 0 h 317"/>
                <a:gd name="T30" fmla="*/ 0 w 204"/>
                <a:gd name="T31" fmla="*/ 2 h 317"/>
                <a:gd name="T32" fmla="*/ 2 w 204"/>
                <a:gd name="T33" fmla="*/ 8 h 317"/>
                <a:gd name="T34" fmla="*/ 8 w 204"/>
                <a:gd name="T35" fmla="*/ 28 h 317"/>
                <a:gd name="T36" fmla="*/ 9 w 204"/>
                <a:gd name="T37" fmla="*/ 49 h 317"/>
                <a:gd name="T38" fmla="*/ 7 w 204"/>
                <a:gd name="T39" fmla="*/ 70 h 317"/>
                <a:gd name="T40" fmla="*/ 6 w 204"/>
                <a:gd name="T41" fmla="*/ 84 h 317"/>
                <a:gd name="T42" fmla="*/ 9 w 204"/>
                <a:gd name="T43" fmla="*/ 90 h 317"/>
                <a:gd name="T44" fmla="*/ 14 w 204"/>
                <a:gd name="T45" fmla="*/ 99 h 317"/>
                <a:gd name="T46" fmla="*/ 22 w 204"/>
                <a:gd name="T47" fmla="*/ 108 h 317"/>
                <a:gd name="T48" fmla="*/ 30 w 204"/>
                <a:gd name="T49" fmla="*/ 118 h 317"/>
                <a:gd name="T50" fmla="*/ 40 w 204"/>
                <a:gd name="T51" fmla="*/ 128 h 317"/>
                <a:gd name="T52" fmla="*/ 49 w 204"/>
                <a:gd name="T53" fmla="*/ 137 h 317"/>
                <a:gd name="T54" fmla="*/ 57 w 204"/>
                <a:gd name="T55" fmla="*/ 145 h 317"/>
                <a:gd name="T56" fmla="*/ 65 w 204"/>
                <a:gd name="T57" fmla="*/ 151 h 317"/>
                <a:gd name="T58" fmla="*/ 71 w 204"/>
                <a:gd name="T59" fmla="*/ 155 h 317"/>
                <a:gd name="T60" fmla="*/ 79 w 204"/>
                <a:gd name="T61" fmla="*/ 158 h 317"/>
                <a:gd name="T62" fmla="*/ 86 w 204"/>
                <a:gd name="T63" fmla="*/ 159 h 317"/>
                <a:gd name="T64" fmla="*/ 92 w 204"/>
                <a:gd name="T65" fmla="*/ 158 h 317"/>
                <a:gd name="T66" fmla="*/ 98 w 204"/>
                <a:gd name="T67" fmla="*/ 153 h 317"/>
                <a:gd name="T68" fmla="*/ 101 w 204"/>
                <a:gd name="T69" fmla="*/ 145 h 317"/>
                <a:gd name="T70" fmla="*/ 102 w 204"/>
                <a:gd name="T71" fmla="*/ 132 h 317"/>
                <a:gd name="T72" fmla="*/ 100 w 204"/>
                <a:gd name="T73" fmla="*/ 114 h 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317"/>
                <a:gd name="T113" fmla="*/ 204 w 204"/>
                <a:gd name="T114" fmla="*/ 317 h 3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317">
                  <a:moveTo>
                    <a:pt x="199" y="228"/>
                  </a:moveTo>
                  <a:lnTo>
                    <a:pt x="198" y="225"/>
                  </a:lnTo>
                  <a:lnTo>
                    <a:pt x="195" y="215"/>
                  </a:lnTo>
                  <a:lnTo>
                    <a:pt x="189" y="200"/>
                  </a:lnTo>
                  <a:lnTo>
                    <a:pt x="182" y="181"/>
                  </a:lnTo>
                  <a:lnTo>
                    <a:pt x="174" y="160"/>
                  </a:lnTo>
                  <a:lnTo>
                    <a:pt x="165" y="139"/>
                  </a:lnTo>
                  <a:lnTo>
                    <a:pt x="156" y="118"/>
                  </a:lnTo>
                  <a:lnTo>
                    <a:pt x="146" y="98"/>
                  </a:lnTo>
                  <a:lnTo>
                    <a:pt x="133" y="79"/>
                  </a:lnTo>
                  <a:lnTo>
                    <a:pt x="110" y="58"/>
                  </a:lnTo>
                  <a:lnTo>
                    <a:pt x="83" y="38"/>
                  </a:lnTo>
                  <a:lnTo>
                    <a:pt x="55" y="20"/>
                  </a:lnTo>
                  <a:lnTo>
                    <a:pt x="30" y="7"/>
                  </a:lnTo>
                  <a:lnTo>
                    <a:pt x="10" y="0"/>
                  </a:lnTo>
                  <a:lnTo>
                    <a:pt x="0" y="3"/>
                  </a:lnTo>
                  <a:lnTo>
                    <a:pt x="4" y="15"/>
                  </a:lnTo>
                  <a:lnTo>
                    <a:pt x="16" y="56"/>
                  </a:lnTo>
                  <a:lnTo>
                    <a:pt x="17" y="98"/>
                  </a:lnTo>
                  <a:lnTo>
                    <a:pt x="14" y="139"/>
                  </a:lnTo>
                  <a:lnTo>
                    <a:pt x="13" y="167"/>
                  </a:lnTo>
                  <a:lnTo>
                    <a:pt x="17" y="180"/>
                  </a:lnTo>
                  <a:lnTo>
                    <a:pt x="29" y="197"/>
                  </a:lnTo>
                  <a:lnTo>
                    <a:pt x="43" y="216"/>
                  </a:lnTo>
                  <a:lnTo>
                    <a:pt x="61" y="235"/>
                  </a:lnTo>
                  <a:lnTo>
                    <a:pt x="80" y="256"/>
                  </a:lnTo>
                  <a:lnTo>
                    <a:pt x="98" y="274"/>
                  </a:lnTo>
                  <a:lnTo>
                    <a:pt x="115" y="289"/>
                  </a:lnTo>
                  <a:lnTo>
                    <a:pt x="129" y="301"/>
                  </a:lnTo>
                  <a:lnTo>
                    <a:pt x="142" y="309"/>
                  </a:lnTo>
                  <a:lnTo>
                    <a:pt x="157" y="315"/>
                  </a:lnTo>
                  <a:lnTo>
                    <a:pt x="171" y="317"/>
                  </a:lnTo>
                  <a:lnTo>
                    <a:pt x="184" y="315"/>
                  </a:lnTo>
                  <a:lnTo>
                    <a:pt x="195" y="306"/>
                  </a:lnTo>
                  <a:lnTo>
                    <a:pt x="202" y="289"/>
                  </a:lnTo>
                  <a:lnTo>
                    <a:pt x="204" y="264"/>
                  </a:lnTo>
                  <a:lnTo>
                    <a:pt x="199" y="228"/>
                  </a:lnTo>
                  <a:close/>
                </a:path>
              </a:pathLst>
            </a:custGeom>
            <a:solidFill>
              <a:srgbClr val="D3A584"/>
            </a:solidFill>
            <a:ln w="9525">
              <a:noFill/>
              <a:round/>
              <a:headEnd/>
              <a:tailEnd/>
            </a:ln>
          </p:spPr>
          <p:txBody>
            <a:bodyPr/>
            <a:lstStyle/>
            <a:p>
              <a:endParaRPr lang="zh-CN" altLang="en-US" sz="1800"/>
            </a:p>
          </p:txBody>
        </p:sp>
        <p:sp>
          <p:nvSpPr>
            <p:cNvPr id="37" name="Freeform 314"/>
            <p:cNvSpPr>
              <a:spLocks/>
            </p:cNvSpPr>
            <p:nvPr/>
          </p:nvSpPr>
          <p:spPr bwMode="auto">
            <a:xfrm>
              <a:off x="2641" y="2513"/>
              <a:ext cx="95" cy="151"/>
            </a:xfrm>
            <a:custGeom>
              <a:avLst/>
              <a:gdLst>
                <a:gd name="T0" fmla="*/ 93 w 190"/>
                <a:gd name="T1" fmla="*/ 109 h 301"/>
                <a:gd name="T2" fmla="*/ 93 w 190"/>
                <a:gd name="T3" fmla="*/ 107 h 301"/>
                <a:gd name="T4" fmla="*/ 91 w 190"/>
                <a:gd name="T5" fmla="*/ 103 h 301"/>
                <a:gd name="T6" fmla="*/ 89 w 190"/>
                <a:gd name="T7" fmla="*/ 95 h 301"/>
                <a:gd name="T8" fmla="*/ 85 w 190"/>
                <a:gd name="T9" fmla="*/ 86 h 301"/>
                <a:gd name="T10" fmla="*/ 81 w 190"/>
                <a:gd name="T11" fmla="*/ 76 h 301"/>
                <a:gd name="T12" fmla="*/ 77 w 190"/>
                <a:gd name="T13" fmla="*/ 66 h 301"/>
                <a:gd name="T14" fmla="*/ 73 w 190"/>
                <a:gd name="T15" fmla="*/ 56 h 301"/>
                <a:gd name="T16" fmla="*/ 68 w 190"/>
                <a:gd name="T17" fmla="*/ 47 h 301"/>
                <a:gd name="T18" fmla="*/ 61 w 190"/>
                <a:gd name="T19" fmla="*/ 37 h 301"/>
                <a:gd name="T20" fmla="*/ 51 w 190"/>
                <a:gd name="T21" fmla="*/ 28 h 301"/>
                <a:gd name="T22" fmla="*/ 38 w 190"/>
                <a:gd name="T23" fmla="*/ 18 h 301"/>
                <a:gd name="T24" fmla="*/ 25 w 190"/>
                <a:gd name="T25" fmla="*/ 10 h 301"/>
                <a:gd name="T26" fmla="*/ 13 w 190"/>
                <a:gd name="T27" fmla="*/ 3 h 301"/>
                <a:gd name="T28" fmla="*/ 5 w 190"/>
                <a:gd name="T29" fmla="*/ 0 h 301"/>
                <a:gd name="T30" fmla="*/ 0 w 190"/>
                <a:gd name="T31" fmla="*/ 1 h 301"/>
                <a:gd name="T32" fmla="*/ 1 w 190"/>
                <a:gd name="T33" fmla="*/ 7 h 301"/>
                <a:gd name="T34" fmla="*/ 7 w 190"/>
                <a:gd name="T35" fmla="*/ 26 h 301"/>
                <a:gd name="T36" fmla="*/ 8 w 190"/>
                <a:gd name="T37" fmla="*/ 47 h 301"/>
                <a:gd name="T38" fmla="*/ 6 w 190"/>
                <a:gd name="T39" fmla="*/ 66 h 301"/>
                <a:gd name="T40" fmla="*/ 6 w 190"/>
                <a:gd name="T41" fmla="*/ 80 h 301"/>
                <a:gd name="T42" fmla="*/ 9 w 190"/>
                <a:gd name="T43" fmla="*/ 86 h 301"/>
                <a:gd name="T44" fmla="*/ 13 w 190"/>
                <a:gd name="T45" fmla="*/ 94 h 301"/>
                <a:gd name="T46" fmla="*/ 21 w 190"/>
                <a:gd name="T47" fmla="*/ 103 h 301"/>
                <a:gd name="T48" fmla="*/ 28 w 190"/>
                <a:gd name="T49" fmla="*/ 112 h 301"/>
                <a:gd name="T50" fmla="*/ 37 w 190"/>
                <a:gd name="T51" fmla="*/ 122 h 301"/>
                <a:gd name="T52" fmla="*/ 46 w 190"/>
                <a:gd name="T53" fmla="*/ 131 h 301"/>
                <a:gd name="T54" fmla="*/ 53 w 190"/>
                <a:gd name="T55" fmla="*/ 138 h 301"/>
                <a:gd name="T56" fmla="*/ 60 w 190"/>
                <a:gd name="T57" fmla="*/ 143 h 301"/>
                <a:gd name="T58" fmla="*/ 67 w 190"/>
                <a:gd name="T59" fmla="*/ 147 h 301"/>
                <a:gd name="T60" fmla="*/ 73 w 190"/>
                <a:gd name="T61" fmla="*/ 150 h 301"/>
                <a:gd name="T62" fmla="*/ 80 w 190"/>
                <a:gd name="T63" fmla="*/ 151 h 301"/>
                <a:gd name="T64" fmla="*/ 86 w 190"/>
                <a:gd name="T65" fmla="*/ 150 h 301"/>
                <a:gd name="T66" fmla="*/ 91 w 190"/>
                <a:gd name="T67" fmla="*/ 146 h 301"/>
                <a:gd name="T68" fmla="*/ 94 w 190"/>
                <a:gd name="T69" fmla="*/ 138 h 301"/>
                <a:gd name="T70" fmla="*/ 95 w 190"/>
                <a:gd name="T71" fmla="*/ 126 h 301"/>
                <a:gd name="T72" fmla="*/ 93 w 190"/>
                <a:gd name="T73" fmla="*/ 109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
                <a:gd name="T112" fmla="*/ 0 h 301"/>
                <a:gd name="T113" fmla="*/ 190 w 190"/>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 h="301">
                  <a:moveTo>
                    <a:pt x="186" y="217"/>
                  </a:moveTo>
                  <a:lnTo>
                    <a:pt x="185" y="214"/>
                  </a:lnTo>
                  <a:lnTo>
                    <a:pt x="181" y="205"/>
                  </a:lnTo>
                  <a:lnTo>
                    <a:pt x="177" y="190"/>
                  </a:lnTo>
                  <a:lnTo>
                    <a:pt x="170" y="172"/>
                  </a:lnTo>
                  <a:lnTo>
                    <a:pt x="162" y="152"/>
                  </a:lnTo>
                  <a:lnTo>
                    <a:pt x="154" y="131"/>
                  </a:lnTo>
                  <a:lnTo>
                    <a:pt x="146" y="111"/>
                  </a:lnTo>
                  <a:lnTo>
                    <a:pt x="136" y="93"/>
                  </a:lnTo>
                  <a:lnTo>
                    <a:pt x="122" y="74"/>
                  </a:lnTo>
                  <a:lnTo>
                    <a:pt x="102" y="55"/>
                  </a:lnTo>
                  <a:lnTo>
                    <a:pt x="76" y="35"/>
                  </a:lnTo>
                  <a:lnTo>
                    <a:pt x="51" y="19"/>
                  </a:lnTo>
                  <a:lnTo>
                    <a:pt x="27" y="6"/>
                  </a:lnTo>
                  <a:lnTo>
                    <a:pt x="10" y="0"/>
                  </a:lnTo>
                  <a:lnTo>
                    <a:pt x="0" y="2"/>
                  </a:lnTo>
                  <a:lnTo>
                    <a:pt x="3" y="13"/>
                  </a:lnTo>
                  <a:lnTo>
                    <a:pt x="15" y="51"/>
                  </a:lnTo>
                  <a:lnTo>
                    <a:pt x="16" y="93"/>
                  </a:lnTo>
                  <a:lnTo>
                    <a:pt x="13" y="132"/>
                  </a:lnTo>
                  <a:lnTo>
                    <a:pt x="13" y="160"/>
                  </a:lnTo>
                  <a:lnTo>
                    <a:pt x="18" y="172"/>
                  </a:lnTo>
                  <a:lnTo>
                    <a:pt x="27" y="187"/>
                  </a:lnTo>
                  <a:lnTo>
                    <a:pt x="41" y="206"/>
                  </a:lnTo>
                  <a:lnTo>
                    <a:pt x="57" y="224"/>
                  </a:lnTo>
                  <a:lnTo>
                    <a:pt x="74" y="243"/>
                  </a:lnTo>
                  <a:lnTo>
                    <a:pt x="91" y="261"/>
                  </a:lnTo>
                  <a:lnTo>
                    <a:pt x="107" y="275"/>
                  </a:lnTo>
                  <a:lnTo>
                    <a:pt x="120" y="286"/>
                  </a:lnTo>
                  <a:lnTo>
                    <a:pt x="133" y="294"/>
                  </a:lnTo>
                  <a:lnTo>
                    <a:pt x="146" y="299"/>
                  </a:lnTo>
                  <a:lnTo>
                    <a:pt x="159" y="301"/>
                  </a:lnTo>
                  <a:lnTo>
                    <a:pt x="172" y="299"/>
                  </a:lnTo>
                  <a:lnTo>
                    <a:pt x="182" y="291"/>
                  </a:lnTo>
                  <a:lnTo>
                    <a:pt x="188" y="275"/>
                  </a:lnTo>
                  <a:lnTo>
                    <a:pt x="190" y="251"/>
                  </a:lnTo>
                  <a:lnTo>
                    <a:pt x="186" y="217"/>
                  </a:lnTo>
                  <a:close/>
                </a:path>
              </a:pathLst>
            </a:custGeom>
            <a:solidFill>
              <a:srgbClr val="CC9166"/>
            </a:solidFill>
            <a:ln w="9525">
              <a:noFill/>
              <a:round/>
              <a:headEnd/>
              <a:tailEnd/>
            </a:ln>
          </p:spPr>
          <p:txBody>
            <a:bodyPr/>
            <a:lstStyle/>
            <a:p>
              <a:endParaRPr lang="zh-CN" altLang="en-US" sz="1800"/>
            </a:p>
          </p:txBody>
        </p:sp>
        <p:sp>
          <p:nvSpPr>
            <p:cNvPr id="38" name="Freeform 315"/>
            <p:cNvSpPr>
              <a:spLocks/>
            </p:cNvSpPr>
            <p:nvPr/>
          </p:nvSpPr>
          <p:spPr bwMode="auto">
            <a:xfrm>
              <a:off x="2646" y="2518"/>
              <a:ext cx="87" cy="143"/>
            </a:xfrm>
            <a:custGeom>
              <a:avLst/>
              <a:gdLst>
                <a:gd name="T0" fmla="*/ 85 w 175"/>
                <a:gd name="T1" fmla="*/ 102 h 286"/>
                <a:gd name="T2" fmla="*/ 85 w 175"/>
                <a:gd name="T3" fmla="*/ 100 h 286"/>
                <a:gd name="T4" fmla="*/ 83 w 175"/>
                <a:gd name="T5" fmla="*/ 96 h 286"/>
                <a:gd name="T6" fmla="*/ 81 w 175"/>
                <a:gd name="T7" fmla="*/ 89 h 286"/>
                <a:gd name="T8" fmla="*/ 78 w 175"/>
                <a:gd name="T9" fmla="*/ 81 h 286"/>
                <a:gd name="T10" fmla="*/ 74 w 175"/>
                <a:gd name="T11" fmla="*/ 72 h 286"/>
                <a:gd name="T12" fmla="*/ 70 w 175"/>
                <a:gd name="T13" fmla="*/ 62 h 286"/>
                <a:gd name="T14" fmla="*/ 66 w 175"/>
                <a:gd name="T15" fmla="*/ 52 h 286"/>
                <a:gd name="T16" fmla="*/ 62 w 175"/>
                <a:gd name="T17" fmla="*/ 43 h 286"/>
                <a:gd name="T18" fmla="*/ 56 w 175"/>
                <a:gd name="T19" fmla="*/ 35 h 286"/>
                <a:gd name="T20" fmla="*/ 47 w 175"/>
                <a:gd name="T21" fmla="*/ 26 h 286"/>
                <a:gd name="T22" fmla="*/ 35 w 175"/>
                <a:gd name="T23" fmla="*/ 17 h 286"/>
                <a:gd name="T24" fmla="*/ 23 w 175"/>
                <a:gd name="T25" fmla="*/ 9 h 286"/>
                <a:gd name="T26" fmla="*/ 12 w 175"/>
                <a:gd name="T27" fmla="*/ 3 h 286"/>
                <a:gd name="T28" fmla="*/ 4 w 175"/>
                <a:gd name="T29" fmla="*/ 0 h 286"/>
                <a:gd name="T30" fmla="*/ 0 w 175"/>
                <a:gd name="T31" fmla="*/ 1 h 286"/>
                <a:gd name="T32" fmla="*/ 1 w 175"/>
                <a:gd name="T33" fmla="*/ 6 h 286"/>
                <a:gd name="T34" fmla="*/ 6 w 175"/>
                <a:gd name="T35" fmla="*/ 24 h 286"/>
                <a:gd name="T36" fmla="*/ 7 w 175"/>
                <a:gd name="T37" fmla="*/ 44 h 286"/>
                <a:gd name="T38" fmla="*/ 5 w 175"/>
                <a:gd name="T39" fmla="*/ 62 h 286"/>
                <a:gd name="T40" fmla="*/ 5 w 175"/>
                <a:gd name="T41" fmla="*/ 75 h 286"/>
                <a:gd name="T42" fmla="*/ 8 w 175"/>
                <a:gd name="T43" fmla="*/ 81 h 286"/>
                <a:gd name="T44" fmla="*/ 12 w 175"/>
                <a:gd name="T45" fmla="*/ 88 h 286"/>
                <a:gd name="T46" fmla="*/ 18 w 175"/>
                <a:gd name="T47" fmla="*/ 97 h 286"/>
                <a:gd name="T48" fmla="*/ 25 w 175"/>
                <a:gd name="T49" fmla="*/ 106 h 286"/>
                <a:gd name="T50" fmla="*/ 34 w 175"/>
                <a:gd name="T51" fmla="*/ 115 h 286"/>
                <a:gd name="T52" fmla="*/ 42 w 175"/>
                <a:gd name="T53" fmla="*/ 123 h 286"/>
                <a:gd name="T54" fmla="*/ 49 w 175"/>
                <a:gd name="T55" fmla="*/ 130 h 286"/>
                <a:gd name="T56" fmla="*/ 55 w 175"/>
                <a:gd name="T57" fmla="*/ 136 h 286"/>
                <a:gd name="T58" fmla="*/ 61 w 175"/>
                <a:gd name="T59" fmla="*/ 140 h 286"/>
                <a:gd name="T60" fmla="*/ 67 w 175"/>
                <a:gd name="T61" fmla="*/ 142 h 286"/>
                <a:gd name="T62" fmla="*/ 73 w 175"/>
                <a:gd name="T63" fmla="*/ 143 h 286"/>
                <a:gd name="T64" fmla="*/ 79 w 175"/>
                <a:gd name="T65" fmla="*/ 142 h 286"/>
                <a:gd name="T66" fmla="*/ 84 w 175"/>
                <a:gd name="T67" fmla="*/ 138 h 286"/>
                <a:gd name="T68" fmla="*/ 87 w 175"/>
                <a:gd name="T69" fmla="*/ 130 h 286"/>
                <a:gd name="T70" fmla="*/ 87 w 175"/>
                <a:gd name="T71" fmla="*/ 118 h 286"/>
                <a:gd name="T72" fmla="*/ 85 w 175"/>
                <a:gd name="T73" fmla="*/ 102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86"/>
                <a:gd name="T113" fmla="*/ 175 w 175"/>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86">
                  <a:moveTo>
                    <a:pt x="171" y="205"/>
                  </a:moveTo>
                  <a:lnTo>
                    <a:pt x="170" y="201"/>
                  </a:lnTo>
                  <a:lnTo>
                    <a:pt x="167" y="192"/>
                  </a:lnTo>
                  <a:lnTo>
                    <a:pt x="162" y="178"/>
                  </a:lnTo>
                  <a:lnTo>
                    <a:pt x="156" y="162"/>
                  </a:lnTo>
                  <a:lnTo>
                    <a:pt x="149" y="144"/>
                  </a:lnTo>
                  <a:lnTo>
                    <a:pt x="141" y="124"/>
                  </a:lnTo>
                  <a:lnTo>
                    <a:pt x="133" y="105"/>
                  </a:lnTo>
                  <a:lnTo>
                    <a:pt x="125" y="87"/>
                  </a:lnTo>
                  <a:lnTo>
                    <a:pt x="112" y="70"/>
                  </a:lnTo>
                  <a:lnTo>
                    <a:pt x="94" y="52"/>
                  </a:lnTo>
                  <a:lnTo>
                    <a:pt x="71" y="33"/>
                  </a:lnTo>
                  <a:lnTo>
                    <a:pt x="47" y="17"/>
                  </a:lnTo>
                  <a:lnTo>
                    <a:pt x="25" y="6"/>
                  </a:lnTo>
                  <a:lnTo>
                    <a:pt x="8" y="0"/>
                  </a:lnTo>
                  <a:lnTo>
                    <a:pt x="0" y="1"/>
                  </a:lnTo>
                  <a:lnTo>
                    <a:pt x="2" y="13"/>
                  </a:lnTo>
                  <a:lnTo>
                    <a:pt x="13" y="48"/>
                  </a:lnTo>
                  <a:lnTo>
                    <a:pt x="15" y="89"/>
                  </a:lnTo>
                  <a:lnTo>
                    <a:pt x="11" y="124"/>
                  </a:lnTo>
                  <a:lnTo>
                    <a:pt x="11" y="151"/>
                  </a:lnTo>
                  <a:lnTo>
                    <a:pt x="16" y="162"/>
                  </a:lnTo>
                  <a:lnTo>
                    <a:pt x="24" y="177"/>
                  </a:lnTo>
                  <a:lnTo>
                    <a:pt x="36" y="195"/>
                  </a:lnTo>
                  <a:lnTo>
                    <a:pt x="51" y="212"/>
                  </a:lnTo>
                  <a:lnTo>
                    <a:pt x="68" y="230"/>
                  </a:lnTo>
                  <a:lnTo>
                    <a:pt x="84" y="246"/>
                  </a:lnTo>
                  <a:lnTo>
                    <a:pt x="99" y="260"/>
                  </a:lnTo>
                  <a:lnTo>
                    <a:pt x="110" y="271"/>
                  </a:lnTo>
                  <a:lnTo>
                    <a:pt x="122" y="279"/>
                  </a:lnTo>
                  <a:lnTo>
                    <a:pt x="134" y="283"/>
                  </a:lnTo>
                  <a:lnTo>
                    <a:pt x="147" y="286"/>
                  </a:lnTo>
                  <a:lnTo>
                    <a:pt x="159" y="283"/>
                  </a:lnTo>
                  <a:lnTo>
                    <a:pt x="168" y="275"/>
                  </a:lnTo>
                  <a:lnTo>
                    <a:pt x="174" y="260"/>
                  </a:lnTo>
                  <a:lnTo>
                    <a:pt x="175" y="237"/>
                  </a:lnTo>
                  <a:lnTo>
                    <a:pt x="171" y="205"/>
                  </a:lnTo>
                  <a:close/>
                </a:path>
              </a:pathLst>
            </a:custGeom>
            <a:solidFill>
              <a:srgbClr val="C17A47"/>
            </a:solidFill>
            <a:ln w="9525">
              <a:noFill/>
              <a:round/>
              <a:headEnd/>
              <a:tailEnd/>
            </a:ln>
          </p:spPr>
          <p:txBody>
            <a:bodyPr/>
            <a:lstStyle/>
            <a:p>
              <a:endParaRPr lang="zh-CN" altLang="en-US" sz="1800"/>
            </a:p>
          </p:txBody>
        </p:sp>
        <p:sp>
          <p:nvSpPr>
            <p:cNvPr id="39" name="Freeform 316"/>
            <p:cNvSpPr>
              <a:spLocks/>
            </p:cNvSpPr>
            <p:nvPr/>
          </p:nvSpPr>
          <p:spPr bwMode="auto">
            <a:xfrm>
              <a:off x="2650" y="2523"/>
              <a:ext cx="80" cy="135"/>
            </a:xfrm>
            <a:custGeom>
              <a:avLst/>
              <a:gdLst>
                <a:gd name="T0" fmla="*/ 78 w 160"/>
                <a:gd name="T1" fmla="*/ 97 h 271"/>
                <a:gd name="T2" fmla="*/ 78 w 160"/>
                <a:gd name="T3" fmla="*/ 95 h 271"/>
                <a:gd name="T4" fmla="*/ 77 w 160"/>
                <a:gd name="T5" fmla="*/ 91 h 271"/>
                <a:gd name="T6" fmla="*/ 74 w 160"/>
                <a:gd name="T7" fmla="*/ 85 h 271"/>
                <a:gd name="T8" fmla="*/ 72 w 160"/>
                <a:gd name="T9" fmla="*/ 77 h 271"/>
                <a:gd name="T10" fmla="*/ 69 w 160"/>
                <a:gd name="T11" fmla="*/ 68 h 271"/>
                <a:gd name="T12" fmla="*/ 65 w 160"/>
                <a:gd name="T13" fmla="*/ 59 h 271"/>
                <a:gd name="T14" fmla="*/ 61 w 160"/>
                <a:gd name="T15" fmla="*/ 50 h 271"/>
                <a:gd name="T16" fmla="*/ 57 w 160"/>
                <a:gd name="T17" fmla="*/ 41 h 271"/>
                <a:gd name="T18" fmla="*/ 51 w 160"/>
                <a:gd name="T19" fmla="*/ 33 h 271"/>
                <a:gd name="T20" fmla="*/ 43 w 160"/>
                <a:gd name="T21" fmla="*/ 24 h 271"/>
                <a:gd name="T22" fmla="*/ 32 w 160"/>
                <a:gd name="T23" fmla="*/ 16 h 271"/>
                <a:gd name="T24" fmla="*/ 21 w 160"/>
                <a:gd name="T25" fmla="*/ 8 h 271"/>
                <a:gd name="T26" fmla="*/ 11 w 160"/>
                <a:gd name="T27" fmla="*/ 3 h 271"/>
                <a:gd name="T28" fmla="*/ 3 w 160"/>
                <a:gd name="T29" fmla="*/ 0 h 271"/>
                <a:gd name="T30" fmla="*/ 0 w 160"/>
                <a:gd name="T31" fmla="*/ 1 h 271"/>
                <a:gd name="T32" fmla="*/ 1 w 160"/>
                <a:gd name="T33" fmla="*/ 6 h 271"/>
                <a:gd name="T34" fmla="*/ 6 w 160"/>
                <a:gd name="T35" fmla="*/ 23 h 271"/>
                <a:gd name="T36" fmla="*/ 7 w 160"/>
                <a:gd name="T37" fmla="*/ 42 h 271"/>
                <a:gd name="T38" fmla="*/ 5 w 160"/>
                <a:gd name="T39" fmla="*/ 59 h 271"/>
                <a:gd name="T40" fmla="*/ 5 w 160"/>
                <a:gd name="T41" fmla="*/ 71 h 271"/>
                <a:gd name="T42" fmla="*/ 7 w 160"/>
                <a:gd name="T43" fmla="*/ 77 h 271"/>
                <a:gd name="T44" fmla="*/ 11 w 160"/>
                <a:gd name="T45" fmla="*/ 84 h 271"/>
                <a:gd name="T46" fmla="*/ 17 w 160"/>
                <a:gd name="T47" fmla="*/ 92 h 271"/>
                <a:gd name="T48" fmla="*/ 23 w 160"/>
                <a:gd name="T49" fmla="*/ 101 h 271"/>
                <a:gd name="T50" fmla="*/ 31 w 160"/>
                <a:gd name="T51" fmla="*/ 109 h 271"/>
                <a:gd name="T52" fmla="*/ 39 w 160"/>
                <a:gd name="T53" fmla="*/ 117 h 271"/>
                <a:gd name="T54" fmla="*/ 45 w 160"/>
                <a:gd name="T55" fmla="*/ 123 h 271"/>
                <a:gd name="T56" fmla="*/ 50 w 160"/>
                <a:gd name="T57" fmla="*/ 128 h 271"/>
                <a:gd name="T58" fmla="*/ 56 w 160"/>
                <a:gd name="T59" fmla="*/ 132 h 271"/>
                <a:gd name="T60" fmla="*/ 61 w 160"/>
                <a:gd name="T61" fmla="*/ 135 h 271"/>
                <a:gd name="T62" fmla="*/ 68 w 160"/>
                <a:gd name="T63" fmla="*/ 135 h 271"/>
                <a:gd name="T64" fmla="*/ 73 w 160"/>
                <a:gd name="T65" fmla="*/ 134 h 271"/>
                <a:gd name="T66" fmla="*/ 77 w 160"/>
                <a:gd name="T67" fmla="*/ 131 h 271"/>
                <a:gd name="T68" fmla="*/ 80 w 160"/>
                <a:gd name="T69" fmla="*/ 124 h 271"/>
                <a:gd name="T70" fmla="*/ 80 w 160"/>
                <a:gd name="T71" fmla="*/ 113 h 271"/>
                <a:gd name="T72" fmla="*/ 78 w 160"/>
                <a:gd name="T73" fmla="*/ 97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71"/>
                <a:gd name="T113" fmla="*/ 160 w 160"/>
                <a:gd name="T114" fmla="*/ 271 h 2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71">
                  <a:moveTo>
                    <a:pt x="156" y="195"/>
                  </a:moveTo>
                  <a:lnTo>
                    <a:pt x="155" y="191"/>
                  </a:lnTo>
                  <a:lnTo>
                    <a:pt x="153" y="183"/>
                  </a:lnTo>
                  <a:lnTo>
                    <a:pt x="148" y="171"/>
                  </a:lnTo>
                  <a:lnTo>
                    <a:pt x="143" y="154"/>
                  </a:lnTo>
                  <a:lnTo>
                    <a:pt x="137" y="137"/>
                  </a:lnTo>
                  <a:lnTo>
                    <a:pt x="130" y="118"/>
                  </a:lnTo>
                  <a:lnTo>
                    <a:pt x="122" y="100"/>
                  </a:lnTo>
                  <a:lnTo>
                    <a:pt x="115" y="83"/>
                  </a:lnTo>
                  <a:lnTo>
                    <a:pt x="103" y="67"/>
                  </a:lnTo>
                  <a:lnTo>
                    <a:pt x="86" y="48"/>
                  </a:lnTo>
                  <a:lnTo>
                    <a:pt x="64" y="32"/>
                  </a:lnTo>
                  <a:lnTo>
                    <a:pt x="42" y="16"/>
                  </a:lnTo>
                  <a:lnTo>
                    <a:pt x="23" y="6"/>
                  </a:lnTo>
                  <a:lnTo>
                    <a:pt x="7" y="0"/>
                  </a:lnTo>
                  <a:lnTo>
                    <a:pt x="0" y="2"/>
                  </a:lnTo>
                  <a:lnTo>
                    <a:pt x="2" y="13"/>
                  </a:lnTo>
                  <a:lnTo>
                    <a:pt x="12" y="46"/>
                  </a:lnTo>
                  <a:lnTo>
                    <a:pt x="14" y="84"/>
                  </a:lnTo>
                  <a:lnTo>
                    <a:pt x="10" y="118"/>
                  </a:lnTo>
                  <a:lnTo>
                    <a:pt x="10" y="143"/>
                  </a:lnTo>
                  <a:lnTo>
                    <a:pt x="14" y="154"/>
                  </a:lnTo>
                  <a:lnTo>
                    <a:pt x="23" y="168"/>
                  </a:lnTo>
                  <a:lnTo>
                    <a:pt x="34" y="184"/>
                  </a:lnTo>
                  <a:lnTo>
                    <a:pt x="47" y="202"/>
                  </a:lnTo>
                  <a:lnTo>
                    <a:pt x="62" y="218"/>
                  </a:lnTo>
                  <a:lnTo>
                    <a:pt x="77" y="234"/>
                  </a:lnTo>
                  <a:lnTo>
                    <a:pt x="90" y="247"/>
                  </a:lnTo>
                  <a:lnTo>
                    <a:pt x="101" y="257"/>
                  </a:lnTo>
                  <a:lnTo>
                    <a:pt x="112" y="264"/>
                  </a:lnTo>
                  <a:lnTo>
                    <a:pt x="123" y="270"/>
                  </a:lnTo>
                  <a:lnTo>
                    <a:pt x="135" y="271"/>
                  </a:lnTo>
                  <a:lnTo>
                    <a:pt x="145" y="268"/>
                  </a:lnTo>
                  <a:lnTo>
                    <a:pt x="153" y="262"/>
                  </a:lnTo>
                  <a:lnTo>
                    <a:pt x="159" y="248"/>
                  </a:lnTo>
                  <a:lnTo>
                    <a:pt x="160" y="226"/>
                  </a:lnTo>
                  <a:lnTo>
                    <a:pt x="156" y="195"/>
                  </a:lnTo>
                  <a:close/>
                </a:path>
              </a:pathLst>
            </a:custGeom>
            <a:solidFill>
              <a:srgbClr val="B56328"/>
            </a:solidFill>
            <a:ln w="9525">
              <a:noFill/>
              <a:round/>
              <a:headEnd/>
              <a:tailEnd/>
            </a:ln>
          </p:spPr>
          <p:txBody>
            <a:bodyPr/>
            <a:lstStyle/>
            <a:p>
              <a:endParaRPr lang="zh-CN" altLang="en-US" sz="1800"/>
            </a:p>
          </p:txBody>
        </p:sp>
        <p:sp>
          <p:nvSpPr>
            <p:cNvPr id="40" name="Freeform 317"/>
            <p:cNvSpPr>
              <a:spLocks/>
            </p:cNvSpPr>
            <p:nvPr/>
          </p:nvSpPr>
          <p:spPr bwMode="auto">
            <a:xfrm>
              <a:off x="2953" y="2578"/>
              <a:ext cx="148" cy="209"/>
            </a:xfrm>
            <a:custGeom>
              <a:avLst/>
              <a:gdLst>
                <a:gd name="T0" fmla="*/ 147 w 295"/>
                <a:gd name="T1" fmla="*/ 160 h 417"/>
                <a:gd name="T2" fmla="*/ 147 w 295"/>
                <a:gd name="T3" fmla="*/ 158 h 417"/>
                <a:gd name="T4" fmla="*/ 144 w 295"/>
                <a:gd name="T5" fmla="*/ 152 h 417"/>
                <a:gd name="T6" fmla="*/ 141 w 295"/>
                <a:gd name="T7" fmla="*/ 142 h 417"/>
                <a:gd name="T8" fmla="*/ 137 w 295"/>
                <a:gd name="T9" fmla="*/ 130 h 417"/>
                <a:gd name="T10" fmla="*/ 133 w 295"/>
                <a:gd name="T11" fmla="*/ 117 h 417"/>
                <a:gd name="T12" fmla="*/ 127 w 295"/>
                <a:gd name="T13" fmla="*/ 103 h 417"/>
                <a:gd name="T14" fmla="*/ 121 w 295"/>
                <a:gd name="T15" fmla="*/ 89 h 417"/>
                <a:gd name="T16" fmla="*/ 115 w 295"/>
                <a:gd name="T17" fmla="*/ 77 h 417"/>
                <a:gd name="T18" fmla="*/ 111 w 295"/>
                <a:gd name="T19" fmla="*/ 70 h 417"/>
                <a:gd name="T20" fmla="*/ 106 w 295"/>
                <a:gd name="T21" fmla="*/ 64 h 417"/>
                <a:gd name="T22" fmla="*/ 98 w 295"/>
                <a:gd name="T23" fmla="*/ 56 h 417"/>
                <a:gd name="T24" fmla="*/ 89 w 295"/>
                <a:gd name="T25" fmla="*/ 49 h 417"/>
                <a:gd name="T26" fmla="*/ 79 w 295"/>
                <a:gd name="T27" fmla="*/ 40 h 417"/>
                <a:gd name="T28" fmla="*/ 69 w 295"/>
                <a:gd name="T29" fmla="*/ 33 h 417"/>
                <a:gd name="T30" fmla="*/ 58 w 295"/>
                <a:gd name="T31" fmla="*/ 26 h 417"/>
                <a:gd name="T32" fmla="*/ 48 w 295"/>
                <a:gd name="T33" fmla="*/ 19 h 417"/>
                <a:gd name="T34" fmla="*/ 38 w 295"/>
                <a:gd name="T35" fmla="*/ 13 h 417"/>
                <a:gd name="T36" fmla="*/ 28 w 295"/>
                <a:gd name="T37" fmla="*/ 8 h 417"/>
                <a:gd name="T38" fmla="*/ 20 w 295"/>
                <a:gd name="T39" fmla="*/ 4 h 417"/>
                <a:gd name="T40" fmla="*/ 13 w 295"/>
                <a:gd name="T41" fmla="*/ 1 h 417"/>
                <a:gd name="T42" fmla="*/ 8 w 295"/>
                <a:gd name="T43" fmla="*/ 0 h 417"/>
                <a:gd name="T44" fmla="*/ 5 w 295"/>
                <a:gd name="T45" fmla="*/ 1 h 417"/>
                <a:gd name="T46" fmla="*/ 4 w 295"/>
                <a:gd name="T47" fmla="*/ 4 h 417"/>
                <a:gd name="T48" fmla="*/ 6 w 295"/>
                <a:gd name="T49" fmla="*/ 9 h 417"/>
                <a:gd name="T50" fmla="*/ 11 w 295"/>
                <a:gd name="T51" fmla="*/ 21 h 417"/>
                <a:gd name="T52" fmla="*/ 13 w 295"/>
                <a:gd name="T53" fmla="*/ 34 h 417"/>
                <a:gd name="T54" fmla="*/ 12 w 295"/>
                <a:gd name="T55" fmla="*/ 47 h 417"/>
                <a:gd name="T56" fmla="*/ 10 w 295"/>
                <a:gd name="T57" fmla="*/ 61 h 417"/>
                <a:gd name="T58" fmla="*/ 7 w 295"/>
                <a:gd name="T59" fmla="*/ 73 h 417"/>
                <a:gd name="T60" fmla="*/ 4 w 295"/>
                <a:gd name="T61" fmla="*/ 84 h 417"/>
                <a:gd name="T62" fmla="*/ 1 w 295"/>
                <a:gd name="T63" fmla="*/ 93 h 417"/>
                <a:gd name="T64" fmla="*/ 0 w 295"/>
                <a:gd name="T65" fmla="*/ 100 h 417"/>
                <a:gd name="T66" fmla="*/ 3 w 295"/>
                <a:gd name="T67" fmla="*/ 108 h 417"/>
                <a:gd name="T68" fmla="*/ 10 w 295"/>
                <a:gd name="T69" fmla="*/ 120 h 417"/>
                <a:gd name="T70" fmla="*/ 20 w 295"/>
                <a:gd name="T71" fmla="*/ 133 h 417"/>
                <a:gd name="T72" fmla="*/ 33 w 295"/>
                <a:gd name="T73" fmla="*/ 147 h 417"/>
                <a:gd name="T74" fmla="*/ 46 w 295"/>
                <a:gd name="T75" fmla="*/ 161 h 417"/>
                <a:gd name="T76" fmla="*/ 60 w 295"/>
                <a:gd name="T77" fmla="*/ 174 h 417"/>
                <a:gd name="T78" fmla="*/ 72 w 295"/>
                <a:gd name="T79" fmla="*/ 185 h 417"/>
                <a:gd name="T80" fmla="*/ 83 w 295"/>
                <a:gd name="T81" fmla="*/ 194 h 417"/>
                <a:gd name="T82" fmla="*/ 92 w 295"/>
                <a:gd name="T83" fmla="*/ 200 h 417"/>
                <a:gd name="T84" fmla="*/ 104 w 295"/>
                <a:gd name="T85" fmla="*/ 205 h 417"/>
                <a:gd name="T86" fmla="*/ 116 w 295"/>
                <a:gd name="T87" fmla="*/ 209 h 417"/>
                <a:gd name="T88" fmla="*/ 127 w 295"/>
                <a:gd name="T89" fmla="*/ 209 h 417"/>
                <a:gd name="T90" fmla="*/ 137 w 295"/>
                <a:gd name="T91" fmla="*/ 205 h 417"/>
                <a:gd name="T92" fmla="*/ 144 w 295"/>
                <a:gd name="T93" fmla="*/ 196 h 417"/>
                <a:gd name="T94" fmla="*/ 148 w 295"/>
                <a:gd name="T95" fmla="*/ 182 h 417"/>
                <a:gd name="T96" fmla="*/ 147 w 295"/>
                <a:gd name="T97" fmla="*/ 160 h 4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5"/>
                <a:gd name="T148" fmla="*/ 0 h 417"/>
                <a:gd name="T149" fmla="*/ 295 w 295"/>
                <a:gd name="T150" fmla="*/ 417 h 4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5" h="417">
                  <a:moveTo>
                    <a:pt x="294" y="320"/>
                  </a:moveTo>
                  <a:lnTo>
                    <a:pt x="293" y="315"/>
                  </a:lnTo>
                  <a:lnTo>
                    <a:pt x="288" y="303"/>
                  </a:lnTo>
                  <a:lnTo>
                    <a:pt x="282" y="283"/>
                  </a:lnTo>
                  <a:lnTo>
                    <a:pt x="274" y="260"/>
                  </a:lnTo>
                  <a:lnTo>
                    <a:pt x="265" y="234"/>
                  </a:lnTo>
                  <a:lnTo>
                    <a:pt x="253" y="205"/>
                  </a:lnTo>
                  <a:lnTo>
                    <a:pt x="242" y="178"/>
                  </a:lnTo>
                  <a:lnTo>
                    <a:pt x="230" y="153"/>
                  </a:lnTo>
                  <a:lnTo>
                    <a:pt x="222" y="140"/>
                  </a:lnTo>
                  <a:lnTo>
                    <a:pt x="211" y="127"/>
                  </a:lnTo>
                  <a:lnTo>
                    <a:pt x="196" y="112"/>
                  </a:lnTo>
                  <a:lnTo>
                    <a:pt x="177" y="97"/>
                  </a:lnTo>
                  <a:lnTo>
                    <a:pt x="158" y="80"/>
                  </a:lnTo>
                  <a:lnTo>
                    <a:pt x="137" y="65"/>
                  </a:lnTo>
                  <a:lnTo>
                    <a:pt x="116" y="51"/>
                  </a:lnTo>
                  <a:lnTo>
                    <a:pt x="96" y="38"/>
                  </a:lnTo>
                  <a:lnTo>
                    <a:pt x="75" y="25"/>
                  </a:lnTo>
                  <a:lnTo>
                    <a:pt x="55" y="15"/>
                  </a:lnTo>
                  <a:lnTo>
                    <a:pt x="39" y="8"/>
                  </a:lnTo>
                  <a:lnTo>
                    <a:pt x="25" y="2"/>
                  </a:lnTo>
                  <a:lnTo>
                    <a:pt x="15" y="0"/>
                  </a:lnTo>
                  <a:lnTo>
                    <a:pt x="9" y="2"/>
                  </a:lnTo>
                  <a:lnTo>
                    <a:pt x="7" y="8"/>
                  </a:lnTo>
                  <a:lnTo>
                    <a:pt x="11" y="17"/>
                  </a:lnTo>
                  <a:lnTo>
                    <a:pt x="22" y="42"/>
                  </a:lnTo>
                  <a:lnTo>
                    <a:pt x="26" y="68"/>
                  </a:lnTo>
                  <a:lnTo>
                    <a:pt x="24" y="94"/>
                  </a:lnTo>
                  <a:lnTo>
                    <a:pt x="20" y="121"/>
                  </a:lnTo>
                  <a:lnTo>
                    <a:pt x="13" y="145"/>
                  </a:lnTo>
                  <a:lnTo>
                    <a:pt x="7" y="167"/>
                  </a:lnTo>
                  <a:lnTo>
                    <a:pt x="1" y="185"/>
                  </a:lnTo>
                  <a:lnTo>
                    <a:pt x="0" y="200"/>
                  </a:lnTo>
                  <a:lnTo>
                    <a:pt x="6" y="216"/>
                  </a:lnTo>
                  <a:lnTo>
                    <a:pt x="20" y="239"/>
                  </a:lnTo>
                  <a:lnTo>
                    <a:pt x="40" y="265"/>
                  </a:lnTo>
                  <a:lnTo>
                    <a:pt x="66" y="294"/>
                  </a:lnTo>
                  <a:lnTo>
                    <a:pt x="92" y="321"/>
                  </a:lnTo>
                  <a:lnTo>
                    <a:pt x="120" y="348"/>
                  </a:lnTo>
                  <a:lnTo>
                    <a:pt x="144" y="370"/>
                  </a:lnTo>
                  <a:lnTo>
                    <a:pt x="165" y="387"/>
                  </a:lnTo>
                  <a:lnTo>
                    <a:pt x="184" y="400"/>
                  </a:lnTo>
                  <a:lnTo>
                    <a:pt x="207" y="410"/>
                  </a:lnTo>
                  <a:lnTo>
                    <a:pt x="232" y="417"/>
                  </a:lnTo>
                  <a:lnTo>
                    <a:pt x="253" y="417"/>
                  </a:lnTo>
                  <a:lnTo>
                    <a:pt x="273" y="410"/>
                  </a:lnTo>
                  <a:lnTo>
                    <a:pt x="287" y="391"/>
                  </a:lnTo>
                  <a:lnTo>
                    <a:pt x="295" y="363"/>
                  </a:lnTo>
                  <a:lnTo>
                    <a:pt x="294" y="320"/>
                  </a:lnTo>
                  <a:close/>
                </a:path>
              </a:pathLst>
            </a:custGeom>
            <a:solidFill>
              <a:srgbClr val="FFFFFF"/>
            </a:solidFill>
            <a:ln w="9525">
              <a:noFill/>
              <a:round/>
              <a:headEnd/>
              <a:tailEnd/>
            </a:ln>
          </p:spPr>
          <p:txBody>
            <a:bodyPr/>
            <a:lstStyle/>
            <a:p>
              <a:endParaRPr lang="zh-CN" altLang="en-US" sz="1800"/>
            </a:p>
          </p:txBody>
        </p:sp>
        <p:sp>
          <p:nvSpPr>
            <p:cNvPr id="41" name="Freeform 318"/>
            <p:cNvSpPr>
              <a:spLocks/>
            </p:cNvSpPr>
            <p:nvPr/>
          </p:nvSpPr>
          <p:spPr bwMode="auto">
            <a:xfrm>
              <a:off x="2959" y="2584"/>
              <a:ext cx="139" cy="200"/>
            </a:xfrm>
            <a:custGeom>
              <a:avLst/>
              <a:gdLst>
                <a:gd name="T0" fmla="*/ 0 w 278"/>
                <a:gd name="T1" fmla="*/ 97 h 400"/>
                <a:gd name="T2" fmla="*/ 3 w 278"/>
                <a:gd name="T3" fmla="*/ 104 h 400"/>
                <a:gd name="T4" fmla="*/ 9 w 278"/>
                <a:gd name="T5" fmla="*/ 115 h 400"/>
                <a:gd name="T6" fmla="*/ 19 w 278"/>
                <a:gd name="T7" fmla="*/ 127 h 400"/>
                <a:gd name="T8" fmla="*/ 31 w 278"/>
                <a:gd name="T9" fmla="*/ 141 h 400"/>
                <a:gd name="T10" fmla="*/ 44 w 278"/>
                <a:gd name="T11" fmla="*/ 154 h 400"/>
                <a:gd name="T12" fmla="*/ 56 w 278"/>
                <a:gd name="T13" fmla="*/ 167 h 400"/>
                <a:gd name="T14" fmla="*/ 68 w 278"/>
                <a:gd name="T15" fmla="*/ 178 h 400"/>
                <a:gd name="T16" fmla="*/ 78 w 278"/>
                <a:gd name="T17" fmla="*/ 186 h 400"/>
                <a:gd name="T18" fmla="*/ 87 w 278"/>
                <a:gd name="T19" fmla="*/ 192 h 400"/>
                <a:gd name="T20" fmla="*/ 98 w 278"/>
                <a:gd name="T21" fmla="*/ 197 h 400"/>
                <a:gd name="T22" fmla="*/ 109 w 278"/>
                <a:gd name="T23" fmla="*/ 200 h 400"/>
                <a:gd name="T24" fmla="*/ 119 w 278"/>
                <a:gd name="T25" fmla="*/ 200 h 400"/>
                <a:gd name="T26" fmla="*/ 129 w 278"/>
                <a:gd name="T27" fmla="*/ 196 h 400"/>
                <a:gd name="T28" fmla="*/ 136 w 278"/>
                <a:gd name="T29" fmla="*/ 188 h 400"/>
                <a:gd name="T30" fmla="*/ 139 w 278"/>
                <a:gd name="T31" fmla="*/ 174 h 400"/>
                <a:gd name="T32" fmla="*/ 139 w 278"/>
                <a:gd name="T33" fmla="*/ 154 h 400"/>
                <a:gd name="T34" fmla="*/ 139 w 278"/>
                <a:gd name="T35" fmla="*/ 151 h 400"/>
                <a:gd name="T36" fmla="*/ 137 w 278"/>
                <a:gd name="T37" fmla="*/ 145 h 400"/>
                <a:gd name="T38" fmla="*/ 134 w 278"/>
                <a:gd name="T39" fmla="*/ 136 h 400"/>
                <a:gd name="T40" fmla="*/ 130 w 278"/>
                <a:gd name="T41" fmla="*/ 124 h 400"/>
                <a:gd name="T42" fmla="*/ 125 w 278"/>
                <a:gd name="T43" fmla="*/ 111 h 400"/>
                <a:gd name="T44" fmla="*/ 120 w 278"/>
                <a:gd name="T45" fmla="*/ 98 h 400"/>
                <a:gd name="T46" fmla="*/ 115 w 278"/>
                <a:gd name="T47" fmla="*/ 86 h 400"/>
                <a:gd name="T48" fmla="*/ 109 w 278"/>
                <a:gd name="T49" fmla="*/ 74 h 400"/>
                <a:gd name="T50" fmla="*/ 105 w 278"/>
                <a:gd name="T51" fmla="*/ 68 h 400"/>
                <a:gd name="T52" fmla="*/ 100 w 278"/>
                <a:gd name="T53" fmla="*/ 60 h 400"/>
                <a:gd name="T54" fmla="*/ 93 w 278"/>
                <a:gd name="T55" fmla="*/ 53 h 400"/>
                <a:gd name="T56" fmla="*/ 84 w 278"/>
                <a:gd name="T57" fmla="*/ 46 h 400"/>
                <a:gd name="T58" fmla="*/ 75 w 278"/>
                <a:gd name="T59" fmla="*/ 39 h 400"/>
                <a:gd name="T60" fmla="*/ 66 w 278"/>
                <a:gd name="T61" fmla="*/ 31 h 400"/>
                <a:gd name="T62" fmla="*/ 55 w 278"/>
                <a:gd name="T63" fmla="*/ 25 h 400"/>
                <a:gd name="T64" fmla="*/ 45 w 278"/>
                <a:gd name="T65" fmla="*/ 18 h 400"/>
                <a:gd name="T66" fmla="*/ 36 w 278"/>
                <a:gd name="T67" fmla="*/ 13 h 400"/>
                <a:gd name="T68" fmla="*/ 26 w 278"/>
                <a:gd name="T69" fmla="*/ 7 h 400"/>
                <a:gd name="T70" fmla="*/ 19 w 278"/>
                <a:gd name="T71" fmla="*/ 3 h 400"/>
                <a:gd name="T72" fmla="*/ 12 w 278"/>
                <a:gd name="T73" fmla="*/ 2 h 400"/>
                <a:gd name="T74" fmla="*/ 7 w 278"/>
                <a:gd name="T75" fmla="*/ 0 h 400"/>
                <a:gd name="T76" fmla="*/ 5 w 278"/>
                <a:gd name="T77" fmla="*/ 1 h 400"/>
                <a:gd name="T78" fmla="*/ 4 w 278"/>
                <a:gd name="T79" fmla="*/ 3 h 400"/>
                <a:gd name="T80" fmla="*/ 6 w 278"/>
                <a:gd name="T81" fmla="*/ 8 h 400"/>
                <a:gd name="T82" fmla="*/ 10 w 278"/>
                <a:gd name="T83" fmla="*/ 21 h 400"/>
                <a:gd name="T84" fmla="*/ 12 w 278"/>
                <a:gd name="T85" fmla="*/ 33 h 400"/>
                <a:gd name="T86" fmla="*/ 11 w 278"/>
                <a:gd name="T87" fmla="*/ 45 h 400"/>
                <a:gd name="T88" fmla="*/ 9 w 278"/>
                <a:gd name="T89" fmla="*/ 58 h 400"/>
                <a:gd name="T90" fmla="*/ 6 w 278"/>
                <a:gd name="T91" fmla="*/ 70 h 400"/>
                <a:gd name="T92" fmla="*/ 3 w 278"/>
                <a:gd name="T93" fmla="*/ 80 h 400"/>
                <a:gd name="T94" fmla="*/ 1 w 278"/>
                <a:gd name="T95" fmla="*/ 89 h 400"/>
                <a:gd name="T96" fmla="*/ 0 w 278"/>
                <a:gd name="T97" fmla="*/ 97 h 4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400"/>
                <a:gd name="T149" fmla="*/ 278 w 278"/>
                <a:gd name="T150" fmla="*/ 400 h 4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400">
                  <a:moveTo>
                    <a:pt x="0" y="193"/>
                  </a:moveTo>
                  <a:lnTo>
                    <a:pt x="6" y="208"/>
                  </a:lnTo>
                  <a:lnTo>
                    <a:pt x="19" y="230"/>
                  </a:lnTo>
                  <a:lnTo>
                    <a:pt x="38" y="254"/>
                  </a:lnTo>
                  <a:lnTo>
                    <a:pt x="63" y="281"/>
                  </a:lnTo>
                  <a:lnTo>
                    <a:pt x="88" y="308"/>
                  </a:lnTo>
                  <a:lnTo>
                    <a:pt x="113" y="333"/>
                  </a:lnTo>
                  <a:lnTo>
                    <a:pt x="136" y="355"/>
                  </a:lnTo>
                  <a:lnTo>
                    <a:pt x="156" y="371"/>
                  </a:lnTo>
                  <a:lnTo>
                    <a:pt x="174" y="384"/>
                  </a:lnTo>
                  <a:lnTo>
                    <a:pt x="196" y="394"/>
                  </a:lnTo>
                  <a:lnTo>
                    <a:pt x="218" y="400"/>
                  </a:lnTo>
                  <a:lnTo>
                    <a:pt x="239" y="400"/>
                  </a:lnTo>
                  <a:lnTo>
                    <a:pt x="257" y="392"/>
                  </a:lnTo>
                  <a:lnTo>
                    <a:pt x="271" y="376"/>
                  </a:lnTo>
                  <a:lnTo>
                    <a:pt x="278" y="348"/>
                  </a:lnTo>
                  <a:lnTo>
                    <a:pt x="278" y="307"/>
                  </a:lnTo>
                  <a:lnTo>
                    <a:pt x="277" y="302"/>
                  </a:lnTo>
                  <a:lnTo>
                    <a:pt x="273" y="289"/>
                  </a:lnTo>
                  <a:lnTo>
                    <a:pt x="267" y="271"/>
                  </a:lnTo>
                  <a:lnTo>
                    <a:pt x="260" y="249"/>
                  </a:lnTo>
                  <a:lnTo>
                    <a:pt x="250" y="223"/>
                  </a:lnTo>
                  <a:lnTo>
                    <a:pt x="240" y="196"/>
                  </a:lnTo>
                  <a:lnTo>
                    <a:pt x="230" y="171"/>
                  </a:lnTo>
                  <a:lnTo>
                    <a:pt x="218" y="147"/>
                  </a:lnTo>
                  <a:lnTo>
                    <a:pt x="211" y="135"/>
                  </a:lnTo>
                  <a:lnTo>
                    <a:pt x="200" y="121"/>
                  </a:lnTo>
                  <a:lnTo>
                    <a:pt x="186" y="107"/>
                  </a:lnTo>
                  <a:lnTo>
                    <a:pt x="169" y="92"/>
                  </a:lnTo>
                  <a:lnTo>
                    <a:pt x="150" y="78"/>
                  </a:lnTo>
                  <a:lnTo>
                    <a:pt x="131" y="63"/>
                  </a:lnTo>
                  <a:lnTo>
                    <a:pt x="111" y="49"/>
                  </a:lnTo>
                  <a:lnTo>
                    <a:pt x="91" y="36"/>
                  </a:lnTo>
                  <a:lnTo>
                    <a:pt x="72" y="25"/>
                  </a:lnTo>
                  <a:lnTo>
                    <a:pt x="53" y="14"/>
                  </a:lnTo>
                  <a:lnTo>
                    <a:pt x="38" y="7"/>
                  </a:lnTo>
                  <a:lnTo>
                    <a:pt x="24" y="3"/>
                  </a:lnTo>
                  <a:lnTo>
                    <a:pt x="15" y="0"/>
                  </a:lnTo>
                  <a:lnTo>
                    <a:pt x="10" y="1"/>
                  </a:lnTo>
                  <a:lnTo>
                    <a:pt x="8" y="7"/>
                  </a:lnTo>
                  <a:lnTo>
                    <a:pt x="12" y="16"/>
                  </a:lnTo>
                  <a:lnTo>
                    <a:pt x="21" y="41"/>
                  </a:lnTo>
                  <a:lnTo>
                    <a:pt x="24" y="66"/>
                  </a:lnTo>
                  <a:lnTo>
                    <a:pt x="23" y="90"/>
                  </a:lnTo>
                  <a:lnTo>
                    <a:pt x="19" y="116"/>
                  </a:lnTo>
                  <a:lnTo>
                    <a:pt x="13" y="139"/>
                  </a:lnTo>
                  <a:lnTo>
                    <a:pt x="7" y="159"/>
                  </a:lnTo>
                  <a:lnTo>
                    <a:pt x="1" y="178"/>
                  </a:lnTo>
                  <a:lnTo>
                    <a:pt x="0" y="193"/>
                  </a:lnTo>
                  <a:close/>
                </a:path>
              </a:pathLst>
            </a:custGeom>
            <a:solidFill>
              <a:srgbClr val="F4E8E0"/>
            </a:solidFill>
            <a:ln w="9525">
              <a:noFill/>
              <a:round/>
              <a:headEnd/>
              <a:tailEnd/>
            </a:ln>
          </p:spPr>
          <p:txBody>
            <a:bodyPr/>
            <a:lstStyle/>
            <a:p>
              <a:endParaRPr lang="zh-CN" altLang="en-US" sz="1800"/>
            </a:p>
          </p:txBody>
        </p:sp>
        <p:sp>
          <p:nvSpPr>
            <p:cNvPr id="42" name="Freeform 319"/>
            <p:cNvSpPr>
              <a:spLocks/>
            </p:cNvSpPr>
            <p:nvPr/>
          </p:nvSpPr>
          <p:spPr bwMode="auto">
            <a:xfrm>
              <a:off x="2964" y="2590"/>
              <a:ext cx="131" cy="191"/>
            </a:xfrm>
            <a:custGeom>
              <a:avLst/>
              <a:gdLst>
                <a:gd name="T0" fmla="*/ 0 w 261"/>
                <a:gd name="T1" fmla="*/ 92 h 381"/>
                <a:gd name="T2" fmla="*/ 2 w 261"/>
                <a:gd name="T3" fmla="*/ 100 h 381"/>
                <a:gd name="T4" fmla="*/ 9 w 261"/>
                <a:gd name="T5" fmla="*/ 110 h 381"/>
                <a:gd name="T6" fmla="*/ 18 w 261"/>
                <a:gd name="T7" fmla="*/ 122 h 381"/>
                <a:gd name="T8" fmla="*/ 29 w 261"/>
                <a:gd name="T9" fmla="*/ 134 h 381"/>
                <a:gd name="T10" fmla="*/ 41 w 261"/>
                <a:gd name="T11" fmla="*/ 147 h 381"/>
                <a:gd name="T12" fmla="*/ 53 w 261"/>
                <a:gd name="T13" fmla="*/ 159 h 381"/>
                <a:gd name="T14" fmla="*/ 64 w 261"/>
                <a:gd name="T15" fmla="*/ 170 h 381"/>
                <a:gd name="T16" fmla="*/ 73 w 261"/>
                <a:gd name="T17" fmla="*/ 177 h 381"/>
                <a:gd name="T18" fmla="*/ 82 w 261"/>
                <a:gd name="T19" fmla="*/ 183 h 381"/>
                <a:gd name="T20" fmla="*/ 92 w 261"/>
                <a:gd name="T21" fmla="*/ 188 h 381"/>
                <a:gd name="T22" fmla="*/ 102 w 261"/>
                <a:gd name="T23" fmla="*/ 191 h 381"/>
                <a:gd name="T24" fmla="*/ 112 w 261"/>
                <a:gd name="T25" fmla="*/ 191 h 381"/>
                <a:gd name="T26" fmla="*/ 121 w 261"/>
                <a:gd name="T27" fmla="*/ 187 h 381"/>
                <a:gd name="T28" fmla="*/ 127 w 261"/>
                <a:gd name="T29" fmla="*/ 179 h 381"/>
                <a:gd name="T30" fmla="*/ 131 w 261"/>
                <a:gd name="T31" fmla="*/ 166 h 381"/>
                <a:gd name="T32" fmla="*/ 131 w 261"/>
                <a:gd name="T33" fmla="*/ 146 h 381"/>
                <a:gd name="T34" fmla="*/ 130 w 261"/>
                <a:gd name="T35" fmla="*/ 144 h 381"/>
                <a:gd name="T36" fmla="*/ 129 w 261"/>
                <a:gd name="T37" fmla="*/ 138 h 381"/>
                <a:gd name="T38" fmla="*/ 126 w 261"/>
                <a:gd name="T39" fmla="*/ 129 h 381"/>
                <a:gd name="T40" fmla="*/ 122 w 261"/>
                <a:gd name="T41" fmla="*/ 118 h 381"/>
                <a:gd name="T42" fmla="*/ 118 w 261"/>
                <a:gd name="T43" fmla="*/ 106 h 381"/>
                <a:gd name="T44" fmla="*/ 113 w 261"/>
                <a:gd name="T45" fmla="*/ 93 h 381"/>
                <a:gd name="T46" fmla="*/ 108 w 261"/>
                <a:gd name="T47" fmla="*/ 81 h 381"/>
                <a:gd name="T48" fmla="*/ 103 w 261"/>
                <a:gd name="T49" fmla="*/ 70 h 381"/>
                <a:gd name="T50" fmla="*/ 99 w 261"/>
                <a:gd name="T51" fmla="*/ 64 h 381"/>
                <a:gd name="T52" fmla="*/ 94 w 261"/>
                <a:gd name="T53" fmla="*/ 58 h 381"/>
                <a:gd name="T54" fmla="*/ 87 w 261"/>
                <a:gd name="T55" fmla="*/ 51 h 381"/>
                <a:gd name="T56" fmla="*/ 79 w 261"/>
                <a:gd name="T57" fmla="*/ 44 h 381"/>
                <a:gd name="T58" fmla="*/ 70 w 261"/>
                <a:gd name="T59" fmla="*/ 37 h 381"/>
                <a:gd name="T60" fmla="*/ 61 w 261"/>
                <a:gd name="T61" fmla="*/ 30 h 381"/>
                <a:gd name="T62" fmla="*/ 52 w 261"/>
                <a:gd name="T63" fmla="*/ 23 h 381"/>
                <a:gd name="T64" fmla="*/ 43 w 261"/>
                <a:gd name="T65" fmla="*/ 17 h 381"/>
                <a:gd name="T66" fmla="*/ 34 w 261"/>
                <a:gd name="T67" fmla="*/ 12 h 381"/>
                <a:gd name="T68" fmla="*/ 25 w 261"/>
                <a:gd name="T69" fmla="*/ 7 h 381"/>
                <a:gd name="T70" fmla="*/ 18 w 261"/>
                <a:gd name="T71" fmla="*/ 3 h 381"/>
                <a:gd name="T72" fmla="*/ 12 w 261"/>
                <a:gd name="T73" fmla="*/ 1 h 381"/>
                <a:gd name="T74" fmla="*/ 7 w 261"/>
                <a:gd name="T75" fmla="*/ 0 h 381"/>
                <a:gd name="T76" fmla="*/ 5 w 261"/>
                <a:gd name="T77" fmla="*/ 1 h 381"/>
                <a:gd name="T78" fmla="*/ 4 w 261"/>
                <a:gd name="T79" fmla="*/ 3 h 381"/>
                <a:gd name="T80" fmla="*/ 6 w 261"/>
                <a:gd name="T81" fmla="*/ 8 h 381"/>
                <a:gd name="T82" fmla="*/ 10 w 261"/>
                <a:gd name="T83" fmla="*/ 19 h 381"/>
                <a:gd name="T84" fmla="*/ 12 w 261"/>
                <a:gd name="T85" fmla="*/ 31 h 381"/>
                <a:gd name="T86" fmla="*/ 11 w 261"/>
                <a:gd name="T87" fmla="*/ 43 h 381"/>
                <a:gd name="T88" fmla="*/ 9 w 261"/>
                <a:gd name="T89" fmla="*/ 55 h 381"/>
                <a:gd name="T90" fmla="*/ 6 w 261"/>
                <a:gd name="T91" fmla="*/ 66 h 381"/>
                <a:gd name="T92" fmla="*/ 3 w 261"/>
                <a:gd name="T93" fmla="*/ 77 h 381"/>
                <a:gd name="T94" fmla="*/ 1 w 261"/>
                <a:gd name="T95" fmla="*/ 85 h 381"/>
                <a:gd name="T96" fmla="*/ 0 w 261"/>
                <a:gd name="T97" fmla="*/ 92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81"/>
                <a:gd name="T149" fmla="*/ 261 w 261"/>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81">
                  <a:moveTo>
                    <a:pt x="0" y="184"/>
                  </a:moveTo>
                  <a:lnTo>
                    <a:pt x="4" y="199"/>
                  </a:lnTo>
                  <a:lnTo>
                    <a:pt x="17" y="219"/>
                  </a:lnTo>
                  <a:lnTo>
                    <a:pt x="35" y="243"/>
                  </a:lnTo>
                  <a:lnTo>
                    <a:pt x="57" y="268"/>
                  </a:lnTo>
                  <a:lnTo>
                    <a:pt x="81" y="294"/>
                  </a:lnTo>
                  <a:lnTo>
                    <a:pt x="106" y="318"/>
                  </a:lnTo>
                  <a:lnTo>
                    <a:pt x="128" y="339"/>
                  </a:lnTo>
                  <a:lnTo>
                    <a:pt x="146" y="353"/>
                  </a:lnTo>
                  <a:lnTo>
                    <a:pt x="163" y="365"/>
                  </a:lnTo>
                  <a:lnTo>
                    <a:pt x="183" y="375"/>
                  </a:lnTo>
                  <a:lnTo>
                    <a:pt x="204" y="381"/>
                  </a:lnTo>
                  <a:lnTo>
                    <a:pt x="224" y="381"/>
                  </a:lnTo>
                  <a:lnTo>
                    <a:pt x="242" y="374"/>
                  </a:lnTo>
                  <a:lnTo>
                    <a:pt x="254" y="358"/>
                  </a:lnTo>
                  <a:lnTo>
                    <a:pt x="261" y="332"/>
                  </a:lnTo>
                  <a:lnTo>
                    <a:pt x="261" y="291"/>
                  </a:lnTo>
                  <a:lnTo>
                    <a:pt x="260" y="287"/>
                  </a:lnTo>
                  <a:lnTo>
                    <a:pt x="257" y="275"/>
                  </a:lnTo>
                  <a:lnTo>
                    <a:pt x="251" y="258"/>
                  </a:lnTo>
                  <a:lnTo>
                    <a:pt x="244" y="236"/>
                  </a:lnTo>
                  <a:lnTo>
                    <a:pt x="235" y="212"/>
                  </a:lnTo>
                  <a:lnTo>
                    <a:pt x="226" y="186"/>
                  </a:lnTo>
                  <a:lnTo>
                    <a:pt x="215" y="162"/>
                  </a:lnTo>
                  <a:lnTo>
                    <a:pt x="205" y="139"/>
                  </a:lnTo>
                  <a:lnTo>
                    <a:pt x="198" y="128"/>
                  </a:lnTo>
                  <a:lnTo>
                    <a:pt x="188" y="115"/>
                  </a:lnTo>
                  <a:lnTo>
                    <a:pt x="174" y="101"/>
                  </a:lnTo>
                  <a:lnTo>
                    <a:pt x="158" y="87"/>
                  </a:lnTo>
                  <a:lnTo>
                    <a:pt x="140" y="74"/>
                  </a:lnTo>
                  <a:lnTo>
                    <a:pt x="122" y="59"/>
                  </a:lnTo>
                  <a:lnTo>
                    <a:pt x="103" y="46"/>
                  </a:lnTo>
                  <a:lnTo>
                    <a:pt x="85" y="33"/>
                  </a:lnTo>
                  <a:lnTo>
                    <a:pt x="67" y="23"/>
                  </a:lnTo>
                  <a:lnTo>
                    <a:pt x="50" y="14"/>
                  </a:lnTo>
                  <a:lnTo>
                    <a:pt x="35" y="6"/>
                  </a:lnTo>
                  <a:lnTo>
                    <a:pt x="23" y="1"/>
                  </a:lnTo>
                  <a:lnTo>
                    <a:pt x="13" y="0"/>
                  </a:lnTo>
                  <a:lnTo>
                    <a:pt x="9" y="1"/>
                  </a:lnTo>
                  <a:lnTo>
                    <a:pt x="8" y="6"/>
                  </a:lnTo>
                  <a:lnTo>
                    <a:pt x="11" y="15"/>
                  </a:lnTo>
                  <a:lnTo>
                    <a:pt x="20" y="38"/>
                  </a:lnTo>
                  <a:lnTo>
                    <a:pt x="24" y="62"/>
                  </a:lnTo>
                  <a:lnTo>
                    <a:pt x="22" y="86"/>
                  </a:lnTo>
                  <a:lnTo>
                    <a:pt x="18" y="109"/>
                  </a:lnTo>
                  <a:lnTo>
                    <a:pt x="11" y="132"/>
                  </a:lnTo>
                  <a:lnTo>
                    <a:pt x="5" y="153"/>
                  </a:lnTo>
                  <a:lnTo>
                    <a:pt x="1" y="170"/>
                  </a:lnTo>
                  <a:lnTo>
                    <a:pt x="0" y="184"/>
                  </a:lnTo>
                  <a:close/>
                </a:path>
              </a:pathLst>
            </a:custGeom>
            <a:solidFill>
              <a:srgbClr val="EAD3C4"/>
            </a:solidFill>
            <a:ln w="9525">
              <a:noFill/>
              <a:round/>
              <a:headEnd/>
              <a:tailEnd/>
            </a:ln>
          </p:spPr>
          <p:txBody>
            <a:bodyPr/>
            <a:lstStyle/>
            <a:p>
              <a:endParaRPr lang="zh-CN" altLang="en-US" sz="1800"/>
            </a:p>
          </p:txBody>
        </p:sp>
        <p:sp>
          <p:nvSpPr>
            <p:cNvPr id="43" name="Freeform 320"/>
            <p:cNvSpPr>
              <a:spLocks/>
            </p:cNvSpPr>
            <p:nvPr/>
          </p:nvSpPr>
          <p:spPr bwMode="auto">
            <a:xfrm>
              <a:off x="2969" y="2595"/>
              <a:ext cx="123" cy="183"/>
            </a:xfrm>
            <a:custGeom>
              <a:avLst/>
              <a:gdLst>
                <a:gd name="T0" fmla="*/ 0 w 246"/>
                <a:gd name="T1" fmla="*/ 88 h 365"/>
                <a:gd name="T2" fmla="*/ 3 w 246"/>
                <a:gd name="T3" fmla="*/ 95 h 365"/>
                <a:gd name="T4" fmla="*/ 8 w 246"/>
                <a:gd name="T5" fmla="*/ 105 h 365"/>
                <a:gd name="T6" fmla="*/ 17 w 246"/>
                <a:gd name="T7" fmla="*/ 117 h 365"/>
                <a:gd name="T8" fmla="*/ 27 w 246"/>
                <a:gd name="T9" fmla="*/ 129 h 365"/>
                <a:gd name="T10" fmla="*/ 38 w 246"/>
                <a:gd name="T11" fmla="*/ 141 h 365"/>
                <a:gd name="T12" fmla="*/ 49 w 246"/>
                <a:gd name="T13" fmla="*/ 152 h 365"/>
                <a:gd name="T14" fmla="*/ 60 w 246"/>
                <a:gd name="T15" fmla="*/ 162 h 365"/>
                <a:gd name="T16" fmla="*/ 68 w 246"/>
                <a:gd name="T17" fmla="*/ 170 h 365"/>
                <a:gd name="T18" fmla="*/ 77 w 246"/>
                <a:gd name="T19" fmla="*/ 175 h 365"/>
                <a:gd name="T20" fmla="*/ 86 w 246"/>
                <a:gd name="T21" fmla="*/ 180 h 365"/>
                <a:gd name="T22" fmla="*/ 96 w 246"/>
                <a:gd name="T23" fmla="*/ 183 h 365"/>
                <a:gd name="T24" fmla="*/ 105 w 246"/>
                <a:gd name="T25" fmla="*/ 183 h 365"/>
                <a:gd name="T26" fmla="*/ 114 w 246"/>
                <a:gd name="T27" fmla="*/ 179 h 365"/>
                <a:gd name="T28" fmla="*/ 120 w 246"/>
                <a:gd name="T29" fmla="*/ 171 h 365"/>
                <a:gd name="T30" fmla="*/ 123 w 246"/>
                <a:gd name="T31" fmla="*/ 159 h 365"/>
                <a:gd name="T32" fmla="*/ 123 w 246"/>
                <a:gd name="T33" fmla="*/ 140 h 365"/>
                <a:gd name="T34" fmla="*/ 122 w 246"/>
                <a:gd name="T35" fmla="*/ 138 h 365"/>
                <a:gd name="T36" fmla="*/ 121 w 246"/>
                <a:gd name="T37" fmla="*/ 132 h 365"/>
                <a:gd name="T38" fmla="*/ 118 w 246"/>
                <a:gd name="T39" fmla="*/ 124 h 365"/>
                <a:gd name="T40" fmla="*/ 115 w 246"/>
                <a:gd name="T41" fmla="*/ 114 h 365"/>
                <a:gd name="T42" fmla="*/ 111 w 246"/>
                <a:gd name="T43" fmla="*/ 102 h 365"/>
                <a:gd name="T44" fmla="*/ 106 w 246"/>
                <a:gd name="T45" fmla="*/ 90 h 365"/>
                <a:gd name="T46" fmla="*/ 102 w 246"/>
                <a:gd name="T47" fmla="*/ 78 h 365"/>
                <a:gd name="T48" fmla="*/ 96 w 246"/>
                <a:gd name="T49" fmla="*/ 67 h 365"/>
                <a:gd name="T50" fmla="*/ 93 w 246"/>
                <a:gd name="T51" fmla="*/ 62 h 365"/>
                <a:gd name="T52" fmla="*/ 88 w 246"/>
                <a:gd name="T53" fmla="*/ 56 h 365"/>
                <a:gd name="T54" fmla="*/ 82 w 246"/>
                <a:gd name="T55" fmla="*/ 49 h 365"/>
                <a:gd name="T56" fmla="*/ 75 w 246"/>
                <a:gd name="T57" fmla="*/ 42 h 365"/>
                <a:gd name="T58" fmla="*/ 67 w 246"/>
                <a:gd name="T59" fmla="*/ 35 h 365"/>
                <a:gd name="T60" fmla="*/ 58 w 246"/>
                <a:gd name="T61" fmla="*/ 29 h 365"/>
                <a:gd name="T62" fmla="*/ 49 w 246"/>
                <a:gd name="T63" fmla="*/ 23 h 365"/>
                <a:gd name="T64" fmla="*/ 41 w 246"/>
                <a:gd name="T65" fmla="*/ 16 h 365"/>
                <a:gd name="T66" fmla="*/ 31 w 246"/>
                <a:gd name="T67" fmla="*/ 11 h 365"/>
                <a:gd name="T68" fmla="*/ 24 w 246"/>
                <a:gd name="T69" fmla="*/ 7 h 365"/>
                <a:gd name="T70" fmla="*/ 18 w 246"/>
                <a:gd name="T71" fmla="*/ 4 h 365"/>
                <a:gd name="T72" fmla="*/ 12 w 246"/>
                <a:gd name="T73" fmla="*/ 2 h 365"/>
                <a:gd name="T74" fmla="*/ 7 w 246"/>
                <a:gd name="T75" fmla="*/ 0 h 365"/>
                <a:gd name="T76" fmla="*/ 5 w 246"/>
                <a:gd name="T77" fmla="*/ 1 h 365"/>
                <a:gd name="T78" fmla="*/ 4 w 246"/>
                <a:gd name="T79" fmla="*/ 4 h 365"/>
                <a:gd name="T80" fmla="*/ 6 w 246"/>
                <a:gd name="T81" fmla="*/ 8 h 365"/>
                <a:gd name="T82" fmla="*/ 10 w 246"/>
                <a:gd name="T83" fmla="*/ 19 h 365"/>
                <a:gd name="T84" fmla="*/ 12 w 246"/>
                <a:gd name="T85" fmla="*/ 30 h 365"/>
                <a:gd name="T86" fmla="*/ 11 w 246"/>
                <a:gd name="T87" fmla="*/ 42 h 365"/>
                <a:gd name="T88" fmla="*/ 9 w 246"/>
                <a:gd name="T89" fmla="*/ 53 h 365"/>
                <a:gd name="T90" fmla="*/ 6 w 246"/>
                <a:gd name="T91" fmla="*/ 64 h 365"/>
                <a:gd name="T92" fmla="*/ 3 w 246"/>
                <a:gd name="T93" fmla="*/ 74 h 365"/>
                <a:gd name="T94" fmla="*/ 1 w 246"/>
                <a:gd name="T95" fmla="*/ 82 h 365"/>
                <a:gd name="T96" fmla="*/ 0 w 246"/>
                <a:gd name="T97" fmla="*/ 88 h 3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6"/>
                <a:gd name="T148" fmla="*/ 0 h 365"/>
                <a:gd name="T149" fmla="*/ 246 w 246"/>
                <a:gd name="T150" fmla="*/ 365 h 3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6" h="365">
                  <a:moveTo>
                    <a:pt x="0" y="176"/>
                  </a:moveTo>
                  <a:lnTo>
                    <a:pt x="5" y="190"/>
                  </a:lnTo>
                  <a:lnTo>
                    <a:pt x="16" y="210"/>
                  </a:lnTo>
                  <a:lnTo>
                    <a:pt x="33" y="233"/>
                  </a:lnTo>
                  <a:lnTo>
                    <a:pt x="54" y="257"/>
                  </a:lnTo>
                  <a:lnTo>
                    <a:pt x="76" y="281"/>
                  </a:lnTo>
                  <a:lnTo>
                    <a:pt x="98" y="304"/>
                  </a:lnTo>
                  <a:lnTo>
                    <a:pt x="119" y="324"/>
                  </a:lnTo>
                  <a:lnTo>
                    <a:pt x="136" y="339"/>
                  </a:lnTo>
                  <a:lnTo>
                    <a:pt x="153" y="350"/>
                  </a:lnTo>
                  <a:lnTo>
                    <a:pt x="172" y="360"/>
                  </a:lnTo>
                  <a:lnTo>
                    <a:pt x="191" y="365"/>
                  </a:lnTo>
                  <a:lnTo>
                    <a:pt x="210" y="365"/>
                  </a:lnTo>
                  <a:lnTo>
                    <a:pt x="227" y="358"/>
                  </a:lnTo>
                  <a:lnTo>
                    <a:pt x="239" y="342"/>
                  </a:lnTo>
                  <a:lnTo>
                    <a:pt x="246" y="317"/>
                  </a:lnTo>
                  <a:lnTo>
                    <a:pt x="246" y="279"/>
                  </a:lnTo>
                  <a:lnTo>
                    <a:pt x="244" y="276"/>
                  </a:lnTo>
                  <a:lnTo>
                    <a:pt x="241" y="264"/>
                  </a:lnTo>
                  <a:lnTo>
                    <a:pt x="236" y="248"/>
                  </a:lnTo>
                  <a:lnTo>
                    <a:pt x="229" y="227"/>
                  </a:lnTo>
                  <a:lnTo>
                    <a:pt x="221" y="204"/>
                  </a:lnTo>
                  <a:lnTo>
                    <a:pt x="212" y="180"/>
                  </a:lnTo>
                  <a:lnTo>
                    <a:pt x="203" y="156"/>
                  </a:lnTo>
                  <a:lnTo>
                    <a:pt x="192" y="134"/>
                  </a:lnTo>
                  <a:lnTo>
                    <a:pt x="186" y="123"/>
                  </a:lnTo>
                  <a:lnTo>
                    <a:pt x="176" y="111"/>
                  </a:lnTo>
                  <a:lnTo>
                    <a:pt x="164" y="98"/>
                  </a:lnTo>
                  <a:lnTo>
                    <a:pt x="149" y="84"/>
                  </a:lnTo>
                  <a:lnTo>
                    <a:pt x="133" y="70"/>
                  </a:lnTo>
                  <a:lnTo>
                    <a:pt x="115" y="58"/>
                  </a:lnTo>
                  <a:lnTo>
                    <a:pt x="98" y="45"/>
                  </a:lnTo>
                  <a:lnTo>
                    <a:pt x="81" y="32"/>
                  </a:lnTo>
                  <a:lnTo>
                    <a:pt x="63" y="22"/>
                  </a:lnTo>
                  <a:lnTo>
                    <a:pt x="48" y="14"/>
                  </a:lnTo>
                  <a:lnTo>
                    <a:pt x="35" y="7"/>
                  </a:lnTo>
                  <a:lnTo>
                    <a:pt x="23" y="3"/>
                  </a:lnTo>
                  <a:lnTo>
                    <a:pt x="14" y="0"/>
                  </a:lnTo>
                  <a:lnTo>
                    <a:pt x="9" y="1"/>
                  </a:lnTo>
                  <a:lnTo>
                    <a:pt x="8" y="7"/>
                  </a:lnTo>
                  <a:lnTo>
                    <a:pt x="12" y="15"/>
                  </a:lnTo>
                  <a:lnTo>
                    <a:pt x="20" y="37"/>
                  </a:lnTo>
                  <a:lnTo>
                    <a:pt x="23" y="60"/>
                  </a:lnTo>
                  <a:lnTo>
                    <a:pt x="21" y="83"/>
                  </a:lnTo>
                  <a:lnTo>
                    <a:pt x="17" y="106"/>
                  </a:lnTo>
                  <a:lnTo>
                    <a:pt x="12" y="127"/>
                  </a:lnTo>
                  <a:lnTo>
                    <a:pt x="6" y="147"/>
                  </a:lnTo>
                  <a:lnTo>
                    <a:pt x="1" y="164"/>
                  </a:lnTo>
                  <a:lnTo>
                    <a:pt x="0" y="176"/>
                  </a:lnTo>
                  <a:close/>
                </a:path>
              </a:pathLst>
            </a:custGeom>
            <a:solidFill>
              <a:srgbClr val="E0BCA3"/>
            </a:solidFill>
            <a:ln w="9525">
              <a:noFill/>
              <a:round/>
              <a:headEnd/>
              <a:tailEnd/>
            </a:ln>
          </p:spPr>
          <p:txBody>
            <a:bodyPr/>
            <a:lstStyle/>
            <a:p>
              <a:endParaRPr lang="zh-CN" altLang="en-US" sz="1800"/>
            </a:p>
          </p:txBody>
        </p:sp>
        <p:sp>
          <p:nvSpPr>
            <p:cNvPr id="44" name="Freeform 321"/>
            <p:cNvSpPr>
              <a:spLocks/>
            </p:cNvSpPr>
            <p:nvPr/>
          </p:nvSpPr>
          <p:spPr bwMode="auto">
            <a:xfrm>
              <a:off x="2974" y="2601"/>
              <a:ext cx="114" cy="173"/>
            </a:xfrm>
            <a:custGeom>
              <a:avLst/>
              <a:gdLst>
                <a:gd name="T0" fmla="*/ 0 w 229"/>
                <a:gd name="T1" fmla="*/ 84 h 346"/>
                <a:gd name="T2" fmla="*/ 2 w 229"/>
                <a:gd name="T3" fmla="*/ 91 h 346"/>
                <a:gd name="T4" fmla="*/ 7 w 229"/>
                <a:gd name="T5" fmla="*/ 100 h 346"/>
                <a:gd name="T6" fmla="*/ 16 w 229"/>
                <a:gd name="T7" fmla="*/ 111 h 346"/>
                <a:gd name="T8" fmla="*/ 25 w 229"/>
                <a:gd name="T9" fmla="*/ 122 h 346"/>
                <a:gd name="T10" fmla="*/ 35 w 229"/>
                <a:gd name="T11" fmla="*/ 134 h 346"/>
                <a:gd name="T12" fmla="*/ 45 w 229"/>
                <a:gd name="T13" fmla="*/ 145 h 346"/>
                <a:gd name="T14" fmla="*/ 55 w 229"/>
                <a:gd name="T15" fmla="*/ 154 h 346"/>
                <a:gd name="T16" fmla="*/ 63 w 229"/>
                <a:gd name="T17" fmla="*/ 161 h 346"/>
                <a:gd name="T18" fmla="*/ 71 w 229"/>
                <a:gd name="T19" fmla="*/ 167 h 346"/>
                <a:gd name="T20" fmla="*/ 80 w 229"/>
                <a:gd name="T21" fmla="*/ 171 h 346"/>
                <a:gd name="T22" fmla="*/ 89 w 229"/>
                <a:gd name="T23" fmla="*/ 173 h 346"/>
                <a:gd name="T24" fmla="*/ 98 w 229"/>
                <a:gd name="T25" fmla="*/ 173 h 346"/>
                <a:gd name="T26" fmla="*/ 105 w 229"/>
                <a:gd name="T27" fmla="*/ 171 h 346"/>
                <a:gd name="T28" fmla="*/ 111 w 229"/>
                <a:gd name="T29" fmla="*/ 163 h 346"/>
                <a:gd name="T30" fmla="*/ 114 w 229"/>
                <a:gd name="T31" fmla="*/ 150 h 346"/>
                <a:gd name="T32" fmla="*/ 114 w 229"/>
                <a:gd name="T33" fmla="*/ 133 h 346"/>
                <a:gd name="T34" fmla="*/ 113 w 229"/>
                <a:gd name="T35" fmla="*/ 131 h 346"/>
                <a:gd name="T36" fmla="*/ 112 w 229"/>
                <a:gd name="T37" fmla="*/ 125 h 346"/>
                <a:gd name="T38" fmla="*/ 109 w 229"/>
                <a:gd name="T39" fmla="*/ 117 h 346"/>
                <a:gd name="T40" fmla="*/ 107 w 229"/>
                <a:gd name="T41" fmla="*/ 107 h 346"/>
                <a:gd name="T42" fmla="*/ 103 w 229"/>
                <a:gd name="T43" fmla="*/ 96 h 346"/>
                <a:gd name="T44" fmla="*/ 98 w 229"/>
                <a:gd name="T45" fmla="*/ 85 h 346"/>
                <a:gd name="T46" fmla="*/ 94 w 229"/>
                <a:gd name="T47" fmla="*/ 73 h 346"/>
                <a:gd name="T48" fmla="*/ 90 w 229"/>
                <a:gd name="T49" fmla="*/ 62 h 346"/>
                <a:gd name="T50" fmla="*/ 87 w 229"/>
                <a:gd name="T51" fmla="*/ 57 h 346"/>
                <a:gd name="T52" fmla="*/ 82 w 229"/>
                <a:gd name="T53" fmla="*/ 51 h 346"/>
                <a:gd name="T54" fmla="*/ 77 w 229"/>
                <a:gd name="T55" fmla="*/ 46 h 346"/>
                <a:gd name="T56" fmla="*/ 70 w 229"/>
                <a:gd name="T57" fmla="*/ 40 h 346"/>
                <a:gd name="T58" fmla="*/ 62 w 229"/>
                <a:gd name="T59" fmla="*/ 34 h 346"/>
                <a:gd name="T60" fmla="*/ 54 w 229"/>
                <a:gd name="T61" fmla="*/ 27 h 346"/>
                <a:gd name="T62" fmla="*/ 46 w 229"/>
                <a:gd name="T63" fmla="*/ 21 h 346"/>
                <a:gd name="T64" fmla="*/ 38 w 229"/>
                <a:gd name="T65" fmla="*/ 15 h 346"/>
                <a:gd name="T66" fmla="*/ 30 w 229"/>
                <a:gd name="T67" fmla="*/ 10 h 346"/>
                <a:gd name="T68" fmla="*/ 22 w 229"/>
                <a:gd name="T69" fmla="*/ 5 h 346"/>
                <a:gd name="T70" fmla="*/ 16 w 229"/>
                <a:gd name="T71" fmla="*/ 3 h 346"/>
                <a:gd name="T72" fmla="*/ 11 w 229"/>
                <a:gd name="T73" fmla="*/ 1 h 346"/>
                <a:gd name="T74" fmla="*/ 7 w 229"/>
                <a:gd name="T75" fmla="*/ 0 h 346"/>
                <a:gd name="T76" fmla="*/ 4 w 229"/>
                <a:gd name="T77" fmla="*/ 1 h 346"/>
                <a:gd name="T78" fmla="*/ 3 w 229"/>
                <a:gd name="T79" fmla="*/ 3 h 346"/>
                <a:gd name="T80" fmla="*/ 5 w 229"/>
                <a:gd name="T81" fmla="*/ 7 h 346"/>
                <a:gd name="T82" fmla="*/ 9 w 229"/>
                <a:gd name="T83" fmla="*/ 17 h 346"/>
                <a:gd name="T84" fmla="*/ 10 w 229"/>
                <a:gd name="T85" fmla="*/ 28 h 346"/>
                <a:gd name="T86" fmla="*/ 10 w 229"/>
                <a:gd name="T87" fmla="*/ 39 h 346"/>
                <a:gd name="T88" fmla="*/ 8 w 229"/>
                <a:gd name="T89" fmla="*/ 50 h 346"/>
                <a:gd name="T90" fmla="*/ 5 w 229"/>
                <a:gd name="T91" fmla="*/ 60 h 346"/>
                <a:gd name="T92" fmla="*/ 3 w 229"/>
                <a:gd name="T93" fmla="*/ 70 h 346"/>
                <a:gd name="T94" fmla="*/ 1 w 229"/>
                <a:gd name="T95" fmla="*/ 78 h 346"/>
                <a:gd name="T96" fmla="*/ 0 w 229"/>
                <a:gd name="T97" fmla="*/ 84 h 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346"/>
                <a:gd name="T149" fmla="*/ 229 w 229"/>
                <a:gd name="T150" fmla="*/ 346 h 3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346">
                  <a:moveTo>
                    <a:pt x="0" y="168"/>
                  </a:moveTo>
                  <a:lnTo>
                    <a:pt x="5" y="182"/>
                  </a:lnTo>
                  <a:lnTo>
                    <a:pt x="15" y="200"/>
                  </a:lnTo>
                  <a:lnTo>
                    <a:pt x="32" y="222"/>
                  </a:lnTo>
                  <a:lnTo>
                    <a:pt x="50" y="245"/>
                  </a:lnTo>
                  <a:lnTo>
                    <a:pt x="71" y="268"/>
                  </a:lnTo>
                  <a:lnTo>
                    <a:pt x="91" y="290"/>
                  </a:lnTo>
                  <a:lnTo>
                    <a:pt x="111" y="308"/>
                  </a:lnTo>
                  <a:lnTo>
                    <a:pt x="127" y="322"/>
                  </a:lnTo>
                  <a:lnTo>
                    <a:pt x="142" y="333"/>
                  </a:lnTo>
                  <a:lnTo>
                    <a:pt x="161" y="342"/>
                  </a:lnTo>
                  <a:lnTo>
                    <a:pt x="179" y="346"/>
                  </a:lnTo>
                  <a:lnTo>
                    <a:pt x="196" y="346"/>
                  </a:lnTo>
                  <a:lnTo>
                    <a:pt x="211" y="341"/>
                  </a:lnTo>
                  <a:lnTo>
                    <a:pt x="223" y="326"/>
                  </a:lnTo>
                  <a:lnTo>
                    <a:pt x="229" y="300"/>
                  </a:lnTo>
                  <a:lnTo>
                    <a:pt x="229" y="265"/>
                  </a:lnTo>
                  <a:lnTo>
                    <a:pt x="227" y="261"/>
                  </a:lnTo>
                  <a:lnTo>
                    <a:pt x="224" y="250"/>
                  </a:lnTo>
                  <a:lnTo>
                    <a:pt x="219" y="235"/>
                  </a:lnTo>
                  <a:lnTo>
                    <a:pt x="214" y="214"/>
                  </a:lnTo>
                  <a:lnTo>
                    <a:pt x="207" y="192"/>
                  </a:lnTo>
                  <a:lnTo>
                    <a:pt x="197" y="169"/>
                  </a:lnTo>
                  <a:lnTo>
                    <a:pt x="189" y="146"/>
                  </a:lnTo>
                  <a:lnTo>
                    <a:pt x="180" y="125"/>
                  </a:lnTo>
                  <a:lnTo>
                    <a:pt x="174" y="115"/>
                  </a:lnTo>
                  <a:lnTo>
                    <a:pt x="165" y="103"/>
                  </a:lnTo>
                  <a:lnTo>
                    <a:pt x="154" y="92"/>
                  </a:lnTo>
                  <a:lnTo>
                    <a:pt x="140" y="79"/>
                  </a:lnTo>
                  <a:lnTo>
                    <a:pt x="125" y="67"/>
                  </a:lnTo>
                  <a:lnTo>
                    <a:pt x="109" y="54"/>
                  </a:lnTo>
                  <a:lnTo>
                    <a:pt x="93" y="41"/>
                  </a:lnTo>
                  <a:lnTo>
                    <a:pt x="76" y="30"/>
                  </a:lnTo>
                  <a:lnTo>
                    <a:pt x="60" y="20"/>
                  </a:lnTo>
                  <a:lnTo>
                    <a:pt x="45" y="11"/>
                  </a:lnTo>
                  <a:lnTo>
                    <a:pt x="33" y="6"/>
                  </a:lnTo>
                  <a:lnTo>
                    <a:pt x="22" y="1"/>
                  </a:lnTo>
                  <a:lnTo>
                    <a:pt x="14" y="0"/>
                  </a:lnTo>
                  <a:lnTo>
                    <a:pt x="8" y="1"/>
                  </a:lnTo>
                  <a:lnTo>
                    <a:pt x="7" y="6"/>
                  </a:lnTo>
                  <a:lnTo>
                    <a:pt x="11" y="14"/>
                  </a:lnTo>
                  <a:lnTo>
                    <a:pt x="19" y="34"/>
                  </a:lnTo>
                  <a:lnTo>
                    <a:pt x="21" y="56"/>
                  </a:lnTo>
                  <a:lnTo>
                    <a:pt x="20" y="78"/>
                  </a:lnTo>
                  <a:lnTo>
                    <a:pt x="17" y="100"/>
                  </a:lnTo>
                  <a:lnTo>
                    <a:pt x="11" y="121"/>
                  </a:lnTo>
                  <a:lnTo>
                    <a:pt x="6" y="139"/>
                  </a:lnTo>
                  <a:lnTo>
                    <a:pt x="2" y="155"/>
                  </a:lnTo>
                  <a:lnTo>
                    <a:pt x="0" y="168"/>
                  </a:lnTo>
                  <a:close/>
                </a:path>
              </a:pathLst>
            </a:custGeom>
            <a:solidFill>
              <a:srgbClr val="D3A584"/>
            </a:solidFill>
            <a:ln w="9525">
              <a:noFill/>
              <a:round/>
              <a:headEnd/>
              <a:tailEnd/>
            </a:ln>
          </p:spPr>
          <p:txBody>
            <a:bodyPr/>
            <a:lstStyle/>
            <a:p>
              <a:endParaRPr lang="zh-CN" altLang="en-US" sz="1800"/>
            </a:p>
          </p:txBody>
        </p:sp>
        <p:sp>
          <p:nvSpPr>
            <p:cNvPr id="45" name="Freeform 322"/>
            <p:cNvSpPr>
              <a:spLocks/>
            </p:cNvSpPr>
            <p:nvPr/>
          </p:nvSpPr>
          <p:spPr bwMode="auto">
            <a:xfrm>
              <a:off x="2979" y="2607"/>
              <a:ext cx="106" cy="164"/>
            </a:xfrm>
            <a:custGeom>
              <a:avLst/>
              <a:gdLst>
                <a:gd name="T0" fmla="*/ 0 w 212"/>
                <a:gd name="T1" fmla="*/ 79 h 330"/>
                <a:gd name="T2" fmla="*/ 2 w 212"/>
                <a:gd name="T3" fmla="*/ 85 h 330"/>
                <a:gd name="T4" fmla="*/ 7 w 212"/>
                <a:gd name="T5" fmla="*/ 94 h 330"/>
                <a:gd name="T6" fmla="*/ 14 w 212"/>
                <a:gd name="T7" fmla="*/ 104 h 330"/>
                <a:gd name="T8" fmla="*/ 23 w 212"/>
                <a:gd name="T9" fmla="*/ 116 h 330"/>
                <a:gd name="T10" fmla="*/ 33 w 212"/>
                <a:gd name="T11" fmla="*/ 127 h 330"/>
                <a:gd name="T12" fmla="*/ 43 w 212"/>
                <a:gd name="T13" fmla="*/ 137 h 330"/>
                <a:gd name="T14" fmla="*/ 51 w 212"/>
                <a:gd name="T15" fmla="*/ 146 h 330"/>
                <a:gd name="T16" fmla="*/ 58 w 212"/>
                <a:gd name="T17" fmla="*/ 153 h 330"/>
                <a:gd name="T18" fmla="*/ 66 w 212"/>
                <a:gd name="T19" fmla="*/ 158 h 330"/>
                <a:gd name="T20" fmla="*/ 74 w 212"/>
                <a:gd name="T21" fmla="*/ 162 h 330"/>
                <a:gd name="T22" fmla="*/ 83 w 212"/>
                <a:gd name="T23" fmla="*/ 164 h 330"/>
                <a:gd name="T24" fmla="*/ 91 w 212"/>
                <a:gd name="T25" fmla="*/ 164 h 330"/>
                <a:gd name="T26" fmla="*/ 98 w 212"/>
                <a:gd name="T27" fmla="*/ 161 h 330"/>
                <a:gd name="T28" fmla="*/ 103 w 212"/>
                <a:gd name="T29" fmla="*/ 154 h 330"/>
                <a:gd name="T30" fmla="*/ 106 w 212"/>
                <a:gd name="T31" fmla="*/ 142 h 330"/>
                <a:gd name="T32" fmla="*/ 106 w 212"/>
                <a:gd name="T33" fmla="*/ 125 h 330"/>
                <a:gd name="T34" fmla="*/ 106 w 212"/>
                <a:gd name="T35" fmla="*/ 123 h 330"/>
                <a:gd name="T36" fmla="*/ 104 w 212"/>
                <a:gd name="T37" fmla="*/ 118 h 330"/>
                <a:gd name="T38" fmla="*/ 102 w 212"/>
                <a:gd name="T39" fmla="*/ 111 h 330"/>
                <a:gd name="T40" fmla="*/ 99 w 212"/>
                <a:gd name="T41" fmla="*/ 101 h 330"/>
                <a:gd name="T42" fmla="*/ 96 w 212"/>
                <a:gd name="T43" fmla="*/ 90 h 330"/>
                <a:gd name="T44" fmla="*/ 92 w 212"/>
                <a:gd name="T45" fmla="*/ 80 h 330"/>
                <a:gd name="T46" fmla="*/ 88 w 212"/>
                <a:gd name="T47" fmla="*/ 69 h 330"/>
                <a:gd name="T48" fmla="*/ 84 w 212"/>
                <a:gd name="T49" fmla="*/ 59 h 330"/>
                <a:gd name="T50" fmla="*/ 81 w 212"/>
                <a:gd name="T51" fmla="*/ 55 h 330"/>
                <a:gd name="T52" fmla="*/ 77 w 212"/>
                <a:gd name="T53" fmla="*/ 49 h 330"/>
                <a:gd name="T54" fmla="*/ 72 w 212"/>
                <a:gd name="T55" fmla="*/ 43 h 330"/>
                <a:gd name="T56" fmla="*/ 65 w 212"/>
                <a:gd name="T57" fmla="*/ 37 h 330"/>
                <a:gd name="T58" fmla="*/ 58 w 212"/>
                <a:gd name="T59" fmla="*/ 31 h 330"/>
                <a:gd name="T60" fmla="*/ 51 w 212"/>
                <a:gd name="T61" fmla="*/ 25 h 330"/>
                <a:gd name="T62" fmla="*/ 43 w 212"/>
                <a:gd name="T63" fmla="*/ 19 h 330"/>
                <a:gd name="T64" fmla="*/ 35 w 212"/>
                <a:gd name="T65" fmla="*/ 14 h 330"/>
                <a:gd name="T66" fmla="*/ 27 w 212"/>
                <a:gd name="T67" fmla="*/ 10 h 330"/>
                <a:gd name="T68" fmla="*/ 21 w 212"/>
                <a:gd name="T69" fmla="*/ 6 h 330"/>
                <a:gd name="T70" fmla="*/ 15 w 212"/>
                <a:gd name="T71" fmla="*/ 2 h 330"/>
                <a:gd name="T72" fmla="*/ 10 w 212"/>
                <a:gd name="T73" fmla="*/ 0 h 330"/>
                <a:gd name="T74" fmla="*/ 6 w 212"/>
                <a:gd name="T75" fmla="*/ 0 h 330"/>
                <a:gd name="T76" fmla="*/ 4 w 212"/>
                <a:gd name="T77" fmla="*/ 0 h 330"/>
                <a:gd name="T78" fmla="*/ 3 w 212"/>
                <a:gd name="T79" fmla="*/ 2 h 330"/>
                <a:gd name="T80" fmla="*/ 5 w 212"/>
                <a:gd name="T81" fmla="*/ 6 h 330"/>
                <a:gd name="T82" fmla="*/ 9 w 212"/>
                <a:gd name="T83" fmla="*/ 16 h 330"/>
                <a:gd name="T84" fmla="*/ 10 w 212"/>
                <a:gd name="T85" fmla="*/ 27 h 330"/>
                <a:gd name="T86" fmla="*/ 9 w 212"/>
                <a:gd name="T87" fmla="*/ 37 h 330"/>
                <a:gd name="T88" fmla="*/ 7 w 212"/>
                <a:gd name="T89" fmla="*/ 48 h 330"/>
                <a:gd name="T90" fmla="*/ 5 w 212"/>
                <a:gd name="T91" fmla="*/ 57 h 330"/>
                <a:gd name="T92" fmla="*/ 2 w 212"/>
                <a:gd name="T93" fmla="*/ 66 h 330"/>
                <a:gd name="T94" fmla="*/ 1 w 212"/>
                <a:gd name="T95" fmla="*/ 74 h 330"/>
                <a:gd name="T96" fmla="*/ 0 w 212"/>
                <a:gd name="T97" fmla="*/ 79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2"/>
                <a:gd name="T148" fmla="*/ 0 h 330"/>
                <a:gd name="T149" fmla="*/ 212 w 212"/>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2" h="330">
                  <a:moveTo>
                    <a:pt x="0" y="159"/>
                  </a:moveTo>
                  <a:lnTo>
                    <a:pt x="3" y="172"/>
                  </a:lnTo>
                  <a:lnTo>
                    <a:pt x="14" y="190"/>
                  </a:lnTo>
                  <a:lnTo>
                    <a:pt x="29" y="210"/>
                  </a:lnTo>
                  <a:lnTo>
                    <a:pt x="46" y="233"/>
                  </a:lnTo>
                  <a:lnTo>
                    <a:pt x="65" y="255"/>
                  </a:lnTo>
                  <a:lnTo>
                    <a:pt x="85" y="276"/>
                  </a:lnTo>
                  <a:lnTo>
                    <a:pt x="102" y="293"/>
                  </a:lnTo>
                  <a:lnTo>
                    <a:pt x="117" y="307"/>
                  </a:lnTo>
                  <a:lnTo>
                    <a:pt x="131" y="317"/>
                  </a:lnTo>
                  <a:lnTo>
                    <a:pt x="147" y="325"/>
                  </a:lnTo>
                  <a:lnTo>
                    <a:pt x="165" y="330"/>
                  </a:lnTo>
                  <a:lnTo>
                    <a:pt x="181" y="330"/>
                  </a:lnTo>
                  <a:lnTo>
                    <a:pt x="195" y="323"/>
                  </a:lnTo>
                  <a:lnTo>
                    <a:pt x="206" y="309"/>
                  </a:lnTo>
                  <a:lnTo>
                    <a:pt x="212" y="286"/>
                  </a:lnTo>
                  <a:lnTo>
                    <a:pt x="212" y="251"/>
                  </a:lnTo>
                  <a:lnTo>
                    <a:pt x="211" y="248"/>
                  </a:lnTo>
                  <a:lnTo>
                    <a:pt x="208" y="238"/>
                  </a:lnTo>
                  <a:lnTo>
                    <a:pt x="204" y="223"/>
                  </a:lnTo>
                  <a:lnTo>
                    <a:pt x="198" y="204"/>
                  </a:lnTo>
                  <a:lnTo>
                    <a:pt x="191" y="182"/>
                  </a:lnTo>
                  <a:lnTo>
                    <a:pt x="184" y="160"/>
                  </a:lnTo>
                  <a:lnTo>
                    <a:pt x="176" y="138"/>
                  </a:lnTo>
                  <a:lnTo>
                    <a:pt x="168" y="119"/>
                  </a:lnTo>
                  <a:lnTo>
                    <a:pt x="162" y="110"/>
                  </a:lnTo>
                  <a:lnTo>
                    <a:pt x="153" y="98"/>
                  </a:lnTo>
                  <a:lnTo>
                    <a:pt x="143" y="87"/>
                  </a:lnTo>
                  <a:lnTo>
                    <a:pt x="130" y="75"/>
                  </a:lnTo>
                  <a:lnTo>
                    <a:pt x="116" y="62"/>
                  </a:lnTo>
                  <a:lnTo>
                    <a:pt x="101" y="51"/>
                  </a:lnTo>
                  <a:lnTo>
                    <a:pt x="85" y="39"/>
                  </a:lnTo>
                  <a:lnTo>
                    <a:pt x="70" y="29"/>
                  </a:lnTo>
                  <a:lnTo>
                    <a:pt x="55" y="20"/>
                  </a:lnTo>
                  <a:lnTo>
                    <a:pt x="42" y="12"/>
                  </a:lnTo>
                  <a:lnTo>
                    <a:pt x="30" y="5"/>
                  </a:lnTo>
                  <a:lnTo>
                    <a:pt x="19" y="1"/>
                  </a:lnTo>
                  <a:lnTo>
                    <a:pt x="12" y="0"/>
                  </a:lnTo>
                  <a:lnTo>
                    <a:pt x="8" y="1"/>
                  </a:lnTo>
                  <a:lnTo>
                    <a:pt x="7" y="5"/>
                  </a:lnTo>
                  <a:lnTo>
                    <a:pt x="10" y="13"/>
                  </a:lnTo>
                  <a:lnTo>
                    <a:pt x="17" y="33"/>
                  </a:lnTo>
                  <a:lnTo>
                    <a:pt x="19" y="54"/>
                  </a:lnTo>
                  <a:lnTo>
                    <a:pt x="18" y="75"/>
                  </a:lnTo>
                  <a:lnTo>
                    <a:pt x="15" y="96"/>
                  </a:lnTo>
                  <a:lnTo>
                    <a:pt x="9" y="115"/>
                  </a:lnTo>
                  <a:lnTo>
                    <a:pt x="4" y="133"/>
                  </a:lnTo>
                  <a:lnTo>
                    <a:pt x="1" y="148"/>
                  </a:lnTo>
                  <a:lnTo>
                    <a:pt x="0" y="159"/>
                  </a:lnTo>
                  <a:close/>
                </a:path>
              </a:pathLst>
            </a:custGeom>
            <a:solidFill>
              <a:srgbClr val="CC9166"/>
            </a:solidFill>
            <a:ln w="9525">
              <a:noFill/>
              <a:round/>
              <a:headEnd/>
              <a:tailEnd/>
            </a:ln>
          </p:spPr>
          <p:txBody>
            <a:bodyPr/>
            <a:lstStyle/>
            <a:p>
              <a:endParaRPr lang="zh-CN" altLang="en-US" sz="1800"/>
            </a:p>
          </p:txBody>
        </p:sp>
        <p:sp>
          <p:nvSpPr>
            <p:cNvPr id="46" name="Freeform 323"/>
            <p:cNvSpPr>
              <a:spLocks/>
            </p:cNvSpPr>
            <p:nvPr/>
          </p:nvSpPr>
          <p:spPr bwMode="auto">
            <a:xfrm>
              <a:off x="2985" y="2612"/>
              <a:ext cx="98" cy="156"/>
            </a:xfrm>
            <a:custGeom>
              <a:avLst/>
              <a:gdLst>
                <a:gd name="T0" fmla="*/ 0 w 196"/>
                <a:gd name="T1" fmla="*/ 76 h 312"/>
                <a:gd name="T2" fmla="*/ 2 w 196"/>
                <a:gd name="T3" fmla="*/ 81 h 312"/>
                <a:gd name="T4" fmla="*/ 6 w 196"/>
                <a:gd name="T5" fmla="*/ 89 h 312"/>
                <a:gd name="T6" fmla="*/ 13 w 196"/>
                <a:gd name="T7" fmla="*/ 99 h 312"/>
                <a:gd name="T8" fmla="*/ 21 w 196"/>
                <a:gd name="T9" fmla="*/ 110 h 312"/>
                <a:gd name="T10" fmla="*/ 30 w 196"/>
                <a:gd name="T11" fmla="*/ 121 h 312"/>
                <a:gd name="T12" fmla="*/ 39 w 196"/>
                <a:gd name="T13" fmla="*/ 131 h 312"/>
                <a:gd name="T14" fmla="*/ 47 w 196"/>
                <a:gd name="T15" fmla="*/ 139 h 312"/>
                <a:gd name="T16" fmla="*/ 53 w 196"/>
                <a:gd name="T17" fmla="*/ 145 h 312"/>
                <a:gd name="T18" fmla="*/ 60 w 196"/>
                <a:gd name="T19" fmla="*/ 150 h 312"/>
                <a:gd name="T20" fmla="*/ 68 w 196"/>
                <a:gd name="T21" fmla="*/ 154 h 312"/>
                <a:gd name="T22" fmla="*/ 76 w 196"/>
                <a:gd name="T23" fmla="*/ 156 h 312"/>
                <a:gd name="T24" fmla="*/ 84 w 196"/>
                <a:gd name="T25" fmla="*/ 156 h 312"/>
                <a:gd name="T26" fmla="*/ 90 w 196"/>
                <a:gd name="T27" fmla="*/ 153 h 312"/>
                <a:gd name="T28" fmla="*/ 95 w 196"/>
                <a:gd name="T29" fmla="*/ 146 h 312"/>
                <a:gd name="T30" fmla="*/ 98 w 196"/>
                <a:gd name="T31" fmla="*/ 135 h 312"/>
                <a:gd name="T32" fmla="*/ 98 w 196"/>
                <a:gd name="T33" fmla="*/ 118 h 312"/>
                <a:gd name="T34" fmla="*/ 98 w 196"/>
                <a:gd name="T35" fmla="*/ 117 h 312"/>
                <a:gd name="T36" fmla="*/ 97 w 196"/>
                <a:gd name="T37" fmla="*/ 112 h 312"/>
                <a:gd name="T38" fmla="*/ 94 w 196"/>
                <a:gd name="T39" fmla="*/ 104 h 312"/>
                <a:gd name="T40" fmla="*/ 92 w 196"/>
                <a:gd name="T41" fmla="*/ 95 h 312"/>
                <a:gd name="T42" fmla="*/ 89 w 196"/>
                <a:gd name="T43" fmla="*/ 85 h 312"/>
                <a:gd name="T44" fmla="*/ 86 w 196"/>
                <a:gd name="T45" fmla="*/ 76 h 312"/>
                <a:gd name="T46" fmla="*/ 82 w 196"/>
                <a:gd name="T47" fmla="*/ 65 h 312"/>
                <a:gd name="T48" fmla="*/ 78 w 196"/>
                <a:gd name="T49" fmla="*/ 56 h 312"/>
                <a:gd name="T50" fmla="*/ 72 w 196"/>
                <a:gd name="T51" fmla="*/ 46 h 312"/>
                <a:gd name="T52" fmla="*/ 60 w 196"/>
                <a:gd name="T53" fmla="*/ 35 h 312"/>
                <a:gd name="T54" fmla="*/ 47 w 196"/>
                <a:gd name="T55" fmla="*/ 23 h 312"/>
                <a:gd name="T56" fmla="*/ 33 w 196"/>
                <a:gd name="T57" fmla="*/ 13 h 312"/>
                <a:gd name="T58" fmla="*/ 20 w 196"/>
                <a:gd name="T59" fmla="*/ 5 h 312"/>
                <a:gd name="T60" fmla="*/ 10 w 196"/>
                <a:gd name="T61" fmla="*/ 0 h 312"/>
                <a:gd name="T62" fmla="*/ 4 w 196"/>
                <a:gd name="T63" fmla="*/ 0 h 312"/>
                <a:gd name="T64" fmla="*/ 6 w 196"/>
                <a:gd name="T65" fmla="*/ 5 h 312"/>
                <a:gd name="T66" fmla="*/ 9 w 196"/>
                <a:gd name="T67" fmla="*/ 15 h 312"/>
                <a:gd name="T68" fmla="*/ 10 w 196"/>
                <a:gd name="T69" fmla="*/ 25 h 312"/>
                <a:gd name="T70" fmla="*/ 9 w 196"/>
                <a:gd name="T71" fmla="*/ 35 h 312"/>
                <a:gd name="T72" fmla="*/ 7 w 196"/>
                <a:gd name="T73" fmla="*/ 45 h 312"/>
                <a:gd name="T74" fmla="*/ 5 w 196"/>
                <a:gd name="T75" fmla="*/ 54 h 312"/>
                <a:gd name="T76" fmla="*/ 3 w 196"/>
                <a:gd name="T77" fmla="*/ 62 h 312"/>
                <a:gd name="T78" fmla="*/ 1 w 196"/>
                <a:gd name="T79" fmla="*/ 70 h 312"/>
                <a:gd name="T80" fmla="*/ 0 w 196"/>
                <a:gd name="T81" fmla="*/ 76 h 3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312"/>
                <a:gd name="T125" fmla="*/ 196 w 196"/>
                <a:gd name="T126" fmla="*/ 312 h 3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312">
                  <a:moveTo>
                    <a:pt x="0" y="151"/>
                  </a:moveTo>
                  <a:lnTo>
                    <a:pt x="4" y="163"/>
                  </a:lnTo>
                  <a:lnTo>
                    <a:pt x="13" y="179"/>
                  </a:lnTo>
                  <a:lnTo>
                    <a:pt x="26" y="199"/>
                  </a:lnTo>
                  <a:lnTo>
                    <a:pt x="42" y="220"/>
                  </a:lnTo>
                  <a:lnTo>
                    <a:pt x="60" y="242"/>
                  </a:lnTo>
                  <a:lnTo>
                    <a:pt x="77" y="261"/>
                  </a:lnTo>
                  <a:lnTo>
                    <a:pt x="93" y="277"/>
                  </a:lnTo>
                  <a:lnTo>
                    <a:pt x="107" y="290"/>
                  </a:lnTo>
                  <a:lnTo>
                    <a:pt x="121" y="299"/>
                  </a:lnTo>
                  <a:lnTo>
                    <a:pt x="136" y="307"/>
                  </a:lnTo>
                  <a:lnTo>
                    <a:pt x="152" y="312"/>
                  </a:lnTo>
                  <a:lnTo>
                    <a:pt x="167" y="312"/>
                  </a:lnTo>
                  <a:lnTo>
                    <a:pt x="180" y="305"/>
                  </a:lnTo>
                  <a:lnTo>
                    <a:pt x="190" y="292"/>
                  </a:lnTo>
                  <a:lnTo>
                    <a:pt x="196" y="269"/>
                  </a:lnTo>
                  <a:lnTo>
                    <a:pt x="196" y="237"/>
                  </a:lnTo>
                  <a:lnTo>
                    <a:pt x="195" y="234"/>
                  </a:lnTo>
                  <a:lnTo>
                    <a:pt x="193" y="224"/>
                  </a:lnTo>
                  <a:lnTo>
                    <a:pt x="188" y="209"/>
                  </a:lnTo>
                  <a:lnTo>
                    <a:pt x="183" y="191"/>
                  </a:lnTo>
                  <a:lnTo>
                    <a:pt x="178" y="171"/>
                  </a:lnTo>
                  <a:lnTo>
                    <a:pt x="171" y="151"/>
                  </a:lnTo>
                  <a:lnTo>
                    <a:pt x="163" y="130"/>
                  </a:lnTo>
                  <a:lnTo>
                    <a:pt x="156" y="112"/>
                  </a:lnTo>
                  <a:lnTo>
                    <a:pt x="143" y="92"/>
                  </a:lnTo>
                  <a:lnTo>
                    <a:pt x="121" y="70"/>
                  </a:lnTo>
                  <a:lnTo>
                    <a:pt x="93" y="47"/>
                  </a:lnTo>
                  <a:lnTo>
                    <a:pt x="66" y="26"/>
                  </a:lnTo>
                  <a:lnTo>
                    <a:pt x="39" y="10"/>
                  </a:lnTo>
                  <a:lnTo>
                    <a:pt x="20" y="0"/>
                  </a:lnTo>
                  <a:lnTo>
                    <a:pt x="8" y="0"/>
                  </a:lnTo>
                  <a:lnTo>
                    <a:pt x="11" y="11"/>
                  </a:lnTo>
                  <a:lnTo>
                    <a:pt x="17" y="31"/>
                  </a:lnTo>
                  <a:lnTo>
                    <a:pt x="19" y="50"/>
                  </a:lnTo>
                  <a:lnTo>
                    <a:pt x="17" y="70"/>
                  </a:lnTo>
                  <a:lnTo>
                    <a:pt x="14" y="90"/>
                  </a:lnTo>
                  <a:lnTo>
                    <a:pt x="9" y="108"/>
                  </a:lnTo>
                  <a:lnTo>
                    <a:pt x="5" y="125"/>
                  </a:lnTo>
                  <a:lnTo>
                    <a:pt x="1" y="139"/>
                  </a:lnTo>
                  <a:lnTo>
                    <a:pt x="0" y="151"/>
                  </a:lnTo>
                  <a:close/>
                </a:path>
              </a:pathLst>
            </a:custGeom>
            <a:solidFill>
              <a:srgbClr val="C17A47"/>
            </a:solidFill>
            <a:ln w="9525">
              <a:noFill/>
              <a:round/>
              <a:headEnd/>
              <a:tailEnd/>
            </a:ln>
          </p:spPr>
          <p:txBody>
            <a:bodyPr/>
            <a:lstStyle/>
            <a:p>
              <a:endParaRPr lang="zh-CN" altLang="en-US" sz="1800"/>
            </a:p>
          </p:txBody>
        </p:sp>
        <p:sp>
          <p:nvSpPr>
            <p:cNvPr id="47" name="Freeform 324"/>
            <p:cNvSpPr>
              <a:spLocks/>
            </p:cNvSpPr>
            <p:nvPr/>
          </p:nvSpPr>
          <p:spPr bwMode="auto">
            <a:xfrm>
              <a:off x="2989" y="2618"/>
              <a:ext cx="90" cy="147"/>
            </a:xfrm>
            <a:custGeom>
              <a:avLst/>
              <a:gdLst>
                <a:gd name="T0" fmla="*/ 90 w 180"/>
                <a:gd name="T1" fmla="*/ 112 h 294"/>
                <a:gd name="T2" fmla="*/ 90 w 180"/>
                <a:gd name="T3" fmla="*/ 110 h 294"/>
                <a:gd name="T4" fmla="*/ 89 w 180"/>
                <a:gd name="T5" fmla="*/ 105 h 294"/>
                <a:gd name="T6" fmla="*/ 87 w 180"/>
                <a:gd name="T7" fmla="*/ 98 h 294"/>
                <a:gd name="T8" fmla="*/ 85 w 180"/>
                <a:gd name="T9" fmla="*/ 90 h 294"/>
                <a:gd name="T10" fmla="*/ 82 w 180"/>
                <a:gd name="T11" fmla="*/ 81 h 294"/>
                <a:gd name="T12" fmla="*/ 79 w 180"/>
                <a:gd name="T13" fmla="*/ 71 h 294"/>
                <a:gd name="T14" fmla="*/ 76 w 180"/>
                <a:gd name="T15" fmla="*/ 61 h 294"/>
                <a:gd name="T16" fmla="*/ 72 w 180"/>
                <a:gd name="T17" fmla="*/ 52 h 294"/>
                <a:gd name="T18" fmla="*/ 67 w 180"/>
                <a:gd name="T19" fmla="*/ 43 h 294"/>
                <a:gd name="T20" fmla="*/ 56 w 180"/>
                <a:gd name="T21" fmla="*/ 33 h 294"/>
                <a:gd name="T22" fmla="*/ 44 w 180"/>
                <a:gd name="T23" fmla="*/ 22 h 294"/>
                <a:gd name="T24" fmla="*/ 31 w 180"/>
                <a:gd name="T25" fmla="*/ 12 h 294"/>
                <a:gd name="T26" fmla="*/ 19 w 180"/>
                <a:gd name="T27" fmla="*/ 5 h 294"/>
                <a:gd name="T28" fmla="*/ 10 w 180"/>
                <a:gd name="T29" fmla="*/ 0 h 294"/>
                <a:gd name="T30" fmla="*/ 5 w 180"/>
                <a:gd name="T31" fmla="*/ 0 h 294"/>
                <a:gd name="T32" fmla="*/ 6 w 180"/>
                <a:gd name="T33" fmla="*/ 5 h 294"/>
                <a:gd name="T34" fmla="*/ 10 w 180"/>
                <a:gd name="T35" fmla="*/ 24 h 294"/>
                <a:gd name="T36" fmla="*/ 7 w 180"/>
                <a:gd name="T37" fmla="*/ 43 h 294"/>
                <a:gd name="T38" fmla="*/ 3 w 180"/>
                <a:gd name="T39" fmla="*/ 59 h 294"/>
                <a:gd name="T40" fmla="*/ 0 w 180"/>
                <a:gd name="T41" fmla="*/ 72 h 294"/>
                <a:gd name="T42" fmla="*/ 2 w 180"/>
                <a:gd name="T43" fmla="*/ 77 h 294"/>
                <a:gd name="T44" fmla="*/ 6 w 180"/>
                <a:gd name="T45" fmla="*/ 85 h 294"/>
                <a:gd name="T46" fmla="*/ 12 w 180"/>
                <a:gd name="T47" fmla="*/ 94 h 294"/>
                <a:gd name="T48" fmla="*/ 20 w 180"/>
                <a:gd name="T49" fmla="*/ 104 h 294"/>
                <a:gd name="T50" fmla="*/ 28 w 180"/>
                <a:gd name="T51" fmla="*/ 114 h 294"/>
                <a:gd name="T52" fmla="*/ 36 w 180"/>
                <a:gd name="T53" fmla="*/ 123 h 294"/>
                <a:gd name="T54" fmla="*/ 44 w 180"/>
                <a:gd name="T55" fmla="*/ 132 h 294"/>
                <a:gd name="T56" fmla="*/ 49 w 180"/>
                <a:gd name="T57" fmla="*/ 137 h 294"/>
                <a:gd name="T58" fmla="*/ 55 w 180"/>
                <a:gd name="T59" fmla="*/ 142 h 294"/>
                <a:gd name="T60" fmla="*/ 62 w 180"/>
                <a:gd name="T61" fmla="*/ 146 h 294"/>
                <a:gd name="T62" fmla="*/ 70 w 180"/>
                <a:gd name="T63" fmla="*/ 147 h 294"/>
                <a:gd name="T64" fmla="*/ 77 w 180"/>
                <a:gd name="T65" fmla="*/ 147 h 294"/>
                <a:gd name="T66" fmla="*/ 83 w 180"/>
                <a:gd name="T67" fmla="*/ 144 h 294"/>
                <a:gd name="T68" fmla="*/ 88 w 180"/>
                <a:gd name="T69" fmla="*/ 138 h 294"/>
                <a:gd name="T70" fmla="*/ 90 w 180"/>
                <a:gd name="T71" fmla="*/ 127 h 294"/>
                <a:gd name="T72" fmla="*/ 90 w 180"/>
                <a:gd name="T73" fmla="*/ 112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294"/>
                <a:gd name="T113" fmla="*/ 180 w 180"/>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294">
                  <a:moveTo>
                    <a:pt x="180" y="224"/>
                  </a:moveTo>
                  <a:lnTo>
                    <a:pt x="179" y="220"/>
                  </a:lnTo>
                  <a:lnTo>
                    <a:pt x="177" y="211"/>
                  </a:lnTo>
                  <a:lnTo>
                    <a:pt x="173" y="197"/>
                  </a:lnTo>
                  <a:lnTo>
                    <a:pt x="170" y="181"/>
                  </a:lnTo>
                  <a:lnTo>
                    <a:pt x="164" y="162"/>
                  </a:lnTo>
                  <a:lnTo>
                    <a:pt x="158" y="142"/>
                  </a:lnTo>
                  <a:lnTo>
                    <a:pt x="151" y="122"/>
                  </a:lnTo>
                  <a:lnTo>
                    <a:pt x="144" y="105"/>
                  </a:lnTo>
                  <a:lnTo>
                    <a:pt x="133" y="87"/>
                  </a:lnTo>
                  <a:lnTo>
                    <a:pt x="112" y="66"/>
                  </a:lnTo>
                  <a:lnTo>
                    <a:pt x="88" y="44"/>
                  </a:lnTo>
                  <a:lnTo>
                    <a:pt x="63" y="24"/>
                  </a:lnTo>
                  <a:lnTo>
                    <a:pt x="38" y="10"/>
                  </a:lnTo>
                  <a:lnTo>
                    <a:pt x="20" y="0"/>
                  </a:lnTo>
                  <a:lnTo>
                    <a:pt x="10" y="0"/>
                  </a:lnTo>
                  <a:lnTo>
                    <a:pt x="11" y="11"/>
                  </a:lnTo>
                  <a:lnTo>
                    <a:pt x="19" y="48"/>
                  </a:lnTo>
                  <a:lnTo>
                    <a:pt x="14" y="86"/>
                  </a:lnTo>
                  <a:lnTo>
                    <a:pt x="5" y="119"/>
                  </a:lnTo>
                  <a:lnTo>
                    <a:pt x="0" y="143"/>
                  </a:lnTo>
                  <a:lnTo>
                    <a:pt x="4" y="155"/>
                  </a:lnTo>
                  <a:lnTo>
                    <a:pt x="12" y="171"/>
                  </a:lnTo>
                  <a:lnTo>
                    <a:pt x="25" y="188"/>
                  </a:lnTo>
                  <a:lnTo>
                    <a:pt x="40" y="209"/>
                  </a:lnTo>
                  <a:lnTo>
                    <a:pt x="56" y="228"/>
                  </a:lnTo>
                  <a:lnTo>
                    <a:pt x="72" y="247"/>
                  </a:lnTo>
                  <a:lnTo>
                    <a:pt x="87" y="263"/>
                  </a:lnTo>
                  <a:lnTo>
                    <a:pt x="99" y="274"/>
                  </a:lnTo>
                  <a:lnTo>
                    <a:pt x="111" y="284"/>
                  </a:lnTo>
                  <a:lnTo>
                    <a:pt x="125" y="291"/>
                  </a:lnTo>
                  <a:lnTo>
                    <a:pt x="140" y="294"/>
                  </a:lnTo>
                  <a:lnTo>
                    <a:pt x="154" y="294"/>
                  </a:lnTo>
                  <a:lnTo>
                    <a:pt x="166" y="288"/>
                  </a:lnTo>
                  <a:lnTo>
                    <a:pt x="176" y="276"/>
                  </a:lnTo>
                  <a:lnTo>
                    <a:pt x="180" y="255"/>
                  </a:lnTo>
                  <a:lnTo>
                    <a:pt x="180" y="224"/>
                  </a:lnTo>
                  <a:close/>
                </a:path>
              </a:pathLst>
            </a:custGeom>
            <a:solidFill>
              <a:srgbClr val="B56328"/>
            </a:solidFill>
            <a:ln w="9525">
              <a:noFill/>
              <a:round/>
              <a:headEnd/>
              <a:tailEnd/>
            </a:ln>
          </p:spPr>
          <p:txBody>
            <a:bodyPr/>
            <a:lstStyle/>
            <a:p>
              <a:endParaRPr lang="zh-CN" altLang="en-US" sz="1800"/>
            </a:p>
          </p:txBody>
        </p:sp>
        <p:sp>
          <p:nvSpPr>
            <p:cNvPr id="48" name="Freeform 325"/>
            <p:cNvSpPr>
              <a:spLocks/>
            </p:cNvSpPr>
            <p:nvPr/>
          </p:nvSpPr>
          <p:spPr bwMode="auto">
            <a:xfrm>
              <a:off x="3215" y="2165"/>
              <a:ext cx="199" cy="336"/>
            </a:xfrm>
            <a:custGeom>
              <a:avLst/>
              <a:gdLst>
                <a:gd name="T0" fmla="*/ 105 w 398"/>
                <a:gd name="T1" fmla="*/ 1 h 672"/>
                <a:gd name="T2" fmla="*/ 98 w 398"/>
                <a:gd name="T3" fmla="*/ 0 h 672"/>
                <a:gd name="T4" fmla="*/ 86 w 398"/>
                <a:gd name="T5" fmla="*/ 1 h 672"/>
                <a:gd name="T6" fmla="*/ 71 w 398"/>
                <a:gd name="T7" fmla="*/ 3 h 672"/>
                <a:gd name="T8" fmla="*/ 53 w 398"/>
                <a:gd name="T9" fmla="*/ 11 h 672"/>
                <a:gd name="T10" fmla="*/ 37 w 398"/>
                <a:gd name="T11" fmla="*/ 26 h 672"/>
                <a:gd name="T12" fmla="*/ 21 w 398"/>
                <a:gd name="T13" fmla="*/ 49 h 672"/>
                <a:gd name="T14" fmla="*/ 10 w 398"/>
                <a:gd name="T15" fmla="*/ 82 h 672"/>
                <a:gd name="T16" fmla="*/ 1 w 398"/>
                <a:gd name="T17" fmla="*/ 144 h 672"/>
                <a:gd name="T18" fmla="*/ 3 w 398"/>
                <a:gd name="T19" fmla="*/ 209 h 672"/>
                <a:gd name="T20" fmla="*/ 15 w 398"/>
                <a:gd name="T21" fmla="*/ 253 h 672"/>
                <a:gd name="T22" fmla="*/ 37 w 398"/>
                <a:gd name="T23" fmla="*/ 279 h 672"/>
                <a:gd name="T24" fmla="*/ 52 w 398"/>
                <a:gd name="T25" fmla="*/ 288 h 672"/>
                <a:gd name="T26" fmla="*/ 59 w 398"/>
                <a:gd name="T27" fmla="*/ 304 h 672"/>
                <a:gd name="T28" fmla="*/ 58 w 398"/>
                <a:gd name="T29" fmla="*/ 323 h 672"/>
                <a:gd name="T30" fmla="*/ 64 w 398"/>
                <a:gd name="T31" fmla="*/ 332 h 672"/>
                <a:gd name="T32" fmla="*/ 78 w 398"/>
                <a:gd name="T33" fmla="*/ 336 h 672"/>
                <a:gd name="T34" fmla="*/ 96 w 398"/>
                <a:gd name="T35" fmla="*/ 334 h 672"/>
                <a:gd name="T36" fmla="*/ 117 w 398"/>
                <a:gd name="T37" fmla="*/ 326 h 672"/>
                <a:gd name="T38" fmla="*/ 140 w 398"/>
                <a:gd name="T39" fmla="*/ 311 h 672"/>
                <a:gd name="T40" fmla="*/ 161 w 398"/>
                <a:gd name="T41" fmla="*/ 289 h 672"/>
                <a:gd name="T42" fmla="*/ 175 w 398"/>
                <a:gd name="T43" fmla="*/ 260 h 672"/>
                <a:gd name="T44" fmla="*/ 181 w 398"/>
                <a:gd name="T45" fmla="*/ 223 h 672"/>
                <a:gd name="T46" fmla="*/ 192 w 398"/>
                <a:gd name="T47" fmla="*/ 187 h 672"/>
                <a:gd name="T48" fmla="*/ 199 w 398"/>
                <a:gd name="T49" fmla="*/ 157 h 672"/>
                <a:gd name="T50" fmla="*/ 190 w 398"/>
                <a:gd name="T51" fmla="*/ 135 h 672"/>
                <a:gd name="T52" fmla="*/ 174 w 398"/>
                <a:gd name="T53" fmla="*/ 126 h 672"/>
                <a:gd name="T54" fmla="*/ 168 w 398"/>
                <a:gd name="T55" fmla="*/ 117 h 672"/>
                <a:gd name="T56" fmla="*/ 162 w 398"/>
                <a:gd name="T57" fmla="*/ 101 h 672"/>
                <a:gd name="T58" fmla="*/ 162 w 398"/>
                <a:gd name="T59" fmla="*/ 85 h 672"/>
                <a:gd name="T60" fmla="*/ 171 w 398"/>
                <a:gd name="T61" fmla="*/ 77 h 672"/>
                <a:gd name="T62" fmla="*/ 179 w 398"/>
                <a:gd name="T63" fmla="*/ 68 h 672"/>
                <a:gd name="T64" fmla="*/ 186 w 398"/>
                <a:gd name="T65" fmla="*/ 57 h 672"/>
                <a:gd name="T66" fmla="*/ 189 w 398"/>
                <a:gd name="T67" fmla="*/ 44 h 672"/>
                <a:gd name="T68" fmla="*/ 188 w 398"/>
                <a:gd name="T69" fmla="*/ 32 h 672"/>
                <a:gd name="T70" fmla="*/ 178 w 398"/>
                <a:gd name="T71" fmla="*/ 20 h 672"/>
                <a:gd name="T72" fmla="*/ 158 w 398"/>
                <a:gd name="T73" fmla="*/ 11 h 672"/>
                <a:gd name="T74" fmla="*/ 127 w 398"/>
                <a:gd name="T75" fmla="*/ 3 h 6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8"/>
                <a:gd name="T115" fmla="*/ 0 h 672"/>
                <a:gd name="T116" fmla="*/ 398 w 398"/>
                <a:gd name="T117" fmla="*/ 672 h 6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8" h="672">
                  <a:moveTo>
                    <a:pt x="212" y="1"/>
                  </a:moveTo>
                  <a:lnTo>
                    <a:pt x="210" y="1"/>
                  </a:lnTo>
                  <a:lnTo>
                    <a:pt x="205" y="0"/>
                  </a:lnTo>
                  <a:lnTo>
                    <a:pt x="196" y="0"/>
                  </a:lnTo>
                  <a:lnTo>
                    <a:pt x="186" y="0"/>
                  </a:lnTo>
                  <a:lnTo>
                    <a:pt x="172" y="1"/>
                  </a:lnTo>
                  <a:lnTo>
                    <a:pt x="158" y="3"/>
                  </a:lnTo>
                  <a:lnTo>
                    <a:pt x="142" y="7"/>
                  </a:lnTo>
                  <a:lnTo>
                    <a:pt x="125" y="14"/>
                  </a:lnTo>
                  <a:lnTo>
                    <a:pt x="107" y="23"/>
                  </a:lnTo>
                  <a:lnTo>
                    <a:pt x="90" y="35"/>
                  </a:lnTo>
                  <a:lnTo>
                    <a:pt x="73" y="53"/>
                  </a:lnTo>
                  <a:lnTo>
                    <a:pt x="57" y="72"/>
                  </a:lnTo>
                  <a:lnTo>
                    <a:pt x="42" y="98"/>
                  </a:lnTo>
                  <a:lnTo>
                    <a:pt x="29" y="128"/>
                  </a:lnTo>
                  <a:lnTo>
                    <a:pt x="19" y="163"/>
                  </a:lnTo>
                  <a:lnTo>
                    <a:pt x="10" y="205"/>
                  </a:lnTo>
                  <a:lnTo>
                    <a:pt x="1" y="288"/>
                  </a:lnTo>
                  <a:lnTo>
                    <a:pt x="0" y="359"/>
                  </a:lnTo>
                  <a:lnTo>
                    <a:pt x="5" y="419"/>
                  </a:lnTo>
                  <a:lnTo>
                    <a:pt x="15" y="467"/>
                  </a:lnTo>
                  <a:lnTo>
                    <a:pt x="30" y="507"/>
                  </a:lnTo>
                  <a:lnTo>
                    <a:pt x="50" y="537"/>
                  </a:lnTo>
                  <a:lnTo>
                    <a:pt x="73" y="557"/>
                  </a:lnTo>
                  <a:lnTo>
                    <a:pt x="99" y="570"/>
                  </a:lnTo>
                  <a:lnTo>
                    <a:pt x="104" y="575"/>
                  </a:lnTo>
                  <a:lnTo>
                    <a:pt x="112" y="586"/>
                  </a:lnTo>
                  <a:lnTo>
                    <a:pt x="118" y="607"/>
                  </a:lnTo>
                  <a:lnTo>
                    <a:pt x="117" y="634"/>
                  </a:lnTo>
                  <a:lnTo>
                    <a:pt x="117" y="646"/>
                  </a:lnTo>
                  <a:lnTo>
                    <a:pt x="120" y="656"/>
                  </a:lnTo>
                  <a:lnTo>
                    <a:pt x="128" y="664"/>
                  </a:lnTo>
                  <a:lnTo>
                    <a:pt x="141" y="670"/>
                  </a:lnTo>
                  <a:lnTo>
                    <a:pt x="155" y="672"/>
                  </a:lnTo>
                  <a:lnTo>
                    <a:pt x="172" y="671"/>
                  </a:lnTo>
                  <a:lnTo>
                    <a:pt x="191" y="668"/>
                  </a:lnTo>
                  <a:lnTo>
                    <a:pt x="212" y="661"/>
                  </a:lnTo>
                  <a:lnTo>
                    <a:pt x="234" y="651"/>
                  </a:lnTo>
                  <a:lnTo>
                    <a:pt x="257" y="638"/>
                  </a:lnTo>
                  <a:lnTo>
                    <a:pt x="280" y="622"/>
                  </a:lnTo>
                  <a:lnTo>
                    <a:pt x="302" y="601"/>
                  </a:lnTo>
                  <a:lnTo>
                    <a:pt x="322" y="578"/>
                  </a:lnTo>
                  <a:lnTo>
                    <a:pt x="338" y="550"/>
                  </a:lnTo>
                  <a:lnTo>
                    <a:pt x="349" y="519"/>
                  </a:lnTo>
                  <a:lnTo>
                    <a:pt x="355" y="484"/>
                  </a:lnTo>
                  <a:lnTo>
                    <a:pt x="361" y="446"/>
                  </a:lnTo>
                  <a:lnTo>
                    <a:pt x="371" y="410"/>
                  </a:lnTo>
                  <a:lnTo>
                    <a:pt x="383" y="374"/>
                  </a:lnTo>
                  <a:lnTo>
                    <a:pt x="393" y="342"/>
                  </a:lnTo>
                  <a:lnTo>
                    <a:pt x="398" y="313"/>
                  </a:lnTo>
                  <a:lnTo>
                    <a:pt x="394" y="289"/>
                  </a:lnTo>
                  <a:lnTo>
                    <a:pt x="379" y="269"/>
                  </a:lnTo>
                  <a:lnTo>
                    <a:pt x="350" y="257"/>
                  </a:lnTo>
                  <a:lnTo>
                    <a:pt x="348" y="253"/>
                  </a:lnTo>
                  <a:lnTo>
                    <a:pt x="342" y="245"/>
                  </a:lnTo>
                  <a:lnTo>
                    <a:pt x="335" y="234"/>
                  </a:lnTo>
                  <a:lnTo>
                    <a:pt x="329" y="219"/>
                  </a:lnTo>
                  <a:lnTo>
                    <a:pt x="323" y="203"/>
                  </a:lnTo>
                  <a:lnTo>
                    <a:pt x="320" y="186"/>
                  </a:lnTo>
                  <a:lnTo>
                    <a:pt x="324" y="171"/>
                  </a:lnTo>
                  <a:lnTo>
                    <a:pt x="334" y="159"/>
                  </a:lnTo>
                  <a:lnTo>
                    <a:pt x="342" y="153"/>
                  </a:lnTo>
                  <a:lnTo>
                    <a:pt x="349" y="145"/>
                  </a:lnTo>
                  <a:lnTo>
                    <a:pt x="357" y="136"/>
                  </a:lnTo>
                  <a:lnTo>
                    <a:pt x="365" y="125"/>
                  </a:lnTo>
                  <a:lnTo>
                    <a:pt x="371" y="114"/>
                  </a:lnTo>
                  <a:lnTo>
                    <a:pt x="376" y="101"/>
                  </a:lnTo>
                  <a:lnTo>
                    <a:pt x="378" y="88"/>
                  </a:lnTo>
                  <a:lnTo>
                    <a:pt x="378" y="76"/>
                  </a:lnTo>
                  <a:lnTo>
                    <a:pt x="375" y="64"/>
                  </a:lnTo>
                  <a:lnTo>
                    <a:pt x="367" y="52"/>
                  </a:lnTo>
                  <a:lnTo>
                    <a:pt x="355" y="40"/>
                  </a:lnTo>
                  <a:lnTo>
                    <a:pt x="338" y="30"/>
                  </a:lnTo>
                  <a:lnTo>
                    <a:pt x="316" y="21"/>
                  </a:lnTo>
                  <a:lnTo>
                    <a:pt x="288" y="11"/>
                  </a:lnTo>
                  <a:lnTo>
                    <a:pt x="254" y="6"/>
                  </a:lnTo>
                  <a:lnTo>
                    <a:pt x="212" y="1"/>
                  </a:lnTo>
                  <a:close/>
                </a:path>
              </a:pathLst>
            </a:custGeom>
            <a:solidFill>
              <a:srgbClr val="FFFFFF"/>
            </a:solidFill>
            <a:ln w="9525">
              <a:noFill/>
              <a:round/>
              <a:headEnd/>
              <a:tailEnd/>
            </a:ln>
          </p:spPr>
          <p:txBody>
            <a:bodyPr/>
            <a:lstStyle/>
            <a:p>
              <a:endParaRPr lang="zh-CN" altLang="en-US" sz="1800"/>
            </a:p>
          </p:txBody>
        </p:sp>
        <p:sp>
          <p:nvSpPr>
            <p:cNvPr id="49" name="Freeform 326"/>
            <p:cNvSpPr>
              <a:spLocks/>
            </p:cNvSpPr>
            <p:nvPr/>
          </p:nvSpPr>
          <p:spPr bwMode="auto">
            <a:xfrm>
              <a:off x="3218" y="2167"/>
              <a:ext cx="191" cy="328"/>
            </a:xfrm>
            <a:custGeom>
              <a:avLst/>
              <a:gdLst>
                <a:gd name="T0" fmla="*/ 47 w 382"/>
                <a:gd name="T1" fmla="*/ 281 h 656"/>
                <a:gd name="T2" fmla="*/ 56 w 382"/>
                <a:gd name="T3" fmla="*/ 296 h 656"/>
                <a:gd name="T4" fmla="*/ 56 w 382"/>
                <a:gd name="T5" fmla="*/ 311 h 656"/>
                <a:gd name="T6" fmla="*/ 58 w 382"/>
                <a:gd name="T7" fmla="*/ 318 h 656"/>
                <a:gd name="T8" fmla="*/ 63 w 382"/>
                <a:gd name="T9" fmla="*/ 324 h 656"/>
                <a:gd name="T10" fmla="*/ 71 w 382"/>
                <a:gd name="T11" fmla="*/ 327 h 656"/>
                <a:gd name="T12" fmla="*/ 81 w 382"/>
                <a:gd name="T13" fmla="*/ 328 h 656"/>
                <a:gd name="T14" fmla="*/ 95 w 382"/>
                <a:gd name="T15" fmla="*/ 325 h 656"/>
                <a:gd name="T16" fmla="*/ 111 w 382"/>
                <a:gd name="T17" fmla="*/ 318 h 656"/>
                <a:gd name="T18" fmla="*/ 134 w 382"/>
                <a:gd name="T19" fmla="*/ 304 h 656"/>
                <a:gd name="T20" fmla="*/ 155 w 382"/>
                <a:gd name="T21" fmla="*/ 283 h 656"/>
                <a:gd name="T22" fmla="*/ 168 w 382"/>
                <a:gd name="T23" fmla="*/ 255 h 656"/>
                <a:gd name="T24" fmla="*/ 174 w 382"/>
                <a:gd name="T25" fmla="*/ 219 h 656"/>
                <a:gd name="T26" fmla="*/ 185 w 382"/>
                <a:gd name="T27" fmla="*/ 185 h 656"/>
                <a:gd name="T28" fmla="*/ 191 w 382"/>
                <a:gd name="T29" fmla="*/ 157 h 656"/>
                <a:gd name="T30" fmla="*/ 183 w 382"/>
                <a:gd name="T31" fmla="*/ 135 h 656"/>
                <a:gd name="T32" fmla="*/ 168 w 382"/>
                <a:gd name="T33" fmla="*/ 125 h 656"/>
                <a:gd name="T34" fmla="*/ 162 w 382"/>
                <a:gd name="T35" fmla="*/ 115 h 656"/>
                <a:gd name="T36" fmla="*/ 155 w 382"/>
                <a:gd name="T37" fmla="*/ 100 h 656"/>
                <a:gd name="T38" fmla="*/ 155 w 382"/>
                <a:gd name="T39" fmla="*/ 84 h 656"/>
                <a:gd name="T40" fmla="*/ 164 w 382"/>
                <a:gd name="T41" fmla="*/ 75 h 656"/>
                <a:gd name="T42" fmla="*/ 171 w 382"/>
                <a:gd name="T43" fmla="*/ 67 h 656"/>
                <a:gd name="T44" fmla="*/ 178 w 382"/>
                <a:gd name="T45" fmla="*/ 56 h 656"/>
                <a:gd name="T46" fmla="*/ 181 w 382"/>
                <a:gd name="T47" fmla="*/ 44 h 656"/>
                <a:gd name="T48" fmla="*/ 179 w 382"/>
                <a:gd name="T49" fmla="*/ 31 h 656"/>
                <a:gd name="T50" fmla="*/ 170 w 382"/>
                <a:gd name="T51" fmla="*/ 20 h 656"/>
                <a:gd name="T52" fmla="*/ 151 w 382"/>
                <a:gd name="T53" fmla="*/ 10 h 656"/>
                <a:gd name="T54" fmla="*/ 121 w 382"/>
                <a:gd name="T55" fmla="*/ 3 h 656"/>
                <a:gd name="T56" fmla="*/ 100 w 382"/>
                <a:gd name="T57" fmla="*/ 1 h 656"/>
                <a:gd name="T58" fmla="*/ 94 w 382"/>
                <a:gd name="T59" fmla="*/ 0 h 656"/>
                <a:gd name="T60" fmla="*/ 83 w 382"/>
                <a:gd name="T61" fmla="*/ 1 h 656"/>
                <a:gd name="T62" fmla="*/ 68 w 382"/>
                <a:gd name="T63" fmla="*/ 3 h 656"/>
                <a:gd name="T64" fmla="*/ 51 w 382"/>
                <a:gd name="T65" fmla="*/ 11 h 656"/>
                <a:gd name="T66" fmla="*/ 35 w 382"/>
                <a:gd name="T67" fmla="*/ 26 h 656"/>
                <a:gd name="T68" fmla="*/ 20 w 382"/>
                <a:gd name="T69" fmla="*/ 48 h 656"/>
                <a:gd name="T70" fmla="*/ 9 w 382"/>
                <a:gd name="T71" fmla="*/ 80 h 656"/>
                <a:gd name="T72" fmla="*/ 1 w 382"/>
                <a:gd name="T73" fmla="*/ 141 h 656"/>
                <a:gd name="T74" fmla="*/ 1 w 382"/>
                <a:gd name="T75" fmla="*/ 204 h 656"/>
                <a:gd name="T76" fmla="*/ 14 w 382"/>
                <a:gd name="T77" fmla="*/ 248 h 656"/>
                <a:gd name="T78" fmla="*/ 34 w 382"/>
                <a:gd name="T79" fmla="*/ 273 h 6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2"/>
                <a:gd name="T121" fmla="*/ 0 h 656"/>
                <a:gd name="T122" fmla="*/ 382 w 382"/>
                <a:gd name="T123" fmla="*/ 656 h 6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2" h="656">
                  <a:moveTo>
                    <a:pt x="90" y="559"/>
                  </a:moveTo>
                  <a:lnTo>
                    <a:pt x="94" y="562"/>
                  </a:lnTo>
                  <a:lnTo>
                    <a:pt x="104" y="573"/>
                  </a:lnTo>
                  <a:lnTo>
                    <a:pt x="112" y="591"/>
                  </a:lnTo>
                  <a:lnTo>
                    <a:pt x="113" y="615"/>
                  </a:lnTo>
                  <a:lnTo>
                    <a:pt x="113" y="622"/>
                  </a:lnTo>
                  <a:lnTo>
                    <a:pt x="114" y="629"/>
                  </a:lnTo>
                  <a:lnTo>
                    <a:pt x="117" y="635"/>
                  </a:lnTo>
                  <a:lnTo>
                    <a:pt x="121" y="641"/>
                  </a:lnTo>
                  <a:lnTo>
                    <a:pt x="127" y="647"/>
                  </a:lnTo>
                  <a:lnTo>
                    <a:pt x="134" y="650"/>
                  </a:lnTo>
                  <a:lnTo>
                    <a:pt x="142" y="653"/>
                  </a:lnTo>
                  <a:lnTo>
                    <a:pt x="152" y="655"/>
                  </a:lnTo>
                  <a:lnTo>
                    <a:pt x="162" y="656"/>
                  </a:lnTo>
                  <a:lnTo>
                    <a:pt x="175" y="653"/>
                  </a:lnTo>
                  <a:lnTo>
                    <a:pt x="189" y="650"/>
                  </a:lnTo>
                  <a:lnTo>
                    <a:pt x="203" y="645"/>
                  </a:lnTo>
                  <a:lnTo>
                    <a:pt x="223" y="635"/>
                  </a:lnTo>
                  <a:lnTo>
                    <a:pt x="247" y="622"/>
                  </a:lnTo>
                  <a:lnTo>
                    <a:pt x="268" y="607"/>
                  </a:lnTo>
                  <a:lnTo>
                    <a:pt x="290" y="588"/>
                  </a:lnTo>
                  <a:lnTo>
                    <a:pt x="309" y="566"/>
                  </a:lnTo>
                  <a:lnTo>
                    <a:pt x="325" y="539"/>
                  </a:lnTo>
                  <a:lnTo>
                    <a:pt x="336" y="510"/>
                  </a:lnTo>
                  <a:lnTo>
                    <a:pt x="342" y="475"/>
                  </a:lnTo>
                  <a:lnTo>
                    <a:pt x="348" y="438"/>
                  </a:lnTo>
                  <a:lnTo>
                    <a:pt x="357" y="404"/>
                  </a:lnTo>
                  <a:lnTo>
                    <a:pt x="369" y="370"/>
                  </a:lnTo>
                  <a:lnTo>
                    <a:pt x="378" y="340"/>
                  </a:lnTo>
                  <a:lnTo>
                    <a:pt x="382" y="313"/>
                  </a:lnTo>
                  <a:lnTo>
                    <a:pt x="379" y="288"/>
                  </a:lnTo>
                  <a:lnTo>
                    <a:pt x="365" y="269"/>
                  </a:lnTo>
                  <a:lnTo>
                    <a:pt x="338" y="255"/>
                  </a:lnTo>
                  <a:lnTo>
                    <a:pt x="335" y="251"/>
                  </a:lnTo>
                  <a:lnTo>
                    <a:pt x="329" y="243"/>
                  </a:lnTo>
                  <a:lnTo>
                    <a:pt x="323" y="231"/>
                  </a:lnTo>
                  <a:lnTo>
                    <a:pt x="316" y="216"/>
                  </a:lnTo>
                  <a:lnTo>
                    <a:pt x="310" y="200"/>
                  </a:lnTo>
                  <a:lnTo>
                    <a:pt x="308" y="184"/>
                  </a:lnTo>
                  <a:lnTo>
                    <a:pt x="310" y="169"/>
                  </a:lnTo>
                  <a:lnTo>
                    <a:pt x="320" y="156"/>
                  </a:lnTo>
                  <a:lnTo>
                    <a:pt x="327" y="150"/>
                  </a:lnTo>
                  <a:lnTo>
                    <a:pt x="335" y="142"/>
                  </a:lnTo>
                  <a:lnTo>
                    <a:pt x="342" y="133"/>
                  </a:lnTo>
                  <a:lnTo>
                    <a:pt x="349" y="122"/>
                  </a:lnTo>
                  <a:lnTo>
                    <a:pt x="355" y="112"/>
                  </a:lnTo>
                  <a:lnTo>
                    <a:pt x="359" y="99"/>
                  </a:lnTo>
                  <a:lnTo>
                    <a:pt x="362" y="88"/>
                  </a:lnTo>
                  <a:lnTo>
                    <a:pt x="362" y="75"/>
                  </a:lnTo>
                  <a:lnTo>
                    <a:pt x="358" y="63"/>
                  </a:lnTo>
                  <a:lnTo>
                    <a:pt x="350" y="51"/>
                  </a:lnTo>
                  <a:lnTo>
                    <a:pt x="340" y="40"/>
                  </a:lnTo>
                  <a:lnTo>
                    <a:pt x="324" y="29"/>
                  </a:lnTo>
                  <a:lnTo>
                    <a:pt x="302" y="20"/>
                  </a:lnTo>
                  <a:lnTo>
                    <a:pt x="275" y="12"/>
                  </a:lnTo>
                  <a:lnTo>
                    <a:pt x="242" y="6"/>
                  </a:lnTo>
                  <a:lnTo>
                    <a:pt x="203" y="2"/>
                  </a:lnTo>
                  <a:lnTo>
                    <a:pt x="200" y="2"/>
                  </a:lnTo>
                  <a:lnTo>
                    <a:pt x="196" y="0"/>
                  </a:lnTo>
                  <a:lnTo>
                    <a:pt x="188" y="0"/>
                  </a:lnTo>
                  <a:lnTo>
                    <a:pt x="177" y="0"/>
                  </a:lnTo>
                  <a:lnTo>
                    <a:pt x="165" y="2"/>
                  </a:lnTo>
                  <a:lnTo>
                    <a:pt x="151" y="4"/>
                  </a:lnTo>
                  <a:lnTo>
                    <a:pt x="135" y="7"/>
                  </a:lnTo>
                  <a:lnTo>
                    <a:pt x="119" y="14"/>
                  </a:lnTo>
                  <a:lnTo>
                    <a:pt x="102" y="23"/>
                  </a:lnTo>
                  <a:lnTo>
                    <a:pt x="86" y="36"/>
                  </a:lnTo>
                  <a:lnTo>
                    <a:pt x="70" y="52"/>
                  </a:lnTo>
                  <a:lnTo>
                    <a:pt x="54" y="72"/>
                  </a:lnTo>
                  <a:lnTo>
                    <a:pt x="40" y="96"/>
                  </a:lnTo>
                  <a:lnTo>
                    <a:pt x="29" y="126"/>
                  </a:lnTo>
                  <a:lnTo>
                    <a:pt x="18" y="160"/>
                  </a:lnTo>
                  <a:lnTo>
                    <a:pt x="10" y="201"/>
                  </a:lnTo>
                  <a:lnTo>
                    <a:pt x="2" y="281"/>
                  </a:lnTo>
                  <a:lnTo>
                    <a:pt x="0" y="352"/>
                  </a:lnTo>
                  <a:lnTo>
                    <a:pt x="3" y="409"/>
                  </a:lnTo>
                  <a:lnTo>
                    <a:pt x="14" y="458"/>
                  </a:lnTo>
                  <a:lnTo>
                    <a:pt x="28" y="497"/>
                  </a:lnTo>
                  <a:lnTo>
                    <a:pt x="45" y="526"/>
                  </a:lnTo>
                  <a:lnTo>
                    <a:pt x="67" y="546"/>
                  </a:lnTo>
                  <a:lnTo>
                    <a:pt x="90" y="559"/>
                  </a:lnTo>
                  <a:close/>
                </a:path>
              </a:pathLst>
            </a:custGeom>
            <a:solidFill>
              <a:srgbClr val="F4E5DB"/>
            </a:solidFill>
            <a:ln w="9525">
              <a:noFill/>
              <a:round/>
              <a:headEnd/>
              <a:tailEnd/>
            </a:ln>
          </p:spPr>
          <p:txBody>
            <a:bodyPr/>
            <a:lstStyle/>
            <a:p>
              <a:endParaRPr lang="zh-CN" altLang="en-US" sz="1800"/>
            </a:p>
          </p:txBody>
        </p:sp>
        <p:sp>
          <p:nvSpPr>
            <p:cNvPr id="50" name="Freeform 327"/>
            <p:cNvSpPr>
              <a:spLocks/>
            </p:cNvSpPr>
            <p:nvPr/>
          </p:nvSpPr>
          <p:spPr bwMode="auto">
            <a:xfrm>
              <a:off x="3221" y="2170"/>
              <a:ext cx="184" cy="319"/>
            </a:xfrm>
            <a:custGeom>
              <a:avLst/>
              <a:gdLst>
                <a:gd name="T0" fmla="*/ 42 w 367"/>
                <a:gd name="T1" fmla="*/ 276 h 638"/>
                <a:gd name="T2" fmla="*/ 53 w 367"/>
                <a:gd name="T3" fmla="*/ 288 h 638"/>
                <a:gd name="T4" fmla="*/ 55 w 367"/>
                <a:gd name="T5" fmla="*/ 302 h 638"/>
                <a:gd name="T6" fmla="*/ 57 w 367"/>
                <a:gd name="T7" fmla="*/ 308 h 638"/>
                <a:gd name="T8" fmla="*/ 61 w 367"/>
                <a:gd name="T9" fmla="*/ 314 h 638"/>
                <a:gd name="T10" fmla="*/ 68 w 367"/>
                <a:gd name="T11" fmla="*/ 318 h 638"/>
                <a:gd name="T12" fmla="*/ 78 w 367"/>
                <a:gd name="T13" fmla="*/ 319 h 638"/>
                <a:gd name="T14" fmla="*/ 90 w 367"/>
                <a:gd name="T15" fmla="*/ 317 h 638"/>
                <a:gd name="T16" fmla="*/ 107 w 367"/>
                <a:gd name="T17" fmla="*/ 310 h 638"/>
                <a:gd name="T18" fmla="*/ 129 w 367"/>
                <a:gd name="T19" fmla="*/ 296 h 638"/>
                <a:gd name="T20" fmla="*/ 148 w 367"/>
                <a:gd name="T21" fmla="*/ 277 h 638"/>
                <a:gd name="T22" fmla="*/ 161 w 367"/>
                <a:gd name="T23" fmla="*/ 249 h 638"/>
                <a:gd name="T24" fmla="*/ 167 w 367"/>
                <a:gd name="T25" fmla="*/ 215 h 638"/>
                <a:gd name="T26" fmla="*/ 177 w 367"/>
                <a:gd name="T27" fmla="*/ 183 h 638"/>
                <a:gd name="T28" fmla="*/ 184 w 367"/>
                <a:gd name="T29" fmla="*/ 156 h 638"/>
                <a:gd name="T30" fmla="*/ 176 w 367"/>
                <a:gd name="T31" fmla="*/ 135 h 638"/>
                <a:gd name="T32" fmla="*/ 161 w 367"/>
                <a:gd name="T33" fmla="*/ 124 h 638"/>
                <a:gd name="T34" fmla="*/ 155 w 367"/>
                <a:gd name="T35" fmla="*/ 114 h 638"/>
                <a:gd name="T36" fmla="*/ 148 w 367"/>
                <a:gd name="T37" fmla="*/ 98 h 638"/>
                <a:gd name="T38" fmla="*/ 148 w 367"/>
                <a:gd name="T39" fmla="*/ 82 h 638"/>
                <a:gd name="T40" fmla="*/ 156 w 367"/>
                <a:gd name="T41" fmla="*/ 73 h 638"/>
                <a:gd name="T42" fmla="*/ 163 w 367"/>
                <a:gd name="T43" fmla="*/ 65 h 638"/>
                <a:gd name="T44" fmla="*/ 170 w 367"/>
                <a:gd name="T45" fmla="*/ 55 h 638"/>
                <a:gd name="T46" fmla="*/ 172 w 367"/>
                <a:gd name="T47" fmla="*/ 42 h 638"/>
                <a:gd name="T48" fmla="*/ 171 w 367"/>
                <a:gd name="T49" fmla="*/ 30 h 638"/>
                <a:gd name="T50" fmla="*/ 161 w 367"/>
                <a:gd name="T51" fmla="*/ 20 h 638"/>
                <a:gd name="T52" fmla="*/ 144 w 367"/>
                <a:gd name="T53" fmla="*/ 10 h 638"/>
                <a:gd name="T54" fmla="*/ 115 w 367"/>
                <a:gd name="T55" fmla="*/ 3 h 638"/>
                <a:gd name="T56" fmla="*/ 93 w 367"/>
                <a:gd name="T57" fmla="*/ 0 h 638"/>
                <a:gd name="T58" fmla="*/ 72 w 367"/>
                <a:gd name="T59" fmla="*/ 2 h 638"/>
                <a:gd name="T60" fmla="*/ 41 w 367"/>
                <a:gd name="T61" fmla="*/ 18 h 638"/>
                <a:gd name="T62" fmla="*/ 14 w 367"/>
                <a:gd name="T63" fmla="*/ 61 h 638"/>
                <a:gd name="T64" fmla="*/ 1 w 367"/>
                <a:gd name="T65" fmla="*/ 137 h 638"/>
                <a:gd name="T66" fmla="*/ 2 w 367"/>
                <a:gd name="T67" fmla="*/ 200 h 638"/>
                <a:gd name="T68" fmla="*/ 12 w 367"/>
                <a:gd name="T69" fmla="*/ 243 h 638"/>
                <a:gd name="T70" fmla="*/ 30 w 367"/>
                <a:gd name="T71" fmla="*/ 268 h 6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7"/>
                <a:gd name="T109" fmla="*/ 0 h 638"/>
                <a:gd name="T110" fmla="*/ 367 w 367"/>
                <a:gd name="T111" fmla="*/ 638 h 6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7" h="638">
                  <a:moveTo>
                    <a:pt x="79" y="547"/>
                  </a:moveTo>
                  <a:lnTo>
                    <a:pt x="84" y="551"/>
                  </a:lnTo>
                  <a:lnTo>
                    <a:pt x="94" y="560"/>
                  </a:lnTo>
                  <a:lnTo>
                    <a:pt x="105" y="575"/>
                  </a:lnTo>
                  <a:lnTo>
                    <a:pt x="109" y="597"/>
                  </a:lnTo>
                  <a:lnTo>
                    <a:pt x="110" y="604"/>
                  </a:lnTo>
                  <a:lnTo>
                    <a:pt x="112" y="609"/>
                  </a:lnTo>
                  <a:lnTo>
                    <a:pt x="114" y="615"/>
                  </a:lnTo>
                  <a:lnTo>
                    <a:pt x="117" y="621"/>
                  </a:lnTo>
                  <a:lnTo>
                    <a:pt x="122" y="627"/>
                  </a:lnTo>
                  <a:lnTo>
                    <a:pt x="129" y="633"/>
                  </a:lnTo>
                  <a:lnTo>
                    <a:pt x="136" y="636"/>
                  </a:lnTo>
                  <a:lnTo>
                    <a:pt x="145" y="638"/>
                  </a:lnTo>
                  <a:lnTo>
                    <a:pt x="155" y="638"/>
                  </a:lnTo>
                  <a:lnTo>
                    <a:pt x="167" y="637"/>
                  </a:lnTo>
                  <a:lnTo>
                    <a:pt x="180" y="634"/>
                  </a:lnTo>
                  <a:lnTo>
                    <a:pt x="193" y="628"/>
                  </a:lnTo>
                  <a:lnTo>
                    <a:pt x="213" y="619"/>
                  </a:lnTo>
                  <a:lnTo>
                    <a:pt x="235" y="607"/>
                  </a:lnTo>
                  <a:lnTo>
                    <a:pt x="257" y="592"/>
                  </a:lnTo>
                  <a:lnTo>
                    <a:pt x="278" y="574"/>
                  </a:lnTo>
                  <a:lnTo>
                    <a:pt x="296" y="553"/>
                  </a:lnTo>
                  <a:lnTo>
                    <a:pt x="312" y="528"/>
                  </a:lnTo>
                  <a:lnTo>
                    <a:pt x="322" y="499"/>
                  </a:lnTo>
                  <a:lnTo>
                    <a:pt x="328" y="466"/>
                  </a:lnTo>
                  <a:lnTo>
                    <a:pt x="334" y="431"/>
                  </a:lnTo>
                  <a:lnTo>
                    <a:pt x="343" y="398"/>
                  </a:lnTo>
                  <a:lnTo>
                    <a:pt x="354" y="366"/>
                  </a:lnTo>
                  <a:lnTo>
                    <a:pt x="363" y="338"/>
                  </a:lnTo>
                  <a:lnTo>
                    <a:pt x="367" y="311"/>
                  </a:lnTo>
                  <a:lnTo>
                    <a:pt x="364" y="288"/>
                  </a:lnTo>
                  <a:lnTo>
                    <a:pt x="351" y="269"/>
                  </a:lnTo>
                  <a:lnTo>
                    <a:pt x="325" y="252"/>
                  </a:lnTo>
                  <a:lnTo>
                    <a:pt x="322" y="249"/>
                  </a:lnTo>
                  <a:lnTo>
                    <a:pt x="317" y="241"/>
                  </a:lnTo>
                  <a:lnTo>
                    <a:pt x="309" y="228"/>
                  </a:lnTo>
                  <a:lnTo>
                    <a:pt x="302" y="212"/>
                  </a:lnTo>
                  <a:lnTo>
                    <a:pt x="296" y="196"/>
                  </a:lnTo>
                  <a:lnTo>
                    <a:pt x="294" y="179"/>
                  </a:lnTo>
                  <a:lnTo>
                    <a:pt x="296" y="164"/>
                  </a:lnTo>
                  <a:lnTo>
                    <a:pt x="305" y="152"/>
                  </a:lnTo>
                  <a:lnTo>
                    <a:pt x="312" y="146"/>
                  </a:lnTo>
                  <a:lnTo>
                    <a:pt x="319" y="138"/>
                  </a:lnTo>
                  <a:lnTo>
                    <a:pt x="326" y="130"/>
                  </a:lnTo>
                  <a:lnTo>
                    <a:pt x="333" y="120"/>
                  </a:lnTo>
                  <a:lnTo>
                    <a:pt x="339" y="110"/>
                  </a:lnTo>
                  <a:lnTo>
                    <a:pt x="343" y="98"/>
                  </a:lnTo>
                  <a:lnTo>
                    <a:pt x="344" y="85"/>
                  </a:lnTo>
                  <a:lnTo>
                    <a:pt x="344" y="74"/>
                  </a:lnTo>
                  <a:lnTo>
                    <a:pt x="341" y="61"/>
                  </a:lnTo>
                  <a:lnTo>
                    <a:pt x="334" y="50"/>
                  </a:lnTo>
                  <a:lnTo>
                    <a:pt x="322" y="39"/>
                  </a:lnTo>
                  <a:lnTo>
                    <a:pt x="307" y="29"/>
                  </a:lnTo>
                  <a:lnTo>
                    <a:pt x="288" y="20"/>
                  </a:lnTo>
                  <a:lnTo>
                    <a:pt x="261" y="12"/>
                  </a:lnTo>
                  <a:lnTo>
                    <a:pt x="230" y="6"/>
                  </a:lnTo>
                  <a:lnTo>
                    <a:pt x="192" y="1"/>
                  </a:lnTo>
                  <a:lnTo>
                    <a:pt x="185" y="0"/>
                  </a:lnTo>
                  <a:lnTo>
                    <a:pt x="168" y="0"/>
                  </a:lnTo>
                  <a:lnTo>
                    <a:pt x="143" y="4"/>
                  </a:lnTo>
                  <a:lnTo>
                    <a:pt x="113" y="14"/>
                  </a:lnTo>
                  <a:lnTo>
                    <a:pt x="82" y="35"/>
                  </a:lnTo>
                  <a:lnTo>
                    <a:pt x="52" y="70"/>
                  </a:lnTo>
                  <a:lnTo>
                    <a:pt x="27" y="122"/>
                  </a:lnTo>
                  <a:lnTo>
                    <a:pt x="10" y="196"/>
                  </a:lnTo>
                  <a:lnTo>
                    <a:pt x="2" y="274"/>
                  </a:lnTo>
                  <a:lnTo>
                    <a:pt x="0" y="342"/>
                  </a:lnTo>
                  <a:lnTo>
                    <a:pt x="3" y="400"/>
                  </a:lnTo>
                  <a:lnTo>
                    <a:pt x="11" y="447"/>
                  </a:lnTo>
                  <a:lnTo>
                    <a:pt x="24" y="486"/>
                  </a:lnTo>
                  <a:lnTo>
                    <a:pt x="40" y="515"/>
                  </a:lnTo>
                  <a:lnTo>
                    <a:pt x="59" y="535"/>
                  </a:lnTo>
                  <a:lnTo>
                    <a:pt x="79" y="547"/>
                  </a:lnTo>
                  <a:close/>
                </a:path>
              </a:pathLst>
            </a:custGeom>
            <a:solidFill>
              <a:srgbClr val="E5C9B7"/>
            </a:solidFill>
            <a:ln w="9525">
              <a:noFill/>
              <a:round/>
              <a:headEnd/>
              <a:tailEnd/>
            </a:ln>
          </p:spPr>
          <p:txBody>
            <a:bodyPr/>
            <a:lstStyle/>
            <a:p>
              <a:endParaRPr lang="zh-CN" altLang="en-US" sz="1800"/>
            </a:p>
          </p:txBody>
        </p:sp>
        <p:sp>
          <p:nvSpPr>
            <p:cNvPr id="51" name="Freeform 328"/>
            <p:cNvSpPr>
              <a:spLocks/>
            </p:cNvSpPr>
            <p:nvPr/>
          </p:nvSpPr>
          <p:spPr bwMode="auto">
            <a:xfrm>
              <a:off x="3222" y="2174"/>
              <a:ext cx="176" cy="309"/>
            </a:xfrm>
            <a:custGeom>
              <a:avLst/>
              <a:gdLst>
                <a:gd name="T0" fmla="*/ 36 w 351"/>
                <a:gd name="T1" fmla="*/ 268 h 620"/>
                <a:gd name="T2" fmla="*/ 40 w 351"/>
                <a:gd name="T3" fmla="*/ 270 h 620"/>
                <a:gd name="T4" fmla="*/ 46 w 351"/>
                <a:gd name="T5" fmla="*/ 275 h 620"/>
                <a:gd name="T6" fmla="*/ 52 w 351"/>
                <a:gd name="T7" fmla="*/ 283 h 620"/>
                <a:gd name="T8" fmla="*/ 54 w 351"/>
                <a:gd name="T9" fmla="*/ 291 h 620"/>
                <a:gd name="T10" fmla="*/ 57 w 351"/>
                <a:gd name="T11" fmla="*/ 296 h 620"/>
                <a:gd name="T12" fmla="*/ 60 w 351"/>
                <a:gd name="T13" fmla="*/ 302 h 620"/>
                <a:gd name="T14" fmla="*/ 65 w 351"/>
                <a:gd name="T15" fmla="*/ 307 h 620"/>
                <a:gd name="T16" fmla="*/ 73 w 351"/>
                <a:gd name="T17" fmla="*/ 309 h 620"/>
                <a:gd name="T18" fmla="*/ 86 w 351"/>
                <a:gd name="T19" fmla="*/ 307 h 620"/>
                <a:gd name="T20" fmla="*/ 102 w 351"/>
                <a:gd name="T21" fmla="*/ 300 h 620"/>
                <a:gd name="T22" fmla="*/ 123 w 351"/>
                <a:gd name="T23" fmla="*/ 287 h 620"/>
                <a:gd name="T24" fmla="*/ 143 w 351"/>
                <a:gd name="T25" fmla="*/ 269 h 620"/>
                <a:gd name="T26" fmla="*/ 155 w 351"/>
                <a:gd name="T27" fmla="*/ 243 h 620"/>
                <a:gd name="T28" fmla="*/ 160 w 351"/>
                <a:gd name="T29" fmla="*/ 210 h 620"/>
                <a:gd name="T30" fmla="*/ 170 w 351"/>
                <a:gd name="T31" fmla="*/ 180 h 620"/>
                <a:gd name="T32" fmla="*/ 176 w 351"/>
                <a:gd name="T33" fmla="*/ 154 h 620"/>
                <a:gd name="T34" fmla="*/ 169 w 351"/>
                <a:gd name="T35" fmla="*/ 133 h 620"/>
                <a:gd name="T36" fmla="*/ 155 w 351"/>
                <a:gd name="T37" fmla="*/ 122 h 620"/>
                <a:gd name="T38" fmla="*/ 148 w 351"/>
                <a:gd name="T39" fmla="*/ 112 h 620"/>
                <a:gd name="T40" fmla="*/ 141 w 351"/>
                <a:gd name="T41" fmla="*/ 95 h 620"/>
                <a:gd name="T42" fmla="*/ 141 w 351"/>
                <a:gd name="T43" fmla="*/ 79 h 620"/>
                <a:gd name="T44" fmla="*/ 149 w 351"/>
                <a:gd name="T45" fmla="*/ 71 h 620"/>
                <a:gd name="T46" fmla="*/ 156 w 351"/>
                <a:gd name="T47" fmla="*/ 63 h 620"/>
                <a:gd name="T48" fmla="*/ 162 w 351"/>
                <a:gd name="T49" fmla="*/ 52 h 620"/>
                <a:gd name="T50" fmla="*/ 164 w 351"/>
                <a:gd name="T51" fmla="*/ 41 h 620"/>
                <a:gd name="T52" fmla="*/ 163 w 351"/>
                <a:gd name="T53" fmla="*/ 29 h 620"/>
                <a:gd name="T54" fmla="*/ 154 w 351"/>
                <a:gd name="T55" fmla="*/ 18 h 620"/>
                <a:gd name="T56" fmla="*/ 137 w 351"/>
                <a:gd name="T57" fmla="*/ 9 h 620"/>
                <a:gd name="T58" fmla="*/ 110 w 351"/>
                <a:gd name="T59" fmla="*/ 3 h 620"/>
                <a:gd name="T60" fmla="*/ 90 w 351"/>
                <a:gd name="T61" fmla="*/ 0 h 620"/>
                <a:gd name="T62" fmla="*/ 69 w 351"/>
                <a:gd name="T63" fmla="*/ 2 h 620"/>
                <a:gd name="T64" fmla="*/ 39 w 351"/>
                <a:gd name="T65" fmla="*/ 16 h 620"/>
                <a:gd name="T66" fmla="*/ 13 w 351"/>
                <a:gd name="T67" fmla="*/ 59 h 620"/>
                <a:gd name="T68" fmla="*/ 1 w 351"/>
                <a:gd name="T69" fmla="*/ 133 h 620"/>
                <a:gd name="T70" fmla="*/ 1 w 351"/>
                <a:gd name="T71" fmla="*/ 194 h 620"/>
                <a:gd name="T72" fmla="*/ 11 w 351"/>
                <a:gd name="T73" fmla="*/ 237 h 620"/>
                <a:gd name="T74" fmla="*/ 26 w 351"/>
                <a:gd name="T75" fmla="*/ 261 h 6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1"/>
                <a:gd name="T115" fmla="*/ 0 h 620"/>
                <a:gd name="T116" fmla="*/ 351 w 351"/>
                <a:gd name="T117" fmla="*/ 620 h 6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1" h="620">
                  <a:moveTo>
                    <a:pt x="70" y="536"/>
                  </a:moveTo>
                  <a:lnTo>
                    <a:pt x="71" y="537"/>
                  </a:lnTo>
                  <a:lnTo>
                    <a:pt x="75" y="538"/>
                  </a:lnTo>
                  <a:lnTo>
                    <a:pt x="79" y="541"/>
                  </a:lnTo>
                  <a:lnTo>
                    <a:pt x="86" y="546"/>
                  </a:lnTo>
                  <a:lnTo>
                    <a:pt x="92" y="552"/>
                  </a:lnTo>
                  <a:lnTo>
                    <a:pt x="98" y="559"/>
                  </a:lnTo>
                  <a:lnTo>
                    <a:pt x="103" y="567"/>
                  </a:lnTo>
                  <a:lnTo>
                    <a:pt x="106" y="577"/>
                  </a:lnTo>
                  <a:lnTo>
                    <a:pt x="107" y="583"/>
                  </a:lnTo>
                  <a:lnTo>
                    <a:pt x="109" y="589"/>
                  </a:lnTo>
                  <a:lnTo>
                    <a:pt x="113" y="593"/>
                  </a:lnTo>
                  <a:lnTo>
                    <a:pt x="115" y="599"/>
                  </a:lnTo>
                  <a:lnTo>
                    <a:pt x="119" y="606"/>
                  </a:lnTo>
                  <a:lnTo>
                    <a:pt x="123" y="613"/>
                  </a:lnTo>
                  <a:lnTo>
                    <a:pt x="130" y="616"/>
                  </a:lnTo>
                  <a:lnTo>
                    <a:pt x="138" y="620"/>
                  </a:lnTo>
                  <a:lnTo>
                    <a:pt x="146" y="620"/>
                  </a:lnTo>
                  <a:lnTo>
                    <a:pt x="158" y="619"/>
                  </a:lnTo>
                  <a:lnTo>
                    <a:pt x="171" y="616"/>
                  </a:lnTo>
                  <a:lnTo>
                    <a:pt x="184" y="611"/>
                  </a:lnTo>
                  <a:lnTo>
                    <a:pt x="204" y="601"/>
                  </a:lnTo>
                  <a:lnTo>
                    <a:pt x="225" y="590"/>
                  </a:lnTo>
                  <a:lnTo>
                    <a:pt x="245" y="576"/>
                  </a:lnTo>
                  <a:lnTo>
                    <a:pt x="266" y="560"/>
                  </a:lnTo>
                  <a:lnTo>
                    <a:pt x="285" y="539"/>
                  </a:lnTo>
                  <a:lnTo>
                    <a:pt x="300" y="516"/>
                  </a:lnTo>
                  <a:lnTo>
                    <a:pt x="310" y="487"/>
                  </a:lnTo>
                  <a:lnTo>
                    <a:pt x="315" y="455"/>
                  </a:lnTo>
                  <a:lnTo>
                    <a:pt x="319" y="422"/>
                  </a:lnTo>
                  <a:lnTo>
                    <a:pt x="328" y="389"/>
                  </a:lnTo>
                  <a:lnTo>
                    <a:pt x="339" y="361"/>
                  </a:lnTo>
                  <a:lnTo>
                    <a:pt x="348" y="333"/>
                  </a:lnTo>
                  <a:lnTo>
                    <a:pt x="351" y="308"/>
                  </a:lnTo>
                  <a:lnTo>
                    <a:pt x="349" y="286"/>
                  </a:lnTo>
                  <a:lnTo>
                    <a:pt x="338" y="266"/>
                  </a:lnTo>
                  <a:lnTo>
                    <a:pt x="312" y="249"/>
                  </a:lnTo>
                  <a:lnTo>
                    <a:pt x="310" y="245"/>
                  </a:lnTo>
                  <a:lnTo>
                    <a:pt x="304" y="236"/>
                  </a:lnTo>
                  <a:lnTo>
                    <a:pt x="296" y="224"/>
                  </a:lnTo>
                  <a:lnTo>
                    <a:pt x="289" y="207"/>
                  </a:lnTo>
                  <a:lnTo>
                    <a:pt x="282" y="191"/>
                  </a:lnTo>
                  <a:lnTo>
                    <a:pt x="280" y="174"/>
                  </a:lnTo>
                  <a:lnTo>
                    <a:pt x="281" y="159"/>
                  </a:lnTo>
                  <a:lnTo>
                    <a:pt x="290" y="147"/>
                  </a:lnTo>
                  <a:lnTo>
                    <a:pt x="297" y="142"/>
                  </a:lnTo>
                  <a:lnTo>
                    <a:pt x="304" y="135"/>
                  </a:lnTo>
                  <a:lnTo>
                    <a:pt x="311" y="126"/>
                  </a:lnTo>
                  <a:lnTo>
                    <a:pt x="317" y="116"/>
                  </a:lnTo>
                  <a:lnTo>
                    <a:pt x="323" y="105"/>
                  </a:lnTo>
                  <a:lnTo>
                    <a:pt x="326" y="95"/>
                  </a:lnTo>
                  <a:lnTo>
                    <a:pt x="328" y="83"/>
                  </a:lnTo>
                  <a:lnTo>
                    <a:pt x="328" y="70"/>
                  </a:lnTo>
                  <a:lnTo>
                    <a:pt x="325" y="59"/>
                  </a:lnTo>
                  <a:lnTo>
                    <a:pt x="318" y="48"/>
                  </a:lnTo>
                  <a:lnTo>
                    <a:pt x="308" y="37"/>
                  </a:lnTo>
                  <a:lnTo>
                    <a:pt x="294" y="28"/>
                  </a:lnTo>
                  <a:lnTo>
                    <a:pt x="274" y="18"/>
                  </a:lnTo>
                  <a:lnTo>
                    <a:pt x="250" y="12"/>
                  </a:lnTo>
                  <a:lnTo>
                    <a:pt x="220" y="6"/>
                  </a:lnTo>
                  <a:lnTo>
                    <a:pt x="184" y="1"/>
                  </a:lnTo>
                  <a:lnTo>
                    <a:pt x="179" y="0"/>
                  </a:lnTo>
                  <a:lnTo>
                    <a:pt x="161" y="0"/>
                  </a:lnTo>
                  <a:lnTo>
                    <a:pt x="137" y="4"/>
                  </a:lnTo>
                  <a:lnTo>
                    <a:pt x="108" y="13"/>
                  </a:lnTo>
                  <a:lnTo>
                    <a:pt x="78" y="33"/>
                  </a:lnTo>
                  <a:lnTo>
                    <a:pt x="50" y="68"/>
                  </a:lnTo>
                  <a:lnTo>
                    <a:pt x="25" y="119"/>
                  </a:lnTo>
                  <a:lnTo>
                    <a:pt x="9" y="190"/>
                  </a:lnTo>
                  <a:lnTo>
                    <a:pt x="1" y="267"/>
                  </a:lnTo>
                  <a:lnTo>
                    <a:pt x="0" y="333"/>
                  </a:lnTo>
                  <a:lnTo>
                    <a:pt x="2" y="389"/>
                  </a:lnTo>
                  <a:lnTo>
                    <a:pt x="10" y="437"/>
                  </a:lnTo>
                  <a:lnTo>
                    <a:pt x="21" y="475"/>
                  </a:lnTo>
                  <a:lnTo>
                    <a:pt x="36" y="503"/>
                  </a:lnTo>
                  <a:lnTo>
                    <a:pt x="52" y="523"/>
                  </a:lnTo>
                  <a:lnTo>
                    <a:pt x="70" y="536"/>
                  </a:lnTo>
                  <a:close/>
                </a:path>
              </a:pathLst>
            </a:custGeom>
            <a:solidFill>
              <a:srgbClr val="DBAF93"/>
            </a:solidFill>
            <a:ln w="9525">
              <a:noFill/>
              <a:round/>
              <a:headEnd/>
              <a:tailEnd/>
            </a:ln>
          </p:spPr>
          <p:txBody>
            <a:bodyPr/>
            <a:lstStyle/>
            <a:p>
              <a:endParaRPr lang="zh-CN" altLang="en-US" sz="1800"/>
            </a:p>
          </p:txBody>
        </p:sp>
        <p:sp>
          <p:nvSpPr>
            <p:cNvPr id="52" name="Freeform 329"/>
            <p:cNvSpPr>
              <a:spLocks/>
            </p:cNvSpPr>
            <p:nvPr/>
          </p:nvSpPr>
          <p:spPr bwMode="auto">
            <a:xfrm>
              <a:off x="3225" y="2176"/>
              <a:ext cx="169" cy="302"/>
            </a:xfrm>
            <a:custGeom>
              <a:avLst/>
              <a:gdLst>
                <a:gd name="T0" fmla="*/ 30 w 338"/>
                <a:gd name="T1" fmla="*/ 262 h 603"/>
                <a:gd name="T2" fmla="*/ 35 w 338"/>
                <a:gd name="T3" fmla="*/ 265 h 603"/>
                <a:gd name="T4" fmla="*/ 42 w 338"/>
                <a:gd name="T5" fmla="*/ 269 h 603"/>
                <a:gd name="T6" fmla="*/ 49 w 338"/>
                <a:gd name="T7" fmla="*/ 275 h 603"/>
                <a:gd name="T8" fmla="*/ 52 w 338"/>
                <a:gd name="T9" fmla="*/ 282 h 603"/>
                <a:gd name="T10" fmla="*/ 55 w 338"/>
                <a:gd name="T11" fmla="*/ 287 h 603"/>
                <a:gd name="T12" fmla="*/ 57 w 338"/>
                <a:gd name="T13" fmla="*/ 294 h 603"/>
                <a:gd name="T14" fmla="*/ 62 w 338"/>
                <a:gd name="T15" fmla="*/ 300 h 603"/>
                <a:gd name="T16" fmla="*/ 70 w 338"/>
                <a:gd name="T17" fmla="*/ 302 h 603"/>
                <a:gd name="T18" fmla="*/ 81 w 338"/>
                <a:gd name="T19" fmla="*/ 300 h 603"/>
                <a:gd name="T20" fmla="*/ 96 w 338"/>
                <a:gd name="T21" fmla="*/ 293 h 603"/>
                <a:gd name="T22" fmla="*/ 117 w 338"/>
                <a:gd name="T23" fmla="*/ 281 h 603"/>
                <a:gd name="T24" fmla="*/ 136 w 338"/>
                <a:gd name="T25" fmla="*/ 263 h 603"/>
                <a:gd name="T26" fmla="*/ 148 w 338"/>
                <a:gd name="T27" fmla="*/ 239 h 603"/>
                <a:gd name="T28" fmla="*/ 153 w 338"/>
                <a:gd name="T29" fmla="*/ 207 h 603"/>
                <a:gd name="T30" fmla="*/ 163 w 338"/>
                <a:gd name="T31" fmla="*/ 178 h 603"/>
                <a:gd name="T32" fmla="*/ 169 w 338"/>
                <a:gd name="T33" fmla="*/ 153 h 603"/>
                <a:gd name="T34" fmla="*/ 162 w 338"/>
                <a:gd name="T35" fmla="*/ 133 h 603"/>
                <a:gd name="T36" fmla="*/ 149 w 338"/>
                <a:gd name="T37" fmla="*/ 122 h 603"/>
                <a:gd name="T38" fmla="*/ 143 w 338"/>
                <a:gd name="T39" fmla="*/ 111 h 603"/>
                <a:gd name="T40" fmla="*/ 135 w 338"/>
                <a:gd name="T41" fmla="*/ 94 h 603"/>
                <a:gd name="T42" fmla="*/ 134 w 338"/>
                <a:gd name="T43" fmla="*/ 78 h 603"/>
                <a:gd name="T44" fmla="*/ 141 w 338"/>
                <a:gd name="T45" fmla="*/ 69 h 603"/>
                <a:gd name="T46" fmla="*/ 148 w 338"/>
                <a:gd name="T47" fmla="*/ 62 h 603"/>
                <a:gd name="T48" fmla="*/ 153 w 338"/>
                <a:gd name="T49" fmla="*/ 52 h 603"/>
                <a:gd name="T50" fmla="*/ 156 w 338"/>
                <a:gd name="T51" fmla="*/ 40 h 603"/>
                <a:gd name="T52" fmla="*/ 155 w 338"/>
                <a:gd name="T53" fmla="*/ 30 h 603"/>
                <a:gd name="T54" fmla="*/ 147 w 338"/>
                <a:gd name="T55" fmla="*/ 19 h 603"/>
                <a:gd name="T56" fmla="*/ 130 w 338"/>
                <a:gd name="T57" fmla="*/ 9 h 603"/>
                <a:gd name="T58" fmla="*/ 105 w 338"/>
                <a:gd name="T59" fmla="*/ 3 h 603"/>
                <a:gd name="T60" fmla="*/ 85 w 338"/>
                <a:gd name="T61" fmla="*/ 0 h 603"/>
                <a:gd name="T62" fmla="*/ 65 w 338"/>
                <a:gd name="T63" fmla="*/ 2 h 603"/>
                <a:gd name="T64" fmla="*/ 37 w 338"/>
                <a:gd name="T65" fmla="*/ 16 h 603"/>
                <a:gd name="T66" fmla="*/ 12 w 338"/>
                <a:gd name="T67" fmla="*/ 58 h 603"/>
                <a:gd name="T68" fmla="*/ 1 w 338"/>
                <a:gd name="T69" fmla="*/ 130 h 603"/>
                <a:gd name="T70" fmla="*/ 1 w 338"/>
                <a:gd name="T71" fmla="*/ 190 h 603"/>
                <a:gd name="T72" fmla="*/ 9 w 338"/>
                <a:gd name="T73" fmla="*/ 232 h 603"/>
                <a:gd name="T74" fmla="*/ 22 w 338"/>
                <a:gd name="T75" fmla="*/ 256 h 6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8"/>
                <a:gd name="T115" fmla="*/ 0 h 603"/>
                <a:gd name="T116" fmla="*/ 338 w 338"/>
                <a:gd name="T117" fmla="*/ 603 h 6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8" h="603">
                  <a:moveTo>
                    <a:pt x="60" y="524"/>
                  </a:moveTo>
                  <a:lnTo>
                    <a:pt x="61" y="524"/>
                  </a:lnTo>
                  <a:lnTo>
                    <a:pt x="66" y="526"/>
                  </a:lnTo>
                  <a:lnTo>
                    <a:pt x="70" y="529"/>
                  </a:lnTo>
                  <a:lnTo>
                    <a:pt x="77" y="532"/>
                  </a:lnTo>
                  <a:lnTo>
                    <a:pt x="84" y="537"/>
                  </a:lnTo>
                  <a:lnTo>
                    <a:pt x="91" y="542"/>
                  </a:lnTo>
                  <a:lnTo>
                    <a:pt x="98" y="549"/>
                  </a:lnTo>
                  <a:lnTo>
                    <a:pt x="102" y="557"/>
                  </a:lnTo>
                  <a:lnTo>
                    <a:pt x="105" y="563"/>
                  </a:lnTo>
                  <a:lnTo>
                    <a:pt x="108" y="568"/>
                  </a:lnTo>
                  <a:lnTo>
                    <a:pt x="110" y="573"/>
                  </a:lnTo>
                  <a:lnTo>
                    <a:pt x="112" y="579"/>
                  </a:lnTo>
                  <a:lnTo>
                    <a:pt x="115" y="587"/>
                  </a:lnTo>
                  <a:lnTo>
                    <a:pt x="119" y="594"/>
                  </a:lnTo>
                  <a:lnTo>
                    <a:pt x="124" y="600"/>
                  </a:lnTo>
                  <a:lnTo>
                    <a:pt x="131" y="602"/>
                  </a:lnTo>
                  <a:lnTo>
                    <a:pt x="139" y="603"/>
                  </a:lnTo>
                  <a:lnTo>
                    <a:pt x="149" y="602"/>
                  </a:lnTo>
                  <a:lnTo>
                    <a:pt x="161" y="599"/>
                  </a:lnTo>
                  <a:lnTo>
                    <a:pt x="175" y="593"/>
                  </a:lnTo>
                  <a:lnTo>
                    <a:pt x="193" y="585"/>
                  </a:lnTo>
                  <a:lnTo>
                    <a:pt x="213" y="575"/>
                  </a:lnTo>
                  <a:lnTo>
                    <a:pt x="234" y="561"/>
                  </a:lnTo>
                  <a:lnTo>
                    <a:pt x="253" y="546"/>
                  </a:lnTo>
                  <a:lnTo>
                    <a:pt x="272" y="526"/>
                  </a:lnTo>
                  <a:lnTo>
                    <a:pt x="286" y="504"/>
                  </a:lnTo>
                  <a:lnTo>
                    <a:pt x="296" y="477"/>
                  </a:lnTo>
                  <a:lnTo>
                    <a:pt x="302" y="446"/>
                  </a:lnTo>
                  <a:lnTo>
                    <a:pt x="306" y="413"/>
                  </a:lnTo>
                  <a:lnTo>
                    <a:pt x="314" y="383"/>
                  </a:lnTo>
                  <a:lnTo>
                    <a:pt x="325" y="356"/>
                  </a:lnTo>
                  <a:lnTo>
                    <a:pt x="333" y="329"/>
                  </a:lnTo>
                  <a:lnTo>
                    <a:pt x="338" y="306"/>
                  </a:lnTo>
                  <a:lnTo>
                    <a:pt x="335" y="284"/>
                  </a:lnTo>
                  <a:lnTo>
                    <a:pt x="324" y="265"/>
                  </a:lnTo>
                  <a:lnTo>
                    <a:pt x="301" y="246"/>
                  </a:lnTo>
                  <a:lnTo>
                    <a:pt x="298" y="243"/>
                  </a:lnTo>
                  <a:lnTo>
                    <a:pt x="293" y="234"/>
                  </a:lnTo>
                  <a:lnTo>
                    <a:pt x="285" y="221"/>
                  </a:lnTo>
                  <a:lnTo>
                    <a:pt x="276" y="205"/>
                  </a:lnTo>
                  <a:lnTo>
                    <a:pt x="270" y="188"/>
                  </a:lnTo>
                  <a:lnTo>
                    <a:pt x="266" y="170"/>
                  </a:lnTo>
                  <a:lnTo>
                    <a:pt x="267" y="155"/>
                  </a:lnTo>
                  <a:lnTo>
                    <a:pt x="275" y="144"/>
                  </a:lnTo>
                  <a:lnTo>
                    <a:pt x="281" y="138"/>
                  </a:lnTo>
                  <a:lnTo>
                    <a:pt x="288" y="131"/>
                  </a:lnTo>
                  <a:lnTo>
                    <a:pt x="295" y="123"/>
                  </a:lnTo>
                  <a:lnTo>
                    <a:pt x="301" y="113"/>
                  </a:lnTo>
                  <a:lnTo>
                    <a:pt x="305" y="103"/>
                  </a:lnTo>
                  <a:lnTo>
                    <a:pt x="310" y="92"/>
                  </a:lnTo>
                  <a:lnTo>
                    <a:pt x="311" y="80"/>
                  </a:lnTo>
                  <a:lnTo>
                    <a:pt x="311" y="69"/>
                  </a:lnTo>
                  <a:lnTo>
                    <a:pt x="309" y="59"/>
                  </a:lnTo>
                  <a:lnTo>
                    <a:pt x="302" y="47"/>
                  </a:lnTo>
                  <a:lnTo>
                    <a:pt x="293" y="37"/>
                  </a:lnTo>
                  <a:lnTo>
                    <a:pt x="279" y="27"/>
                  </a:lnTo>
                  <a:lnTo>
                    <a:pt x="260" y="18"/>
                  </a:lnTo>
                  <a:lnTo>
                    <a:pt x="237" y="11"/>
                  </a:lnTo>
                  <a:lnTo>
                    <a:pt x="210" y="6"/>
                  </a:lnTo>
                  <a:lnTo>
                    <a:pt x="175" y="1"/>
                  </a:lnTo>
                  <a:lnTo>
                    <a:pt x="169" y="0"/>
                  </a:lnTo>
                  <a:lnTo>
                    <a:pt x="153" y="0"/>
                  </a:lnTo>
                  <a:lnTo>
                    <a:pt x="130" y="3"/>
                  </a:lnTo>
                  <a:lnTo>
                    <a:pt x="102" y="12"/>
                  </a:lnTo>
                  <a:lnTo>
                    <a:pt x="74" y="32"/>
                  </a:lnTo>
                  <a:lnTo>
                    <a:pt x="47" y="65"/>
                  </a:lnTo>
                  <a:lnTo>
                    <a:pt x="24" y="115"/>
                  </a:lnTo>
                  <a:lnTo>
                    <a:pt x="9" y="184"/>
                  </a:lnTo>
                  <a:lnTo>
                    <a:pt x="1" y="259"/>
                  </a:lnTo>
                  <a:lnTo>
                    <a:pt x="0" y="325"/>
                  </a:lnTo>
                  <a:lnTo>
                    <a:pt x="2" y="380"/>
                  </a:lnTo>
                  <a:lnTo>
                    <a:pt x="8" y="426"/>
                  </a:lnTo>
                  <a:lnTo>
                    <a:pt x="17" y="464"/>
                  </a:lnTo>
                  <a:lnTo>
                    <a:pt x="30" y="492"/>
                  </a:lnTo>
                  <a:lnTo>
                    <a:pt x="45" y="512"/>
                  </a:lnTo>
                  <a:lnTo>
                    <a:pt x="60" y="524"/>
                  </a:lnTo>
                  <a:close/>
                </a:path>
              </a:pathLst>
            </a:custGeom>
            <a:solidFill>
              <a:srgbClr val="CE9970"/>
            </a:solidFill>
            <a:ln w="9525">
              <a:noFill/>
              <a:round/>
              <a:headEnd/>
              <a:tailEnd/>
            </a:ln>
          </p:spPr>
          <p:txBody>
            <a:bodyPr/>
            <a:lstStyle/>
            <a:p>
              <a:endParaRPr lang="zh-CN" altLang="en-US" sz="1800"/>
            </a:p>
          </p:txBody>
        </p:sp>
        <p:sp>
          <p:nvSpPr>
            <p:cNvPr id="53" name="Freeform 330"/>
            <p:cNvSpPr>
              <a:spLocks/>
            </p:cNvSpPr>
            <p:nvPr/>
          </p:nvSpPr>
          <p:spPr bwMode="auto">
            <a:xfrm>
              <a:off x="3229" y="2180"/>
              <a:ext cx="161" cy="293"/>
            </a:xfrm>
            <a:custGeom>
              <a:avLst/>
              <a:gdLst>
                <a:gd name="T0" fmla="*/ 26 w 322"/>
                <a:gd name="T1" fmla="*/ 255 h 586"/>
                <a:gd name="T2" fmla="*/ 31 w 322"/>
                <a:gd name="T3" fmla="*/ 258 h 586"/>
                <a:gd name="T4" fmla="*/ 39 w 322"/>
                <a:gd name="T5" fmla="*/ 261 h 586"/>
                <a:gd name="T6" fmla="*/ 46 w 322"/>
                <a:gd name="T7" fmla="*/ 266 h 586"/>
                <a:gd name="T8" fmla="*/ 51 w 322"/>
                <a:gd name="T9" fmla="*/ 271 h 586"/>
                <a:gd name="T10" fmla="*/ 54 w 322"/>
                <a:gd name="T11" fmla="*/ 277 h 586"/>
                <a:gd name="T12" fmla="*/ 56 w 322"/>
                <a:gd name="T13" fmla="*/ 284 h 586"/>
                <a:gd name="T14" fmla="*/ 59 w 322"/>
                <a:gd name="T15" fmla="*/ 290 h 586"/>
                <a:gd name="T16" fmla="*/ 66 w 322"/>
                <a:gd name="T17" fmla="*/ 293 h 586"/>
                <a:gd name="T18" fmla="*/ 76 w 322"/>
                <a:gd name="T19" fmla="*/ 291 h 586"/>
                <a:gd name="T20" fmla="*/ 91 w 322"/>
                <a:gd name="T21" fmla="*/ 284 h 586"/>
                <a:gd name="T22" fmla="*/ 111 w 322"/>
                <a:gd name="T23" fmla="*/ 273 h 586"/>
                <a:gd name="T24" fmla="*/ 130 w 322"/>
                <a:gd name="T25" fmla="*/ 256 h 586"/>
                <a:gd name="T26" fmla="*/ 142 w 322"/>
                <a:gd name="T27" fmla="*/ 232 h 586"/>
                <a:gd name="T28" fmla="*/ 146 w 322"/>
                <a:gd name="T29" fmla="*/ 202 h 586"/>
                <a:gd name="T30" fmla="*/ 155 w 322"/>
                <a:gd name="T31" fmla="*/ 175 h 586"/>
                <a:gd name="T32" fmla="*/ 161 w 322"/>
                <a:gd name="T33" fmla="*/ 152 h 586"/>
                <a:gd name="T34" fmla="*/ 155 w 322"/>
                <a:gd name="T35" fmla="*/ 131 h 586"/>
                <a:gd name="T36" fmla="*/ 143 w 322"/>
                <a:gd name="T37" fmla="*/ 119 h 586"/>
                <a:gd name="T38" fmla="*/ 136 w 322"/>
                <a:gd name="T39" fmla="*/ 108 h 586"/>
                <a:gd name="T40" fmla="*/ 129 w 322"/>
                <a:gd name="T41" fmla="*/ 91 h 586"/>
                <a:gd name="T42" fmla="*/ 127 w 322"/>
                <a:gd name="T43" fmla="*/ 75 h 586"/>
                <a:gd name="T44" fmla="*/ 134 w 322"/>
                <a:gd name="T45" fmla="*/ 67 h 586"/>
                <a:gd name="T46" fmla="*/ 140 w 322"/>
                <a:gd name="T47" fmla="*/ 59 h 586"/>
                <a:gd name="T48" fmla="*/ 145 w 322"/>
                <a:gd name="T49" fmla="*/ 49 h 586"/>
                <a:gd name="T50" fmla="*/ 148 w 322"/>
                <a:gd name="T51" fmla="*/ 39 h 586"/>
                <a:gd name="T52" fmla="*/ 146 w 322"/>
                <a:gd name="T53" fmla="*/ 28 h 586"/>
                <a:gd name="T54" fmla="*/ 139 w 322"/>
                <a:gd name="T55" fmla="*/ 18 h 586"/>
                <a:gd name="T56" fmla="*/ 123 w 322"/>
                <a:gd name="T57" fmla="*/ 9 h 586"/>
                <a:gd name="T58" fmla="*/ 99 w 322"/>
                <a:gd name="T59" fmla="*/ 2 h 586"/>
                <a:gd name="T60" fmla="*/ 80 w 322"/>
                <a:gd name="T61" fmla="*/ 0 h 586"/>
                <a:gd name="T62" fmla="*/ 61 w 322"/>
                <a:gd name="T63" fmla="*/ 1 h 586"/>
                <a:gd name="T64" fmla="*/ 35 w 322"/>
                <a:gd name="T65" fmla="*/ 15 h 586"/>
                <a:gd name="T66" fmla="*/ 11 w 322"/>
                <a:gd name="T67" fmla="*/ 55 h 586"/>
                <a:gd name="T68" fmla="*/ 1 w 322"/>
                <a:gd name="T69" fmla="*/ 125 h 586"/>
                <a:gd name="T70" fmla="*/ 1 w 322"/>
                <a:gd name="T71" fmla="*/ 184 h 586"/>
                <a:gd name="T72" fmla="*/ 7 w 322"/>
                <a:gd name="T73" fmla="*/ 225 h 586"/>
                <a:gd name="T74" fmla="*/ 19 w 322"/>
                <a:gd name="T75" fmla="*/ 250 h 5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
                <a:gd name="T115" fmla="*/ 0 h 586"/>
                <a:gd name="T116" fmla="*/ 322 w 322"/>
                <a:gd name="T117" fmla="*/ 586 h 5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 h="586">
                  <a:moveTo>
                    <a:pt x="50" y="511"/>
                  </a:moveTo>
                  <a:lnTo>
                    <a:pt x="52" y="511"/>
                  </a:lnTo>
                  <a:lnTo>
                    <a:pt x="56" y="512"/>
                  </a:lnTo>
                  <a:lnTo>
                    <a:pt x="62" y="515"/>
                  </a:lnTo>
                  <a:lnTo>
                    <a:pt x="69" y="517"/>
                  </a:lnTo>
                  <a:lnTo>
                    <a:pt x="77" y="522"/>
                  </a:lnTo>
                  <a:lnTo>
                    <a:pt x="85" y="526"/>
                  </a:lnTo>
                  <a:lnTo>
                    <a:pt x="92" y="531"/>
                  </a:lnTo>
                  <a:lnTo>
                    <a:pt x="99" y="538"/>
                  </a:lnTo>
                  <a:lnTo>
                    <a:pt x="102" y="542"/>
                  </a:lnTo>
                  <a:lnTo>
                    <a:pt x="106" y="547"/>
                  </a:lnTo>
                  <a:lnTo>
                    <a:pt x="108" y="553"/>
                  </a:lnTo>
                  <a:lnTo>
                    <a:pt x="109" y="558"/>
                  </a:lnTo>
                  <a:lnTo>
                    <a:pt x="112" y="568"/>
                  </a:lnTo>
                  <a:lnTo>
                    <a:pt x="114" y="575"/>
                  </a:lnTo>
                  <a:lnTo>
                    <a:pt x="118" y="580"/>
                  </a:lnTo>
                  <a:lnTo>
                    <a:pt x="124" y="584"/>
                  </a:lnTo>
                  <a:lnTo>
                    <a:pt x="131" y="586"/>
                  </a:lnTo>
                  <a:lnTo>
                    <a:pt x="140" y="585"/>
                  </a:lnTo>
                  <a:lnTo>
                    <a:pt x="152" y="581"/>
                  </a:lnTo>
                  <a:lnTo>
                    <a:pt x="166" y="576"/>
                  </a:lnTo>
                  <a:lnTo>
                    <a:pt x="183" y="568"/>
                  </a:lnTo>
                  <a:lnTo>
                    <a:pt x="203" y="557"/>
                  </a:lnTo>
                  <a:lnTo>
                    <a:pt x="222" y="546"/>
                  </a:lnTo>
                  <a:lnTo>
                    <a:pt x="242" y="531"/>
                  </a:lnTo>
                  <a:lnTo>
                    <a:pt x="259" y="512"/>
                  </a:lnTo>
                  <a:lnTo>
                    <a:pt x="273" y="492"/>
                  </a:lnTo>
                  <a:lnTo>
                    <a:pt x="283" y="465"/>
                  </a:lnTo>
                  <a:lnTo>
                    <a:pt x="288" y="435"/>
                  </a:lnTo>
                  <a:lnTo>
                    <a:pt x="292" y="404"/>
                  </a:lnTo>
                  <a:lnTo>
                    <a:pt x="301" y="375"/>
                  </a:lnTo>
                  <a:lnTo>
                    <a:pt x="310" y="350"/>
                  </a:lnTo>
                  <a:lnTo>
                    <a:pt x="318" y="326"/>
                  </a:lnTo>
                  <a:lnTo>
                    <a:pt x="322" y="304"/>
                  </a:lnTo>
                  <a:lnTo>
                    <a:pt x="320" y="282"/>
                  </a:lnTo>
                  <a:lnTo>
                    <a:pt x="310" y="262"/>
                  </a:lnTo>
                  <a:lnTo>
                    <a:pt x="288" y="243"/>
                  </a:lnTo>
                  <a:lnTo>
                    <a:pt x="286" y="239"/>
                  </a:lnTo>
                  <a:lnTo>
                    <a:pt x="280" y="230"/>
                  </a:lnTo>
                  <a:lnTo>
                    <a:pt x="272" y="216"/>
                  </a:lnTo>
                  <a:lnTo>
                    <a:pt x="264" y="200"/>
                  </a:lnTo>
                  <a:lnTo>
                    <a:pt x="257" y="183"/>
                  </a:lnTo>
                  <a:lnTo>
                    <a:pt x="253" y="166"/>
                  </a:lnTo>
                  <a:lnTo>
                    <a:pt x="254" y="151"/>
                  </a:lnTo>
                  <a:lnTo>
                    <a:pt x="261" y="139"/>
                  </a:lnTo>
                  <a:lnTo>
                    <a:pt x="267" y="133"/>
                  </a:lnTo>
                  <a:lnTo>
                    <a:pt x="273" y="126"/>
                  </a:lnTo>
                  <a:lnTo>
                    <a:pt x="280" y="118"/>
                  </a:lnTo>
                  <a:lnTo>
                    <a:pt x="286" y="109"/>
                  </a:lnTo>
                  <a:lnTo>
                    <a:pt x="290" y="99"/>
                  </a:lnTo>
                  <a:lnTo>
                    <a:pt x="294" y="88"/>
                  </a:lnTo>
                  <a:lnTo>
                    <a:pt x="295" y="78"/>
                  </a:lnTo>
                  <a:lnTo>
                    <a:pt x="295" y="67"/>
                  </a:lnTo>
                  <a:lnTo>
                    <a:pt x="292" y="56"/>
                  </a:lnTo>
                  <a:lnTo>
                    <a:pt x="286" y="45"/>
                  </a:lnTo>
                  <a:lnTo>
                    <a:pt x="278" y="35"/>
                  </a:lnTo>
                  <a:lnTo>
                    <a:pt x="264" y="26"/>
                  </a:lnTo>
                  <a:lnTo>
                    <a:pt x="246" y="17"/>
                  </a:lnTo>
                  <a:lnTo>
                    <a:pt x="225" y="10"/>
                  </a:lnTo>
                  <a:lnTo>
                    <a:pt x="198" y="4"/>
                  </a:lnTo>
                  <a:lnTo>
                    <a:pt x="166" y="1"/>
                  </a:lnTo>
                  <a:lnTo>
                    <a:pt x="160" y="0"/>
                  </a:lnTo>
                  <a:lnTo>
                    <a:pt x="145" y="0"/>
                  </a:lnTo>
                  <a:lnTo>
                    <a:pt x="123" y="2"/>
                  </a:lnTo>
                  <a:lnTo>
                    <a:pt x="98" y="11"/>
                  </a:lnTo>
                  <a:lnTo>
                    <a:pt x="70" y="31"/>
                  </a:lnTo>
                  <a:lnTo>
                    <a:pt x="45" y="63"/>
                  </a:lnTo>
                  <a:lnTo>
                    <a:pt x="23" y="111"/>
                  </a:lnTo>
                  <a:lnTo>
                    <a:pt x="9" y="178"/>
                  </a:lnTo>
                  <a:lnTo>
                    <a:pt x="2" y="251"/>
                  </a:lnTo>
                  <a:lnTo>
                    <a:pt x="0" y="315"/>
                  </a:lnTo>
                  <a:lnTo>
                    <a:pt x="1" y="369"/>
                  </a:lnTo>
                  <a:lnTo>
                    <a:pt x="7" y="414"/>
                  </a:lnTo>
                  <a:lnTo>
                    <a:pt x="15" y="451"/>
                  </a:lnTo>
                  <a:lnTo>
                    <a:pt x="25" y="480"/>
                  </a:lnTo>
                  <a:lnTo>
                    <a:pt x="38" y="500"/>
                  </a:lnTo>
                  <a:lnTo>
                    <a:pt x="50" y="511"/>
                  </a:lnTo>
                  <a:close/>
                </a:path>
              </a:pathLst>
            </a:custGeom>
            <a:solidFill>
              <a:srgbClr val="C17C4C"/>
            </a:solidFill>
            <a:ln w="9525">
              <a:noFill/>
              <a:round/>
              <a:headEnd/>
              <a:tailEnd/>
            </a:ln>
          </p:spPr>
          <p:txBody>
            <a:bodyPr/>
            <a:lstStyle/>
            <a:p>
              <a:endParaRPr lang="zh-CN" altLang="en-US" sz="1800"/>
            </a:p>
          </p:txBody>
        </p:sp>
        <p:sp>
          <p:nvSpPr>
            <p:cNvPr id="54" name="Freeform 331"/>
            <p:cNvSpPr>
              <a:spLocks/>
            </p:cNvSpPr>
            <p:nvPr/>
          </p:nvSpPr>
          <p:spPr bwMode="auto">
            <a:xfrm>
              <a:off x="3232" y="2183"/>
              <a:ext cx="154" cy="284"/>
            </a:xfrm>
            <a:custGeom>
              <a:avLst/>
              <a:gdLst>
                <a:gd name="T0" fmla="*/ 76 w 307"/>
                <a:gd name="T1" fmla="*/ 0 h 570"/>
                <a:gd name="T2" fmla="*/ 58 w 307"/>
                <a:gd name="T3" fmla="*/ 2 h 570"/>
                <a:gd name="T4" fmla="*/ 34 w 307"/>
                <a:gd name="T5" fmla="*/ 16 h 570"/>
                <a:gd name="T6" fmla="*/ 12 w 307"/>
                <a:gd name="T7" fmla="*/ 55 h 570"/>
                <a:gd name="T8" fmla="*/ 1 w 307"/>
                <a:gd name="T9" fmla="*/ 122 h 570"/>
                <a:gd name="T10" fmla="*/ 1 w 307"/>
                <a:gd name="T11" fmla="*/ 180 h 570"/>
                <a:gd name="T12" fmla="*/ 6 w 307"/>
                <a:gd name="T13" fmla="*/ 220 h 570"/>
                <a:gd name="T14" fmla="*/ 16 w 307"/>
                <a:gd name="T15" fmla="*/ 244 h 570"/>
                <a:gd name="T16" fmla="*/ 22 w 307"/>
                <a:gd name="T17" fmla="*/ 250 h 570"/>
                <a:gd name="T18" fmla="*/ 31 w 307"/>
                <a:gd name="T19" fmla="*/ 252 h 570"/>
                <a:gd name="T20" fmla="*/ 43 w 307"/>
                <a:gd name="T21" fmla="*/ 256 h 570"/>
                <a:gd name="T22" fmla="*/ 53 w 307"/>
                <a:gd name="T23" fmla="*/ 263 h 570"/>
                <a:gd name="T24" fmla="*/ 54 w 307"/>
                <a:gd name="T25" fmla="*/ 274 h 570"/>
                <a:gd name="T26" fmla="*/ 56 w 307"/>
                <a:gd name="T27" fmla="*/ 281 h 570"/>
                <a:gd name="T28" fmla="*/ 62 w 307"/>
                <a:gd name="T29" fmla="*/ 284 h 570"/>
                <a:gd name="T30" fmla="*/ 72 w 307"/>
                <a:gd name="T31" fmla="*/ 282 h 570"/>
                <a:gd name="T32" fmla="*/ 87 w 307"/>
                <a:gd name="T33" fmla="*/ 275 h 570"/>
                <a:gd name="T34" fmla="*/ 106 w 307"/>
                <a:gd name="T35" fmla="*/ 265 h 570"/>
                <a:gd name="T36" fmla="*/ 123 w 307"/>
                <a:gd name="T37" fmla="*/ 249 h 570"/>
                <a:gd name="T38" fmla="*/ 136 w 307"/>
                <a:gd name="T39" fmla="*/ 227 h 570"/>
                <a:gd name="T40" fmla="*/ 140 w 307"/>
                <a:gd name="T41" fmla="*/ 198 h 570"/>
                <a:gd name="T42" fmla="*/ 148 w 307"/>
                <a:gd name="T43" fmla="*/ 172 h 570"/>
                <a:gd name="T44" fmla="*/ 154 w 307"/>
                <a:gd name="T45" fmla="*/ 150 h 570"/>
                <a:gd name="T46" fmla="*/ 148 w 307"/>
                <a:gd name="T47" fmla="*/ 131 h 570"/>
                <a:gd name="T48" fmla="*/ 137 w 307"/>
                <a:gd name="T49" fmla="*/ 119 h 570"/>
                <a:gd name="T50" fmla="*/ 130 w 307"/>
                <a:gd name="T51" fmla="*/ 107 h 570"/>
                <a:gd name="T52" fmla="*/ 122 w 307"/>
                <a:gd name="T53" fmla="*/ 89 h 570"/>
                <a:gd name="T54" fmla="*/ 120 w 307"/>
                <a:gd name="T55" fmla="*/ 73 h 570"/>
                <a:gd name="T56" fmla="*/ 129 w 307"/>
                <a:gd name="T57" fmla="*/ 62 h 570"/>
                <a:gd name="T58" fmla="*/ 138 w 307"/>
                <a:gd name="T59" fmla="*/ 43 h 570"/>
                <a:gd name="T60" fmla="*/ 136 w 307"/>
                <a:gd name="T61" fmla="*/ 22 h 570"/>
                <a:gd name="T62" fmla="*/ 107 w 307"/>
                <a:gd name="T63" fmla="*/ 5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570"/>
                <a:gd name="T98" fmla="*/ 307 w 307"/>
                <a:gd name="T99" fmla="*/ 570 h 5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570">
                  <a:moveTo>
                    <a:pt x="156" y="2"/>
                  </a:moveTo>
                  <a:lnTo>
                    <a:pt x="151" y="0"/>
                  </a:lnTo>
                  <a:lnTo>
                    <a:pt x="137" y="0"/>
                  </a:lnTo>
                  <a:lnTo>
                    <a:pt x="116" y="4"/>
                  </a:lnTo>
                  <a:lnTo>
                    <a:pt x="92" y="13"/>
                  </a:lnTo>
                  <a:lnTo>
                    <a:pt x="67" y="32"/>
                  </a:lnTo>
                  <a:lnTo>
                    <a:pt x="42" y="63"/>
                  </a:lnTo>
                  <a:lnTo>
                    <a:pt x="23" y="110"/>
                  </a:lnTo>
                  <a:lnTo>
                    <a:pt x="9" y="174"/>
                  </a:lnTo>
                  <a:lnTo>
                    <a:pt x="2" y="245"/>
                  </a:lnTo>
                  <a:lnTo>
                    <a:pt x="0" y="307"/>
                  </a:lnTo>
                  <a:lnTo>
                    <a:pt x="1" y="361"/>
                  </a:lnTo>
                  <a:lnTo>
                    <a:pt x="5" y="405"/>
                  </a:lnTo>
                  <a:lnTo>
                    <a:pt x="12" y="442"/>
                  </a:lnTo>
                  <a:lnTo>
                    <a:pt x="20" y="469"/>
                  </a:lnTo>
                  <a:lnTo>
                    <a:pt x="31" y="490"/>
                  </a:lnTo>
                  <a:lnTo>
                    <a:pt x="41" y="502"/>
                  </a:lnTo>
                  <a:lnTo>
                    <a:pt x="43" y="502"/>
                  </a:lnTo>
                  <a:lnTo>
                    <a:pt x="52" y="503"/>
                  </a:lnTo>
                  <a:lnTo>
                    <a:pt x="62" y="505"/>
                  </a:lnTo>
                  <a:lnTo>
                    <a:pt x="75" y="508"/>
                  </a:lnTo>
                  <a:lnTo>
                    <a:pt x="86" y="513"/>
                  </a:lnTo>
                  <a:lnTo>
                    <a:pt x="96" y="520"/>
                  </a:lnTo>
                  <a:lnTo>
                    <a:pt x="105" y="528"/>
                  </a:lnTo>
                  <a:lnTo>
                    <a:pt x="107" y="538"/>
                  </a:lnTo>
                  <a:lnTo>
                    <a:pt x="107" y="549"/>
                  </a:lnTo>
                  <a:lnTo>
                    <a:pt x="109" y="557"/>
                  </a:lnTo>
                  <a:lnTo>
                    <a:pt x="111" y="564"/>
                  </a:lnTo>
                  <a:lnTo>
                    <a:pt x="116" y="567"/>
                  </a:lnTo>
                  <a:lnTo>
                    <a:pt x="123" y="570"/>
                  </a:lnTo>
                  <a:lnTo>
                    <a:pt x="132" y="568"/>
                  </a:lnTo>
                  <a:lnTo>
                    <a:pt x="143" y="565"/>
                  </a:lnTo>
                  <a:lnTo>
                    <a:pt x="156" y="559"/>
                  </a:lnTo>
                  <a:lnTo>
                    <a:pt x="174" y="551"/>
                  </a:lnTo>
                  <a:lnTo>
                    <a:pt x="192" y="542"/>
                  </a:lnTo>
                  <a:lnTo>
                    <a:pt x="211" y="531"/>
                  </a:lnTo>
                  <a:lnTo>
                    <a:pt x="230" y="518"/>
                  </a:lnTo>
                  <a:lnTo>
                    <a:pt x="246" y="500"/>
                  </a:lnTo>
                  <a:lnTo>
                    <a:pt x="260" y="481"/>
                  </a:lnTo>
                  <a:lnTo>
                    <a:pt x="271" y="455"/>
                  </a:lnTo>
                  <a:lnTo>
                    <a:pt x="275" y="427"/>
                  </a:lnTo>
                  <a:lnTo>
                    <a:pt x="280" y="397"/>
                  </a:lnTo>
                  <a:lnTo>
                    <a:pt x="287" y="370"/>
                  </a:lnTo>
                  <a:lnTo>
                    <a:pt x="296" y="346"/>
                  </a:lnTo>
                  <a:lnTo>
                    <a:pt x="303" y="323"/>
                  </a:lnTo>
                  <a:lnTo>
                    <a:pt x="307" y="302"/>
                  </a:lnTo>
                  <a:lnTo>
                    <a:pt x="305" y="283"/>
                  </a:lnTo>
                  <a:lnTo>
                    <a:pt x="296" y="262"/>
                  </a:lnTo>
                  <a:lnTo>
                    <a:pt x="276" y="241"/>
                  </a:lnTo>
                  <a:lnTo>
                    <a:pt x="274" y="238"/>
                  </a:lnTo>
                  <a:lnTo>
                    <a:pt x="268" y="229"/>
                  </a:lnTo>
                  <a:lnTo>
                    <a:pt x="259" y="214"/>
                  </a:lnTo>
                  <a:lnTo>
                    <a:pt x="251" y="197"/>
                  </a:lnTo>
                  <a:lnTo>
                    <a:pt x="244" y="179"/>
                  </a:lnTo>
                  <a:lnTo>
                    <a:pt x="239" y="162"/>
                  </a:lnTo>
                  <a:lnTo>
                    <a:pt x="239" y="147"/>
                  </a:lnTo>
                  <a:lnTo>
                    <a:pt x="246" y="135"/>
                  </a:lnTo>
                  <a:lnTo>
                    <a:pt x="258" y="124"/>
                  </a:lnTo>
                  <a:lnTo>
                    <a:pt x="269" y="106"/>
                  </a:lnTo>
                  <a:lnTo>
                    <a:pt x="276" y="87"/>
                  </a:lnTo>
                  <a:lnTo>
                    <a:pt x="279" y="66"/>
                  </a:lnTo>
                  <a:lnTo>
                    <a:pt x="271" y="45"/>
                  </a:lnTo>
                  <a:lnTo>
                    <a:pt x="250" y="26"/>
                  </a:lnTo>
                  <a:lnTo>
                    <a:pt x="213" y="11"/>
                  </a:lnTo>
                  <a:lnTo>
                    <a:pt x="156" y="2"/>
                  </a:lnTo>
                  <a:close/>
                </a:path>
              </a:pathLst>
            </a:custGeom>
            <a:solidFill>
              <a:srgbClr val="B56328"/>
            </a:solidFill>
            <a:ln w="9525">
              <a:noFill/>
              <a:round/>
              <a:headEnd/>
              <a:tailEnd/>
            </a:ln>
          </p:spPr>
          <p:txBody>
            <a:bodyPr/>
            <a:lstStyle/>
            <a:p>
              <a:endParaRPr lang="zh-CN" altLang="en-US" sz="1800"/>
            </a:p>
          </p:txBody>
        </p:sp>
        <p:sp>
          <p:nvSpPr>
            <p:cNvPr id="55" name="Freeform 332"/>
            <p:cNvSpPr>
              <a:spLocks/>
            </p:cNvSpPr>
            <p:nvPr/>
          </p:nvSpPr>
          <p:spPr bwMode="auto">
            <a:xfrm>
              <a:off x="3330" y="2155"/>
              <a:ext cx="114" cy="141"/>
            </a:xfrm>
            <a:custGeom>
              <a:avLst/>
              <a:gdLst>
                <a:gd name="T0" fmla="*/ 22 w 229"/>
                <a:gd name="T1" fmla="*/ 21 h 282"/>
                <a:gd name="T2" fmla="*/ 20 w 229"/>
                <a:gd name="T3" fmla="*/ 20 h 282"/>
                <a:gd name="T4" fmla="*/ 16 w 229"/>
                <a:gd name="T5" fmla="*/ 18 h 282"/>
                <a:gd name="T6" fmla="*/ 10 w 229"/>
                <a:gd name="T7" fmla="*/ 15 h 282"/>
                <a:gd name="T8" fmla="*/ 4 w 229"/>
                <a:gd name="T9" fmla="*/ 11 h 282"/>
                <a:gd name="T10" fmla="*/ 1 w 229"/>
                <a:gd name="T11" fmla="*/ 8 h 282"/>
                <a:gd name="T12" fmla="*/ 0 w 229"/>
                <a:gd name="T13" fmla="*/ 5 h 282"/>
                <a:gd name="T14" fmla="*/ 5 w 229"/>
                <a:gd name="T15" fmla="*/ 2 h 282"/>
                <a:gd name="T16" fmla="*/ 16 w 229"/>
                <a:gd name="T17" fmla="*/ 1 h 282"/>
                <a:gd name="T18" fmla="*/ 26 w 229"/>
                <a:gd name="T19" fmla="*/ 0 h 282"/>
                <a:gd name="T20" fmla="*/ 37 w 229"/>
                <a:gd name="T21" fmla="*/ 1 h 282"/>
                <a:gd name="T22" fmla="*/ 47 w 229"/>
                <a:gd name="T23" fmla="*/ 3 h 282"/>
                <a:gd name="T24" fmla="*/ 57 w 229"/>
                <a:gd name="T25" fmla="*/ 6 h 282"/>
                <a:gd name="T26" fmla="*/ 66 w 229"/>
                <a:gd name="T27" fmla="*/ 9 h 282"/>
                <a:gd name="T28" fmla="*/ 75 w 229"/>
                <a:gd name="T29" fmla="*/ 14 h 282"/>
                <a:gd name="T30" fmla="*/ 83 w 229"/>
                <a:gd name="T31" fmla="*/ 19 h 282"/>
                <a:gd name="T32" fmla="*/ 90 w 229"/>
                <a:gd name="T33" fmla="*/ 26 h 282"/>
                <a:gd name="T34" fmla="*/ 96 w 229"/>
                <a:gd name="T35" fmla="*/ 34 h 282"/>
                <a:gd name="T36" fmla="*/ 101 w 229"/>
                <a:gd name="T37" fmla="*/ 41 h 282"/>
                <a:gd name="T38" fmla="*/ 106 w 229"/>
                <a:gd name="T39" fmla="*/ 50 h 282"/>
                <a:gd name="T40" fmla="*/ 110 w 229"/>
                <a:gd name="T41" fmla="*/ 59 h 282"/>
                <a:gd name="T42" fmla="*/ 112 w 229"/>
                <a:gd name="T43" fmla="*/ 69 h 282"/>
                <a:gd name="T44" fmla="*/ 114 w 229"/>
                <a:gd name="T45" fmla="*/ 79 h 282"/>
                <a:gd name="T46" fmla="*/ 114 w 229"/>
                <a:gd name="T47" fmla="*/ 91 h 282"/>
                <a:gd name="T48" fmla="*/ 113 w 229"/>
                <a:gd name="T49" fmla="*/ 102 h 282"/>
                <a:gd name="T50" fmla="*/ 113 w 229"/>
                <a:gd name="T51" fmla="*/ 104 h 282"/>
                <a:gd name="T52" fmla="*/ 111 w 229"/>
                <a:gd name="T53" fmla="*/ 109 h 282"/>
                <a:gd name="T54" fmla="*/ 107 w 229"/>
                <a:gd name="T55" fmla="*/ 116 h 282"/>
                <a:gd name="T56" fmla="*/ 103 w 229"/>
                <a:gd name="T57" fmla="*/ 124 h 282"/>
                <a:gd name="T58" fmla="*/ 98 w 229"/>
                <a:gd name="T59" fmla="*/ 132 h 282"/>
                <a:gd name="T60" fmla="*/ 92 w 229"/>
                <a:gd name="T61" fmla="*/ 138 h 282"/>
                <a:gd name="T62" fmla="*/ 86 w 229"/>
                <a:gd name="T63" fmla="*/ 141 h 282"/>
                <a:gd name="T64" fmla="*/ 80 w 229"/>
                <a:gd name="T65" fmla="*/ 141 h 282"/>
                <a:gd name="T66" fmla="*/ 73 w 229"/>
                <a:gd name="T67" fmla="*/ 138 h 282"/>
                <a:gd name="T68" fmla="*/ 66 w 229"/>
                <a:gd name="T69" fmla="*/ 134 h 282"/>
                <a:gd name="T70" fmla="*/ 60 w 229"/>
                <a:gd name="T71" fmla="*/ 129 h 282"/>
                <a:gd name="T72" fmla="*/ 55 w 229"/>
                <a:gd name="T73" fmla="*/ 122 h 282"/>
                <a:gd name="T74" fmla="*/ 51 w 229"/>
                <a:gd name="T75" fmla="*/ 116 h 282"/>
                <a:gd name="T76" fmla="*/ 50 w 229"/>
                <a:gd name="T77" fmla="*/ 108 h 282"/>
                <a:gd name="T78" fmla="*/ 53 w 229"/>
                <a:gd name="T79" fmla="*/ 99 h 282"/>
                <a:gd name="T80" fmla="*/ 60 w 229"/>
                <a:gd name="T81" fmla="*/ 90 h 282"/>
                <a:gd name="T82" fmla="*/ 69 w 229"/>
                <a:gd name="T83" fmla="*/ 79 h 282"/>
                <a:gd name="T84" fmla="*/ 74 w 229"/>
                <a:gd name="T85" fmla="*/ 70 h 282"/>
                <a:gd name="T86" fmla="*/ 77 w 229"/>
                <a:gd name="T87" fmla="*/ 60 h 282"/>
                <a:gd name="T88" fmla="*/ 76 w 229"/>
                <a:gd name="T89" fmla="*/ 50 h 282"/>
                <a:gd name="T90" fmla="*/ 70 w 229"/>
                <a:gd name="T91" fmla="*/ 42 h 282"/>
                <a:gd name="T92" fmla="*/ 60 w 229"/>
                <a:gd name="T93" fmla="*/ 34 h 282"/>
                <a:gd name="T94" fmla="*/ 44 w 229"/>
                <a:gd name="T95" fmla="*/ 26 h 282"/>
                <a:gd name="T96" fmla="*/ 22 w 229"/>
                <a:gd name="T97" fmla="*/ 21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82"/>
                <a:gd name="T149" fmla="*/ 229 w 229"/>
                <a:gd name="T150" fmla="*/ 282 h 2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82">
                  <a:moveTo>
                    <a:pt x="44" y="42"/>
                  </a:moveTo>
                  <a:lnTo>
                    <a:pt x="41" y="40"/>
                  </a:lnTo>
                  <a:lnTo>
                    <a:pt x="32" y="36"/>
                  </a:lnTo>
                  <a:lnTo>
                    <a:pt x="20" y="30"/>
                  </a:lnTo>
                  <a:lnTo>
                    <a:pt x="9" y="23"/>
                  </a:lnTo>
                  <a:lnTo>
                    <a:pt x="2" y="16"/>
                  </a:lnTo>
                  <a:lnTo>
                    <a:pt x="0" y="10"/>
                  </a:lnTo>
                  <a:lnTo>
                    <a:pt x="10" y="5"/>
                  </a:lnTo>
                  <a:lnTo>
                    <a:pt x="32" y="1"/>
                  </a:lnTo>
                  <a:lnTo>
                    <a:pt x="53" y="0"/>
                  </a:lnTo>
                  <a:lnTo>
                    <a:pt x="75" y="2"/>
                  </a:lnTo>
                  <a:lnTo>
                    <a:pt x="95" y="6"/>
                  </a:lnTo>
                  <a:lnTo>
                    <a:pt x="115" y="12"/>
                  </a:lnTo>
                  <a:lnTo>
                    <a:pt x="133" y="18"/>
                  </a:lnTo>
                  <a:lnTo>
                    <a:pt x="150" y="28"/>
                  </a:lnTo>
                  <a:lnTo>
                    <a:pt x="166" y="39"/>
                  </a:lnTo>
                  <a:lnTo>
                    <a:pt x="180" y="52"/>
                  </a:lnTo>
                  <a:lnTo>
                    <a:pt x="193" y="67"/>
                  </a:lnTo>
                  <a:lnTo>
                    <a:pt x="203" y="83"/>
                  </a:lnTo>
                  <a:lnTo>
                    <a:pt x="212" y="100"/>
                  </a:lnTo>
                  <a:lnTo>
                    <a:pt x="221" y="119"/>
                  </a:lnTo>
                  <a:lnTo>
                    <a:pt x="225" y="138"/>
                  </a:lnTo>
                  <a:lnTo>
                    <a:pt x="229" y="159"/>
                  </a:lnTo>
                  <a:lnTo>
                    <a:pt x="229" y="182"/>
                  </a:lnTo>
                  <a:lnTo>
                    <a:pt x="227" y="205"/>
                  </a:lnTo>
                  <a:lnTo>
                    <a:pt x="226" y="209"/>
                  </a:lnTo>
                  <a:lnTo>
                    <a:pt x="222" y="219"/>
                  </a:lnTo>
                  <a:lnTo>
                    <a:pt x="215" y="233"/>
                  </a:lnTo>
                  <a:lnTo>
                    <a:pt x="207" y="248"/>
                  </a:lnTo>
                  <a:lnTo>
                    <a:pt x="196" y="263"/>
                  </a:lnTo>
                  <a:lnTo>
                    <a:pt x="185" y="275"/>
                  </a:lnTo>
                  <a:lnTo>
                    <a:pt x="173" y="282"/>
                  </a:lnTo>
                  <a:lnTo>
                    <a:pt x="161" y="281"/>
                  </a:lnTo>
                  <a:lnTo>
                    <a:pt x="147" y="275"/>
                  </a:lnTo>
                  <a:lnTo>
                    <a:pt x="133" y="267"/>
                  </a:lnTo>
                  <a:lnTo>
                    <a:pt x="120" y="257"/>
                  </a:lnTo>
                  <a:lnTo>
                    <a:pt x="110" y="245"/>
                  </a:lnTo>
                  <a:lnTo>
                    <a:pt x="103" y="232"/>
                  </a:lnTo>
                  <a:lnTo>
                    <a:pt x="101" y="217"/>
                  </a:lnTo>
                  <a:lnTo>
                    <a:pt x="106" y="199"/>
                  </a:lnTo>
                  <a:lnTo>
                    <a:pt x="120" y="180"/>
                  </a:lnTo>
                  <a:lnTo>
                    <a:pt x="138" y="159"/>
                  </a:lnTo>
                  <a:lnTo>
                    <a:pt x="149" y="139"/>
                  </a:lnTo>
                  <a:lnTo>
                    <a:pt x="155" y="120"/>
                  </a:lnTo>
                  <a:lnTo>
                    <a:pt x="153" y="101"/>
                  </a:lnTo>
                  <a:lnTo>
                    <a:pt x="141" y="84"/>
                  </a:lnTo>
                  <a:lnTo>
                    <a:pt x="120" y="68"/>
                  </a:lnTo>
                  <a:lnTo>
                    <a:pt x="89" y="53"/>
                  </a:lnTo>
                  <a:lnTo>
                    <a:pt x="44" y="42"/>
                  </a:lnTo>
                  <a:close/>
                </a:path>
              </a:pathLst>
            </a:custGeom>
            <a:solidFill>
              <a:srgbClr val="FFFFFF"/>
            </a:solidFill>
            <a:ln w="9525">
              <a:noFill/>
              <a:round/>
              <a:headEnd/>
              <a:tailEnd/>
            </a:ln>
          </p:spPr>
          <p:txBody>
            <a:bodyPr/>
            <a:lstStyle/>
            <a:p>
              <a:endParaRPr lang="zh-CN" altLang="en-US" sz="1800"/>
            </a:p>
          </p:txBody>
        </p:sp>
        <p:sp>
          <p:nvSpPr>
            <p:cNvPr id="56" name="Freeform 333"/>
            <p:cNvSpPr>
              <a:spLocks/>
            </p:cNvSpPr>
            <p:nvPr/>
          </p:nvSpPr>
          <p:spPr bwMode="auto">
            <a:xfrm>
              <a:off x="3334" y="2156"/>
              <a:ext cx="108" cy="137"/>
            </a:xfrm>
            <a:custGeom>
              <a:avLst/>
              <a:gdLst>
                <a:gd name="T0" fmla="*/ 14 w 214"/>
                <a:gd name="T1" fmla="*/ 1 h 274"/>
                <a:gd name="T2" fmla="*/ 25 w 214"/>
                <a:gd name="T3" fmla="*/ 0 h 274"/>
                <a:gd name="T4" fmla="*/ 35 w 214"/>
                <a:gd name="T5" fmla="*/ 1 h 274"/>
                <a:gd name="T6" fmla="*/ 44 w 214"/>
                <a:gd name="T7" fmla="*/ 2 h 274"/>
                <a:gd name="T8" fmla="*/ 53 w 214"/>
                <a:gd name="T9" fmla="*/ 5 h 274"/>
                <a:gd name="T10" fmla="*/ 62 w 214"/>
                <a:gd name="T11" fmla="*/ 9 h 274"/>
                <a:gd name="T12" fmla="*/ 70 w 214"/>
                <a:gd name="T13" fmla="*/ 13 h 274"/>
                <a:gd name="T14" fmla="*/ 78 w 214"/>
                <a:gd name="T15" fmla="*/ 19 h 274"/>
                <a:gd name="T16" fmla="*/ 85 w 214"/>
                <a:gd name="T17" fmla="*/ 25 h 274"/>
                <a:gd name="T18" fmla="*/ 90 w 214"/>
                <a:gd name="T19" fmla="*/ 32 h 274"/>
                <a:gd name="T20" fmla="*/ 96 w 214"/>
                <a:gd name="T21" fmla="*/ 39 h 274"/>
                <a:gd name="T22" fmla="*/ 100 w 214"/>
                <a:gd name="T23" fmla="*/ 48 h 274"/>
                <a:gd name="T24" fmla="*/ 103 w 214"/>
                <a:gd name="T25" fmla="*/ 57 h 274"/>
                <a:gd name="T26" fmla="*/ 106 w 214"/>
                <a:gd name="T27" fmla="*/ 67 h 274"/>
                <a:gd name="T28" fmla="*/ 107 w 214"/>
                <a:gd name="T29" fmla="*/ 77 h 274"/>
                <a:gd name="T30" fmla="*/ 108 w 214"/>
                <a:gd name="T31" fmla="*/ 88 h 274"/>
                <a:gd name="T32" fmla="*/ 107 w 214"/>
                <a:gd name="T33" fmla="*/ 99 h 274"/>
                <a:gd name="T34" fmla="*/ 107 w 214"/>
                <a:gd name="T35" fmla="*/ 101 h 274"/>
                <a:gd name="T36" fmla="*/ 104 w 214"/>
                <a:gd name="T37" fmla="*/ 106 h 274"/>
                <a:gd name="T38" fmla="*/ 101 w 214"/>
                <a:gd name="T39" fmla="*/ 112 h 274"/>
                <a:gd name="T40" fmla="*/ 97 w 214"/>
                <a:gd name="T41" fmla="*/ 120 h 274"/>
                <a:gd name="T42" fmla="*/ 92 w 214"/>
                <a:gd name="T43" fmla="*/ 127 h 274"/>
                <a:gd name="T44" fmla="*/ 87 w 214"/>
                <a:gd name="T45" fmla="*/ 134 h 274"/>
                <a:gd name="T46" fmla="*/ 81 w 214"/>
                <a:gd name="T47" fmla="*/ 137 h 274"/>
                <a:gd name="T48" fmla="*/ 75 w 214"/>
                <a:gd name="T49" fmla="*/ 137 h 274"/>
                <a:gd name="T50" fmla="*/ 70 w 214"/>
                <a:gd name="T51" fmla="*/ 134 h 274"/>
                <a:gd name="T52" fmla="*/ 64 w 214"/>
                <a:gd name="T53" fmla="*/ 131 h 274"/>
                <a:gd name="T54" fmla="*/ 58 w 214"/>
                <a:gd name="T55" fmla="*/ 126 h 274"/>
                <a:gd name="T56" fmla="*/ 53 w 214"/>
                <a:gd name="T57" fmla="*/ 121 h 274"/>
                <a:gd name="T58" fmla="*/ 49 w 214"/>
                <a:gd name="T59" fmla="*/ 115 h 274"/>
                <a:gd name="T60" fmla="*/ 48 w 214"/>
                <a:gd name="T61" fmla="*/ 108 h 274"/>
                <a:gd name="T62" fmla="*/ 49 w 214"/>
                <a:gd name="T63" fmla="*/ 100 h 274"/>
                <a:gd name="T64" fmla="*/ 54 w 214"/>
                <a:gd name="T65" fmla="*/ 92 h 274"/>
                <a:gd name="T66" fmla="*/ 55 w 214"/>
                <a:gd name="T67" fmla="*/ 90 h 274"/>
                <a:gd name="T68" fmla="*/ 56 w 214"/>
                <a:gd name="T69" fmla="*/ 89 h 274"/>
                <a:gd name="T70" fmla="*/ 56 w 214"/>
                <a:gd name="T71" fmla="*/ 88 h 274"/>
                <a:gd name="T72" fmla="*/ 58 w 214"/>
                <a:gd name="T73" fmla="*/ 87 h 274"/>
                <a:gd name="T74" fmla="*/ 66 w 214"/>
                <a:gd name="T75" fmla="*/ 77 h 274"/>
                <a:gd name="T76" fmla="*/ 71 w 214"/>
                <a:gd name="T77" fmla="*/ 69 h 274"/>
                <a:gd name="T78" fmla="*/ 73 w 214"/>
                <a:gd name="T79" fmla="*/ 59 h 274"/>
                <a:gd name="T80" fmla="*/ 72 w 214"/>
                <a:gd name="T81" fmla="*/ 50 h 274"/>
                <a:gd name="T82" fmla="*/ 67 w 214"/>
                <a:gd name="T83" fmla="*/ 42 h 274"/>
                <a:gd name="T84" fmla="*/ 57 w 214"/>
                <a:gd name="T85" fmla="*/ 34 h 274"/>
                <a:gd name="T86" fmla="*/ 42 w 214"/>
                <a:gd name="T87" fmla="*/ 26 h 274"/>
                <a:gd name="T88" fmla="*/ 21 w 214"/>
                <a:gd name="T89" fmla="*/ 19 h 274"/>
                <a:gd name="T90" fmla="*/ 21 w 214"/>
                <a:gd name="T91" fmla="*/ 19 h 274"/>
                <a:gd name="T92" fmla="*/ 21 w 214"/>
                <a:gd name="T93" fmla="*/ 19 h 274"/>
                <a:gd name="T94" fmla="*/ 20 w 214"/>
                <a:gd name="T95" fmla="*/ 19 h 274"/>
                <a:gd name="T96" fmla="*/ 19 w 214"/>
                <a:gd name="T97" fmla="*/ 18 h 274"/>
                <a:gd name="T98" fmla="*/ 16 w 214"/>
                <a:gd name="T99" fmla="*/ 17 h 274"/>
                <a:gd name="T100" fmla="*/ 11 w 214"/>
                <a:gd name="T101" fmla="*/ 14 h 274"/>
                <a:gd name="T102" fmla="*/ 6 w 214"/>
                <a:gd name="T103" fmla="*/ 12 h 274"/>
                <a:gd name="T104" fmla="*/ 2 w 214"/>
                <a:gd name="T105" fmla="*/ 9 h 274"/>
                <a:gd name="T106" fmla="*/ 0 w 214"/>
                <a:gd name="T107" fmla="*/ 6 h 274"/>
                <a:gd name="T108" fmla="*/ 1 w 214"/>
                <a:gd name="T109" fmla="*/ 4 h 274"/>
                <a:gd name="T110" fmla="*/ 5 w 214"/>
                <a:gd name="T111" fmla="*/ 1 h 274"/>
                <a:gd name="T112" fmla="*/ 14 w 214"/>
                <a:gd name="T113" fmla="*/ 1 h 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274"/>
                <a:gd name="T173" fmla="*/ 214 w 214"/>
                <a:gd name="T174" fmla="*/ 274 h 2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274">
                  <a:moveTo>
                    <a:pt x="28" y="1"/>
                  </a:moveTo>
                  <a:lnTo>
                    <a:pt x="49" y="0"/>
                  </a:lnTo>
                  <a:lnTo>
                    <a:pt x="69" y="2"/>
                  </a:lnTo>
                  <a:lnTo>
                    <a:pt x="88" y="5"/>
                  </a:lnTo>
                  <a:lnTo>
                    <a:pt x="106" y="10"/>
                  </a:lnTo>
                  <a:lnTo>
                    <a:pt x="123" y="18"/>
                  </a:lnTo>
                  <a:lnTo>
                    <a:pt x="139" y="27"/>
                  </a:lnTo>
                  <a:lnTo>
                    <a:pt x="154" y="38"/>
                  </a:lnTo>
                  <a:lnTo>
                    <a:pt x="168" y="50"/>
                  </a:lnTo>
                  <a:lnTo>
                    <a:pt x="179" y="64"/>
                  </a:lnTo>
                  <a:lnTo>
                    <a:pt x="190" y="79"/>
                  </a:lnTo>
                  <a:lnTo>
                    <a:pt x="198" y="96"/>
                  </a:lnTo>
                  <a:lnTo>
                    <a:pt x="205" y="115"/>
                  </a:lnTo>
                  <a:lnTo>
                    <a:pt x="211" y="134"/>
                  </a:lnTo>
                  <a:lnTo>
                    <a:pt x="213" y="155"/>
                  </a:lnTo>
                  <a:lnTo>
                    <a:pt x="214" y="176"/>
                  </a:lnTo>
                  <a:lnTo>
                    <a:pt x="213" y="199"/>
                  </a:lnTo>
                  <a:lnTo>
                    <a:pt x="212" y="202"/>
                  </a:lnTo>
                  <a:lnTo>
                    <a:pt x="207" y="213"/>
                  </a:lnTo>
                  <a:lnTo>
                    <a:pt x="200" y="225"/>
                  </a:lnTo>
                  <a:lnTo>
                    <a:pt x="192" y="241"/>
                  </a:lnTo>
                  <a:lnTo>
                    <a:pt x="183" y="255"/>
                  </a:lnTo>
                  <a:lnTo>
                    <a:pt x="173" y="267"/>
                  </a:lnTo>
                  <a:lnTo>
                    <a:pt x="161" y="274"/>
                  </a:lnTo>
                  <a:lnTo>
                    <a:pt x="149" y="274"/>
                  </a:lnTo>
                  <a:lnTo>
                    <a:pt x="138" y="268"/>
                  </a:lnTo>
                  <a:lnTo>
                    <a:pt x="126" y="261"/>
                  </a:lnTo>
                  <a:lnTo>
                    <a:pt x="115" y="253"/>
                  </a:lnTo>
                  <a:lnTo>
                    <a:pt x="105" y="243"/>
                  </a:lnTo>
                  <a:lnTo>
                    <a:pt x="98" y="230"/>
                  </a:lnTo>
                  <a:lnTo>
                    <a:pt x="95" y="216"/>
                  </a:lnTo>
                  <a:lnTo>
                    <a:pt x="98" y="201"/>
                  </a:lnTo>
                  <a:lnTo>
                    <a:pt x="107" y="184"/>
                  </a:lnTo>
                  <a:lnTo>
                    <a:pt x="108" y="181"/>
                  </a:lnTo>
                  <a:lnTo>
                    <a:pt x="110" y="179"/>
                  </a:lnTo>
                  <a:lnTo>
                    <a:pt x="111" y="177"/>
                  </a:lnTo>
                  <a:lnTo>
                    <a:pt x="114" y="175"/>
                  </a:lnTo>
                  <a:lnTo>
                    <a:pt x="130" y="155"/>
                  </a:lnTo>
                  <a:lnTo>
                    <a:pt x="140" y="137"/>
                  </a:lnTo>
                  <a:lnTo>
                    <a:pt x="145" y="118"/>
                  </a:lnTo>
                  <a:lnTo>
                    <a:pt x="143" y="101"/>
                  </a:lnTo>
                  <a:lnTo>
                    <a:pt x="132" y="84"/>
                  </a:lnTo>
                  <a:lnTo>
                    <a:pt x="113" y="67"/>
                  </a:lnTo>
                  <a:lnTo>
                    <a:pt x="83" y="52"/>
                  </a:lnTo>
                  <a:lnTo>
                    <a:pt x="42" y="39"/>
                  </a:lnTo>
                  <a:lnTo>
                    <a:pt x="41" y="38"/>
                  </a:lnTo>
                  <a:lnTo>
                    <a:pt x="39" y="38"/>
                  </a:lnTo>
                  <a:lnTo>
                    <a:pt x="38" y="36"/>
                  </a:lnTo>
                  <a:lnTo>
                    <a:pt x="31" y="33"/>
                  </a:lnTo>
                  <a:lnTo>
                    <a:pt x="22" y="29"/>
                  </a:lnTo>
                  <a:lnTo>
                    <a:pt x="12" y="24"/>
                  </a:lnTo>
                  <a:lnTo>
                    <a:pt x="4" y="18"/>
                  </a:lnTo>
                  <a:lnTo>
                    <a:pt x="0" y="12"/>
                  </a:lnTo>
                  <a:lnTo>
                    <a:pt x="1" y="8"/>
                  </a:lnTo>
                  <a:lnTo>
                    <a:pt x="10" y="3"/>
                  </a:lnTo>
                  <a:lnTo>
                    <a:pt x="28" y="1"/>
                  </a:lnTo>
                  <a:close/>
                </a:path>
              </a:pathLst>
            </a:custGeom>
            <a:solidFill>
              <a:srgbClr val="EFEFEF"/>
            </a:solidFill>
            <a:ln w="9525">
              <a:noFill/>
              <a:round/>
              <a:headEnd/>
              <a:tailEnd/>
            </a:ln>
          </p:spPr>
          <p:txBody>
            <a:bodyPr/>
            <a:lstStyle/>
            <a:p>
              <a:endParaRPr lang="zh-CN" altLang="en-US" sz="1800"/>
            </a:p>
          </p:txBody>
        </p:sp>
        <p:sp>
          <p:nvSpPr>
            <p:cNvPr id="57" name="Freeform 334"/>
            <p:cNvSpPr>
              <a:spLocks/>
            </p:cNvSpPr>
            <p:nvPr/>
          </p:nvSpPr>
          <p:spPr bwMode="auto">
            <a:xfrm>
              <a:off x="3341" y="2158"/>
              <a:ext cx="99" cy="134"/>
            </a:xfrm>
            <a:custGeom>
              <a:avLst/>
              <a:gdLst>
                <a:gd name="T0" fmla="*/ 13 w 200"/>
                <a:gd name="T1" fmla="*/ 1 h 267"/>
                <a:gd name="T2" fmla="*/ 23 w 200"/>
                <a:gd name="T3" fmla="*/ 0 h 267"/>
                <a:gd name="T4" fmla="*/ 32 w 200"/>
                <a:gd name="T5" fmla="*/ 1 h 267"/>
                <a:gd name="T6" fmla="*/ 41 w 200"/>
                <a:gd name="T7" fmla="*/ 3 h 267"/>
                <a:gd name="T8" fmla="*/ 49 w 200"/>
                <a:gd name="T9" fmla="*/ 5 h 267"/>
                <a:gd name="T10" fmla="*/ 57 w 200"/>
                <a:gd name="T11" fmla="*/ 9 h 267"/>
                <a:gd name="T12" fmla="*/ 65 w 200"/>
                <a:gd name="T13" fmla="*/ 13 h 267"/>
                <a:gd name="T14" fmla="*/ 71 w 200"/>
                <a:gd name="T15" fmla="*/ 19 h 267"/>
                <a:gd name="T16" fmla="*/ 78 w 200"/>
                <a:gd name="T17" fmla="*/ 25 h 267"/>
                <a:gd name="T18" fmla="*/ 83 w 200"/>
                <a:gd name="T19" fmla="*/ 31 h 267"/>
                <a:gd name="T20" fmla="*/ 88 w 200"/>
                <a:gd name="T21" fmla="*/ 39 h 267"/>
                <a:gd name="T22" fmla="*/ 92 w 200"/>
                <a:gd name="T23" fmla="*/ 47 h 267"/>
                <a:gd name="T24" fmla="*/ 95 w 200"/>
                <a:gd name="T25" fmla="*/ 56 h 267"/>
                <a:gd name="T26" fmla="*/ 97 w 200"/>
                <a:gd name="T27" fmla="*/ 66 h 267"/>
                <a:gd name="T28" fmla="*/ 99 w 200"/>
                <a:gd name="T29" fmla="*/ 76 h 267"/>
                <a:gd name="T30" fmla="*/ 99 w 200"/>
                <a:gd name="T31" fmla="*/ 87 h 267"/>
                <a:gd name="T32" fmla="*/ 99 w 200"/>
                <a:gd name="T33" fmla="*/ 98 h 267"/>
                <a:gd name="T34" fmla="*/ 98 w 200"/>
                <a:gd name="T35" fmla="*/ 99 h 267"/>
                <a:gd name="T36" fmla="*/ 96 w 200"/>
                <a:gd name="T37" fmla="*/ 104 h 267"/>
                <a:gd name="T38" fmla="*/ 93 w 200"/>
                <a:gd name="T39" fmla="*/ 111 h 267"/>
                <a:gd name="T40" fmla="*/ 89 w 200"/>
                <a:gd name="T41" fmla="*/ 118 h 267"/>
                <a:gd name="T42" fmla="*/ 85 w 200"/>
                <a:gd name="T43" fmla="*/ 125 h 267"/>
                <a:gd name="T44" fmla="*/ 80 w 200"/>
                <a:gd name="T45" fmla="*/ 130 h 267"/>
                <a:gd name="T46" fmla="*/ 74 w 200"/>
                <a:gd name="T47" fmla="*/ 134 h 267"/>
                <a:gd name="T48" fmla="*/ 69 w 200"/>
                <a:gd name="T49" fmla="*/ 134 h 267"/>
                <a:gd name="T50" fmla="*/ 64 w 200"/>
                <a:gd name="T51" fmla="*/ 132 h 267"/>
                <a:gd name="T52" fmla="*/ 58 w 200"/>
                <a:gd name="T53" fmla="*/ 128 h 267"/>
                <a:gd name="T54" fmla="*/ 53 w 200"/>
                <a:gd name="T55" fmla="*/ 123 h 267"/>
                <a:gd name="T56" fmla="*/ 49 w 200"/>
                <a:gd name="T57" fmla="*/ 118 h 267"/>
                <a:gd name="T58" fmla="*/ 46 w 200"/>
                <a:gd name="T59" fmla="*/ 113 h 267"/>
                <a:gd name="T60" fmla="*/ 45 w 200"/>
                <a:gd name="T61" fmla="*/ 106 h 267"/>
                <a:gd name="T62" fmla="*/ 47 w 200"/>
                <a:gd name="T63" fmla="*/ 98 h 267"/>
                <a:gd name="T64" fmla="*/ 50 w 200"/>
                <a:gd name="T65" fmla="*/ 90 h 267"/>
                <a:gd name="T66" fmla="*/ 51 w 200"/>
                <a:gd name="T67" fmla="*/ 89 h 267"/>
                <a:gd name="T68" fmla="*/ 52 w 200"/>
                <a:gd name="T69" fmla="*/ 88 h 267"/>
                <a:gd name="T70" fmla="*/ 53 w 200"/>
                <a:gd name="T71" fmla="*/ 87 h 267"/>
                <a:gd name="T72" fmla="*/ 54 w 200"/>
                <a:gd name="T73" fmla="*/ 85 h 267"/>
                <a:gd name="T74" fmla="*/ 61 w 200"/>
                <a:gd name="T75" fmla="*/ 76 h 267"/>
                <a:gd name="T76" fmla="*/ 66 w 200"/>
                <a:gd name="T77" fmla="*/ 66 h 267"/>
                <a:gd name="T78" fmla="*/ 68 w 200"/>
                <a:gd name="T79" fmla="*/ 57 h 267"/>
                <a:gd name="T80" fmla="*/ 67 w 200"/>
                <a:gd name="T81" fmla="*/ 49 h 267"/>
                <a:gd name="T82" fmla="*/ 62 w 200"/>
                <a:gd name="T83" fmla="*/ 41 h 267"/>
                <a:gd name="T84" fmla="*/ 53 w 200"/>
                <a:gd name="T85" fmla="*/ 32 h 267"/>
                <a:gd name="T86" fmla="*/ 40 w 200"/>
                <a:gd name="T87" fmla="*/ 26 h 267"/>
                <a:gd name="T88" fmla="*/ 21 w 200"/>
                <a:gd name="T89" fmla="*/ 19 h 267"/>
                <a:gd name="T90" fmla="*/ 21 w 200"/>
                <a:gd name="T91" fmla="*/ 19 h 267"/>
                <a:gd name="T92" fmla="*/ 20 w 200"/>
                <a:gd name="T93" fmla="*/ 18 h 267"/>
                <a:gd name="T94" fmla="*/ 19 w 200"/>
                <a:gd name="T95" fmla="*/ 18 h 267"/>
                <a:gd name="T96" fmla="*/ 18 w 200"/>
                <a:gd name="T97" fmla="*/ 18 h 267"/>
                <a:gd name="T98" fmla="*/ 15 w 200"/>
                <a:gd name="T99" fmla="*/ 16 h 267"/>
                <a:gd name="T100" fmla="*/ 11 w 200"/>
                <a:gd name="T101" fmla="*/ 14 h 267"/>
                <a:gd name="T102" fmla="*/ 6 w 200"/>
                <a:gd name="T103" fmla="*/ 12 h 267"/>
                <a:gd name="T104" fmla="*/ 2 w 200"/>
                <a:gd name="T105" fmla="*/ 9 h 267"/>
                <a:gd name="T106" fmla="*/ 0 w 200"/>
                <a:gd name="T107" fmla="*/ 7 h 267"/>
                <a:gd name="T108" fmla="*/ 1 w 200"/>
                <a:gd name="T109" fmla="*/ 4 h 267"/>
                <a:gd name="T110" fmla="*/ 5 w 200"/>
                <a:gd name="T111" fmla="*/ 2 h 267"/>
                <a:gd name="T112" fmla="*/ 13 w 200"/>
                <a:gd name="T113" fmla="*/ 1 h 2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267"/>
                <a:gd name="T173" fmla="*/ 200 w 200"/>
                <a:gd name="T174" fmla="*/ 267 h 2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267">
                  <a:moveTo>
                    <a:pt x="27" y="1"/>
                  </a:moveTo>
                  <a:lnTo>
                    <a:pt x="46" y="0"/>
                  </a:lnTo>
                  <a:lnTo>
                    <a:pt x="65" y="2"/>
                  </a:lnTo>
                  <a:lnTo>
                    <a:pt x="82" y="6"/>
                  </a:lnTo>
                  <a:lnTo>
                    <a:pt x="99" y="10"/>
                  </a:lnTo>
                  <a:lnTo>
                    <a:pt x="116" y="17"/>
                  </a:lnTo>
                  <a:lnTo>
                    <a:pt x="131" y="26"/>
                  </a:lnTo>
                  <a:lnTo>
                    <a:pt x="144" y="37"/>
                  </a:lnTo>
                  <a:lnTo>
                    <a:pt x="157" y="49"/>
                  </a:lnTo>
                  <a:lnTo>
                    <a:pt x="167" y="62"/>
                  </a:lnTo>
                  <a:lnTo>
                    <a:pt x="178" y="78"/>
                  </a:lnTo>
                  <a:lnTo>
                    <a:pt x="186" y="94"/>
                  </a:lnTo>
                  <a:lnTo>
                    <a:pt x="192" y="112"/>
                  </a:lnTo>
                  <a:lnTo>
                    <a:pt x="196" y="131"/>
                  </a:lnTo>
                  <a:lnTo>
                    <a:pt x="199" y="151"/>
                  </a:lnTo>
                  <a:lnTo>
                    <a:pt x="200" y="173"/>
                  </a:lnTo>
                  <a:lnTo>
                    <a:pt x="199" y="195"/>
                  </a:lnTo>
                  <a:lnTo>
                    <a:pt x="197" y="198"/>
                  </a:lnTo>
                  <a:lnTo>
                    <a:pt x="194" y="207"/>
                  </a:lnTo>
                  <a:lnTo>
                    <a:pt x="187" y="221"/>
                  </a:lnTo>
                  <a:lnTo>
                    <a:pt x="180" y="235"/>
                  </a:lnTo>
                  <a:lnTo>
                    <a:pt x="171" y="249"/>
                  </a:lnTo>
                  <a:lnTo>
                    <a:pt x="162" y="260"/>
                  </a:lnTo>
                  <a:lnTo>
                    <a:pt x="150" y="267"/>
                  </a:lnTo>
                  <a:lnTo>
                    <a:pt x="140" y="267"/>
                  </a:lnTo>
                  <a:lnTo>
                    <a:pt x="129" y="263"/>
                  </a:lnTo>
                  <a:lnTo>
                    <a:pt x="118" y="256"/>
                  </a:lnTo>
                  <a:lnTo>
                    <a:pt x="108" y="246"/>
                  </a:lnTo>
                  <a:lnTo>
                    <a:pt x="98" y="236"/>
                  </a:lnTo>
                  <a:lnTo>
                    <a:pt x="93" y="225"/>
                  </a:lnTo>
                  <a:lnTo>
                    <a:pt x="90" y="211"/>
                  </a:lnTo>
                  <a:lnTo>
                    <a:pt x="94" y="196"/>
                  </a:lnTo>
                  <a:lnTo>
                    <a:pt x="102" y="180"/>
                  </a:lnTo>
                  <a:lnTo>
                    <a:pt x="104" y="177"/>
                  </a:lnTo>
                  <a:lnTo>
                    <a:pt x="105" y="175"/>
                  </a:lnTo>
                  <a:lnTo>
                    <a:pt x="108" y="173"/>
                  </a:lnTo>
                  <a:lnTo>
                    <a:pt x="110" y="170"/>
                  </a:lnTo>
                  <a:lnTo>
                    <a:pt x="124" y="151"/>
                  </a:lnTo>
                  <a:lnTo>
                    <a:pt x="133" y="132"/>
                  </a:lnTo>
                  <a:lnTo>
                    <a:pt x="137" y="114"/>
                  </a:lnTo>
                  <a:lnTo>
                    <a:pt x="135" y="97"/>
                  </a:lnTo>
                  <a:lnTo>
                    <a:pt x="126" y="81"/>
                  </a:lnTo>
                  <a:lnTo>
                    <a:pt x="108" y="64"/>
                  </a:lnTo>
                  <a:lnTo>
                    <a:pt x="80" y="51"/>
                  </a:lnTo>
                  <a:lnTo>
                    <a:pt x="43" y="37"/>
                  </a:lnTo>
                  <a:lnTo>
                    <a:pt x="42" y="37"/>
                  </a:lnTo>
                  <a:lnTo>
                    <a:pt x="41" y="36"/>
                  </a:lnTo>
                  <a:lnTo>
                    <a:pt x="38" y="36"/>
                  </a:lnTo>
                  <a:lnTo>
                    <a:pt x="37" y="35"/>
                  </a:lnTo>
                  <a:lnTo>
                    <a:pt x="31" y="32"/>
                  </a:lnTo>
                  <a:lnTo>
                    <a:pt x="22" y="28"/>
                  </a:lnTo>
                  <a:lnTo>
                    <a:pt x="13" y="23"/>
                  </a:lnTo>
                  <a:lnTo>
                    <a:pt x="5" y="17"/>
                  </a:lnTo>
                  <a:lnTo>
                    <a:pt x="0" y="13"/>
                  </a:lnTo>
                  <a:lnTo>
                    <a:pt x="2" y="8"/>
                  </a:lnTo>
                  <a:lnTo>
                    <a:pt x="10" y="3"/>
                  </a:lnTo>
                  <a:lnTo>
                    <a:pt x="27" y="1"/>
                  </a:lnTo>
                  <a:close/>
                </a:path>
              </a:pathLst>
            </a:custGeom>
            <a:solidFill>
              <a:srgbClr val="DDDDDD"/>
            </a:solidFill>
            <a:ln w="9525">
              <a:noFill/>
              <a:round/>
              <a:headEnd/>
              <a:tailEnd/>
            </a:ln>
          </p:spPr>
          <p:txBody>
            <a:bodyPr/>
            <a:lstStyle/>
            <a:p>
              <a:endParaRPr lang="zh-CN" altLang="en-US" sz="1800"/>
            </a:p>
          </p:txBody>
        </p:sp>
        <p:sp>
          <p:nvSpPr>
            <p:cNvPr id="58" name="Freeform 335"/>
            <p:cNvSpPr>
              <a:spLocks/>
            </p:cNvSpPr>
            <p:nvPr/>
          </p:nvSpPr>
          <p:spPr bwMode="auto">
            <a:xfrm>
              <a:off x="3347" y="2160"/>
              <a:ext cx="92" cy="129"/>
            </a:xfrm>
            <a:custGeom>
              <a:avLst/>
              <a:gdLst>
                <a:gd name="T0" fmla="*/ 12 w 183"/>
                <a:gd name="T1" fmla="*/ 0 h 260"/>
                <a:gd name="T2" fmla="*/ 30 w 183"/>
                <a:gd name="T3" fmla="*/ 1 h 260"/>
                <a:gd name="T4" fmla="*/ 46 w 183"/>
                <a:gd name="T5" fmla="*/ 5 h 260"/>
                <a:gd name="T6" fmla="*/ 60 w 183"/>
                <a:gd name="T7" fmla="*/ 13 h 260"/>
                <a:gd name="T8" fmla="*/ 72 w 183"/>
                <a:gd name="T9" fmla="*/ 24 h 260"/>
                <a:gd name="T10" fmla="*/ 82 w 183"/>
                <a:gd name="T11" fmla="*/ 37 h 260"/>
                <a:gd name="T12" fmla="*/ 88 w 183"/>
                <a:gd name="T13" fmla="*/ 54 h 260"/>
                <a:gd name="T14" fmla="*/ 92 w 183"/>
                <a:gd name="T15" fmla="*/ 73 h 260"/>
                <a:gd name="T16" fmla="*/ 91 w 183"/>
                <a:gd name="T17" fmla="*/ 94 h 260"/>
                <a:gd name="T18" fmla="*/ 91 w 183"/>
                <a:gd name="T19" fmla="*/ 96 h 260"/>
                <a:gd name="T20" fmla="*/ 89 w 183"/>
                <a:gd name="T21" fmla="*/ 100 h 260"/>
                <a:gd name="T22" fmla="*/ 86 w 183"/>
                <a:gd name="T23" fmla="*/ 107 h 260"/>
                <a:gd name="T24" fmla="*/ 83 w 183"/>
                <a:gd name="T25" fmla="*/ 113 h 260"/>
                <a:gd name="T26" fmla="*/ 79 w 183"/>
                <a:gd name="T27" fmla="*/ 120 h 260"/>
                <a:gd name="T28" fmla="*/ 74 w 183"/>
                <a:gd name="T29" fmla="*/ 126 h 260"/>
                <a:gd name="T30" fmla="*/ 69 w 183"/>
                <a:gd name="T31" fmla="*/ 129 h 260"/>
                <a:gd name="T32" fmla="*/ 64 w 183"/>
                <a:gd name="T33" fmla="*/ 129 h 260"/>
                <a:gd name="T34" fmla="*/ 59 w 183"/>
                <a:gd name="T35" fmla="*/ 127 h 260"/>
                <a:gd name="T36" fmla="*/ 54 w 183"/>
                <a:gd name="T37" fmla="*/ 123 h 260"/>
                <a:gd name="T38" fmla="*/ 49 w 183"/>
                <a:gd name="T39" fmla="*/ 119 h 260"/>
                <a:gd name="T40" fmla="*/ 46 w 183"/>
                <a:gd name="T41" fmla="*/ 114 h 260"/>
                <a:gd name="T42" fmla="*/ 43 w 183"/>
                <a:gd name="T43" fmla="*/ 108 h 260"/>
                <a:gd name="T44" fmla="*/ 42 w 183"/>
                <a:gd name="T45" fmla="*/ 102 h 260"/>
                <a:gd name="T46" fmla="*/ 44 w 183"/>
                <a:gd name="T47" fmla="*/ 94 h 260"/>
                <a:gd name="T48" fmla="*/ 48 w 183"/>
                <a:gd name="T49" fmla="*/ 86 h 260"/>
                <a:gd name="T50" fmla="*/ 49 w 183"/>
                <a:gd name="T51" fmla="*/ 85 h 260"/>
                <a:gd name="T52" fmla="*/ 50 w 183"/>
                <a:gd name="T53" fmla="*/ 84 h 260"/>
                <a:gd name="T54" fmla="*/ 51 w 183"/>
                <a:gd name="T55" fmla="*/ 83 h 260"/>
                <a:gd name="T56" fmla="*/ 52 w 183"/>
                <a:gd name="T57" fmla="*/ 82 h 260"/>
                <a:gd name="T58" fmla="*/ 58 w 183"/>
                <a:gd name="T59" fmla="*/ 73 h 260"/>
                <a:gd name="T60" fmla="*/ 62 w 183"/>
                <a:gd name="T61" fmla="*/ 64 h 260"/>
                <a:gd name="T62" fmla="*/ 64 w 183"/>
                <a:gd name="T63" fmla="*/ 55 h 260"/>
                <a:gd name="T64" fmla="*/ 63 w 183"/>
                <a:gd name="T65" fmla="*/ 47 h 260"/>
                <a:gd name="T66" fmla="*/ 58 w 183"/>
                <a:gd name="T67" fmla="*/ 39 h 260"/>
                <a:gd name="T68" fmla="*/ 50 w 183"/>
                <a:gd name="T69" fmla="*/ 30 h 260"/>
                <a:gd name="T70" fmla="*/ 38 w 183"/>
                <a:gd name="T71" fmla="*/ 24 h 260"/>
                <a:gd name="T72" fmla="*/ 20 w 183"/>
                <a:gd name="T73" fmla="*/ 17 h 260"/>
                <a:gd name="T74" fmla="*/ 20 w 183"/>
                <a:gd name="T75" fmla="*/ 17 h 260"/>
                <a:gd name="T76" fmla="*/ 19 w 183"/>
                <a:gd name="T77" fmla="*/ 17 h 260"/>
                <a:gd name="T78" fmla="*/ 18 w 183"/>
                <a:gd name="T79" fmla="*/ 17 h 260"/>
                <a:gd name="T80" fmla="*/ 18 w 183"/>
                <a:gd name="T81" fmla="*/ 16 h 260"/>
                <a:gd name="T82" fmla="*/ 15 w 183"/>
                <a:gd name="T83" fmla="*/ 15 h 260"/>
                <a:gd name="T84" fmla="*/ 11 w 183"/>
                <a:gd name="T85" fmla="*/ 13 h 260"/>
                <a:gd name="T86" fmla="*/ 6 w 183"/>
                <a:gd name="T87" fmla="*/ 11 h 260"/>
                <a:gd name="T88" fmla="*/ 3 w 183"/>
                <a:gd name="T89" fmla="*/ 9 h 260"/>
                <a:gd name="T90" fmla="*/ 0 w 183"/>
                <a:gd name="T91" fmla="*/ 6 h 260"/>
                <a:gd name="T92" fmla="*/ 0 w 183"/>
                <a:gd name="T93" fmla="*/ 3 h 260"/>
                <a:gd name="T94" fmla="*/ 4 w 183"/>
                <a:gd name="T95" fmla="*/ 2 h 260"/>
                <a:gd name="T96" fmla="*/ 12 w 183"/>
                <a:gd name="T97" fmla="*/ 0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260"/>
                <a:gd name="T149" fmla="*/ 183 w 183"/>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260">
                  <a:moveTo>
                    <a:pt x="23" y="0"/>
                  </a:moveTo>
                  <a:lnTo>
                    <a:pt x="59" y="2"/>
                  </a:lnTo>
                  <a:lnTo>
                    <a:pt x="91" y="10"/>
                  </a:lnTo>
                  <a:lnTo>
                    <a:pt x="120" y="26"/>
                  </a:lnTo>
                  <a:lnTo>
                    <a:pt x="144" y="48"/>
                  </a:lnTo>
                  <a:lnTo>
                    <a:pt x="164" y="75"/>
                  </a:lnTo>
                  <a:lnTo>
                    <a:pt x="176" y="109"/>
                  </a:lnTo>
                  <a:lnTo>
                    <a:pt x="183" y="147"/>
                  </a:lnTo>
                  <a:lnTo>
                    <a:pt x="182" y="189"/>
                  </a:lnTo>
                  <a:lnTo>
                    <a:pt x="181" y="193"/>
                  </a:lnTo>
                  <a:lnTo>
                    <a:pt x="177" y="202"/>
                  </a:lnTo>
                  <a:lnTo>
                    <a:pt x="172" y="215"/>
                  </a:lnTo>
                  <a:lnTo>
                    <a:pt x="165" y="228"/>
                  </a:lnTo>
                  <a:lnTo>
                    <a:pt x="157" y="242"/>
                  </a:lnTo>
                  <a:lnTo>
                    <a:pt x="148" y="254"/>
                  </a:lnTo>
                  <a:lnTo>
                    <a:pt x="138" y="260"/>
                  </a:lnTo>
                  <a:lnTo>
                    <a:pt x="128" y="260"/>
                  </a:lnTo>
                  <a:lnTo>
                    <a:pt x="118" y="255"/>
                  </a:lnTo>
                  <a:lnTo>
                    <a:pt x="108" y="248"/>
                  </a:lnTo>
                  <a:lnTo>
                    <a:pt x="98" y="240"/>
                  </a:lnTo>
                  <a:lnTo>
                    <a:pt x="91" y="230"/>
                  </a:lnTo>
                  <a:lnTo>
                    <a:pt x="85" y="218"/>
                  </a:lnTo>
                  <a:lnTo>
                    <a:pt x="84" y="205"/>
                  </a:lnTo>
                  <a:lnTo>
                    <a:pt x="88" y="190"/>
                  </a:lnTo>
                  <a:lnTo>
                    <a:pt x="96" y="174"/>
                  </a:lnTo>
                  <a:lnTo>
                    <a:pt x="98" y="172"/>
                  </a:lnTo>
                  <a:lnTo>
                    <a:pt x="99" y="170"/>
                  </a:lnTo>
                  <a:lnTo>
                    <a:pt x="101" y="167"/>
                  </a:lnTo>
                  <a:lnTo>
                    <a:pt x="103" y="165"/>
                  </a:lnTo>
                  <a:lnTo>
                    <a:pt x="115" y="147"/>
                  </a:lnTo>
                  <a:lnTo>
                    <a:pt x="124" y="128"/>
                  </a:lnTo>
                  <a:lnTo>
                    <a:pt x="128" y="111"/>
                  </a:lnTo>
                  <a:lnTo>
                    <a:pt x="126" y="94"/>
                  </a:lnTo>
                  <a:lnTo>
                    <a:pt x="116" y="78"/>
                  </a:lnTo>
                  <a:lnTo>
                    <a:pt x="99" y="61"/>
                  </a:lnTo>
                  <a:lnTo>
                    <a:pt x="75" y="48"/>
                  </a:lnTo>
                  <a:lnTo>
                    <a:pt x="40" y="35"/>
                  </a:lnTo>
                  <a:lnTo>
                    <a:pt x="39" y="35"/>
                  </a:lnTo>
                  <a:lnTo>
                    <a:pt x="38" y="34"/>
                  </a:lnTo>
                  <a:lnTo>
                    <a:pt x="36" y="34"/>
                  </a:lnTo>
                  <a:lnTo>
                    <a:pt x="35" y="33"/>
                  </a:lnTo>
                  <a:lnTo>
                    <a:pt x="29" y="30"/>
                  </a:lnTo>
                  <a:lnTo>
                    <a:pt x="21" y="27"/>
                  </a:lnTo>
                  <a:lnTo>
                    <a:pt x="12" y="22"/>
                  </a:lnTo>
                  <a:lnTo>
                    <a:pt x="5" y="18"/>
                  </a:lnTo>
                  <a:lnTo>
                    <a:pt x="0" y="12"/>
                  </a:lnTo>
                  <a:lnTo>
                    <a:pt x="0" y="7"/>
                  </a:lnTo>
                  <a:lnTo>
                    <a:pt x="7" y="4"/>
                  </a:lnTo>
                  <a:lnTo>
                    <a:pt x="23" y="0"/>
                  </a:lnTo>
                  <a:close/>
                </a:path>
              </a:pathLst>
            </a:custGeom>
            <a:solidFill>
              <a:srgbClr val="CCC9CE"/>
            </a:solidFill>
            <a:ln w="9525">
              <a:noFill/>
              <a:round/>
              <a:headEnd/>
              <a:tailEnd/>
            </a:ln>
          </p:spPr>
          <p:txBody>
            <a:bodyPr/>
            <a:lstStyle/>
            <a:p>
              <a:endParaRPr lang="zh-CN" altLang="en-US" sz="1800"/>
            </a:p>
          </p:txBody>
        </p:sp>
        <p:sp>
          <p:nvSpPr>
            <p:cNvPr id="59" name="Freeform 336"/>
            <p:cNvSpPr>
              <a:spLocks/>
            </p:cNvSpPr>
            <p:nvPr/>
          </p:nvSpPr>
          <p:spPr bwMode="auto">
            <a:xfrm>
              <a:off x="3352" y="2161"/>
              <a:ext cx="85" cy="127"/>
            </a:xfrm>
            <a:custGeom>
              <a:avLst/>
              <a:gdLst>
                <a:gd name="T0" fmla="*/ 11 w 170"/>
                <a:gd name="T1" fmla="*/ 0 h 252"/>
                <a:gd name="T2" fmla="*/ 27 w 170"/>
                <a:gd name="T3" fmla="*/ 1 h 252"/>
                <a:gd name="T4" fmla="*/ 43 w 170"/>
                <a:gd name="T5" fmla="*/ 5 h 252"/>
                <a:gd name="T6" fmla="*/ 55 w 170"/>
                <a:gd name="T7" fmla="*/ 12 h 252"/>
                <a:gd name="T8" fmla="*/ 67 w 170"/>
                <a:gd name="T9" fmla="*/ 23 h 252"/>
                <a:gd name="T10" fmla="*/ 76 w 170"/>
                <a:gd name="T11" fmla="*/ 36 h 252"/>
                <a:gd name="T12" fmla="*/ 82 w 170"/>
                <a:gd name="T13" fmla="*/ 53 h 252"/>
                <a:gd name="T14" fmla="*/ 85 w 170"/>
                <a:gd name="T15" fmla="*/ 72 h 252"/>
                <a:gd name="T16" fmla="*/ 85 w 170"/>
                <a:gd name="T17" fmla="*/ 92 h 252"/>
                <a:gd name="T18" fmla="*/ 85 w 170"/>
                <a:gd name="T19" fmla="*/ 94 h 252"/>
                <a:gd name="T20" fmla="*/ 83 w 170"/>
                <a:gd name="T21" fmla="*/ 99 h 252"/>
                <a:gd name="T22" fmla="*/ 81 w 170"/>
                <a:gd name="T23" fmla="*/ 105 h 252"/>
                <a:gd name="T24" fmla="*/ 77 w 170"/>
                <a:gd name="T25" fmla="*/ 112 h 252"/>
                <a:gd name="T26" fmla="*/ 73 w 170"/>
                <a:gd name="T27" fmla="*/ 118 h 252"/>
                <a:gd name="T28" fmla="*/ 69 w 170"/>
                <a:gd name="T29" fmla="*/ 124 h 252"/>
                <a:gd name="T30" fmla="*/ 64 w 170"/>
                <a:gd name="T31" fmla="*/ 127 h 252"/>
                <a:gd name="T32" fmla="*/ 59 w 170"/>
                <a:gd name="T33" fmla="*/ 127 h 252"/>
                <a:gd name="T34" fmla="*/ 55 w 170"/>
                <a:gd name="T35" fmla="*/ 125 h 252"/>
                <a:gd name="T36" fmla="*/ 50 w 170"/>
                <a:gd name="T37" fmla="*/ 121 h 252"/>
                <a:gd name="T38" fmla="*/ 45 w 170"/>
                <a:gd name="T39" fmla="*/ 117 h 252"/>
                <a:gd name="T40" fmla="*/ 43 w 170"/>
                <a:gd name="T41" fmla="*/ 112 h 252"/>
                <a:gd name="T42" fmla="*/ 41 w 170"/>
                <a:gd name="T43" fmla="*/ 107 h 252"/>
                <a:gd name="T44" fmla="*/ 40 w 170"/>
                <a:gd name="T45" fmla="*/ 100 h 252"/>
                <a:gd name="T46" fmla="*/ 42 w 170"/>
                <a:gd name="T47" fmla="*/ 93 h 252"/>
                <a:gd name="T48" fmla="*/ 46 w 170"/>
                <a:gd name="T49" fmla="*/ 85 h 252"/>
                <a:gd name="T50" fmla="*/ 47 w 170"/>
                <a:gd name="T51" fmla="*/ 84 h 252"/>
                <a:gd name="T52" fmla="*/ 47 w 170"/>
                <a:gd name="T53" fmla="*/ 83 h 252"/>
                <a:gd name="T54" fmla="*/ 48 w 170"/>
                <a:gd name="T55" fmla="*/ 82 h 252"/>
                <a:gd name="T56" fmla="*/ 49 w 170"/>
                <a:gd name="T57" fmla="*/ 81 h 252"/>
                <a:gd name="T58" fmla="*/ 55 w 170"/>
                <a:gd name="T59" fmla="*/ 72 h 252"/>
                <a:gd name="T60" fmla="*/ 58 w 170"/>
                <a:gd name="T61" fmla="*/ 62 h 252"/>
                <a:gd name="T62" fmla="*/ 60 w 170"/>
                <a:gd name="T63" fmla="*/ 54 h 252"/>
                <a:gd name="T64" fmla="*/ 59 w 170"/>
                <a:gd name="T65" fmla="*/ 45 h 252"/>
                <a:gd name="T66" fmla="*/ 55 w 170"/>
                <a:gd name="T67" fmla="*/ 37 h 252"/>
                <a:gd name="T68" fmla="*/ 47 w 170"/>
                <a:gd name="T69" fmla="*/ 30 h 252"/>
                <a:gd name="T70" fmla="*/ 36 w 170"/>
                <a:gd name="T71" fmla="*/ 23 h 252"/>
                <a:gd name="T72" fmla="*/ 21 w 170"/>
                <a:gd name="T73" fmla="*/ 16 h 252"/>
                <a:gd name="T74" fmla="*/ 20 w 170"/>
                <a:gd name="T75" fmla="*/ 16 h 252"/>
                <a:gd name="T76" fmla="*/ 19 w 170"/>
                <a:gd name="T77" fmla="*/ 16 h 252"/>
                <a:gd name="T78" fmla="*/ 18 w 170"/>
                <a:gd name="T79" fmla="*/ 16 h 252"/>
                <a:gd name="T80" fmla="*/ 18 w 170"/>
                <a:gd name="T81" fmla="*/ 15 h 252"/>
                <a:gd name="T82" fmla="*/ 15 w 170"/>
                <a:gd name="T83" fmla="*/ 14 h 252"/>
                <a:gd name="T84" fmla="*/ 11 w 170"/>
                <a:gd name="T85" fmla="*/ 13 h 252"/>
                <a:gd name="T86" fmla="*/ 7 w 170"/>
                <a:gd name="T87" fmla="*/ 11 h 252"/>
                <a:gd name="T88" fmla="*/ 3 w 170"/>
                <a:gd name="T89" fmla="*/ 8 h 252"/>
                <a:gd name="T90" fmla="*/ 1 w 170"/>
                <a:gd name="T91" fmla="*/ 5 h 252"/>
                <a:gd name="T92" fmla="*/ 0 w 170"/>
                <a:gd name="T93" fmla="*/ 3 h 252"/>
                <a:gd name="T94" fmla="*/ 3 w 170"/>
                <a:gd name="T95" fmla="*/ 1 h 252"/>
                <a:gd name="T96" fmla="*/ 11 w 170"/>
                <a:gd name="T97" fmla="*/ 0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0"/>
                <a:gd name="T148" fmla="*/ 0 h 252"/>
                <a:gd name="T149" fmla="*/ 170 w 170"/>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0" h="252">
                  <a:moveTo>
                    <a:pt x="22" y="0"/>
                  </a:moveTo>
                  <a:lnTo>
                    <a:pt x="55" y="1"/>
                  </a:lnTo>
                  <a:lnTo>
                    <a:pt x="85" y="9"/>
                  </a:lnTo>
                  <a:lnTo>
                    <a:pt x="111" y="24"/>
                  </a:lnTo>
                  <a:lnTo>
                    <a:pt x="134" y="46"/>
                  </a:lnTo>
                  <a:lnTo>
                    <a:pt x="151" y="72"/>
                  </a:lnTo>
                  <a:lnTo>
                    <a:pt x="164" y="105"/>
                  </a:lnTo>
                  <a:lnTo>
                    <a:pt x="170" y="142"/>
                  </a:lnTo>
                  <a:lnTo>
                    <a:pt x="170" y="183"/>
                  </a:lnTo>
                  <a:lnTo>
                    <a:pt x="169" y="186"/>
                  </a:lnTo>
                  <a:lnTo>
                    <a:pt x="165" y="196"/>
                  </a:lnTo>
                  <a:lnTo>
                    <a:pt x="161" y="208"/>
                  </a:lnTo>
                  <a:lnTo>
                    <a:pt x="154" y="222"/>
                  </a:lnTo>
                  <a:lnTo>
                    <a:pt x="146" y="235"/>
                  </a:lnTo>
                  <a:lnTo>
                    <a:pt x="138" y="246"/>
                  </a:lnTo>
                  <a:lnTo>
                    <a:pt x="128" y="252"/>
                  </a:lnTo>
                  <a:lnTo>
                    <a:pt x="119" y="252"/>
                  </a:lnTo>
                  <a:lnTo>
                    <a:pt x="110" y="248"/>
                  </a:lnTo>
                  <a:lnTo>
                    <a:pt x="101" y="241"/>
                  </a:lnTo>
                  <a:lnTo>
                    <a:pt x="91" y="233"/>
                  </a:lnTo>
                  <a:lnTo>
                    <a:pt x="86" y="223"/>
                  </a:lnTo>
                  <a:lnTo>
                    <a:pt x="81" y="212"/>
                  </a:lnTo>
                  <a:lnTo>
                    <a:pt x="80" y="199"/>
                  </a:lnTo>
                  <a:lnTo>
                    <a:pt x="83" y="185"/>
                  </a:lnTo>
                  <a:lnTo>
                    <a:pt x="93" y="169"/>
                  </a:lnTo>
                  <a:lnTo>
                    <a:pt x="94" y="167"/>
                  </a:lnTo>
                  <a:lnTo>
                    <a:pt x="95" y="165"/>
                  </a:lnTo>
                  <a:lnTo>
                    <a:pt x="97" y="162"/>
                  </a:lnTo>
                  <a:lnTo>
                    <a:pt x="98" y="160"/>
                  </a:lnTo>
                  <a:lnTo>
                    <a:pt x="110" y="143"/>
                  </a:lnTo>
                  <a:lnTo>
                    <a:pt x="117" y="124"/>
                  </a:lnTo>
                  <a:lnTo>
                    <a:pt x="120" y="107"/>
                  </a:lnTo>
                  <a:lnTo>
                    <a:pt x="118" y="90"/>
                  </a:lnTo>
                  <a:lnTo>
                    <a:pt x="110" y="74"/>
                  </a:lnTo>
                  <a:lnTo>
                    <a:pt x="95" y="59"/>
                  </a:lnTo>
                  <a:lnTo>
                    <a:pt x="72" y="45"/>
                  </a:lnTo>
                  <a:lnTo>
                    <a:pt x="41" y="32"/>
                  </a:lnTo>
                  <a:lnTo>
                    <a:pt x="40" y="31"/>
                  </a:lnTo>
                  <a:lnTo>
                    <a:pt x="38" y="31"/>
                  </a:lnTo>
                  <a:lnTo>
                    <a:pt x="36" y="31"/>
                  </a:lnTo>
                  <a:lnTo>
                    <a:pt x="35" y="30"/>
                  </a:lnTo>
                  <a:lnTo>
                    <a:pt x="30" y="28"/>
                  </a:lnTo>
                  <a:lnTo>
                    <a:pt x="22" y="25"/>
                  </a:lnTo>
                  <a:lnTo>
                    <a:pt x="14" y="21"/>
                  </a:lnTo>
                  <a:lnTo>
                    <a:pt x="6" y="16"/>
                  </a:lnTo>
                  <a:lnTo>
                    <a:pt x="2" y="10"/>
                  </a:lnTo>
                  <a:lnTo>
                    <a:pt x="0" y="6"/>
                  </a:lnTo>
                  <a:lnTo>
                    <a:pt x="7" y="2"/>
                  </a:lnTo>
                  <a:lnTo>
                    <a:pt x="22" y="0"/>
                  </a:lnTo>
                  <a:close/>
                </a:path>
              </a:pathLst>
            </a:custGeom>
            <a:solidFill>
              <a:srgbClr val="BCBABF"/>
            </a:solidFill>
            <a:ln w="9525">
              <a:noFill/>
              <a:round/>
              <a:headEnd/>
              <a:tailEnd/>
            </a:ln>
          </p:spPr>
          <p:txBody>
            <a:bodyPr/>
            <a:lstStyle/>
            <a:p>
              <a:endParaRPr lang="zh-CN" altLang="en-US" sz="1800"/>
            </a:p>
          </p:txBody>
        </p:sp>
        <p:sp>
          <p:nvSpPr>
            <p:cNvPr id="60" name="Freeform 337"/>
            <p:cNvSpPr>
              <a:spLocks/>
            </p:cNvSpPr>
            <p:nvPr/>
          </p:nvSpPr>
          <p:spPr bwMode="auto">
            <a:xfrm>
              <a:off x="3358" y="2163"/>
              <a:ext cx="77" cy="122"/>
            </a:xfrm>
            <a:custGeom>
              <a:avLst/>
              <a:gdLst>
                <a:gd name="T0" fmla="*/ 10 w 154"/>
                <a:gd name="T1" fmla="*/ 0 h 245"/>
                <a:gd name="T2" fmla="*/ 24 w 154"/>
                <a:gd name="T3" fmla="*/ 0 h 245"/>
                <a:gd name="T4" fmla="*/ 38 w 154"/>
                <a:gd name="T5" fmla="*/ 5 h 245"/>
                <a:gd name="T6" fmla="*/ 50 w 154"/>
                <a:gd name="T7" fmla="*/ 11 h 245"/>
                <a:gd name="T8" fmla="*/ 60 w 154"/>
                <a:gd name="T9" fmla="*/ 22 h 245"/>
                <a:gd name="T10" fmla="*/ 69 w 154"/>
                <a:gd name="T11" fmla="*/ 35 h 245"/>
                <a:gd name="T12" fmla="*/ 75 w 154"/>
                <a:gd name="T13" fmla="*/ 51 h 245"/>
                <a:gd name="T14" fmla="*/ 77 w 154"/>
                <a:gd name="T15" fmla="*/ 69 h 245"/>
                <a:gd name="T16" fmla="*/ 77 w 154"/>
                <a:gd name="T17" fmla="*/ 89 h 245"/>
                <a:gd name="T18" fmla="*/ 77 w 154"/>
                <a:gd name="T19" fmla="*/ 90 h 245"/>
                <a:gd name="T20" fmla="*/ 75 w 154"/>
                <a:gd name="T21" fmla="*/ 94 h 245"/>
                <a:gd name="T22" fmla="*/ 73 w 154"/>
                <a:gd name="T23" fmla="*/ 101 h 245"/>
                <a:gd name="T24" fmla="*/ 70 w 154"/>
                <a:gd name="T25" fmla="*/ 108 h 245"/>
                <a:gd name="T26" fmla="*/ 66 w 154"/>
                <a:gd name="T27" fmla="*/ 114 h 245"/>
                <a:gd name="T28" fmla="*/ 62 w 154"/>
                <a:gd name="T29" fmla="*/ 119 h 245"/>
                <a:gd name="T30" fmla="*/ 58 w 154"/>
                <a:gd name="T31" fmla="*/ 122 h 245"/>
                <a:gd name="T32" fmla="*/ 54 w 154"/>
                <a:gd name="T33" fmla="*/ 122 h 245"/>
                <a:gd name="T34" fmla="*/ 50 w 154"/>
                <a:gd name="T35" fmla="*/ 120 h 245"/>
                <a:gd name="T36" fmla="*/ 46 w 154"/>
                <a:gd name="T37" fmla="*/ 117 h 245"/>
                <a:gd name="T38" fmla="*/ 42 w 154"/>
                <a:gd name="T39" fmla="*/ 113 h 245"/>
                <a:gd name="T40" fmla="*/ 39 w 154"/>
                <a:gd name="T41" fmla="*/ 108 h 245"/>
                <a:gd name="T42" fmla="*/ 38 w 154"/>
                <a:gd name="T43" fmla="*/ 103 h 245"/>
                <a:gd name="T44" fmla="*/ 38 w 154"/>
                <a:gd name="T45" fmla="*/ 97 h 245"/>
                <a:gd name="T46" fmla="*/ 39 w 154"/>
                <a:gd name="T47" fmla="*/ 90 h 245"/>
                <a:gd name="T48" fmla="*/ 43 w 154"/>
                <a:gd name="T49" fmla="*/ 82 h 245"/>
                <a:gd name="T50" fmla="*/ 44 w 154"/>
                <a:gd name="T51" fmla="*/ 81 h 245"/>
                <a:gd name="T52" fmla="*/ 45 w 154"/>
                <a:gd name="T53" fmla="*/ 79 h 245"/>
                <a:gd name="T54" fmla="*/ 45 w 154"/>
                <a:gd name="T55" fmla="*/ 79 h 245"/>
                <a:gd name="T56" fmla="*/ 46 w 154"/>
                <a:gd name="T57" fmla="*/ 78 h 245"/>
                <a:gd name="T58" fmla="*/ 51 w 154"/>
                <a:gd name="T59" fmla="*/ 69 h 245"/>
                <a:gd name="T60" fmla="*/ 54 w 154"/>
                <a:gd name="T61" fmla="*/ 60 h 245"/>
                <a:gd name="T62" fmla="*/ 56 w 154"/>
                <a:gd name="T63" fmla="*/ 51 h 245"/>
                <a:gd name="T64" fmla="*/ 54 w 154"/>
                <a:gd name="T65" fmla="*/ 43 h 245"/>
                <a:gd name="T66" fmla="*/ 50 w 154"/>
                <a:gd name="T67" fmla="*/ 34 h 245"/>
                <a:gd name="T68" fmla="*/ 44 w 154"/>
                <a:gd name="T69" fmla="*/ 28 h 245"/>
                <a:gd name="T70" fmla="*/ 34 w 154"/>
                <a:gd name="T71" fmla="*/ 21 h 245"/>
                <a:gd name="T72" fmla="*/ 19 w 154"/>
                <a:gd name="T73" fmla="*/ 15 h 245"/>
                <a:gd name="T74" fmla="*/ 19 w 154"/>
                <a:gd name="T75" fmla="*/ 14 h 245"/>
                <a:gd name="T76" fmla="*/ 19 w 154"/>
                <a:gd name="T77" fmla="*/ 14 h 245"/>
                <a:gd name="T78" fmla="*/ 17 w 154"/>
                <a:gd name="T79" fmla="*/ 14 h 245"/>
                <a:gd name="T80" fmla="*/ 17 w 154"/>
                <a:gd name="T81" fmla="*/ 14 h 245"/>
                <a:gd name="T82" fmla="*/ 15 w 154"/>
                <a:gd name="T83" fmla="*/ 13 h 245"/>
                <a:gd name="T84" fmla="*/ 11 w 154"/>
                <a:gd name="T85" fmla="*/ 11 h 245"/>
                <a:gd name="T86" fmla="*/ 7 w 154"/>
                <a:gd name="T87" fmla="*/ 10 h 245"/>
                <a:gd name="T88" fmla="*/ 3 w 154"/>
                <a:gd name="T89" fmla="*/ 7 h 245"/>
                <a:gd name="T90" fmla="*/ 1 w 154"/>
                <a:gd name="T91" fmla="*/ 5 h 245"/>
                <a:gd name="T92" fmla="*/ 0 w 154"/>
                <a:gd name="T93" fmla="*/ 3 h 245"/>
                <a:gd name="T94" fmla="*/ 3 w 154"/>
                <a:gd name="T95" fmla="*/ 1 h 245"/>
                <a:gd name="T96" fmla="*/ 10 w 154"/>
                <a:gd name="T97" fmla="*/ 0 h 2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
                <a:gd name="T148" fmla="*/ 0 h 245"/>
                <a:gd name="T149" fmla="*/ 154 w 154"/>
                <a:gd name="T150" fmla="*/ 245 h 2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 h="245">
                  <a:moveTo>
                    <a:pt x="20" y="0"/>
                  </a:moveTo>
                  <a:lnTo>
                    <a:pt x="49" y="1"/>
                  </a:lnTo>
                  <a:lnTo>
                    <a:pt x="76" y="10"/>
                  </a:lnTo>
                  <a:lnTo>
                    <a:pt x="100" y="23"/>
                  </a:lnTo>
                  <a:lnTo>
                    <a:pt x="121" y="44"/>
                  </a:lnTo>
                  <a:lnTo>
                    <a:pt x="137" y="71"/>
                  </a:lnTo>
                  <a:lnTo>
                    <a:pt x="149" y="102"/>
                  </a:lnTo>
                  <a:lnTo>
                    <a:pt x="154" y="139"/>
                  </a:lnTo>
                  <a:lnTo>
                    <a:pt x="154" y="178"/>
                  </a:lnTo>
                  <a:lnTo>
                    <a:pt x="153" y="181"/>
                  </a:lnTo>
                  <a:lnTo>
                    <a:pt x="150" y="189"/>
                  </a:lnTo>
                  <a:lnTo>
                    <a:pt x="145" y="202"/>
                  </a:lnTo>
                  <a:lnTo>
                    <a:pt x="139" y="216"/>
                  </a:lnTo>
                  <a:lnTo>
                    <a:pt x="132" y="228"/>
                  </a:lnTo>
                  <a:lnTo>
                    <a:pt x="124" y="239"/>
                  </a:lnTo>
                  <a:lnTo>
                    <a:pt x="116" y="245"/>
                  </a:lnTo>
                  <a:lnTo>
                    <a:pt x="108" y="245"/>
                  </a:lnTo>
                  <a:lnTo>
                    <a:pt x="100" y="240"/>
                  </a:lnTo>
                  <a:lnTo>
                    <a:pt x="92" y="234"/>
                  </a:lnTo>
                  <a:lnTo>
                    <a:pt x="84" y="226"/>
                  </a:lnTo>
                  <a:lnTo>
                    <a:pt x="78" y="217"/>
                  </a:lnTo>
                  <a:lnTo>
                    <a:pt x="75" y="207"/>
                  </a:lnTo>
                  <a:lnTo>
                    <a:pt x="75" y="194"/>
                  </a:lnTo>
                  <a:lnTo>
                    <a:pt x="78" y="180"/>
                  </a:lnTo>
                  <a:lnTo>
                    <a:pt x="86" y="164"/>
                  </a:lnTo>
                  <a:lnTo>
                    <a:pt x="88" y="162"/>
                  </a:lnTo>
                  <a:lnTo>
                    <a:pt x="90" y="159"/>
                  </a:lnTo>
                  <a:lnTo>
                    <a:pt x="91" y="158"/>
                  </a:lnTo>
                  <a:lnTo>
                    <a:pt x="92" y="156"/>
                  </a:lnTo>
                  <a:lnTo>
                    <a:pt x="102" y="139"/>
                  </a:lnTo>
                  <a:lnTo>
                    <a:pt x="109" y="120"/>
                  </a:lnTo>
                  <a:lnTo>
                    <a:pt x="112" y="103"/>
                  </a:lnTo>
                  <a:lnTo>
                    <a:pt x="109" y="86"/>
                  </a:lnTo>
                  <a:lnTo>
                    <a:pt x="101" y="69"/>
                  </a:lnTo>
                  <a:lnTo>
                    <a:pt x="88" y="56"/>
                  </a:lnTo>
                  <a:lnTo>
                    <a:pt x="67" y="42"/>
                  </a:lnTo>
                  <a:lnTo>
                    <a:pt x="39" y="30"/>
                  </a:lnTo>
                  <a:lnTo>
                    <a:pt x="38" y="29"/>
                  </a:lnTo>
                  <a:lnTo>
                    <a:pt x="37" y="29"/>
                  </a:lnTo>
                  <a:lnTo>
                    <a:pt x="34" y="29"/>
                  </a:lnTo>
                  <a:lnTo>
                    <a:pt x="33" y="28"/>
                  </a:lnTo>
                  <a:lnTo>
                    <a:pt x="30" y="27"/>
                  </a:lnTo>
                  <a:lnTo>
                    <a:pt x="22" y="23"/>
                  </a:lnTo>
                  <a:lnTo>
                    <a:pt x="14" y="20"/>
                  </a:lnTo>
                  <a:lnTo>
                    <a:pt x="6" y="15"/>
                  </a:lnTo>
                  <a:lnTo>
                    <a:pt x="1" y="11"/>
                  </a:lnTo>
                  <a:lnTo>
                    <a:pt x="0" y="6"/>
                  </a:lnTo>
                  <a:lnTo>
                    <a:pt x="6" y="3"/>
                  </a:lnTo>
                  <a:lnTo>
                    <a:pt x="20" y="0"/>
                  </a:lnTo>
                  <a:close/>
                </a:path>
              </a:pathLst>
            </a:custGeom>
            <a:solidFill>
              <a:srgbClr val="AAA8AD"/>
            </a:solidFill>
            <a:ln w="9525">
              <a:noFill/>
              <a:round/>
              <a:headEnd/>
              <a:tailEnd/>
            </a:ln>
          </p:spPr>
          <p:txBody>
            <a:bodyPr/>
            <a:lstStyle/>
            <a:p>
              <a:endParaRPr lang="zh-CN" altLang="en-US" sz="1800"/>
            </a:p>
          </p:txBody>
        </p:sp>
        <p:sp>
          <p:nvSpPr>
            <p:cNvPr id="61" name="Freeform 338"/>
            <p:cNvSpPr>
              <a:spLocks/>
            </p:cNvSpPr>
            <p:nvPr/>
          </p:nvSpPr>
          <p:spPr bwMode="auto">
            <a:xfrm>
              <a:off x="3364" y="2164"/>
              <a:ext cx="69" cy="120"/>
            </a:xfrm>
            <a:custGeom>
              <a:avLst/>
              <a:gdLst>
                <a:gd name="T0" fmla="*/ 9 w 140"/>
                <a:gd name="T1" fmla="*/ 0 h 238"/>
                <a:gd name="T2" fmla="*/ 22 w 140"/>
                <a:gd name="T3" fmla="*/ 1 h 238"/>
                <a:gd name="T4" fmla="*/ 35 w 140"/>
                <a:gd name="T5" fmla="*/ 5 h 238"/>
                <a:gd name="T6" fmla="*/ 45 w 140"/>
                <a:gd name="T7" fmla="*/ 12 h 238"/>
                <a:gd name="T8" fmla="*/ 54 w 140"/>
                <a:gd name="T9" fmla="*/ 22 h 238"/>
                <a:gd name="T10" fmla="*/ 62 w 140"/>
                <a:gd name="T11" fmla="*/ 35 h 238"/>
                <a:gd name="T12" fmla="*/ 67 w 140"/>
                <a:gd name="T13" fmla="*/ 50 h 238"/>
                <a:gd name="T14" fmla="*/ 69 w 140"/>
                <a:gd name="T15" fmla="*/ 68 h 238"/>
                <a:gd name="T16" fmla="*/ 69 w 140"/>
                <a:gd name="T17" fmla="*/ 87 h 238"/>
                <a:gd name="T18" fmla="*/ 69 w 140"/>
                <a:gd name="T19" fmla="*/ 89 h 238"/>
                <a:gd name="T20" fmla="*/ 67 w 140"/>
                <a:gd name="T21" fmla="*/ 93 h 238"/>
                <a:gd name="T22" fmla="*/ 65 w 140"/>
                <a:gd name="T23" fmla="*/ 98 h 238"/>
                <a:gd name="T24" fmla="*/ 62 w 140"/>
                <a:gd name="T25" fmla="*/ 105 h 238"/>
                <a:gd name="T26" fmla="*/ 59 w 140"/>
                <a:gd name="T27" fmla="*/ 112 h 238"/>
                <a:gd name="T28" fmla="*/ 56 w 140"/>
                <a:gd name="T29" fmla="*/ 117 h 238"/>
                <a:gd name="T30" fmla="*/ 52 w 140"/>
                <a:gd name="T31" fmla="*/ 120 h 238"/>
                <a:gd name="T32" fmla="*/ 48 w 140"/>
                <a:gd name="T33" fmla="*/ 120 h 238"/>
                <a:gd name="T34" fmla="*/ 44 w 140"/>
                <a:gd name="T35" fmla="*/ 117 h 238"/>
                <a:gd name="T36" fmla="*/ 41 w 140"/>
                <a:gd name="T37" fmla="*/ 114 h 238"/>
                <a:gd name="T38" fmla="*/ 38 w 140"/>
                <a:gd name="T39" fmla="*/ 111 h 238"/>
                <a:gd name="T40" fmla="*/ 35 w 140"/>
                <a:gd name="T41" fmla="*/ 106 h 238"/>
                <a:gd name="T42" fmla="*/ 35 w 140"/>
                <a:gd name="T43" fmla="*/ 101 h 238"/>
                <a:gd name="T44" fmla="*/ 35 w 140"/>
                <a:gd name="T45" fmla="*/ 95 h 238"/>
                <a:gd name="T46" fmla="*/ 36 w 140"/>
                <a:gd name="T47" fmla="*/ 88 h 238"/>
                <a:gd name="T48" fmla="*/ 40 w 140"/>
                <a:gd name="T49" fmla="*/ 81 h 238"/>
                <a:gd name="T50" fmla="*/ 41 w 140"/>
                <a:gd name="T51" fmla="*/ 79 h 238"/>
                <a:gd name="T52" fmla="*/ 42 w 140"/>
                <a:gd name="T53" fmla="*/ 78 h 238"/>
                <a:gd name="T54" fmla="*/ 42 w 140"/>
                <a:gd name="T55" fmla="*/ 78 h 238"/>
                <a:gd name="T56" fmla="*/ 43 w 140"/>
                <a:gd name="T57" fmla="*/ 77 h 238"/>
                <a:gd name="T58" fmla="*/ 47 w 140"/>
                <a:gd name="T59" fmla="*/ 68 h 238"/>
                <a:gd name="T60" fmla="*/ 50 w 140"/>
                <a:gd name="T61" fmla="*/ 59 h 238"/>
                <a:gd name="T62" fmla="*/ 51 w 140"/>
                <a:gd name="T63" fmla="*/ 50 h 238"/>
                <a:gd name="T64" fmla="*/ 50 w 140"/>
                <a:gd name="T65" fmla="*/ 42 h 238"/>
                <a:gd name="T66" fmla="*/ 46 w 140"/>
                <a:gd name="T67" fmla="*/ 33 h 238"/>
                <a:gd name="T68" fmla="*/ 40 w 140"/>
                <a:gd name="T69" fmla="*/ 27 h 238"/>
                <a:gd name="T70" fmla="*/ 31 w 140"/>
                <a:gd name="T71" fmla="*/ 20 h 238"/>
                <a:gd name="T72" fmla="*/ 19 w 140"/>
                <a:gd name="T73" fmla="*/ 14 h 238"/>
                <a:gd name="T74" fmla="*/ 18 w 140"/>
                <a:gd name="T75" fmla="*/ 14 h 238"/>
                <a:gd name="T76" fmla="*/ 18 w 140"/>
                <a:gd name="T77" fmla="*/ 14 h 238"/>
                <a:gd name="T78" fmla="*/ 17 w 140"/>
                <a:gd name="T79" fmla="*/ 14 h 238"/>
                <a:gd name="T80" fmla="*/ 16 w 140"/>
                <a:gd name="T81" fmla="*/ 13 h 238"/>
                <a:gd name="T82" fmla="*/ 14 w 140"/>
                <a:gd name="T83" fmla="*/ 13 h 238"/>
                <a:gd name="T84" fmla="*/ 11 w 140"/>
                <a:gd name="T85" fmla="*/ 12 h 238"/>
                <a:gd name="T86" fmla="*/ 7 w 140"/>
                <a:gd name="T87" fmla="*/ 10 h 238"/>
                <a:gd name="T88" fmla="*/ 3 w 140"/>
                <a:gd name="T89" fmla="*/ 8 h 238"/>
                <a:gd name="T90" fmla="*/ 1 w 140"/>
                <a:gd name="T91" fmla="*/ 5 h 238"/>
                <a:gd name="T92" fmla="*/ 0 w 140"/>
                <a:gd name="T93" fmla="*/ 4 h 238"/>
                <a:gd name="T94" fmla="*/ 2 w 140"/>
                <a:gd name="T95" fmla="*/ 1 h 238"/>
                <a:gd name="T96" fmla="*/ 9 w 140"/>
                <a:gd name="T97" fmla="*/ 0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238"/>
                <a:gd name="T149" fmla="*/ 140 w 140"/>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238">
                  <a:moveTo>
                    <a:pt x="18" y="0"/>
                  </a:moveTo>
                  <a:lnTo>
                    <a:pt x="45" y="1"/>
                  </a:lnTo>
                  <a:lnTo>
                    <a:pt x="70" y="9"/>
                  </a:lnTo>
                  <a:lnTo>
                    <a:pt x="91" y="23"/>
                  </a:lnTo>
                  <a:lnTo>
                    <a:pt x="110" y="43"/>
                  </a:lnTo>
                  <a:lnTo>
                    <a:pt x="125" y="69"/>
                  </a:lnTo>
                  <a:lnTo>
                    <a:pt x="135" y="99"/>
                  </a:lnTo>
                  <a:lnTo>
                    <a:pt x="140" y="134"/>
                  </a:lnTo>
                  <a:lnTo>
                    <a:pt x="140" y="172"/>
                  </a:lnTo>
                  <a:lnTo>
                    <a:pt x="139" y="176"/>
                  </a:lnTo>
                  <a:lnTo>
                    <a:pt x="136" y="184"/>
                  </a:lnTo>
                  <a:lnTo>
                    <a:pt x="132" y="195"/>
                  </a:lnTo>
                  <a:lnTo>
                    <a:pt x="126" y="209"/>
                  </a:lnTo>
                  <a:lnTo>
                    <a:pt x="120" y="222"/>
                  </a:lnTo>
                  <a:lnTo>
                    <a:pt x="113" y="232"/>
                  </a:lnTo>
                  <a:lnTo>
                    <a:pt x="105" y="238"/>
                  </a:lnTo>
                  <a:lnTo>
                    <a:pt x="98" y="238"/>
                  </a:lnTo>
                  <a:lnTo>
                    <a:pt x="90" y="233"/>
                  </a:lnTo>
                  <a:lnTo>
                    <a:pt x="83" y="227"/>
                  </a:lnTo>
                  <a:lnTo>
                    <a:pt x="77" y="220"/>
                  </a:lnTo>
                  <a:lnTo>
                    <a:pt x="72" y="210"/>
                  </a:lnTo>
                  <a:lnTo>
                    <a:pt x="70" y="201"/>
                  </a:lnTo>
                  <a:lnTo>
                    <a:pt x="70" y="189"/>
                  </a:lnTo>
                  <a:lnTo>
                    <a:pt x="74" y="175"/>
                  </a:lnTo>
                  <a:lnTo>
                    <a:pt x="82" y="160"/>
                  </a:lnTo>
                  <a:lnTo>
                    <a:pt x="83" y="157"/>
                  </a:lnTo>
                  <a:lnTo>
                    <a:pt x="85" y="155"/>
                  </a:lnTo>
                  <a:lnTo>
                    <a:pt x="86" y="154"/>
                  </a:lnTo>
                  <a:lnTo>
                    <a:pt x="87" y="152"/>
                  </a:lnTo>
                  <a:lnTo>
                    <a:pt x="96" y="134"/>
                  </a:lnTo>
                  <a:lnTo>
                    <a:pt x="102" y="117"/>
                  </a:lnTo>
                  <a:lnTo>
                    <a:pt x="103" y="100"/>
                  </a:lnTo>
                  <a:lnTo>
                    <a:pt x="101" y="83"/>
                  </a:lnTo>
                  <a:lnTo>
                    <a:pt x="94" y="66"/>
                  </a:lnTo>
                  <a:lnTo>
                    <a:pt x="81" y="53"/>
                  </a:lnTo>
                  <a:lnTo>
                    <a:pt x="63" y="39"/>
                  </a:lnTo>
                  <a:lnTo>
                    <a:pt x="38" y="28"/>
                  </a:lnTo>
                  <a:lnTo>
                    <a:pt x="37" y="27"/>
                  </a:lnTo>
                  <a:lnTo>
                    <a:pt x="36" y="27"/>
                  </a:lnTo>
                  <a:lnTo>
                    <a:pt x="34" y="27"/>
                  </a:lnTo>
                  <a:lnTo>
                    <a:pt x="33" y="26"/>
                  </a:lnTo>
                  <a:lnTo>
                    <a:pt x="29" y="25"/>
                  </a:lnTo>
                  <a:lnTo>
                    <a:pt x="23" y="23"/>
                  </a:lnTo>
                  <a:lnTo>
                    <a:pt x="14" y="19"/>
                  </a:lnTo>
                  <a:lnTo>
                    <a:pt x="7" y="15"/>
                  </a:lnTo>
                  <a:lnTo>
                    <a:pt x="2" y="10"/>
                  </a:lnTo>
                  <a:lnTo>
                    <a:pt x="0" y="7"/>
                  </a:lnTo>
                  <a:lnTo>
                    <a:pt x="5" y="2"/>
                  </a:lnTo>
                  <a:lnTo>
                    <a:pt x="18" y="0"/>
                  </a:lnTo>
                  <a:close/>
                </a:path>
              </a:pathLst>
            </a:custGeom>
            <a:solidFill>
              <a:srgbClr val="9B99A0"/>
            </a:solidFill>
            <a:ln w="9525">
              <a:noFill/>
              <a:round/>
              <a:headEnd/>
              <a:tailEnd/>
            </a:ln>
          </p:spPr>
          <p:txBody>
            <a:bodyPr/>
            <a:lstStyle/>
            <a:p>
              <a:endParaRPr lang="zh-CN" altLang="en-US" sz="1800"/>
            </a:p>
          </p:txBody>
        </p:sp>
        <p:sp>
          <p:nvSpPr>
            <p:cNvPr id="62" name="Freeform 339"/>
            <p:cNvSpPr>
              <a:spLocks/>
            </p:cNvSpPr>
            <p:nvPr/>
          </p:nvSpPr>
          <p:spPr bwMode="auto">
            <a:xfrm>
              <a:off x="3369" y="2166"/>
              <a:ext cx="63" cy="115"/>
            </a:xfrm>
            <a:custGeom>
              <a:avLst/>
              <a:gdLst>
                <a:gd name="T0" fmla="*/ 16 w 124"/>
                <a:gd name="T1" fmla="*/ 12 h 230"/>
                <a:gd name="T2" fmla="*/ 15 w 124"/>
                <a:gd name="T3" fmla="*/ 12 h 230"/>
                <a:gd name="T4" fmla="*/ 12 w 124"/>
                <a:gd name="T5" fmla="*/ 11 h 230"/>
                <a:gd name="T6" fmla="*/ 8 w 124"/>
                <a:gd name="T7" fmla="*/ 9 h 230"/>
                <a:gd name="T8" fmla="*/ 4 w 124"/>
                <a:gd name="T9" fmla="*/ 7 h 230"/>
                <a:gd name="T10" fmla="*/ 1 w 124"/>
                <a:gd name="T11" fmla="*/ 5 h 230"/>
                <a:gd name="T12" fmla="*/ 0 w 124"/>
                <a:gd name="T13" fmla="*/ 3 h 230"/>
                <a:gd name="T14" fmla="*/ 2 w 124"/>
                <a:gd name="T15" fmla="*/ 1 h 230"/>
                <a:gd name="T16" fmla="*/ 8 w 124"/>
                <a:gd name="T17" fmla="*/ 0 h 230"/>
                <a:gd name="T18" fmla="*/ 20 w 124"/>
                <a:gd name="T19" fmla="*/ 1 h 230"/>
                <a:gd name="T20" fmla="*/ 31 w 124"/>
                <a:gd name="T21" fmla="*/ 4 h 230"/>
                <a:gd name="T22" fmla="*/ 41 w 124"/>
                <a:gd name="T23" fmla="*/ 12 h 230"/>
                <a:gd name="T24" fmla="*/ 50 w 124"/>
                <a:gd name="T25" fmla="*/ 22 h 230"/>
                <a:gd name="T26" fmla="*/ 56 w 124"/>
                <a:gd name="T27" fmla="*/ 34 h 230"/>
                <a:gd name="T28" fmla="*/ 61 w 124"/>
                <a:gd name="T29" fmla="*/ 49 h 230"/>
                <a:gd name="T30" fmla="*/ 63 w 124"/>
                <a:gd name="T31" fmla="*/ 65 h 230"/>
                <a:gd name="T32" fmla="*/ 63 w 124"/>
                <a:gd name="T33" fmla="*/ 84 h 230"/>
                <a:gd name="T34" fmla="*/ 62 w 124"/>
                <a:gd name="T35" fmla="*/ 86 h 230"/>
                <a:gd name="T36" fmla="*/ 61 w 124"/>
                <a:gd name="T37" fmla="*/ 90 h 230"/>
                <a:gd name="T38" fmla="*/ 60 w 124"/>
                <a:gd name="T39" fmla="*/ 95 h 230"/>
                <a:gd name="T40" fmla="*/ 57 w 124"/>
                <a:gd name="T41" fmla="*/ 102 h 230"/>
                <a:gd name="T42" fmla="*/ 54 w 124"/>
                <a:gd name="T43" fmla="*/ 108 h 230"/>
                <a:gd name="T44" fmla="*/ 51 w 124"/>
                <a:gd name="T45" fmla="*/ 113 h 230"/>
                <a:gd name="T46" fmla="*/ 48 w 124"/>
                <a:gd name="T47" fmla="*/ 115 h 230"/>
                <a:gd name="T48" fmla="*/ 45 w 124"/>
                <a:gd name="T49" fmla="*/ 115 h 230"/>
                <a:gd name="T50" fmla="*/ 41 w 124"/>
                <a:gd name="T51" fmla="*/ 113 h 230"/>
                <a:gd name="T52" fmla="*/ 38 w 124"/>
                <a:gd name="T53" fmla="*/ 110 h 230"/>
                <a:gd name="T54" fmla="*/ 35 w 124"/>
                <a:gd name="T55" fmla="*/ 107 h 230"/>
                <a:gd name="T56" fmla="*/ 33 w 124"/>
                <a:gd name="T57" fmla="*/ 103 h 230"/>
                <a:gd name="T58" fmla="*/ 32 w 124"/>
                <a:gd name="T59" fmla="*/ 98 h 230"/>
                <a:gd name="T60" fmla="*/ 32 w 124"/>
                <a:gd name="T61" fmla="*/ 92 h 230"/>
                <a:gd name="T62" fmla="*/ 35 w 124"/>
                <a:gd name="T63" fmla="*/ 85 h 230"/>
                <a:gd name="T64" fmla="*/ 39 w 124"/>
                <a:gd name="T65" fmla="*/ 77 h 230"/>
                <a:gd name="T66" fmla="*/ 43 w 124"/>
                <a:gd name="T67" fmla="*/ 69 h 230"/>
                <a:gd name="T68" fmla="*/ 47 w 124"/>
                <a:gd name="T69" fmla="*/ 59 h 230"/>
                <a:gd name="T70" fmla="*/ 48 w 124"/>
                <a:gd name="T71" fmla="*/ 50 h 230"/>
                <a:gd name="T72" fmla="*/ 47 w 124"/>
                <a:gd name="T73" fmla="*/ 41 h 230"/>
                <a:gd name="T74" fmla="*/ 44 w 124"/>
                <a:gd name="T75" fmla="*/ 31 h 230"/>
                <a:gd name="T76" fmla="*/ 38 w 124"/>
                <a:gd name="T77" fmla="*/ 24 h 230"/>
                <a:gd name="T78" fmla="*/ 28 w 124"/>
                <a:gd name="T79" fmla="*/ 18 h 230"/>
                <a:gd name="T80" fmla="*/ 16 w 124"/>
                <a:gd name="T81" fmla="*/ 12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
                <a:gd name="T124" fmla="*/ 0 h 230"/>
                <a:gd name="T125" fmla="*/ 124 w 1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 h="230">
                  <a:moveTo>
                    <a:pt x="31" y="24"/>
                  </a:moveTo>
                  <a:lnTo>
                    <a:pt x="29" y="23"/>
                  </a:lnTo>
                  <a:lnTo>
                    <a:pt x="23" y="21"/>
                  </a:lnTo>
                  <a:lnTo>
                    <a:pt x="15" y="17"/>
                  </a:lnTo>
                  <a:lnTo>
                    <a:pt x="7" y="14"/>
                  </a:lnTo>
                  <a:lnTo>
                    <a:pt x="1" y="9"/>
                  </a:lnTo>
                  <a:lnTo>
                    <a:pt x="0" y="6"/>
                  </a:lnTo>
                  <a:lnTo>
                    <a:pt x="3" y="2"/>
                  </a:lnTo>
                  <a:lnTo>
                    <a:pt x="15" y="0"/>
                  </a:lnTo>
                  <a:lnTo>
                    <a:pt x="39" y="1"/>
                  </a:lnTo>
                  <a:lnTo>
                    <a:pt x="61" y="8"/>
                  </a:lnTo>
                  <a:lnTo>
                    <a:pt x="81" y="23"/>
                  </a:lnTo>
                  <a:lnTo>
                    <a:pt x="98" y="43"/>
                  </a:lnTo>
                  <a:lnTo>
                    <a:pt x="111" y="67"/>
                  </a:lnTo>
                  <a:lnTo>
                    <a:pt x="120" y="97"/>
                  </a:lnTo>
                  <a:lnTo>
                    <a:pt x="124" y="130"/>
                  </a:lnTo>
                  <a:lnTo>
                    <a:pt x="124" y="168"/>
                  </a:lnTo>
                  <a:lnTo>
                    <a:pt x="123" y="172"/>
                  </a:lnTo>
                  <a:lnTo>
                    <a:pt x="121" y="180"/>
                  </a:lnTo>
                  <a:lnTo>
                    <a:pt x="118" y="190"/>
                  </a:lnTo>
                  <a:lnTo>
                    <a:pt x="113" y="203"/>
                  </a:lnTo>
                  <a:lnTo>
                    <a:pt x="107" y="215"/>
                  </a:lnTo>
                  <a:lnTo>
                    <a:pt x="101" y="225"/>
                  </a:lnTo>
                  <a:lnTo>
                    <a:pt x="94" y="230"/>
                  </a:lnTo>
                  <a:lnTo>
                    <a:pt x="88" y="230"/>
                  </a:lnTo>
                  <a:lnTo>
                    <a:pt x="81" y="226"/>
                  </a:lnTo>
                  <a:lnTo>
                    <a:pt x="74" y="220"/>
                  </a:lnTo>
                  <a:lnTo>
                    <a:pt x="68" y="213"/>
                  </a:lnTo>
                  <a:lnTo>
                    <a:pt x="65" y="205"/>
                  </a:lnTo>
                  <a:lnTo>
                    <a:pt x="62" y="195"/>
                  </a:lnTo>
                  <a:lnTo>
                    <a:pt x="63" y="183"/>
                  </a:lnTo>
                  <a:lnTo>
                    <a:pt x="68" y="169"/>
                  </a:lnTo>
                  <a:lnTo>
                    <a:pt x="76" y="154"/>
                  </a:lnTo>
                  <a:lnTo>
                    <a:pt x="85" y="137"/>
                  </a:lnTo>
                  <a:lnTo>
                    <a:pt x="92" y="119"/>
                  </a:lnTo>
                  <a:lnTo>
                    <a:pt x="94" y="99"/>
                  </a:lnTo>
                  <a:lnTo>
                    <a:pt x="93" y="81"/>
                  </a:lnTo>
                  <a:lnTo>
                    <a:pt x="86" y="63"/>
                  </a:lnTo>
                  <a:lnTo>
                    <a:pt x="74" y="48"/>
                  </a:lnTo>
                  <a:lnTo>
                    <a:pt x="56" y="35"/>
                  </a:lnTo>
                  <a:lnTo>
                    <a:pt x="31" y="24"/>
                  </a:lnTo>
                  <a:close/>
                </a:path>
              </a:pathLst>
            </a:custGeom>
            <a:solidFill>
              <a:srgbClr val="89878E"/>
            </a:solidFill>
            <a:ln w="9525">
              <a:noFill/>
              <a:round/>
              <a:headEnd/>
              <a:tailEnd/>
            </a:ln>
          </p:spPr>
          <p:txBody>
            <a:bodyPr/>
            <a:lstStyle/>
            <a:p>
              <a:endParaRPr lang="zh-CN" altLang="en-US" sz="1800"/>
            </a:p>
          </p:txBody>
        </p:sp>
        <p:sp>
          <p:nvSpPr>
            <p:cNvPr id="63" name="Freeform 340"/>
            <p:cNvSpPr>
              <a:spLocks/>
            </p:cNvSpPr>
            <p:nvPr/>
          </p:nvSpPr>
          <p:spPr bwMode="auto">
            <a:xfrm>
              <a:off x="2699" y="2633"/>
              <a:ext cx="73" cy="97"/>
            </a:xfrm>
            <a:custGeom>
              <a:avLst/>
              <a:gdLst>
                <a:gd name="T0" fmla="*/ 50 w 146"/>
                <a:gd name="T1" fmla="*/ 0 h 194"/>
                <a:gd name="T2" fmla="*/ 50 w 146"/>
                <a:gd name="T3" fmla="*/ 2 h 194"/>
                <a:gd name="T4" fmla="*/ 50 w 146"/>
                <a:gd name="T5" fmla="*/ 6 h 194"/>
                <a:gd name="T6" fmla="*/ 50 w 146"/>
                <a:gd name="T7" fmla="*/ 13 h 194"/>
                <a:gd name="T8" fmla="*/ 47 w 146"/>
                <a:gd name="T9" fmla="*/ 22 h 194"/>
                <a:gd name="T10" fmla="*/ 42 w 146"/>
                <a:gd name="T11" fmla="*/ 31 h 194"/>
                <a:gd name="T12" fmla="*/ 33 w 146"/>
                <a:gd name="T13" fmla="*/ 41 h 194"/>
                <a:gd name="T14" fmla="*/ 19 w 146"/>
                <a:gd name="T15" fmla="*/ 49 h 194"/>
                <a:gd name="T16" fmla="*/ 0 w 146"/>
                <a:gd name="T17" fmla="*/ 56 h 194"/>
                <a:gd name="T18" fmla="*/ 31 w 146"/>
                <a:gd name="T19" fmla="*/ 97 h 194"/>
                <a:gd name="T20" fmla="*/ 33 w 146"/>
                <a:gd name="T21" fmla="*/ 97 h 194"/>
                <a:gd name="T22" fmla="*/ 39 w 146"/>
                <a:gd name="T23" fmla="*/ 94 h 194"/>
                <a:gd name="T24" fmla="*/ 47 w 146"/>
                <a:gd name="T25" fmla="*/ 90 h 194"/>
                <a:gd name="T26" fmla="*/ 57 w 146"/>
                <a:gd name="T27" fmla="*/ 82 h 194"/>
                <a:gd name="T28" fmla="*/ 65 w 146"/>
                <a:gd name="T29" fmla="*/ 72 h 194"/>
                <a:gd name="T30" fmla="*/ 71 w 146"/>
                <a:gd name="T31" fmla="*/ 56 h 194"/>
                <a:gd name="T32" fmla="*/ 73 w 146"/>
                <a:gd name="T33" fmla="*/ 38 h 194"/>
                <a:gd name="T34" fmla="*/ 70 w 146"/>
                <a:gd name="T35" fmla="*/ 14 h 194"/>
                <a:gd name="T36" fmla="*/ 50 w 146"/>
                <a:gd name="T37" fmla="*/ 0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94"/>
                <a:gd name="T59" fmla="*/ 146 w 146"/>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94">
                  <a:moveTo>
                    <a:pt x="100" y="0"/>
                  </a:moveTo>
                  <a:lnTo>
                    <a:pt x="100" y="4"/>
                  </a:lnTo>
                  <a:lnTo>
                    <a:pt x="101" y="13"/>
                  </a:lnTo>
                  <a:lnTo>
                    <a:pt x="100" y="27"/>
                  </a:lnTo>
                  <a:lnTo>
                    <a:pt x="94" y="44"/>
                  </a:lnTo>
                  <a:lnTo>
                    <a:pt x="84" y="62"/>
                  </a:lnTo>
                  <a:lnTo>
                    <a:pt x="65" y="81"/>
                  </a:lnTo>
                  <a:lnTo>
                    <a:pt x="38" y="98"/>
                  </a:lnTo>
                  <a:lnTo>
                    <a:pt x="0" y="112"/>
                  </a:lnTo>
                  <a:lnTo>
                    <a:pt x="62" y="194"/>
                  </a:lnTo>
                  <a:lnTo>
                    <a:pt x="66" y="193"/>
                  </a:lnTo>
                  <a:lnTo>
                    <a:pt x="79" y="188"/>
                  </a:lnTo>
                  <a:lnTo>
                    <a:pt x="95" y="179"/>
                  </a:lnTo>
                  <a:lnTo>
                    <a:pt x="114" y="164"/>
                  </a:lnTo>
                  <a:lnTo>
                    <a:pt x="130" y="143"/>
                  </a:lnTo>
                  <a:lnTo>
                    <a:pt x="142" y="113"/>
                  </a:lnTo>
                  <a:lnTo>
                    <a:pt x="146" y="76"/>
                  </a:lnTo>
                  <a:lnTo>
                    <a:pt x="140" y="28"/>
                  </a:lnTo>
                  <a:lnTo>
                    <a:pt x="100" y="0"/>
                  </a:lnTo>
                  <a:close/>
                </a:path>
              </a:pathLst>
            </a:custGeom>
            <a:solidFill>
              <a:srgbClr val="FFFFFF"/>
            </a:solidFill>
            <a:ln w="9525">
              <a:noFill/>
              <a:round/>
              <a:headEnd/>
              <a:tailEnd/>
            </a:ln>
          </p:spPr>
          <p:txBody>
            <a:bodyPr/>
            <a:lstStyle/>
            <a:p>
              <a:endParaRPr lang="zh-CN" altLang="en-US" sz="1800"/>
            </a:p>
          </p:txBody>
        </p:sp>
        <p:sp>
          <p:nvSpPr>
            <p:cNvPr id="64" name="Freeform 341"/>
            <p:cNvSpPr>
              <a:spLocks/>
            </p:cNvSpPr>
            <p:nvPr/>
          </p:nvSpPr>
          <p:spPr bwMode="auto">
            <a:xfrm>
              <a:off x="3054" y="2733"/>
              <a:ext cx="76" cy="106"/>
            </a:xfrm>
            <a:custGeom>
              <a:avLst/>
              <a:gdLst>
                <a:gd name="T0" fmla="*/ 49 w 154"/>
                <a:gd name="T1" fmla="*/ 0 h 210"/>
                <a:gd name="T2" fmla="*/ 49 w 154"/>
                <a:gd name="T3" fmla="*/ 3 h 210"/>
                <a:gd name="T4" fmla="*/ 48 w 154"/>
                <a:gd name="T5" fmla="*/ 10 h 210"/>
                <a:gd name="T6" fmla="*/ 47 w 154"/>
                <a:gd name="T7" fmla="*/ 22 h 210"/>
                <a:gd name="T8" fmla="*/ 44 w 154"/>
                <a:gd name="T9" fmla="*/ 35 h 210"/>
                <a:gd name="T10" fmla="*/ 38 w 154"/>
                <a:gd name="T11" fmla="*/ 48 h 210"/>
                <a:gd name="T12" fmla="*/ 30 w 154"/>
                <a:gd name="T13" fmla="*/ 61 h 210"/>
                <a:gd name="T14" fmla="*/ 17 w 154"/>
                <a:gd name="T15" fmla="*/ 70 h 210"/>
                <a:gd name="T16" fmla="*/ 0 w 154"/>
                <a:gd name="T17" fmla="*/ 76 h 210"/>
                <a:gd name="T18" fmla="*/ 20 w 154"/>
                <a:gd name="T19" fmla="*/ 106 h 210"/>
                <a:gd name="T20" fmla="*/ 22 w 154"/>
                <a:gd name="T21" fmla="*/ 105 h 210"/>
                <a:gd name="T22" fmla="*/ 28 w 154"/>
                <a:gd name="T23" fmla="*/ 102 h 210"/>
                <a:gd name="T24" fmla="*/ 37 w 154"/>
                <a:gd name="T25" fmla="*/ 96 h 210"/>
                <a:gd name="T26" fmla="*/ 46 w 154"/>
                <a:gd name="T27" fmla="*/ 88 h 210"/>
                <a:gd name="T28" fmla="*/ 57 w 154"/>
                <a:gd name="T29" fmla="*/ 78 h 210"/>
                <a:gd name="T30" fmla="*/ 66 w 154"/>
                <a:gd name="T31" fmla="*/ 65 h 210"/>
                <a:gd name="T32" fmla="*/ 73 w 154"/>
                <a:gd name="T33" fmla="*/ 48 h 210"/>
                <a:gd name="T34" fmla="*/ 76 w 154"/>
                <a:gd name="T35" fmla="*/ 29 h 210"/>
                <a:gd name="T36" fmla="*/ 49 w 154"/>
                <a:gd name="T37" fmla="*/ 0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210"/>
                <a:gd name="T59" fmla="*/ 154 w 154"/>
                <a:gd name="T60" fmla="*/ 210 h 2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210">
                  <a:moveTo>
                    <a:pt x="100" y="0"/>
                  </a:moveTo>
                  <a:lnTo>
                    <a:pt x="100" y="5"/>
                  </a:lnTo>
                  <a:lnTo>
                    <a:pt x="98" y="20"/>
                  </a:lnTo>
                  <a:lnTo>
                    <a:pt x="96" y="43"/>
                  </a:lnTo>
                  <a:lnTo>
                    <a:pt x="89" y="69"/>
                  </a:lnTo>
                  <a:lnTo>
                    <a:pt x="78" y="95"/>
                  </a:lnTo>
                  <a:lnTo>
                    <a:pt x="60" y="121"/>
                  </a:lnTo>
                  <a:lnTo>
                    <a:pt x="35" y="139"/>
                  </a:lnTo>
                  <a:lnTo>
                    <a:pt x="0" y="151"/>
                  </a:lnTo>
                  <a:lnTo>
                    <a:pt x="40" y="210"/>
                  </a:lnTo>
                  <a:lnTo>
                    <a:pt x="44" y="208"/>
                  </a:lnTo>
                  <a:lnTo>
                    <a:pt x="57" y="202"/>
                  </a:lnTo>
                  <a:lnTo>
                    <a:pt x="74" y="191"/>
                  </a:lnTo>
                  <a:lnTo>
                    <a:pt x="94" y="175"/>
                  </a:lnTo>
                  <a:lnTo>
                    <a:pt x="115" y="154"/>
                  </a:lnTo>
                  <a:lnTo>
                    <a:pt x="133" y="128"/>
                  </a:lnTo>
                  <a:lnTo>
                    <a:pt x="147" y="95"/>
                  </a:lnTo>
                  <a:lnTo>
                    <a:pt x="154" y="57"/>
                  </a:lnTo>
                  <a:lnTo>
                    <a:pt x="100" y="0"/>
                  </a:lnTo>
                  <a:close/>
                </a:path>
              </a:pathLst>
            </a:custGeom>
            <a:solidFill>
              <a:srgbClr val="FFFFFF"/>
            </a:solidFill>
            <a:ln w="9525">
              <a:noFill/>
              <a:round/>
              <a:headEnd/>
              <a:tailEnd/>
            </a:ln>
          </p:spPr>
          <p:txBody>
            <a:bodyPr/>
            <a:lstStyle/>
            <a:p>
              <a:endParaRPr lang="zh-CN" altLang="en-US" sz="1800"/>
            </a:p>
          </p:txBody>
        </p:sp>
        <p:sp>
          <p:nvSpPr>
            <p:cNvPr id="65" name="Freeform 342"/>
            <p:cNvSpPr>
              <a:spLocks/>
            </p:cNvSpPr>
            <p:nvPr/>
          </p:nvSpPr>
          <p:spPr bwMode="auto">
            <a:xfrm>
              <a:off x="3159" y="2437"/>
              <a:ext cx="238" cy="338"/>
            </a:xfrm>
            <a:custGeom>
              <a:avLst/>
              <a:gdLst>
                <a:gd name="T0" fmla="*/ 238 w 476"/>
                <a:gd name="T1" fmla="*/ 0 h 677"/>
                <a:gd name="T2" fmla="*/ 237 w 476"/>
                <a:gd name="T3" fmla="*/ 1 h 677"/>
                <a:gd name="T4" fmla="*/ 231 w 476"/>
                <a:gd name="T5" fmla="*/ 4 h 677"/>
                <a:gd name="T6" fmla="*/ 223 w 476"/>
                <a:gd name="T7" fmla="*/ 9 h 677"/>
                <a:gd name="T8" fmla="*/ 213 w 476"/>
                <a:gd name="T9" fmla="*/ 17 h 677"/>
                <a:gd name="T10" fmla="*/ 200 w 476"/>
                <a:gd name="T11" fmla="*/ 27 h 677"/>
                <a:gd name="T12" fmla="*/ 185 w 476"/>
                <a:gd name="T13" fmla="*/ 40 h 677"/>
                <a:gd name="T14" fmla="*/ 170 w 476"/>
                <a:gd name="T15" fmla="*/ 55 h 677"/>
                <a:gd name="T16" fmla="*/ 152 w 476"/>
                <a:gd name="T17" fmla="*/ 73 h 677"/>
                <a:gd name="T18" fmla="*/ 135 w 476"/>
                <a:gd name="T19" fmla="*/ 94 h 677"/>
                <a:gd name="T20" fmla="*/ 117 w 476"/>
                <a:gd name="T21" fmla="*/ 119 h 677"/>
                <a:gd name="T22" fmla="*/ 99 w 476"/>
                <a:gd name="T23" fmla="*/ 146 h 677"/>
                <a:gd name="T24" fmla="*/ 83 w 476"/>
                <a:gd name="T25" fmla="*/ 177 h 677"/>
                <a:gd name="T26" fmla="*/ 67 w 476"/>
                <a:gd name="T27" fmla="*/ 212 h 677"/>
                <a:gd name="T28" fmla="*/ 52 w 476"/>
                <a:gd name="T29" fmla="*/ 250 h 677"/>
                <a:gd name="T30" fmla="*/ 38 w 476"/>
                <a:gd name="T31" fmla="*/ 292 h 677"/>
                <a:gd name="T32" fmla="*/ 27 w 476"/>
                <a:gd name="T33" fmla="*/ 338 h 677"/>
                <a:gd name="T34" fmla="*/ 0 w 476"/>
                <a:gd name="T35" fmla="*/ 287 h 677"/>
                <a:gd name="T36" fmla="*/ 0 w 476"/>
                <a:gd name="T37" fmla="*/ 285 h 677"/>
                <a:gd name="T38" fmla="*/ 0 w 476"/>
                <a:gd name="T39" fmla="*/ 279 h 677"/>
                <a:gd name="T40" fmla="*/ 0 w 476"/>
                <a:gd name="T41" fmla="*/ 271 h 677"/>
                <a:gd name="T42" fmla="*/ 1 w 476"/>
                <a:gd name="T43" fmla="*/ 259 h 677"/>
                <a:gd name="T44" fmla="*/ 2 w 476"/>
                <a:gd name="T45" fmla="*/ 245 h 677"/>
                <a:gd name="T46" fmla="*/ 4 w 476"/>
                <a:gd name="T47" fmla="*/ 229 h 677"/>
                <a:gd name="T48" fmla="*/ 7 w 476"/>
                <a:gd name="T49" fmla="*/ 210 h 677"/>
                <a:gd name="T50" fmla="*/ 11 w 476"/>
                <a:gd name="T51" fmla="*/ 190 h 677"/>
                <a:gd name="T52" fmla="*/ 15 w 476"/>
                <a:gd name="T53" fmla="*/ 169 h 677"/>
                <a:gd name="T54" fmla="*/ 23 w 476"/>
                <a:gd name="T55" fmla="*/ 147 h 677"/>
                <a:gd name="T56" fmla="*/ 31 w 476"/>
                <a:gd name="T57" fmla="*/ 124 h 677"/>
                <a:gd name="T58" fmla="*/ 42 w 476"/>
                <a:gd name="T59" fmla="*/ 102 h 677"/>
                <a:gd name="T60" fmla="*/ 55 w 476"/>
                <a:gd name="T61" fmla="*/ 79 h 677"/>
                <a:gd name="T62" fmla="*/ 69 w 476"/>
                <a:gd name="T63" fmla="*/ 57 h 677"/>
                <a:gd name="T64" fmla="*/ 86 w 476"/>
                <a:gd name="T65" fmla="*/ 36 h 677"/>
                <a:gd name="T66" fmla="*/ 106 w 476"/>
                <a:gd name="T67" fmla="*/ 16 h 677"/>
                <a:gd name="T68" fmla="*/ 106 w 476"/>
                <a:gd name="T69" fmla="*/ 16 h 677"/>
                <a:gd name="T70" fmla="*/ 106 w 476"/>
                <a:gd name="T71" fmla="*/ 18 h 677"/>
                <a:gd name="T72" fmla="*/ 106 w 476"/>
                <a:gd name="T73" fmla="*/ 21 h 677"/>
                <a:gd name="T74" fmla="*/ 107 w 476"/>
                <a:gd name="T75" fmla="*/ 24 h 677"/>
                <a:gd name="T76" fmla="*/ 108 w 476"/>
                <a:gd name="T77" fmla="*/ 27 h 677"/>
                <a:gd name="T78" fmla="*/ 110 w 476"/>
                <a:gd name="T79" fmla="*/ 31 h 677"/>
                <a:gd name="T80" fmla="*/ 113 w 476"/>
                <a:gd name="T81" fmla="*/ 33 h 677"/>
                <a:gd name="T82" fmla="*/ 118 w 476"/>
                <a:gd name="T83" fmla="*/ 36 h 677"/>
                <a:gd name="T84" fmla="*/ 124 w 476"/>
                <a:gd name="T85" fmla="*/ 37 h 677"/>
                <a:gd name="T86" fmla="*/ 133 w 476"/>
                <a:gd name="T87" fmla="*/ 38 h 677"/>
                <a:gd name="T88" fmla="*/ 144 w 476"/>
                <a:gd name="T89" fmla="*/ 37 h 677"/>
                <a:gd name="T90" fmla="*/ 157 w 476"/>
                <a:gd name="T91" fmla="*/ 34 h 677"/>
                <a:gd name="T92" fmla="*/ 173 w 476"/>
                <a:gd name="T93" fmla="*/ 29 h 677"/>
                <a:gd name="T94" fmla="*/ 191 w 476"/>
                <a:gd name="T95" fmla="*/ 22 h 677"/>
                <a:gd name="T96" fmla="*/ 213 w 476"/>
                <a:gd name="T97" fmla="*/ 13 h 677"/>
                <a:gd name="T98" fmla="*/ 238 w 476"/>
                <a:gd name="T99" fmla="*/ 0 h 6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6"/>
                <a:gd name="T151" fmla="*/ 0 h 677"/>
                <a:gd name="T152" fmla="*/ 476 w 476"/>
                <a:gd name="T153" fmla="*/ 677 h 6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6" h="677">
                  <a:moveTo>
                    <a:pt x="476" y="0"/>
                  </a:moveTo>
                  <a:lnTo>
                    <a:pt x="473" y="3"/>
                  </a:lnTo>
                  <a:lnTo>
                    <a:pt x="462" y="9"/>
                  </a:lnTo>
                  <a:lnTo>
                    <a:pt x="446" y="19"/>
                  </a:lnTo>
                  <a:lnTo>
                    <a:pt x="425" y="34"/>
                  </a:lnTo>
                  <a:lnTo>
                    <a:pt x="399" y="55"/>
                  </a:lnTo>
                  <a:lnTo>
                    <a:pt x="370" y="80"/>
                  </a:lnTo>
                  <a:lnTo>
                    <a:pt x="339" y="110"/>
                  </a:lnTo>
                  <a:lnTo>
                    <a:pt x="304" y="147"/>
                  </a:lnTo>
                  <a:lnTo>
                    <a:pt x="270" y="189"/>
                  </a:lnTo>
                  <a:lnTo>
                    <a:pt x="234" y="238"/>
                  </a:lnTo>
                  <a:lnTo>
                    <a:pt x="198" y="293"/>
                  </a:lnTo>
                  <a:lnTo>
                    <a:pt x="165" y="355"/>
                  </a:lnTo>
                  <a:lnTo>
                    <a:pt x="133" y="424"/>
                  </a:lnTo>
                  <a:lnTo>
                    <a:pt x="103" y="500"/>
                  </a:lnTo>
                  <a:lnTo>
                    <a:pt x="76" y="584"/>
                  </a:lnTo>
                  <a:lnTo>
                    <a:pt x="54" y="677"/>
                  </a:lnTo>
                  <a:lnTo>
                    <a:pt x="0" y="574"/>
                  </a:lnTo>
                  <a:lnTo>
                    <a:pt x="0" y="571"/>
                  </a:lnTo>
                  <a:lnTo>
                    <a:pt x="0" y="559"/>
                  </a:lnTo>
                  <a:lnTo>
                    <a:pt x="0" y="542"/>
                  </a:lnTo>
                  <a:lnTo>
                    <a:pt x="1" y="519"/>
                  </a:lnTo>
                  <a:lnTo>
                    <a:pt x="4" y="490"/>
                  </a:lnTo>
                  <a:lnTo>
                    <a:pt x="7" y="458"/>
                  </a:lnTo>
                  <a:lnTo>
                    <a:pt x="13" y="421"/>
                  </a:lnTo>
                  <a:lnTo>
                    <a:pt x="21" y="381"/>
                  </a:lnTo>
                  <a:lnTo>
                    <a:pt x="31" y="339"/>
                  </a:lnTo>
                  <a:lnTo>
                    <a:pt x="45" y="295"/>
                  </a:lnTo>
                  <a:lnTo>
                    <a:pt x="62" y="249"/>
                  </a:lnTo>
                  <a:lnTo>
                    <a:pt x="83" y="204"/>
                  </a:lnTo>
                  <a:lnTo>
                    <a:pt x="109" y="159"/>
                  </a:lnTo>
                  <a:lnTo>
                    <a:pt x="138" y="114"/>
                  </a:lnTo>
                  <a:lnTo>
                    <a:pt x="172" y="72"/>
                  </a:lnTo>
                  <a:lnTo>
                    <a:pt x="212" y="32"/>
                  </a:lnTo>
                  <a:lnTo>
                    <a:pt x="212" y="33"/>
                  </a:lnTo>
                  <a:lnTo>
                    <a:pt x="212" y="36"/>
                  </a:lnTo>
                  <a:lnTo>
                    <a:pt x="212" y="42"/>
                  </a:lnTo>
                  <a:lnTo>
                    <a:pt x="213" y="48"/>
                  </a:lnTo>
                  <a:lnTo>
                    <a:pt x="216" y="55"/>
                  </a:lnTo>
                  <a:lnTo>
                    <a:pt x="220" y="62"/>
                  </a:lnTo>
                  <a:lnTo>
                    <a:pt x="226" y="67"/>
                  </a:lnTo>
                  <a:lnTo>
                    <a:pt x="236" y="72"/>
                  </a:lnTo>
                  <a:lnTo>
                    <a:pt x="249" y="75"/>
                  </a:lnTo>
                  <a:lnTo>
                    <a:pt x="266" y="76"/>
                  </a:lnTo>
                  <a:lnTo>
                    <a:pt x="287" y="74"/>
                  </a:lnTo>
                  <a:lnTo>
                    <a:pt x="314" y="68"/>
                  </a:lnTo>
                  <a:lnTo>
                    <a:pt x="345" y="59"/>
                  </a:lnTo>
                  <a:lnTo>
                    <a:pt x="382" y="44"/>
                  </a:lnTo>
                  <a:lnTo>
                    <a:pt x="425" y="26"/>
                  </a:lnTo>
                  <a:lnTo>
                    <a:pt x="476" y="0"/>
                  </a:lnTo>
                  <a:close/>
                </a:path>
              </a:pathLst>
            </a:custGeom>
            <a:solidFill>
              <a:srgbClr val="FFFFFF"/>
            </a:solidFill>
            <a:ln w="9525">
              <a:noFill/>
              <a:round/>
              <a:headEnd/>
              <a:tailEnd/>
            </a:ln>
          </p:spPr>
          <p:txBody>
            <a:bodyPr/>
            <a:lstStyle/>
            <a:p>
              <a:endParaRPr lang="zh-CN" altLang="en-US" sz="1800"/>
            </a:p>
          </p:txBody>
        </p:sp>
        <p:sp>
          <p:nvSpPr>
            <p:cNvPr id="66" name="Freeform 343"/>
            <p:cNvSpPr>
              <a:spLocks/>
            </p:cNvSpPr>
            <p:nvPr/>
          </p:nvSpPr>
          <p:spPr bwMode="auto">
            <a:xfrm>
              <a:off x="2557" y="2054"/>
              <a:ext cx="403" cy="406"/>
            </a:xfrm>
            <a:custGeom>
              <a:avLst/>
              <a:gdLst>
                <a:gd name="T0" fmla="*/ 30 w 806"/>
                <a:gd name="T1" fmla="*/ 23 h 814"/>
                <a:gd name="T2" fmla="*/ 57 w 806"/>
                <a:gd name="T3" fmla="*/ 24 h 814"/>
                <a:gd name="T4" fmla="*/ 102 w 806"/>
                <a:gd name="T5" fmla="*/ 25 h 814"/>
                <a:gd name="T6" fmla="*/ 159 w 806"/>
                <a:gd name="T7" fmla="*/ 26 h 814"/>
                <a:gd name="T8" fmla="*/ 221 w 806"/>
                <a:gd name="T9" fmla="*/ 27 h 814"/>
                <a:gd name="T10" fmla="*/ 281 w 806"/>
                <a:gd name="T11" fmla="*/ 29 h 814"/>
                <a:gd name="T12" fmla="*/ 330 w 806"/>
                <a:gd name="T13" fmla="*/ 31 h 814"/>
                <a:gd name="T14" fmla="*/ 363 w 806"/>
                <a:gd name="T15" fmla="*/ 32 h 814"/>
                <a:gd name="T16" fmla="*/ 373 w 806"/>
                <a:gd name="T17" fmla="*/ 82 h 814"/>
                <a:gd name="T18" fmla="*/ 381 w 806"/>
                <a:gd name="T19" fmla="*/ 309 h 814"/>
                <a:gd name="T20" fmla="*/ 383 w 806"/>
                <a:gd name="T21" fmla="*/ 385 h 814"/>
                <a:gd name="T22" fmla="*/ 388 w 806"/>
                <a:gd name="T23" fmla="*/ 401 h 814"/>
                <a:gd name="T24" fmla="*/ 395 w 806"/>
                <a:gd name="T25" fmla="*/ 406 h 814"/>
                <a:gd name="T26" fmla="*/ 401 w 806"/>
                <a:gd name="T27" fmla="*/ 396 h 814"/>
                <a:gd name="T28" fmla="*/ 403 w 806"/>
                <a:gd name="T29" fmla="*/ 308 h 814"/>
                <a:gd name="T30" fmla="*/ 397 w 806"/>
                <a:gd name="T31" fmla="*/ 62 h 814"/>
                <a:gd name="T32" fmla="*/ 394 w 806"/>
                <a:gd name="T33" fmla="*/ 9 h 814"/>
                <a:gd name="T34" fmla="*/ 386 w 806"/>
                <a:gd name="T35" fmla="*/ 9 h 814"/>
                <a:gd name="T36" fmla="*/ 371 w 806"/>
                <a:gd name="T37" fmla="*/ 8 h 814"/>
                <a:gd name="T38" fmla="*/ 351 w 806"/>
                <a:gd name="T39" fmla="*/ 8 h 814"/>
                <a:gd name="T40" fmla="*/ 325 w 806"/>
                <a:gd name="T41" fmla="*/ 7 h 814"/>
                <a:gd name="T42" fmla="*/ 295 w 806"/>
                <a:gd name="T43" fmla="*/ 7 h 814"/>
                <a:gd name="T44" fmla="*/ 262 w 806"/>
                <a:gd name="T45" fmla="*/ 6 h 814"/>
                <a:gd name="T46" fmla="*/ 228 w 806"/>
                <a:gd name="T47" fmla="*/ 6 h 814"/>
                <a:gd name="T48" fmla="*/ 193 w 806"/>
                <a:gd name="T49" fmla="*/ 5 h 814"/>
                <a:gd name="T50" fmla="*/ 159 w 806"/>
                <a:gd name="T51" fmla="*/ 5 h 814"/>
                <a:gd name="T52" fmla="*/ 125 w 806"/>
                <a:gd name="T53" fmla="*/ 3 h 814"/>
                <a:gd name="T54" fmla="*/ 94 w 806"/>
                <a:gd name="T55" fmla="*/ 3 h 814"/>
                <a:gd name="T56" fmla="*/ 67 w 806"/>
                <a:gd name="T57" fmla="*/ 2 h 814"/>
                <a:gd name="T58" fmla="*/ 44 w 806"/>
                <a:gd name="T59" fmla="*/ 2 h 814"/>
                <a:gd name="T60" fmla="*/ 26 w 806"/>
                <a:gd name="T61" fmla="*/ 1 h 814"/>
                <a:gd name="T62" fmla="*/ 15 w 806"/>
                <a:gd name="T63" fmla="*/ 0 h 814"/>
                <a:gd name="T64" fmla="*/ 7 w 806"/>
                <a:gd name="T65" fmla="*/ 0 h 814"/>
                <a:gd name="T66" fmla="*/ 0 w 806"/>
                <a:gd name="T67" fmla="*/ 5 h 814"/>
                <a:gd name="T68" fmla="*/ 3 w 806"/>
                <a:gd name="T69" fmla="*/ 14 h 814"/>
                <a:gd name="T70" fmla="*/ 15 w 806"/>
                <a:gd name="T71" fmla="*/ 21 h 8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814"/>
                <a:gd name="T110" fmla="*/ 806 w 806"/>
                <a:gd name="T111" fmla="*/ 814 h 8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814">
                  <a:moveTo>
                    <a:pt x="54" y="47"/>
                  </a:moveTo>
                  <a:lnTo>
                    <a:pt x="61" y="47"/>
                  </a:lnTo>
                  <a:lnTo>
                    <a:pt x="82" y="47"/>
                  </a:lnTo>
                  <a:lnTo>
                    <a:pt x="114" y="48"/>
                  </a:lnTo>
                  <a:lnTo>
                    <a:pt x="156" y="49"/>
                  </a:lnTo>
                  <a:lnTo>
                    <a:pt x="204" y="50"/>
                  </a:lnTo>
                  <a:lnTo>
                    <a:pt x="259" y="51"/>
                  </a:lnTo>
                  <a:lnTo>
                    <a:pt x="318" y="52"/>
                  </a:lnTo>
                  <a:lnTo>
                    <a:pt x="380" y="53"/>
                  </a:lnTo>
                  <a:lnTo>
                    <a:pt x="443" y="55"/>
                  </a:lnTo>
                  <a:lnTo>
                    <a:pt x="504" y="57"/>
                  </a:lnTo>
                  <a:lnTo>
                    <a:pt x="561" y="58"/>
                  </a:lnTo>
                  <a:lnTo>
                    <a:pt x="614" y="59"/>
                  </a:lnTo>
                  <a:lnTo>
                    <a:pt x="660" y="62"/>
                  </a:lnTo>
                  <a:lnTo>
                    <a:pt x="698" y="63"/>
                  </a:lnTo>
                  <a:lnTo>
                    <a:pt x="726" y="64"/>
                  </a:lnTo>
                  <a:lnTo>
                    <a:pt x="741" y="65"/>
                  </a:lnTo>
                  <a:lnTo>
                    <a:pt x="745" y="164"/>
                  </a:lnTo>
                  <a:lnTo>
                    <a:pt x="753" y="386"/>
                  </a:lnTo>
                  <a:lnTo>
                    <a:pt x="761" y="619"/>
                  </a:lnTo>
                  <a:lnTo>
                    <a:pt x="764" y="751"/>
                  </a:lnTo>
                  <a:lnTo>
                    <a:pt x="765" y="772"/>
                  </a:lnTo>
                  <a:lnTo>
                    <a:pt x="770" y="789"/>
                  </a:lnTo>
                  <a:lnTo>
                    <a:pt x="776" y="803"/>
                  </a:lnTo>
                  <a:lnTo>
                    <a:pt x="783" y="811"/>
                  </a:lnTo>
                  <a:lnTo>
                    <a:pt x="789" y="814"/>
                  </a:lnTo>
                  <a:lnTo>
                    <a:pt x="796" y="808"/>
                  </a:lnTo>
                  <a:lnTo>
                    <a:pt x="802" y="794"/>
                  </a:lnTo>
                  <a:lnTo>
                    <a:pt x="806" y="769"/>
                  </a:lnTo>
                  <a:lnTo>
                    <a:pt x="806" y="617"/>
                  </a:lnTo>
                  <a:lnTo>
                    <a:pt x="800" y="362"/>
                  </a:lnTo>
                  <a:lnTo>
                    <a:pt x="794" y="124"/>
                  </a:lnTo>
                  <a:lnTo>
                    <a:pt x="791" y="18"/>
                  </a:lnTo>
                  <a:lnTo>
                    <a:pt x="788" y="18"/>
                  </a:lnTo>
                  <a:lnTo>
                    <a:pt x="783" y="18"/>
                  </a:lnTo>
                  <a:lnTo>
                    <a:pt x="772" y="18"/>
                  </a:lnTo>
                  <a:lnTo>
                    <a:pt x="760" y="18"/>
                  </a:lnTo>
                  <a:lnTo>
                    <a:pt x="742" y="17"/>
                  </a:lnTo>
                  <a:lnTo>
                    <a:pt x="723" y="17"/>
                  </a:lnTo>
                  <a:lnTo>
                    <a:pt x="701" y="17"/>
                  </a:lnTo>
                  <a:lnTo>
                    <a:pt x="675" y="15"/>
                  </a:lnTo>
                  <a:lnTo>
                    <a:pt x="649" y="15"/>
                  </a:lnTo>
                  <a:lnTo>
                    <a:pt x="620" y="15"/>
                  </a:lnTo>
                  <a:lnTo>
                    <a:pt x="590" y="14"/>
                  </a:lnTo>
                  <a:lnTo>
                    <a:pt x="558" y="14"/>
                  </a:lnTo>
                  <a:lnTo>
                    <a:pt x="524" y="13"/>
                  </a:lnTo>
                  <a:lnTo>
                    <a:pt x="491" y="13"/>
                  </a:lnTo>
                  <a:lnTo>
                    <a:pt x="456" y="12"/>
                  </a:lnTo>
                  <a:lnTo>
                    <a:pt x="421" y="11"/>
                  </a:lnTo>
                  <a:lnTo>
                    <a:pt x="386" y="11"/>
                  </a:lnTo>
                  <a:lnTo>
                    <a:pt x="352" y="10"/>
                  </a:lnTo>
                  <a:lnTo>
                    <a:pt x="317" y="10"/>
                  </a:lnTo>
                  <a:lnTo>
                    <a:pt x="282" y="9"/>
                  </a:lnTo>
                  <a:lnTo>
                    <a:pt x="250" y="7"/>
                  </a:lnTo>
                  <a:lnTo>
                    <a:pt x="218" y="7"/>
                  </a:lnTo>
                  <a:lnTo>
                    <a:pt x="188" y="6"/>
                  </a:lnTo>
                  <a:lnTo>
                    <a:pt x="159" y="5"/>
                  </a:lnTo>
                  <a:lnTo>
                    <a:pt x="133" y="5"/>
                  </a:lnTo>
                  <a:lnTo>
                    <a:pt x="108" y="4"/>
                  </a:lnTo>
                  <a:lnTo>
                    <a:pt x="88" y="4"/>
                  </a:lnTo>
                  <a:lnTo>
                    <a:pt x="68" y="3"/>
                  </a:lnTo>
                  <a:lnTo>
                    <a:pt x="52" y="3"/>
                  </a:lnTo>
                  <a:lnTo>
                    <a:pt x="39" y="2"/>
                  </a:lnTo>
                  <a:lnTo>
                    <a:pt x="31" y="0"/>
                  </a:lnTo>
                  <a:lnTo>
                    <a:pt x="25" y="0"/>
                  </a:lnTo>
                  <a:lnTo>
                    <a:pt x="14" y="0"/>
                  </a:lnTo>
                  <a:lnTo>
                    <a:pt x="5" y="4"/>
                  </a:lnTo>
                  <a:lnTo>
                    <a:pt x="0" y="11"/>
                  </a:lnTo>
                  <a:lnTo>
                    <a:pt x="0" y="19"/>
                  </a:lnTo>
                  <a:lnTo>
                    <a:pt x="5" y="28"/>
                  </a:lnTo>
                  <a:lnTo>
                    <a:pt x="15" y="36"/>
                  </a:lnTo>
                  <a:lnTo>
                    <a:pt x="31" y="43"/>
                  </a:lnTo>
                  <a:lnTo>
                    <a:pt x="54" y="47"/>
                  </a:lnTo>
                  <a:close/>
                </a:path>
              </a:pathLst>
            </a:custGeom>
            <a:solidFill>
              <a:srgbClr val="934900"/>
            </a:solidFill>
            <a:ln w="9525">
              <a:noFill/>
              <a:round/>
              <a:headEnd/>
              <a:tailEnd/>
            </a:ln>
          </p:spPr>
          <p:txBody>
            <a:bodyPr/>
            <a:lstStyle/>
            <a:p>
              <a:endParaRPr lang="zh-CN" altLang="en-US" sz="1800"/>
            </a:p>
          </p:txBody>
        </p:sp>
        <p:sp>
          <p:nvSpPr>
            <p:cNvPr id="67" name="Freeform 344"/>
            <p:cNvSpPr>
              <a:spLocks/>
            </p:cNvSpPr>
            <p:nvPr/>
          </p:nvSpPr>
          <p:spPr bwMode="auto">
            <a:xfrm>
              <a:off x="3204" y="2259"/>
              <a:ext cx="32" cy="166"/>
            </a:xfrm>
            <a:custGeom>
              <a:avLst/>
              <a:gdLst>
                <a:gd name="T0" fmla="*/ 26 w 65"/>
                <a:gd name="T1" fmla="*/ 0 h 332"/>
                <a:gd name="T2" fmla="*/ 18 w 65"/>
                <a:gd name="T3" fmla="*/ 6 h 332"/>
                <a:gd name="T4" fmla="*/ 13 w 65"/>
                <a:gd name="T5" fmla="*/ 13 h 332"/>
                <a:gd name="T6" fmla="*/ 7 w 65"/>
                <a:gd name="T7" fmla="*/ 21 h 332"/>
                <a:gd name="T8" fmla="*/ 4 w 65"/>
                <a:gd name="T9" fmla="*/ 30 h 332"/>
                <a:gd name="T10" fmla="*/ 2 w 65"/>
                <a:gd name="T11" fmla="*/ 40 h 332"/>
                <a:gd name="T12" fmla="*/ 0 w 65"/>
                <a:gd name="T13" fmla="*/ 48 h 332"/>
                <a:gd name="T14" fmla="*/ 0 w 65"/>
                <a:gd name="T15" fmla="*/ 58 h 332"/>
                <a:gd name="T16" fmla="*/ 1 w 65"/>
                <a:gd name="T17" fmla="*/ 68 h 332"/>
                <a:gd name="T18" fmla="*/ 2 w 65"/>
                <a:gd name="T19" fmla="*/ 73 h 332"/>
                <a:gd name="T20" fmla="*/ 3 w 65"/>
                <a:gd name="T21" fmla="*/ 77 h 332"/>
                <a:gd name="T22" fmla="*/ 4 w 65"/>
                <a:gd name="T23" fmla="*/ 82 h 332"/>
                <a:gd name="T24" fmla="*/ 7 w 65"/>
                <a:gd name="T25" fmla="*/ 86 h 332"/>
                <a:gd name="T26" fmla="*/ 11 w 65"/>
                <a:gd name="T27" fmla="*/ 93 h 332"/>
                <a:gd name="T28" fmla="*/ 14 w 65"/>
                <a:gd name="T29" fmla="*/ 100 h 332"/>
                <a:gd name="T30" fmla="*/ 16 w 65"/>
                <a:gd name="T31" fmla="*/ 108 h 332"/>
                <a:gd name="T32" fmla="*/ 17 w 65"/>
                <a:gd name="T33" fmla="*/ 116 h 332"/>
                <a:gd name="T34" fmla="*/ 19 w 65"/>
                <a:gd name="T35" fmla="*/ 128 h 332"/>
                <a:gd name="T36" fmla="*/ 23 w 65"/>
                <a:gd name="T37" fmla="*/ 141 h 332"/>
                <a:gd name="T38" fmla="*/ 27 w 65"/>
                <a:gd name="T39" fmla="*/ 154 h 332"/>
                <a:gd name="T40" fmla="*/ 30 w 65"/>
                <a:gd name="T41" fmla="*/ 166 h 332"/>
                <a:gd name="T42" fmla="*/ 30 w 65"/>
                <a:gd name="T43" fmla="*/ 166 h 332"/>
                <a:gd name="T44" fmla="*/ 31 w 65"/>
                <a:gd name="T45" fmla="*/ 166 h 332"/>
                <a:gd name="T46" fmla="*/ 32 w 65"/>
                <a:gd name="T47" fmla="*/ 165 h 332"/>
                <a:gd name="T48" fmla="*/ 32 w 65"/>
                <a:gd name="T49" fmla="*/ 165 h 332"/>
                <a:gd name="T50" fmla="*/ 32 w 65"/>
                <a:gd name="T51" fmla="*/ 156 h 332"/>
                <a:gd name="T52" fmla="*/ 30 w 65"/>
                <a:gd name="T53" fmla="*/ 147 h 332"/>
                <a:gd name="T54" fmla="*/ 29 w 65"/>
                <a:gd name="T55" fmla="*/ 138 h 332"/>
                <a:gd name="T56" fmla="*/ 28 w 65"/>
                <a:gd name="T57" fmla="*/ 130 h 332"/>
                <a:gd name="T58" fmla="*/ 26 w 65"/>
                <a:gd name="T59" fmla="*/ 124 h 332"/>
                <a:gd name="T60" fmla="*/ 25 w 65"/>
                <a:gd name="T61" fmla="*/ 119 h 332"/>
                <a:gd name="T62" fmla="*/ 25 w 65"/>
                <a:gd name="T63" fmla="*/ 114 h 332"/>
                <a:gd name="T64" fmla="*/ 25 w 65"/>
                <a:gd name="T65" fmla="*/ 109 h 332"/>
                <a:gd name="T66" fmla="*/ 25 w 65"/>
                <a:gd name="T67" fmla="*/ 104 h 332"/>
                <a:gd name="T68" fmla="*/ 25 w 65"/>
                <a:gd name="T69" fmla="*/ 100 h 332"/>
                <a:gd name="T70" fmla="*/ 24 w 65"/>
                <a:gd name="T71" fmla="*/ 95 h 332"/>
                <a:gd name="T72" fmla="*/ 23 w 65"/>
                <a:gd name="T73" fmla="*/ 91 h 332"/>
                <a:gd name="T74" fmla="*/ 20 w 65"/>
                <a:gd name="T75" fmla="*/ 82 h 332"/>
                <a:gd name="T76" fmla="*/ 17 w 65"/>
                <a:gd name="T77" fmla="*/ 74 h 332"/>
                <a:gd name="T78" fmla="*/ 13 w 65"/>
                <a:gd name="T79" fmla="*/ 66 h 332"/>
                <a:gd name="T80" fmla="*/ 11 w 65"/>
                <a:gd name="T81" fmla="*/ 57 h 332"/>
                <a:gd name="T82" fmla="*/ 10 w 65"/>
                <a:gd name="T83" fmla="*/ 50 h 332"/>
                <a:gd name="T84" fmla="*/ 10 w 65"/>
                <a:gd name="T85" fmla="*/ 42 h 332"/>
                <a:gd name="T86" fmla="*/ 10 w 65"/>
                <a:gd name="T87" fmla="*/ 35 h 332"/>
                <a:gd name="T88" fmla="*/ 11 w 65"/>
                <a:gd name="T89" fmla="*/ 26 h 332"/>
                <a:gd name="T90" fmla="*/ 14 w 65"/>
                <a:gd name="T91" fmla="*/ 19 h 332"/>
                <a:gd name="T92" fmla="*/ 17 w 65"/>
                <a:gd name="T93" fmla="*/ 11 h 332"/>
                <a:gd name="T94" fmla="*/ 21 w 65"/>
                <a:gd name="T95" fmla="*/ 5 h 332"/>
                <a:gd name="T96" fmla="*/ 26 w 65"/>
                <a:gd name="T97" fmla="*/ 0 h 332"/>
                <a:gd name="T98" fmla="*/ 26 w 65"/>
                <a:gd name="T99" fmla="*/ 0 h 332"/>
                <a:gd name="T100" fmla="*/ 26 w 65"/>
                <a:gd name="T101" fmla="*/ 0 h 332"/>
                <a:gd name="T102" fmla="*/ 26 w 65"/>
                <a:gd name="T103" fmla="*/ 0 h 332"/>
                <a:gd name="T104" fmla="*/ 26 w 65"/>
                <a:gd name="T105" fmla="*/ 0 h 332"/>
                <a:gd name="T106" fmla="*/ 26 w 65"/>
                <a:gd name="T107" fmla="*/ 0 h 3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332"/>
                <a:gd name="T164" fmla="*/ 65 w 65"/>
                <a:gd name="T165" fmla="*/ 332 h 3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332">
                  <a:moveTo>
                    <a:pt x="52" y="0"/>
                  </a:moveTo>
                  <a:lnTo>
                    <a:pt x="37" y="12"/>
                  </a:lnTo>
                  <a:lnTo>
                    <a:pt x="26" y="26"/>
                  </a:lnTo>
                  <a:lnTo>
                    <a:pt x="15" y="42"/>
                  </a:lnTo>
                  <a:lnTo>
                    <a:pt x="8" y="61"/>
                  </a:lnTo>
                  <a:lnTo>
                    <a:pt x="4" y="79"/>
                  </a:lnTo>
                  <a:lnTo>
                    <a:pt x="0" y="97"/>
                  </a:lnTo>
                  <a:lnTo>
                    <a:pt x="0" y="117"/>
                  </a:lnTo>
                  <a:lnTo>
                    <a:pt x="3" y="135"/>
                  </a:lnTo>
                  <a:lnTo>
                    <a:pt x="5" y="145"/>
                  </a:lnTo>
                  <a:lnTo>
                    <a:pt x="7" y="154"/>
                  </a:lnTo>
                  <a:lnTo>
                    <a:pt x="9" y="164"/>
                  </a:lnTo>
                  <a:lnTo>
                    <a:pt x="14" y="172"/>
                  </a:lnTo>
                  <a:lnTo>
                    <a:pt x="22" y="186"/>
                  </a:lnTo>
                  <a:lnTo>
                    <a:pt x="28" y="201"/>
                  </a:lnTo>
                  <a:lnTo>
                    <a:pt x="32" y="216"/>
                  </a:lnTo>
                  <a:lnTo>
                    <a:pt x="35" y="232"/>
                  </a:lnTo>
                  <a:lnTo>
                    <a:pt x="39" y="256"/>
                  </a:lnTo>
                  <a:lnTo>
                    <a:pt x="46" y="282"/>
                  </a:lnTo>
                  <a:lnTo>
                    <a:pt x="54" y="307"/>
                  </a:lnTo>
                  <a:lnTo>
                    <a:pt x="60" y="331"/>
                  </a:lnTo>
                  <a:lnTo>
                    <a:pt x="61" y="332"/>
                  </a:lnTo>
                  <a:lnTo>
                    <a:pt x="62" y="331"/>
                  </a:lnTo>
                  <a:lnTo>
                    <a:pt x="64" y="330"/>
                  </a:lnTo>
                  <a:lnTo>
                    <a:pt x="65" y="329"/>
                  </a:lnTo>
                  <a:lnTo>
                    <a:pt x="64" y="311"/>
                  </a:lnTo>
                  <a:lnTo>
                    <a:pt x="61" y="293"/>
                  </a:lnTo>
                  <a:lnTo>
                    <a:pt x="59" y="276"/>
                  </a:lnTo>
                  <a:lnTo>
                    <a:pt x="56" y="259"/>
                  </a:lnTo>
                  <a:lnTo>
                    <a:pt x="53" y="248"/>
                  </a:lnTo>
                  <a:lnTo>
                    <a:pt x="51" y="238"/>
                  </a:lnTo>
                  <a:lnTo>
                    <a:pt x="50" y="229"/>
                  </a:lnTo>
                  <a:lnTo>
                    <a:pt x="50" y="218"/>
                  </a:lnTo>
                  <a:lnTo>
                    <a:pt x="50" y="209"/>
                  </a:lnTo>
                  <a:lnTo>
                    <a:pt x="50" y="200"/>
                  </a:lnTo>
                  <a:lnTo>
                    <a:pt x="49" y="190"/>
                  </a:lnTo>
                  <a:lnTo>
                    <a:pt x="46" y="182"/>
                  </a:lnTo>
                  <a:lnTo>
                    <a:pt x="41" y="164"/>
                  </a:lnTo>
                  <a:lnTo>
                    <a:pt x="34" y="148"/>
                  </a:lnTo>
                  <a:lnTo>
                    <a:pt x="27" y="132"/>
                  </a:lnTo>
                  <a:lnTo>
                    <a:pt x="22" y="114"/>
                  </a:lnTo>
                  <a:lnTo>
                    <a:pt x="20" y="100"/>
                  </a:lnTo>
                  <a:lnTo>
                    <a:pt x="20" y="85"/>
                  </a:lnTo>
                  <a:lnTo>
                    <a:pt x="21" y="69"/>
                  </a:lnTo>
                  <a:lnTo>
                    <a:pt x="23" y="53"/>
                  </a:lnTo>
                  <a:lnTo>
                    <a:pt x="28" y="38"/>
                  </a:lnTo>
                  <a:lnTo>
                    <a:pt x="35" y="23"/>
                  </a:lnTo>
                  <a:lnTo>
                    <a:pt x="42" y="10"/>
                  </a:lnTo>
                  <a:lnTo>
                    <a:pt x="52" y="0"/>
                  </a:lnTo>
                  <a:close/>
                </a:path>
              </a:pathLst>
            </a:custGeom>
            <a:solidFill>
              <a:srgbClr val="000000"/>
            </a:solidFill>
            <a:ln w="9525">
              <a:noFill/>
              <a:round/>
              <a:headEnd/>
              <a:tailEnd/>
            </a:ln>
          </p:spPr>
          <p:txBody>
            <a:bodyPr/>
            <a:lstStyle/>
            <a:p>
              <a:endParaRPr lang="zh-CN" altLang="en-US" sz="1800"/>
            </a:p>
          </p:txBody>
        </p:sp>
        <p:sp>
          <p:nvSpPr>
            <p:cNvPr id="68" name="Freeform 345"/>
            <p:cNvSpPr>
              <a:spLocks/>
            </p:cNvSpPr>
            <p:nvPr/>
          </p:nvSpPr>
          <p:spPr bwMode="auto">
            <a:xfrm>
              <a:off x="3236" y="2359"/>
              <a:ext cx="133" cy="78"/>
            </a:xfrm>
            <a:custGeom>
              <a:avLst/>
              <a:gdLst>
                <a:gd name="T0" fmla="*/ 133 w 267"/>
                <a:gd name="T1" fmla="*/ 0 h 157"/>
                <a:gd name="T2" fmla="*/ 131 w 267"/>
                <a:gd name="T3" fmla="*/ 10 h 157"/>
                <a:gd name="T4" fmla="*/ 127 w 267"/>
                <a:gd name="T5" fmla="*/ 19 h 157"/>
                <a:gd name="T6" fmla="*/ 124 w 267"/>
                <a:gd name="T7" fmla="*/ 27 h 157"/>
                <a:gd name="T8" fmla="*/ 119 w 267"/>
                <a:gd name="T9" fmla="*/ 34 h 157"/>
                <a:gd name="T10" fmla="*/ 114 w 267"/>
                <a:gd name="T11" fmla="*/ 40 h 157"/>
                <a:gd name="T12" fmla="*/ 107 w 267"/>
                <a:gd name="T13" fmla="*/ 46 h 157"/>
                <a:gd name="T14" fmla="*/ 99 w 267"/>
                <a:gd name="T15" fmla="*/ 50 h 157"/>
                <a:gd name="T16" fmla="*/ 91 w 267"/>
                <a:gd name="T17" fmla="*/ 55 h 157"/>
                <a:gd name="T18" fmla="*/ 80 w 267"/>
                <a:gd name="T19" fmla="*/ 59 h 157"/>
                <a:gd name="T20" fmla="*/ 70 w 267"/>
                <a:gd name="T21" fmla="*/ 63 h 157"/>
                <a:gd name="T22" fmla="*/ 58 w 267"/>
                <a:gd name="T23" fmla="*/ 65 h 157"/>
                <a:gd name="T24" fmla="*/ 47 w 267"/>
                <a:gd name="T25" fmla="*/ 67 h 157"/>
                <a:gd name="T26" fmla="*/ 36 w 267"/>
                <a:gd name="T27" fmla="*/ 69 h 157"/>
                <a:gd name="T28" fmla="*/ 24 w 267"/>
                <a:gd name="T29" fmla="*/ 69 h 157"/>
                <a:gd name="T30" fmla="*/ 13 w 267"/>
                <a:gd name="T31" fmla="*/ 69 h 157"/>
                <a:gd name="T32" fmla="*/ 2 w 267"/>
                <a:gd name="T33" fmla="*/ 67 h 157"/>
                <a:gd name="T34" fmla="*/ 1 w 267"/>
                <a:gd name="T35" fmla="*/ 67 h 157"/>
                <a:gd name="T36" fmla="*/ 0 w 267"/>
                <a:gd name="T37" fmla="*/ 68 h 157"/>
                <a:gd name="T38" fmla="*/ 0 w 267"/>
                <a:gd name="T39" fmla="*/ 70 h 157"/>
                <a:gd name="T40" fmla="*/ 0 w 267"/>
                <a:gd name="T41" fmla="*/ 71 h 157"/>
                <a:gd name="T42" fmla="*/ 5 w 267"/>
                <a:gd name="T43" fmla="*/ 75 h 157"/>
                <a:gd name="T44" fmla="*/ 11 w 267"/>
                <a:gd name="T45" fmla="*/ 76 h 157"/>
                <a:gd name="T46" fmla="*/ 16 w 267"/>
                <a:gd name="T47" fmla="*/ 77 h 157"/>
                <a:gd name="T48" fmla="*/ 23 w 267"/>
                <a:gd name="T49" fmla="*/ 78 h 157"/>
                <a:gd name="T50" fmla="*/ 28 w 267"/>
                <a:gd name="T51" fmla="*/ 77 h 157"/>
                <a:gd name="T52" fmla="*/ 35 w 267"/>
                <a:gd name="T53" fmla="*/ 77 h 157"/>
                <a:gd name="T54" fmla="*/ 40 w 267"/>
                <a:gd name="T55" fmla="*/ 76 h 157"/>
                <a:gd name="T56" fmla="*/ 47 w 267"/>
                <a:gd name="T57" fmla="*/ 75 h 157"/>
                <a:gd name="T58" fmla="*/ 54 w 267"/>
                <a:gd name="T59" fmla="*/ 73 h 157"/>
                <a:gd name="T60" fmla="*/ 61 w 267"/>
                <a:gd name="T61" fmla="*/ 72 h 157"/>
                <a:gd name="T62" fmla="*/ 67 w 267"/>
                <a:gd name="T63" fmla="*/ 69 h 157"/>
                <a:gd name="T64" fmla="*/ 74 w 267"/>
                <a:gd name="T65" fmla="*/ 67 h 157"/>
                <a:gd name="T66" fmla="*/ 81 w 267"/>
                <a:gd name="T67" fmla="*/ 64 h 157"/>
                <a:gd name="T68" fmla="*/ 87 w 267"/>
                <a:gd name="T69" fmla="*/ 61 h 157"/>
                <a:gd name="T70" fmla="*/ 93 w 267"/>
                <a:gd name="T71" fmla="*/ 57 h 157"/>
                <a:gd name="T72" fmla="*/ 100 w 267"/>
                <a:gd name="T73" fmla="*/ 54 h 157"/>
                <a:gd name="T74" fmla="*/ 107 w 267"/>
                <a:gd name="T75" fmla="*/ 49 h 157"/>
                <a:gd name="T76" fmla="*/ 114 w 267"/>
                <a:gd name="T77" fmla="*/ 44 h 157"/>
                <a:gd name="T78" fmla="*/ 119 w 267"/>
                <a:gd name="T79" fmla="*/ 38 h 157"/>
                <a:gd name="T80" fmla="*/ 124 w 267"/>
                <a:gd name="T81" fmla="*/ 31 h 157"/>
                <a:gd name="T82" fmla="*/ 127 w 267"/>
                <a:gd name="T83" fmla="*/ 24 h 157"/>
                <a:gd name="T84" fmla="*/ 130 w 267"/>
                <a:gd name="T85" fmla="*/ 16 h 157"/>
                <a:gd name="T86" fmla="*/ 132 w 267"/>
                <a:gd name="T87" fmla="*/ 8 h 157"/>
                <a:gd name="T88" fmla="*/ 133 w 267"/>
                <a:gd name="T89" fmla="*/ 0 h 157"/>
                <a:gd name="T90" fmla="*/ 133 w 267"/>
                <a:gd name="T91" fmla="*/ 0 h 157"/>
                <a:gd name="T92" fmla="*/ 133 w 267"/>
                <a:gd name="T93" fmla="*/ 0 h 157"/>
                <a:gd name="T94" fmla="*/ 133 w 267"/>
                <a:gd name="T95" fmla="*/ 0 h 157"/>
                <a:gd name="T96" fmla="*/ 133 w 267"/>
                <a:gd name="T97" fmla="*/ 0 h 157"/>
                <a:gd name="T98" fmla="*/ 133 w 267"/>
                <a:gd name="T99" fmla="*/ 0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157"/>
                <a:gd name="T152" fmla="*/ 267 w 267"/>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157">
                  <a:moveTo>
                    <a:pt x="267" y="0"/>
                  </a:moveTo>
                  <a:lnTo>
                    <a:pt x="262" y="21"/>
                  </a:lnTo>
                  <a:lnTo>
                    <a:pt x="255" y="38"/>
                  </a:lnTo>
                  <a:lnTo>
                    <a:pt x="249" y="54"/>
                  </a:lnTo>
                  <a:lnTo>
                    <a:pt x="238" y="69"/>
                  </a:lnTo>
                  <a:lnTo>
                    <a:pt x="228" y="81"/>
                  </a:lnTo>
                  <a:lnTo>
                    <a:pt x="214" y="92"/>
                  </a:lnTo>
                  <a:lnTo>
                    <a:pt x="199" y="101"/>
                  </a:lnTo>
                  <a:lnTo>
                    <a:pt x="182" y="111"/>
                  </a:lnTo>
                  <a:lnTo>
                    <a:pt x="161" y="119"/>
                  </a:lnTo>
                  <a:lnTo>
                    <a:pt x="140" y="126"/>
                  </a:lnTo>
                  <a:lnTo>
                    <a:pt x="117" y="131"/>
                  </a:lnTo>
                  <a:lnTo>
                    <a:pt x="95" y="135"/>
                  </a:lnTo>
                  <a:lnTo>
                    <a:pt x="72" y="138"/>
                  </a:lnTo>
                  <a:lnTo>
                    <a:pt x="49" y="139"/>
                  </a:lnTo>
                  <a:lnTo>
                    <a:pt x="27" y="138"/>
                  </a:lnTo>
                  <a:lnTo>
                    <a:pt x="5" y="135"/>
                  </a:lnTo>
                  <a:lnTo>
                    <a:pt x="3" y="135"/>
                  </a:lnTo>
                  <a:lnTo>
                    <a:pt x="1" y="137"/>
                  </a:lnTo>
                  <a:lnTo>
                    <a:pt x="0" y="140"/>
                  </a:lnTo>
                  <a:lnTo>
                    <a:pt x="1" y="143"/>
                  </a:lnTo>
                  <a:lnTo>
                    <a:pt x="11" y="150"/>
                  </a:lnTo>
                  <a:lnTo>
                    <a:pt x="22" y="153"/>
                  </a:lnTo>
                  <a:lnTo>
                    <a:pt x="33" y="155"/>
                  </a:lnTo>
                  <a:lnTo>
                    <a:pt x="46" y="157"/>
                  </a:lnTo>
                  <a:lnTo>
                    <a:pt x="57" y="155"/>
                  </a:lnTo>
                  <a:lnTo>
                    <a:pt x="70" y="154"/>
                  </a:lnTo>
                  <a:lnTo>
                    <a:pt x="81" y="153"/>
                  </a:lnTo>
                  <a:lnTo>
                    <a:pt x="94" y="151"/>
                  </a:lnTo>
                  <a:lnTo>
                    <a:pt x="108" y="147"/>
                  </a:lnTo>
                  <a:lnTo>
                    <a:pt x="122" y="144"/>
                  </a:lnTo>
                  <a:lnTo>
                    <a:pt x="134" y="139"/>
                  </a:lnTo>
                  <a:lnTo>
                    <a:pt x="148" y="135"/>
                  </a:lnTo>
                  <a:lnTo>
                    <a:pt x="162" y="129"/>
                  </a:lnTo>
                  <a:lnTo>
                    <a:pt x="175" y="122"/>
                  </a:lnTo>
                  <a:lnTo>
                    <a:pt x="187" y="115"/>
                  </a:lnTo>
                  <a:lnTo>
                    <a:pt x="200" y="108"/>
                  </a:lnTo>
                  <a:lnTo>
                    <a:pt x="215" y="99"/>
                  </a:lnTo>
                  <a:lnTo>
                    <a:pt x="228" y="88"/>
                  </a:lnTo>
                  <a:lnTo>
                    <a:pt x="239" y="76"/>
                  </a:lnTo>
                  <a:lnTo>
                    <a:pt x="249" y="62"/>
                  </a:lnTo>
                  <a:lnTo>
                    <a:pt x="255" y="48"/>
                  </a:lnTo>
                  <a:lnTo>
                    <a:pt x="261" y="33"/>
                  </a:lnTo>
                  <a:lnTo>
                    <a:pt x="265" y="17"/>
                  </a:lnTo>
                  <a:lnTo>
                    <a:pt x="267" y="0"/>
                  </a:lnTo>
                  <a:close/>
                </a:path>
              </a:pathLst>
            </a:custGeom>
            <a:solidFill>
              <a:srgbClr val="000000"/>
            </a:solidFill>
            <a:ln w="9525">
              <a:noFill/>
              <a:round/>
              <a:headEnd/>
              <a:tailEnd/>
            </a:ln>
          </p:spPr>
          <p:txBody>
            <a:bodyPr/>
            <a:lstStyle/>
            <a:p>
              <a:endParaRPr lang="zh-CN" altLang="en-US" sz="1800"/>
            </a:p>
          </p:txBody>
        </p:sp>
        <p:sp>
          <p:nvSpPr>
            <p:cNvPr id="69" name="Freeform 346"/>
            <p:cNvSpPr>
              <a:spLocks/>
            </p:cNvSpPr>
            <p:nvPr/>
          </p:nvSpPr>
          <p:spPr bwMode="auto">
            <a:xfrm>
              <a:off x="3212" y="2222"/>
              <a:ext cx="32" cy="134"/>
            </a:xfrm>
            <a:custGeom>
              <a:avLst/>
              <a:gdLst>
                <a:gd name="T0" fmla="*/ 0 w 64"/>
                <a:gd name="T1" fmla="*/ 0 h 267"/>
                <a:gd name="T2" fmla="*/ 5 w 64"/>
                <a:gd name="T3" fmla="*/ 4 h 267"/>
                <a:gd name="T4" fmla="*/ 9 w 64"/>
                <a:gd name="T5" fmla="*/ 8 h 267"/>
                <a:gd name="T6" fmla="*/ 13 w 64"/>
                <a:gd name="T7" fmla="*/ 12 h 267"/>
                <a:gd name="T8" fmla="*/ 16 w 64"/>
                <a:gd name="T9" fmla="*/ 16 h 267"/>
                <a:gd name="T10" fmla="*/ 20 w 64"/>
                <a:gd name="T11" fmla="*/ 20 h 267"/>
                <a:gd name="T12" fmla="*/ 22 w 64"/>
                <a:gd name="T13" fmla="*/ 25 h 267"/>
                <a:gd name="T14" fmla="*/ 24 w 64"/>
                <a:gd name="T15" fmla="*/ 30 h 267"/>
                <a:gd name="T16" fmla="*/ 26 w 64"/>
                <a:gd name="T17" fmla="*/ 35 h 267"/>
                <a:gd name="T18" fmla="*/ 26 w 64"/>
                <a:gd name="T19" fmla="*/ 46 h 267"/>
                <a:gd name="T20" fmla="*/ 25 w 64"/>
                <a:gd name="T21" fmla="*/ 57 h 267"/>
                <a:gd name="T22" fmla="*/ 21 w 64"/>
                <a:gd name="T23" fmla="*/ 68 h 267"/>
                <a:gd name="T24" fmla="*/ 18 w 64"/>
                <a:gd name="T25" fmla="*/ 78 h 267"/>
                <a:gd name="T26" fmla="*/ 16 w 64"/>
                <a:gd name="T27" fmla="*/ 92 h 267"/>
                <a:gd name="T28" fmla="*/ 17 w 64"/>
                <a:gd name="T29" fmla="*/ 106 h 267"/>
                <a:gd name="T30" fmla="*/ 19 w 64"/>
                <a:gd name="T31" fmla="*/ 121 h 267"/>
                <a:gd name="T32" fmla="*/ 23 w 64"/>
                <a:gd name="T33" fmla="*/ 134 h 267"/>
                <a:gd name="T34" fmla="*/ 23 w 64"/>
                <a:gd name="T35" fmla="*/ 134 h 267"/>
                <a:gd name="T36" fmla="*/ 23 w 64"/>
                <a:gd name="T37" fmla="*/ 134 h 267"/>
                <a:gd name="T38" fmla="*/ 23 w 64"/>
                <a:gd name="T39" fmla="*/ 134 h 267"/>
                <a:gd name="T40" fmla="*/ 23 w 64"/>
                <a:gd name="T41" fmla="*/ 133 h 267"/>
                <a:gd name="T42" fmla="*/ 20 w 64"/>
                <a:gd name="T43" fmla="*/ 123 h 267"/>
                <a:gd name="T44" fmla="*/ 18 w 64"/>
                <a:gd name="T45" fmla="*/ 114 h 267"/>
                <a:gd name="T46" fmla="*/ 18 w 64"/>
                <a:gd name="T47" fmla="*/ 104 h 267"/>
                <a:gd name="T48" fmla="*/ 17 w 64"/>
                <a:gd name="T49" fmla="*/ 93 h 267"/>
                <a:gd name="T50" fmla="*/ 19 w 64"/>
                <a:gd name="T51" fmla="*/ 81 h 267"/>
                <a:gd name="T52" fmla="*/ 22 w 64"/>
                <a:gd name="T53" fmla="*/ 69 h 267"/>
                <a:gd name="T54" fmla="*/ 26 w 64"/>
                <a:gd name="T55" fmla="*/ 58 h 267"/>
                <a:gd name="T56" fmla="*/ 30 w 64"/>
                <a:gd name="T57" fmla="*/ 47 h 267"/>
                <a:gd name="T58" fmla="*/ 32 w 64"/>
                <a:gd name="T59" fmla="*/ 38 h 267"/>
                <a:gd name="T60" fmla="*/ 31 w 64"/>
                <a:gd name="T61" fmla="*/ 31 h 267"/>
                <a:gd name="T62" fmla="*/ 29 w 64"/>
                <a:gd name="T63" fmla="*/ 24 h 267"/>
                <a:gd name="T64" fmla="*/ 25 w 64"/>
                <a:gd name="T65" fmla="*/ 18 h 267"/>
                <a:gd name="T66" fmla="*/ 20 w 64"/>
                <a:gd name="T67" fmla="*/ 13 h 267"/>
                <a:gd name="T68" fmla="*/ 14 w 64"/>
                <a:gd name="T69" fmla="*/ 8 h 267"/>
                <a:gd name="T70" fmla="*/ 7 w 64"/>
                <a:gd name="T71" fmla="*/ 4 h 267"/>
                <a:gd name="T72" fmla="*/ 1 w 64"/>
                <a:gd name="T73" fmla="*/ 0 h 267"/>
                <a:gd name="T74" fmla="*/ 1 w 64"/>
                <a:gd name="T75" fmla="*/ 0 h 267"/>
                <a:gd name="T76" fmla="*/ 1 w 64"/>
                <a:gd name="T77" fmla="*/ 0 h 267"/>
                <a:gd name="T78" fmla="*/ 0 w 64"/>
                <a:gd name="T79" fmla="*/ 0 h 267"/>
                <a:gd name="T80" fmla="*/ 0 w 64"/>
                <a:gd name="T81" fmla="*/ 0 h 267"/>
                <a:gd name="T82" fmla="*/ 0 w 64"/>
                <a:gd name="T83" fmla="*/ 0 h 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267"/>
                <a:gd name="T128" fmla="*/ 64 w 64"/>
                <a:gd name="T129" fmla="*/ 267 h 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267">
                  <a:moveTo>
                    <a:pt x="0" y="0"/>
                  </a:moveTo>
                  <a:lnTo>
                    <a:pt x="10" y="7"/>
                  </a:lnTo>
                  <a:lnTo>
                    <a:pt x="18" y="15"/>
                  </a:lnTo>
                  <a:lnTo>
                    <a:pt x="26" y="23"/>
                  </a:lnTo>
                  <a:lnTo>
                    <a:pt x="33" y="31"/>
                  </a:lnTo>
                  <a:lnTo>
                    <a:pt x="40" y="40"/>
                  </a:lnTo>
                  <a:lnTo>
                    <a:pt x="44" y="49"/>
                  </a:lnTo>
                  <a:lnTo>
                    <a:pt x="49" y="60"/>
                  </a:lnTo>
                  <a:lnTo>
                    <a:pt x="52" y="70"/>
                  </a:lnTo>
                  <a:lnTo>
                    <a:pt x="53" y="91"/>
                  </a:lnTo>
                  <a:lnTo>
                    <a:pt x="50" y="113"/>
                  </a:lnTo>
                  <a:lnTo>
                    <a:pt x="43" y="135"/>
                  </a:lnTo>
                  <a:lnTo>
                    <a:pt x="37" y="155"/>
                  </a:lnTo>
                  <a:lnTo>
                    <a:pt x="33" y="183"/>
                  </a:lnTo>
                  <a:lnTo>
                    <a:pt x="34" y="212"/>
                  </a:lnTo>
                  <a:lnTo>
                    <a:pt x="38" y="241"/>
                  </a:lnTo>
                  <a:lnTo>
                    <a:pt x="46" y="267"/>
                  </a:lnTo>
                  <a:lnTo>
                    <a:pt x="46" y="266"/>
                  </a:lnTo>
                  <a:lnTo>
                    <a:pt x="41" y="246"/>
                  </a:lnTo>
                  <a:lnTo>
                    <a:pt x="37" y="227"/>
                  </a:lnTo>
                  <a:lnTo>
                    <a:pt x="36" y="207"/>
                  </a:lnTo>
                  <a:lnTo>
                    <a:pt x="35" y="185"/>
                  </a:lnTo>
                  <a:lnTo>
                    <a:pt x="38" y="161"/>
                  </a:lnTo>
                  <a:lnTo>
                    <a:pt x="44" y="138"/>
                  </a:lnTo>
                  <a:lnTo>
                    <a:pt x="52" y="116"/>
                  </a:lnTo>
                  <a:lnTo>
                    <a:pt x="60" y="93"/>
                  </a:lnTo>
                  <a:lnTo>
                    <a:pt x="64" y="76"/>
                  </a:lnTo>
                  <a:lnTo>
                    <a:pt x="63" y="61"/>
                  </a:lnTo>
                  <a:lnTo>
                    <a:pt x="58" y="48"/>
                  </a:lnTo>
                  <a:lnTo>
                    <a:pt x="50" y="36"/>
                  </a:lnTo>
                  <a:lnTo>
                    <a:pt x="41" y="25"/>
                  </a:lnTo>
                  <a:lnTo>
                    <a:pt x="28" y="16"/>
                  </a:lnTo>
                  <a:lnTo>
                    <a:pt x="15" y="8"/>
                  </a:lnTo>
                  <a:lnTo>
                    <a:pt x="2" y="0"/>
                  </a:lnTo>
                  <a:lnTo>
                    <a:pt x="0" y="0"/>
                  </a:lnTo>
                  <a:close/>
                </a:path>
              </a:pathLst>
            </a:custGeom>
            <a:solidFill>
              <a:srgbClr val="000000"/>
            </a:solidFill>
            <a:ln w="9525">
              <a:noFill/>
              <a:round/>
              <a:headEnd/>
              <a:tailEnd/>
            </a:ln>
          </p:spPr>
          <p:txBody>
            <a:bodyPr/>
            <a:lstStyle/>
            <a:p>
              <a:endParaRPr lang="zh-CN" altLang="en-US" sz="1800"/>
            </a:p>
          </p:txBody>
        </p:sp>
        <p:sp>
          <p:nvSpPr>
            <p:cNvPr id="70" name="Freeform 347"/>
            <p:cNvSpPr>
              <a:spLocks/>
            </p:cNvSpPr>
            <p:nvPr/>
          </p:nvSpPr>
          <p:spPr bwMode="auto">
            <a:xfrm>
              <a:off x="3223" y="2258"/>
              <a:ext cx="20" cy="13"/>
            </a:xfrm>
            <a:custGeom>
              <a:avLst/>
              <a:gdLst>
                <a:gd name="T0" fmla="*/ 0 w 41"/>
                <a:gd name="T1" fmla="*/ 0 h 27"/>
                <a:gd name="T2" fmla="*/ 0 w 41"/>
                <a:gd name="T3" fmla="*/ 1 h 27"/>
                <a:gd name="T4" fmla="*/ 0 w 41"/>
                <a:gd name="T5" fmla="*/ 3 h 27"/>
                <a:gd name="T6" fmla="*/ 0 w 41"/>
                <a:gd name="T7" fmla="*/ 4 h 27"/>
                <a:gd name="T8" fmla="*/ 0 w 41"/>
                <a:gd name="T9" fmla="*/ 6 h 27"/>
                <a:gd name="T10" fmla="*/ 2 w 41"/>
                <a:gd name="T11" fmla="*/ 7 h 27"/>
                <a:gd name="T12" fmla="*/ 3 w 41"/>
                <a:gd name="T13" fmla="*/ 9 h 27"/>
                <a:gd name="T14" fmla="*/ 4 w 41"/>
                <a:gd name="T15" fmla="*/ 10 h 27"/>
                <a:gd name="T16" fmla="*/ 5 w 41"/>
                <a:gd name="T17" fmla="*/ 11 h 27"/>
                <a:gd name="T18" fmla="*/ 7 w 41"/>
                <a:gd name="T19" fmla="*/ 11 h 27"/>
                <a:gd name="T20" fmla="*/ 9 w 41"/>
                <a:gd name="T21" fmla="*/ 12 h 27"/>
                <a:gd name="T22" fmla="*/ 10 w 41"/>
                <a:gd name="T23" fmla="*/ 13 h 27"/>
                <a:gd name="T24" fmla="*/ 12 w 41"/>
                <a:gd name="T25" fmla="*/ 13 h 27"/>
                <a:gd name="T26" fmla="*/ 14 w 41"/>
                <a:gd name="T27" fmla="*/ 13 h 27"/>
                <a:gd name="T28" fmla="*/ 15 w 41"/>
                <a:gd name="T29" fmla="*/ 13 h 27"/>
                <a:gd name="T30" fmla="*/ 17 w 41"/>
                <a:gd name="T31" fmla="*/ 13 h 27"/>
                <a:gd name="T32" fmla="*/ 18 w 41"/>
                <a:gd name="T33" fmla="*/ 11 h 27"/>
                <a:gd name="T34" fmla="*/ 19 w 41"/>
                <a:gd name="T35" fmla="*/ 11 h 27"/>
                <a:gd name="T36" fmla="*/ 20 w 41"/>
                <a:gd name="T37" fmla="*/ 10 h 27"/>
                <a:gd name="T38" fmla="*/ 20 w 41"/>
                <a:gd name="T39" fmla="*/ 9 h 27"/>
                <a:gd name="T40" fmla="*/ 20 w 41"/>
                <a:gd name="T41" fmla="*/ 9 h 27"/>
                <a:gd name="T42" fmla="*/ 19 w 41"/>
                <a:gd name="T43" fmla="*/ 7 h 27"/>
                <a:gd name="T44" fmla="*/ 17 w 41"/>
                <a:gd name="T45" fmla="*/ 6 h 27"/>
                <a:gd name="T46" fmla="*/ 14 w 41"/>
                <a:gd name="T47" fmla="*/ 6 h 27"/>
                <a:gd name="T48" fmla="*/ 11 w 41"/>
                <a:gd name="T49" fmla="*/ 6 h 27"/>
                <a:gd name="T50" fmla="*/ 10 w 41"/>
                <a:gd name="T51" fmla="*/ 6 h 27"/>
                <a:gd name="T52" fmla="*/ 8 w 41"/>
                <a:gd name="T53" fmla="*/ 5 h 27"/>
                <a:gd name="T54" fmla="*/ 6 w 41"/>
                <a:gd name="T55" fmla="*/ 5 h 27"/>
                <a:gd name="T56" fmla="*/ 5 w 41"/>
                <a:gd name="T57" fmla="*/ 4 h 27"/>
                <a:gd name="T58" fmla="*/ 3 w 41"/>
                <a:gd name="T59" fmla="*/ 3 h 27"/>
                <a:gd name="T60" fmla="*/ 2 w 41"/>
                <a:gd name="T61" fmla="*/ 2 h 27"/>
                <a:gd name="T62" fmla="*/ 1 w 41"/>
                <a:gd name="T63" fmla="*/ 1 h 27"/>
                <a:gd name="T64" fmla="*/ 0 w 41"/>
                <a:gd name="T65" fmla="*/ 0 h 27"/>
                <a:gd name="T66" fmla="*/ 0 w 41"/>
                <a:gd name="T67" fmla="*/ 0 h 27"/>
                <a:gd name="T68" fmla="*/ 0 w 41"/>
                <a:gd name="T69" fmla="*/ 0 h 27"/>
                <a:gd name="T70" fmla="*/ 0 w 41"/>
                <a:gd name="T71" fmla="*/ 0 h 27"/>
                <a:gd name="T72" fmla="*/ 0 w 41"/>
                <a:gd name="T73" fmla="*/ 0 h 27"/>
                <a:gd name="T74" fmla="*/ 0 w 41"/>
                <a:gd name="T75" fmla="*/ 0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27"/>
                <a:gd name="T116" fmla="*/ 41 w 41"/>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27">
                  <a:moveTo>
                    <a:pt x="0" y="0"/>
                  </a:moveTo>
                  <a:lnTo>
                    <a:pt x="0" y="3"/>
                  </a:lnTo>
                  <a:lnTo>
                    <a:pt x="0" y="6"/>
                  </a:lnTo>
                  <a:lnTo>
                    <a:pt x="0" y="9"/>
                  </a:lnTo>
                  <a:lnTo>
                    <a:pt x="1" y="12"/>
                  </a:lnTo>
                  <a:lnTo>
                    <a:pt x="4" y="15"/>
                  </a:lnTo>
                  <a:lnTo>
                    <a:pt x="6" y="18"/>
                  </a:lnTo>
                  <a:lnTo>
                    <a:pt x="8" y="20"/>
                  </a:lnTo>
                  <a:lnTo>
                    <a:pt x="11" y="22"/>
                  </a:lnTo>
                  <a:lnTo>
                    <a:pt x="14" y="23"/>
                  </a:lnTo>
                  <a:lnTo>
                    <a:pt x="18" y="24"/>
                  </a:lnTo>
                  <a:lnTo>
                    <a:pt x="21" y="26"/>
                  </a:lnTo>
                  <a:lnTo>
                    <a:pt x="24" y="26"/>
                  </a:lnTo>
                  <a:lnTo>
                    <a:pt x="28" y="27"/>
                  </a:lnTo>
                  <a:lnTo>
                    <a:pt x="31" y="26"/>
                  </a:lnTo>
                  <a:lnTo>
                    <a:pt x="35" y="26"/>
                  </a:lnTo>
                  <a:lnTo>
                    <a:pt x="37" y="23"/>
                  </a:lnTo>
                  <a:lnTo>
                    <a:pt x="38" y="22"/>
                  </a:lnTo>
                  <a:lnTo>
                    <a:pt x="41" y="21"/>
                  </a:lnTo>
                  <a:lnTo>
                    <a:pt x="41" y="19"/>
                  </a:lnTo>
                  <a:lnTo>
                    <a:pt x="41" y="18"/>
                  </a:lnTo>
                  <a:lnTo>
                    <a:pt x="38" y="14"/>
                  </a:lnTo>
                  <a:lnTo>
                    <a:pt x="34" y="12"/>
                  </a:lnTo>
                  <a:lnTo>
                    <a:pt x="28" y="12"/>
                  </a:lnTo>
                  <a:lnTo>
                    <a:pt x="23" y="12"/>
                  </a:lnTo>
                  <a:lnTo>
                    <a:pt x="20" y="12"/>
                  </a:lnTo>
                  <a:lnTo>
                    <a:pt x="16" y="11"/>
                  </a:lnTo>
                  <a:lnTo>
                    <a:pt x="13" y="11"/>
                  </a:lnTo>
                  <a:lnTo>
                    <a:pt x="11" y="9"/>
                  </a:lnTo>
                  <a:lnTo>
                    <a:pt x="7" y="7"/>
                  </a:lnTo>
                  <a:lnTo>
                    <a:pt x="5" y="5"/>
                  </a:lnTo>
                  <a:lnTo>
                    <a:pt x="3" y="3"/>
                  </a:lnTo>
                  <a:lnTo>
                    <a:pt x="0" y="0"/>
                  </a:lnTo>
                  <a:close/>
                </a:path>
              </a:pathLst>
            </a:custGeom>
            <a:solidFill>
              <a:srgbClr val="000000"/>
            </a:solidFill>
            <a:ln w="9525">
              <a:noFill/>
              <a:round/>
              <a:headEnd/>
              <a:tailEnd/>
            </a:ln>
          </p:spPr>
          <p:txBody>
            <a:bodyPr/>
            <a:lstStyle/>
            <a:p>
              <a:endParaRPr lang="zh-CN" altLang="en-US" sz="1800"/>
            </a:p>
          </p:txBody>
        </p:sp>
        <p:sp>
          <p:nvSpPr>
            <p:cNvPr id="71" name="Freeform 348"/>
            <p:cNvSpPr>
              <a:spLocks/>
            </p:cNvSpPr>
            <p:nvPr/>
          </p:nvSpPr>
          <p:spPr bwMode="auto">
            <a:xfrm>
              <a:off x="3277" y="2275"/>
              <a:ext cx="53" cy="14"/>
            </a:xfrm>
            <a:custGeom>
              <a:avLst/>
              <a:gdLst>
                <a:gd name="T0" fmla="*/ 0 w 106"/>
                <a:gd name="T1" fmla="*/ 0 h 27"/>
                <a:gd name="T2" fmla="*/ 1 w 106"/>
                <a:gd name="T3" fmla="*/ 3 h 27"/>
                <a:gd name="T4" fmla="*/ 2 w 106"/>
                <a:gd name="T5" fmla="*/ 5 h 27"/>
                <a:gd name="T6" fmla="*/ 4 w 106"/>
                <a:gd name="T7" fmla="*/ 8 h 27"/>
                <a:gd name="T8" fmla="*/ 7 w 106"/>
                <a:gd name="T9" fmla="*/ 9 h 27"/>
                <a:gd name="T10" fmla="*/ 10 w 106"/>
                <a:gd name="T11" fmla="*/ 11 h 27"/>
                <a:gd name="T12" fmla="*/ 13 w 106"/>
                <a:gd name="T13" fmla="*/ 11 h 27"/>
                <a:gd name="T14" fmla="*/ 15 w 106"/>
                <a:gd name="T15" fmla="*/ 12 h 27"/>
                <a:gd name="T16" fmla="*/ 18 w 106"/>
                <a:gd name="T17" fmla="*/ 13 h 27"/>
                <a:gd name="T18" fmla="*/ 22 w 106"/>
                <a:gd name="T19" fmla="*/ 14 h 27"/>
                <a:gd name="T20" fmla="*/ 26 w 106"/>
                <a:gd name="T21" fmla="*/ 14 h 27"/>
                <a:gd name="T22" fmla="*/ 31 w 106"/>
                <a:gd name="T23" fmla="*/ 14 h 27"/>
                <a:gd name="T24" fmla="*/ 36 w 106"/>
                <a:gd name="T25" fmla="*/ 14 h 27"/>
                <a:gd name="T26" fmla="*/ 40 w 106"/>
                <a:gd name="T27" fmla="*/ 13 h 27"/>
                <a:gd name="T28" fmla="*/ 45 w 106"/>
                <a:gd name="T29" fmla="*/ 12 h 27"/>
                <a:gd name="T30" fmla="*/ 49 w 106"/>
                <a:gd name="T31" fmla="*/ 11 h 27"/>
                <a:gd name="T32" fmla="*/ 53 w 106"/>
                <a:gd name="T33" fmla="*/ 9 h 27"/>
                <a:gd name="T34" fmla="*/ 53 w 106"/>
                <a:gd name="T35" fmla="*/ 9 h 27"/>
                <a:gd name="T36" fmla="*/ 53 w 106"/>
                <a:gd name="T37" fmla="*/ 9 h 27"/>
                <a:gd name="T38" fmla="*/ 53 w 106"/>
                <a:gd name="T39" fmla="*/ 9 h 27"/>
                <a:gd name="T40" fmla="*/ 53 w 106"/>
                <a:gd name="T41" fmla="*/ 9 h 27"/>
                <a:gd name="T42" fmla="*/ 49 w 106"/>
                <a:gd name="T43" fmla="*/ 9 h 27"/>
                <a:gd name="T44" fmla="*/ 45 w 106"/>
                <a:gd name="T45" fmla="*/ 10 h 27"/>
                <a:gd name="T46" fmla="*/ 41 w 106"/>
                <a:gd name="T47" fmla="*/ 9 h 27"/>
                <a:gd name="T48" fmla="*/ 37 w 106"/>
                <a:gd name="T49" fmla="*/ 9 h 27"/>
                <a:gd name="T50" fmla="*/ 33 w 106"/>
                <a:gd name="T51" fmla="*/ 9 h 27"/>
                <a:gd name="T52" fmla="*/ 29 w 106"/>
                <a:gd name="T53" fmla="*/ 8 h 27"/>
                <a:gd name="T54" fmla="*/ 26 w 106"/>
                <a:gd name="T55" fmla="*/ 7 h 27"/>
                <a:gd name="T56" fmla="*/ 22 w 106"/>
                <a:gd name="T57" fmla="*/ 6 h 27"/>
                <a:gd name="T58" fmla="*/ 19 w 106"/>
                <a:gd name="T59" fmla="*/ 5 h 27"/>
                <a:gd name="T60" fmla="*/ 17 w 106"/>
                <a:gd name="T61" fmla="*/ 4 h 27"/>
                <a:gd name="T62" fmla="*/ 13 w 106"/>
                <a:gd name="T63" fmla="*/ 4 h 27"/>
                <a:gd name="T64" fmla="*/ 11 w 106"/>
                <a:gd name="T65" fmla="*/ 2 h 27"/>
                <a:gd name="T66" fmla="*/ 9 w 106"/>
                <a:gd name="T67" fmla="*/ 1 h 27"/>
                <a:gd name="T68" fmla="*/ 6 w 106"/>
                <a:gd name="T69" fmla="*/ 1 h 27"/>
                <a:gd name="T70" fmla="*/ 3 w 106"/>
                <a:gd name="T71" fmla="*/ 0 h 27"/>
                <a:gd name="T72" fmla="*/ 0 w 106"/>
                <a:gd name="T73" fmla="*/ 0 h 27"/>
                <a:gd name="T74" fmla="*/ 0 w 106"/>
                <a:gd name="T75" fmla="*/ 0 h 27"/>
                <a:gd name="T76" fmla="*/ 0 w 106"/>
                <a:gd name="T77" fmla="*/ 0 h 27"/>
                <a:gd name="T78" fmla="*/ 0 w 106"/>
                <a:gd name="T79" fmla="*/ 0 h 27"/>
                <a:gd name="T80" fmla="*/ 0 w 106"/>
                <a:gd name="T81" fmla="*/ 0 h 27"/>
                <a:gd name="T82" fmla="*/ 0 w 10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27"/>
                <a:gd name="T128" fmla="*/ 106 w 10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27">
                  <a:moveTo>
                    <a:pt x="0" y="0"/>
                  </a:moveTo>
                  <a:lnTo>
                    <a:pt x="2" y="6"/>
                  </a:lnTo>
                  <a:lnTo>
                    <a:pt x="4" y="10"/>
                  </a:lnTo>
                  <a:lnTo>
                    <a:pt x="8" y="15"/>
                  </a:lnTo>
                  <a:lnTo>
                    <a:pt x="13" y="17"/>
                  </a:lnTo>
                  <a:lnTo>
                    <a:pt x="19" y="21"/>
                  </a:lnTo>
                  <a:lnTo>
                    <a:pt x="25" y="22"/>
                  </a:lnTo>
                  <a:lnTo>
                    <a:pt x="30" y="24"/>
                  </a:lnTo>
                  <a:lnTo>
                    <a:pt x="35" y="25"/>
                  </a:lnTo>
                  <a:lnTo>
                    <a:pt x="43" y="27"/>
                  </a:lnTo>
                  <a:lnTo>
                    <a:pt x="52" y="27"/>
                  </a:lnTo>
                  <a:lnTo>
                    <a:pt x="62" y="27"/>
                  </a:lnTo>
                  <a:lnTo>
                    <a:pt x="71" y="27"/>
                  </a:lnTo>
                  <a:lnTo>
                    <a:pt x="80" y="26"/>
                  </a:lnTo>
                  <a:lnTo>
                    <a:pt x="89" y="24"/>
                  </a:lnTo>
                  <a:lnTo>
                    <a:pt x="97" y="22"/>
                  </a:lnTo>
                  <a:lnTo>
                    <a:pt x="105" y="18"/>
                  </a:lnTo>
                  <a:lnTo>
                    <a:pt x="106" y="17"/>
                  </a:lnTo>
                  <a:lnTo>
                    <a:pt x="105" y="17"/>
                  </a:lnTo>
                  <a:lnTo>
                    <a:pt x="97" y="18"/>
                  </a:lnTo>
                  <a:lnTo>
                    <a:pt x="89" y="19"/>
                  </a:lnTo>
                  <a:lnTo>
                    <a:pt x="82" y="18"/>
                  </a:lnTo>
                  <a:lnTo>
                    <a:pt x="74" y="18"/>
                  </a:lnTo>
                  <a:lnTo>
                    <a:pt x="66" y="17"/>
                  </a:lnTo>
                  <a:lnTo>
                    <a:pt x="59" y="15"/>
                  </a:lnTo>
                  <a:lnTo>
                    <a:pt x="51" y="14"/>
                  </a:lnTo>
                  <a:lnTo>
                    <a:pt x="43" y="11"/>
                  </a:lnTo>
                  <a:lnTo>
                    <a:pt x="37" y="10"/>
                  </a:lnTo>
                  <a:lnTo>
                    <a:pt x="33" y="8"/>
                  </a:lnTo>
                  <a:lnTo>
                    <a:pt x="27" y="7"/>
                  </a:lnTo>
                  <a:lnTo>
                    <a:pt x="22" y="4"/>
                  </a:lnTo>
                  <a:lnTo>
                    <a:pt x="17" y="2"/>
                  </a:lnTo>
                  <a:lnTo>
                    <a:pt x="12" y="1"/>
                  </a:lnTo>
                  <a:lnTo>
                    <a:pt x="6" y="0"/>
                  </a:lnTo>
                  <a:lnTo>
                    <a:pt x="0" y="0"/>
                  </a:lnTo>
                  <a:close/>
                </a:path>
              </a:pathLst>
            </a:custGeom>
            <a:solidFill>
              <a:srgbClr val="000000"/>
            </a:solidFill>
            <a:ln w="9525">
              <a:noFill/>
              <a:round/>
              <a:headEnd/>
              <a:tailEnd/>
            </a:ln>
          </p:spPr>
          <p:txBody>
            <a:bodyPr/>
            <a:lstStyle/>
            <a:p>
              <a:endParaRPr lang="zh-CN" altLang="en-US" sz="1800"/>
            </a:p>
          </p:txBody>
        </p:sp>
        <p:sp>
          <p:nvSpPr>
            <p:cNvPr id="72" name="Freeform 349"/>
            <p:cNvSpPr>
              <a:spLocks/>
            </p:cNvSpPr>
            <p:nvPr/>
          </p:nvSpPr>
          <p:spPr bwMode="auto">
            <a:xfrm>
              <a:off x="3270" y="2243"/>
              <a:ext cx="80" cy="32"/>
            </a:xfrm>
            <a:custGeom>
              <a:avLst/>
              <a:gdLst>
                <a:gd name="T0" fmla="*/ 0 w 160"/>
                <a:gd name="T1" fmla="*/ 5 h 65"/>
                <a:gd name="T2" fmla="*/ 0 w 160"/>
                <a:gd name="T3" fmla="*/ 5 h 65"/>
                <a:gd name="T4" fmla="*/ 0 w 160"/>
                <a:gd name="T5" fmla="*/ 5 h 65"/>
                <a:gd name="T6" fmla="*/ 0 w 160"/>
                <a:gd name="T7" fmla="*/ 5 h 65"/>
                <a:gd name="T8" fmla="*/ 0 w 160"/>
                <a:gd name="T9" fmla="*/ 5 h 65"/>
                <a:gd name="T10" fmla="*/ 1 w 160"/>
                <a:gd name="T11" fmla="*/ 6 h 65"/>
                <a:gd name="T12" fmla="*/ 1 w 160"/>
                <a:gd name="T13" fmla="*/ 6 h 65"/>
                <a:gd name="T14" fmla="*/ 1 w 160"/>
                <a:gd name="T15" fmla="*/ 6 h 65"/>
                <a:gd name="T16" fmla="*/ 1 w 160"/>
                <a:gd name="T17" fmla="*/ 6 h 65"/>
                <a:gd name="T18" fmla="*/ 5 w 160"/>
                <a:gd name="T19" fmla="*/ 7 h 65"/>
                <a:gd name="T20" fmla="*/ 10 w 160"/>
                <a:gd name="T21" fmla="*/ 9 h 65"/>
                <a:gd name="T22" fmla="*/ 14 w 160"/>
                <a:gd name="T23" fmla="*/ 10 h 65"/>
                <a:gd name="T24" fmla="*/ 20 w 160"/>
                <a:gd name="T25" fmla="*/ 10 h 65"/>
                <a:gd name="T26" fmla="*/ 24 w 160"/>
                <a:gd name="T27" fmla="*/ 11 h 65"/>
                <a:gd name="T28" fmla="*/ 28 w 160"/>
                <a:gd name="T29" fmla="*/ 12 h 65"/>
                <a:gd name="T30" fmla="*/ 34 w 160"/>
                <a:gd name="T31" fmla="*/ 13 h 65"/>
                <a:gd name="T32" fmla="*/ 38 w 160"/>
                <a:gd name="T33" fmla="*/ 13 h 65"/>
                <a:gd name="T34" fmla="*/ 43 w 160"/>
                <a:gd name="T35" fmla="*/ 14 h 65"/>
                <a:gd name="T36" fmla="*/ 49 w 160"/>
                <a:gd name="T37" fmla="*/ 16 h 65"/>
                <a:gd name="T38" fmla="*/ 54 w 160"/>
                <a:gd name="T39" fmla="*/ 18 h 65"/>
                <a:gd name="T40" fmla="*/ 59 w 160"/>
                <a:gd name="T41" fmla="*/ 20 h 65"/>
                <a:gd name="T42" fmla="*/ 65 w 160"/>
                <a:gd name="T43" fmla="*/ 23 h 65"/>
                <a:gd name="T44" fmla="*/ 69 w 160"/>
                <a:gd name="T45" fmla="*/ 26 h 65"/>
                <a:gd name="T46" fmla="*/ 74 w 160"/>
                <a:gd name="T47" fmla="*/ 29 h 65"/>
                <a:gd name="T48" fmla="*/ 79 w 160"/>
                <a:gd name="T49" fmla="*/ 32 h 65"/>
                <a:gd name="T50" fmla="*/ 80 w 160"/>
                <a:gd name="T51" fmla="*/ 32 h 65"/>
                <a:gd name="T52" fmla="*/ 80 w 160"/>
                <a:gd name="T53" fmla="*/ 32 h 65"/>
                <a:gd name="T54" fmla="*/ 80 w 160"/>
                <a:gd name="T55" fmla="*/ 31 h 65"/>
                <a:gd name="T56" fmla="*/ 80 w 160"/>
                <a:gd name="T57" fmla="*/ 30 h 65"/>
                <a:gd name="T58" fmla="*/ 78 w 160"/>
                <a:gd name="T59" fmla="*/ 28 h 65"/>
                <a:gd name="T60" fmla="*/ 75 w 160"/>
                <a:gd name="T61" fmla="*/ 25 h 65"/>
                <a:gd name="T62" fmla="*/ 73 w 160"/>
                <a:gd name="T63" fmla="*/ 22 h 65"/>
                <a:gd name="T64" fmla="*/ 70 w 160"/>
                <a:gd name="T65" fmla="*/ 20 h 65"/>
                <a:gd name="T66" fmla="*/ 68 w 160"/>
                <a:gd name="T67" fmla="*/ 17 h 65"/>
                <a:gd name="T68" fmla="*/ 66 w 160"/>
                <a:gd name="T69" fmla="*/ 14 h 65"/>
                <a:gd name="T70" fmla="*/ 62 w 160"/>
                <a:gd name="T71" fmla="*/ 11 h 65"/>
                <a:gd name="T72" fmla="*/ 60 w 160"/>
                <a:gd name="T73" fmla="*/ 9 h 65"/>
                <a:gd name="T74" fmla="*/ 57 w 160"/>
                <a:gd name="T75" fmla="*/ 7 h 65"/>
                <a:gd name="T76" fmla="*/ 54 w 160"/>
                <a:gd name="T77" fmla="*/ 6 h 65"/>
                <a:gd name="T78" fmla="*/ 50 w 160"/>
                <a:gd name="T79" fmla="*/ 5 h 65"/>
                <a:gd name="T80" fmla="*/ 47 w 160"/>
                <a:gd name="T81" fmla="*/ 3 h 65"/>
                <a:gd name="T82" fmla="*/ 43 w 160"/>
                <a:gd name="T83" fmla="*/ 3 h 65"/>
                <a:gd name="T84" fmla="*/ 40 w 160"/>
                <a:gd name="T85" fmla="*/ 2 h 65"/>
                <a:gd name="T86" fmla="*/ 37 w 160"/>
                <a:gd name="T87" fmla="*/ 2 h 65"/>
                <a:gd name="T88" fmla="*/ 34 w 160"/>
                <a:gd name="T89" fmla="*/ 1 h 65"/>
                <a:gd name="T90" fmla="*/ 31 w 160"/>
                <a:gd name="T91" fmla="*/ 1 h 65"/>
                <a:gd name="T92" fmla="*/ 27 w 160"/>
                <a:gd name="T93" fmla="*/ 1 h 65"/>
                <a:gd name="T94" fmla="*/ 21 w 160"/>
                <a:gd name="T95" fmla="*/ 0 h 65"/>
                <a:gd name="T96" fmla="*/ 15 w 160"/>
                <a:gd name="T97" fmla="*/ 0 h 65"/>
                <a:gd name="T98" fmla="*/ 10 w 160"/>
                <a:gd name="T99" fmla="*/ 1 h 65"/>
                <a:gd name="T100" fmla="*/ 5 w 160"/>
                <a:gd name="T101" fmla="*/ 1 h 65"/>
                <a:gd name="T102" fmla="*/ 1 w 160"/>
                <a:gd name="T103" fmla="*/ 2 h 65"/>
                <a:gd name="T104" fmla="*/ 0 w 160"/>
                <a:gd name="T105" fmla="*/ 5 h 65"/>
                <a:gd name="T106" fmla="*/ 0 w 160"/>
                <a:gd name="T107" fmla="*/ 5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65"/>
                <a:gd name="T164" fmla="*/ 160 w 160"/>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65">
                  <a:moveTo>
                    <a:pt x="0" y="10"/>
                  </a:moveTo>
                  <a:lnTo>
                    <a:pt x="0" y="10"/>
                  </a:lnTo>
                  <a:lnTo>
                    <a:pt x="0" y="11"/>
                  </a:lnTo>
                  <a:lnTo>
                    <a:pt x="1" y="12"/>
                  </a:lnTo>
                  <a:lnTo>
                    <a:pt x="1" y="13"/>
                  </a:lnTo>
                  <a:lnTo>
                    <a:pt x="10" y="15"/>
                  </a:lnTo>
                  <a:lnTo>
                    <a:pt x="19" y="18"/>
                  </a:lnTo>
                  <a:lnTo>
                    <a:pt x="29" y="20"/>
                  </a:lnTo>
                  <a:lnTo>
                    <a:pt x="39" y="21"/>
                  </a:lnTo>
                  <a:lnTo>
                    <a:pt x="48" y="23"/>
                  </a:lnTo>
                  <a:lnTo>
                    <a:pt x="57" y="25"/>
                  </a:lnTo>
                  <a:lnTo>
                    <a:pt x="67" y="26"/>
                  </a:lnTo>
                  <a:lnTo>
                    <a:pt x="76" y="27"/>
                  </a:lnTo>
                  <a:lnTo>
                    <a:pt x="87" y="29"/>
                  </a:lnTo>
                  <a:lnTo>
                    <a:pt x="99" y="32"/>
                  </a:lnTo>
                  <a:lnTo>
                    <a:pt x="109" y="36"/>
                  </a:lnTo>
                  <a:lnTo>
                    <a:pt x="118" y="41"/>
                  </a:lnTo>
                  <a:lnTo>
                    <a:pt x="129" y="47"/>
                  </a:lnTo>
                  <a:lnTo>
                    <a:pt x="138" y="52"/>
                  </a:lnTo>
                  <a:lnTo>
                    <a:pt x="147" y="59"/>
                  </a:lnTo>
                  <a:lnTo>
                    <a:pt x="158" y="65"/>
                  </a:lnTo>
                  <a:lnTo>
                    <a:pt x="159" y="65"/>
                  </a:lnTo>
                  <a:lnTo>
                    <a:pt x="160" y="64"/>
                  </a:lnTo>
                  <a:lnTo>
                    <a:pt x="160" y="63"/>
                  </a:lnTo>
                  <a:lnTo>
                    <a:pt x="160" y="61"/>
                  </a:lnTo>
                  <a:lnTo>
                    <a:pt x="155" y="56"/>
                  </a:lnTo>
                  <a:lnTo>
                    <a:pt x="150" y="51"/>
                  </a:lnTo>
                  <a:lnTo>
                    <a:pt x="145" y="45"/>
                  </a:lnTo>
                  <a:lnTo>
                    <a:pt x="140" y="40"/>
                  </a:lnTo>
                  <a:lnTo>
                    <a:pt x="136" y="34"/>
                  </a:lnTo>
                  <a:lnTo>
                    <a:pt x="131" y="28"/>
                  </a:lnTo>
                  <a:lnTo>
                    <a:pt x="125" y="23"/>
                  </a:lnTo>
                  <a:lnTo>
                    <a:pt x="120" y="19"/>
                  </a:lnTo>
                  <a:lnTo>
                    <a:pt x="114" y="15"/>
                  </a:lnTo>
                  <a:lnTo>
                    <a:pt x="108" y="12"/>
                  </a:lnTo>
                  <a:lnTo>
                    <a:pt x="101" y="10"/>
                  </a:lnTo>
                  <a:lnTo>
                    <a:pt x="94" y="7"/>
                  </a:lnTo>
                  <a:lnTo>
                    <a:pt x="87" y="6"/>
                  </a:lnTo>
                  <a:lnTo>
                    <a:pt x="80" y="5"/>
                  </a:lnTo>
                  <a:lnTo>
                    <a:pt x="74" y="4"/>
                  </a:lnTo>
                  <a:lnTo>
                    <a:pt x="67" y="3"/>
                  </a:lnTo>
                  <a:lnTo>
                    <a:pt x="62" y="2"/>
                  </a:lnTo>
                  <a:lnTo>
                    <a:pt x="54" y="2"/>
                  </a:lnTo>
                  <a:lnTo>
                    <a:pt x="42" y="0"/>
                  </a:lnTo>
                  <a:lnTo>
                    <a:pt x="31" y="0"/>
                  </a:lnTo>
                  <a:lnTo>
                    <a:pt x="19" y="2"/>
                  </a:lnTo>
                  <a:lnTo>
                    <a:pt x="9" y="3"/>
                  </a:lnTo>
                  <a:lnTo>
                    <a:pt x="2" y="5"/>
                  </a:lnTo>
                  <a:lnTo>
                    <a:pt x="0" y="10"/>
                  </a:lnTo>
                  <a:close/>
                </a:path>
              </a:pathLst>
            </a:custGeom>
            <a:solidFill>
              <a:srgbClr val="000000"/>
            </a:solidFill>
            <a:ln w="9525">
              <a:noFill/>
              <a:round/>
              <a:headEnd/>
              <a:tailEnd/>
            </a:ln>
          </p:spPr>
          <p:txBody>
            <a:bodyPr/>
            <a:lstStyle/>
            <a:p>
              <a:endParaRPr lang="zh-CN" altLang="en-US" sz="1800"/>
            </a:p>
          </p:txBody>
        </p:sp>
        <p:sp>
          <p:nvSpPr>
            <p:cNvPr id="73" name="Freeform 350"/>
            <p:cNvSpPr>
              <a:spLocks/>
            </p:cNvSpPr>
            <p:nvPr/>
          </p:nvSpPr>
          <p:spPr bwMode="auto">
            <a:xfrm>
              <a:off x="3174" y="2266"/>
              <a:ext cx="57" cy="64"/>
            </a:xfrm>
            <a:custGeom>
              <a:avLst/>
              <a:gdLst>
                <a:gd name="T0" fmla="*/ 57 w 113"/>
                <a:gd name="T1" fmla="*/ 37 h 128"/>
                <a:gd name="T2" fmla="*/ 56 w 113"/>
                <a:gd name="T3" fmla="*/ 30 h 128"/>
                <a:gd name="T4" fmla="*/ 55 w 113"/>
                <a:gd name="T5" fmla="*/ 24 h 128"/>
                <a:gd name="T6" fmla="*/ 52 w 113"/>
                <a:gd name="T7" fmla="*/ 19 h 128"/>
                <a:gd name="T8" fmla="*/ 49 w 113"/>
                <a:gd name="T9" fmla="*/ 14 h 128"/>
                <a:gd name="T10" fmla="*/ 46 w 113"/>
                <a:gd name="T11" fmla="*/ 9 h 128"/>
                <a:gd name="T12" fmla="*/ 41 w 113"/>
                <a:gd name="T13" fmla="*/ 6 h 128"/>
                <a:gd name="T14" fmla="*/ 36 w 113"/>
                <a:gd name="T15" fmla="*/ 3 h 128"/>
                <a:gd name="T16" fmla="*/ 30 w 113"/>
                <a:gd name="T17" fmla="*/ 1 h 128"/>
                <a:gd name="T18" fmla="*/ 25 w 113"/>
                <a:gd name="T19" fmla="*/ 0 h 128"/>
                <a:gd name="T20" fmla="*/ 21 w 113"/>
                <a:gd name="T21" fmla="*/ 1 h 128"/>
                <a:gd name="T22" fmla="*/ 17 w 113"/>
                <a:gd name="T23" fmla="*/ 2 h 128"/>
                <a:gd name="T24" fmla="*/ 12 w 113"/>
                <a:gd name="T25" fmla="*/ 5 h 128"/>
                <a:gd name="T26" fmla="*/ 9 w 113"/>
                <a:gd name="T27" fmla="*/ 7 h 128"/>
                <a:gd name="T28" fmla="*/ 6 w 113"/>
                <a:gd name="T29" fmla="*/ 11 h 128"/>
                <a:gd name="T30" fmla="*/ 4 w 113"/>
                <a:gd name="T31" fmla="*/ 15 h 128"/>
                <a:gd name="T32" fmla="*/ 2 w 113"/>
                <a:gd name="T33" fmla="*/ 19 h 128"/>
                <a:gd name="T34" fmla="*/ 0 w 113"/>
                <a:gd name="T35" fmla="*/ 28 h 128"/>
                <a:gd name="T36" fmla="*/ 2 w 113"/>
                <a:gd name="T37" fmla="*/ 38 h 128"/>
                <a:gd name="T38" fmla="*/ 7 w 113"/>
                <a:gd name="T39" fmla="*/ 47 h 128"/>
                <a:gd name="T40" fmla="*/ 14 w 113"/>
                <a:gd name="T41" fmla="*/ 55 h 128"/>
                <a:gd name="T42" fmla="*/ 22 w 113"/>
                <a:gd name="T43" fmla="*/ 61 h 128"/>
                <a:gd name="T44" fmla="*/ 32 w 113"/>
                <a:gd name="T45" fmla="*/ 64 h 128"/>
                <a:gd name="T46" fmla="*/ 41 w 113"/>
                <a:gd name="T47" fmla="*/ 63 h 128"/>
                <a:gd name="T48" fmla="*/ 49 w 113"/>
                <a:gd name="T49" fmla="*/ 58 h 128"/>
                <a:gd name="T50" fmla="*/ 49 w 113"/>
                <a:gd name="T51" fmla="*/ 58 h 128"/>
                <a:gd name="T52" fmla="*/ 49 w 113"/>
                <a:gd name="T53" fmla="*/ 57 h 128"/>
                <a:gd name="T54" fmla="*/ 49 w 113"/>
                <a:gd name="T55" fmla="*/ 57 h 128"/>
                <a:gd name="T56" fmla="*/ 49 w 113"/>
                <a:gd name="T57" fmla="*/ 58 h 128"/>
                <a:gd name="T58" fmla="*/ 41 w 113"/>
                <a:gd name="T59" fmla="*/ 60 h 128"/>
                <a:gd name="T60" fmla="*/ 34 w 113"/>
                <a:gd name="T61" fmla="*/ 59 h 128"/>
                <a:gd name="T62" fmla="*/ 26 w 113"/>
                <a:gd name="T63" fmla="*/ 56 h 128"/>
                <a:gd name="T64" fmla="*/ 20 w 113"/>
                <a:gd name="T65" fmla="*/ 51 h 128"/>
                <a:gd name="T66" fmla="*/ 14 w 113"/>
                <a:gd name="T67" fmla="*/ 45 h 128"/>
                <a:gd name="T68" fmla="*/ 10 w 113"/>
                <a:gd name="T69" fmla="*/ 38 h 128"/>
                <a:gd name="T70" fmla="*/ 7 w 113"/>
                <a:gd name="T71" fmla="*/ 31 h 128"/>
                <a:gd name="T72" fmla="*/ 6 w 113"/>
                <a:gd name="T73" fmla="*/ 24 h 128"/>
                <a:gd name="T74" fmla="*/ 7 w 113"/>
                <a:gd name="T75" fmla="*/ 17 h 128"/>
                <a:gd name="T76" fmla="*/ 10 w 113"/>
                <a:gd name="T77" fmla="*/ 11 h 128"/>
                <a:gd name="T78" fmla="*/ 14 w 113"/>
                <a:gd name="T79" fmla="*/ 7 h 128"/>
                <a:gd name="T80" fmla="*/ 19 w 113"/>
                <a:gd name="T81" fmla="*/ 5 h 128"/>
                <a:gd name="T82" fmla="*/ 25 w 113"/>
                <a:gd name="T83" fmla="*/ 4 h 128"/>
                <a:gd name="T84" fmla="*/ 32 w 113"/>
                <a:gd name="T85" fmla="*/ 4 h 128"/>
                <a:gd name="T86" fmla="*/ 38 w 113"/>
                <a:gd name="T87" fmla="*/ 6 h 128"/>
                <a:gd name="T88" fmla="*/ 44 w 113"/>
                <a:gd name="T89" fmla="*/ 9 h 128"/>
                <a:gd name="T90" fmla="*/ 49 w 113"/>
                <a:gd name="T91" fmla="*/ 15 h 128"/>
                <a:gd name="T92" fmla="*/ 53 w 113"/>
                <a:gd name="T93" fmla="*/ 22 h 128"/>
                <a:gd name="T94" fmla="*/ 55 w 113"/>
                <a:gd name="T95" fmla="*/ 29 h 128"/>
                <a:gd name="T96" fmla="*/ 56 w 113"/>
                <a:gd name="T97" fmla="*/ 37 h 128"/>
                <a:gd name="T98" fmla="*/ 56 w 113"/>
                <a:gd name="T99" fmla="*/ 37 h 128"/>
                <a:gd name="T100" fmla="*/ 57 w 113"/>
                <a:gd name="T101" fmla="*/ 37 h 128"/>
                <a:gd name="T102" fmla="*/ 57 w 113"/>
                <a:gd name="T103" fmla="*/ 37 h 128"/>
                <a:gd name="T104" fmla="*/ 57 w 113"/>
                <a:gd name="T105" fmla="*/ 37 h 128"/>
                <a:gd name="T106" fmla="*/ 57 w 113"/>
                <a:gd name="T107" fmla="*/ 37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
                <a:gd name="T163" fmla="*/ 0 h 128"/>
                <a:gd name="T164" fmla="*/ 113 w 113"/>
                <a:gd name="T165" fmla="*/ 128 h 1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 h="128">
                  <a:moveTo>
                    <a:pt x="113" y="74"/>
                  </a:moveTo>
                  <a:lnTo>
                    <a:pt x="111" y="61"/>
                  </a:lnTo>
                  <a:lnTo>
                    <a:pt x="109" y="49"/>
                  </a:lnTo>
                  <a:lnTo>
                    <a:pt x="104" y="38"/>
                  </a:lnTo>
                  <a:lnTo>
                    <a:pt x="98" y="28"/>
                  </a:lnTo>
                  <a:lnTo>
                    <a:pt x="91" y="19"/>
                  </a:lnTo>
                  <a:lnTo>
                    <a:pt x="82" y="12"/>
                  </a:lnTo>
                  <a:lnTo>
                    <a:pt x="72" y="6"/>
                  </a:lnTo>
                  <a:lnTo>
                    <a:pt x="59" y="2"/>
                  </a:lnTo>
                  <a:lnTo>
                    <a:pt x="50" y="0"/>
                  </a:lnTo>
                  <a:lnTo>
                    <a:pt x="41" y="2"/>
                  </a:lnTo>
                  <a:lnTo>
                    <a:pt x="33" y="5"/>
                  </a:lnTo>
                  <a:lnTo>
                    <a:pt x="24" y="10"/>
                  </a:lnTo>
                  <a:lnTo>
                    <a:pt x="18" y="15"/>
                  </a:lnTo>
                  <a:lnTo>
                    <a:pt x="12" y="23"/>
                  </a:lnTo>
                  <a:lnTo>
                    <a:pt x="7" y="30"/>
                  </a:lnTo>
                  <a:lnTo>
                    <a:pt x="4" y="38"/>
                  </a:lnTo>
                  <a:lnTo>
                    <a:pt x="0" y="57"/>
                  </a:lnTo>
                  <a:lnTo>
                    <a:pt x="4" y="76"/>
                  </a:lnTo>
                  <a:lnTo>
                    <a:pt x="13" y="95"/>
                  </a:lnTo>
                  <a:lnTo>
                    <a:pt x="27" y="111"/>
                  </a:lnTo>
                  <a:lnTo>
                    <a:pt x="44" y="122"/>
                  </a:lnTo>
                  <a:lnTo>
                    <a:pt x="63" y="128"/>
                  </a:lnTo>
                  <a:lnTo>
                    <a:pt x="81" y="127"/>
                  </a:lnTo>
                  <a:lnTo>
                    <a:pt x="98" y="117"/>
                  </a:lnTo>
                  <a:lnTo>
                    <a:pt x="98" y="116"/>
                  </a:lnTo>
                  <a:lnTo>
                    <a:pt x="98" y="114"/>
                  </a:lnTo>
                  <a:lnTo>
                    <a:pt x="97" y="116"/>
                  </a:lnTo>
                  <a:lnTo>
                    <a:pt x="82" y="120"/>
                  </a:lnTo>
                  <a:lnTo>
                    <a:pt x="67" y="119"/>
                  </a:lnTo>
                  <a:lnTo>
                    <a:pt x="52" y="113"/>
                  </a:lnTo>
                  <a:lnTo>
                    <a:pt x="39" y="103"/>
                  </a:lnTo>
                  <a:lnTo>
                    <a:pt x="28" y="90"/>
                  </a:lnTo>
                  <a:lnTo>
                    <a:pt x="19" y="76"/>
                  </a:lnTo>
                  <a:lnTo>
                    <a:pt x="13" y="63"/>
                  </a:lnTo>
                  <a:lnTo>
                    <a:pt x="11" y="49"/>
                  </a:lnTo>
                  <a:lnTo>
                    <a:pt x="13" y="35"/>
                  </a:lnTo>
                  <a:lnTo>
                    <a:pt x="19" y="23"/>
                  </a:lnTo>
                  <a:lnTo>
                    <a:pt x="27" y="15"/>
                  </a:lnTo>
                  <a:lnTo>
                    <a:pt x="38" y="10"/>
                  </a:lnTo>
                  <a:lnTo>
                    <a:pt x="50" y="8"/>
                  </a:lnTo>
                  <a:lnTo>
                    <a:pt x="63" y="8"/>
                  </a:lnTo>
                  <a:lnTo>
                    <a:pt x="75" y="12"/>
                  </a:lnTo>
                  <a:lnTo>
                    <a:pt x="87" y="19"/>
                  </a:lnTo>
                  <a:lnTo>
                    <a:pt x="97" y="30"/>
                  </a:lnTo>
                  <a:lnTo>
                    <a:pt x="105" y="44"/>
                  </a:lnTo>
                  <a:lnTo>
                    <a:pt x="110" y="59"/>
                  </a:lnTo>
                  <a:lnTo>
                    <a:pt x="112" y="75"/>
                  </a:lnTo>
                  <a:lnTo>
                    <a:pt x="113" y="74"/>
                  </a:lnTo>
                  <a:close/>
                </a:path>
              </a:pathLst>
            </a:custGeom>
            <a:solidFill>
              <a:srgbClr val="000000"/>
            </a:solidFill>
            <a:ln w="9525">
              <a:noFill/>
              <a:round/>
              <a:headEnd/>
              <a:tailEnd/>
            </a:ln>
          </p:spPr>
          <p:txBody>
            <a:bodyPr/>
            <a:lstStyle/>
            <a:p>
              <a:endParaRPr lang="zh-CN" altLang="en-US" sz="1800"/>
            </a:p>
          </p:txBody>
        </p:sp>
        <p:sp>
          <p:nvSpPr>
            <p:cNvPr id="74" name="Freeform 351"/>
            <p:cNvSpPr>
              <a:spLocks/>
            </p:cNvSpPr>
            <p:nvPr/>
          </p:nvSpPr>
          <p:spPr bwMode="auto">
            <a:xfrm>
              <a:off x="3229" y="2297"/>
              <a:ext cx="25" cy="19"/>
            </a:xfrm>
            <a:custGeom>
              <a:avLst/>
              <a:gdLst>
                <a:gd name="T0" fmla="*/ 0 w 48"/>
                <a:gd name="T1" fmla="*/ 7 h 39"/>
                <a:gd name="T2" fmla="*/ 3 w 48"/>
                <a:gd name="T3" fmla="*/ 4 h 39"/>
                <a:gd name="T4" fmla="*/ 7 w 48"/>
                <a:gd name="T5" fmla="*/ 4 h 39"/>
                <a:gd name="T6" fmla="*/ 11 w 48"/>
                <a:gd name="T7" fmla="*/ 6 h 39"/>
                <a:gd name="T8" fmla="*/ 15 w 48"/>
                <a:gd name="T9" fmla="*/ 9 h 39"/>
                <a:gd name="T10" fmla="*/ 16 w 48"/>
                <a:gd name="T11" fmla="*/ 10 h 39"/>
                <a:gd name="T12" fmla="*/ 17 w 48"/>
                <a:gd name="T13" fmla="*/ 12 h 39"/>
                <a:gd name="T14" fmla="*/ 18 w 48"/>
                <a:gd name="T15" fmla="*/ 13 h 39"/>
                <a:gd name="T16" fmla="*/ 19 w 48"/>
                <a:gd name="T17" fmla="*/ 15 h 39"/>
                <a:gd name="T18" fmla="*/ 20 w 48"/>
                <a:gd name="T19" fmla="*/ 16 h 39"/>
                <a:gd name="T20" fmla="*/ 20 w 48"/>
                <a:gd name="T21" fmla="*/ 18 h 39"/>
                <a:gd name="T22" fmla="*/ 21 w 48"/>
                <a:gd name="T23" fmla="*/ 19 h 39"/>
                <a:gd name="T24" fmla="*/ 23 w 48"/>
                <a:gd name="T25" fmla="*/ 19 h 39"/>
                <a:gd name="T26" fmla="*/ 24 w 48"/>
                <a:gd name="T27" fmla="*/ 19 h 39"/>
                <a:gd name="T28" fmla="*/ 24 w 48"/>
                <a:gd name="T29" fmla="*/ 19 h 39"/>
                <a:gd name="T30" fmla="*/ 25 w 48"/>
                <a:gd name="T31" fmla="*/ 17 h 39"/>
                <a:gd name="T32" fmla="*/ 25 w 48"/>
                <a:gd name="T33" fmla="*/ 16 h 39"/>
                <a:gd name="T34" fmla="*/ 24 w 48"/>
                <a:gd name="T35" fmla="*/ 10 h 39"/>
                <a:gd name="T36" fmla="*/ 21 w 48"/>
                <a:gd name="T37" fmla="*/ 5 h 39"/>
                <a:gd name="T38" fmla="*/ 17 w 48"/>
                <a:gd name="T39" fmla="*/ 1 h 39"/>
                <a:gd name="T40" fmla="*/ 11 w 48"/>
                <a:gd name="T41" fmla="*/ 0 h 39"/>
                <a:gd name="T42" fmla="*/ 7 w 48"/>
                <a:gd name="T43" fmla="*/ 0 h 39"/>
                <a:gd name="T44" fmla="*/ 4 w 48"/>
                <a:gd name="T45" fmla="*/ 1 h 39"/>
                <a:gd name="T46" fmla="*/ 1 w 48"/>
                <a:gd name="T47" fmla="*/ 4 h 39"/>
                <a:gd name="T48" fmla="*/ 0 w 48"/>
                <a:gd name="T49" fmla="*/ 7 h 39"/>
                <a:gd name="T50" fmla="*/ 0 w 48"/>
                <a:gd name="T51" fmla="*/ 7 h 39"/>
                <a:gd name="T52" fmla="*/ 0 w 48"/>
                <a:gd name="T53" fmla="*/ 7 h 39"/>
                <a:gd name="T54" fmla="*/ 0 w 48"/>
                <a:gd name="T55" fmla="*/ 7 h 39"/>
                <a:gd name="T56" fmla="*/ 0 w 48"/>
                <a:gd name="T57" fmla="*/ 7 h 39"/>
                <a:gd name="T58" fmla="*/ 0 w 48"/>
                <a:gd name="T59" fmla="*/ 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39"/>
                <a:gd name="T92" fmla="*/ 48 w 48"/>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39">
                  <a:moveTo>
                    <a:pt x="0" y="15"/>
                  </a:moveTo>
                  <a:lnTo>
                    <a:pt x="5" y="8"/>
                  </a:lnTo>
                  <a:lnTo>
                    <a:pt x="14" y="8"/>
                  </a:lnTo>
                  <a:lnTo>
                    <a:pt x="22" y="12"/>
                  </a:lnTo>
                  <a:lnTo>
                    <a:pt x="29" y="18"/>
                  </a:lnTo>
                  <a:lnTo>
                    <a:pt x="31" y="21"/>
                  </a:lnTo>
                  <a:lnTo>
                    <a:pt x="33" y="24"/>
                  </a:lnTo>
                  <a:lnTo>
                    <a:pt x="35" y="27"/>
                  </a:lnTo>
                  <a:lnTo>
                    <a:pt x="37" y="31"/>
                  </a:lnTo>
                  <a:lnTo>
                    <a:pt x="38" y="33"/>
                  </a:lnTo>
                  <a:lnTo>
                    <a:pt x="39" y="36"/>
                  </a:lnTo>
                  <a:lnTo>
                    <a:pt x="41" y="38"/>
                  </a:lnTo>
                  <a:lnTo>
                    <a:pt x="44" y="39"/>
                  </a:lnTo>
                  <a:lnTo>
                    <a:pt x="46" y="39"/>
                  </a:lnTo>
                  <a:lnTo>
                    <a:pt x="47" y="38"/>
                  </a:lnTo>
                  <a:lnTo>
                    <a:pt x="48" y="35"/>
                  </a:lnTo>
                  <a:lnTo>
                    <a:pt x="48" y="33"/>
                  </a:lnTo>
                  <a:lnTo>
                    <a:pt x="46" y="21"/>
                  </a:lnTo>
                  <a:lnTo>
                    <a:pt x="41" y="11"/>
                  </a:lnTo>
                  <a:lnTo>
                    <a:pt x="33" y="3"/>
                  </a:lnTo>
                  <a:lnTo>
                    <a:pt x="22" y="0"/>
                  </a:lnTo>
                  <a:lnTo>
                    <a:pt x="14" y="0"/>
                  </a:lnTo>
                  <a:lnTo>
                    <a:pt x="7" y="2"/>
                  </a:lnTo>
                  <a:lnTo>
                    <a:pt x="2" y="8"/>
                  </a:lnTo>
                  <a:lnTo>
                    <a:pt x="0" y="15"/>
                  </a:lnTo>
                  <a:close/>
                </a:path>
              </a:pathLst>
            </a:custGeom>
            <a:solidFill>
              <a:srgbClr val="000000"/>
            </a:solidFill>
            <a:ln w="9525">
              <a:noFill/>
              <a:round/>
              <a:headEnd/>
              <a:tailEnd/>
            </a:ln>
          </p:spPr>
          <p:txBody>
            <a:bodyPr/>
            <a:lstStyle/>
            <a:p>
              <a:endParaRPr lang="zh-CN" altLang="en-US" sz="1800"/>
            </a:p>
          </p:txBody>
        </p:sp>
        <p:sp>
          <p:nvSpPr>
            <p:cNvPr id="75" name="Freeform 352"/>
            <p:cNvSpPr>
              <a:spLocks/>
            </p:cNvSpPr>
            <p:nvPr/>
          </p:nvSpPr>
          <p:spPr bwMode="auto">
            <a:xfrm>
              <a:off x="3250" y="2293"/>
              <a:ext cx="62" cy="61"/>
            </a:xfrm>
            <a:custGeom>
              <a:avLst/>
              <a:gdLst>
                <a:gd name="T0" fmla="*/ 5 w 124"/>
                <a:gd name="T1" fmla="*/ 19 h 121"/>
                <a:gd name="T2" fmla="*/ 12 w 124"/>
                <a:gd name="T3" fmla="*/ 8 h 121"/>
                <a:gd name="T4" fmla="*/ 23 w 124"/>
                <a:gd name="T5" fmla="*/ 3 h 121"/>
                <a:gd name="T6" fmla="*/ 36 w 124"/>
                <a:gd name="T7" fmla="*/ 4 h 121"/>
                <a:gd name="T8" fmla="*/ 49 w 124"/>
                <a:gd name="T9" fmla="*/ 10 h 121"/>
                <a:gd name="T10" fmla="*/ 56 w 124"/>
                <a:gd name="T11" fmla="*/ 25 h 121"/>
                <a:gd name="T12" fmla="*/ 56 w 124"/>
                <a:gd name="T13" fmla="*/ 39 h 121"/>
                <a:gd name="T14" fmla="*/ 52 w 124"/>
                <a:gd name="T15" fmla="*/ 48 h 121"/>
                <a:gd name="T16" fmla="*/ 43 w 124"/>
                <a:gd name="T17" fmla="*/ 53 h 121"/>
                <a:gd name="T18" fmla="*/ 32 w 124"/>
                <a:gd name="T19" fmla="*/ 55 h 121"/>
                <a:gd name="T20" fmla="*/ 22 w 124"/>
                <a:gd name="T21" fmla="*/ 53 h 121"/>
                <a:gd name="T22" fmla="*/ 14 w 124"/>
                <a:gd name="T23" fmla="*/ 49 h 121"/>
                <a:gd name="T24" fmla="*/ 8 w 124"/>
                <a:gd name="T25" fmla="*/ 42 h 121"/>
                <a:gd name="T26" fmla="*/ 3 w 124"/>
                <a:gd name="T27" fmla="*/ 34 h 121"/>
                <a:gd name="T28" fmla="*/ 2 w 124"/>
                <a:gd name="T29" fmla="*/ 30 h 121"/>
                <a:gd name="T30" fmla="*/ 0 w 124"/>
                <a:gd name="T31" fmla="*/ 30 h 121"/>
                <a:gd name="T32" fmla="*/ 3 w 124"/>
                <a:gd name="T33" fmla="*/ 37 h 121"/>
                <a:gd name="T34" fmla="*/ 9 w 124"/>
                <a:gd name="T35" fmla="*/ 48 h 121"/>
                <a:gd name="T36" fmla="*/ 19 w 124"/>
                <a:gd name="T37" fmla="*/ 57 h 121"/>
                <a:gd name="T38" fmla="*/ 31 w 124"/>
                <a:gd name="T39" fmla="*/ 61 h 121"/>
                <a:gd name="T40" fmla="*/ 45 w 124"/>
                <a:gd name="T41" fmla="*/ 58 h 121"/>
                <a:gd name="T42" fmla="*/ 54 w 124"/>
                <a:gd name="T43" fmla="*/ 52 h 121"/>
                <a:gd name="T44" fmla="*/ 60 w 124"/>
                <a:gd name="T45" fmla="*/ 44 h 121"/>
                <a:gd name="T46" fmla="*/ 62 w 124"/>
                <a:gd name="T47" fmla="*/ 34 h 121"/>
                <a:gd name="T48" fmla="*/ 60 w 124"/>
                <a:gd name="T49" fmla="*/ 22 h 121"/>
                <a:gd name="T50" fmla="*/ 54 w 124"/>
                <a:gd name="T51" fmla="*/ 12 h 121"/>
                <a:gd name="T52" fmla="*/ 45 w 124"/>
                <a:gd name="T53" fmla="*/ 4 h 121"/>
                <a:gd name="T54" fmla="*/ 33 w 124"/>
                <a:gd name="T55" fmla="*/ 1 h 121"/>
                <a:gd name="T56" fmla="*/ 21 w 124"/>
                <a:gd name="T57" fmla="*/ 1 h 121"/>
                <a:gd name="T58" fmla="*/ 13 w 124"/>
                <a:gd name="T59" fmla="*/ 5 h 121"/>
                <a:gd name="T60" fmla="*/ 7 w 124"/>
                <a:gd name="T61" fmla="*/ 12 h 121"/>
                <a:gd name="T62" fmla="*/ 3 w 124"/>
                <a:gd name="T63" fmla="*/ 21 h 121"/>
                <a:gd name="T64" fmla="*/ 3 w 124"/>
                <a:gd name="T65" fmla="*/ 27 h 121"/>
                <a:gd name="T66" fmla="*/ 4 w 124"/>
                <a:gd name="T67" fmla="*/ 27 h 121"/>
                <a:gd name="T68" fmla="*/ 4 w 124"/>
                <a:gd name="T69" fmla="*/ 2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21"/>
                <a:gd name="T107" fmla="*/ 124 w 12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21">
                  <a:moveTo>
                    <a:pt x="7" y="53"/>
                  </a:moveTo>
                  <a:lnTo>
                    <a:pt x="10" y="38"/>
                  </a:lnTo>
                  <a:lnTo>
                    <a:pt x="15" y="26"/>
                  </a:lnTo>
                  <a:lnTo>
                    <a:pt x="23" y="16"/>
                  </a:lnTo>
                  <a:lnTo>
                    <a:pt x="34" y="9"/>
                  </a:lnTo>
                  <a:lnTo>
                    <a:pt x="45" y="5"/>
                  </a:lnTo>
                  <a:lnTo>
                    <a:pt x="58" y="4"/>
                  </a:lnTo>
                  <a:lnTo>
                    <a:pt x="72" y="7"/>
                  </a:lnTo>
                  <a:lnTo>
                    <a:pt x="85" y="11"/>
                  </a:lnTo>
                  <a:lnTo>
                    <a:pt x="98" y="20"/>
                  </a:lnTo>
                  <a:lnTo>
                    <a:pt x="106" y="34"/>
                  </a:lnTo>
                  <a:lnTo>
                    <a:pt x="112" y="49"/>
                  </a:lnTo>
                  <a:lnTo>
                    <a:pt x="113" y="65"/>
                  </a:lnTo>
                  <a:lnTo>
                    <a:pt x="112" y="77"/>
                  </a:lnTo>
                  <a:lnTo>
                    <a:pt x="109" y="87"/>
                  </a:lnTo>
                  <a:lnTo>
                    <a:pt x="103" y="95"/>
                  </a:lnTo>
                  <a:lnTo>
                    <a:pt x="95" y="101"/>
                  </a:lnTo>
                  <a:lnTo>
                    <a:pt x="86" y="106"/>
                  </a:lnTo>
                  <a:lnTo>
                    <a:pt x="75" y="108"/>
                  </a:lnTo>
                  <a:lnTo>
                    <a:pt x="64" y="109"/>
                  </a:lnTo>
                  <a:lnTo>
                    <a:pt x="52" y="108"/>
                  </a:lnTo>
                  <a:lnTo>
                    <a:pt x="43" y="106"/>
                  </a:lnTo>
                  <a:lnTo>
                    <a:pt x="35" y="102"/>
                  </a:lnTo>
                  <a:lnTo>
                    <a:pt x="27" y="98"/>
                  </a:lnTo>
                  <a:lnTo>
                    <a:pt x="21" y="91"/>
                  </a:lnTo>
                  <a:lnTo>
                    <a:pt x="15" y="84"/>
                  </a:lnTo>
                  <a:lnTo>
                    <a:pt x="10" y="77"/>
                  </a:lnTo>
                  <a:lnTo>
                    <a:pt x="6" y="68"/>
                  </a:lnTo>
                  <a:lnTo>
                    <a:pt x="3" y="60"/>
                  </a:lnTo>
                  <a:lnTo>
                    <a:pt x="2" y="60"/>
                  </a:lnTo>
                  <a:lnTo>
                    <a:pt x="0" y="60"/>
                  </a:lnTo>
                  <a:lnTo>
                    <a:pt x="0" y="61"/>
                  </a:lnTo>
                  <a:lnTo>
                    <a:pt x="5" y="73"/>
                  </a:lnTo>
                  <a:lnTo>
                    <a:pt x="11" y="86"/>
                  </a:lnTo>
                  <a:lnTo>
                    <a:pt x="18" y="96"/>
                  </a:lnTo>
                  <a:lnTo>
                    <a:pt x="27" y="107"/>
                  </a:lnTo>
                  <a:lnTo>
                    <a:pt x="37" y="114"/>
                  </a:lnTo>
                  <a:lnTo>
                    <a:pt x="49" y="118"/>
                  </a:lnTo>
                  <a:lnTo>
                    <a:pt x="63" y="121"/>
                  </a:lnTo>
                  <a:lnTo>
                    <a:pt x="78" y="118"/>
                  </a:lnTo>
                  <a:lnTo>
                    <a:pt x="89" y="115"/>
                  </a:lnTo>
                  <a:lnTo>
                    <a:pt x="98" y="110"/>
                  </a:lnTo>
                  <a:lnTo>
                    <a:pt x="108" y="103"/>
                  </a:lnTo>
                  <a:lnTo>
                    <a:pt x="115" y="96"/>
                  </a:lnTo>
                  <a:lnTo>
                    <a:pt x="119" y="88"/>
                  </a:lnTo>
                  <a:lnTo>
                    <a:pt x="123" y="79"/>
                  </a:lnTo>
                  <a:lnTo>
                    <a:pt x="124" y="68"/>
                  </a:lnTo>
                  <a:lnTo>
                    <a:pt x="123" y="56"/>
                  </a:lnTo>
                  <a:lnTo>
                    <a:pt x="119" y="43"/>
                  </a:lnTo>
                  <a:lnTo>
                    <a:pt x="115" y="32"/>
                  </a:lnTo>
                  <a:lnTo>
                    <a:pt x="108" y="23"/>
                  </a:lnTo>
                  <a:lnTo>
                    <a:pt x="98" y="13"/>
                  </a:lnTo>
                  <a:lnTo>
                    <a:pt x="89" y="8"/>
                  </a:lnTo>
                  <a:lnTo>
                    <a:pt x="78" y="3"/>
                  </a:lnTo>
                  <a:lnTo>
                    <a:pt x="65" y="1"/>
                  </a:lnTo>
                  <a:lnTo>
                    <a:pt x="52" y="0"/>
                  </a:lnTo>
                  <a:lnTo>
                    <a:pt x="42" y="1"/>
                  </a:lnTo>
                  <a:lnTo>
                    <a:pt x="33" y="4"/>
                  </a:lnTo>
                  <a:lnTo>
                    <a:pt x="26" y="10"/>
                  </a:lnTo>
                  <a:lnTo>
                    <a:pt x="19" y="16"/>
                  </a:lnTo>
                  <a:lnTo>
                    <a:pt x="13" y="24"/>
                  </a:lnTo>
                  <a:lnTo>
                    <a:pt x="8" y="33"/>
                  </a:lnTo>
                  <a:lnTo>
                    <a:pt x="6" y="42"/>
                  </a:lnTo>
                  <a:lnTo>
                    <a:pt x="6" y="53"/>
                  </a:lnTo>
                  <a:lnTo>
                    <a:pt x="7" y="53"/>
                  </a:lnTo>
                  <a:close/>
                </a:path>
              </a:pathLst>
            </a:custGeom>
            <a:solidFill>
              <a:srgbClr val="000000"/>
            </a:solidFill>
            <a:ln w="9525">
              <a:noFill/>
              <a:round/>
              <a:headEnd/>
              <a:tailEnd/>
            </a:ln>
          </p:spPr>
          <p:txBody>
            <a:bodyPr/>
            <a:lstStyle/>
            <a:p>
              <a:endParaRPr lang="zh-CN" altLang="en-US" sz="1800"/>
            </a:p>
          </p:txBody>
        </p:sp>
        <p:sp>
          <p:nvSpPr>
            <p:cNvPr id="76" name="Freeform 353"/>
            <p:cNvSpPr>
              <a:spLocks/>
            </p:cNvSpPr>
            <p:nvPr/>
          </p:nvSpPr>
          <p:spPr bwMode="auto">
            <a:xfrm>
              <a:off x="3303" y="2316"/>
              <a:ext cx="65" cy="14"/>
            </a:xfrm>
            <a:custGeom>
              <a:avLst/>
              <a:gdLst>
                <a:gd name="T0" fmla="*/ 65 w 131"/>
                <a:gd name="T1" fmla="*/ 0 h 28"/>
                <a:gd name="T2" fmla="*/ 57 w 131"/>
                <a:gd name="T3" fmla="*/ 1 h 28"/>
                <a:gd name="T4" fmla="*/ 49 w 131"/>
                <a:gd name="T5" fmla="*/ 2 h 28"/>
                <a:gd name="T6" fmla="*/ 41 w 131"/>
                <a:gd name="T7" fmla="*/ 3 h 28"/>
                <a:gd name="T8" fmla="*/ 33 w 131"/>
                <a:gd name="T9" fmla="*/ 5 h 28"/>
                <a:gd name="T10" fmla="*/ 25 w 131"/>
                <a:gd name="T11" fmla="*/ 6 h 28"/>
                <a:gd name="T12" fmla="*/ 17 w 131"/>
                <a:gd name="T13" fmla="*/ 7 h 28"/>
                <a:gd name="T14" fmla="*/ 10 w 131"/>
                <a:gd name="T15" fmla="*/ 9 h 28"/>
                <a:gd name="T16" fmla="*/ 2 w 131"/>
                <a:gd name="T17" fmla="*/ 12 h 28"/>
                <a:gd name="T18" fmla="*/ 1 w 131"/>
                <a:gd name="T19" fmla="*/ 12 h 28"/>
                <a:gd name="T20" fmla="*/ 0 w 131"/>
                <a:gd name="T21" fmla="*/ 13 h 28"/>
                <a:gd name="T22" fmla="*/ 0 w 131"/>
                <a:gd name="T23" fmla="*/ 14 h 28"/>
                <a:gd name="T24" fmla="*/ 1 w 131"/>
                <a:gd name="T25" fmla="*/ 14 h 28"/>
                <a:gd name="T26" fmla="*/ 9 w 131"/>
                <a:gd name="T27" fmla="*/ 13 h 28"/>
                <a:gd name="T28" fmla="*/ 17 w 131"/>
                <a:gd name="T29" fmla="*/ 11 h 28"/>
                <a:gd name="T30" fmla="*/ 25 w 131"/>
                <a:gd name="T31" fmla="*/ 9 h 28"/>
                <a:gd name="T32" fmla="*/ 33 w 131"/>
                <a:gd name="T33" fmla="*/ 7 h 28"/>
                <a:gd name="T34" fmla="*/ 41 w 131"/>
                <a:gd name="T35" fmla="*/ 5 h 28"/>
                <a:gd name="T36" fmla="*/ 49 w 131"/>
                <a:gd name="T37" fmla="*/ 3 h 28"/>
                <a:gd name="T38" fmla="*/ 57 w 131"/>
                <a:gd name="T39" fmla="*/ 2 h 28"/>
                <a:gd name="T40" fmla="*/ 65 w 131"/>
                <a:gd name="T41" fmla="*/ 0 h 28"/>
                <a:gd name="T42" fmla="*/ 65 w 131"/>
                <a:gd name="T43" fmla="*/ 0 h 28"/>
                <a:gd name="T44" fmla="*/ 65 w 131"/>
                <a:gd name="T45" fmla="*/ 0 h 28"/>
                <a:gd name="T46" fmla="*/ 65 w 131"/>
                <a:gd name="T47" fmla="*/ 0 h 28"/>
                <a:gd name="T48" fmla="*/ 65 w 131"/>
                <a:gd name="T49" fmla="*/ 0 h 28"/>
                <a:gd name="T50" fmla="*/ 65 w 131"/>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28"/>
                <a:gd name="T80" fmla="*/ 131 w 131"/>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28">
                  <a:moveTo>
                    <a:pt x="131" y="0"/>
                  </a:moveTo>
                  <a:lnTo>
                    <a:pt x="115" y="2"/>
                  </a:lnTo>
                  <a:lnTo>
                    <a:pt x="98" y="4"/>
                  </a:lnTo>
                  <a:lnTo>
                    <a:pt x="82" y="6"/>
                  </a:lnTo>
                  <a:lnTo>
                    <a:pt x="67" y="9"/>
                  </a:lnTo>
                  <a:lnTo>
                    <a:pt x="51" y="12"/>
                  </a:lnTo>
                  <a:lnTo>
                    <a:pt x="35" y="15"/>
                  </a:lnTo>
                  <a:lnTo>
                    <a:pt x="20" y="18"/>
                  </a:lnTo>
                  <a:lnTo>
                    <a:pt x="4" y="23"/>
                  </a:lnTo>
                  <a:lnTo>
                    <a:pt x="2" y="24"/>
                  </a:lnTo>
                  <a:lnTo>
                    <a:pt x="0" y="26"/>
                  </a:lnTo>
                  <a:lnTo>
                    <a:pt x="0" y="28"/>
                  </a:lnTo>
                  <a:lnTo>
                    <a:pt x="3" y="28"/>
                  </a:lnTo>
                  <a:lnTo>
                    <a:pt x="19" y="25"/>
                  </a:lnTo>
                  <a:lnTo>
                    <a:pt x="35" y="21"/>
                  </a:lnTo>
                  <a:lnTo>
                    <a:pt x="50" y="18"/>
                  </a:lnTo>
                  <a:lnTo>
                    <a:pt x="66" y="13"/>
                  </a:lnTo>
                  <a:lnTo>
                    <a:pt x="82" y="10"/>
                  </a:lnTo>
                  <a:lnTo>
                    <a:pt x="98" y="6"/>
                  </a:lnTo>
                  <a:lnTo>
                    <a:pt x="115" y="3"/>
                  </a:lnTo>
                  <a:lnTo>
                    <a:pt x="131" y="0"/>
                  </a:lnTo>
                  <a:close/>
                </a:path>
              </a:pathLst>
            </a:custGeom>
            <a:solidFill>
              <a:srgbClr val="000000"/>
            </a:solidFill>
            <a:ln w="9525">
              <a:noFill/>
              <a:round/>
              <a:headEnd/>
              <a:tailEnd/>
            </a:ln>
          </p:spPr>
          <p:txBody>
            <a:bodyPr/>
            <a:lstStyle/>
            <a:p>
              <a:endParaRPr lang="zh-CN" altLang="en-US" sz="1800"/>
            </a:p>
          </p:txBody>
        </p:sp>
        <p:sp>
          <p:nvSpPr>
            <p:cNvPr id="77" name="Freeform 354"/>
            <p:cNvSpPr>
              <a:spLocks/>
            </p:cNvSpPr>
            <p:nvPr/>
          </p:nvSpPr>
          <p:spPr bwMode="auto">
            <a:xfrm>
              <a:off x="3356" y="2174"/>
              <a:ext cx="53" cy="159"/>
            </a:xfrm>
            <a:custGeom>
              <a:avLst/>
              <a:gdLst>
                <a:gd name="T0" fmla="*/ 6 w 106"/>
                <a:gd name="T1" fmla="*/ 2 h 319"/>
                <a:gd name="T2" fmla="*/ 18 w 106"/>
                <a:gd name="T3" fmla="*/ 6 h 319"/>
                <a:gd name="T4" fmla="*/ 28 w 106"/>
                <a:gd name="T5" fmla="*/ 11 h 319"/>
                <a:gd name="T6" fmla="*/ 37 w 106"/>
                <a:gd name="T7" fmla="*/ 18 h 319"/>
                <a:gd name="T8" fmla="*/ 47 w 106"/>
                <a:gd name="T9" fmla="*/ 31 h 319"/>
                <a:gd name="T10" fmla="*/ 47 w 106"/>
                <a:gd name="T11" fmla="*/ 50 h 319"/>
                <a:gd name="T12" fmla="*/ 37 w 106"/>
                <a:gd name="T13" fmla="*/ 60 h 319"/>
                <a:gd name="T14" fmla="*/ 33 w 106"/>
                <a:gd name="T15" fmla="*/ 63 h 319"/>
                <a:gd name="T16" fmla="*/ 28 w 106"/>
                <a:gd name="T17" fmla="*/ 67 h 319"/>
                <a:gd name="T18" fmla="*/ 24 w 106"/>
                <a:gd name="T19" fmla="*/ 70 h 319"/>
                <a:gd name="T20" fmla="*/ 16 w 106"/>
                <a:gd name="T21" fmla="*/ 79 h 319"/>
                <a:gd name="T22" fmla="*/ 11 w 106"/>
                <a:gd name="T23" fmla="*/ 93 h 319"/>
                <a:gd name="T24" fmla="*/ 12 w 106"/>
                <a:gd name="T25" fmla="*/ 107 h 319"/>
                <a:gd name="T26" fmla="*/ 14 w 106"/>
                <a:gd name="T27" fmla="*/ 119 h 319"/>
                <a:gd name="T28" fmla="*/ 14 w 106"/>
                <a:gd name="T29" fmla="*/ 133 h 319"/>
                <a:gd name="T30" fmla="*/ 9 w 106"/>
                <a:gd name="T31" fmla="*/ 151 h 319"/>
                <a:gd name="T32" fmla="*/ 7 w 106"/>
                <a:gd name="T33" fmla="*/ 159 h 319"/>
                <a:gd name="T34" fmla="*/ 7 w 106"/>
                <a:gd name="T35" fmla="*/ 159 h 319"/>
                <a:gd name="T36" fmla="*/ 10 w 106"/>
                <a:gd name="T37" fmla="*/ 151 h 319"/>
                <a:gd name="T38" fmla="*/ 14 w 106"/>
                <a:gd name="T39" fmla="*/ 137 h 319"/>
                <a:gd name="T40" fmla="*/ 17 w 106"/>
                <a:gd name="T41" fmla="*/ 124 h 319"/>
                <a:gd name="T42" fmla="*/ 16 w 106"/>
                <a:gd name="T43" fmla="*/ 110 h 319"/>
                <a:gd name="T44" fmla="*/ 17 w 106"/>
                <a:gd name="T45" fmla="*/ 95 h 319"/>
                <a:gd name="T46" fmla="*/ 25 w 106"/>
                <a:gd name="T47" fmla="*/ 82 h 319"/>
                <a:gd name="T48" fmla="*/ 36 w 106"/>
                <a:gd name="T49" fmla="*/ 72 h 319"/>
                <a:gd name="T50" fmla="*/ 47 w 106"/>
                <a:gd name="T51" fmla="*/ 61 h 319"/>
                <a:gd name="T52" fmla="*/ 53 w 106"/>
                <a:gd name="T53" fmla="*/ 44 h 319"/>
                <a:gd name="T54" fmla="*/ 48 w 106"/>
                <a:gd name="T55" fmla="*/ 25 h 319"/>
                <a:gd name="T56" fmla="*/ 31 w 106"/>
                <a:gd name="T57" fmla="*/ 11 h 319"/>
                <a:gd name="T58" fmla="*/ 11 w 106"/>
                <a:gd name="T59" fmla="*/ 2 h 319"/>
                <a:gd name="T60" fmla="*/ 0 w 106"/>
                <a:gd name="T61" fmla="*/ 0 h 319"/>
                <a:gd name="T62" fmla="*/ 0 w 106"/>
                <a:gd name="T63" fmla="*/ 0 h 319"/>
                <a:gd name="T64" fmla="*/ 0 w 106"/>
                <a:gd name="T65" fmla="*/ 0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319"/>
                <a:gd name="T101" fmla="*/ 106 w 106"/>
                <a:gd name="T102" fmla="*/ 319 h 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319">
                  <a:moveTo>
                    <a:pt x="0" y="1"/>
                  </a:moveTo>
                  <a:lnTo>
                    <a:pt x="12" y="4"/>
                  </a:lnTo>
                  <a:lnTo>
                    <a:pt x="24" y="8"/>
                  </a:lnTo>
                  <a:lnTo>
                    <a:pt x="35" y="12"/>
                  </a:lnTo>
                  <a:lnTo>
                    <a:pt x="45" y="16"/>
                  </a:lnTo>
                  <a:lnTo>
                    <a:pt x="56" y="23"/>
                  </a:lnTo>
                  <a:lnTo>
                    <a:pt x="65" y="29"/>
                  </a:lnTo>
                  <a:lnTo>
                    <a:pt x="74" y="37"/>
                  </a:lnTo>
                  <a:lnTo>
                    <a:pt x="82" y="46"/>
                  </a:lnTo>
                  <a:lnTo>
                    <a:pt x="93" y="63"/>
                  </a:lnTo>
                  <a:lnTo>
                    <a:pt x="96" y="83"/>
                  </a:lnTo>
                  <a:lnTo>
                    <a:pt x="93" y="101"/>
                  </a:lnTo>
                  <a:lnTo>
                    <a:pt x="79" y="118"/>
                  </a:lnTo>
                  <a:lnTo>
                    <a:pt x="74" y="121"/>
                  </a:lnTo>
                  <a:lnTo>
                    <a:pt x="70" y="124"/>
                  </a:lnTo>
                  <a:lnTo>
                    <a:pt x="65" y="127"/>
                  </a:lnTo>
                  <a:lnTo>
                    <a:pt x="60" y="130"/>
                  </a:lnTo>
                  <a:lnTo>
                    <a:pt x="56" y="134"/>
                  </a:lnTo>
                  <a:lnTo>
                    <a:pt x="51" y="137"/>
                  </a:lnTo>
                  <a:lnTo>
                    <a:pt x="47" y="141"/>
                  </a:lnTo>
                  <a:lnTo>
                    <a:pt x="42" y="145"/>
                  </a:lnTo>
                  <a:lnTo>
                    <a:pt x="32" y="158"/>
                  </a:lnTo>
                  <a:lnTo>
                    <a:pt x="26" y="172"/>
                  </a:lnTo>
                  <a:lnTo>
                    <a:pt x="22" y="187"/>
                  </a:lnTo>
                  <a:lnTo>
                    <a:pt x="22" y="203"/>
                  </a:lnTo>
                  <a:lnTo>
                    <a:pt x="24" y="214"/>
                  </a:lnTo>
                  <a:lnTo>
                    <a:pt x="26" y="227"/>
                  </a:lnTo>
                  <a:lnTo>
                    <a:pt x="28" y="238"/>
                  </a:lnTo>
                  <a:lnTo>
                    <a:pt x="29" y="251"/>
                  </a:lnTo>
                  <a:lnTo>
                    <a:pt x="28" y="267"/>
                  </a:lnTo>
                  <a:lnTo>
                    <a:pt x="24" y="285"/>
                  </a:lnTo>
                  <a:lnTo>
                    <a:pt x="18" y="302"/>
                  </a:lnTo>
                  <a:lnTo>
                    <a:pt x="13" y="318"/>
                  </a:lnTo>
                  <a:lnTo>
                    <a:pt x="13" y="319"/>
                  </a:lnTo>
                  <a:lnTo>
                    <a:pt x="14" y="319"/>
                  </a:lnTo>
                  <a:lnTo>
                    <a:pt x="14" y="318"/>
                  </a:lnTo>
                  <a:lnTo>
                    <a:pt x="19" y="303"/>
                  </a:lnTo>
                  <a:lnTo>
                    <a:pt x="24" y="289"/>
                  </a:lnTo>
                  <a:lnTo>
                    <a:pt x="28" y="275"/>
                  </a:lnTo>
                  <a:lnTo>
                    <a:pt x="32" y="260"/>
                  </a:lnTo>
                  <a:lnTo>
                    <a:pt x="33" y="248"/>
                  </a:lnTo>
                  <a:lnTo>
                    <a:pt x="33" y="234"/>
                  </a:lnTo>
                  <a:lnTo>
                    <a:pt x="32" y="220"/>
                  </a:lnTo>
                  <a:lnTo>
                    <a:pt x="32" y="207"/>
                  </a:lnTo>
                  <a:lnTo>
                    <a:pt x="34" y="191"/>
                  </a:lnTo>
                  <a:lnTo>
                    <a:pt x="40" y="177"/>
                  </a:lnTo>
                  <a:lnTo>
                    <a:pt x="49" y="165"/>
                  </a:lnTo>
                  <a:lnTo>
                    <a:pt x="60" y="154"/>
                  </a:lnTo>
                  <a:lnTo>
                    <a:pt x="72" y="144"/>
                  </a:lnTo>
                  <a:lnTo>
                    <a:pt x="83" y="134"/>
                  </a:lnTo>
                  <a:lnTo>
                    <a:pt x="94" y="122"/>
                  </a:lnTo>
                  <a:lnTo>
                    <a:pt x="102" y="109"/>
                  </a:lnTo>
                  <a:lnTo>
                    <a:pt x="106" y="88"/>
                  </a:lnTo>
                  <a:lnTo>
                    <a:pt x="104" y="68"/>
                  </a:lnTo>
                  <a:lnTo>
                    <a:pt x="95" y="50"/>
                  </a:lnTo>
                  <a:lnTo>
                    <a:pt x="80" y="35"/>
                  </a:lnTo>
                  <a:lnTo>
                    <a:pt x="63" y="22"/>
                  </a:lnTo>
                  <a:lnTo>
                    <a:pt x="42" y="12"/>
                  </a:lnTo>
                  <a:lnTo>
                    <a:pt x="21" y="5"/>
                  </a:lnTo>
                  <a:lnTo>
                    <a:pt x="2" y="0"/>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78" name="Freeform 355"/>
            <p:cNvSpPr>
              <a:spLocks/>
            </p:cNvSpPr>
            <p:nvPr/>
          </p:nvSpPr>
          <p:spPr bwMode="auto">
            <a:xfrm>
              <a:off x="3218" y="2162"/>
              <a:ext cx="85" cy="107"/>
            </a:xfrm>
            <a:custGeom>
              <a:avLst/>
              <a:gdLst>
                <a:gd name="T0" fmla="*/ 85 w 169"/>
                <a:gd name="T1" fmla="*/ 0 h 214"/>
                <a:gd name="T2" fmla="*/ 75 w 169"/>
                <a:gd name="T3" fmla="*/ 0 h 214"/>
                <a:gd name="T4" fmla="*/ 66 w 169"/>
                <a:gd name="T5" fmla="*/ 2 h 214"/>
                <a:gd name="T6" fmla="*/ 57 w 169"/>
                <a:gd name="T7" fmla="*/ 5 h 214"/>
                <a:gd name="T8" fmla="*/ 48 w 169"/>
                <a:gd name="T9" fmla="*/ 9 h 214"/>
                <a:gd name="T10" fmla="*/ 39 w 169"/>
                <a:gd name="T11" fmla="*/ 14 h 214"/>
                <a:gd name="T12" fmla="*/ 31 w 169"/>
                <a:gd name="T13" fmla="*/ 20 h 214"/>
                <a:gd name="T14" fmla="*/ 24 w 169"/>
                <a:gd name="T15" fmla="*/ 27 h 214"/>
                <a:gd name="T16" fmla="*/ 18 w 169"/>
                <a:gd name="T17" fmla="*/ 34 h 214"/>
                <a:gd name="T18" fmla="*/ 12 w 169"/>
                <a:gd name="T19" fmla="*/ 41 h 214"/>
                <a:gd name="T20" fmla="*/ 8 w 169"/>
                <a:gd name="T21" fmla="*/ 50 h 214"/>
                <a:gd name="T22" fmla="*/ 4 w 169"/>
                <a:gd name="T23" fmla="*/ 59 h 214"/>
                <a:gd name="T24" fmla="*/ 1 w 169"/>
                <a:gd name="T25" fmla="*/ 69 h 214"/>
                <a:gd name="T26" fmla="*/ 0 w 169"/>
                <a:gd name="T27" fmla="*/ 79 h 214"/>
                <a:gd name="T28" fmla="*/ 1 w 169"/>
                <a:gd name="T29" fmla="*/ 89 h 214"/>
                <a:gd name="T30" fmla="*/ 3 w 169"/>
                <a:gd name="T31" fmla="*/ 98 h 214"/>
                <a:gd name="T32" fmla="*/ 8 w 169"/>
                <a:gd name="T33" fmla="*/ 107 h 214"/>
                <a:gd name="T34" fmla="*/ 9 w 169"/>
                <a:gd name="T35" fmla="*/ 107 h 214"/>
                <a:gd name="T36" fmla="*/ 11 w 169"/>
                <a:gd name="T37" fmla="*/ 106 h 214"/>
                <a:gd name="T38" fmla="*/ 12 w 169"/>
                <a:gd name="T39" fmla="*/ 105 h 214"/>
                <a:gd name="T40" fmla="*/ 12 w 169"/>
                <a:gd name="T41" fmla="*/ 103 h 214"/>
                <a:gd name="T42" fmla="*/ 12 w 169"/>
                <a:gd name="T43" fmla="*/ 97 h 214"/>
                <a:gd name="T44" fmla="*/ 11 w 169"/>
                <a:gd name="T45" fmla="*/ 91 h 214"/>
                <a:gd name="T46" fmla="*/ 9 w 169"/>
                <a:gd name="T47" fmla="*/ 85 h 214"/>
                <a:gd name="T48" fmla="*/ 8 w 169"/>
                <a:gd name="T49" fmla="*/ 79 h 214"/>
                <a:gd name="T50" fmla="*/ 8 w 169"/>
                <a:gd name="T51" fmla="*/ 70 h 214"/>
                <a:gd name="T52" fmla="*/ 9 w 169"/>
                <a:gd name="T53" fmla="*/ 59 h 214"/>
                <a:gd name="T54" fmla="*/ 13 w 169"/>
                <a:gd name="T55" fmla="*/ 50 h 214"/>
                <a:gd name="T56" fmla="*/ 17 w 169"/>
                <a:gd name="T57" fmla="*/ 42 h 214"/>
                <a:gd name="T58" fmla="*/ 22 w 169"/>
                <a:gd name="T59" fmla="*/ 33 h 214"/>
                <a:gd name="T60" fmla="*/ 29 w 169"/>
                <a:gd name="T61" fmla="*/ 25 h 214"/>
                <a:gd name="T62" fmla="*/ 36 w 169"/>
                <a:gd name="T63" fmla="*/ 18 h 214"/>
                <a:gd name="T64" fmla="*/ 45 w 169"/>
                <a:gd name="T65" fmla="*/ 12 h 214"/>
                <a:gd name="T66" fmla="*/ 55 w 169"/>
                <a:gd name="T67" fmla="*/ 7 h 214"/>
                <a:gd name="T68" fmla="*/ 65 w 169"/>
                <a:gd name="T69" fmla="*/ 3 h 214"/>
                <a:gd name="T70" fmla="*/ 75 w 169"/>
                <a:gd name="T71" fmla="*/ 1 h 214"/>
                <a:gd name="T72" fmla="*/ 85 w 169"/>
                <a:gd name="T73" fmla="*/ 0 h 214"/>
                <a:gd name="T74" fmla="*/ 85 w 169"/>
                <a:gd name="T75" fmla="*/ 0 h 214"/>
                <a:gd name="T76" fmla="*/ 85 w 169"/>
                <a:gd name="T77" fmla="*/ 0 h 214"/>
                <a:gd name="T78" fmla="*/ 85 w 169"/>
                <a:gd name="T79" fmla="*/ 0 h 214"/>
                <a:gd name="T80" fmla="*/ 85 w 169"/>
                <a:gd name="T81" fmla="*/ 0 h 214"/>
                <a:gd name="T82" fmla="*/ 85 w 169"/>
                <a:gd name="T83" fmla="*/ 0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14"/>
                <a:gd name="T128" fmla="*/ 169 w 169"/>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14">
                  <a:moveTo>
                    <a:pt x="169" y="0"/>
                  </a:moveTo>
                  <a:lnTo>
                    <a:pt x="150" y="0"/>
                  </a:lnTo>
                  <a:lnTo>
                    <a:pt x="131" y="3"/>
                  </a:lnTo>
                  <a:lnTo>
                    <a:pt x="113" y="9"/>
                  </a:lnTo>
                  <a:lnTo>
                    <a:pt x="96" y="17"/>
                  </a:lnTo>
                  <a:lnTo>
                    <a:pt x="78" y="28"/>
                  </a:lnTo>
                  <a:lnTo>
                    <a:pt x="62" y="40"/>
                  </a:lnTo>
                  <a:lnTo>
                    <a:pt x="48" y="53"/>
                  </a:lnTo>
                  <a:lnTo>
                    <a:pt x="36" y="67"/>
                  </a:lnTo>
                  <a:lnTo>
                    <a:pt x="24" y="82"/>
                  </a:lnTo>
                  <a:lnTo>
                    <a:pt x="15" y="99"/>
                  </a:lnTo>
                  <a:lnTo>
                    <a:pt x="7" y="118"/>
                  </a:lnTo>
                  <a:lnTo>
                    <a:pt x="2" y="137"/>
                  </a:lnTo>
                  <a:lnTo>
                    <a:pt x="0" y="158"/>
                  </a:lnTo>
                  <a:lnTo>
                    <a:pt x="1" y="177"/>
                  </a:lnTo>
                  <a:lnTo>
                    <a:pt x="6" y="196"/>
                  </a:lnTo>
                  <a:lnTo>
                    <a:pt x="15" y="213"/>
                  </a:lnTo>
                  <a:lnTo>
                    <a:pt x="17" y="214"/>
                  </a:lnTo>
                  <a:lnTo>
                    <a:pt x="21" y="212"/>
                  </a:lnTo>
                  <a:lnTo>
                    <a:pt x="23" y="210"/>
                  </a:lnTo>
                  <a:lnTo>
                    <a:pt x="24" y="206"/>
                  </a:lnTo>
                  <a:lnTo>
                    <a:pt x="23" y="194"/>
                  </a:lnTo>
                  <a:lnTo>
                    <a:pt x="21" y="182"/>
                  </a:lnTo>
                  <a:lnTo>
                    <a:pt x="18" y="169"/>
                  </a:lnTo>
                  <a:lnTo>
                    <a:pt x="15" y="158"/>
                  </a:lnTo>
                  <a:lnTo>
                    <a:pt x="15" y="139"/>
                  </a:lnTo>
                  <a:lnTo>
                    <a:pt x="18" y="119"/>
                  </a:lnTo>
                  <a:lnTo>
                    <a:pt x="25" y="100"/>
                  </a:lnTo>
                  <a:lnTo>
                    <a:pt x="33" y="83"/>
                  </a:lnTo>
                  <a:lnTo>
                    <a:pt x="44" y="66"/>
                  </a:lnTo>
                  <a:lnTo>
                    <a:pt x="58" y="50"/>
                  </a:lnTo>
                  <a:lnTo>
                    <a:pt x="72" y="36"/>
                  </a:lnTo>
                  <a:lnTo>
                    <a:pt x="90" y="23"/>
                  </a:lnTo>
                  <a:lnTo>
                    <a:pt x="109" y="14"/>
                  </a:lnTo>
                  <a:lnTo>
                    <a:pt x="129" y="6"/>
                  </a:lnTo>
                  <a:lnTo>
                    <a:pt x="149" y="1"/>
                  </a:lnTo>
                  <a:lnTo>
                    <a:pt x="169" y="0"/>
                  </a:lnTo>
                  <a:close/>
                </a:path>
              </a:pathLst>
            </a:custGeom>
            <a:solidFill>
              <a:srgbClr val="000000"/>
            </a:solidFill>
            <a:ln w="9525">
              <a:noFill/>
              <a:round/>
              <a:headEnd/>
              <a:tailEnd/>
            </a:ln>
          </p:spPr>
          <p:txBody>
            <a:bodyPr/>
            <a:lstStyle/>
            <a:p>
              <a:endParaRPr lang="zh-CN" altLang="en-US" sz="1800"/>
            </a:p>
          </p:txBody>
        </p:sp>
        <p:sp>
          <p:nvSpPr>
            <p:cNvPr id="79" name="Freeform 356"/>
            <p:cNvSpPr>
              <a:spLocks/>
            </p:cNvSpPr>
            <p:nvPr/>
          </p:nvSpPr>
          <p:spPr bwMode="auto">
            <a:xfrm>
              <a:off x="3303" y="2144"/>
              <a:ext cx="144" cy="163"/>
            </a:xfrm>
            <a:custGeom>
              <a:avLst/>
              <a:gdLst>
                <a:gd name="T0" fmla="*/ 7 w 290"/>
                <a:gd name="T1" fmla="*/ 12 h 327"/>
                <a:gd name="T2" fmla="*/ 22 w 290"/>
                <a:gd name="T3" fmla="*/ 7 h 327"/>
                <a:gd name="T4" fmla="*/ 37 w 290"/>
                <a:gd name="T5" fmla="*/ 4 h 327"/>
                <a:gd name="T6" fmla="*/ 53 w 290"/>
                <a:gd name="T7" fmla="*/ 5 h 327"/>
                <a:gd name="T8" fmla="*/ 68 w 290"/>
                <a:gd name="T9" fmla="*/ 9 h 327"/>
                <a:gd name="T10" fmla="*/ 82 w 290"/>
                <a:gd name="T11" fmla="*/ 15 h 327"/>
                <a:gd name="T12" fmla="*/ 96 w 290"/>
                <a:gd name="T13" fmla="*/ 22 h 327"/>
                <a:gd name="T14" fmla="*/ 109 w 290"/>
                <a:gd name="T15" fmla="*/ 32 h 327"/>
                <a:gd name="T16" fmla="*/ 120 w 290"/>
                <a:gd name="T17" fmla="*/ 43 h 327"/>
                <a:gd name="T18" fmla="*/ 128 w 290"/>
                <a:gd name="T19" fmla="*/ 56 h 327"/>
                <a:gd name="T20" fmla="*/ 134 w 290"/>
                <a:gd name="T21" fmla="*/ 71 h 327"/>
                <a:gd name="T22" fmla="*/ 137 w 290"/>
                <a:gd name="T23" fmla="*/ 87 h 327"/>
                <a:gd name="T24" fmla="*/ 138 w 290"/>
                <a:gd name="T25" fmla="*/ 103 h 327"/>
                <a:gd name="T26" fmla="*/ 136 w 290"/>
                <a:gd name="T27" fmla="*/ 123 h 327"/>
                <a:gd name="T28" fmla="*/ 129 w 290"/>
                <a:gd name="T29" fmla="*/ 140 h 327"/>
                <a:gd name="T30" fmla="*/ 118 w 290"/>
                <a:gd name="T31" fmla="*/ 156 h 327"/>
                <a:gd name="T32" fmla="*/ 111 w 290"/>
                <a:gd name="T33" fmla="*/ 163 h 327"/>
                <a:gd name="T34" fmla="*/ 111 w 290"/>
                <a:gd name="T35" fmla="*/ 163 h 327"/>
                <a:gd name="T36" fmla="*/ 124 w 290"/>
                <a:gd name="T37" fmla="*/ 151 h 327"/>
                <a:gd name="T38" fmla="*/ 140 w 290"/>
                <a:gd name="T39" fmla="*/ 120 h 327"/>
                <a:gd name="T40" fmla="*/ 144 w 290"/>
                <a:gd name="T41" fmla="*/ 86 h 327"/>
                <a:gd name="T42" fmla="*/ 135 w 290"/>
                <a:gd name="T43" fmla="*/ 53 h 327"/>
                <a:gd name="T44" fmla="*/ 120 w 290"/>
                <a:gd name="T45" fmla="*/ 30 h 327"/>
                <a:gd name="T46" fmla="*/ 107 w 290"/>
                <a:gd name="T47" fmla="*/ 18 h 327"/>
                <a:gd name="T48" fmla="*/ 92 w 290"/>
                <a:gd name="T49" fmla="*/ 9 h 327"/>
                <a:gd name="T50" fmla="*/ 75 w 290"/>
                <a:gd name="T51" fmla="*/ 3 h 327"/>
                <a:gd name="T52" fmla="*/ 59 w 290"/>
                <a:gd name="T53" fmla="*/ 0 h 327"/>
                <a:gd name="T54" fmla="*/ 41 w 290"/>
                <a:gd name="T55" fmla="*/ 0 h 327"/>
                <a:gd name="T56" fmla="*/ 24 w 290"/>
                <a:gd name="T57" fmla="*/ 4 h 327"/>
                <a:gd name="T58" fmla="*/ 8 w 290"/>
                <a:gd name="T59" fmla="*/ 11 h 327"/>
                <a:gd name="T60" fmla="*/ 0 w 290"/>
                <a:gd name="T61" fmla="*/ 16 h 327"/>
                <a:gd name="T62" fmla="*/ 0 w 290"/>
                <a:gd name="T63" fmla="*/ 16 h 327"/>
                <a:gd name="T64" fmla="*/ 0 w 290"/>
                <a:gd name="T65" fmla="*/ 16 h 3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327"/>
                <a:gd name="T101" fmla="*/ 290 w 290"/>
                <a:gd name="T102" fmla="*/ 327 h 3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327">
                  <a:moveTo>
                    <a:pt x="0" y="32"/>
                  </a:moveTo>
                  <a:lnTo>
                    <a:pt x="15" y="24"/>
                  </a:lnTo>
                  <a:lnTo>
                    <a:pt x="29" y="17"/>
                  </a:lnTo>
                  <a:lnTo>
                    <a:pt x="44" y="14"/>
                  </a:lnTo>
                  <a:lnTo>
                    <a:pt x="60" y="11"/>
                  </a:lnTo>
                  <a:lnTo>
                    <a:pt x="75" y="9"/>
                  </a:lnTo>
                  <a:lnTo>
                    <a:pt x="90" y="9"/>
                  </a:lnTo>
                  <a:lnTo>
                    <a:pt x="106" y="11"/>
                  </a:lnTo>
                  <a:lnTo>
                    <a:pt x="121" y="14"/>
                  </a:lnTo>
                  <a:lnTo>
                    <a:pt x="136" y="19"/>
                  </a:lnTo>
                  <a:lnTo>
                    <a:pt x="151" y="23"/>
                  </a:lnTo>
                  <a:lnTo>
                    <a:pt x="165" y="30"/>
                  </a:lnTo>
                  <a:lnTo>
                    <a:pt x="180" y="37"/>
                  </a:lnTo>
                  <a:lnTo>
                    <a:pt x="194" y="45"/>
                  </a:lnTo>
                  <a:lnTo>
                    <a:pt x="207" y="54"/>
                  </a:lnTo>
                  <a:lnTo>
                    <a:pt x="219" y="65"/>
                  </a:lnTo>
                  <a:lnTo>
                    <a:pt x="231" y="75"/>
                  </a:lnTo>
                  <a:lnTo>
                    <a:pt x="241" y="87"/>
                  </a:lnTo>
                  <a:lnTo>
                    <a:pt x="249" y="99"/>
                  </a:lnTo>
                  <a:lnTo>
                    <a:pt x="257" y="113"/>
                  </a:lnTo>
                  <a:lnTo>
                    <a:pt x="263" y="128"/>
                  </a:lnTo>
                  <a:lnTo>
                    <a:pt x="269" y="143"/>
                  </a:lnTo>
                  <a:lnTo>
                    <a:pt x="272" y="159"/>
                  </a:lnTo>
                  <a:lnTo>
                    <a:pt x="276" y="174"/>
                  </a:lnTo>
                  <a:lnTo>
                    <a:pt x="278" y="189"/>
                  </a:lnTo>
                  <a:lnTo>
                    <a:pt x="278" y="207"/>
                  </a:lnTo>
                  <a:lnTo>
                    <a:pt x="277" y="227"/>
                  </a:lnTo>
                  <a:lnTo>
                    <a:pt x="273" y="246"/>
                  </a:lnTo>
                  <a:lnTo>
                    <a:pt x="268" y="263"/>
                  </a:lnTo>
                  <a:lnTo>
                    <a:pt x="260" y="280"/>
                  </a:lnTo>
                  <a:lnTo>
                    <a:pt x="249" y="297"/>
                  </a:lnTo>
                  <a:lnTo>
                    <a:pt x="238" y="312"/>
                  </a:lnTo>
                  <a:lnTo>
                    <a:pt x="225" y="326"/>
                  </a:lnTo>
                  <a:lnTo>
                    <a:pt x="224" y="326"/>
                  </a:lnTo>
                  <a:lnTo>
                    <a:pt x="224" y="327"/>
                  </a:lnTo>
                  <a:lnTo>
                    <a:pt x="225" y="327"/>
                  </a:lnTo>
                  <a:lnTo>
                    <a:pt x="249" y="302"/>
                  </a:lnTo>
                  <a:lnTo>
                    <a:pt x="269" y="273"/>
                  </a:lnTo>
                  <a:lnTo>
                    <a:pt x="281" y="241"/>
                  </a:lnTo>
                  <a:lnTo>
                    <a:pt x="288" y="207"/>
                  </a:lnTo>
                  <a:lnTo>
                    <a:pt x="290" y="173"/>
                  </a:lnTo>
                  <a:lnTo>
                    <a:pt x="284" y="138"/>
                  </a:lnTo>
                  <a:lnTo>
                    <a:pt x="271" y="106"/>
                  </a:lnTo>
                  <a:lnTo>
                    <a:pt x="253" y="75"/>
                  </a:lnTo>
                  <a:lnTo>
                    <a:pt x="241" y="61"/>
                  </a:lnTo>
                  <a:lnTo>
                    <a:pt x="228" y="47"/>
                  </a:lnTo>
                  <a:lnTo>
                    <a:pt x="215" y="36"/>
                  </a:lnTo>
                  <a:lnTo>
                    <a:pt x="200" y="27"/>
                  </a:lnTo>
                  <a:lnTo>
                    <a:pt x="185" y="19"/>
                  </a:lnTo>
                  <a:lnTo>
                    <a:pt x="169" y="12"/>
                  </a:lnTo>
                  <a:lnTo>
                    <a:pt x="152" y="6"/>
                  </a:lnTo>
                  <a:lnTo>
                    <a:pt x="135" y="2"/>
                  </a:lnTo>
                  <a:lnTo>
                    <a:pt x="118" y="1"/>
                  </a:lnTo>
                  <a:lnTo>
                    <a:pt x="101" y="0"/>
                  </a:lnTo>
                  <a:lnTo>
                    <a:pt x="83" y="1"/>
                  </a:lnTo>
                  <a:lnTo>
                    <a:pt x="66" y="5"/>
                  </a:lnTo>
                  <a:lnTo>
                    <a:pt x="49" y="9"/>
                  </a:lnTo>
                  <a:lnTo>
                    <a:pt x="33" y="15"/>
                  </a:lnTo>
                  <a:lnTo>
                    <a:pt x="16" y="23"/>
                  </a:lnTo>
                  <a:lnTo>
                    <a:pt x="0" y="32"/>
                  </a:lnTo>
                  <a:close/>
                </a:path>
              </a:pathLst>
            </a:custGeom>
            <a:solidFill>
              <a:srgbClr val="000000"/>
            </a:solidFill>
            <a:ln w="9525">
              <a:noFill/>
              <a:round/>
              <a:headEnd/>
              <a:tailEnd/>
            </a:ln>
          </p:spPr>
          <p:txBody>
            <a:bodyPr/>
            <a:lstStyle/>
            <a:p>
              <a:endParaRPr lang="zh-CN" altLang="en-US" sz="1800"/>
            </a:p>
          </p:txBody>
        </p:sp>
        <p:sp>
          <p:nvSpPr>
            <p:cNvPr id="80" name="Freeform 357"/>
            <p:cNvSpPr>
              <a:spLocks/>
            </p:cNvSpPr>
            <p:nvPr/>
          </p:nvSpPr>
          <p:spPr bwMode="auto">
            <a:xfrm>
              <a:off x="3319" y="2168"/>
              <a:ext cx="127" cy="67"/>
            </a:xfrm>
            <a:custGeom>
              <a:avLst/>
              <a:gdLst>
                <a:gd name="T0" fmla="*/ 0 w 253"/>
                <a:gd name="T1" fmla="*/ 0 h 133"/>
                <a:gd name="T2" fmla="*/ 9 w 253"/>
                <a:gd name="T3" fmla="*/ 5 h 133"/>
                <a:gd name="T4" fmla="*/ 17 w 253"/>
                <a:gd name="T5" fmla="*/ 8 h 133"/>
                <a:gd name="T6" fmla="*/ 27 w 253"/>
                <a:gd name="T7" fmla="*/ 9 h 133"/>
                <a:gd name="T8" fmla="*/ 36 w 253"/>
                <a:gd name="T9" fmla="*/ 10 h 133"/>
                <a:gd name="T10" fmla="*/ 45 w 253"/>
                <a:gd name="T11" fmla="*/ 12 h 133"/>
                <a:gd name="T12" fmla="*/ 54 w 253"/>
                <a:gd name="T13" fmla="*/ 12 h 133"/>
                <a:gd name="T14" fmla="*/ 63 w 253"/>
                <a:gd name="T15" fmla="*/ 13 h 133"/>
                <a:gd name="T16" fmla="*/ 73 w 253"/>
                <a:gd name="T17" fmla="*/ 15 h 133"/>
                <a:gd name="T18" fmla="*/ 81 w 253"/>
                <a:gd name="T19" fmla="*/ 18 h 133"/>
                <a:gd name="T20" fmla="*/ 90 w 253"/>
                <a:gd name="T21" fmla="*/ 22 h 133"/>
                <a:gd name="T22" fmla="*/ 98 w 253"/>
                <a:gd name="T23" fmla="*/ 28 h 133"/>
                <a:gd name="T24" fmla="*/ 105 w 253"/>
                <a:gd name="T25" fmla="*/ 35 h 133"/>
                <a:gd name="T26" fmla="*/ 112 w 253"/>
                <a:gd name="T27" fmla="*/ 43 h 133"/>
                <a:gd name="T28" fmla="*/ 118 w 253"/>
                <a:gd name="T29" fmla="*/ 50 h 133"/>
                <a:gd name="T30" fmla="*/ 123 w 253"/>
                <a:gd name="T31" fmla="*/ 59 h 133"/>
                <a:gd name="T32" fmla="*/ 127 w 253"/>
                <a:gd name="T33" fmla="*/ 67 h 133"/>
                <a:gd name="T34" fmla="*/ 127 w 253"/>
                <a:gd name="T35" fmla="*/ 67 h 133"/>
                <a:gd name="T36" fmla="*/ 127 w 253"/>
                <a:gd name="T37" fmla="*/ 67 h 133"/>
                <a:gd name="T38" fmla="*/ 127 w 253"/>
                <a:gd name="T39" fmla="*/ 67 h 133"/>
                <a:gd name="T40" fmla="*/ 127 w 253"/>
                <a:gd name="T41" fmla="*/ 67 h 133"/>
                <a:gd name="T42" fmla="*/ 123 w 253"/>
                <a:gd name="T43" fmla="*/ 58 h 133"/>
                <a:gd name="T44" fmla="*/ 119 w 253"/>
                <a:gd name="T45" fmla="*/ 51 h 133"/>
                <a:gd name="T46" fmla="*/ 114 w 253"/>
                <a:gd name="T47" fmla="*/ 43 h 133"/>
                <a:gd name="T48" fmla="*/ 108 w 253"/>
                <a:gd name="T49" fmla="*/ 36 h 133"/>
                <a:gd name="T50" fmla="*/ 102 w 253"/>
                <a:gd name="T51" fmla="*/ 30 h 133"/>
                <a:gd name="T52" fmla="*/ 95 w 253"/>
                <a:gd name="T53" fmla="*/ 24 h 133"/>
                <a:gd name="T54" fmla="*/ 87 w 253"/>
                <a:gd name="T55" fmla="*/ 19 h 133"/>
                <a:gd name="T56" fmla="*/ 79 w 253"/>
                <a:gd name="T57" fmla="*/ 14 h 133"/>
                <a:gd name="T58" fmla="*/ 70 w 253"/>
                <a:gd name="T59" fmla="*/ 10 h 133"/>
                <a:gd name="T60" fmla="*/ 61 w 253"/>
                <a:gd name="T61" fmla="*/ 8 h 133"/>
                <a:gd name="T62" fmla="*/ 50 w 253"/>
                <a:gd name="T63" fmla="*/ 6 h 133"/>
                <a:gd name="T64" fmla="*/ 40 w 253"/>
                <a:gd name="T65" fmla="*/ 5 h 133"/>
                <a:gd name="T66" fmla="*/ 30 w 253"/>
                <a:gd name="T67" fmla="*/ 5 h 133"/>
                <a:gd name="T68" fmla="*/ 20 w 253"/>
                <a:gd name="T69" fmla="*/ 4 h 133"/>
                <a:gd name="T70" fmla="*/ 10 w 253"/>
                <a:gd name="T71" fmla="*/ 3 h 133"/>
                <a:gd name="T72" fmla="*/ 1 w 253"/>
                <a:gd name="T73" fmla="*/ 0 h 133"/>
                <a:gd name="T74" fmla="*/ 0 w 253"/>
                <a:gd name="T75" fmla="*/ 0 h 133"/>
                <a:gd name="T76" fmla="*/ 0 w 253"/>
                <a:gd name="T77" fmla="*/ 0 h 133"/>
                <a:gd name="T78" fmla="*/ 0 w 253"/>
                <a:gd name="T79" fmla="*/ 0 h 133"/>
                <a:gd name="T80" fmla="*/ 0 w 253"/>
                <a:gd name="T81" fmla="*/ 0 h 133"/>
                <a:gd name="T82" fmla="*/ 0 w 253"/>
                <a:gd name="T83" fmla="*/ 0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133"/>
                <a:gd name="T128" fmla="*/ 253 w 253"/>
                <a:gd name="T129" fmla="*/ 133 h 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133">
                  <a:moveTo>
                    <a:pt x="0" y="0"/>
                  </a:moveTo>
                  <a:lnTo>
                    <a:pt x="17" y="9"/>
                  </a:lnTo>
                  <a:lnTo>
                    <a:pt x="34" y="15"/>
                  </a:lnTo>
                  <a:lnTo>
                    <a:pt x="53" y="18"/>
                  </a:lnTo>
                  <a:lnTo>
                    <a:pt x="71" y="20"/>
                  </a:lnTo>
                  <a:lnTo>
                    <a:pt x="90" y="23"/>
                  </a:lnTo>
                  <a:lnTo>
                    <a:pt x="108" y="24"/>
                  </a:lnTo>
                  <a:lnTo>
                    <a:pt x="126" y="26"/>
                  </a:lnTo>
                  <a:lnTo>
                    <a:pt x="145" y="29"/>
                  </a:lnTo>
                  <a:lnTo>
                    <a:pt x="162" y="35"/>
                  </a:lnTo>
                  <a:lnTo>
                    <a:pt x="179" y="44"/>
                  </a:lnTo>
                  <a:lnTo>
                    <a:pt x="196" y="56"/>
                  </a:lnTo>
                  <a:lnTo>
                    <a:pt x="209" y="70"/>
                  </a:lnTo>
                  <a:lnTo>
                    <a:pt x="223" y="85"/>
                  </a:lnTo>
                  <a:lnTo>
                    <a:pt x="235" y="100"/>
                  </a:lnTo>
                  <a:lnTo>
                    <a:pt x="245" y="117"/>
                  </a:lnTo>
                  <a:lnTo>
                    <a:pt x="253" y="133"/>
                  </a:lnTo>
                  <a:lnTo>
                    <a:pt x="245" y="116"/>
                  </a:lnTo>
                  <a:lnTo>
                    <a:pt x="237" y="101"/>
                  </a:lnTo>
                  <a:lnTo>
                    <a:pt x="227" y="86"/>
                  </a:lnTo>
                  <a:lnTo>
                    <a:pt x="215" y="72"/>
                  </a:lnTo>
                  <a:lnTo>
                    <a:pt x="203" y="59"/>
                  </a:lnTo>
                  <a:lnTo>
                    <a:pt x="189" y="48"/>
                  </a:lnTo>
                  <a:lnTo>
                    <a:pt x="174" y="38"/>
                  </a:lnTo>
                  <a:lnTo>
                    <a:pt x="158" y="27"/>
                  </a:lnTo>
                  <a:lnTo>
                    <a:pt x="139" y="19"/>
                  </a:lnTo>
                  <a:lnTo>
                    <a:pt x="121" y="15"/>
                  </a:lnTo>
                  <a:lnTo>
                    <a:pt x="100" y="12"/>
                  </a:lnTo>
                  <a:lnTo>
                    <a:pt x="80" y="10"/>
                  </a:lnTo>
                  <a:lnTo>
                    <a:pt x="60" y="10"/>
                  </a:lnTo>
                  <a:lnTo>
                    <a:pt x="39" y="8"/>
                  </a:lnTo>
                  <a:lnTo>
                    <a:pt x="19" y="5"/>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81" name="Freeform 358"/>
            <p:cNvSpPr>
              <a:spLocks/>
            </p:cNvSpPr>
            <p:nvPr/>
          </p:nvSpPr>
          <p:spPr bwMode="auto">
            <a:xfrm>
              <a:off x="3364" y="2290"/>
              <a:ext cx="54" cy="69"/>
            </a:xfrm>
            <a:custGeom>
              <a:avLst/>
              <a:gdLst>
                <a:gd name="T0" fmla="*/ 1 w 109"/>
                <a:gd name="T1" fmla="*/ 38 h 138"/>
                <a:gd name="T2" fmla="*/ 3 w 109"/>
                <a:gd name="T3" fmla="*/ 32 h 138"/>
                <a:gd name="T4" fmla="*/ 6 w 109"/>
                <a:gd name="T5" fmla="*/ 26 h 138"/>
                <a:gd name="T6" fmla="*/ 9 w 109"/>
                <a:gd name="T7" fmla="*/ 21 h 138"/>
                <a:gd name="T8" fmla="*/ 12 w 109"/>
                <a:gd name="T9" fmla="*/ 15 h 138"/>
                <a:gd name="T10" fmla="*/ 16 w 109"/>
                <a:gd name="T11" fmla="*/ 11 h 138"/>
                <a:gd name="T12" fmla="*/ 20 w 109"/>
                <a:gd name="T13" fmla="*/ 7 h 138"/>
                <a:gd name="T14" fmla="*/ 24 w 109"/>
                <a:gd name="T15" fmla="*/ 5 h 138"/>
                <a:gd name="T16" fmla="*/ 29 w 109"/>
                <a:gd name="T17" fmla="*/ 4 h 138"/>
                <a:gd name="T18" fmla="*/ 34 w 109"/>
                <a:gd name="T19" fmla="*/ 4 h 138"/>
                <a:gd name="T20" fmla="*/ 38 w 109"/>
                <a:gd name="T21" fmla="*/ 5 h 138"/>
                <a:gd name="T22" fmla="*/ 41 w 109"/>
                <a:gd name="T23" fmla="*/ 9 h 138"/>
                <a:gd name="T24" fmla="*/ 44 w 109"/>
                <a:gd name="T25" fmla="*/ 15 h 138"/>
                <a:gd name="T26" fmla="*/ 45 w 109"/>
                <a:gd name="T27" fmla="*/ 22 h 138"/>
                <a:gd name="T28" fmla="*/ 44 w 109"/>
                <a:gd name="T29" fmla="*/ 30 h 138"/>
                <a:gd name="T30" fmla="*/ 41 w 109"/>
                <a:gd name="T31" fmla="*/ 37 h 138"/>
                <a:gd name="T32" fmla="*/ 36 w 109"/>
                <a:gd name="T33" fmla="*/ 44 h 138"/>
                <a:gd name="T34" fmla="*/ 29 w 109"/>
                <a:gd name="T35" fmla="*/ 51 h 138"/>
                <a:gd name="T36" fmla="*/ 23 w 109"/>
                <a:gd name="T37" fmla="*/ 57 h 138"/>
                <a:gd name="T38" fmla="*/ 16 w 109"/>
                <a:gd name="T39" fmla="*/ 61 h 138"/>
                <a:gd name="T40" fmla="*/ 10 w 109"/>
                <a:gd name="T41" fmla="*/ 65 h 138"/>
                <a:gd name="T42" fmla="*/ 9 w 109"/>
                <a:gd name="T43" fmla="*/ 66 h 138"/>
                <a:gd name="T44" fmla="*/ 7 w 109"/>
                <a:gd name="T45" fmla="*/ 68 h 138"/>
                <a:gd name="T46" fmla="*/ 7 w 109"/>
                <a:gd name="T47" fmla="*/ 69 h 138"/>
                <a:gd name="T48" fmla="*/ 8 w 109"/>
                <a:gd name="T49" fmla="*/ 69 h 138"/>
                <a:gd name="T50" fmla="*/ 18 w 109"/>
                <a:gd name="T51" fmla="*/ 68 h 138"/>
                <a:gd name="T52" fmla="*/ 28 w 109"/>
                <a:gd name="T53" fmla="*/ 64 h 138"/>
                <a:gd name="T54" fmla="*/ 36 w 109"/>
                <a:gd name="T55" fmla="*/ 57 h 138"/>
                <a:gd name="T56" fmla="*/ 44 w 109"/>
                <a:gd name="T57" fmla="*/ 49 h 138"/>
                <a:gd name="T58" fmla="*/ 50 w 109"/>
                <a:gd name="T59" fmla="*/ 39 h 138"/>
                <a:gd name="T60" fmla="*/ 54 w 109"/>
                <a:gd name="T61" fmla="*/ 30 h 138"/>
                <a:gd name="T62" fmla="*/ 54 w 109"/>
                <a:gd name="T63" fmla="*/ 20 h 138"/>
                <a:gd name="T64" fmla="*/ 51 w 109"/>
                <a:gd name="T65" fmla="*/ 10 h 138"/>
                <a:gd name="T66" fmla="*/ 48 w 109"/>
                <a:gd name="T67" fmla="*/ 5 h 138"/>
                <a:gd name="T68" fmla="*/ 45 w 109"/>
                <a:gd name="T69" fmla="*/ 2 h 138"/>
                <a:gd name="T70" fmla="*/ 41 w 109"/>
                <a:gd name="T71" fmla="*/ 1 h 138"/>
                <a:gd name="T72" fmla="*/ 38 w 109"/>
                <a:gd name="T73" fmla="*/ 0 h 138"/>
                <a:gd name="T74" fmla="*/ 34 w 109"/>
                <a:gd name="T75" fmla="*/ 0 h 138"/>
                <a:gd name="T76" fmla="*/ 29 w 109"/>
                <a:gd name="T77" fmla="*/ 1 h 138"/>
                <a:gd name="T78" fmla="*/ 25 w 109"/>
                <a:gd name="T79" fmla="*/ 1 h 138"/>
                <a:gd name="T80" fmla="*/ 21 w 109"/>
                <a:gd name="T81" fmla="*/ 4 h 138"/>
                <a:gd name="T82" fmla="*/ 17 w 109"/>
                <a:gd name="T83" fmla="*/ 6 h 138"/>
                <a:gd name="T84" fmla="*/ 14 w 109"/>
                <a:gd name="T85" fmla="*/ 10 h 138"/>
                <a:gd name="T86" fmla="*/ 11 w 109"/>
                <a:gd name="T87" fmla="*/ 14 h 138"/>
                <a:gd name="T88" fmla="*/ 8 w 109"/>
                <a:gd name="T89" fmla="*/ 19 h 138"/>
                <a:gd name="T90" fmla="*/ 6 w 109"/>
                <a:gd name="T91" fmla="*/ 24 h 138"/>
                <a:gd name="T92" fmla="*/ 4 w 109"/>
                <a:gd name="T93" fmla="*/ 29 h 138"/>
                <a:gd name="T94" fmla="*/ 2 w 109"/>
                <a:gd name="T95" fmla="*/ 34 h 138"/>
                <a:gd name="T96" fmla="*/ 0 w 109"/>
                <a:gd name="T97" fmla="*/ 38 h 138"/>
                <a:gd name="T98" fmla="*/ 0 w 109"/>
                <a:gd name="T99" fmla="*/ 38 h 138"/>
                <a:gd name="T100" fmla="*/ 1 w 109"/>
                <a:gd name="T101" fmla="*/ 38 h 138"/>
                <a:gd name="T102" fmla="*/ 1 w 109"/>
                <a:gd name="T103" fmla="*/ 38 h 138"/>
                <a:gd name="T104" fmla="*/ 1 w 109"/>
                <a:gd name="T105" fmla="*/ 38 h 138"/>
                <a:gd name="T106" fmla="*/ 1 w 109"/>
                <a:gd name="T107" fmla="*/ 38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
                <a:gd name="T163" fmla="*/ 0 h 138"/>
                <a:gd name="T164" fmla="*/ 109 w 109"/>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 h="138">
                  <a:moveTo>
                    <a:pt x="2" y="76"/>
                  </a:moveTo>
                  <a:lnTo>
                    <a:pt x="7" y="64"/>
                  </a:lnTo>
                  <a:lnTo>
                    <a:pt x="12" y="53"/>
                  </a:lnTo>
                  <a:lnTo>
                    <a:pt x="18" y="42"/>
                  </a:lnTo>
                  <a:lnTo>
                    <a:pt x="25" y="31"/>
                  </a:lnTo>
                  <a:lnTo>
                    <a:pt x="32" y="22"/>
                  </a:lnTo>
                  <a:lnTo>
                    <a:pt x="40" y="15"/>
                  </a:lnTo>
                  <a:lnTo>
                    <a:pt x="49" y="10"/>
                  </a:lnTo>
                  <a:lnTo>
                    <a:pt x="59" y="8"/>
                  </a:lnTo>
                  <a:lnTo>
                    <a:pt x="68" y="8"/>
                  </a:lnTo>
                  <a:lnTo>
                    <a:pt x="77" y="11"/>
                  </a:lnTo>
                  <a:lnTo>
                    <a:pt x="83" y="18"/>
                  </a:lnTo>
                  <a:lnTo>
                    <a:pt x="89" y="30"/>
                  </a:lnTo>
                  <a:lnTo>
                    <a:pt x="91" y="44"/>
                  </a:lnTo>
                  <a:lnTo>
                    <a:pt x="89" y="60"/>
                  </a:lnTo>
                  <a:lnTo>
                    <a:pt x="82" y="75"/>
                  </a:lnTo>
                  <a:lnTo>
                    <a:pt x="72" y="88"/>
                  </a:lnTo>
                  <a:lnTo>
                    <a:pt x="59" y="102"/>
                  </a:lnTo>
                  <a:lnTo>
                    <a:pt x="47" y="114"/>
                  </a:lnTo>
                  <a:lnTo>
                    <a:pt x="33" y="123"/>
                  </a:lnTo>
                  <a:lnTo>
                    <a:pt x="20" y="130"/>
                  </a:lnTo>
                  <a:lnTo>
                    <a:pt x="18" y="132"/>
                  </a:lnTo>
                  <a:lnTo>
                    <a:pt x="15" y="135"/>
                  </a:lnTo>
                  <a:lnTo>
                    <a:pt x="15" y="137"/>
                  </a:lnTo>
                  <a:lnTo>
                    <a:pt x="17" y="138"/>
                  </a:lnTo>
                  <a:lnTo>
                    <a:pt x="36" y="136"/>
                  </a:lnTo>
                  <a:lnTo>
                    <a:pt x="56" y="128"/>
                  </a:lnTo>
                  <a:lnTo>
                    <a:pt x="73" y="115"/>
                  </a:lnTo>
                  <a:lnTo>
                    <a:pt x="89" y="98"/>
                  </a:lnTo>
                  <a:lnTo>
                    <a:pt x="101" y="79"/>
                  </a:lnTo>
                  <a:lnTo>
                    <a:pt x="109" y="60"/>
                  </a:lnTo>
                  <a:lnTo>
                    <a:pt x="109" y="40"/>
                  </a:lnTo>
                  <a:lnTo>
                    <a:pt x="103" y="20"/>
                  </a:lnTo>
                  <a:lnTo>
                    <a:pt x="97" y="11"/>
                  </a:lnTo>
                  <a:lnTo>
                    <a:pt x="91" y="5"/>
                  </a:lnTo>
                  <a:lnTo>
                    <a:pt x="83" y="2"/>
                  </a:lnTo>
                  <a:lnTo>
                    <a:pt x="77" y="0"/>
                  </a:lnTo>
                  <a:lnTo>
                    <a:pt x="68" y="0"/>
                  </a:lnTo>
                  <a:lnTo>
                    <a:pt x="59" y="1"/>
                  </a:lnTo>
                  <a:lnTo>
                    <a:pt x="51" y="3"/>
                  </a:lnTo>
                  <a:lnTo>
                    <a:pt x="42" y="8"/>
                  </a:lnTo>
                  <a:lnTo>
                    <a:pt x="34" y="12"/>
                  </a:lnTo>
                  <a:lnTo>
                    <a:pt x="28" y="20"/>
                  </a:lnTo>
                  <a:lnTo>
                    <a:pt x="22" y="29"/>
                  </a:lnTo>
                  <a:lnTo>
                    <a:pt x="17" y="38"/>
                  </a:lnTo>
                  <a:lnTo>
                    <a:pt x="12" y="48"/>
                  </a:lnTo>
                  <a:lnTo>
                    <a:pt x="9" y="58"/>
                  </a:lnTo>
                  <a:lnTo>
                    <a:pt x="4" y="68"/>
                  </a:lnTo>
                  <a:lnTo>
                    <a:pt x="0" y="76"/>
                  </a:lnTo>
                  <a:lnTo>
                    <a:pt x="2" y="76"/>
                  </a:lnTo>
                  <a:close/>
                </a:path>
              </a:pathLst>
            </a:custGeom>
            <a:solidFill>
              <a:srgbClr val="000000"/>
            </a:solidFill>
            <a:ln w="9525">
              <a:noFill/>
              <a:round/>
              <a:headEnd/>
              <a:tailEnd/>
            </a:ln>
          </p:spPr>
          <p:txBody>
            <a:bodyPr/>
            <a:lstStyle/>
            <a:p>
              <a:endParaRPr lang="zh-CN" altLang="en-US" sz="1800"/>
            </a:p>
          </p:txBody>
        </p:sp>
        <p:sp>
          <p:nvSpPr>
            <p:cNvPr id="82" name="Freeform 359"/>
            <p:cNvSpPr>
              <a:spLocks/>
            </p:cNvSpPr>
            <p:nvPr/>
          </p:nvSpPr>
          <p:spPr bwMode="auto">
            <a:xfrm>
              <a:off x="3390" y="2344"/>
              <a:ext cx="248" cy="268"/>
            </a:xfrm>
            <a:custGeom>
              <a:avLst/>
              <a:gdLst>
                <a:gd name="T0" fmla="*/ 0 w 497"/>
                <a:gd name="T1" fmla="*/ 22 h 536"/>
                <a:gd name="T2" fmla="*/ 2 w 497"/>
                <a:gd name="T3" fmla="*/ 70 h 536"/>
                <a:gd name="T4" fmla="*/ 11 w 497"/>
                <a:gd name="T5" fmla="*/ 102 h 536"/>
                <a:gd name="T6" fmla="*/ 22 w 497"/>
                <a:gd name="T7" fmla="*/ 120 h 536"/>
                <a:gd name="T8" fmla="*/ 37 w 497"/>
                <a:gd name="T9" fmla="*/ 136 h 536"/>
                <a:gd name="T10" fmla="*/ 53 w 497"/>
                <a:gd name="T11" fmla="*/ 150 h 536"/>
                <a:gd name="T12" fmla="*/ 67 w 497"/>
                <a:gd name="T13" fmla="*/ 160 h 536"/>
                <a:gd name="T14" fmla="*/ 79 w 497"/>
                <a:gd name="T15" fmla="*/ 167 h 536"/>
                <a:gd name="T16" fmla="*/ 90 w 497"/>
                <a:gd name="T17" fmla="*/ 174 h 536"/>
                <a:gd name="T18" fmla="*/ 101 w 497"/>
                <a:gd name="T19" fmla="*/ 179 h 536"/>
                <a:gd name="T20" fmla="*/ 113 w 497"/>
                <a:gd name="T21" fmla="*/ 185 h 536"/>
                <a:gd name="T22" fmla="*/ 125 w 497"/>
                <a:gd name="T23" fmla="*/ 190 h 536"/>
                <a:gd name="T24" fmla="*/ 137 w 497"/>
                <a:gd name="T25" fmla="*/ 195 h 536"/>
                <a:gd name="T26" fmla="*/ 149 w 497"/>
                <a:gd name="T27" fmla="*/ 200 h 536"/>
                <a:gd name="T28" fmla="*/ 161 w 497"/>
                <a:gd name="T29" fmla="*/ 206 h 536"/>
                <a:gd name="T30" fmla="*/ 174 w 497"/>
                <a:gd name="T31" fmla="*/ 213 h 536"/>
                <a:gd name="T32" fmla="*/ 186 w 497"/>
                <a:gd name="T33" fmla="*/ 220 h 536"/>
                <a:gd name="T34" fmla="*/ 198 w 497"/>
                <a:gd name="T35" fmla="*/ 227 h 536"/>
                <a:gd name="T36" fmla="*/ 209 w 497"/>
                <a:gd name="T37" fmla="*/ 235 h 536"/>
                <a:gd name="T38" fmla="*/ 221 w 497"/>
                <a:gd name="T39" fmla="*/ 244 h 536"/>
                <a:gd name="T40" fmla="*/ 232 w 497"/>
                <a:gd name="T41" fmla="*/ 253 h 536"/>
                <a:gd name="T42" fmla="*/ 242 w 497"/>
                <a:gd name="T43" fmla="*/ 263 h 536"/>
                <a:gd name="T44" fmla="*/ 248 w 497"/>
                <a:gd name="T45" fmla="*/ 268 h 536"/>
                <a:gd name="T46" fmla="*/ 248 w 497"/>
                <a:gd name="T47" fmla="*/ 267 h 536"/>
                <a:gd name="T48" fmla="*/ 240 w 497"/>
                <a:gd name="T49" fmla="*/ 259 h 536"/>
                <a:gd name="T50" fmla="*/ 224 w 497"/>
                <a:gd name="T51" fmla="*/ 243 h 536"/>
                <a:gd name="T52" fmla="*/ 207 w 497"/>
                <a:gd name="T53" fmla="*/ 229 h 536"/>
                <a:gd name="T54" fmla="*/ 190 w 497"/>
                <a:gd name="T55" fmla="*/ 216 h 536"/>
                <a:gd name="T56" fmla="*/ 170 w 497"/>
                <a:gd name="T57" fmla="*/ 202 h 536"/>
                <a:gd name="T58" fmla="*/ 149 w 497"/>
                <a:gd name="T59" fmla="*/ 190 h 536"/>
                <a:gd name="T60" fmla="*/ 126 w 497"/>
                <a:gd name="T61" fmla="*/ 178 h 536"/>
                <a:gd name="T62" fmla="*/ 104 w 497"/>
                <a:gd name="T63" fmla="*/ 166 h 536"/>
                <a:gd name="T64" fmla="*/ 83 w 497"/>
                <a:gd name="T65" fmla="*/ 154 h 536"/>
                <a:gd name="T66" fmla="*/ 64 w 497"/>
                <a:gd name="T67" fmla="*/ 141 h 536"/>
                <a:gd name="T68" fmla="*/ 47 w 497"/>
                <a:gd name="T69" fmla="*/ 126 h 536"/>
                <a:gd name="T70" fmla="*/ 30 w 497"/>
                <a:gd name="T71" fmla="*/ 110 h 536"/>
                <a:gd name="T72" fmla="*/ 15 w 497"/>
                <a:gd name="T73" fmla="*/ 90 h 536"/>
                <a:gd name="T74" fmla="*/ 6 w 497"/>
                <a:gd name="T75" fmla="*/ 66 h 536"/>
                <a:gd name="T76" fmla="*/ 2 w 497"/>
                <a:gd name="T77" fmla="*/ 39 h 536"/>
                <a:gd name="T78" fmla="*/ 2 w 497"/>
                <a:gd name="T79" fmla="*/ 12 h 536"/>
                <a:gd name="T80" fmla="*/ 5 w 497"/>
                <a:gd name="T81" fmla="*/ 0 h 536"/>
                <a:gd name="T82" fmla="*/ 5 w 497"/>
                <a:gd name="T83" fmla="*/ 0 h 536"/>
                <a:gd name="T84" fmla="*/ 5 w 497"/>
                <a:gd name="T85" fmla="*/ 0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7"/>
                <a:gd name="T130" fmla="*/ 0 h 536"/>
                <a:gd name="T131" fmla="*/ 497 w 497"/>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7" h="536">
                  <a:moveTo>
                    <a:pt x="10" y="0"/>
                  </a:moveTo>
                  <a:lnTo>
                    <a:pt x="1" y="45"/>
                  </a:lnTo>
                  <a:lnTo>
                    <a:pt x="0" y="93"/>
                  </a:lnTo>
                  <a:lnTo>
                    <a:pt x="4" y="141"/>
                  </a:lnTo>
                  <a:lnTo>
                    <a:pt x="14" y="185"/>
                  </a:lnTo>
                  <a:lnTo>
                    <a:pt x="22" y="205"/>
                  </a:lnTo>
                  <a:lnTo>
                    <a:pt x="33" y="223"/>
                  </a:lnTo>
                  <a:lnTo>
                    <a:pt x="45" y="241"/>
                  </a:lnTo>
                  <a:lnTo>
                    <a:pt x="59" y="258"/>
                  </a:lnTo>
                  <a:lnTo>
                    <a:pt x="74" y="273"/>
                  </a:lnTo>
                  <a:lnTo>
                    <a:pt x="91" y="287"/>
                  </a:lnTo>
                  <a:lnTo>
                    <a:pt x="107" y="301"/>
                  </a:lnTo>
                  <a:lnTo>
                    <a:pt x="125" y="313"/>
                  </a:lnTo>
                  <a:lnTo>
                    <a:pt x="135" y="321"/>
                  </a:lnTo>
                  <a:lnTo>
                    <a:pt x="147" y="328"/>
                  </a:lnTo>
                  <a:lnTo>
                    <a:pt x="158" y="335"/>
                  </a:lnTo>
                  <a:lnTo>
                    <a:pt x="170" y="341"/>
                  </a:lnTo>
                  <a:lnTo>
                    <a:pt x="180" y="348"/>
                  </a:lnTo>
                  <a:lnTo>
                    <a:pt x="192" y="354"/>
                  </a:lnTo>
                  <a:lnTo>
                    <a:pt x="203" y="359"/>
                  </a:lnTo>
                  <a:lnTo>
                    <a:pt x="216" y="365"/>
                  </a:lnTo>
                  <a:lnTo>
                    <a:pt x="227" y="370"/>
                  </a:lnTo>
                  <a:lnTo>
                    <a:pt x="239" y="376"/>
                  </a:lnTo>
                  <a:lnTo>
                    <a:pt x="250" y="380"/>
                  </a:lnTo>
                  <a:lnTo>
                    <a:pt x="263" y="386"/>
                  </a:lnTo>
                  <a:lnTo>
                    <a:pt x="275" y="390"/>
                  </a:lnTo>
                  <a:lnTo>
                    <a:pt x="286" y="396"/>
                  </a:lnTo>
                  <a:lnTo>
                    <a:pt x="299" y="401"/>
                  </a:lnTo>
                  <a:lnTo>
                    <a:pt x="310" y="407"/>
                  </a:lnTo>
                  <a:lnTo>
                    <a:pt x="323" y="412"/>
                  </a:lnTo>
                  <a:lnTo>
                    <a:pt x="336" y="419"/>
                  </a:lnTo>
                  <a:lnTo>
                    <a:pt x="348" y="426"/>
                  </a:lnTo>
                  <a:lnTo>
                    <a:pt x="361" y="433"/>
                  </a:lnTo>
                  <a:lnTo>
                    <a:pt x="373" y="440"/>
                  </a:lnTo>
                  <a:lnTo>
                    <a:pt x="384" y="448"/>
                  </a:lnTo>
                  <a:lnTo>
                    <a:pt x="396" y="455"/>
                  </a:lnTo>
                  <a:lnTo>
                    <a:pt x="408" y="463"/>
                  </a:lnTo>
                  <a:lnTo>
                    <a:pt x="419" y="471"/>
                  </a:lnTo>
                  <a:lnTo>
                    <a:pt x="430" y="480"/>
                  </a:lnTo>
                  <a:lnTo>
                    <a:pt x="442" y="488"/>
                  </a:lnTo>
                  <a:lnTo>
                    <a:pt x="452" y="498"/>
                  </a:lnTo>
                  <a:lnTo>
                    <a:pt x="464" y="507"/>
                  </a:lnTo>
                  <a:lnTo>
                    <a:pt x="474" y="516"/>
                  </a:lnTo>
                  <a:lnTo>
                    <a:pt x="484" y="525"/>
                  </a:lnTo>
                  <a:lnTo>
                    <a:pt x="495" y="536"/>
                  </a:lnTo>
                  <a:lnTo>
                    <a:pt x="496" y="536"/>
                  </a:lnTo>
                  <a:lnTo>
                    <a:pt x="496" y="534"/>
                  </a:lnTo>
                  <a:lnTo>
                    <a:pt x="497" y="534"/>
                  </a:lnTo>
                  <a:lnTo>
                    <a:pt x="497" y="533"/>
                  </a:lnTo>
                  <a:lnTo>
                    <a:pt x="481" y="517"/>
                  </a:lnTo>
                  <a:lnTo>
                    <a:pt x="466" y="502"/>
                  </a:lnTo>
                  <a:lnTo>
                    <a:pt x="449" y="487"/>
                  </a:lnTo>
                  <a:lnTo>
                    <a:pt x="432" y="472"/>
                  </a:lnTo>
                  <a:lnTo>
                    <a:pt x="415" y="458"/>
                  </a:lnTo>
                  <a:lnTo>
                    <a:pt x="398" y="446"/>
                  </a:lnTo>
                  <a:lnTo>
                    <a:pt x="381" y="432"/>
                  </a:lnTo>
                  <a:lnTo>
                    <a:pt x="362" y="419"/>
                  </a:lnTo>
                  <a:lnTo>
                    <a:pt x="340" y="405"/>
                  </a:lnTo>
                  <a:lnTo>
                    <a:pt x="320" y="393"/>
                  </a:lnTo>
                  <a:lnTo>
                    <a:pt x="298" y="380"/>
                  </a:lnTo>
                  <a:lnTo>
                    <a:pt x="275" y="369"/>
                  </a:lnTo>
                  <a:lnTo>
                    <a:pt x="253" y="357"/>
                  </a:lnTo>
                  <a:lnTo>
                    <a:pt x="231" y="344"/>
                  </a:lnTo>
                  <a:lnTo>
                    <a:pt x="209" y="333"/>
                  </a:lnTo>
                  <a:lnTo>
                    <a:pt x="187" y="320"/>
                  </a:lnTo>
                  <a:lnTo>
                    <a:pt x="167" y="308"/>
                  </a:lnTo>
                  <a:lnTo>
                    <a:pt x="148" y="295"/>
                  </a:lnTo>
                  <a:lnTo>
                    <a:pt x="129" y="282"/>
                  </a:lnTo>
                  <a:lnTo>
                    <a:pt x="111" y="268"/>
                  </a:lnTo>
                  <a:lnTo>
                    <a:pt x="94" y="253"/>
                  </a:lnTo>
                  <a:lnTo>
                    <a:pt x="78" y="237"/>
                  </a:lnTo>
                  <a:lnTo>
                    <a:pt x="61" y="221"/>
                  </a:lnTo>
                  <a:lnTo>
                    <a:pt x="46" y="203"/>
                  </a:lnTo>
                  <a:lnTo>
                    <a:pt x="31" y="181"/>
                  </a:lnTo>
                  <a:lnTo>
                    <a:pt x="21" y="157"/>
                  </a:lnTo>
                  <a:lnTo>
                    <a:pt x="12" y="132"/>
                  </a:lnTo>
                  <a:lnTo>
                    <a:pt x="6" y="106"/>
                  </a:lnTo>
                  <a:lnTo>
                    <a:pt x="4" y="79"/>
                  </a:lnTo>
                  <a:lnTo>
                    <a:pt x="3" y="52"/>
                  </a:lnTo>
                  <a:lnTo>
                    <a:pt x="5" y="25"/>
                  </a:lnTo>
                  <a:lnTo>
                    <a:pt x="10" y="0"/>
                  </a:lnTo>
                  <a:close/>
                </a:path>
              </a:pathLst>
            </a:custGeom>
            <a:solidFill>
              <a:srgbClr val="000000"/>
            </a:solidFill>
            <a:ln w="9525">
              <a:noFill/>
              <a:round/>
              <a:headEnd/>
              <a:tailEnd/>
            </a:ln>
          </p:spPr>
          <p:txBody>
            <a:bodyPr/>
            <a:lstStyle/>
            <a:p>
              <a:endParaRPr lang="zh-CN" altLang="en-US" sz="1800"/>
            </a:p>
          </p:txBody>
        </p:sp>
        <p:sp>
          <p:nvSpPr>
            <p:cNvPr id="83" name="Freeform 360"/>
            <p:cNvSpPr>
              <a:spLocks/>
            </p:cNvSpPr>
            <p:nvPr/>
          </p:nvSpPr>
          <p:spPr bwMode="auto">
            <a:xfrm>
              <a:off x="3297" y="2588"/>
              <a:ext cx="333" cy="428"/>
            </a:xfrm>
            <a:custGeom>
              <a:avLst/>
              <a:gdLst>
                <a:gd name="T0" fmla="*/ 327 w 665"/>
                <a:gd name="T1" fmla="*/ 29 h 856"/>
                <a:gd name="T2" fmla="*/ 314 w 665"/>
                <a:gd name="T3" fmla="*/ 87 h 856"/>
                <a:gd name="T4" fmla="*/ 295 w 665"/>
                <a:gd name="T5" fmla="*/ 144 h 856"/>
                <a:gd name="T6" fmla="*/ 272 w 665"/>
                <a:gd name="T7" fmla="*/ 198 h 856"/>
                <a:gd name="T8" fmla="*/ 247 w 665"/>
                <a:gd name="T9" fmla="*/ 243 h 856"/>
                <a:gd name="T10" fmla="*/ 223 w 665"/>
                <a:gd name="T11" fmla="*/ 278 h 856"/>
                <a:gd name="T12" fmla="*/ 196 w 665"/>
                <a:gd name="T13" fmla="*/ 310 h 856"/>
                <a:gd name="T14" fmla="*/ 166 w 665"/>
                <a:gd name="T15" fmla="*/ 338 h 856"/>
                <a:gd name="T16" fmla="*/ 134 w 665"/>
                <a:gd name="T17" fmla="*/ 363 h 856"/>
                <a:gd name="T18" fmla="*/ 99 w 665"/>
                <a:gd name="T19" fmla="*/ 385 h 856"/>
                <a:gd name="T20" fmla="*/ 61 w 665"/>
                <a:gd name="T21" fmla="*/ 404 h 856"/>
                <a:gd name="T22" fmla="*/ 22 w 665"/>
                <a:gd name="T23" fmla="*/ 419 h 856"/>
                <a:gd name="T24" fmla="*/ 1 w 665"/>
                <a:gd name="T25" fmla="*/ 425 h 856"/>
                <a:gd name="T26" fmla="*/ 0 w 665"/>
                <a:gd name="T27" fmla="*/ 428 h 856"/>
                <a:gd name="T28" fmla="*/ 12 w 665"/>
                <a:gd name="T29" fmla="*/ 426 h 856"/>
                <a:gd name="T30" fmla="*/ 34 w 665"/>
                <a:gd name="T31" fmla="*/ 421 h 856"/>
                <a:gd name="T32" fmla="*/ 56 w 665"/>
                <a:gd name="T33" fmla="*/ 415 h 856"/>
                <a:gd name="T34" fmla="*/ 77 w 665"/>
                <a:gd name="T35" fmla="*/ 408 h 856"/>
                <a:gd name="T36" fmla="*/ 98 w 665"/>
                <a:gd name="T37" fmla="*/ 398 h 856"/>
                <a:gd name="T38" fmla="*/ 118 w 665"/>
                <a:gd name="T39" fmla="*/ 389 h 856"/>
                <a:gd name="T40" fmla="*/ 137 w 665"/>
                <a:gd name="T41" fmla="*/ 377 h 856"/>
                <a:gd name="T42" fmla="*/ 156 w 665"/>
                <a:gd name="T43" fmla="*/ 365 h 856"/>
                <a:gd name="T44" fmla="*/ 173 w 665"/>
                <a:gd name="T45" fmla="*/ 352 h 856"/>
                <a:gd name="T46" fmla="*/ 188 w 665"/>
                <a:gd name="T47" fmla="*/ 339 h 856"/>
                <a:gd name="T48" fmla="*/ 202 w 665"/>
                <a:gd name="T49" fmla="*/ 325 h 856"/>
                <a:gd name="T50" fmla="*/ 216 w 665"/>
                <a:gd name="T51" fmla="*/ 311 h 856"/>
                <a:gd name="T52" fmla="*/ 228 w 665"/>
                <a:gd name="T53" fmla="*/ 295 h 856"/>
                <a:gd name="T54" fmla="*/ 240 w 665"/>
                <a:gd name="T55" fmla="*/ 280 h 856"/>
                <a:gd name="T56" fmla="*/ 252 w 665"/>
                <a:gd name="T57" fmla="*/ 263 h 856"/>
                <a:gd name="T58" fmla="*/ 262 w 665"/>
                <a:gd name="T59" fmla="*/ 246 h 856"/>
                <a:gd name="T60" fmla="*/ 281 w 665"/>
                <a:gd name="T61" fmla="*/ 210 h 856"/>
                <a:gd name="T62" fmla="*/ 303 w 665"/>
                <a:gd name="T63" fmla="*/ 152 h 856"/>
                <a:gd name="T64" fmla="*/ 318 w 665"/>
                <a:gd name="T65" fmla="*/ 93 h 856"/>
                <a:gd name="T66" fmla="*/ 329 w 665"/>
                <a:gd name="T67" fmla="*/ 31 h 856"/>
                <a:gd name="T68" fmla="*/ 333 w 665"/>
                <a:gd name="T69" fmla="*/ 0 h 856"/>
                <a:gd name="T70" fmla="*/ 333 w 665"/>
                <a:gd name="T71" fmla="*/ 0 h 856"/>
                <a:gd name="T72" fmla="*/ 333 w 665"/>
                <a:gd name="T73" fmla="*/ 0 h 8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5"/>
                <a:gd name="T112" fmla="*/ 0 h 856"/>
                <a:gd name="T113" fmla="*/ 665 w 665"/>
                <a:gd name="T114" fmla="*/ 856 h 8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5" h="856">
                  <a:moveTo>
                    <a:pt x="665" y="0"/>
                  </a:moveTo>
                  <a:lnTo>
                    <a:pt x="654" y="59"/>
                  </a:lnTo>
                  <a:lnTo>
                    <a:pt x="642" y="117"/>
                  </a:lnTo>
                  <a:lnTo>
                    <a:pt x="627" y="174"/>
                  </a:lnTo>
                  <a:lnTo>
                    <a:pt x="610" y="232"/>
                  </a:lnTo>
                  <a:lnTo>
                    <a:pt x="590" y="287"/>
                  </a:lnTo>
                  <a:lnTo>
                    <a:pt x="567" y="342"/>
                  </a:lnTo>
                  <a:lnTo>
                    <a:pt x="543" y="396"/>
                  </a:lnTo>
                  <a:lnTo>
                    <a:pt x="515" y="449"/>
                  </a:lnTo>
                  <a:lnTo>
                    <a:pt x="493" y="486"/>
                  </a:lnTo>
                  <a:lnTo>
                    <a:pt x="470" y="522"/>
                  </a:lnTo>
                  <a:lnTo>
                    <a:pt x="446" y="555"/>
                  </a:lnTo>
                  <a:lnTo>
                    <a:pt x="419" y="588"/>
                  </a:lnTo>
                  <a:lnTo>
                    <a:pt x="392" y="619"/>
                  </a:lnTo>
                  <a:lnTo>
                    <a:pt x="363" y="648"/>
                  </a:lnTo>
                  <a:lnTo>
                    <a:pt x="332" y="675"/>
                  </a:lnTo>
                  <a:lnTo>
                    <a:pt x="301" y="701"/>
                  </a:lnTo>
                  <a:lnTo>
                    <a:pt x="267" y="726"/>
                  </a:lnTo>
                  <a:lnTo>
                    <a:pt x="233" y="748"/>
                  </a:lnTo>
                  <a:lnTo>
                    <a:pt x="197" y="769"/>
                  </a:lnTo>
                  <a:lnTo>
                    <a:pt x="160" y="788"/>
                  </a:lnTo>
                  <a:lnTo>
                    <a:pt x="122" y="807"/>
                  </a:lnTo>
                  <a:lnTo>
                    <a:pt x="84" y="822"/>
                  </a:lnTo>
                  <a:lnTo>
                    <a:pt x="44" y="837"/>
                  </a:lnTo>
                  <a:lnTo>
                    <a:pt x="3" y="849"/>
                  </a:lnTo>
                  <a:lnTo>
                    <a:pt x="1" y="850"/>
                  </a:lnTo>
                  <a:lnTo>
                    <a:pt x="0" y="853"/>
                  </a:lnTo>
                  <a:lnTo>
                    <a:pt x="0" y="855"/>
                  </a:lnTo>
                  <a:lnTo>
                    <a:pt x="1" y="856"/>
                  </a:lnTo>
                  <a:lnTo>
                    <a:pt x="23" y="851"/>
                  </a:lnTo>
                  <a:lnTo>
                    <a:pt x="45" y="847"/>
                  </a:lnTo>
                  <a:lnTo>
                    <a:pt x="67" y="842"/>
                  </a:lnTo>
                  <a:lnTo>
                    <a:pt x="89" y="835"/>
                  </a:lnTo>
                  <a:lnTo>
                    <a:pt x="111" y="830"/>
                  </a:lnTo>
                  <a:lnTo>
                    <a:pt x="131" y="822"/>
                  </a:lnTo>
                  <a:lnTo>
                    <a:pt x="153" y="815"/>
                  </a:lnTo>
                  <a:lnTo>
                    <a:pt x="174" y="805"/>
                  </a:lnTo>
                  <a:lnTo>
                    <a:pt x="195" y="796"/>
                  </a:lnTo>
                  <a:lnTo>
                    <a:pt x="215" y="787"/>
                  </a:lnTo>
                  <a:lnTo>
                    <a:pt x="235" y="777"/>
                  </a:lnTo>
                  <a:lnTo>
                    <a:pt x="255" y="766"/>
                  </a:lnTo>
                  <a:lnTo>
                    <a:pt x="274" y="754"/>
                  </a:lnTo>
                  <a:lnTo>
                    <a:pt x="293" y="742"/>
                  </a:lnTo>
                  <a:lnTo>
                    <a:pt x="311" y="729"/>
                  </a:lnTo>
                  <a:lnTo>
                    <a:pt x="330" y="716"/>
                  </a:lnTo>
                  <a:lnTo>
                    <a:pt x="346" y="703"/>
                  </a:lnTo>
                  <a:lnTo>
                    <a:pt x="361" y="690"/>
                  </a:lnTo>
                  <a:lnTo>
                    <a:pt x="376" y="678"/>
                  </a:lnTo>
                  <a:lnTo>
                    <a:pt x="389" y="664"/>
                  </a:lnTo>
                  <a:lnTo>
                    <a:pt x="404" y="650"/>
                  </a:lnTo>
                  <a:lnTo>
                    <a:pt x="417" y="635"/>
                  </a:lnTo>
                  <a:lnTo>
                    <a:pt x="431" y="621"/>
                  </a:lnTo>
                  <a:lnTo>
                    <a:pt x="444" y="605"/>
                  </a:lnTo>
                  <a:lnTo>
                    <a:pt x="456" y="590"/>
                  </a:lnTo>
                  <a:lnTo>
                    <a:pt x="469" y="575"/>
                  </a:lnTo>
                  <a:lnTo>
                    <a:pt x="480" y="559"/>
                  </a:lnTo>
                  <a:lnTo>
                    <a:pt x="492" y="543"/>
                  </a:lnTo>
                  <a:lnTo>
                    <a:pt x="504" y="526"/>
                  </a:lnTo>
                  <a:lnTo>
                    <a:pt x="514" y="509"/>
                  </a:lnTo>
                  <a:lnTo>
                    <a:pt x="524" y="492"/>
                  </a:lnTo>
                  <a:lnTo>
                    <a:pt x="533" y="475"/>
                  </a:lnTo>
                  <a:lnTo>
                    <a:pt x="562" y="420"/>
                  </a:lnTo>
                  <a:lnTo>
                    <a:pt x="585" y="362"/>
                  </a:lnTo>
                  <a:lnTo>
                    <a:pt x="605" y="304"/>
                  </a:lnTo>
                  <a:lnTo>
                    <a:pt x="622" y="244"/>
                  </a:lnTo>
                  <a:lnTo>
                    <a:pt x="635" y="185"/>
                  </a:lnTo>
                  <a:lnTo>
                    <a:pt x="646" y="124"/>
                  </a:lnTo>
                  <a:lnTo>
                    <a:pt x="657" y="62"/>
                  </a:lnTo>
                  <a:lnTo>
                    <a:pt x="665" y="0"/>
                  </a:lnTo>
                  <a:close/>
                </a:path>
              </a:pathLst>
            </a:custGeom>
            <a:solidFill>
              <a:srgbClr val="000000"/>
            </a:solidFill>
            <a:ln w="9525">
              <a:noFill/>
              <a:round/>
              <a:headEnd/>
              <a:tailEnd/>
            </a:ln>
          </p:spPr>
          <p:txBody>
            <a:bodyPr/>
            <a:lstStyle/>
            <a:p>
              <a:endParaRPr lang="zh-CN" altLang="en-US" sz="1800"/>
            </a:p>
          </p:txBody>
        </p:sp>
        <p:sp>
          <p:nvSpPr>
            <p:cNvPr id="84" name="Freeform 361"/>
            <p:cNvSpPr>
              <a:spLocks/>
            </p:cNvSpPr>
            <p:nvPr/>
          </p:nvSpPr>
          <p:spPr bwMode="auto">
            <a:xfrm>
              <a:off x="3057" y="2729"/>
              <a:ext cx="46" cy="77"/>
            </a:xfrm>
            <a:custGeom>
              <a:avLst/>
              <a:gdLst>
                <a:gd name="T0" fmla="*/ 46 w 94"/>
                <a:gd name="T1" fmla="*/ 0 h 153"/>
                <a:gd name="T2" fmla="*/ 45 w 94"/>
                <a:gd name="T3" fmla="*/ 14 h 153"/>
                <a:gd name="T4" fmla="*/ 42 w 94"/>
                <a:gd name="T5" fmla="*/ 27 h 153"/>
                <a:gd name="T6" fmla="*/ 37 w 94"/>
                <a:gd name="T7" fmla="*/ 39 h 153"/>
                <a:gd name="T8" fmla="*/ 30 w 94"/>
                <a:gd name="T9" fmla="*/ 50 h 153"/>
                <a:gd name="T10" fmla="*/ 27 w 94"/>
                <a:gd name="T11" fmla="*/ 54 h 153"/>
                <a:gd name="T12" fmla="*/ 25 w 94"/>
                <a:gd name="T13" fmla="*/ 58 h 153"/>
                <a:gd name="T14" fmla="*/ 22 w 94"/>
                <a:gd name="T15" fmla="*/ 61 h 153"/>
                <a:gd name="T16" fmla="*/ 19 w 94"/>
                <a:gd name="T17" fmla="*/ 65 h 153"/>
                <a:gd name="T18" fmla="*/ 15 w 94"/>
                <a:gd name="T19" fmla="*/ 67 h 153"/>
                <a:gd name="T20" fmla="*/ 11 w 94"/>
                <a:gd name="T21" fmla="*/ 70 h 153"/>
                <a:gd name="T22" fmla="*/ 7 w 94"/>
                <a:gd name="T23" fmla="*/ 71 h 153"/>
                <a:gd name="T24" fmla="*/ 3 w 94"/>
                <a:gd name="T25" fmla="*/ 72 h 153"/>
                <a:gd name="T26" fmla="*/ 2 w 94"/>
                <a:gd name="T27" fmla="*/ 72 h 153"/>
                <a:gd name="T28" fmla="*/ 0 w 94"/>
                <a:gd name="T29" fmla="*/ 73 h 153"/>
                <a:gd name="T30" fmla="*/ 0 w 94"/>
                <a:gd name="T31" fmla="*/ 74 h 153"/>
                <a:gd name="T32" fmla="*/ 0 w 94"/>
                <a:gd name="T33" fmla="*/ 75 h 153"/>
                <a:gd name="T34" fmla="*/ 4 w 94"/>
                <a:gd name="T35" fmla="*/ 77 h 153"/>
                <a:gd name="T36" fmla="*/ 8 w 94"/>
                <a:gd name="T37" fmla="*/ 77 h 153"/>
                <a:gd name="T38" fmla="*/ 13 w 94"/>
                <a:gd name="T39" fmla="*/ 74 h 153"/>
                <a:gd name="T40" fmla="*/ 17 w 94"/>
                <a:gd name="T41" fmla="*/ 71 h 153"/>
                <a:gd name="T42" fmla="*/ 21 w 94"/>
                <a:gd name="T43" fmla="*/ 68 h 153"/>
                <a:gd name="T44" fmla="*/ 24 w 94"/>
                <a:gd name="T45" fmla="*/ 64 h 153"/>
                <a:gd name="T46" fmla="*/ 26 w 94"/>
                <a:gd name="T47" fmla="*/ 61 h 153"/>
                <a:gd name="T48" fmla="*/ 29 w 94"/>
                <a:gd name="T49" fmla="*/ 58 h 153"/>
                <a:gd name="T50" fmla="*/ 33 w 94"/>
                <a:gd name="T51" fmla="*/ 51 h 153"/>
                <a:gd name="T52" fmla="*/ 37 w 94"/>
                <a:gd name="T53" fmla="*/ 44 h 153"/>
                <a:gd name="T54" fmla="*/ 40 w 94"/>
                <a:gd name="T55" fmla="*/ 37 h 153"/>
                <a:gd name="T56" fmla="*/ 43 w 94"/>
                <a:gd name="T57" fmla="*/ 31 h 153"/>
                <a:gd name="T58" fmla="*/ 44 w 94"/>
                <a:gd name="T59" fmla="*/ 23 h 153"/>
                <a:gd name="T60" fmla="*/ 45 w 94"/>
                <a:gd name="T61" fmla="*/ 16 h 153"/>
                <a:gd name="T62" fmla="*/ 46 w 94"/>
                <a:gd name="T63" fmla="*/ 8 h 153"/>
                <a:gd name="T64" fmla="*/ 46 w 94"/>
                <a:gd name="T65" fmla="*/ 0 h 153"/>
                <a:gd name="T66" fmla="*/ 46 w 94"/>
                <a:gd name="T67" fmla="*/ 0 h 153"/>
                <a:gd name="T68" fmla="*/ 46 w 94"/>
                <a:gd name="T69" fmla="*/ 0 h 153"/>
                <a:gd name="T70" fmla="*/ 46 w 94"/>
                <a:gd name="T71" fmla="*/ 0 h 153"/>
                <a:gd name="T72" fmla="*/ 46 w 94"/>
                <a:gd name="T73" fmla="*/ 0 h 153"/>
                <a:gd name="T74" fmla="*/ 46 w 94"/>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3"/>
                <a:gd name="T116" fmla="*/ 94 w 9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3">
                  <a:moveTo>
                    <a:pt x="94" y="0"/>
                  </a:moveTo>
                  <a:lnTo>
                    <a:pt x="91" y="27"/>
                  </a:lnTo>
                  <a:lnTo>
                    <a:pt x="85" y="53"/>
                  </a:lnTo>
                  <a:lnTo>
                    <a:pt x="76" y="77"/>
                  </a:lnTo>
                  <a:lnTo>
                    <a:pt x="61" y="100"/>
                  </a:lnTo>
                  <a:lnTo>
                    <a:pt x="56" y="107"/>
                  </a:lnTo>
                  <a:lnTo>
                    <a:pt x="51" y="115"/>
                  </a:lnTo>
                  <a:lnTo>
                    <a:pt x="44" y="122"/>
                  </a:lnTo>
                  <a:lnTo>
                    <a:pt x="38" y="129"/>
                  </a:lnTo>
                  <a:lnTo>
                    <a:pt x="31" y="134"/>
                  </a:lnTo>
                  <a:lnTo>
                    <a:pt x="23" y="139"/>
                  </a:lnTo>
                  <a:lnTo>
                    <a:pt x="15" y="141"/>
                  </a:lnTo>
                  <a:lnTo>
                    <a:pt x="6" y="144"/>
                  </a:lnTo>
                  <a:lnTo>
                    <a:pt x="4" y="144"/>
                  </a:lnTo>
                  <a:lnTo>
                    <a:pt x="1" y="146"/>
                  </a:lnTo>
                  <a:lnTo>
                    <a:pt x="0" y="147"/>
                  </a:lnTo>
                  <a:lnTo>
                    <a:pt x="1" y="149"/>
                  </a:lnTo>
                  <a:lnTo>
                    <a:pt x="9" y="153"/>
                  </a:lnTo>
                  <a:lnTo>
                    <a:pt x="17" y="153"/>
                  </a:lnTo>
                  <a:lnTo>
                    <a:pt x="26" y="148"/>
                  </a:lnTo>
                  <a:lnTo>
                    <a:pt x="34" y="142"/>
                  </a:lnTo>
                  <a:lnTo>
                    <a:pt x="42" y="136"/>
                  </a:lnTo>
                  <a:lnTo>
                    <a:pt x="49" y="127"/>
                  </a:lnTo>
                  <a:lnTo>
                    <a:pt x="54" y="121"/>
                  </a:lnTo>
                  <a:lnTo>
                    <a:pt x="59" y="115"/>
                  </a:lnTo>
                  <a:lnTo>
                    <a:pt x="68" y="102"/>
                  </a:lnTo>
                  <a:lnTo>
                    <a:pt x="75" y="88"/>
                  </a:lnTo>
                  <a:lnTo>
                    <a:pt x="81" y="74"/>
                  </a:lnTo>
                  <a:lnTo>
                    <a:pt x="87" y="61"/>
                  </a:lnTo>
                  <a:lnTo>
                    <a:pt x="90" y="46"/>
                  </a:lnTo>
                  <a:lnTo>
                    <a:pt x="92" y="31"/>
                  </a:lnTo>
                  <a:lnTo>
                    <a:pt x="94" y="16"/>
                  </a:lnTo>
                  <a:lnTo>
                    <a:pt x="94" y="0"/>
                  </a:lnTo>
                  <a:close/>
                </a:path>
              </a:pathLst>
            </a:custGeom>
            <a:solidFill>
              <a:srgbClr val="000000"/>
            </a:solidFill>
            <a:ln w="9525">
              <a:noFill/>
              <a:round/>
              <a:headEnd/>
              <a:tailEnd/>
            </a:ln>
          </p:spPr>
          <p:txBody>
            <a:bodyPr/>
            <a:lstStyle/>
            <a:p>
              <a:endParaRPr lang="zh-CN" altLang="en-US" sz="1800"/>
            </a:p>
          </p:txBody>
        </p:sp>
        <p:sp>
          <p:nvSpPr>
            <p:cNvPr id="85" name="Freeform 362"/>
            <p:cNvSpPr>
              <a:spLocks/>
            </p:cNvSpPr>
            <p:nvPr/>
          </p:nvSpPr>
          <p:spPr bwMode="auto">
            <a:xfrm>
              <a:off x="3064" y="2745"/>
              <a:ext cx="60" cy="105"/>
            </a:xfrm>
            <a:custGeom>
              <a:avLst/>
              <a:gdLst>
                <a:gd name="T0" fmla="*/ 60 w 121"/>
                <a:gd name="T1" fmla="*/ 0 h 210"/>
                <a:gd name="T2" fmla="*/ 60 w 121"/>
                <a:gd name="T3" fmla="*/ 9 h 210"/>
                <a:gd name="T4" fmla="*/ 59 w 121"/>
                <a:gd name="T5" fmla="*/ 17 h 210"/>
                <a:gd name="T6" fmla="*/ 57 w 121"/>
                <a:gd name="T7" fmla="*/ 26 h 210"/>
                <a:gd name="T8" fmla="*/ 56 w 121"/>
                <a:gd name="T9" fmla="*/ 34 h 210"/>
                <a:gd name="T10" fmla="*/ 53 w 121"/>
                <a:gd name="T11" fmla="*/ 42 h 210"/>
                <a:gd name="T12" fmla="*/ 49 w 121"/>
                <a:gd name="T13" fmla="*/ 50 h 210"/>
                <a:gd name="T14" fmla="*/ 45 w 121"/>
                <a:gd name="T15" fmla="*/ 57 h 210"/>
                <a:gd name="T16" fmla="*/ 40 w 121"/>
                <a:gd name="T17" fmla="*/ 65 h 210"/>
                <a:gd name="T18" fmla="*/ 35 w 121"/>
                <a:gd name="T19" fmla="*/ 69 h 210"/>
                <a:gd name="T20" fmla="*/ 31 w 121"/>
                <a:gd name="T21" fmla="*/ 73 h 210"/>
                <a:gd name="T22" fmla="*/ 26 w 121"/>
                <a:gd name="T23" fmla="*/ 77 h 210"/>
                <a:gd name="T24" fmla="*/ 21 w 121"/>
                <a:gd name="T25" fmla="*/ 81 h 210"/>
                <a:gd name="T26" fmla="*/ 15 w 121"/>
                <a:gd name="T27" fmla="*/ 85 h 210"/>
                <a:gd name="T28" fmla="*/ 10 w 121"/>
                <a:gd name="T29" fmla="*/ 89 h 210"/>
                <a:gd name="T30" fmla="*/ 6 w 121"/>
                <a:gd name="T31" fmla="*/ 93 h 210"/>
                <a:gd name="T32" fmla="*/ 1 w 121"/>
                <a:gd name="T33" fmla="*/ 98 h 210"/>
                <a:gd name="T34" fmla="*/ 0 w 121"/>
                <a:gd name="T35" fmla="*/ 99 h 210"/>
                <a:gd name="T36" fmla="*/ 0 w 121"/>
                <a:gd name="T37" fmla="*/ 102 h 210"/>
                <a:gd name="T38" fmla="*/ 0 w 121"/>
                <a:gd name="T39" fmla="*/ 104 h 210"/>
                <a:gd name="T40" fmla="*/ 1 w 121"/>
                <a:gd name="T41" fmla="*/ 105 h 210"/>
                <a:gd name="T42" fmla="*/ 8 w 121"/>
                <a:gd name="T43" fmla="*/ 103 h 210"/>
                <a:gd name="T44" fmla="*/ 15 w 121"/>
                <a:gd name="T45" fmla="*/ 99 h 210"/>
                <a:gd name="T46" fmla="*/ 22 w 121"/>
                <a:gd name="T47" fmla="*/ 94 h 210"/>
                <a:gd name="T48" fmla="*/ 29 w 121"/>
                <a:gd name="T49" fmla="*/ 88 h 210"/>
                <a:gd name="T50" fmla="*/ 34 w 121"/>
                <a:gd name="T51" fmla="*/ 82 h 210"/>
                <a:gd name="T52" fmla="*/ 40 w 121"/>
                <a:gd name="T53" fmla="*/ 75 h 210"/>
                <a:gd name="T54" fmla="*/ 45 w 121"/>
                <a:gd name="T55" fmla="*/ 68 h 210"/>
                <a:gd name="T56" fmla="*/ 48 w 121"/>
                <a:gd name="T57" fmla="*/ 62 h 210"/>
                <a:gd name="T58" fmla="*/ 55 w 121"/>
                <a:gd name="T59" fmla="*/ 48 h 210"/>
                <a:gd name="T60" fmla="*/ 59 w 121"/>
                <a:gd name="T61" fmla="*/ 31 h 210"/>
                <a:gd name="T62" fmla="*/ 60 w 121"/>
                <a:gd name="T63" fmla="*/ 16 h 210"/>
                <a:gd name="T64" fmla="*/ 60 w 121"/>
                <a:gd name="T65" fmla="*/ 0 h 210"/>
                <a:gd name="T66" fmla="*/ 60 w 121"/>
                <a:gd name="T67" fmla="*/ 0 h 210"/>
                <a:gd name="T68" fmla="*/ 60 w 121"/>
                <a:gd name="T69" fmla="*/ 0 h 210"/>
                <a:gd name="T70" fmla="*/ 60 w 121"/>
                <a:gd name="T71" fmla="*/ 0 h 210"/>
                <a:gd name="T72" fmla="*/ 60 w 121"/>
                <a:gd name="T73" fmla="*/ 0 h 210"/>
                <a:gd name="T74" fmla="*/ 60 w 121"/>
                <a:gd name="T75" fmla="*/ 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210"/>
                <a:gd name="T116" fmla="*/ 121 w 121"/>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210">
                  <a:moveTo>
                    <a:pt x="121" y="0"/>
                  </a:moveTo>
                  <a:lnTo>
                    <a:pt x="120" y="17"/>
                  </a:lnTo>
                  <a:lnTo>
                    <a:pt x="118" y="34"/>
                  </a:lnTo>
                  <a:lnTo>
                    <a:pt x="115" y="52"/>
                  </a:lnTo>
                  <a:lnTo>
                    <a:pt x="112" y="68"/>
                  </a:lnTo>
                  <a:lnTo>
                    <a:pt x="106" y="84"/>
                  </a:lnTo>
                  <a:lnTo>
                    <a:pt x="99" y="100"/>
                  </a:lnTo>
                  <a:lnTo>
                    <a:pt x="91" y="115"/>
                  </a:lnTo>
                  <a:lnTo>
                    <a:pt x="81" y="129"/>
                  </a:lnTo>
                  <a:lnTo>
                    <a:pt x="71" y="138"/>
                  </a:lnTo>
                  <a:lnTo>
                    <a:pt x="62" y="146"/>
                  </a:lnTo>
                  <a:lnTo>
                    <a:pt x="52" y="154"/>
                  </a:lnTo>
                  <a:lnTo>
                    <a:pt x="42" y="161"/>
                  </a:lnTo>
                  <a:lnTo>
                    <a:pt x="31" y="169"/>
                  </a:lnTo>
                  <a:lnTo>
                    <a:pt x="21" y="177"/>
                  </a:lnTo>
                  <a:lnTo>
                    <a:pt x="12" y="185"/>
                  </a:lnTo>
                  <a:lnTo>
                    <a:pt x="3" y="195"/>
                  </a:lnTo>
                  <a:lnTo>
                    <a:pt x="1" y="198"/>
                  </a:lnTo>
                  <a:lnTo>
                    <a:pt x="0" y="204"/>
                  </a:lnTo>
                  <a:lnTo>
                    <a:pt x="0" y="208"/>
                  </a:lnTo>
                  <a:lnTo>
                    <a:pt x="3" y="210"/>
                  </a:lnTo>
                  <a:lnTo>
                    <a:pt x="17" y="205"/>
                  </a:lnTo>
                  <a:lnTo>
                    <a:pt x="31" y="198"/>
                  </a:lnTo>
                  <a:lnTo>
                    <a:pt x="45" y="188"/>
                  </a:lnTo>
                  <a:lnTo>
                    <a:pt x="58" y="176"/>
                  </a:lnTo>
                  <a:lnTo>
                    <a:pt x="69" y="163"/>
                  </a:lnTo>
                  <a:lnTo>
                    <a:pt x="81" y="150"/>
                  </a:lnTo>
                  <a:lnTo>
                    <a:pt x="90" y="136"/>
                  </a:lnTo>
                  <a:lnTo>
                    <a:pt x="97" y="124"/>
                  </a:lnTo>
                  <a:lnTo>
                    <a:pt x="110" y="95"/>
                  </a:lnTo>
                  <a:lnTo>
                    <a:pt x="118" y="63"/>
                  </a:lnTo>
                  <a:lnTo>
                    <a:pt x="121" y="32"/>
                  </a:lnTo>
                  <a:lnTo>
                    <a:pt x="121" y="0"/>
                  </a:lnTo>
                  <a:close/>
                </a:path>
              </a:pathLst>
            </a:custGeom>
            <a:solidFill>
              <a:srgbClr val="000000"/>
            </a:solidFill>
            <a:ln w="9525">
              <a:noFill/>
              <a:round/>
              <a:headEnd/>
              <a:tailEnd/>
            </a:ln>
          </p:spPr>
          <p:txBody>
            <a:bodyPr/>
            <a:lstStyle/>
            <a:p>
              <a:endParaRPr lang="zh-CN" altLang="en-US" sz="1800"/>
            </a:p>
          </p:txBody>
        </p:sp>
        <p:sp>
          <p:nvSpPr>
            <p:cNvPr id="86" name="Freeform 363"/>
            <p:cNvSpPr>
              <a:spLocks/>
            </p:cNvSpPr>
            <p:nvPr/>
          </p:nvSpPr>
          <p:spPr bwMode="auto">
            <a:xfrm>
              <a:off x="2929" y="2555"/>
              <a:ext cx="174" cy="197"/>
            </a:xfrm>
            <a:custGeom>
              <a:avLst/>
              <a:gdLst>
                <a:gd name="T0" fmla="*/ 169 w 348"/>
                <a:gd name="T1" fmla="*/ 190 h 395"/>
                <a:gd name="T2" fmla="*/ 160 w 348"/>
                <a:gd name="T3" fmla="*/ 177 h 395"/>
                <a:gd name="T4" fmla="*/ 152 w 348"/>
                <a:gd name="T5" fmla="*/ 163 h 395"/>
                <a:gd name="T6" fmla="*/ 143 w 348"/>
                <a:gd name="T7" fmla="*/ 149 h 395"/>
                <a:gd name="T8" fmla="*/ 137 w 348"/>
                <a:gd name="T9" fmla="*/ 133 h 395"/>
                <a:gd name="T10" fmla="*/ 134 w 348"/>
                <a:gd name="T11" fmla="*/ 113 h 395"/>
                <a:gd name="T12" fmla="*/ 130 w 348"/>
                <a:gd name="T13" fmla="*/ 95 h 395"/>
                <a:gd name="T14" fmla="*/ 123 w 348"/>
                <a:gd name="T15" fmla="*/ 78 h 395"/>
                <a:gd name="T16" fmla="*/ 115 w 348"/>
                <a:gd name="T17" fmla="*/ 67 h 395"/>
                <a:gd name="T18" fmla="*/ 110 w 348"/>
                <a:gd name="T19" fmla="*/ 61 h 395"/>
                <a:gd name="T20" fmla="*/ 103 w 348"/>
                <a:gd name="T21" fmla="*/ 55 h 395"/>
                <a:gd name="T22" fmla="*/ 96 w 348"/>
                <a:gd name="T23" fmla="*/ 49 h 395"/>
                <a:gd name="T24" fmla="*/ 91 w 348"/>
                <a:gd name="T25" fmla="*/ 43 h 395"/>
                <a:gd name="T26" fmla="*/ 85 w 348"/>
                <a:gd name="T27" fmla="*/ 38 h 395"/>
                <a:gd name="T28" fmla="*/ 80 w 348"/>
                <a:gd name="T29" fmla="*/ 35 h 395"/>
                <a:gd name="T30" fmla="*/ 73 w 348"/>
                <a:gd name="T31" fmla="*/ 31 h 395"/>
                <a:gd name="T32" fmla="*/ 61 w 348"/>
                <a:gd name="T33" fmla="*/ 27 h 395"/>
                <a:gd name="T34" fmla="*/ 44 w 348"/>
                <a:gd name="T35" fmla="*/ 20 h 395"/>
                <a:gd name="T36" fmla="*/ 26 w 348"/>
                <a:gd name="T37" fmla="*/ 13 h 395"/>
                <a:gd name="T38" fmla="*/ 10 w 348"/>
                <a:gd name="T39" fmla="*/ 5 h 395"/>
                <a:gd name="T40" fmla="*/ 1 w 348"/>
                <a:gd name="T41" fmla="*/ 0 h 395"/>
                <a:gd name="T42" fmla="*/ 0 w 348"/>
                <a:gd name="T43" fmla="*/ 3 h 395"/>
                <a:gd name="T44" fmla="*/ 6 w 348"/>
                <a:gd name="T45" fmla="*/ 9 h 395"/>
                <a:gd name="T46" fmla="*/ 20 w 348"/>
                <a:gd name="T47" fmla="*/ 19 h 395"/>
                <a:gd name="T48" fmla="*/ 33 w 348"/>
                <a:gd name="T49" fmla="*/ 26 h 395"/>
                <a:gd name="T50" fmla="*/ 47 w 348"/>
                <a:gd name="T51" fmla="*/ 33 h 395"/>
                <a:gd name="T52" fmla="*/ 59 w 348"/>
                <a:gd name="T53" fmla="*/ 38 h 395"/>
                <a:gd name="T54" fmla="*/ 68 w 348"/>
                <a:gd name="T55" fmla="*/ 41 h 395"/>
                <a:gd name="T56" fmla="*/ 77 w 348"/>
                <a:gd name="T57" fmla="*/ 45 h 395"/>
                <a:gd name="T58" fmla="*/ 84 w 348"/>
                <a:gd name="T59" fmla="*/ 50 h 395"/>
                <a:gd name="T60" fmla="*/ 91 w 348"/>
                <a:gd name="T61" fmla="*/ 57 h 395"/>
                <a:gd name="T62" fmla="*/ 97 w 348"/>
                <a:gd name="T63" fmla="*/ 62 h 395"/>
                <a:gd name="T64" fmla="*/ 104 w 348"/>
                <a:gd name="T65" fmla="*/ 67 h 395"/>
                <a:gd name="T66" fmla="*/ 111 w 348"/>
                <a:gd name="T67" fmla="*/ 72 h 395"/>
                <a:gd name="T68" fmla="*/ 121 w 348"/>
                <a:gd name="T69" fmla="*/ 82 h 395"/>
                <a:gd name="T70" fmla="*/ 129 w 348"/>
                <a:gd name="T71" fmla="*/ 99 h 395"/>
                <a:gd name="T72" fmla="*/ 132 w 348"/>
                <a:gd name="T73" fmla="*/ 119 h 395"/>
                <a:gd name="T74" fmla="*/ 136 w 348"/>
                <a:gd name="T75" fmla="*/ 137 h 395"/>
                <a:gd name="T76" fmla="*/ 143 w 348"/>
                <a:gd name="T77" fmla="*/ 153 h 395"/>
                <a:gd name="T78" fmla="*/ 151 w 348"/>
                <a:gd name="T79" fmla="*/ 166 h 395"/>
                <a:gd name="T80" fmla="*/ 160 w 348"/>
                <a:gd name="T81" fmla="*/ 179 h 395"/>
                <a:gd name="T82" fmla="*/ 169 w 348"/>
                <a:gd name="T83" fmla="*/ 191 h 395"/>
                <a:gd name="T84" fmla="*/ 174 w 348"/>
                <a:gd name="T85" fmla="*/ 197 h 395"/>
                <a:gd name="T86" fmla="*/ 174 w 348"/>
                <a:gd name="T87" fmla="*/ 197 h 395"/>
                <a:gd name="T88" fmla="*/ 174 w 348"/>
                <a:gd name="T89" fmla="*/ 197 h 3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8"/>
                <a:gd name="T136" fmla="*/ 0 h 395"/>
                <a:gd name="T137" fmla="*/ 348 w 348"/>
                <a:gd name="T138" fmla="*/ 395 h 3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8" h="395">
                  <a:moveTo>
                    <a:pt x="348" y="394"/>
                  </a:moveTo>
                  <a:lnTo>
                    <a:pt x="337" y="381"/>
                  </a:lnTo>
                  <a:lnTo>
                    <a:pt x="328" y="368"/>
                  </a:lnTo>
                  <a:lnTo>
                    <a:pt x="319" y="354"/>
                  </a:lnTo>
                  <a:lnTo>
                    <a:pt x="311" y="341"/>
                  </a:lnTo>
                  <a:lnTo>
                    <a:pt x="303" y="327"/>
                  </a:lnTo>
                  <a:lnTo>
                    <a:pt x="295" y="313"/>
                  </a:lnTo>
                  <a:lnTo>
                    <a:pt x="286" y="299"/>
                  </a:lnTo>
                  <a:lnTo>
                    <a:pt x="280" y="284"/>
                  </a:lnTo>
                  <a:lnTo>
                    <a:pt x="274" y="266"/>
                  </a:lnTo>
                  <a:lnTo>
                    <a:pt x="270" y="246"/>
                  </a:lnTo>
                  <a:lnTo>
                    <a:pt x="267" y="227"/>
                  </a:lnTo>
                  <a:lnTo>
                    <a:pt x="263" y="207"/>
                  </a:lnTo>
                  <a:lnTo>
                    <a:pt x="259" y="190"/>
                  </a:lnTo>
                  <a:lnTo>
                    <a:pt x="253" y="172"/>
                  </a:lnTo>
                  <a:lnTo>
                    <a:pt x="246" y="156"/>
                  </a:lnTo>
                  <a:lnTo>
                    <a:pt x="237" y="141"/>
                  </a:lnTo>
                  <a:lnTo>
                    <a:pt x="231" y="134"/>
                  </a:lnTo>
                  <a:lnTo>
                    <a:pt x="225" y="129"/>
                  </a:lnTo>
                  <a:lnTo>
                    <a:pt x="220" y="122"/>
                  </a:lnTo>
                  <a:lnTo>
                    <a:pt x="213" y="116"/>
                  </a:lnTo>
                  <a:lnTo>
                    <a:pt x="206" y="110"/>
                  </a:lnTo>
                  <a:lnTo>
                    <a:pt x="200" y="104"/>
                  </a:lnTo>
                  <a:lnTo>
                    <a:pt x="193" y="98"/>
                  </a:lnTo>
                  <a:lnTo>
                    <a:pt x="187" y="92"/>
                  </a:lnTo>
                  <a:lnTo>
                    <a:pt x="182" y="86"/>
                  </a:lnTo>
                  <a:lnTo>
                    <a:pt x="176" y="81"/>
                  </a:lnTo>
                  <a:lnTo>
                    <a:pt x="170" y="77"/>
                  </a:lnTo>
                  <a:lnTo>
                    <a:pt x="164" y="73"/>
                  </a:lnTo>
                  <a:lnTo>
                    <a:pt x="159" y="70"/>
                  </a:lnTo>
                  <a:lnTo>
                    <a:pt x="152" y="66"/>
                  </a:lnTo>
                  <a:lnTo>
                    <a:pt x="146" y="63"/>
                  </a:lnTo>
                  <a:lnTo>
                    <a:pt x="139" y="61"/>
                  </a:lnTo>
                  <a:lnTo>
                    <a:pt x="122" y="54"/>
                  </a:lnTo>
                  <a:lnTo>
                    <a:pt x="104" y="47"/>
                  </a:lnTo>
                  <a:lnTo>
                    <a:pt x="87" y="41"/>
                  </a:lnTo>
                  <a:lnTo>
                    <a:pt x="70" y="34"/>
                  </a:lnTo>
                  <a:lnTo>
                    <a:pt x="53" y="27"/>
                  </a:lnTo>
                  <a:lnTo>
                    <a:pt x="36" y="19"/>
                  </a:lnTo>
                  <a:lnTo>
                    <a:pt x="20" y="10"/>
                  </a:lnTo>
                  <a:lnTo>
                    <a:pt x="5" y="0"/>
                  </a:lnTo>
                  <a:lnTo>
                    <a:pt x="3" y="1"/>
                  </a:lnTo>
                  <a:lnTo>
                    <a:pt x="1" y="3"/>
                  </a:lnTo>
                  <a:lnTo>
                    <a:pt x="0" y="7"/>
                  </a:lnTo>
                  <a:lnTo>
                    <a:pt x="1" y="9"/>
                  </a:lnTo>
                  <a:lnTo>
                    <a:pt x="12" y="19"/>
                  </a:lnTo>
                  <a:lnTo>
                    <a:pt x="25" y="28"/>
                  </a:lnTo>
                  <a:lnTo>
                    <a:pt x="39" y="38"/>
                  </a:lnTo>
                  <a:lnTo>
                    <a:pt x="51" y="46"/>
                  </a:lnTo>
                  <a:lnTo>
                    <a:pt x="65" y="53"/>
                  </a:lnTo>
                  <a:lnTo>
                    <a:pt x="80" y="59"/>
                  </a:lnTo>
                  <a:lnTo>
                    <a:pt x="94" y="66"/>
                  </a:lnTo>
                  <a:lnTo>
                    <a:pt x="109" y="72"/>
                  </a:lnTo>
                  <a:lnTo>
                    <a:pt x="118" y="76"/>
                  </a:lnTo>
                  <a:lnTo>
                    <a:pt x="127" y="79"/>
                  </a:lnTo>
                  <a:lnTo>
                    <a:pt x="136" y="83"/>
                  </a:lnTo>
                  <a:lnTo>
                    <a:pt x="145" y="86"/>
                  </a:lnTo>
                  <a:lnTo>
                    <a:pt x="153" y="91"/>
                  </a:lnTo>
                  <a:lnTo>
                    <a:pt x="161" y="95"/>
                  </a:lnTo>
                  <a:lnTo>
                    <a:pt x="168" y="101"/>
                  </a:lnTo>
                  <a:lnTo>
                    <a:pt x="176" y="108"/>
                  </a:lnTo>
                  <a:lnTo>
                    <a:pt x="182" y="114"/>
                  </a:lnTo>
                  <a:lnTo>
                    <a:pt x="189" y="119"/>
                  </a:lnTo>
                  <a:lnTo>
                    <a:pt x="195" y="124"/>
                  </a:lnTo>
                  <a:lnTo>
                    <a:pt x="202" y="130"/>
                  </a:lnTo>
                  <a:lnTo>
                    <a:pt x="209" y="134"/>
                  </a:lnTo>
                  <a:lnTo>
                    <a:pt x="216" y="140"/>
                  </a:lnTo>
                  <a:lnTo>
                    <a:pt x="223" y="145"/>
                  </a:lnTo>
                  <a:lnTo>
                    <a:pt x="230" y="150"/>
                  </a:lnTo>
                  <a:lnTo>
                    <a:pt x="243" y="164"/>
                  </a:lnTo>
                  <a:lnTo>
                    <a:pt x="251" y="182"/>
                  </a:lnTo>
                  <a:lnTo>
                    <a:pt x="257" y="199"/>
                  </a:lnTo>
                  <a:lnTo>
                    <a:pt x="261" y="218"/>
                  </a:lnTo>
                  <a:lnTo>
                    <a:pt x="263" y="238"/>
                  </a:lnTo>
                  <a:lnTo>
                    <a:pt x="267" y="256"/>
                  </a:lnTo>
                  <a:lnTo>
                    <a:pt x="271" y="275"/>
                  </a:lnTo>
                  <a:lnTo>
                    <a:pt x="278" y="292"/>
                  </a:lnTo>
                  <a:lnTo>
                    <a:pt x="285" y="306"/>
                  </a:lnTo>
                  <a:lnTo>
                    <a:pt x="293" y="319"/>
                  </a:lnTo>
                  <a:lnTo>
                    <a:pt x="301" y="332"/>
                  </a:lnTo>
                  <a:lnTo>
                    <a:pt x="310" y="345"/>
                  </a:lnTo>
                  <a:lnTo>
                    <a:pt x="319" y="358"/>
                  </a:lnTo>
                  <a:lnTo>
                    <a:pt x="327" y="370"/>
                  </a:lnTo>
                  <a:lnTo>
                    <a:pt x="337" y="382"/>
                  </a:lnTo>
                  <a:lnTo>
                    <a:pt x="348" y="395"/>
                  </a:lnTo>
                  <a:lnTo>
                    <a:pt x="348" y="394"/>
                  </a:lnTo>
                  <a:close/>
                </a:path>
              </a:pathLst>
            </a:custGeom>
            <a:solidFill>
              <a:srgbClr val="000000"/>
            </a:solidFill>
            <a:ln w="9525">
              <a:noFill/>
              <a:round/>
              <a:headEnd/>
              <a:tailEnd/>
            </a:ln>
          </p:spPr>
          <p:txBody>
            <a:bodyPr/>
            <a:lstStyle/>
            <a:p>
              <a:endParaRPr lang="zh-CN" altLang="en-US" sz="1800"/>
            </a:p>
          </p:txBody>
        </p:sp>
        <p:sp>
          <p:nvSpPr>
            <p:cNvPr id="87" name="Freeform 364"/>
            <p:cNvSpPr>
              <a:spLocks/>
            </p:cNvSpPr>
            <p:nvPr/>
          </p:nvSpPr>
          <p:spPr bwMode="auto">
            <a:xfrm>
              <a:off x="2983" y="2680"/>
              <a:ext cx="91" cy="118"/>
            </a:xfrm>
            <a:custGeom>
              <a:avLst/>
              <a:gdLst>
                <a:gd name="T0" fmla="*/ 2 w 183"/>
                <a:gd name="T1" fmla="*/ 9 h 237"/>
                <a:gd name="T2" fmla="*/ 3 w 183"/>
                <a:gd name="T3" fmla="*/ 29 h 237"/>
                <a:gd name="T4" fmla="*/ 4 w 183"/>
                <a:gd name="T5" fmla="*/ 49 h 237"/>
                <a:gd name="T6" fmla="*/ 9 w 183"/>
                <a:gd name="T7" fmla="*/ 67 h 237"/>
                <a:gd name="T8" fmla="*/ 19 w 183"/>
                <a:gd name="T9" fmla="*/ 80 h 237"/>
                <a:gd name="T10" fmla="*/ 26 w 183"/>
                <a:gd name="T11" fmla="*/ 87 h 237"/>
                <a:gd name="T12" fmla="*/ 35 w 183"/>
                <a:gd name="T13" fmla="*/ 93 h 237"/>
                <a:gd name="T14" fmla="*/ 44 w 183"/>
                <a:gd name="T15" fmla="*/ 97 h 237"/>
                <a:gd name="T16" fmla="*/ 51 w 183"/>
                <a:gd name="T17" fmla="*/ 100 h 237"/>
                <a:gd name="T18" fmla="*/ 55 w 183"/>
                <a:gd name="T19" fmla="*/ 102 h 237"/>
                <a:gd name="T20" fmla="*/ 61 w 183"/>
                <a:gd name="T21" fmla="*/ 103 h 237"/>
                <a:gd name="T22" fmla="*/ 66 w 183"/>
                <a:gd name="T23" fmla="*/ 104 h 237"/>
                <a:gd name="T24" fmla="*/ 70 w 183"/>
                <a:gd name="T25" fmla="*/ 107 h 237"/>
                <a:gd name="T26" fmla="*/ 75 w 183"/>
                <a:gd name="T27" fmla="*/ 110 h 237"/>
                <a:gd name="T28" fmla="*/ 80 w 183"/>
                <a:gd name="T29" fmla="*/ 114 h 237"/>
                <a:gd name="T30" fmla="*/ 85 w 183"/>
                <a:gd name="T31" fmla="*/ 116 h 237"/>
                <a:gd name="T32" fmla="*/ 89 w 183"/>
                <a:gd name="T33" fmla="*/ 118 h 237"/>
                <a:gd name="T34" fmla="*/ 91 w 183"/>
                <a:gd name="T35" fmla="*/ 116 h 237"/>
                <a:gd name="T36" fmla="*/ 88 w 183"/>
                <a:gd name="T37" fmla="*/ 111 h 237"/>
                <a:gd name="T38" fmla="*/ 83 w 183"/>
                <a:gd name="T39" fmla="*/ 104 h 237"/>
                <a:gd name="T40" fmla="*/ 78 w 183"/>
                <a:gd name="T41" fmla="*/ 98 h 237"/>
                <a:gd name="T42" fmla="*/ 72 w 183"/>
                <a:gd name="T43" fmla="*/ 93 h 237"/>
                <a:gd name="T44" fmla="*/ 62 w 183"/>
                <a:gd name="T45" fmla="*/ 89 h 237"/>
                <a:gd name="T46" fmla="*/ 53 w 183"/>
                <a:gd name="T47" fmla="*/ 85 h 237"/>
                <a:gd name="T48" fmla="*/ 44 w 183"/>
                <a:gd name="T49" fmla="*/ 80 h 237"/>
                <a:gd name="T50" fmla="*/ 35 w 183"/>
                <a:gd name="T51" fmla="*/ 74 h 237"/>
                <a:gd name="T52" fmla="*/ 24 w 183"/>
                <a:gd name="T53" fmla="*/ 63 h 237"/>
                <a:gd name="T54" fmla="*/ 14 w 183"/>
                <a:gd name="T55" fmla="*/ 47 h 237"/>
                <a:gd name="T56" fmla="*/ 9 w 183"/>
                <a:gd name="T57" fmla="*/ 28 h 237"/>
                <a:gd name="T58" fmla="*/ 4 w 183"/>
                <a:gd name="T59" fmla="*/ 9 h 237"/>
                <a:gd name="T60" fmla="*/ 0 w 183"/>
                <a:gd name="T61" fmla="*/ 0 h 237"/>
                <a:gd name="T62" fmla="*/ 0 w 183"/>
                <a:gd name="T63" fmla="*/ 0 h 237"/>
                <a:gd name="T64" fmla="*/ 0 w 183"/>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237"/>
                <a:gd name="T101" fmla="*/ 183 w 183"/>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237">
                  <a:moveTo>
                    <a:pt x="0" y="0"/>
                  </a:moveTo>
                  <a:lnTo>
                    <a:pt x="4" y="19"/>
                  </a:lnTo>
                  <a:lnTo>
                    <a:pt x="5" y="39"/>
                  </a:lnTo>
                  <a:lnTo>
                    <a:pt x="7" y="58"/>
                  </a:lnTo>
                  <a:lnTo>
                    <a:pt x="8" y="79"/>
                  </a:lnTo>
                  <a:lnTo>
                    <a:pt x="9" y="99"/>
                  </a:lnTo>
                  <a:lnTo>
                    <a:pt x="14" y="117"/>
                  </a:lnTo>
                  <a:lnTo>
                    <a:pt x="19" y="135"/>
                  </a:lnTo>
                  <a:lnTo>
                    <a:pt x="31" y="153"/>
                  </a:lnTo>
                  <a:lnTo>
                    <a:pt x="38" y="161"/>
                  </a:lnTo>
                  <a:lnTo>
                    <a:pt x="46" y="168"/>
                  </a:lnTo>
                  <a:lnTo>
                    <a:pt x="53" y="175"/>
                  </a:lnTo>
                  <a:lnTo>
                    <a:pt x="61" y="180"/>
                  </a:lnTo>
                  <a:lnTo>
                    <a:pt x="70" y="186"/>
                  </a:lnTo>
                  <a:lnTo>
                    <a:pt x="78" y="191"/>
                  </a:lnTo>
                  <a:lnTo>
                    <a:pt x="88" y="195"/>
                  </a:lnTo>
                  <a:lnTo>
                    <a:pt x="98" y="200"/>
                  </a:lnTo>
                  <a:lnTo>
                    <a:pt x="102" y="201"/>
                  </a:lnTo>
                  <a:lnTo>
                    <a:pt x="107" y="203"/>
                  </a:lnTo>
                  <a:lnTo>
                    <a:pt x="111" y="205"/>
                  </a:lnTo>
                  <a:lnTo>
                    <a:pt x="117" y="206"/>
                  </a:lnTo>
                  <a:lnTo>
                    <a:pt x="122" y="207"/>
                  </a:lnTo>
                  <a:lnTo>
                    <a:pt x="126" y="208"/>
                  </a:lnTo>
                  <a:lnTo>
                    <a:pt x="132" y="209"/>
                  </a:lnTo>
                  <a:lnTo>
                    <a:pt x="137" y="211"/>
                  </a:lnTo>
                  <a:lnTo>
                    <a:pt x="141" y="214"/>
                  </a:lnTo>
                  <a:lnTo>
                    <a:pt x="146" y="217"/>
                  </a:lnTo>
                  <a:lnTo>
                    <a:pt x="151" y="221"/>
                  </a:lnTo>
                  <a:lnTo>
                    <a:pt x="156" y="224"/>
                  </a:lnTo>
                  <a:lnTo>
                    <a:pt x="161" y="228"/>
                  </a:lnTo>
                  <a:lnTo>
                    <a:pt x="166" y="230"/>
                  </a:lnTo>
                  <a:lnTo>
                    <a:pt x="170" y="233"/>
                  </a:lnTo>
                  <a:lnTo>
                    <a:pt x="175" y="237"/>
                  </a:lnTo>
                  <a:lnTo>
                    <a:pt x="178" y="237"/>
                  </a:lnTo>
                  <a:lnTo>
                    <a:pt x="181" y="235"/>
                  </a:lnTo>
                  <a:lnTo>
                    <a:pt x="183" y="232"/>
                  </a:lnTo>
                  <a:lnTo>
                    <a:pt x="182" y="229"/>
                  </a:lnTo>
                  <a:lnTo>
                    <a:pt x="176" y="222"/>
                  </a:lnTo>
                  <a:lnTo>
                    <a:pt x="171" y="216"/>
                  </a:lnTo>
                  <a:lnTo>
                    <a:pt x="167" y="209"/>
                  </a:lnTo>
                  <a:lnTo>
                    <a:pt x="161" y="202"/>
                  </a:lnTo>
                  <a:lnTo>
                    <a:pt x="156" y="197"/>
                  </a:lnTo>
                  <a:lnTo>
                    <a:pt x="150" y="192"/>
                  </a:lnTo>
                  <a:lnTo>
                    <a:pt x="144" y="186"/>
                  </a:lnTo>
                  <a:lnTo>
                    <a:pt x="136" y="183"/>
                  </a:lnTo>
                  <a:lnTo>
                    <a:pt x="125" y="178"/>
                  </a:lnTo>
                  <a:lnTo>
                    <a:pt x="116" y="173"/>
                  </a:lnTo>
                  <a:lnTo>
                    <a:pt x="107" y="170"/>
                  </a:lnTo>
                  <a:lnTo>
                    <a:pt x="98" y="165"/>
                  </a:lnTo>
                  <a:lnTo>
                    <a:pt x="88" y="161"/>
                  </a:lnTo>
                  <a:lnTo>
                    <a:pt x="79" y="156"/>
                  </a:lnTo>
                  <a:lnTo>
                    <a:pt x="71" y="149"/>
                  </a:lnTo>
                  <a:lnTo>
                    <a:pt x="62" y="142"/>
                  </a:lnTo>
                  <a:lnTo>
                    <a:pt x="48" y="127"/>
                  </a:lnTo>
                  <a:lnTo>
                    <a:pt x="37" y="111"/>
                  </a:lnTo>
                  <a:lnTo>
                    <a:pt x="29" y="94"/>
                  </a:lnTo>
                  <a:lnTo>
                    <a:pt x="23" y="76"/>
                  </a:lnTo>
                  <a:lnTo>
                    <a:pt x="18" y="57"/>
                  </a:lnTo>
                  <a:lnTo>
                    <a:pt x="14" y="38"/>
                  </a:lnTo>
                  <a:lnTo>
                    <a:pt x="8" y="19"/>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88" name="Freeform 365"/>
            <p:cNvSpPr>
              <a:spLocks/>
            </p:cNvSpPr>
            <p:nvPr/>
          </p:nvSpPr>
          <p:spPr bwMode="auto">
            <a:xfrm>
              <a:off x="2945" y="2660"/>
              <a:ext cx="68" cy="36"/>
            </a:xfrm>
            <a:custGeom>
              <a:avLst/>
              <a:gdLst>
                <a:gd name="T0" fmla="*/ 1 w 136"/>
                <a:gd name="T1" fmla="*/ 36 h 72"/>
                <a:gd name="T2" fmla="*/ 0 w 136"/>
                <a:gd name="T3" fmla="*/ 29 h 72"/>
                <a:gd name="T4" fmla="*/ 2 w 136"/>
                <a:gd name="T5" fmla="*/ 24 h 72"/>
                <a:gd name="T6" fmla="*/ 5 w 136"/>
                <a:gd name="T7" fmla="*/ 20 h 72"/>
                <a:gd name="T8" fmla="*/ 10 w 136"/>
                <a:gd name="T9" fmla="*/ 18 h 72"/>
                <a:gd name="T10" fmla="*/ 16 w 136"/>
                <a:gd name="T11" fmla="*/ 15 h 72"/>
                <a:gd name="T12" fmla="*/ 22 w 136"/>
                <a:gd name="T13" fmla="*/ 15 h 72"/>
                <a:gd name="T14" fmla="*/ 27 w 136"/>
                <a:gd name="T15" fmla="*/ 14 h 72"/>
                <a:gd name="T16" fmla="*/ 33 w 136"/>
                <a:gd name="T17" fmla="*/ 13 h 72"/>
                <a:gd name="T18" fmla="*/ 37 w 136"/>
                <a:gd name="T19" fmla="*/ 12 h 72"/>
                <a:gd name="T20" fmla="*/ 41 w 136"/>
                <a:gd name="T21" fmla="*/ 11 h 72"/>
                <a:gd name="T22" fmla="*/ 45 w 136"/>
                <a:gd name="T23" fmla="*/ 10 h 72"/>
                <a:gd name="T24" fmla="*/ 49 w 136"/>
                <a:gd name="T25" fmla="*/ 9 h 72"/>
                <a:gd name="T26" fmla="*/ 53 w 136"/>
                <a:gd name="T27" fmla="*/ 7 h 72"/>
                <a:gd name="T28" fmla="*/ 57 w 136"/>
                <a:gd name="T29" fmla="*/ 6 h 72"/>
                <a:gd name="T30" fmla="*/ 61 w 136"/>
                <a:gd name="T31" fmla="*/ 5 h 72"/>
                <a:gd name="T32" fmla="*/ 66 w 136"/>
                <a:gd name="T33" fmla="*/ 3 h 72"/>
                <a:gd name="T34" fmla="*/ 67 w 136"/>
                <a:gd name="T35" fmla="*/ 3 h 72"/>
                <a:gd name="T36" fmla="*/ 68 w 136"/>
                <a:gd name="T37" fmla="*/ 2 h 72"/>
                <a:gd name="T38" fmla="*/ 68 w 136"/>
                <a:gd name="T39" fmla="*/ 1 h 72"/>
                <a:gd name="T40" fmla="*/ 67 w 136"/>
                <a:gd name="T41" fmla="*/ 0 h 72"/>
                <a:gd name="T42" fmla="*/ 58 w 136"/>
                <a:gd name="T43" fmla="*/ 1 h 72"/>
                <a:gd name="T44" fmla="*/ 47 w 136"/>
                <a:gd name="T45" fmla="*/ 2 h 72"/>
                <a:gd name="T46" fmla="*/ 35 w 136"/>
                <a:gd name="T47" fmla="*/ 4 h 72"/>
                <a:gd name="T48" fmla="*/ 23 w 136"/>
                <a:gd name="T49" fmla="*/ 7 h 72"/>
                <a:gd name="T50" fmla="*/ 12 w 136"/>
                <a:gd name="T51" fmla="*/ 11 h 72"/>
                <a:gd name="T52" fmla="*/ 4 w 136"/>
                <a:gd name="T53" fmla="*/ 18 h 72"/>
                <a:gd name="T54" fmla="*/ 0 w 136"/>
                <a:gd name="T55" fmla="*/ 25 h 72"/>
                <a:gd name="T56" fmla="*/ 0 w 136"/>
                <a:gd name="T57" fmla="*/ 36 h 72"/>
                <a:gd name="T58" fmla="*/ 0 w 136"/>
                <a:gd name="T59" fmla="*/ 36 h 72"/>
                <a:gd name="T60" fmla="*/ 1 w 136"/>
                <a:gd name="T61" fmla="*/ 36 h 72"/>
                <a:gd name="T62" fmla="*/ 1 w 136"/>
                <a:gd name="T63" fmla="*/ 36 h 72"/>
                <a:gd name="T64" fmla="*/ 1 w 136"/>
                <a:gd name="T65" fmla="*/ 36 h 72"/>
                <a:gd name="T66" fmla="*/ 1 w 136"/>
                <a:gd name="T67" fmla="*/ 36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72"/>
                <a:gd name="T104" fmla="*/ 136 w 136"/>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72">
                  <a:moveTo>
                    <a:pt x="1" y="72"/>
                  </a:moveTo>
                  <a:lnTo>
                    <a:pt x="0" y="58"/>
                  </a:lnTo>
                  <a:lnTo>
                    <a:pt x="4" y="48"/>
                  </a:lnTo>
                  <a:lnTo>
                    <a:pt x="11" y="40"/>
                  </a:lnTo>
                  <a:lnTo>
                    <a:pt x="21" y="35"/>
                  </a:lnTo>
                  <a:lnTo>
                    <a:pt x="32" y="31"/>
                  </a:lnTo>
                  <a:lnTo>
                    <a:pt x="44" y="30"/>
                  </a:lnTo>
                  <a:lnTo>
                    <a:pt x="55" y="28"/>
                  </a:lnTo>
                  <a:lnTo>
                    <a:pt x="65" y="27"/>
                  </a:lnTo>
                  <a:lnTo>
                    <a:pt x="74" y="25"/>
                  </a:lnTo>
                  <a:lnTo>
                    <a:pt x="82" y="22"/>
                  </a:lnTo>
                  <a:lnTo>
                    <a:pt x="90" y="20"/>
                  </a:lnTo>
                  <a:lnTo>
                    <a:pt x="99" y="18"/>
                  </a:lnTo>
                  <a:lnTo>
                    <a:pt x="107" y="15"/>
                  </a:lnTo>
                  <a:lnTo>
                    <a:pt x="115" y="13"/>
                  </a:lnTo>
                  <a:lnTo>
                    <a:pt x="123" y="10"/>
                  </a:lnTo>
                  <a:lnTo>
                    <a:pt x="131" y="7"/>
                  </a:lnTo>
                  <a:lnTo>
                    <a:pt x="133" y="6"/>
                  </a:lnTo>
                  <a:lnTo>
                    <a:pt x="135" y="4"/>
                  </a:lnTo>
                  <a:lnTo>
                    <a:pt x="136" y="2"/>
                  </a:lnTo>
                  <a:lnTo>
                    <a:pt x="133" y="0"/>
                  </a:lnTo>
                  <a:lnTo>
                    <a:pt x="117" y="3"/>
                  </a:lnTo>
                  <a:lnTo>
                    <a:pt x="95" y="5"/>
                  </a:lnTo>
                  <a:lnTo>
                    <a:pt x="71" y="8"/>
                  </a:lnTo>
                  <a:lnTo>
                    <a:pt x="47" y="14"/>
                  </a:lnTo>
                  <a:lnTo>
                    <a:pt x="25" y="23"/>
                  </a:lnTo>
                  <a:lnTo>
                    <a:pt x="9" y="35"/>
                  </a:lnTo>
                  <a:lnTo>
                    <a:pt x="0" y="51"/>
                  </a:lnTo>
                  <a:lnTo>
                    <a:pt x="0" y="72"/>
                  </a:lnTo>
                  <a:lnTo>
                    <a:pt x="1" y="72"/>
                  </a:lnTo>
                  <a:close/>
                </a:path>
              </a:pathLst>
            </a:custGeom>
            <a:solidFill>
              <a:srgbClr val="000000"/>
            </a:solidFill>
            <a:ln w="9525">
              <a:noFill/>
              <a:round/>
              <a:headEnd/>
              <a:tailEnd/>
            </a:ln>
          </p:spPr>
          <p:txBody>
            <a:bodyPr/>
            <a:lstStyle/>
            <a:p>
              <a:endParaRPr lang="zh-CN" altLang="en-US" sz="1800"/>
            </a:p>
          </p:txBody>
        </p:sp>
        <p:sp>
          <p:nvSpPr>
            <p:cNvPr id="89" name="Freeform 366"/>
            <p:cNvSpPr>
              <a:spLocks/>
            </p:cNvSpPr>
            <p:nvPr/>
          </p:nvSpPr>
          <p:spPr bwMode="auto">
            <a:xfrm>
              <a:off x="2963" y="2687"/>
              <a:ext cx="32" cy="21"/>
            </a:xfrm>
            <a:custGeom>
              <a:avLst/>
              <a:gdLst>
                <a:gd name="T0" fmla="*/ 0 w 63"/>
                <a:gd name="T1" fmla="*/ 1 h 41"/>
                <a:gd name="T2" fmla="*/ 3 w 63"/>
                <a:gd name="T3" fmla="*/ 3 h 41"/>
                <a:gd name="T4" fmla="*/ 6 w 63"/>
                <a:gd name="T5" fmla="*/ 7 h 41"/>
                <a:gd name="T6" fmla="*/ 10 w 63"/>
                <a:gd name="T7" fmla="*/ 10 h 41"/>
                <a:gd name="T8" fmla="*/ 14 w 63"/>
                <a:gd name="T9" fmla="*/ 13 h 41"/>
                <a:gd name="T10" fmla="*/ 17 w 63"/>
                <a:gd name="T11" fmla="*/ 15 h 41"/>
                <a:gd name="T12" fmla="*/ 20 w 63"/>
                <a:gd name="T13" fmla="*/ 17 h 41"/>
                <a:gd name="T14" fmla="*/ 24 w 63"/>
                <a:gd name="T15" fmla="*/ 20 h 41"/>
                <a:gd name="T16" fmla="*/ 27 w 63"/>
                <a:gd name="T17" fmla="*/ 21 h 41"/>
                <a:gd name="T18" fmla="*/ 29 w 63"/>
                <a:gd name="T19" fmla="*/ 21 h 41"/>
                <a:gd name="T20" fmla="*/ 31 w 63"/>
                <a:gd name="T21" fmla="*/ 20 h 41"/>
                <a:gd name="T22" fmla="*/ 32 w 63"/>
                <a:gd name="T23" fmla="*/ 17 h 41"/>
                <a:gd name="T24" fmla="*/ 32 w 63"/>
                <a:gd name="T25" fmla="*/ 16 h 41"/>
                <a:gd name="T26" fmla="*/ 32 w 63"/>
                <a:gd name="T27" fmla="*/ 16 h 41"/>
                <a:gd name="T28" fmla="*/ 32 w 63"/>
                <a:gd name="T29" fmla="*/ 15 h 41"/>
                <a:gd name="T30" fmla="*/ 32 w 63"/>
                <a:gd name="T31" fmla="*/ 15 h 41"/>
                <a:gd name="T32" fmla="*/ 32 w 63"/>
                <a:gd name="T33" fmla="*/ 15 h 41"/>
                <a:gd name="T34" fmla="*/ 31 w 63"/>
                <a:gd name="T35" fmla="*/ 14 h 41"/>
                <a:gd name="T36" fmla="*/ 31 w 63"/>
                <a:gd name="T37" fmla="*/ 14 h 41"/>
                <a:gd name="T38" fmla="*/ 31 w 63"/>
                <a:gd name="T39" fmla="*/ 13 h 41"/>
                <a:gd name="T40" fmla="*/ 30 w 63"/>
                <a:gd name="T41" fmla="*/ 13 h 41"/>
                <a:gd name="T42" fmla="*/ 27 w 63"/>
                <a:gd name="T43" fmla="*/ 12 h 41"/>
                <a:gd name="T44" fmla="*/ 23 w 63"/>
                <a:gd name="T45" fmla="*/ 11 h 41"/>
                <a:gd name="T46" fmla="*/ 20 w 63"/>
                <a:gd name="T47" fmla="*/ 10 h 41"/>
                <a:gd name="T48" fmla="*/ 16 w 63"/>
                <a:gd name="T49" fmla="*/ 9 h 41"/>
                <a:gd name="T50" fmla="*/ 12 w 63"/>
                <a:gd name="T51" fmla="*/ 7 h 41"/>
                <a:gd name="T52" fmla="*/ 7 w 63"/>
                <a:gd name="T53" fmla="*/ 5 h 41"/>
                <a:gd name="T54" fmla="*/ 4 w 63"/>
                <a:gd name="T55" fmla="*/ 3 h 41"/>
                <a:gd name="T56" fmla="*/ 0 w 63"/>
                <a:gd name="T57" fmla="*/ 0 h 41"/>
                <a:gd name="T58" fmla="*/ 0 w 63"/>
                <a:gd name="T59" fmla="*/ 0 h 41"/>
                <a:gd name="T60" fmla="*/ 0 w 63"/>
                <a:gd name="T61" fmla="*/ 0 h 41"/>
                <a:gd name="T62" fmla="*/ 0 w 63"/>
                <a:gd name="T63" fmla="*/ 0 h 41"/>
                <a:gd name="T64" fmla="*/ 0 w 63"/>
                <a:gd name="T65" fmla="*/ 1 h 41"/>
                <a:gd name="T66" fmla="*/ 0 w 63"/>
                <a:gd name="T67" fmla="*/ 1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41"/>
                <a:gd name="T104" fmla="*/ 63 w 63"/>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41">
                  <a:moveTo>
                    <a:pt x="0" y="1"/>
                  </a:moveTo>
                  <a:lnTo>
                    <a:pt x="5" y="6"/>
                  </a:lnTo>
                  <a:lnTo>
                    <a:pt x="12" y="13"/>
                  </a:lnTo>
                  <a:lnTo>
                    <a:pt x="19" y="19"/>
                  </a:lnTo>
                  <a:lnTo>
                    <a:pt x="27" y="25"/>
                  </a:lnTo>
                  <a:lnTo>
                    <a:pt x="33" y="29"/>
                  </a:lnTo>
                  <a:lnTo>
                    <a:pt x="40" y="34"/>
                  </a:lnTo>
                  <a:lnTo>
                    <a:pt x="47" y="39"/>
                  </a:lnTo>
                  <a:lnTo>
                    <a:pt x="54" y="41"/>
                  </a:lnTo>
                  <a:lnTo>
                    <a:pt x="57" y="41"/>
                  </a:lnTo>
                  <a:lnTo>
                    <a:pt x="61" y="39"/>
                  </a:lnTo>
                  <a:lnTo>
                    <a:pt x="63" y="34"/>
                  </a:lnTo>
                  <a:lnTo>
                    <a:pt x="63" y="31"/>
                  </a:lnTo>
                  <a:lnTo>
                    <a:pt x="63" y="29"/>
                  </a:lnTo>
                  <a:lnTo>
                    <a:pt x="62" y="28"/>
                  </a:lnTo>
                  <a:lnTo>
                    <a:pt x="62" y="27"/>
                  </a:lnTo>
                  <a:lnTo>
                    <a:pt x="61" y="26"/>
                  </a:lnTo>
                  <a:lnTo>
                    <a:pt x="59" y="26"/>
                  </a:lnTo>
                  <a:lnTo>
                    <a:pt x="53" y="24"/>
                  </a:lnTo>
                  <a:lnTo>
                    <a:pt x="46" y="21"/>
                  </a:lnTo>
                  <a:lnTo>
                    <a:pt x="39" y="20"/>
                  </a:lnTo>
                  <a:lnTo>
                    <a:pt x="32" y="18"/>
                  </a:lnTo>
                  <a:lnTo>
                    <a:pt x="23" y="14"/>
                  </a:lnTo>
                  <a:lnTo>
                    <a:pt x="14" y="10"/>
                  </a:lnTo>
                  <a:lnTo>
                    <a:pt x="8" y="5"/>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90" name="Freeform 367"/>
            <p:cNvSpPr>
              <a:spLocks/>
            </p:cNvSpPr>
            <p:nvPr/>
          </p:nvSpPr>
          <p:spPr bwMode="auto">
            <a:xfrm>
              <a:off x="2947" y="2698"/>
              <a:ext cx="54" cy="39"/>
            </a:xfrm>
            <a:custGeom>
              <a:avLst/>
              <a:gdLst>
                <a:gd name="T0" fmla="*/ 0 w 107"/>
                <a:gd name="T1" fmla="*/ 1 h 78"/>
                <a:gd name="T2" fmla="*/ 3 w 107"/>
                <a:gd name="T3" fmla="*/ 3 h 78"/>
                <a:gd name="T4" fmla="*/ 5 w 107"/>
                <a:gd name="T5" fmla="*/ 5 h 78"/>
                <a:gd name="T6" fmla="*/ 8 w 107"/>
                <a:gd name="T7" fmla="*/ 7 h 78"/>
                <a:gd name="T8" fmla="*/ 11 w 107"/>
                <a:gd name="T9" fmla="*/ 9 h 78"/>
                <a:gd name="T10" fmla="*/ 14 w 107"/>
                <a:gd name="T11" fmla="*/ 10 h 78"/>
                <a:gd name="T12" fmla="*/ 17 w 107"/>
                <a:gd name="T13" fmla="*/ 12 h 78"/>
                <a:gd name="T14" fmla="*/ 19 w 107"/>
                <a:gd name="T15" fmla="*/ 14 h 78"/>
                <a:gd name="T16" fmla="*/ 22 w 107"/>
                <a:gd name="T17" fmla="*/ 16 h 78"/>
                <a:gd name="T18" fmla="*/ 26 w 107"/>
                <a:gd name="T19" fmla="*/ 19 h 78"/>
                <a:gd name="T20" fmla="*/ 30 w 107"/>
                <a:gd name="T21" fmla="*/ 21 h 78"/>
                <a:gd name="T22" fmla="*/ 34 w 107"/>
                <a:gd name="T23" fmla="*/ 24 h 78"/>
                <a:gd name="T24" fmla="*/ 38 w 107"/>
                <a:gd name="T25" fmla="*/ 26 h 78"/>
                <a:gd name="T26" fmla="*/ 42 w 107"/>
                <a:gd name="T27" fmla="*/ 29 h 78"/>
                <a:gd name="T28" fmla="*/ 46 w 107"/>
                <a:gd name="T29" fmla="*/ 33 h 78"/>
                <a:gd name="T30" fmla="*/ 49 w 107"/>
                <a:gd name="T31" fmla="*/ 36 h 78"/>
                <a:gd name="T32" fmla="*/ 53 w 107"/>
                <a:gd name="T33" fmla="*/ 39 h 78"/>
                <a:gd name="T34" fmla="*/ 54 w 107"/>
                <a:gd name="T35" fmla="*/ 39 h 78"/>
                <a:gd name="T36" fmla="*/ 54 w 107"/>
                <a:gd name="T37" fmla="*/ 38 h 78"/>
                <a:gd name="T38" fmla="*/ 54 w 107"/>
                <a:gd name="T39" fmla="*/ 38 h 78"/>
                <a:gd name="T40" fmla="*/ 54 w 107"/>
                <a:gd name="T41" fmla="*/ 37 h 78"/>
                <a:gd name="T42" fmla="*/ 51 w 107"/>
                <a:gd name="T43" fmla="*/ 34 h 78"/>
                <a:gd name="T44" fmla="*/ 48 w 107"/>
                <a:gd name="T45" fmla="*/ 31 h 78"/>
                <a:gd name="T46" fmla="*/ 45 w 107"/>
                <a:gd name="T47" fmla="*/ 28 h 78"/>
                <a:gd name="T48" fmla="*/ 42 w 107"/>
                <a:gd name="T49" fmla="*/ 26 h 78"/>
                <a:gd name="T50" fmla="*/ 39 w 107"/>
                <a:gd name="T51" fmla="*/ 24 h 78"/>
                <a:gd name="T52" fmla="*/ 36 w 107"/>
                <a:gd name="T53" fmla="*/ 21 h 78"/>
                <a:gd name="T54" fmla="*/ 33 w 107"/>
                <a:gd name="T55" fmla="*/ 19 h 78"/>
                <a:gd name="T56" fmla="*/ 29 w 107"/>
                <a:gd name="T57" fmla="*/ 17 h 78"/>
                <a:gd name="T58" fmla="*/ 26 w 107"/>
                <a:gd name="T59" fmla="*/ 15 h 78"/>
                <a:gd name="T60" fmla="*/ 22 w 107"/>
                <a:gd name="T61" fmla="*/ 13 h 78"/>
                <a:gd name="T62" fmla="*/ 18 w 107"/>
                <a:gd name="T63" fmla="*/ 11 h 78"/>
                <a:gd name="T64" fmla="*/ 14 w 107"/>
                <a:gd name="T65" fmla="*/ 10 h 78"/>
                <a:gd name="T66" fmla="*/ 10 w 107"/>
                <a:gd name="T67" fmla="*/ 7 h 78"/>
                <a:gd name="T68" fmla="*/ 7 w 107"/>
                <a:gd name="T69" fmla="*/ 5 h 78"/>
                <a:gd name="T70" fmla="*/ 3 w 107"/>
                <a:gd name="T71" fmla="*/ 3 h 78"/>
                <a:gd name="T72" fmla="*/ 0 w 107"/>
                <a:gd name="T73" fmla="*/ 0 h 78"/>
                <a:gd name="T74" fmla="*/ 0 w 107"/>
                <a:gd name="T75" fmla="*/ 0 h 78"/>
                <a:gd name="T76" fmla="*/ 0 w 107"/>
                <a:gd name="T77" fmla="*/ 0 h 78"/>
                <a:gd name="T78" fmla="*/ 0 w 107"/>
                <a:gd name="T79" fmla="*/ 1 h 78"/>
                <a:gd name="T80" fmla="*/ 0 w 107"/>
                <a:gd name="T81" fmla="*/ 1 h 78"/>
                <a:gd name="T82" fmla="*/ 0 w 107"/>
                <a:gd name="T83" fmla="*/ 1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78"/>
                <a:gd name="T128" fmla="*/ 107 w 107"/>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78">
                  <a:moveTo>
                    <a:pt x="0" y="2"/>
                  </a:moveTo>
                  <a:lnTo>
                    <a:pt x="5" y="6"/>
                  </a:lnTo>
                  <a:lnTo>
                    <a:pt x="9" y="11"/>
                  </a:lnTo>
                  <a:lnTo>
                    <a:pt x="15" y="14"/>
                  </a:lnTo>
                  <a:lnTo>
                    <a:pt x="21" y="18"/>
                  </a:lnTo>
                  <a:lnTo>
                    <a:pt x="27" y="21"/>
                  </a:lnTo>
                  <a:lnTo>
                    <a:pt x="33" y="25"/>
                  </a:lnTo>
                  <a:lnTo>
                    <a:pt x="38" y="28"/>
                  </a:lnTo>
                  <a:lnTo>
                    <a:pt x="44" y="32"/>
                  </a:lnTo>
                  <a:lnTo>
                    <a:pt x="52" y="37"/>
                  </a:lnTo>
                  <a:lnTo>
                    <a:pt x="60" y="42"/>
                  </a:lnTo>
                  <a:lnTo>
                    <a:pt x="68" y="48"/>
                  </a:lnTo>
                  <a:lnTo>
                    <a:pt x="75" y="53"/>
                  </a:lnTo>
                  <a:lnTo>
                    <a:pt x="83" y="59"/>
                  </a:lnTo>
                  <a:lnTo>
                    <a:pt x="91" y="66"/>
                  </a:lnTo>
                  <a:lnTo>
                    <a:pt x="98" y="72"/>
                  </a:lnTo>
                  <a:lnTo>
                    <a:pt x="106" y="78"/>
                  </a:lnTo>
                  <a:lnTo>
                    <a:pt x="107" y="78"/>
                  </a:lnTo>
                  <a:lnTo>
                    <a:pt x="107" y="76"/>
                  </a:lnTo>
                  <a:lnTo>
                    <a:pt x="107" y="75"/>
                  </a:lnTo>
                  <a:lnTo>
                    <a:pt x="107" y="74"/>
                  </a:lnTo>
                  <a:lnTo>
                    <a:pt x="102" y="68"/>
                  </a:lnTo>
                  <a:lnTo>
                    <a:pt x="96" y="63"/>
                  </a:lnTo>
                  <a:lnTo>
                    <a:pt x="90" y="57"/>
                  </a:lnTo>
                  <a:lnTo>
                    <a:pt x="84" y="52"/>
                  </a:lnTo>
                  <a:lnTo>
                    <a:pt x="77" y="48"/>
                  </a:lnTo>
                  <a:lnTo>
                    <a:pt x="72" y="43"/>
                  </a:lnTo>
                  <a:lnTo>
                    <a:pt x="65" y="38"/>
                  </a:lnTo>
                  <a:lnTo>
                    <a:pt x="58" y="34"/>
                  </a:lnTo>
                  <a:lnTo>
                    <a:pt x="51" y="30"/>
                  </a:lnTo>
                  <a:lnTo>
                    <a:pt x="43" y="27"/>
                  </a:lnTo>
                  <a:lnTo>
                    <a:pt x="36" y="23"/>
                  </a:lnTo>
                  <a:lnTo>
                    <a:pt x="28" y="19"/>
                  </a:lnTo>
                  <a:lnTo>
                    <a:pt x="20" y="15"/>
                  </a:lnTo>
                  <a:lnTo>
                    <a:pt x="13" y="11"/>
                  </a:lnTo>
                  <a:lnTo>
                    <a:pt x="6" y="6"/>
                  </a:lnTo>
                  <a:lnTo>
                    <a:pt x="0" y="0"/>
                  </a:lnTo>
                  <a:lnTo>
                    <a:pt x="0" y="2"/>
                  </a:lnTo>
                  <a:close/>
                </a:path>
              </a:pathLst>
            </a:custGeom>
            <a:solidFill>
              <a:srgbClr val="000000"/>
            </a:solidFill>
            <a:ln w="9525">
              <a:noFill/>
              <a:round/>
              <a:headEnd/>
              <a:tailEnd/>
            </a:ln>
          </p:spPr>
          <p:txBody>
            <a:bodyPr/>
            <a:lstStyle/>
            <a:p>
              <a:endParaRPr lang="zh-CN" altLang="en-US" sz="1800"/>
            </a:p>
          </p:txBody>
        </p:sp>
        <p:sp>
          <p:nvSpPr>
            <p:cNvPr id="91" name="Freeform 368"/>
            <p:cNvSpPr>
              <a:spLocks/>
            </p:cNvSpPr>
            <p:nvPr/>
          </p:nvSpPr>
          <p:spPr bwMode="auto">
            <a:xfrm>
              <a:off x="2940" y="2645"/>
              <a:ext cx="84" cy="37"/>
            </a:xfrm>
            <a:custGeom>
              <a:avLst/>
              <a:gdLst>
                <a:gd name="T0" fmla="*/ 3 w 170"/>
                <a:gd name="T1" fmla="*/ 37 h 73"/>
                <a:gd name="T2" fmla="*/ 1 w 170"/>
                <a:gd name="T3" fmla="*/ 28 h 73"/>
                <a:gd name="T4" fmla="*/ 2 w 170"/>
                <a:gd name="T5" fmla="*/ 22 h 73"/>
                <a:gd name="T6" fmla="*/ 6 w 170"/>
                <a:gd name="T7" fmla="*/ 17 h 73"/>
                <a:gd name="T8" fmla="*/ 12 w 170"/>
                <a:gd name="T9" fmla="*/ 14 h 73"/>
                <a:gd name="T10" fmla="*/ 19 w 170"/>
                <a:gd name="T11" fmla="*/ 13 h 73"/>
                <a:gd name="T12" fmla="*/ 27 w 170"/>
                <a:gd name="T13" fmla="*/ 12 h 73"/>
                <a:gd name="T14" fmla="*/ 34 w 170"/>
                <a:gd name="T15" fmla="*/ 12 h 73"/>
                <a:gd name="T16" fmla="*/ 41 w 170"/>
                <a:gd name="T17" fmla="*/ 11 h 73"/>
                <a:gd name="T18" fmla="*/ 45 w 170"/>
                <a:gd name="T19" fmla="*/ 11 h 73"/>
                <a:gd name="T20" fmla="*/ 51 w 170"/>
                <a:gd name="T21" fmla="*/ 10 h 73"/>
                <a:gd name="T22" fmla="*/ 56 w 170"/>
                <a:gd name="T23" fmla="*/ 9 h 73"/>
                <a:gd name="T24" fmla="*/ 62 w 170"/>
                <a:gd name="T25" fmla="*/ 7 h 73"/>
                <a:gd name="T26" fmla="*/ 67 w 170"/>
                <a:gd name="T27" fmla="*/ 6 h 73"/>
                <a:gd name="T28" fmla="*/ 73 w 170"/>
                <a:gd name="T29" fmla="*/ 5 h 73"/>
                <a:gd name="T30" fmla="*/ 78 w 170"/>
                <a:gd name="T31" fmla="*/ 5 h 73"/>
                <a:gd name="T32" fmla="*/ 83 w 170"/>
                <a:gd name="T33" fmla="*/ 5 h 73"/>
                <a:gd name="T34" fmla="*/ 84 w 170"/>
                <a:gd name="T35" fmla="*/ 5 h 73"/>
                <a:gd name="T36" fmla="*/ 84 w 170"/>
                <a:gd name="T37" fmla="*/ 5 h 73"/>
                <a:gd name="T38" fmla="*/ 84 w 170"/>
                <a:gd name="T39" fmla="*/ 4 h 73"/>
                <a:gd name="T40" fmla="*/ 84 w 170"/>
                <a:gd name="T41" fmla="*/ 4 h 73"/>
                <a:gd name="T42" fmla="*/ 81 w 170"/>
                <a:gd name="T43" fmla="*/ 2 h 73"/>
                <a:gd name="T44" fmla="*/ 78 w 170"/>
                <a:gd name="T45" fmla="*/ 2 h 73"/>
                <a:gd name="T46" fmla="*/ 75 w 170"/>
                <a:gd name="T47" fmla="*/ 1 h 73"/>
                <a:gd name="T48" fmla="*/ 71 w 170"/>
                <a:gd name="T49" fmla="*/ 0 h 73"/>
                <a:gd name="T50" fmla="*/ 69 w 170"/>
                <a:gd name="T51" fmla="*/ 0 h 73"/>
                <a:gd name="T52" fmla="*/ 65 w 170"/>
                <a:gd name="T53" fmla="*/ 1 h 73"/>
                <a:gd name="T54" fmla="*/ 62 w 170"/>
                <a:gd name="T55" fmla="*/ 1 h 73"/>
                <a:gd name="T56" fmla="*/ 59 w 170"/>
                <a:gd name="T57" fmla="*/ 1 h 73"/>
                <a:gd name="T58" fmla="*/ 54 w 170"/>
                <a:gd name="T59" fmla="*/ 1 h 73"/>
                <a:gd name="T60" fmla="*/ 48 w 170"/>
                <a:gd name="T61" fmla="*/ 2 h 73"/>
                <a:gd name="T62" fmla="*/ 43 w 170"/>
                <a:gd name="T63" fmla="*/ 2 h 73"/>
                <a:gd name="T64" fmla="*/ 39 w 170"/>
                <a:gd name="T65" fmla="*/ 2 h 73"/>
                <a:gd name="T66" fmla="*/ 34 w 170"/>
                <a:gd name="T67" fmla="*/ 3 h 73"/>
                <a:gd name="T68" fmla="*/ 29 w 170"/>
                <a:gd name="T69" fmla="*/ 3 h 73"/>
                <a:gd name="T70" fmla="*/ 24 w 170"/>
                <a:gd name="T71" fmla="*/ 5 h 73"/>
                <a:gd name="T72" fmla="*/ 18 w 170"/>
                <a:gd name="T73" fmla="*/ 6 h 73"/>
                <a:gd name="T74" fmla="*/ 13 w 170"/>
                <a:gd name="T75" fmla="*/ 7 h 73"/>
                <a:gd name="T76" fmla="*/ 8 w 170"/>
                <a:gd name="T77" fmla="*/ 10 h 73"/>
                <a:gd name="T78" fmla="*/ 4 w 170"/>
                <a:gd name="T79" fmla="*/ 13 h 73"/>
                <a:gd name="T80" fmla="*/ 2 w 170"/>
                <a:gd name="T81" fmla="*/ 17 h 73"/>
                <a:gd name="T82" fmla="*/ 0 w 170"/>
                <a:gd name="T83" fmla="*/ 22 h 73"/>
                <a:gd name="T84" fmla="*/ 0 w 170"/>
                <a:gd name="T85" fmla="*/ 26 h 73"/>
                <a:gd name="T86" fmla="*/ 1 w 170"/>
                <a:gd name="T87" fmla="*/ 32 h 73"/>
                <a:gd name="T88" fmla="*/ 3 w 170"/>
                <a:gd name="T89" fmla="*/ 37 h 73"/>
                <a:gd name="T90" fmla="*/ 3 w 170"/>
                <a:gd name="T91" fmla="*/ 37 h 73"/>
                <a:gd name="T92" fmla="*/ 3 w 170"/>
                <a:gd name="T93" fmla="*/ 37 h 73"/>
                <a:gd name="T94" fmla="*/ 3 w 170"/>
                <a:gd name="T95" fmla="*/ 37 h 73"/>
                <a:gd name="T96" fmla="*/ 3 w 170"/>
                <a:gd name="T97" fmla="*/ 37 h 73"/>
                <a:gd name="T98" fmla="*/ 3 w 170"/>
                <a:gd name="T99" fmla="*/ 3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73"/>
                <a:gd name="T152" fmla="*/ 170 w 170"/>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73">
                  <a:moveTo>
                    <a:pt x="7" y="73"/>
                  </a:moveTo>
                  <a:lnTo>
                    <a:pt x="3" y="56"/>
                  </a:lnTo>
                  <a:lnTo>
                    <a:pt x="5" y="43"/>
                  </a:lnTo>
                  <a:lnTo>
                    <a:pt x="13" y="34"/>
                  </a:lnTo>
                  <a:lnTo>
                    <a:pt x="24" y="28"/>
                  </a:lnTo>
                  <a:lnTo>
                    <a:pt x="39" y="25"/>
                  </a:lnTo>
                  <a:lnTo>
                    <a:pt x="54" y="23"/>
                  </a:lnTo>
                  <a:lnTo>
                    <a:pt x="69" y="23"/>
                  </a:lnTo>
                  <a:lnTo>
                    <a:pt x="82" y="22"/>
                  </a:lnTo>
                  <a:lnTo>
                    <a:pt x="92" y="21"/>
                  </a:lnTo>
                  <a:lnTo>
                    <a:pt x="103" y="19"/>
                  </a:lnTo>
                  <a:lnTo>
                    <a:pt x="114" y="17"/>
                  </a:lnTo>
                  <a:lnTo>
                    <a:pt x="125" y="13"/>
                  </a:lnTo>
                  <a:lnTo>
                    <a:pt x="135" y="11"/>
                  </a:lnTo>
                  <a:lnTo>
                    <a:pt x="147" y="9"/>
                  </a:lnTo>
                  <a:lnTo>
                    <a:pt x="157" y="9"/>
                  </a:lnTo>
                  <a:lnTo>
                    <a:pt x="167" y="10"/>
                  </a:lnTo>
                  <a:lnTo>
                    <a:pt x="169" y="10"/>
                  </a:lnTo>
                  <a:lnTo>
                    <a:pt x="170" y="9"/>
                  </a:lnTo>
                  <a:lnTo>
                    <a:pt x="170" y="7"/>
                  </a:lnTo>
                  <a:lnTo>
                    <a:pt x="164" y="4"/>
                  </a:lnTo>
                  <a:lnTo>
                    <a:pt x="157" y="3"/>
                  </a:lnTo>
                  <a:lnTo>
                    <a:pt x="151" y="2"/>
                  </a:lnTo>
                  <a:lnTo>
                    <a:pt x="144" y="0"/>
                  </a:lnTo>
                  <a:lnTo>
                    <a:pt x="139" y="0"/>
                  </a:lnTo>
                  <a:lnTo>
                    <a:pt x="132" y="2"/>
                  </a:lnTo>
                  <a:lnTo>
                    <a:pt x="126" y="2"/>
                  </a:lnTo>
                  <a:lnTo>
                    <a:pt x="119" y="2"/>
                  </a:lnTo>
                  <a:lnTo>
                    <a:pt x="109" y="2"/>
                  </a:lnTo>
                  <a:lnTo>
                    <a:pt x="98" y="3"/>
                  </a:lnTo>
                  <a:lnTo>
                    <a:pt x="88" y="3"/>
                  </a:lnTo>
                  <a:lnTo>
                    <a:pt x="79" y="4"/>
                  </a:lnTo>
                  <a:lnTo>
                    <a:pt x="68" y="5"/>
                  </a:lnTo>
                  <a:lnTo>
                    <a:pt x="58" y="6"/>
                  </a:lnTo>
                  <a:lnTo>
                    <a:pt x="48" y="9"/>
                  </a:lnTo>
                  <a:lnTo>
                    <a:pt x="37" y="11"/>
                  </a:lnTo>
                  <a:lnTo>
                    <a:pt x="26" y="14"/>
                  </a:lnTo>
                  <a:lnTo>
                    <a:pt x="16" y="19"/>
                  </a:lnTo>
                  <a:lnTo>
                    <a:pt x="8" y="26"/>
                  </a:lnTo>
                  <a:lnTo>
                    <a:pt x="4" y="34"/>
                  </a:lnTo>
                  <a:lnTo>
                    <a:pt x="0" y="43"/>
                  </a:lnTo>
                  <a:lnTo>
                    <a:pt x="0" y="52"/>
                  </a:lnTo>
                  <a:lnTo>
                    <a:pt x="3" y="63"/>
                  </a:lnTo>
                  <a:lnTo>
                    <a:pt x="7" y="73"/>
                  </a:lnTo>
                  <a:close/>
                </a:path>
              </a:pathLst>
            </a:custGeom>
            <a:solidFill>
              <a:srgbClr val="000000"/>
            </a:solidFill>
            <a:ln w="9525">
              <a:noFill/>
              <a:round/>
              <a:headEnd/>
              <a:tailEnd/>
            </a:ln>
          </p:spPr>
          <p:txBody>
            <a:bodyPr/>
            <a:lstStyle/>
            <a:p>
              <a:endParaRPr lang="zh-CN" altLang="en-US" sz="1800"/>
            </a:p>
          </p:txBody>
        </p:sp>
        <p:sp>
          <p:nvSpPr>
            <p:cNvPr id="92" name="Freeform 369"/>
            <p:cNvSpPr>
              <a:spLocks/>
            </p:cNvSpPr>
            <p:nvPr/>
          </p:nvSpPr>
          <p:spPr bwMode="auto">
            <a:xfrm>
              <a:off x="2949" y="2620"/>
              <a:ext cx="82" cy="32"/>
            </a:xfrm>
            <a:custGeom>
              <a:avLst/>
              <a:gdLst>
                <a:gd name="T0" fmla="*/ 1 w 162"/>
                <a:gd name="T1" fmla="*/ 32 h 64"/>
                <a:gd name="T2" fmla="*/ 2 w 162"/>
                <a:gd name="T3" fmla="*/ 24 h 64"/>
                <a:gd name="T4" fmla="*/ 5 w 162"/>
                <a:gd name="T5" fmla="*/ 19 h 64"/>
                <a:gd name="T6" fmla="*/ 10 w 162"/>
                <a:gd name="T7" fmla="*/ 15 h 64"/>
                <a:gd name="T8" fmla="*/ 18 w 162"/>
                <a:gd name="T9" fmla="*/ 13 h 64"/>
                <a:gd name="T10" fmla="*/ 20 w 162"/>
                <a:gd name="T11" fmla="*/ 13 h 64"/>
                <a:gd name="T12" fmla="*/ 23 w 162"/>
                <a:gd name="T13" fmla="*/ 13 h 64"/>
                <a:gd name="T14" fmla="*/ 25 w 162"/>
                <a:gd name="T15" fmla="*/ 13 h 64"/>
                <a:gd name="T16" fmla="*/ 27 w 162"/>
                <a:gd name="T17" fmla="*/ 13 h 64"/>
                <a:gd name="T18" fmla="*/ 30 w 162"/>
                <a:gd name="T19" fmla="*/ 13 h 64"/>
                <a:gd name="T20" fmla="*/ 32 w 162"/>
                <a:gd name="T21" fmla="*/ 13 h 64"/>
                <a:gd name="T22" fmla="*/ 34 w 162"/>
                <a:gd name="T23" fmla="*/ 14 h 64"/>
                <a:gd name="T24" fmla="*/ 36 w 162"/>
                <a:gd name="T25" fmla="*/ 14 h 64"/>
                <a:gd name="T26" fmla="*/ 43 w 162"/>
                <a:gd name="T27" fmla="*/ 14 h 64"/>
                <a:gd name="T28" fmla="*/ 48 w 162"/>
                <a:gd name="T29" fmla="*/ 14 h 64"/>
                <a:gd name="T30" fmla="*/ 54 w 162"/>
                <a:gd name="T31" fmla="*/ 14 h 64"/>
                <a:gd name="T32" fmla="*/ 59 w 162"/>
                <a:gd name="T33" fmla="*/ 14 h 64"/>
                <a:gd name="T34" fmla="*/ 65 w 162"/>
                <a:gd name="T35" fmla="*/ 15 h 64"/>
                <a:gd name="T36" fmla="*/ 70 w 162"/>
                <a:gd name="T37" fmla="*/ 15 h 64"/>
                <a:gd name="T38" fmla="*/ 76 w 162"/>
                <a:gd name="T39" fmla="*/ 16 h 64"/>
                <a:gd name="T40" fmla="*/ 81 w 162"/>
                <a:gd name="T41" fmla="*/ 17 h 64"/>
                <a:gd name="T42" fmla="*/ 82 w 162"/>
                <a:gd name="T43" fmla="*/ 17 h 64"/>
                <a:gd name="T44" fmla="*/ 82 w 162"/>
                <a:gd name="T45" fmla="*/ 16 h 64"/>
                <a:gd name="T46" fmla="*/ 82 w 162"/>
                <a:gd name="T47" fmla="*/ 16 h 64"/>
                <a:gd name="T48" fmla="*/ 82 w 162"/>
                <a:gd name="T49" fmla="*/ 16 h 64"/>
                <a:gd name="T50" fmla="*/ 78 w 162"/>
                <a:gd name="T51" fmla="*/ 14 h 64"/>
                <a:gd name="T52" fmla="*/ 74 w 162"/>
                <a:gd name="T53" fmla="*/ 13 h 64"/>
                <a:gd name="T54" fmla="*/ 70 w 162"/>
                <a:gd name="T55" fmla="*/ 12 h 64"/>
                <a:gd name="T56" fmla="*/ 66 w 162"/>
                <a:gd name="T57" fmla="*/ 11 h 64"/>
                <a:gd name="T58" fmla="*/ 62 w 162"/>
                <a:gd name="T59" fmla="*/ 10 h 64"/>
                <a:gd name="T60" fmla="*/ 58 w 162"/>
                <a:gd name="T61" fmla="*/ 9 h 64"/>
                <a:gd name="T62" fmla="*/ 54 w 162"/>
                <a:gd name="T63" fmla="*/ 8 h 64"/>
                <a:gd name="T64" fmla="*/ 50 w 162"/>
                <a:gd name="T65" fmla="*/ 7 h 64"/>
                <a:gd name="T66" fmla="*/ 46 w 162"/>
                <a:gd name="T67" fmla="*/ 6 h 64"/>
                <a:gd name="T68" fmla="*/ 43 w 162"/>
                <a:gd name="T69" fmla="*/ 4 h 64"/>
                <a:gd name="T70" fmla="*/ 38 w 162"/>
                <a:gd name="T71" fmla="*/ 3 h 64"/>
                <a:gd name="T72" fmla="*/ 35 w 162"/>
                <a:gd name="T73" fmla="*/ 2 h 64"/>
                <a:gd name="T74" fmla="*/ 31 w 162"/>
                <a:gd name="T75" fmla="*/ 1 h 64"/>
                <a:gd name="T76" fmla="*/ 27 w 162"/>
                <a:gd name="T77" fmla="*/ 0 h 64"/>
                <a:gd name="T78" fmla="*/ 23 w 162"/>
                <a:gd name="T79" fmla="*/ 0 h 64"/>
                <a:gd name="T80" fmla="*/ 19 w 162"/>
                <a:gd name="T81" fmla="*/ 1 h 64"/>
                <a:gd name="T82" fmla="*/ 17 w 162"/>
                <a:gd name="T83" fmla="*/ 1 h 64"/>
                <a:gd name="T84" fmla="*/ 14 w 162"/>
                <a:gd name="T85" fmla="*/ 2 h 64"/>
                <a:gd name="T86" fmla="*/ 11 w 162"/>
                <a:gd name="T87" fmla="*/ 3 h 64"/>
                <a:gd name="T88" fmla="*/ 9 w 162"/>
                <a:gd name="T89" fmla="*/ 4 h 64"/>
                <a:gd name="T90" fmla="*/ 7 w 162"/>
                <a:gd name="T91" fmla="*/ 6 h 64"/>
                <a:gd name="T92" fmla="*/ 4 w 162"/>
                <a:gd name="T93" fmla="*/ 8 h 64"/>
                <a:gd name="T94" fmla="*/ 2 w 162"/>
                <a:gd name="T95" fmla="*/ 10 h 64"/>
                <a:gd name="T96" fmla="*/ 1 w 162"/>
                <a:gd name="T97" fmla="*/ 12 h 64"/>
                <a:gd name="T98" fmla="*/ 0 w 162"/>
                <a:gd name="T99" fmla="*/ 17 h 64"/>
                <a:gd name="T100" fmla="*/ 0 w 162"/>
                <a:gd name="T101" fmla="*/ 22 h 64"/>
                <a:gd name="T102" fmla="*/ 1 w 162"/>
                <a:gd name="T103" fmla="*/ 27 h 64"/>
                <a:gd name="T104" fmla="*/ 1 w 162"/>
                <a:gd name="T105" fmla="*/ 32 h 64"/>
                <a:gd name="T106" fmla="*/ 1 w 162"/>
                <a:gd name="T107" fmla="*/ 32 h 64"/>
                <a:gd name="T108" fmla="*/ 1 w 162"/>
                <a:gd name="T109" fmla="*/ 32 h 64"/>
                <a:gd name="T110" fmla="*/ 1 w 162"/>
                <a:gd name="T111" fmla="*/ 32 h 64"/>
                <a:gd name="T112" fmla="*/ 1 w 162"/>
                <a:gd name="T113" fmla="*/ 32 h 64"/>
                <a:gd name="T114" fmla="*/ 1 w 162"/>
                <a:gd name="T115" fmla="*/ 32 h 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
                <a:gd name="T175" fmla="*/ 0 h 64"/>
                <a:gd name="T176" fmla="*/ 162 w 162"/>
                <a:gd name="T177" fmla="*/ 64 h 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 h="64">
                  <a:moveTo>
                    <a:pt x="2" y="64"/>
                  </a:moveTo>
                  <a:lnTo>
                    <a:pt x="4" y="49"/>
                  </a:lnTo>
                  <a:lnTo>
                    <a:pt x="10" y="39"/>
                  </a:lnTo>
                  <a:lnTo>
                    <a:pt x="19" y="31"/>
                  </a:lnTo>
                  <a:lnTo>
                    <a:pt x="36" y="27"/>
                  </a:lnTo>
                  <a:lnTo>
                    <a:pt x="40" y="26"/>
                  </a:lnTo>
                  <a:lnTo>
                    <a:pt x="45" y="26"/>
                  </a:lnTo>
                  <a:lnTo>
                    <a:pt x="49" y="26"/>
                  </a:lnTo>
                  <a:lnTo>
                    <a:pt x="54" y="26"/>
                  </a:lnTo>
                  <a:lnTo>
                    <a:pt x="59" y="27"/>
                  </a:lnTo>
                  <a:lnTo>
                    <a:pt x="63" y="27"/>
                  </a:lnTo>
                  <a:lnTo>
                    <a:pt x="68" y="29"/>
                  </a:lnTo>
                  <a:lnTo>
                    <a:pt x="72" y="29"/>
                  </a:lnTo>
                  <a:lnTo>
                    <a:pt x="84" y="29"/>
                  </a:lnTo>
                  <a:lnTo>
                    <a:pt x="94" y="29"/>
                  </a:lnTo>
                  <a:lnTo>
                    <a:pt x="106" y="29"/>
                  </a:lnTo>
                  <a:lnTo>
                    <a:pt x="117" y="29"/>
                  </a:lnTo>
                  <a:lnTo>
                    <a:pt x="129" y="30"/>
                  </a:lnTo>
                  <a:lnTo>
                    <a:pt x="139" y="31"/>
                  </a:lnTo>
                  <a:lnTo>
                    <a:pt x="151" y="32"/>
                  </a:lnTo>
                  <a:lnTo>
                    <a:pt x="161" y="35"/>
                  </a:lnTo>
                  <a:lnTo>
                    <a:pt x="162" y="35"/>
                  </a:lnTo>
                  <a:lnTo>
                    <a:pt x="162" y="33"/>
                  </a:lnTo>
                  <a:lnTo>
                    <a:pt x="162" y="32"/>
                  </a:lnTo>
                  <a:lnTo>
                    <a:pt x="154" y="29"/>
                  </a:lnTo>
                  <a:lnTo>
                    <a:pt x="147" y="26"/>
                  </a:lnTo>
                  <a:lnTo>
                    <a:pt x="139" y="24"/>
                  </a:lnTo>
                  <a:lnTo>
                    <a:pt x="130" y="22"/>
                  </a:lnTo>
                  <a:lnTo>
                    <a:pt x="122" y="20"/>
                  </a:lnTo>
                  <a:lnTo>
                    <a:pt x="114" y="18"/>
                  </a:lnTo>
                  <a:lnTo>
                    <a:pt x="106" y="17"/>
                  </a:lnTo>
                  <a:lnTo>
                    <a:pt x="98" y="15"/>
                  </a:lnTo>
                  <a:lnTo>
                    <a:pt x="91" y="12"/>
                  </a:lnTo>
                  <a:lnTo>
                    <a:pt x="84" y="9"/>
                  </a:lnTo>
                  <a:lnTo>
                    <a:pt x="76" y="7"/>
                  </a:lnTo>
                  <a:lnTo>
                    <a:pt x="69" y="4"/>
                  </a:lnTo>
                  <a:lnTo>
                    <a:pt x="61" y="2"/>
                  </a:lnTo>
                  <a:lnTo>
                    <a:pt x="53" y="0"/>
                  </a:lnTo>
                  <a:lnTo>
                    <a:pt x="46" y="0"/>
                  </a:lnTo>
                  <a:lnTo>
                    <a:pt x="38" y="1"/>
                  </a:lnTo>
                  <a:lnTo>
                    <a:pt x="33" y="2"/>
                  </a:lnTo>
                  <a:lnTo>
                    <a:pt x="28" y="4"/>
                  </a:lnTo>
                  <a:lnTo>
                    <a:pt x="22" y="7"/>
                  </a:lnTo>
                  <a:lnTo>
                    <a:pt x="17" y="9"/>
                  </a:lnTo>
                  <a:lnTo>
                    <a:pt x="13" y="12"/>
                  </a:lnTo>
                  <a:lnTo>
                    <a:pt x="8" y="16"/>
                  </a:lnTo>
                  <a:lnTo>
                    <a:pt x="4" y="20"/>
                  </a:lnTo>
                  <a:lnTo>
                    <a:pt x="2" y="25"/>
                  </a:lnTo>
                  <a:lnTo>
                    <a:pt x="0" y="35"/>
                  </a:lnTo>
                  <a:lnTo>
                    <a:pt x="0" y="45"/>
                  </a:lnTo>
                  <a:lnTo>
                    <a:pt x="1" y="54"/>
                  </a:lnTo>
                  <a:lnTo>
                    <a:pt x="2" y="64"/>
                  </a:lnTo>
                  <a:close/>
                </a:path>
              </a:pathLst>
            </a:custGeom>
            <a:solidFill>
              <a:srgbClr val="000000"/>
            </a:solidFill>
            <a:ln w="9525">
              <a:noFill/>
              <a:round/>
              <a:headEnd/>
              <a:tailEnd/>
            </a:ln>
          </p:spPr>
          <p:txBody>
            <a:bodyPr/>
            <a:lstStyle/>
            <a:p>
              <a:endParaRPr lang="zh-CN" altLang="en-US" sz="1800"/>
            </a:p>
          </p:txBody>
        </p:sp>
        <p:sp>
          <p:nvSpPr>
            <p:cNvPr id="93" name="Freeform 370"/>
            <p:cNvSpPr>
              <a:spLocks/>
            </p:cNvSpPr>
            <p:nvPr/>
          </p:nvSpPr>
          <p:spPr bwMode="auto">
            <a:xfrm>
              <a:off x="3001" y="2661"/>
              <a:ext cx="22" cy="26"/>
            </a:xfrm>
            <a:custGeom>
              <a:avLst/>
              <a:gdLst>
                <a:gd name="T0" fmla="*/ 0 w 45"/>
                <a:gd name="T1" fmla="*/ 2 h 53"/>
                <a:gd name="T2" fmla="*/ 2 w 45"/>
                <a:gd name="T3" fmla="*/ 2 h 53"/>
                <a:gd name="T4" fmla="*/ 5 w 45"/>
                <a:gd name="T5" fmla="*/ 2 h 53"/>
                <a:gd name="T6" fmla="*/ 7 w 45"/>
                <a:gd name="T7" fmla="*/ 2 h 53"/>
                <a:gd name="T8" fmla="*/ 10 w 45"/>
                <a:gd name="T9" fmla="*/ 3 h 53"/>
                <a:gd name="T10" fmla="*/ 12 w 45"/>
                <a:gd name="T11" fmla="*/ 4 h 53"/>
                <a:gd name="T12" fmla="*/ 14 w 45"/>
                <a:gd name="T13" fmla="*/ 5 h 53"/>
                <a:gd name="T14" fmla="*/ 16 w 45"/>
                <a:gd name="T15" fmla="*/ 7 h 53"/>
                <a:gd name="T16" fmla="*/ 17 w 45"/>
                <a:gd name="T17" fmla="*/ 9 h 53"/>
                <a:gd name="T18" fmla="*/ 18 w 45"/>
                <a:gd name="T19" fmla="*/ 13 h 53"/>
                <a:gd name="T20" fmla="*/ 20 w 45"/>
                <a:gd name="T21" fmla="*/ 17 h 53"/>
                <a:gd name="T22" fmla="*/ 20 w 45"/>
                <a:gd name="T23" fmla="*/ 21 h 53"/>
                <a:gd name="T24" fmla="*/ 20 w 45"/>
                <a:gd name="T25" fmla="*/ 25 h 53"/>
                <a:gd name="T26" fmla="*/ 20 w 45"/>
                <a:gd name="T27" fmla="*/ 26 h 53"/>
                <a:gd name="T28" fmla="*/ 21 w 45"/>
                <a:gd name="T29" fmla="*/ 25 h 53"/>
                <a:gd name="T30" fmla="*/ 22 w 45"/>
                <a:gd name="T31" fmla="*/ 25 h 53"/>
                <a:gd name="T32" fmla="*/ 22 w 45"/>
                <a:gd name="T33" fmla="*/ 24 h 53"/>
                <a:gd name="T34" fmla="*/ 22 w 45"/>
                <a:gd name="T35" fmla="*/ 19 h 53"/>
                <a:gd name="T36" fmla="*/ 22 w 45"/>
                <a:gd name="T37" fmla="*/ 14 h 53"/>
                <a:gd name="T38" fmla="*/ 22 w 45"/>
                <a:gd name="T39" fmla="*/ 9 h 53"/>
                <a:gd name="T40" fmla="*/ 20 w 45"/>
                <a:gd name="T41" fmla="*/ 5 h 53"/>
                <a:gd name="T42" fmla="*/ 18 w 45"/>
                <a:gd name="T43" fmla="*/ 2 h 53"/>
                <a:gd name="T44" fmla="*/ 16 w 45"/>
                <a:gd name="T45" fmla="*/ 1 h 53"/>
                <a:gd name="T46" fmla="*/ 13 w 45"/>
                <a:gd name="T47" fmla="*/ 0 h 53"/>
                <a:gd name="T48" fmla="*/ 11 w 45"/>
                <a:gd name="T49" fmla="*/ 0 h 53"/>
                <a:gd name="T50" fmla="*/ 8 w 45"/>
                <a:gd name="T51" fmla="*/ 0 h 53"/>
                <a:gd name="T52" fmla="*/ 5 w 45"/>
                <a:gd name="T53" fmla="*/ 1 h 53"/>
                <a:gd name="T54" fmla="*/ 3 w 45"/>
                <a:gd name="T55" fmla="*/ 1 h 53"/>
                <a:gd name="T56" fmla="*/ 0 w 45"/>
                <a:gd name="T57" fmla="*/ 2 h 53"/>
                <a:gd name="T58" fmla="*/ 0 w 45"/>
                <a:gd name="T59" fmla="*/ 2 h 53"/>
                <a:gd name="T60" fmla="*/ 0 w 45"/>
                <a:gd name="T61" fmla="*/ 2 h 53"/>
                <a:gd name="T62" fmla="*/ 0 w 45"/>
                <a:gd name="T63" fmla="*/ 2 h 53"/>
                <a:gd name="T64" fmla="*/ 0 w 45"/>
                <a:gd name="T65" fmla="*/ 2 h 53"/>
                <a:gd name="T66" fmla="*/ 0 w 45"/>
                <a:gd name="T67" fmla="*/ 2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53"/>
                <a:gd name="T104" fmla="*/ 45 w 45"/>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53">
                  <a:moveTo>
                    <a:pt x="0" y="5"/>
                  </a:moveTo>
                  <a:lnTo>
                    <a:pt x="5" y="4"/>
                  </a:lnTo>
                  <a:lnTo>
                    <a:pt x="11" y="4"/>
                  </a:lnTo>
                  <a:lnTo>
                    <a:pt x="15" y="4"/>
                  </a:lnTo>
                  <a:lnTo>
                    <a:pt x="20" y="6"/>
                  </a:lnTo>
                  <a:lnTo>
                    <a:pt x="25" y="9"/>
                  </a:lnTo>
                  <a:lnTo>
                    <a:pt x="28" y="11"/>
                  </a:lnTo>
                  <a:lnTo>
                    <a:pt x="32" y="15"/>
                  </a:lnTo>
                  <a:lnTo>
                    <a:pt x="34" y="19"/>
                  </a:lnTo>
                  <a:lnTo>
                    <a:pt x="37" y="26"/>
                  </a:lnTo>
                  <a:lnTo>
                    <a:pt x="40" y="34"/>
                  </a:lnTo>
                  <a:lnTo>
                    <a:pt x="40" y="43"/>
                  </a:lnTo>
                  <a:lnTo>
                    <a:pt x="41" y="51"/>
                  </a:lnTo>
                  <a:lnTo>
                    <a:pt x="41" y="53"/>
                  </a:lnTo>
                  <a:lnTo>
                    <a:pt x="43" y="51"/>
                  </a:lnTo>
                  <a:lnTo>
                    <a:pt x="44" y="50"/>
                  </a:lnTo>
                  <a:lnTo>
                    <a:pt x="44" y="49"/>
                  </a:lnTo>
                  <a:lnTo>
                    <a:pt x="45" y="39"/>
                  </a:lnTo>
                  <a:lnTo>
                    <a:pt x="45" y="28"/>
                  </a:lnTo>
                  <a:lnTo>
                    <a:pt x="44" y="19"/>
                  </a:lnTo>
                  <a:lnTo>
                    <a:pt x="40" y="10"/>
                  </a:lnTo>
                  <a:lnTo>
                    <a:pt x="36" y="5"/>
                  </a:lnTo>
                  <a:lnTo>
                    <a:pt x="32" y="2"/>
                  </a:lnTo>
                  <a:lnTo>
                    <a:pt x="27" y="0"/>
                  </a:lnTo>
                  <a:lnTo>
                    <a:pt x="22" y="0"/>
                  </a:lnTo>
                  <a:lnTo>
                    <a:pt x="17" y="0"/>
                  </a:lnTo>
                  <a:lnTo>
                    <a:pt x="11" y="2"/>
                  </a:lnTo>
                  <a:lnTo>
                    <a:pt x="6" y="3"/>
                  </a:lnTo>
                  <a:lnTo>
                    <a:pt x="0" y="5"/>
                  </a:lnTo>
                  <a:close/>
                </a:path>
              </a:pathLst>
            </a:custGeom>
            <a:solidFill>
              <a:srgbClr val="000000"/>
            </a:solidFill>
            <a:ln w="9525">
              <a:noFill/>
              <a:round/>
              <a:headEnd/>
              <a:tailEnd/>
            </a:ln>
          </p:spPr>
          <p:txBody>
            <a:bodyPr/>
            <a:lstStyle/>
            <a:p>
              <a:endParaRPr lang="zh-CN" altLang="en-US" sz="1800"/>
            </a:p>
          </p:txBody>
        </p:sp>
        <p:sp>
          <p:nvSpPr>
            <p:cNvPr id="94" name="Freeform 371"/>
            <p:cNvSpPr>
              <a:spLocks/>
            </p:cNvSpPr>
            <p:nvPr/>
          </p:nvSpPr>
          <p:spPr bwMode="auto">
            <a:xfrm>
              <a:off x="3015" y="2648"/>
              <a:ext cx="23" cy="20"/>
            </a:xfrm>
            <a:custGeom>
              <a:avLst/>
              <a:gdLst>
                <a:gd name="T0" fmla="*/ 0 w 46"/>
                <a:gd name="T1" fmla="*/ 0 h 42"/>
                <a:gd name="T2" fmla="*/ 4 w 46"/>
                <a:gd name="T3" fmla="*/ 1 h 42"/>
                <a:gd name="T4" fmla="*/ 8 w 46"/>
                <a:gd name="T5" fmla="*/ 2 h 42"/>
                <a:gd name="T6" fmla="*/ 12 w 46"/>
                <a:gd name="T7" fmla="*/ 4 h 42"/>
                <a:gd name="T8" fmla="*/ 15 w 46"/>
                <a:gd name="T9" fmla="*/ 7 h 42"/>
                <a:gd name="T10" fmla="*/ 18 w 46"/>
                <a:gd name="T11" fmla="*/ 10 h 42"/>
                <a:gd name="T12" fmla="*/ 20 w 46"/>
                <a:gd name="T13" fmla="*/ 12 h 42"/>
                <a:gd name="T14" fmla="*/ 22 w 46"/>
                <a:gd name="T15" fmla="*/ 16 h 42"/>
                <a:gd name="T16" fmla="*/ 23 w 46"/>
                <a:gd name="T17" fmla="*/ 20 h 42"/>
                <a:gd name="T18" fmla="*/ 23 w 46"/>
                <a:gd name="T19" fmla="*/ 20 h 42"/>
                <a:gd name="T20" fmla="*/ 23 w 46"/>
                <a:gd name="T21" fmla="*/ 20 h 42"/>
                <a:gd name="T22" fmla="*/ 23 w 46"/>
                <a:gd name="T23" fmla="*/ 20 h 42"/>
                <a:gd name="T24" fmla="*/ 23 w 46"/>
                <a:gd name="T25" fmla="*/ 19 h 42"/>
                <a:gd name="T26" fmla="*/ 23 w 46"/>
                <a:gd name="T27" fmla="*/ 15 h 42"/>
                <a:gd name="T28" fmla="*/ 22 w 46"/>
                <a:gd name="T29" fmla="*/ 12 h 42"/>
                <a:gd name="T30" fmla="*/ 20 w 46"/>
                <a:gd name="T31" fmla="*/ 10 h 42"/>
                <a:gd name="T32" fmla="*/ 18 w 46"/>
                <a:gd name="T33" fmla="*/ 7 h 42"/>
                <a:gd name="T34" fmla="*/ 15 w 46"/>
                <a:gd name="T35" fmla="*/ 5 h 42"/>
                <a:gd name="T36" fmla="*/ 13 w 46"/>
                <a:gd name="T37" fmla="*/ 4 h 42"/>
                <a:gd name="T38" fmla="*/ 12 w 46"/>
                <a:gd name="T39" fmla="*/ 3 h 42"/>
                <a:gd name="T40" fmla="*/ 10 w 46"/>
                <a:gd name="T41" fmla="*/ 2 h 42"/>
                <a:gd name="T42" fmla="*/ 7 w 46"/>
                <a:gd name="T43" fmla="*/ 1 h 42"/>
                <a:gd name="T44" fmla="*/ 5 w 46"/>
                <a:gd name="T45" fmla="*/ 0 h 42"/>
                <a:gd name="T46" fmla="*/ 3 w 46"/>
                <a:gd name="T47" fmla="*/ 0 h 42"/>
                <a:gd name="T48" fmla="*/ 0 w 46"/>
                <a:gd name="T49" fmla="*/ 0 h 42"/>
                <a:gd name="T50" fmla="*/ 0 w 46"/>
                <a:gd name="T51" fmla="*/ 0 h 42"/>
                <a:gd name="T52" fmla="*/ 0 w 46"/>
                <a:gd name="T53" fmla="*/ 0 h 42"/>
                <a:gd name="T54" fmla="*/ 0 w 46"/>
                <a:gd name="T55" fmla="*/ 0 h 42"/>
                <a:gd name="T56" fmla="*/ 0 w 46"/>
                <a:gd name="T57" fmla="*/ 0 h 42"/>
                <a:gd name="T58" fmla="*/ 0 w 46"/>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42"/>
                <a:gd name="T92" fmla="*/ 46 w 46"/>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42">
                  <a:moveTo>
                    <a:pt x="0" y="0"/>
                  </a:moveTo>
                  <a:lnTo>
                    <a:pt x="8" y="2"/>
                  </a:lnTo>
                  <a:lnTo>
                    <a:pt x="16" y="5"/>
                  </a:lnTo>
                  <a:lnTo>
                    <a:pt x="23" y="8"/>
                  </a:lnTo>
                  <a:lnTo>
                    <a:pt x="30" y="14"/>
                  </a:lnTo>
                  <a:lnTo>
                    <a:pt x="35" y="20"/>
                  </a:lnTo>
                  <a:lnTo>
                    <a:pt x="39" y="25"/>
                  </a:lnTo>
                  <a:lnTo>
                    <a:pt x="43" y="33"/>
                  </a:lnTo>
                  <a:lnTo>
                    <a:pt x="45" y="42"/>
                  </a:lnTo>
                  <a:lnTo>
                    <a:pt x="46" y="42"/>
                  </a:lnTo>
                  <a:lnTo>
                    <a:pt x="46" y="40"/>
                  </a:lnTo>
                  <a:lnTo>
                    <a:pt x="45" y="32"/>
                  </a:lnTo>
                  <a:lnTo>
                    <a:pt x="43" y="25"/>
                  </a:lnTo>
                  <a:lnTo>
                    <a:pt x="39" y="20"/>
                  </a:lnTo>
                  <a:lnTo>
                    <a:pt x="35" y="14"/>
                  </a:lnTo>
                  <a:lnTo>
                    <a:pt x="31" y="10"/>
                  </a:lnTo>
                  <a:lnTo>
                    <a:pt x="27" y="8"/>
                  </a:lnTo>
                  <a:lnTo>
                    <a:pt x="23" y="6"/>
                  </a:lnTo>
                  <a:lnTo>
                    <a:pt x="19" y="4"/>
                  </a:lnTo>
                  <a:lnTo>
                    <a:pt x="14" y="2"/>
                  </a:lnTo>
                  <a:lnTo>
                    <a:pt x="9" y="1"/>
                  </a:lnTo>
                  <a:lnTo>
                    <a:pt x="5" y="0"/>
                  </a:lnTo>
                  <a:lnTo>
                    <a:pt x="0" y="0"/>
                  </a:lnTo>
                  <a:close/>
                </a:path>
              </a:pathLst>
            </a:custGeom>
            <a:solidFill>
              <a:srgbClr val="000000"/>
            </a:solidFill>
            <a:ln w="9525">
              <a:noFill/>
              <a:round/>
              <a:headEnd/>
              <a:tailEnd/>
            </a:ln>
          </p:spPr>
          <p:txBody>
            <a:bodyPr/>
            <a:lstStyle/>
            <a:p>
              <a:endParaRPr lang="zh-CN" altLang="en-US" sz="1800"/>
            </a:p>
          </p:txBody>
        </p:sp>
        <p:sp>
          <p:nvSpPr>
            <p:cNvPr id="95" name="Freeform 372"/>
            <p:cNvSpPr>
              <a:spLocks/>
            </p:cNvSpPr>
            <p:nvPr/>
          </p:nvSpPr>
          <p:spPr bwMode="auto">
            <a:xfrm>
              <a:off x="3023" y="2635"/>
              <a:ext cx="23" cy="21"/>
            </a:xfrm>
            <a:custGeom>
              <a:avLst/>
              <a:gdLst>
                <a:gd name="T0" fmla="*/ 0 w 45"/>
                <a:gd name="T1" fmla="*/ 0 h 42"/>
                <a:gd name="T2" fmla="*/ 4 w 45"/>
                <a:gd name="T3" fmla="*/ 1 h 42"/>
                <a:gd name="T4" fmla="*/ 8 w 45"/>
                <a:gd name="T5" fmla="*/ 2 h 42"/>
                <a:gd name="T6" fmla="*/ 12 w 45"/>
                <a:gd name="T7" fmla="*/ 4 h 42"/>
                <a:gd name="T8" fmla="*/ 15 w 45"/>
                <a:gd name="T9" fmla="*/ 7 h 42"/>
                <a:gd name="T10" fmla="*/ 17 w 45"/>
                <a:gd name="T11" fmla="*/ 10 h 42"/>
                <a:gd name="T12" fmla="*/ 18 w 45"/>
                <a:gd name="T13" fmla="*/ 13 h 42"/>
                <a:gd name="T14" fmla="*/ 19 w 45"/>
                <a:gd name="T15" fmla="*/ 17 h 42"/>
                <a:gd name="T16" fmla="*/ 21 w 45"/>
                <a:gd name="T17" fmla="*/ 21 h 42"/>
                <a:gd name="T18" fmla="*/ 21 w 45"/>
                <a:gd name="T19" fmla="*/ 21 h 42"/>
                <a:gd name="T20" fmla="*/ 22 w 45"/>
                <a:gd name="T21" fmla="*/ 21 h 42"/>
                <a:gd name="T22" fmla="*/ 23 w 45"/>
                <a:gd name="T23" fmla="*/ 20 h 42"/>
                <a:gd name="T24" fmla="*/ 23 w 45"/>
                <a:gd name="T25" fmla="*/ 20 h 42"/>
                <a:gd name="T26" fmla="*/ 22 w 45"/>
                <a:gd name="T27" fmla="*/ 16 h 42"/>
                <a:gd name="T28" fmla="*/ 21 w 45"/>
                <a:gd name="T29" fmla="*/ 12 h 42"/>
                <a:gd name="T30" fmla="*/ 20 w 45"/>
                <a:gd name="T31" fmla="*/ 9 h 42"/>
                <a:gd name="T32" fmla="*/ 18 w 45"/>
                <a:gd name="T33" fmla="*/ 5 h 42"/>
                <a:gd name="T34" fmla="*/ 14 w 45"/>
                <a:gd name="T35" fmla="*/ 2 h 42"/>
                <a:gd name="T36" fmla="*/ 10 w 45"/>
                <a:gd name="T37" fmla="*/ 1 h 42"/>
                <a:gd name="T38" fmla="*/ 5 w 45"/>
                <a:gd name="T39" fmla="*/ 1 h 42"/>
                <a:gd name="T40" fmla="*/ 1 w 45"/>
                <a:gd name="T41" fmla="*/ 0 h 42"/>
                <a:gd name="T42" fmla="*/ 1 w 45"/>
                <a:gd name="T43" fmla="*/ 0 h 42"/>
                <a:gd name="T44" fmla="*/ 1 w 45"/>
                <a:gd name="T45" fmla="*/ 0 h 42"/>
                <a:gd name="T46" fmla="*/ 0 w 45"/>
                <a:gd name="T47" fmla="*/ 0 h 42"/>
                <a:gd name="T48" fmla="*/ 0 w 45"/>
                <a:gd name="T49" fmla="*/ 0 h 42"/>
                <a:gd name="T50" fmla="*/ 0 w 45"/>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42"/>
                <a:gd name="T80" fmla="*/ 45 w 45"/>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42">
                  <a:moveTo>
                    <a:pt x="0" y="0"/>
                  </a:moveTo>
                  <a:lnTo>
                    <a:pt x="8" y="2"/>
                  </a:lnTo>
                  <a:lnTo>
                    <a:pt x="16" y="4"/>
                  </a:lnTo>
                  <a:lnTo>
                    <a:pt x="23" y="8"/>
                  </a:lnTo>
                  <a:lnTo>
                    <a:pt x="29" y="14"/>
                  </a:lnTo>
                  <a:lnTo>
                    <a:pt x="33" y="20"/>
                  </a:lnTo>
                  <a:lnTo>
                    <a:pt x="36" y="27"/>
                  </a:lnTo>
                  <a:lnTo>
                    <a:pt x="38" y="34"/>
                  </a:lnTo>
                  <a:lnTo>
                    <a:pt x="42" y="41"/>
                  </a:lnTo>
                  <a:lnTo>
                    <a:pt x="42" y="42"/>
                  </a:lnTo>
                  <a:lnTo>
                    <a:pt x="44" y="41"/>
                  </a:lnTo>
                  <a:lnTo>
                    <a:pt x="45" y="40"/>
                  </a:lnTo>
                  <a:lnTo>
                    <a:pt x="45" y="39"/>
                  </a:lnTo>
                  <a:lnTo>
                    <a:pt x="44" y="32"/>
                  </a:lnTo>
                  <a:lnTo>
                    <a:pt x="42" y="24"/>
                  </a:lnTo>
                  <a:lnTo>
                    <a:pt x="40" y="17"/>
                  </a:lnTo>
                  <a:lnTo>
                    <a:pt x="35" y="10"/>
                  </a:lnTo>
                  <a:lnTo>
                    <a:pt x="28" y="4"/>
                  </a:lnTo>
                  <a:lnTo>
                    <a:pt x="19" y="2"/>
                  </a:lnTo>
                  <a:lnTo>
                    <a:pt x="10" y="1"/>
                  </a:lnTo>
                  <a:lnTo>
                    <a:pt x="2" y="0"/>
                  </a:lnTo>
                  <a:lnTo>
                    <a:pt x="0" y="0"/>
                  </a:lnTo>
                  <a:close/>
                </a:path>
              </a:pathLst>
            </a:custGeom>
            <a:solidFill>
              <a:srgbClr val="000000"/>
            </a:solidFill>
            <a:ln w="9525">
              <a:noFill/>
              <a:round/>
              <a:headEnd/>
              <a:tailEnd/>
            </a:ln>
          </p:spPr>
          <p:txBody>
            <a:bodyPr/>
            <a:lstStyle/>
            <a:p>
              <a:endParaRPr lang="zh-CN" altLang="en-US" sz="1800"/>
            </a:p>
          </p:txBody>
        </p:sp>
        <p:sp>
          <p:nvSpPr>
            <p:cNvPr id="96" name="Freeform 373"/>
            <p:cNvSpPr>
              <a:spLocks/>
            </p:cNvSpPr>
            <p:nvPr/>
          </p:nvSpPr>
          <p:spPr bwMode="auto">
            <a:xfrm>
              <a:off x="3054" y="2809"/>
              <a:ext cx="272" cy="209"/>
            </a:xfrm>
            <a:custGeom>
              <a:avLst/>
              <a:gdLst>
                <a:gd name="T0" fmla="*/ 9 w 544"/>
                <a:gd name="T1" fmla="*/ 13 h 418"/>
                <a:gd name="T2" fmla="*/ 28 w 544"/>
                <a:gd name="T3" fmla="*/ 38 h 418"/>
                <a:gd name="T4" fmla="*/ 48 w 544"/>
                <a:gd name="T5" fmla="*/ 62 h 418"/>
                <a:gd name="T6" fmla="*/ 69 w 544"/>
                <a:gd name="T7" fmla="*/ 86 h 418"/>
                <a:gd name="T8" fmla="*/ 91 w 544"/>
                <a:gd name="T9" fmla="*/ 108 h 418"/>
                <a:gd name="T10" fmla="*/ 115 w 544"/>
                <a:gd name="T11" fmla="*/ 130 h 418"/>
                <a:gd name="T12" fmla="*/ 139 w 544"/>
                <a:gd name="T13" fmla="*/ 149 h 418"/>
                <a:gd name="T14" fmla="*/ 165 w 544"/>
                <a:gd name="T15" fmla="*/ 166 h 418"/>
                <a:gd name="T16" fmla="*/ 187 w 544"/>
                <a:gd name="T17" fmla="*/ 179 h 418"/>
                <a:gd name="T18" fmla="*/ 202 w 544"/>
                <a:gd name="T19" fmla="*/ 186 h 418"/>
                <a:gd name="T20" fmla="*/ 217 w 544"/>
                <a:gd name="T21" fmla="*/ 193 h 418"/>
                <a:gd name="T22" fmla="*/ 233 w 544"/>
                <a:gd name="T23" fmla="*/ 199 h 418"/>
                <a:gd name="T24" fmla="*/ 243 w 544"/>
                <a:gd name="T25" fmla="*/ 202 h 418"/>
                <a:gd name="T26" fmla="*/ 247 w 544"/>
                <a:gd name="T27" fmla="*/ 204 h 418"/>
                <a:gd name="T28" fmla="*/ 252 w 544"/>
                <a:gd name="T29" fmla="*/ 206 h 418"/>
                <a:gd name="T30" fmla="*/ 257 w 544"/>
                <a:gd name="T31" fmla="*/ 207 h 418"/>
                <a:gd name="T32" fmla="*/ 262 w 544"/>
                <a:gd name="T33" fmla="*/ 208 h 418"/>
                <a:gd name="T34" fmla="*/ 268 w 544"/>
                <a:gd name="T35" fmla="*/ 209 h 418"/>
                <a:gd name="T36" fmla="*/ 270 w 544"/>
                <a:gd name="T37" fmla="*/ 209 h 418"/>
                <a:gd name="T38" fmla="*/ 272 w 544"/>
                <a:gd name="T39" fmla="*/ 206 h 418"/>
                <a:gd name="T40" fmla="*/ 271 w 544"/>
                <a:gd name="T41" fmla="*/ 203 h 418"/>
                <a:gd name="T42" fmla="*/ 266 w 544"/>
                <a:gd name="T43" fmla="*/ 199 h 418"/>
                <a:gd name="T44" fmla="*/ 259 w 544"/>
                <a:gd name="T45" fmla="*/ 198 h 418"/>
                <a:gd name="T46" fmla="*/ 253 w 544"/>
                <a:gd name="T47" fmla="*/ 196 h 418"/>
                <a:gd name="T48" fmla="*/ 243 w 544"/>
                <a:gd name="T49" fmla="*/ 193 h 418"/>
                <a:gd name="T50" fmla="*/ 227 w 544"/>
                <a:gd name="T51" fmla="*/ 187 h 418"/>
                <a:gd name="T52" fmla="*/ 211 w 544"/>
                <a:gd name="T53" fmla="*/ 181 h 418"/>
                <a:gd name="T54" fmla="*/ 196 w 544"/>
                <a:gd name="T55" fmla="*/ 174 h 418"/>
                <a:gd name="T56" fmla="*/ 175 w 544"/>
                <a:gd name="T57" fmla="*/ 163 h 418"/>
                <a:gd name="T58" fmla="*/ 147 w 544"/>
                <a:gd name="T59" fmla="*/ 146 h 418"/>
                <a:gd name="T60" fmla="*/ 121 w 544"/>
                <a:gd name="T61" fmla="*/ 127 h 418"/>
                <a:gd name="T62" fmla="*/ 96 w 544"/>
                <a:gd name="T63" fmla="*/ 107 h 418"/>
                <a:gd name="T64" fmla="*/ 73 w 544"/>
                <a:gd name="T65" fmla="*/ 86 h 418"/>
                <a:gd name="T66" fmla="*/ 51 w 544"/>
                <a:gd name="T67" fmla="*/ 62 h 418"/>
                <a:gd name="T68" fmla="*/ 29 w 544"/>
                <a:gd name="T69" fmla="*/ 39 h 418"/>
                <a:gd name="T70" fmla="*/ 10 w 544"/>
                <a:gd name="T71" fmla="*/ 13 h 418"/>
                <a:gd name="T72" fmla="*/ 0 w 544"/>
                <a:gd name="T73" fmla="*/ 0 h 418"/>
                <a:gd name="T74" fmla="*/ 0 w 544"/>
                <a:gd name="T75" fmla="*/ 0 h 418"/>
                <a:gd name="T76" fmla="*/ 0 w 544"/>
                <a:gd name="T77" fmla="*/ 0 h 4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4"/>
                <a:gd name="T118" fmla="*/ 0 h 418"/>
                <a:gd name="T119" fmla="*/ 544 w 544"/>
                <a:gd name="T120" fmla="*/ 418 h 4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4" h="418">
                  <a:moveTo>
                    <a:pt x="0" y="0"/>
                  </a:moveTo>
                  <a:lnTo>
                    <a:pt x="19" y="25"/>
                  </a:lnTo>
                  <a:lnTo>
                    <a:pt x="37" y="50"/>
                  </a:lnTo>
                  <a:lnTo>
                    <a:pt x="56" y="76"/>
                  </a:lnTo>
                  <a:lnTo>
                    <a:pt x="75" y="101"/>
                  </a:lnTo>
                  <a:lnTo>
                    <a:pt x="96" y="125"/>
                  </a:lnTo>
                  <a:lnTo>
                    <a:pt x="117" y="148"/>
                  </a:lnTo>
                  <a:lnTo>
                    <a:pt x="138" y="172"/>
                  </a:lnTo>
                  <a:lnTo>
                    <a:pt x="159" y="194"/>
                  </a:lnTo>
                  <a:lnTo>
                    <a:pt x="183" y="217"/>
                  </a:lnTo>
                  <a:lnTo>
                    <a:pt x="206" y="238"/>
                  </a:lnTo>
                  <a:lnTo>
                    <a:pt x="230" y="259"/>
                  </a:lnTo>
                  <a:lnTo>
                    <a:pt x="254" y="278"/>
                  </a:lnTo>
                  <a:lnTo>
                    <a:pt x="279" y="298"/>
                  </a:lnTo>
                  <a:lnTo>
                    <a:pt x="305" y="315"/>
                  </a:lnTo>
                  <a:lnTo>
                    <a:pt x="331" y="332"/>
                  </a:lnTo>
                  <a:lnTo>
                    <a:pt x="359" y="349"/>
                  </a:lnTo>
                  <a:lnTo>
                    <a:pt x="374" y="357"/>
                  </a:lnTo>
                  <a:lnTo>
                    <a:pt x="389" y="365"/>
                  </a:lnTo>
                  <a:lnTo>
                    <a:pt x="404" y="372"/>
                  </a:lnTo>
                  <a:lnTo>
                    <a:pt x="419" y="379"/>
                  </a:lnTo>
                  <a:lnTo>
                    <a:pt x="435" y="385"/>
                  </a:lnTo>
                  <a:lnTo>
                    <a:pt x="450" y="391"/>
                  </a:lnTo>
                  <a:lnTo>
                    <a:pt x="466" y="397"/>
                  </a:lnTo>
                  <a:lnTo>
                    <a:pt x="481" y="403"/>
                  </a:lnTo>
                  <a:lnTo>
                    <a:pt x="486" y="404"/>
                  </a:lnTo>
                  <a:lnTo>
                    <a:pt x="490" y="406"/>
                  </a:lnTo>
                  <a:lnTo>
                    <a:pt x="495" y="407"/>
                  </a:lnTo>
                  <a:lnTo>
                    <a:pt x="501" y="408"/>
                  </a:lnTo>
                  <a:lnTo>
                    <a:pt x="505" y="411"/>
                  </a:lnTo>
                  <a:lnTo>
                    <a:pt x="510" y="412"/>
                  </a:lnTo>
                  <a:lnTo>
                    <a:pt x="514" y="413"/>
                  </a:lnTo>
                  <a:lnTo>
                    <a:pt x="519" y="414"/>
                  </a:lnTo>
                  <a:lnTo>
                    <a:pt x="524" y="415"/>
                  </a:lnTo>
                  <a:lnTo>
                    <a:pt x="529" y="415"/>
                  </a:lnTo>
                  <a:lnTo>
                    <a:pt x="535" y="417"/>
                  </a:lnTo>
                  <a:lnTo>
                    <a:pt x="537" y="417"/>
                  </a:lnTo>
                  <a:lnTo>
                    <a:pt x="540" y="418"/>
                  </a:lnTo>
                  <a:lnTo>
                    <a:pt x="543" y="415"/>
                  </a:lnTo>
                  <a:lnTo>
                    <a:pt x="544" y="412"/>
                  </a:lnTo>
                  <a:lnTo>
                    <a:pt x="544" y="408"/>
                  </a:lnTo>
                  <a:lnTo>
                    <a:pt x="541" y="405"/>
                  </a:lnTo>
                  <a:lnTo>
                    <a:pt x="536" y="402"/>
                  </a:lnTo>
                  <a:lnTo>
                    <a:pt x="531" y="398"/>
                  </a:lnTo>
                  <a:lnTo>
                    <a:pt x="525" y="396"/>
                  </a:lnTo>
                  <a:lnTo>
                    <a:pt x="518" y="395"/>
                  </a:lnTo>
                  <a:lnTo>
                    <a:pt x="512" y="392"/>
                  </a:lnTo>
                  <a:lnTo>
                    <a:pt x="506" y="391"/>
                  </a:lnTo>
                  <a:lnTo>
                    <a:pt x="501" y="390"/>
                  </a:lnTo>
                  <a:lnTo>
                    <a:pt x="486" y="385"/>
                  </a:lnTo>
                  <a:lnTo>
                    <a:pt x="469" y="380"/>
                  </a:lnTo>
                  <a:lnTo>
                    <a:pt x="454" y="374"/>
                  </a:lnTo>
                  <a:lnTo>
                    <a:pt x="438" y="368"/>
                  </a:lnTo>
                  <a:lnTo>
                    <a:pt x="423" y="361"/>
                  </a:lnTo>
                  <a:lnTo>
                    <a:pt x="408" y="354"/>
                  </a:lnTo>
                  <a:lnTo>
                    <a:pt x="393" y="347"/>
                  </a:lnTo>
                  <a:lnTo>
                    <a:pt x="378" y="341"/>
                  </a:lnTo>
                  <a:lnTo>
                    <a:pt x="350" y="326"/>
                  </a:lnTo>
                  <a:lnTo>
                    <a:pt x="322" y="309"/>
                  </a:lnTo>
                  <a:lnTo>
                    <a:pt x="294" y="292"/>
                  </a:lnTo>
                  <a:lnTo>
                    <a:pt x="268" y="274"/>
                  </a:lnTo>
                  <a:lnTo>
                    <a:pt x="242" y="255"/>
                  </a:lnTo>
                  <a:lnTo>
                    <a:pt x="217" y="236"/>
                  </a:lnTo>
                  <a:lnTo>
                    <a:pt x="193" y="215"/>
                  </a:lnTo>
                  <a:lnTo>
                    <a:pt x="169" y="193"/>
                  </a:lnTo>
                  <a:lnTo>
                    <a:pt x="146" y="171"/>
                  </a:lnTo>
                  <a:lnTo>
                    <a:pt x="124" y="148"/>
                  </a:lnTo>
                  <a:lnTo>
                    <a:pt x="102" y="125"/>
                  </a:lnTo>
                  <a:lnTo>
                    <a:pt x="80" y="101"/>
                  </a:lnTo>
                  <a:lnTo>
                    <a:pt x="59" y="77"/>
                  </a:lnTo>
                  <a:lnTo>
                    <a:pt x="40" y="51"/>
                  </a:lnTo>
                  <a:lnTo>
                    <a:pt x="20" y="26"/>
                  </a:lnTo>
                  <a:lnTo>
                    <a:pt x="0" y="0"/>
                  </a:lnTo>
                  <a:close/>
                </a:path>
              </a:pathLst>
            </a:custGeom>
            <a:solidFill>
              <a:srgbClr val="000000"/>
            </a:solidFill>
            <a:ln w="9525">
              <a:noFill/>
              <a:round/>
              <a:headEnd/>
              <a:tailEnd/>
            </a:ln>
          </p:spPr>
          <p:txBody>
            <a:bodyPr/>
            <a:lstStyle/>
            <a:p>
              <a:endParaRPr lang="zh-CN" altLang="en-US" sz="1800"/>
            </a:p>
          </p:txBody>
        </p:sp>
        <p:sp>
          <p:nvSpPr>
            <p:cNvPr id="97" name="Freeform 374"/>
            <p:cNvSpPr>
              <a:spLocks/>
            </p:cNvSpPr>
            <p:nvPr/>
          </p:nvSpPr>
          <p:spPr bwMode="auto">
            <a:xfrm>
              <a:off x="3103" y="2733"/>
              <a:ext cx="239" cy="190"/>
            </a:xfrm>
            <a:custGeom>
              <a:avLst/>
              <a:gdLst>
                <a:gd name="T0" fmla="*/ 6 w 478"/>
                <a:gd name="T1" fmla="*/ 6 h 381"/>
                <a:gd name="T2" fmla="*/ 17 w 478"/>
                <a:gd name="T3" fmla="*/ 20 h 381"/>
                <a:gd name="T4" fmla="*/ 27 w 478"/>
                <a:gd name="T5" fmla="*/ 35 h 381"/>
                <a:gd name="T6" fmla="*/ 40 w 478"/>
                <a:gd name="T7" fmla="*/ 47 h 381"/>
                <a:gd name="T8" fmla="*/ 56 w 478"/>
                <a:gd name="T9" fmla="*/ 57 h 381"/>
                <a:gd name="T10" fmla="*/ 76 w 478"/>
                <a:gd name="T11" fmla="*/ 65 h 381"/>
                <a:gd name="T12" fmla="*/ 95 w 478"/>
                <a:gd name="T13" fmla="*/ 71 h 381"/>
                <a:gd name="T14" fmla="*/ 115 w 478"/>
                <a:gd name="T15" fmla="*/ 75 h 381"/>
                <a:gd name="T16" fmla="*/ 130 w 478"/>
                <a:gd name="T17" fmla="*/ 78 h 381"/>
                <a:gd name="T18" fmla="*/ 140 w 478"/>
                <a:gd name="T19" fmla="*/ 81 h 381"/>
                <a:gd name="T20" fmla="*/ 150 w 478"/>
                <a:gd name="T21" fmla="*/ 85 h 381"/>
                <a:gd name="T22" fmla="*/ 159 w 478"/>
                <a:gd name="T23" fmla="*/ 89 h 381"/>
                <a:gd name="T24" fmla="*/ 168 w 478"/>
                <a:gd name="T25" fmla="*/ 95 h 381"/>
                <a:gd name="T26" fmla="*/ 176 w 478"/>
                <a:gd name="T27" fmla="*/ 100 h 381"/>
                <a:gd name="T28" fmla="*/ 184 w 478"/>
                <a:gd name="T29" fmla="*/ 107 h 381"/>
                <a:gd name="T30" fmla="*/ 192 w 478"/>
                <a:gd name="T31" fmla="*/ 113 h 381"/>
                <a:gd name="T32" fmla="*/ 205 w 478"/>
                <a:gd name="T33" fmla="*/ 123 h 381"/>
                <a:gd name="T34" fmla="*/ 218 w 478"/>
                <a:gd name="T35" fmla="*/ 139 h 381"/>
                <a:gd name="T36" fmla="*/ 228 w 478"/>
                <a:gd name="T37" fmla="*/ 158 h 381"/>
                <a:gd name="T38" fmla="*/ 235 w 478"/>
                <a:gd name="T39" fmla="*/ 179 h 381"/>
                <a:gd name="T40" fmla="*/ 237 w 478"/>
                <a:gd name="T41" fmla="*/ 190 h 381"/>
                <a:gd name="T42" fmla="*/ 239 w 478"/>
                <a:gd name="T43" fmla="*/ 189 h 381"/>
                <a:gd name="T44" fmla="*/ 238 w 478"/>
                <a:gd name="T45" fmla="*/ 179 h 381"/>
                <a:gd name="T46" fmla="*/ 234 w 478"/>
                <a:gd name="T47" fmla="*/ 161 h 381"/>
                <a:gd name="T48" fmla="*/ 228 w 478"/>
                <a:gd name="T49" fmla="*/ 145 h 381"/>
                <a:gd name="T50" fmla="*/ 219 w 478"/>
                <a:gd name="T51" fmla="*/ 129 h 381"/>
                <a:gd name="T52" fmla="*/ 210 w 478"/>
                <a:gd name="T53" fmla="*/ 118 h 381"/>
                <a:gd name="T54" fmla="*/ 202 w 478"/>
                <a:gd name="T55" fmla="*/ 111 h 381"/>
                <a:gd name="T56" fmla="*/ 195 w 478"/>
                <a:gd name="T57" fmla="*/ 104 h 381"/>
                <a:gd name="T58" fmla="*/ 187 w 478"/>
                <a:gd name="T59" fmla="*/ 98 h 381"/>
                <a:gd name="T60" fmla="*/ 180 w 478"/>
                <a:gd name="T61" fmla="*/ 92 h 381"/>
                <a:gd name="T62" fmla="*/ 172 w 478"/>
                <a:gd name="T63" fmla="*/ 86 h 381"/>
                <a:gd name="T64" fmla="*/ 164 w 478"/>
                <a:gd name="T65" fmla="*/ 81 h 381"/>
                <a:gd name="T66" fmla="*/ 155 w 478"/>
                <a:gd name="T67" fmla="*/ 76 h 381"/>
                <a:gd name="T68" fmla="*/ 140 w 478"/>
                <a:gd name="T69" fmla="*/ 70 h 381"/>
                <a:gd name="T70" fmla="*/ 118 w 478"/>
                <a:gd name="T71" fmla="*/ 65 h 381"/>
                <a:gd name="T72" fmla="*/ 96 w 478"/>
                <a:gd name="T73" fmla="*/ 61 h 381"/>
                <a:gd name="T74" fmla="*/ 74 w 478"/>
                <a:gd name="T75" fmla="*/ 56 h 381"/>
                <a:gd name="T76" fmla="*/ 58 w 478"/>
                <a:gd name="T77" fmla="*/ 50 h 381"/>
                <a:gd name="T78" fmla="*/ 48 w 478"/>
                <a:gd name="T79" fmla="*/ 46 h 381"/>
                <a:gd name="T80" fmla="*/ 40 w 478"/>
                <a:gd name="T81" fmla="*/ 40 h 381"/>
                <a:gd name="T82" fmla="*/ 31 w 478"/>
                <a:gd name="T83" fmla="*/ 33 h 381"/>
                <a:gd name="T84" fmla="*/ 24 w 478"/>
                <a:gd name="T85" fmla="*/ 25 h 381"/>
                <a:gd name="T86" fmla="*/ 17 w 478"/>
                <a:gd name="T87" fmla="*/ 17 h 381"/>
                <a:gd name="T88" fmla="*/ 10 w 478"/>
                <a:gd name="T89" fmla="*/ 10 h 381"/>
                <a:gd name="T90" fmla="*/ 3 w 478"/>
                <a:gd name="T91" fmla="*/ 3 h 381"/>
                <a:gd name="T92" fmla="*/ 0 w 478"/>
                <a:gd name="T93" fmla="*/ 0 h 381"/>
                <a:gd name="T94" fmla="*/ 0 w 478"/>
                <a:gd name="T95" fmla="*/ 0 h 381"/>
                <a:gd name="T96" fmla="*/ 0 w 478"/>
                <a:gd name="T97" fmla="*/ 0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8"/>
                <a:gd name="T148" fmla="*/ 0 h 381"/>
                <a:gd name="T149" fmla="*/ 478 w 478"/>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8" h="381">
                  <a:moveTo>
                    <a:pt x="0" y="1"/>
                  </a:moveTo>
                  <a:lnTo>
                    <a:pt x="11" y="13"/>
                  </a:lnTo>
                  <a:lnTo>
                    <a:pt x="23" y="27"/>
                  </a:lnTo>
                  <a:lnTo>
                    <a:pt x="33" y="41"/>
                  </a:lnTo>
                  <a:lnTo>
                    <a:pt x="43" y="56"/>
                  </a:lnTo>
                  <a:lnTo>
                    <a:pt x="54" y="70"/>
                  </a:lnTo>
                  <a:lnTo>
                    <a:pt x="66" y="82"/>
                  </a:lnTo>
                  <a:lnTo>
                    <a:pt x="79" y="94"/>
                  </a:lnTo>
                  <a:lnTo>
                    <a:pt x="94" y="104"/>
                  </a:lnTo>
                  <a:lnTo>
                    <a:pt x="112" y="115"/>
                  </a:lnTo>
                  <a:lnTo>
                    <a:pt x="131" y="123"/>
                  </a:lnTo>
                  <a:lnTo>
                    <a:pt x="151" y="131"/>
                  </a:lnTo>
                  <a:lnTo>
                    <a:pt x="169" y="137"/>
                  </a:lnTo>
                  <a:lnTo>
                    <a:pt x="189" y="142"/>
                  </a:lnTo>
                  <a:lnTo>
                    <a:pt x="209" y="147"/>
                  </a:lnTo>
                  <a:lnTo>
                    <a:pt x="229" y="150"/>
                  </a:lnTo>
                  <a:lnTo>
                    <a:pt x="250" y="155"/>
                  </a:lnTo>
                  <a:lnTo>
                    <a:pt x="260" y="157"/>
                  </a:lnTo>
                  <a:lnTo>
                    <a:pt x="270" y="160"/>
                  </a:lnTo>
                  <a:lnTo>
                    <a:pt x="280" y="163"/>
                  </a:lnTo>
                  <a:lnTo>
                    <a:pt x="290" y="167"/>
                  </a:lnTo>
                  <a:lnTo>
                    <a:pt x="299" y="171"/>
                  </a:lnTo>
                  <a:lnTo>
                    <a:pt x="308" y="175"/>
                  </a:lnTo>
                  <a:lnTo>
                    <a:pt x="318" y="179"/>
                  </a:lnTo>
                  <a:lnTo>
                    <a:pt x="327" y="184"/>
                  </a:lnTo>
                  <a:lnTo>
                    <a:pt x="336" y="190"/>
                  </a:lnTo>
                  <a:lnTo>
                    <a:pt x="344" y="195"/>
                  </a:lnTo>
                  <a:lnTo>
                    <a:pt x="352" y="201"/>
                  </a:lnTo>
                  <a:lnTo>
                    <a:pt x="360" y="208"/>
                  </a:lnTo>
                  <a:lnTo>
                    <a:pt x="367" y="214"/>
                  </a:lnTo>
                  <a:lnTo>
                    <a:pt x="375" y="221"/>
                  </a:lnTo>
                  <a:lnTo>
                    <a:pt x="383" y="226"/>
                  </a:lnTo>
                  <a:lnTo>
                    <a:pt x="391" y="232"/>
                  </a:lnTo>
                  <a:lnTo>
                    <a:pt x="409" y="246"/>
                  </a:lnTo>
                  <a:lnTo>
                    <a:pt x="424" y="262"/>
                  </a:lnTo>
                  <a:lnTo>
                    <a:pt x="436" y="278"/>
                  </a:lnTo>
                  <a:lnTo>
                    <a:pt x="447" y="297"/>
                  </a:lnTo>
                  <a:lnTo>
                    <a:pt x="456" y="316"/>
                  </a:lnTo>
                  <a:lnTo>
                    <a:pt x="463" y="336"/>
                  </a:lnTo>
                  <a:lnTo>
                    <a:pt x="470" y="358"/>
                  </a:lnTo>
                  <a:lnTo>
                    <a:pt x="474" y="380"/>
                  </a:lnTo>
                  <a:lnTo>
                    <a:pt x="474" y="381"/>
                  </a:lnTo>
                  <a:lnTo>
                    <a:pt x="477" y="380"/>
                  </a:lnTo>
                  <a:lnTo>
                    <a:pt x="478" y="378"/>
                  </a:lnTo>
                  <a:lnTo>
                    <a:pt x="478" y="377"/>
                  </a:lnTo>
                  <a:lnTo>
                    <a:pt x="476" y="359"/>
                  </a:lnTo>
                  <a:lnTo>
                    <a:pt x="472" y="342"/>
                  </a:lnTo>
                  <a:lnTo>
                    <a:pt x="467" y="323"/>
                  </a:lnTo>
                  <a:lnTo>
                    <a:pt x="462" y="306"/>
                  </a:lnTo>
                  <a:lnTo>
                    <a:pt x="455" y="290"/>
                  </a:lnTo>
                  <a:lnTo>
                    <a:pt x="447" y="274"/>
                  </a:lnTo>
                  <a:lnTo>
                    <a:pt x="437" y="258"/>
                  </a:lnTo>
                  <a:lnTo>
                    <a:pt x="426" y="244"/>
                  </a:lnTo>
                  <a:lnTo>
                    <a:pt x="419" y="237"/>
                  </a:lnTo>
                  <a:lnTo>
                    <a:pt x="412" y="230"/>
                  </a:lnTo>
                  <a:lnTo>
                    <a:pt x="404" y="223"/>
                  </a:lnTo>
                  <a:lnTo>
                    <a:pt x="397" y="216"/>
                  </a:lnTo>
                  <a:lnTo>
                    <a:pt x="389" y="209"/>
                  </a:lnTo>
                  <a:lnTo>
                    <a:pt x="381" y="202"/>
                  </a:lnTo>
                  <a:lnTo>
                    <a:pt x="374" y="196"/>
                  </a:lnTo>
                  <a:lnTo>
                    <a:pt x="366" y="190"/>
                  </a:lnTo>
                  <a:lnTo>
                    <a:pt x="359" y="184"/>
                  </a:lnTo>
                  <a:lnTo>
                    <a:pt x="351" y="177"/>
                  </a:lnTo>
                  <a:lnTo>
                    <a:pt x="343" y="172"/>
                  </a:lnTo>
                  <a:lnTo>
                    <a:pt x="335" y="167"/>
                  </a:lnTo>
                  <a:lnTo>
                    <a:pt x="327" y="162"/>
                  </a:lnTo>
                  <a:lnTo>
                    <a:pt x="318" y="157"/>
                  </a:lnTo>
                  <a:lnTo>
                    <a:pt x="310" y="153"/>
                  </a:lnTo>
                  <a:lnTo>
                    <a:pt x="300" y="149"/>
                  </a:lnTo>
                  <a:lnTo>
                    <a:pt x="280" y="141"/>
                  </a:lnTo>
                  <a:lnTo>
                    <a:pt x="258" y="135"/>
                  </a:lnTo>
                  <a:lnTo>
                    <a:pt x="236" y="130"/>
                  </a:lnTo>
                  <a:lnTo>
                    <a:pt x="214" y="126"/>
                  </a:lnTo>
                  <a:lnTo>
                    <a:pt x="192" y="122"/>
                  </a:lnTo>
                  <a:lnTo>
                    <a:pt x="170" y="118"/>
                  </a:lnTo>
                  <a:lnTo>
                    <a:pt x="148" y="112"/>
                  </a:lnTo>
                  <a:lnTo>
                    <a:pt x="126" y="105"/>
                  </a:lnTo>
                  <a:lnTo>
                    <a:pt x="116" y="101"/>
                  </a:lnTo>
                  <a:lnTo>
                    <a:pt x="107" y="96"/>
                  </a:lnTo>
                  <a:lnTo>
                    <a:pt x="96" y="92"/>
                  </a:lnTo>
                  <a:lnTo>
                    <a:pt x="87" y="86"/>
                  </a:lnTo>
                  <a:lnTo>
                    <a:pt x="79" y="80"/>
                  </a:lnTo>
                  <a:lnTo>
                    <a:pt x="70" y="73"/>
                  </a:lnTo>
                  <a:lnTo>
                    <a:pt x="62" y="66"/>
                  </a:lnTo>
                  <a:lnTo>
                    <a:pt x="54" y="58"/>
                  </a:lnTo>
                  <a:lnTo>
                    <a:pt x="47" y="51"/>
                  </a:lnTo>
                  <a:lnTo>
                    <a:pt x="40" y="43"/>
                  </a:lnTo>
                  <a:lnTo>
                    <a:pt x="34" y="35"/>
                  </a:lnTo>
                  <a:lnTo>
                    <a:pt x="27" y="28"/>
                  </a:lnTo>
                  <a:lnTo>
                    <a:pt x="20" y="20"/>
                  </a:lnTo>
                  <a:lnTo>
                    <a:pt x="13" y="13"/>
                  </a:lnTo>
                  <a:lnTo>
                    <a:pt x="6" y="6"/>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98" name="Freeform 375"/>
            <p:cNvSpPr>
              <a:spLocks/>
            </p:cNvSpPr>
            <p:nvPr/>
          </p:nvSpPr>
          <p:spPr bwMode="auto">
            <a:xfrm>
              <a:off x="3315" y="2591"/>
              <a:ext cx="288" cy="262"/>
            </a:xfrm>
            <a:custGeom>
              <a:avLst/>
              <a:gdLst>
                <a:gd name="T0" fmla="*/ 269 w 578"/>
                <a:gd name="T1" fmla="*/ 2 h 524"/>
                <a:gd name="T2" fmla="*/ 239 w 578"/>
                <a:gd name="T3" fmla="*/ 0 h 524"/>
                <a:gd name="T4" fmla="*/ 210 w 578"/>
                <a:gd name="T5" fmla="*/ 1 h 524"/>
                <a:gd name="T6" fmla="*/ 180 w 578"/>
                <a:gd name="T7" fmla="*/ 4 h 524"/>
                <a:gd name="T8" fmla="*/ 150 w 578"/>
                <a:gd name="T9" fmla="*/ 8 h 524"/>
                <a:gd name="T10" fmla="*/ 123 w 578"/>
                <a:gd name="T11" fmla="*/ 14 h 524"/>
                <a:gd name="T12" fmla="*/ 95 w 578"/>
                <a:gd name="T13" fmla="*/ 23 h 524"/>
                <a:gd name="T14" fmla="*/ 69 w 578"/>
                <a:gd name="T15" fmla="*/ 37 h 524"/>
                <a:gd name="T16" fmla="*/ 44 w 578"/>
                <a:gd name="T17" fmla="*/ 52 h 524"/>
                <a:gd name="T18" fmla="*/ 24 w 578"/>
                <a:gd name="T19" fmla="*/ 70 h 524"/>
                <a:gd name="T20" fmla="*/ 9 w 578"/>
                <a:gd name="T21" fmla="*/ 93 h 524"/>
                <a:gd name="T22" fmla="*/ 2 w 578"/>
                <a:gd name="T23" fmla="*/ 144 h 524"/>
                <a:gd name="T24" fmla="*/ 18 w 578"/>
                <a:gd name="T25" fmla="*/ 174 h 524"/>
                <a:gd name="T26" fmla="*/ 37 w 578"/>
                <a:gd name="T27" fmla="*/ 188 h 524"/>
                <a:gd name="T28" fmla="*/ 59 w 578"/>
                <a:gd name="T29" fmla="*/ 199 h 524"/>
                <a:gd name="T30" fmla="*/ 70 w 578"/>
                <a:gd name="T31" fmla="*/ 206 h 524"/>
                <a:gd name="T32" fmla="*/ 75 w 578"/>
                <a:gd name="T33" fmla="*/ 215 h 524"/>
                <a:gd name="T34" fmla="*/ 67 w 578"/>
                <a:gd name="T35" fmla="*/ 220 h 524"/>
                <a:gd name="T36" fmla="*/ 59 w 578"/>
                <a:gd name="T37" fmla="*/ 222 h 524"/>
                <a:gd name="T38" fmla="*/ 47 w 578"/>
                <a:gd name="T39" fmla="*/ 227 h 524"/>
                <a:gd name="T40" fmla="*/ 38 w 578"/>
                <a:gd name="T41" fmla="*/ 247 h 524"/>
                <a:gd name="T42" fmla="*/ 47 w 578"/>
                <a:gd name="T43" fmla="*/ 262 h 524"/>
                <a:gd name="T44" fmla="*/ 47 w 578"/>
                <a:gd name="T45" fmla="*/ 261 h 524"/>
                <a:gd name="T46" fmla="*/ 40 w 578"/>
                <a:gd name="T47" fmla="*/ 243 h 524"/>
                <a:gd name="T48" fmla="*/ 49 w 578"/>
                <a:gd name="T49" fmla="*/ 229 h 524"/>
                <a:gd name="T50" fmla="*/ 65 w 578"/>
                <a:gd name="T51" fmla="*/ 224 h 524"/>
                <a:gd name="T52" fmla="*/ 77 w 578"/>
                <a:gd name="T53" fmla="*/ 220 h 524"/>
                <a:gd name="T54" fmla="*/ 80 w 578"/>
                <a:gd name="T55" fmla="*/ 201 h 524"/>
                <a:gd name="T56" fmla="*/ 68 w 578"/>
                <a:gd name="T57" fmla="*/ 185 h 524"/>
                <a:gd name="T58" fmla="*/ 49 w 578"/>
                <a:gd name="T59" fmla="*/ 171 h 524"/>
                <a:gd name="T60" fmla="*/ 31 w 578"/>
                <a:gd name="T61" fmla="*/ 158 h 524"/>
                <a:gd name="T62" fmla="*/ 20 w 578"/>
                <a:gd name="T63" fmla="*/ 134 h 524"/>
                <a:gd name="T64" fmla="*/ 22 w 578"/>
                <a:gd name="T65" fmla="*/ 108 h 524"/>
                <a:gd name="T66" fmla="*/ 31 w 578"/>
                <a:gd name="T67" fmla="*/ 84 h 524"/>
                <a:gd name="T68" fmla="*/ 46 w 578"/>
                <a:gd name="T69" fmla="*/ 66 h 524"/>
                <a:gd name="T70" fmla="*/ 65 w 578"/>
                <a:gd name="T71" fmla="*/ 50 h 524"/>
                <a:gd name="T72" fmla="*/ 88 w 578"/>
                <a:gd name="T73" fmla="*/ 36 h 524"/>
                <a:gd name="T74" fmla="*/ 117 w 578"/>
                <a:gd name="T75" fmla="*/ 24 h 524"/>
                <a:gd name="T76" fmla="*/ 145 w 578"/>
                <a:gd name="T77" fmla="*/ 15 h 524"/>
                <a:gd name="T78" fmla="*/ 171 w 578"/>
                <a:gd name="T79" fmla="*/ 9 h 524"/>
                <a:gd name="T80" fmla="*/ 198 w 578"/>
                <a:gd name="T81" fmla="*/ 4 h 524"/>
                <a:gd name="T82" fmla="*/ 225 w 578"/>
                <a:gd name="T83" fmla="*/ 2 h 524"/>
                <a:gd name="T84" fmla="*/ 252 w 578"/>
                <a:gd name="T85" fmla="*/ 2 h 524"/>
                <a:gd name="T86" fmla="*/ 279 w 578"/>
                <a:gd name="T87" fmla="*/ 4 h 524"/>
                <a:gd name="T88" fmla="*/ 288 w 578"/>
                <a:gd name="T89" fmla="*/ 5 h 524"/>
                <a:gd name="T90" fmla="*/ 288 w 578"/>
                <a:gd name="T91" fmla="*/ 5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524"/>
                <a:gd name="T140" fmla="*/ 578 w 578"/>
                <a:gd name="T141" fmla="*/ 524 h 5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524">
                  <a:moveTo>
                    <a:pt x="578" y="11"/>
                  </a:moveTo>
                  <a:lnTo>
                    <a:pt x="558" y="7"/>
                  </a:lnTo>
                  <a:lnTo>
                    <a:pt x="539" y="4"/>
                  </a:lnTo>
                  <a:lnTo>
                    <a:pt x="519" y="2"/>
                  </a:lnTo>
                  <a:lnTo>
                    <a:pt x="499" y="0"/>
                  </a:lnTo>
                  <a:lnTo>
                    <a:pt x="480" y="0"/>
                  </a:lnTo>
                  <a:lnTo>
                    <a:pt x="460" y="0"/>
                  </a:lnTo>
                  <a:lnTo>
                    <a:pt x="441" y="0"/>
                  </a:lnTo>
                  <a:lnTo>
                    <a:pt x="421" y="1"/>
                  </a:lnTo>
                  <a:lnTo>
                    <a:pt x="400" y="4"/>
                  </a:lnTo>
                  <a:lnTo>
                    <a:pt x="381" y="5"/>
                  </a:lnTo>
                  <a:lnTo>
                    <a:pt x="361" y="8"/>
                  </a:lnTo>
                  <a:lnTo>
                    <a:pt x="342" y="11"/>
                  </a:lnTo>
                  <a:lnTo>
                    <a:pt x="322" y="13"/>
                  </a:lnTo>
                  <a:lnTo>
                    <a:pt x="302" y="16"/>
                  </a:lnTo>
                  <a:lnTo>
                    <a:pt x="284" y="20"/>
                  </a:lnTo>
                  <a:lnTo>
                    <a:pt x="264" y="23"/>
                  </a:lnTo>
                  <a:lnTo>
                    <a:pt x="246" y="28"/>
                  </a:lnTo>
                  <a:lnTo>
                    <a:pt x="226" y="34"/>
                  </a:lnTo>
                  <a:lnTo>
                    <a:pt x="208" y="39"/>
                  </a:lnTo>
                  <a:lnTo>
                    <a:pt x="191" y="47"/>
                  </a:lnTo>
                  <a:lnTo>
                    <a:pt x="172" y="57"/>
                  </a:lnTo>
                  <a:lnTo>
                    <a:pt x="155" y="66"/>
                  </a:lnTo>
                  <a:lnTo>
                    <a:pt x="138" y="75"/>
                  </a:lnTo>
                  <a:lnTo>
                    <a:pt x="121" y="84"/>
                  </a:lnTo>
                  <a:lnTo>
                    <a:pt x="105" y="95"/>
                  </a:lnTo>
                  <a:lnTo>
                    <a:pt x="89" y="105"/>
                  </a:lnTo>
                  <a:lnTo>
                    <a:pt x="74" y="115"/>
                  </a:lnTo>
                  <a:lnTo>
                    <a:pt x="62" y="127"/>
                  </a:lnTo>
                  <a:lnTo>
                    <a:pt x="49" y="140"/>
                  </a:lnTo>
                  <a:lnTo>
                    <a:pt x="37" y="153"/>
                  </a:lnTo>
                  <a:lnTo>
                    <a:pt x="27" y="168"/>
                  </a:lnTo>
                  <a:lnTo>
                    <a:pt x="18" y="186"/>
                  </a:lnTo>
                  <a:lnTo>
                    <a:pt x="5" y="219"/>
                  </a:lnTo>
                  <a:lnTo>
                    <a:pt x="0" y="254"/>
                  </a:lnTo>
                  <a:lnTo>
                    <a:pt x="4" y="288"/>
                  </a:lnTo>
                  <a:lnTo>
                    <a:pt x="17" y="322"/>
                  </a:lnTo>
                  <a:lnTo>
                    <a:pt x="26" y="337"/>
                  </a:lnTo>
                  <a:lnTo>
                    <a:pt x="36" y="348"/>
                  </a:lnTo>
                  <a:lnTo>
                    <a:pt x="49" y="358"/>
                  </a:lnTo>
                  <a:lnTo>
                    <a:pt x="62" y="368"/>
                  </a:lnTo>
                  <a:lnTo>
                    <a:pt x="75" y="376"/>
                  </a:lnTo>
                  <a:lnTo>
                    <a:pt x="89" y="383"/>
                  </a:lnTo>
                  <a:lnTo>
                    <a:pt x="104" y="391"/>
                  </a:lnTo>
                  <a:lnTo>
                    <a:pt x="119" y="398"/>
                  </a:lnTo>
                  <a:lnTo>
                    <a:pt x="127" y="402"/>
                  </a:lnTo>
                  <a:lnTo>
                    <a:pt x="134" y="407"/>
                  </a:lnTo>
                  <a:lnTo>
                    <a:pt x="141" y="413"/>
                  </a:lnTo>
                  <a:lnTo>
                    <a:pt x="148" y="418"/>
                  </a:lnTo>
                  <a:lnTo>
                    <a:pt x="151" y="424"/>
                  </a:lnTo>
                  <a:lnTo>
                    <a:pt x="151" y="430"/>
                  </a:lnTo>
                  <a:lnTo>
                    <a:pt x="148" y="433"/>
                  </a:lnTo>
                  <a:lnTo>
                    <a:pt x="142" y="437"/>
                  </a:lnTo>
                  <a:lnTo>
                    <a:pt x="135" y="440"/>
                  </a:lnTo>
                  <a:lnTo>
                    <a:pt x="128" y="441"/>
                  </a:lnTo>
                  <a:lnTo>
                    <a:pt x="123" y="442"/>
                  </a:lnTo>
                  <a:lnTo>
                    <a:pt x="118" y="444"/>
                  </a:lnTo>
                  <a:lnTo>
                    <a:pt x="109" y="446"/>
                  </a:lnTo>
                  <a:lnTo>
                    <a:pt x="102" y="451"/>
                  </a:lnTo>
                  <a:lnTo>
                    <a:pt x="94" y="455"/>
                  </a:lnTo>
                  <a:lnTo>
                    <a:pt x="88" y="462"/>
                  </a:lnTo>
                  <a:lnTo>
                    <a:pt x="78" y="477"/>
                  </a:lnTo>
                  <a:lnTo>
                    <a:pt x="77" y="494"/>
                  </a:lnTo>
                  <a:lnTo>
                    <a:pt x="82" y="510"/>
                  </a:lnTo>
                  <a:lnTo>
                    <a:pt x="94" y="524"/>
                  </a:lnTo>
                  <a:lnTo>
                    <a:pt x="95" y="524"/>
                  </a:lnTo>
                  <a:lnTo>
                    <a:pt x="95" y="523"/>
                  </a:lnTo>
                  <a:lnTo>
                    <a:pt x="95" y="522"/>
                  </a:lnTo>
                  <a:lnTo>
                    <a:pt x="87" y="510"/>
                  </a:lnTo>
                  <a:lnTo>
                    <a:pt x="82" y="499"/>
                  </a:lnTo>
                  <a:lnTo>
                    <a:pt x="81" y="487"/>
                  </a:lnTo>
                  <a:lnTo>
                    <a:pt x="83" y="476"/>
                  </a:lnTo>
                  <a:lnTo>
                    <a:pt x="89" y="467"/>
                  </a:lnTo>
                  <a:lnTo>
                    <a:pt x="98" y="459"/>
                  </a:lnTo>
                  <a:lnTo>
                    <a:pt x="109" y="453"/>
                  </a:lnTo>
                  <a:lnTo>
                    <a:pt x="123" y="449"/>
                  </a:lnTo>
                  <a:lnTo>
                    <a:pt x="131" y="448"/>
                  </a:lnTo>
                  <a:lnTo>
                    <a:pt x="139" y="446"/>
                  </a:lnTo>
                  <a:lnTo>
                    <a:pt x="147" y="444"/>
                  </a:lnTo>
                  <a:lnTo>
                    <a:pt x="154" y="440"/>
                  </a:lnTo>
                  <a:lnTo>
                    <a:pt x="162" y="430"/>
                  </a:lnTo>
                  <a:lnTo>
                    <a:pt x="163" y="417"/>
                  </a:lnTo>
                  <a:lnTo>
                    <a:pt x="161" y="403"/>
                  </a:lnTo>
                  <a:lnTo>
                    <a:pt x="155" y="392"/>
                  </a:lnTo>
                  <a:lnTo>
                    <a:pt x="147" y="380"/>
                  </a:lnTo>
                  <a:lnTo>
                    <a:pt x="136" y="370"/>
                  </a:lnTo>
                  <a:lnTo>
                    <a:pt x="124" y="361"/>
                  </a:lnTo>
                  <a:lnTo>
                    <a:pt x="111" y="351"/>
                  </a:lnTo>
                  <a:lnTo>
                    <a:pt x="98" y="343"/>
                  </a:lnTo>
                  <a:lnTo>
                    <a:pt x="86" y="334"/>
                  </a:lnTo>
                  <a:lnTo>
                    <a:pt x="73" y="325"/>
                  </a:lnTo>
                  <a:lnTo>
                    <a:pt x="63" y="316"/>
                  </a:lnTo>
                  <a:lnTo>
                    <a:pt x="52" y="301"/>
                  </a:lnTo>
                  <a:lnTo>
                    <a:pt x="44" y="286"/>
                  </a:lnTo>
                  <a:lnTo>
                    <a:pt x="41" y="269"/>
                  </a:lnTo>
                  <a:lnTo>
                    <a:pt x="40" y="251"/>
                  </a:lnTo>
                  <a:lnTo>
                    <a:pt x="42" y="234"/>
                  </a:lnTo>
                  <a:lnTo>
                    <a:pt x="44" y="217"/>
                  </a:lnTo>
                  <a:lnTo>
                    <a:pt x="49" y="199"/>
                  </a:lnTo>
                  <a:lnTo>
                    <a:pt x="55" y="183"/>
                  </a:lnTo>
                  <a:lnTo>
                    <a:pt x="62" y="169"/>
                  </a:lnTo>
                  <a:lnTo>
                    <a:pt x="70" y="156"/>
                  </a:lnTo>
                  <a:lnTo>
                    <a:pt x="81" y="143"/>
                  </a:lnTo>
                  <a:lnTo>
                    <a:pt x="93" y="131"/>
                  </a:lnTo>
                  <a:lnTo>
                    <a:pt x="105" y="121"/>
                  </a:lnTo>
                  <a:lnTo>
                    <a:pt x="118" y="111"/>
                  </a:lnTo>
                  <a:lnTo>
                    <a:pt x="131" y="100"/>
                  </a:lnTo>
                  <a:lnTo>
                    <a:pt x="143" y="91"/>
                  </a:lnTo>
                  <a:lnTo>
                    <a:pt x="160" y="81"/>
                  </a:lnTo>
                  <a:lnTo>
                    <a:pt x="177" y="72"/>
                  </a:lnTo>
                  <a:lnTo>
                    <a:pt x="195" y="62"/>
                  </a:lnTo>
                  <a:lnTo>
                    <a:pt x="215" y="55"/>
                  </a:lnTo>
                  <a:lnTo>
                    <a:pt x="234" y="49"/>
                  </a:lnTo>
                  <a:lnTo>
                    <a:pt x="254" y="43"/>
                  </a:lnTo>
                  <a:lnTo>
                    <a:pt x="274" y="37"/>
                  </a:lnTo>
                  <a:lnTo>
                    <a:pt x="292" y="31"/>
                  </a:lnTo>
                  <a:lnTo>
                    <a:pt x="309" y="27"/>
                  </a:lnTo>
                  <a:lnTo>
                    <a:pt x="327" y="22"/>
                  </a:lnTo>
                  <a:lnTo>
                    <a:pt x="344" y="19"/>
                  </a:lnTo>
                  <a:lnTo>
                    <a:pt x="361" y="15"/>
                  </a:lnTo>
                  <a:lnTo>
                    <a:pt x="380" y="12"/>
                  </a:lnTo>
                  <a:lnTo>
                    <a:pt x="397" y="9"/>
                  </a:lnTo>
                  <a:lnTo>
                    <a:pt x="415" y="7"/>
                  </a:lnTo>
                  <a:lnTo>
                    <a:pt x="433" y="6"/>
                  </a:lnTo>
                  <a:lnTo>
                    <a:pt x="451" y="5"/>
                  </a:lnTo>
                  <a:lnTo>
                    <a:pt x="468" y="5"/>
                  </a:lnTo>
                  <a:lnTo>
                    <a:pt x="487" y="5"/>
                  </a:lnTo>
                  <a:lnTo>
                    <a:pt x="505" y="5"/>
                  </a:lnTo>
                  <a:lnTo>
                    <a:pt x="524" y="6"/>
                  </a:lnTo>
                  <a:lnTo>
                    <a:pt x="541" y="7"/>
                  </a:lnTo>
                  <a:lnTo>
                    <a:pt x="559" y="8"/>
                  </a:lnTo>
                  <a:lnTo>
                    <a:pt x="578" y="11"/>
                  </a:lnTo>
                  <a:close/>
                </a:path>
              </a:pathLst>
            </a:custGeom>
            <a:solidFill>
              <a:srgbClr val="000000"/>
            </a:solidFill>
            <a:ln w="9525">
              <a:noFill/>
              <a:round/>
              <a:headEnd/>
              <a:tailEnd/>
            </a:ln>
          </p:spPr>
          <p:txBody>
            <a:bodyPr/>
            <a:lstStyle/>
            <a:p>
              <a:endParaRPr lang="zh-CN" altLang="en-US" sz="1800"/>
            </a:p>
          </p:txBody>
        </p:sp>
        <p:sp>
          <p:nvSpPr>
            <p:cNvPr id="99" name="Freeform 376"/>
            <p:cNvSpPr>
              <a:spLocks/>
            </p:cNvSpPr>
            <p:nvPr/>
          </p:nvSpPr>
          <p:spPr bwMode="auto">
            <a:xfrm>
              <a:off x="3186" y="2422"/>
              <a:ext cx="226" cy="397"/>
            </a:xfrm>
            <a:custGeom>
              <a:avLst/>
              <a:gdLst>
                <a:gd name="T0" fmla="*/ 214 w 452"/>
                <a:gd name="T1" fmla="*/ 8 h 792"/>
                <a:gd name="T2" fmla="*/ 190 w 452"/>
                <a:gd name="T3" fmla="*/ 24 h 792"/>
                <a:gd name="T4" fmla="*/ 166 w 452"/>
                <a:gd name="T5" fmla="*/ 42 h 792"/>
                <a:gd name="T6" fmla="*/ 145 w 452"/>
                <a:gd name="T7" fmla="*/ 61 h 792"/>
                <a:gd name="T8" fmla="*/ 125 w 452"/>
                <a:gd name="T9" fmla="*/ 81 h 792"/>
                <a:gd name="T10" fmla="*/ 108 w 452"/>
                <a:gd name="T11" fmla="*/ 103 h 792"/>
                <a:gd name="T12" fmla="*/ 91 w 452"/>
                <a:gd name="T13" fmla="*/ 125 h 792"/>
                <a:gd name="T14" fmla="*/ 75 w 452"/>
                <a:gd name="T15" fmla="*/ 148 h 792"/>
                <a:gd name="T16" fmla="*/ 52 w 452"/>
                <a:gd name="T17" fmla="*/ 187 h 792"/>
                <a:gd name="T18" fmla="*/ 28 w 452"/>
                <a:gd name="T19" fmla="*/ 244 h 792"/>
                <a:gd name="T20" fmla="*/ 11 w 452"/>
                <a:gd name="T21" fmla="*/ 304 h 792"/>
                <a:gd name="T22" fmla="*/ 2 w 452"/>
                <a:gd name="T23" fmla="*/ 365 h 792"/>
                <a:gd name="T24" fmla="*/ 1 w 452"/>
                <a:gd name="T25" fmla="*/ 397 h 792"/>
                <a:gd name="T26" fmla="*/ 3 w 452"/>
                <a:gd name="T27" fmla="*/ 396 h 792"/>
                <a:gd name="T28" fmla="*/ 5 w 452"/>
                <a:gd name="T29" fmla="*/ 380 h 792"/>
                <a:gd name="T30" fmla="*/ 8 w 452"/>
                <a:gd name="T31" fmla="*/ 351 h 792"/>
                <a:gd name="T32" fmla="*/ 13 w 452"/>
                <a:gd name="T33" fmla="*/ 322 h 792"/>
                <a:gd name="T34" fmla="*/ 18 w 452"/>
                <a:gd name="T35" fmla="*/ 293 h 792"/>
                <a:gd name="T36" fmla="*/ 26 w 452"/>
                <a:gd name="T37" fmla="*/ 263 h 792"/>
                <a:gd name="T38" fmla="*/ 35 w 452"/>
                <a:gd name="T39" fmla="*/ 234 h 792"/>
                <a:gd name="T40" fmla="*/ 47 w 452"/>
                <a:gd name="T41" fmla="*/ 206 h 792"/>
                <a:gd name="T42" fmla="*/ 60 w 452"/>
                <a:gd name="T43" fmla="*/ 177 h 792"/>
                <a:gd name="T44" fmla="*/ 75 w 452"/>
                <a:gd name="T45" fmla="*/ 153 h 792"/>
                <a:gd name="T46" fmla="*/ 90 w 452"/>
                <a:gd name="T47" fmla="*/ 129 h 792"/>
                <a:gd name="T48" fmla="*/ 106 w 452"/>
                <a:gd name="T49" fmla="*/ 107 h 792"/>
                <a:gd name="T50" fmla="*/ 123 w 452"/>
                <a:gd name="T51" fmla="*/ 85 h 792"/>
                <a:gd name="T52" fmla="*/ 138 w 452"/>
                <a:gd name="T53" fmla="*/ 69 h 792"/>
                <a:gd name="T54" fmla="*/ 148 w 452"/>
                <a:gd name="T55" fmla="*/ 59 h 792"/>
                <a:gd name="T56" fmla="*/ 159 w 452"/>
                <a:gd name="T57" fmla="*/ 48 h 792"/>
                <a:gd name="T58" fmla="*/ 171 w 452"/>
                <a:gd name="T59" fmla="*/ 39 h 792"/>
                <a:gd name="T60" fmla="*/ 183 w 452"/>
                <a:gd name="T61" fmla="*/ 30 h 792"/>
                <a:gd name="T62" fmla="*/ 195 w 452"/>
                <a:gd name="T63" fmla="*/ 21 h 792"/>
                <a:gd name="T64" fmla="*/ 207 w 452"/>
                <a:gd name="T65" fmla="*/ 13 h 792"/>
                <a:gd name="T66" fmla="*/ 219 w 452"/>
                <a:gd name="T67" fmla="*/ 4 h 792"/>
                <a:gd name="T68" fmla="*/ 226 w 452"/>
                <a:gd name="T69" fmla="*/ 0 h 792"/>
                <a:gd name="T70" fmla="*/ 226 w 452"/>
                <a:gd name="T71" fmla="*/ 0 h 792"/>
                <a:gd name="T72" fmla="*/ 226 w 452"/>
                <a:gd name="T73" fmla="*/ 0 h 7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2"/>
                <a:gd name="T112" fmla="*/ 0 h 792"/>
                <a:gd name="T113" fmla="*/ 452 w 452"/>
                <a:gd name="T114" fmla="*/ 792 h 7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2" h="792">
                  <a:moveTo>
                    <a:pt x="451" y="0"/>
                  </a:moveTo>
                  <a:lnTo>
                    <a:pt x="427" y="16"/>
                  </a:lnTo>
                  <a:lnTo>
                    <a:pt x="403" y="32"/>
                  </a:lnTo>
                  <a:lnTo>
                    <a:pt x="379" y="48"/>
                  </a:lnTo>
                  <a:lnTo>
                    <a:pt x="355" y="65"/>
                  </a:lnTo>
                  <a:lnTo>
                    <a:pt x="332" y="83"/>
                  </a:lnTo>
                  <a:lnTo>
                    <a:pt x="310" y="101"/>
                  </a:lnTo>
                  <a:lnTo>
                    <a:pt x="290" y="121"/>
                  </a:lnTo>
                  <a:lnTo>
                    <a:pt x="269" y="141"/>
                  </a:lnTo>
                  <a:lnTo>
                    <a:pt x="250" y="162"/>
                  </a:lnTo>
                  <a:lnTo>
                    <a:pt x="232" y="183"/>
                  </a:lnTo>
                  <a:lnTo>
                    <a:pt x="215" y="205"/>
                  </a:lnTo>
                  <a:lnTo>
                    <a:pt x="197" y="227"/>
                  </a:lnTo>
                  <a:lnTo>
                    <a:pt x="181" y="250"/>
                  </a:lnTo>
                  <a:lnTo>
                    <a:pt x="165" y="273"/>
                  </a:lnTo>
                  <a:lnTo>
                    <a:pt x="150" y="296"/>
                  </a:lnTo>
                  <a:lnTo>
                    <a:pt x="135" y="319"/>
                  </a:lnTo>
                  <a:lnTo>
                    <a:pt x="104" y="373"/>
                  </a:lnTo>
                  <a:lnTo>
                    <a:pt x="78" y="428"/>
                  </a:lnTo>
                  <a:lnTo>
                    <a:pt x="55" y="486"/>
                  </a:lnTo>
                  <a:lnTo>
                    <a:pt x="36" y="546"/>
                  </a:lnTo>
                  <a:lnTo>
                    <a:pt x="21" y="606"/>
                  </a:lnTo>
                  <a:lnTo>
                    <a:pt x="11" y="667"/>
                  </a:lnTo>
                  <a:lnTo>
                    <a:pt x="4" y="729"/>
                  </a:lnTo>
                  <a:lnTo>
                    <a:pt x="0" y="791"/>
                  </a:lnTo>
                  <a:lnTo>
                    <a:pt x="1" y="792"/>
                  </a:lnTo>
                  <a:lnTo>
                    <a:pt x="4" y="792"/>
                  </a:lnTo>
                  <a:lnTo>
                    <a:pt x="5" y="791"/>
                  </a:lnTo>
                  <a:lnTo>
                    <a:pt x="6" y="789"/>
                  </a:lnTo>
                  <a:lnTo>
                    <a:pt x="10" y="759"/>
                  </a:lnTo>
                  <a:lnTo>
                    <a:pt x="13" y="730"/>
                  </a:lnTo>
                  <a:lnTo>
                    <a:pt x="16" y="700"/>
                  </a:lnTo>
                  <a:lnTo>
                    <a:pt x="20" y="671"/>
                  </a:lnTo>
                  <a:lnTo>
                    <a:pt x="25" y="642"/>
                  </a:lnTo>
                  <a:lnTo>
                    <a:pt x="30" y="612"/>
                  </a:lnTo>
                  <a:lnTo>
                    <a:pt x="36" y="584"/>
                  </a:lnTo>
                  <a:lnTo>
                    <a:pt x="43" y="555"/>
                  </a:lnTo>
                  <a:lnTo>
                    <a:pt x="51" y="525"/>
                  </a:lnTo>
                  <a:lnTo>
                    <a:pt x="59" y="495"/>
                  </a:lnTo>
                  <a:lnTo>
                    <a:pt x="69" y="466"/>
                  </a:lnTo>
                  <a:lnTo>
                    <a:pt x="81" y="437"/>
                  </a:lnTo>
                  <a:lnTo>
                    <a:pt x="93" y="410"/>
                  </a:lnTo>
                  <a:lnTo>
                    <a:pt x="106" y="382"/>
                  </a:lnTo>
                  <a:lnTo>
                    <a:pt x="120" y="354"/>
                  </a:lnTo>
                  <a:lnTo>
                    <a:pt x="135" y="328"/>
                  </a:lnTo>
                  <a:lnTo>
                    <a:pt x="150" y="305"/>
                  </a:lnTo>
                  <a:lnTo>
                    <a:pt x="165" y="281"/>
                  </a:lnTo>
                  <a:lnTo>
                    <a:pt x="180" y="258"/>
                  </a:lnTo>
                  <a:lnTo>
                    <a:pt x="196" y="236"/>
                  </a:lnTo>
                  <a:lnTo>
                    <a:pt x="212" y="214"/>
                  </a:lnTo>
                  <a:lnTo>
                    <a:pt x="230" y="192"/>
                  </a:lnTo>
                  <a:lnTo>
                    <a:pt x="247" y="170"/>
                  </a:lnTo>
                  <a:lnTo>
                    <a:pt x="264" y="149"/>
                  </a:lnTo>
                  <a:lnTo>
                    <a:pt x="275" y="138"/>
                  </a:lnTo>
                  <a:lnTo>
                    <a:pt x="285" y="128"/>
                  </a:lnTo>
                  <a:lnTo>
                    <a:pt x="295" y="117"/>
                  </a:lnTo>
                  <a:lnTo>
                    <a:pt x="307" y="107"/>
                  </a:lnTo>
                  <a:lnTo>
                    <a:pt x="317" y="96"/>
                  </a:lnTo>
                  <a:lnTo>
                    <a:pt x="329" y="87"/>
                  </a:lnTo>
                  <a:lnTo>
                    <a:pt x="341" y="78"/>
                  </a:lnTo>
                  <a:lnTo>
                    <a:pt x="353" y="69"/>
                  </a:lnTo>
                  <a:lnTo>
                    <a:pt x="365" y="60"/>
                  </a:lnTo>
                  <a:lnTo>
                    <a:pt x="377" y="50"/>
                  </a:lnTo>
                  <a:lnTo>
                    <a:pt x="389" y="42"/>
                  </a:lnTo>
                  <a:lnTo>
                    <a:pt x="401" y="33"/>
                  </a:lnTo>
                  <a:lnTo>
                    <a:pt x="414" y="25"/>
                  </a:lnTo>
                  <a:lnTo>
                    <a:pt x="427" y="17"/>
                  </a:lnTo>
                  <a:lnTo>
                    <a:pt x="438" y="8"/>
                  </a:lnTo>
                  <a:lnTo>
                    <a:pt x="451" y="0"/>
                  </a:lnTo>
                  <a:lnTo>
                    <a:pt x="452" y="0"/>
                  </a:lnTo>
                  <a:lnTo>
                    <a:pt x="451" y="0"/>
                  </a:lnTo>
                  <a:close/>
                </a:path>
              </a:pathLst>
            </a:custGeom>
            <a:solidFill>
              <a:srgbClr val="000000"/>
            </a:solidFill>
            <a:ln w="9525">
              <a:noFill/>
              <a:round/>
              <a:headEnd/>
              <a:tailEnd/>
            </a:ln>
          </p:spPr>
          <p:txBody>
            <a:bodyPr/>
            <a:lstStyle/>
            <a:p>
              <a:endParaRPr lang="zh-CN" altLang="en-US" sz="1800"/>
            </a:p>
          </p:txBody>
        </p:sp>
        <p:sp>
          <p:nvSpPr>
            <p:cNvPr id="100" name="Freeform 377"/>
            <p:cNvSpPr>
              <a:spLocks/>
            </p:cNvSpPr>
            <p:nvPr/>
          </p:nvSpPr>
          <p:spPr bwMode="auto">
            <a:xfrm>
              <a:off x="3331" y="2448"/>
              <a:ext cx="86" cy="144"/>
            </a:xfrm>
            <a:custGeom>
              <a:avLst/>
              <a:gdLst>
                <a:gd name="T0" fmla="*/ 85 w 173"/>
                <a:gd name="T1" fmla="*/ 0 h 288"/>
                <a:gd name="T2" fmla="*/ 78 w 173"/>
                <a:gd name="T3" fmla="*/ 9 h 288"/>
                <a:gd name="T4" fmla="*/ 71 w 173"/>
                <a:gd name="T5" fmla="*/ 17 h 288"/>
                <a:gd name="T6" fmla="*/ 64 w 173"/>
                <a:gd name="T7" fmla="*/ 25 h 288"/>
                <a:gd name="T8" fmla="*/ 57 w 173"/>
                <a:gd name="T9" fmla="*/ 34 h 288"/>
                <a:gd name="T10" fmla="*/ 51 w 173"/>
                <a:gd name="T11" fmla="*/ 43 h 288"/>
                <a:gd name="T12" fmla="*/ 45 w 173"/>
                <a:gd name="T13" fmla="*/ 51 h 288"/>
                <a:gd name="T14" fmla="*/ 38 w 173"/>
                <a:gd name="T15" fmla="*/ 60 h 288"/>
                <a:gd name="T16" fmla="*/ 32 w 173"/>
                <a:gd name="T17" fmla="*/ 70 h 288"/>
                <a:gd name="T18" fmla="*/ 27 w 173"/>
                <a:gd name="T19" fmla="*/ 78 h 288"/>
                <a:gd name="T20" fmla="*/ 22 w 173"/>
                <a:gd name="T21" fmla="*/ 87 h 288"/>
                <a:gd name="T22" fmla="*/ 16 w 173"/>
                <a:gd name="T23" fmla="*/ 96 h 288"/>
                <a:gd name="T24" fmla="*/ 12 w 173"/>
                <a:gd name="T25" fmla="*/ 104 h 288"/>
                <a:gd name="T26" fmla="*/ 8 w 173"/>
                <a:gd name="T27" fmla="*/ 113 h 288"/>
                <a:gd name="T28" fmla="*/ 4 w 173"/>
                <a:gd name="T29" fmla="*/ 123 h 288"/>
                <a:gd name="T30" fmla="*/ 2 w 173"/>
                <a:gd name="T31" fmla="*/ 133 h 288"/>
                <a:gd name="T32" fmla="*/ 0 w 173"/>
                <a:gd name="T33" fmla="*/ 143 h 288"/>
                <a:gd name="T34" fmla="*/ 0 w 173"/>
                <a:gd name="T35" fmla="*/ 144 h 288"/>
                <a:gd name="T36" fmla="*/ 1 w 173"/>
                <a:gd name="T37" fmla="*/ 144 h 288"/>
                <a:gd name="T38" fmla="*/ 3 w 173"/>
                <a:gd name="T39" fmla="*/ 143 h 288"/>
                <a:gd name="T40" fmla="*/ 3 w 173"/>
                <a:gd name="T41" fmla="*/ 142 h 288"/>
                <a:gd name="T42" fmla="*/ 6 w 173"/>
                <a:gd name="T43" fmla="*/ 133 h 288"/>
                <a:gd name="T44" fmla="*/ 9 w 173"/>
                <a:gd name="T45" fmla="*/ 123 h 288"/>
                <a:gd name="T46" fmla="*/ 12 w 173"/>
                <a:gd name="T47" fmla="*/ 114 h 288"/>
                <a:gd name="T48" fmla="*/ 16 w 173"/>
                <a:gd name="T49" fmla="*/ 105 h 288"/>
                <a:gd name="T50" fmla="*/ 20 w 173"/>
                <a:gd name="T51" fmla="*/ 97 h 288"/>
                <a:gd name="T52" fmla="*/ 25 w 173"/>
                <a:gd name="T53" fmla="*/ 88 h 288"/>
                <a:gd name="T54" fmla="*/ 30 w 173"/>
                <a:gd name="T55" fmla="*/ 79 h 288"/>
                <a:gd name="T56" fmla="*/ 35 w 173"/>
                <a:gd name="T57" fmla="*/ 72 h 288"/>
                <a:gd name="T58" fmla="*/ 41 w 173"/>
                <a:gd name="T59" fmla="*/ 62 h 288"/>
                <a:gd name="T60" fmla="*/ 46 w 173"/>
                <a:gd name="T61" fmla="*/ 53 h 288"/>
                <a:gd name="T62" fmla="*/ 52 w 173"/>
                <a:gd name="T63" fmla="*/ 44 h 288"/>
                <a:gd name="T64" fmla="*/ 58 w 173"/>
                <a:gd name="T65" fmla="*/ 35 h 288"/>
                <a:gd name="T66" fmla="*/ 65 w 173"/>
                <a:gd name="T67" fmla="*/ 26 h 288"/>
                <a:gd name="T68" fmla="*/ 72 w 173"/>
                <a:gd name="T69" fmla="*/ 18 h 288"/>
                <a:gd name="T70" fmla="*/ 79 w 173"/>
                <a:gd name="T71" fmla="*/ 9 h 288"/>
                <a:gd name="T72" fmla="*/ 86 w 173"/>
                <a:gd name="T73" fmla="*/ 1 h 288"/>
                <a:gd name="T74" fmla="*/ 86 w 173"/>
                <a:gd name="T75" fmla="*/ 1 h 288"/>
                <a:gd name="T76" fmla="*/ 86 w 173"/>
                <a:gd name="T77" fmla="*/ 0 h 288"/>
                <a:gd name="T78" fmla="*/ 86 w 173"/>
                <a:gd name="T79" fmla="*/ 0 h 288"/>
                <a:gd name="T80" fmla="*/ 85 w 173"/>
                <a:gd name="T81" fmla="*/ 0 h 288"/>
                <a:gd name="T82" fmla="*/ 85 w 173"/>
                <a:gd name="T83" fmla="*/ 0 h 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288"/>
                <a:gd name="T128" fmla="*/ 173 w 173"/>
                <a:gd name="T129" fmla="*/ 288 h 2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288">
                  <a:moveTo>
                    <a:pt x="171" y="0"/>
                  </a:moveTo>
                  <a:lnTo>
                    <a:pt x="156" y="17"/>
                  </a:lnTo>
                  <a:lnTo>
                    <a:pt x="143" y="33"/>
                  </a:lnTo>
                  <a:lnTo>
                    <a:pt x="129" y="50"/>
                  </a:lnTo>
                  <a:lnTo>
                    <a:pt x="115" y="67"/>
                  </a:lnTo>
                  <a:lnTo>
                    <a:pt x="102" y="86"/>
                  </a:lnTo>
                  <a:lnTo>
                    <a:pt x="90" y="103"/>
                  </a:lnTo>
                  <a:lnTo>
                    <a:pt x="77" y="121"/>
                  </a:lnTo>
                  <a:lnTo>
                    <a:pt x="65" y="140"/>
                  </a:lnTo>
                  <a:lnTo>
                    <a:pt x="54" y="157"/>
                  </a:lnTo>
                  <a:lnTo>
                    <a:pt x="44" y="174"/>
                  </a:lnTo>
                  <a:lnTo>
                    <a:pt x="33" y="192"/>
                  </a:lnTo>
                  <a:lnTo>
                    <a:pt x="24" y="209"/>
                  </a:lnTo>
                  <a:lnTo>
                    <a:pt x="16" y="227"/>
                  </a:lnTo>
                  <a:lnTo>
                    <a:pt x="9" y="246"/>
                  </a:lnTo>
                  <a:lnTo>
                    <a:pt x="4" y="265"/>
                  </a:lnTo>
                  <a:lnTo>
                    <a:pt x="0" y="286"/>
                  </a:lnTo>
                  <a:lnTo>
                    <a:pt x="1" y="288"/>
                  </a:lnTo>
                  <a:lnTo>
                    <a:pt x="3" y="288"/>
                  </a:lnTo>
                  <a:lnTo>
                    <a:pt x="6" y="286"/>
                  </a:lnTo>
                  <a:lnTo>
                    <a:pt x="7" y="284"/>
                  </a:lnTo>
                  <a:lnTo>
                    <a:pt x="12" y="265"/>
                  </a:lnTo>
                  <a:lnTo>
                    <a:pt x="18" y="247"/>
                  </a:lnTo>
                  <a:lnTo>
                    <a:pt x="25" y="229"/>
                  </a:lnTo>
                  <a:lnTo>
                    <a:pt x="33" y="211"/>
                  </a:lnTo>
                  <a:lnTo>
                    <a:pt x="41" y="194"/>
                  </a:lnTo>
                  <a:lnTo>
                    <a:pt x="50" y="177"/>
                  </a:lnTo>
                  <a:lnTo>
                    <a:pt x="60" y="159"/>
                  </a:lnTo>
                  <a:lnTo>
                    <a:pt x="70" y="143"/>
                  </a:lnTo>
                  <a:lnTo>
                    <a:pt x="82" y="125"/>
                  </a:lnTo>
                  <a:lnTo>
                    <a:pt x="93" y="106"/>
                  </a:lnTo>
                  <a:lnTo>
                    <a:pt x="105" y="88"/>
                  </a:lnTo>
                  <a:lnTo>
                    <a:pt x="117" y="70"/>
                  </a:lnTo>
                  <a:lnTo>
                    <a:pt x="130" y="52"/>
                  </a:lnTo>
                  <a:lnTo>
                    <a:pt x="144" y="35"/>
                  </a:lnTo>
                  <a:lnTo>
                    <a:pt x="158" y="18"/>
                  </a:lnTo>
                  <a:lnTo>
                    <a:pt x="173" y="2"/>
                  </a:lnTo>
                  <a:lnTo>
                    <a:pt x="173" y="0"/>
                  </a:lnTo>
                  <a:lnTo>
                    <a:pt x="171" y="0"/>
                  </a:lnTo>
                  <a:close/>
                </a:path>
              </a:pathLst>
            </a:custGeom>
            <a:solidFill>
              <a:srgbClr val="000000"/>
            </a:solidFill>
            <a:ln w="9525">
              <a:noFill/>
              <a:round/>
              <a:headEnd/>
              <a:tailEnd/>
            </a:ln>
          </p:spPr>
          <p:txBody>
            <a:bodyPr/>
            <a:lstStyle/>
            <a:p>
              <a:endParaRPr lang="zh-CN" altLang="en-US" sz="1800"/>
            </a:p>
          </p:txBody>
        </p:sp>
        <p:sp>
          <p:nvSpPr>
            <p:cNvPr id="101" name="Freeform 378"/>
            <p:cNvSpPr>
              <a:spLocks/>
            </p:cNvSpPr>
            <p:nvPr/>
          </p:nvSpPr>
          <p:spPr bwMode="auto">
            <a:xfrm>
              <a:off x="3245" y="2584"/>
              <a:ext cx="96" cy="30"/>
            </a:xfrm>
            <a:custGeom>
              <a:avLst/>
              <a:gdLst>
                <a:gd name="T0" fmla="*/ 1 w 191"/>
                <a:gd name="T1" fmla="*/ 30 h 60"/>
                <a:gd name="T2" fmla="*/ 6 w 191"/>
                <a:gd name="T3" fmla="*/ 26 h 60"/>
                <a:gd name="T4" fmla="*/ 11 w 191"/>
                <a:gd name="T5" fmla="*/ 22 h 60"/>
                <a:gd name="T6" fmla="*/ 16 w 191"/>
                <a:gd name="T7" fmla="*/ 19 h 60"/>
                <a:gd name="T8" fmla="*/ 22 w 191"/>
                <a:gd name="T9" fmla="*/ 17 h 60"/>
                <a:gd name="T10" fmla="*/ 28 w 191"/>
                <a:gd name="T11" fmla="*/ 14 h 60"/>
                <a:gd name="T12" fmla="*/ 34 w 191"/>
                <a:gd name="T13" fmla="*/ 13 h 60"/>
                <a:gd name="T14" fmla="*/ 40 w 191"/>
                <a:gd name="T15" fmla="*/ 11 h 60"/>
                <a:gd name="T16" fmla="*/ 46 w 191"/>
                <a:gd name="T17" fmla="*/ 10 h 60"/>
                <a:gd name="T18" fmla="*/ 52 w 191"/>
                <a:gd name="T19" fmla="*/ 9 h 60"/>
                <a:gd name="T20" fmla="*/ 58 w 191"/>
                <a:gd name="T21" fmla="*/ 8 h 60"/>
                <a:gd name="T22" fmla="*/ 64 w 191"/>
                <a:gd name="T23" fmla="*/ 8 h 60"/>
                <a:gd name="T24" fmla="*/ 70 w 191"/>
                <a:gd name="T25" fmla="*/ 8 h 60"/>
                <a:gd name="T26" fmla="*/ 76 w 191"/>
                <a:gd name="T27" fmla="*/ 8 h 60"/>
                <a:gd name="T28" fmla="*/ 82 w 191"/>
                <a:gd name="T29" fmla="*/ 8 h 60"/>
                <a:gd name="T30" fmla="*/ 87 w 191"/>
                <a:gd name="T31" fmla="*/ 7 h 60"/>
                <a:gd name="T32" fmla="*/ 93 w 191"/>
                <a:gd name="T33" fmla="*/ 7 h 60"/>
                <a:gd name="T34" fmla="*/ 94 w 191"/>
                <a:gd name="T35" fmla="*/ 6 h 60"/>
                <a:gd name="T36" fmla="*/ 96 w 191"/>
                <a:gd name="T37" fmla="*/ 4 h 60"/>
                <a:gd name="T38" fmla="*/ 96 w 191"/>
                <a:gd name="T39" fmla="*/ 2 h 60"/>
                <a:gd name="T40" fmla="*/ 95 w 191"/>
                <a:gd name="T41" fmla="*/ 1 h 60"/>
                <a:gd name="T42" fmla="*/ 88 w 191"/>
                <a:gd name="T43" fmla="*/ 0 h 60"/>
                <a:gd name="T44" fmla="*/ 82 w 191"/>
                <a:gd name="T45" fmla="*/ 0 h 60"/>
                <a:gd name="T46" fmla="*/ 76 w 191"/>
                <a:gd name="T47" fmla="*/ 0 h 60"/>
                <a:gd name="T48" fmla="*/ 69 w 191"/>
                <a:gd name="T49" fmla="*/ 2 h 60"/>
                <a:gd name="T50" fmla="*/ 63 w 191"/>
                <a:gd name="T51" fmla="*/ 3 h 60"/>
                <a:gd name="T52" fmla="*/ 56 w 191"/>
                <a:gd name="T53" fmla="*/ 4 h 60"/>
                <a:gd name="T54" fmla="*/ 49 w 191"/>
                <a:gd name="T55" fmla="*/ 6 h 60"/>
                <a:gd name="T56" fmla="*/ 43 w 191"/>
                <a:gd name="T57" fmla="*/ 7 h 60"/>
                <a:gd name="T58" fmla="*/ 38 w 191"/>
                <a:gd name="T59" fmla="*/ 9 h 60"/>
                <a:gd name="T60" fmla="*/ 31 w 191"/>
                <a:gd name="T61" fmla="*/ 11 h 60"/>
                <a:gd name="T62" fmla="*/ 26 w 191"/>
                <a:gd name="T63" fmla="*/ 13 h 60"/>
                <a:gd name="T64" fmla="*/ 20 w 191"/>
                <a:gd name="T65" fmla="*/ 15 h 60"/>
                <a:gd name="T66" fmla="*/ 15 w 191"/>
                <a:gd name="T67" fmla="*/ 19 h 60"/>
                <a:gd name="T68" fmla="*/ 10 w 191"/>
                <a:gd name="T69" fmla="*/ 22 h 60"/>
                <a:gd name="T70" fmla="*/ 5 w 191"/>
                <a:gd name="T71" fmla="*/ 26 h 60"/>
                <a:gd name="T72" fmla="*/ 0 w 191"/>
                <a:gd name="T73" fmla="*/ 30 h 60"/>
                <a:gd name="T74" fmla="*/ 0 w 191"/>
                <a:gd name="T75" fmla="*/ 30 h 60"/>
                <a:gd name="T76" fmla="*/ 0 w 191"/>
                <a:gd name="T77" fmla="*/ 30 h 60"/>
                <a:gd name="T78" fmla="*/ 0 w 191"/>
                <a:gd name="T79" fmla="*/ 30 h 60"/>
                <a:gd name="T80" fmla="*/ 1 w 191"/>
                <a:gd name="T81" fmla="*/ 30 h 60"/>
                <a:gd name="T82" fmla="*/ 1 w 191"/>
                <a:gd name="T83" fmla="*/ 3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60"/>
                <a:gd name="T128" fmla="*/ 191 w 191"/>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60">
                  <a:moveTo>
                    <a:pt x="1" y="60"/>
                  </a:moveTo>
                  <a:lnTo>
                    <a:pt x="12" y="52"/>
                  </a:lnTo>
                  <a:lnTo>
                    <a:pt x="22" y="44"/>
                  </a:lnTo>
                  <a:lnTo>
                    <a:pt x="32" y="38"/>
                  </a:lnTo>
                  <a:lnTo>
                    <a:pt x="44" y="33"/>
                  </a:lnTo>
                  <a:lnTo>
                    <a:pt x="55" y="28"/>
                  </a:lnTo>
                  <a:lnTo>
                    <a:pt x="68" y="25"/>
                  </a:lnTo>
                  <a:lnTo>
                    <a:pt x="80" y="21"/>
                  </a:lnTo>
                  <a:lnTo>
                    <a:pt x="92" y="19"/>
                  </a:lnTo>
                  <a:lnTo>
                    <a:pt x="104" y="18"/>
                  </a:lnTo>
                  <a:lnTo>
                    <a:pt x="115" y="16"/>
                  </a:lnTo>
                  <a:lnTo>
                    <a:pt x="128" y="15"/>
                  </a:lnTo>
                  <a:lnTo>
                    <a:pt x="139" y="15"/>
                  </a:lnTo>
                  <a:lnTo>
                    <a:pt x="151" y="15"/>
                  </a:lnTo>
                  <a:lnTo>
                    <a:pt x="163" y="15"/>
                  </a:lnTo>
                  <a:lnTo>
                    <a:pt x="174" y="14"/>
                  </a:lnTo>
                  <a:lnTo>
                    <a:pt x="186" y="13"/>
                  </a:lnTo>
                  <a:lnTo>
                    <a:pt x="188" y="11"/>
                  </a:lnTo>
                  <a:lnTo>
                    <a:pt x="191" y="7"/>
                  </a:lnTo>
                  <a:lnTo>
                    <a:pt x="191" y="4"/>
                  </a:lnTo>
                  <a:lnTo>
                    <a:pt x="189" y="1"/>
                  </a:lnTo>
                  <a:lnTo>
                    <a:pt x="176" y="0"/>
                  </a:lnTo>
                  <a:lnTo>
                    <a:pt x="164" y="0"/>
                  </a:lnTo>
                  <a:lnTo>
                    <a:pt x="151" y="0"/>
                  </a:lnTo>
                  <a:lnTo>
                    <a:pt x="137" y="3"/>
                  </a:lnTo>
                  <a:lnTo>
                    <a:pt x="125" y="5"/>
                  </a:lnTo>
                  <a:lnTo>
                    <a:pt x="111" y="8"/>
                  </a:lnTo>
                  <a:lnTo>
                    <a:pt x="98" y="11"/>
                  </a:lnTo>
                  <a:lnTo>
                    <a:pt x="86" y="14"/>
                  </a:lnTo>
                  <a:lnTo>
                    <a:pt x="75" y="18"/>
                  </a:lnTo>
                  <a:lnTo>
                    <a:pt x="62" y="21"/>
                  </a:lnTo>
                  <a:lnTo>
                    <a:pt x="52" y="26"/>
                  </a:lnTo>
                  <a:lnTo>
                    <a:pt x="40" y="31"/>
                  </a:lnTo>
                  <a:lnTo>
                    <a:pt x="30" y="37"/>
                  </a:lnTo>
                  <a:lnTo>
                    <a:pt x="20" y="43"/>
                  </a:lnTo>
                  <a:lnTo>
                    <a:pt x="9" y="51"/>
                  </a:lnTo>
                  <a:lnTo>
                    <a:pt x="0" y="59"/>
                  </a:lnTo>
                  <a:lnTo>
                    <a:pt x="0" y="60"/>
                  </a:lnTo>
                  <a:lnTo>
                    <a:pt x="1" y="60"/>
                  </a:lnTo>
                  <a:close/>
                </a:path>
              </a:pathLst>
            </a:custGeom>
            <a:solidFill>
              <a:srgbClr val="000000"/>
            </a:solidFill>
            <a:ln w="9525">
              <a:noFill/>
              <a:round/>
              <a:headEnd/>
              <a:tailEnd/>
            </a:ln>
          </p:spPr>
          <p:txBody>
            <a:bodyPr/>
            <a:lstStyle/>
            <a:p>
              <a:endParaRPr lang="zh-CN" altLang="en-US" sz="1800"/>
            </a:p>
          </p:txBody>
        </p:sp>
        <p:sp>
          <p:nvSpPr>
            <p:cNvPr id="102" name="Freeform 379"/>
            <p:cNvSpPr>
              <a:spLocks/>
            </p:cNvSpPr>
            <p:nvPr/>
          </p:nvSpPr>
          <p:spPr bwMode="auto">
            <a:xfrm>
              <a:off x="3239" y="2602"/>
              <a:ext cx="58" cy="66"/>
            </a:xfrm>
            <a:custGeom>
              <a:avLst/>
              <a:gdLst>
                <a:gd name="T0" fmla="*/ 0 w 115"/>
                <a:gd name="T1" fmla="*/ 0 h 133"/>
                <a:gd name="T2" fmla="*/ 6 w 115"/>
                <a:gd name="T3" fmla="*/ 8 h 133"/>
                <a:gd name="T4" fmla="*/ 13 w 115"/>
                <a:gd name="T5" fmla="*/ 17 h 133"/>
                <a:gd name="T6" fmla="*/ 20 w 115"/>
                <a:gd name="T7" fmla="*/ 25 h 133"/>
                <a:gd name="T8" fmla="*/ 27 w 115"/>
                <a:gd name="T9" fmla="*/ 33 h 133"/>
                <a:gd name="T10" fmla="*/ 34 w 115"/>
                <a:gd name="T11" fmla="*/ 40 h 133"/>
                <a:gd name="T12" fmla="*/ 41 w 115"/>
                <a:gd name="T13" fmla="*/ 48 h 133"/>
                <a:gd name="T14" fmla="*/ 48 w 115"/>
                <a:gd name="T15" fmla="*/ 57 h 133"/>
                <a:gd name="T16" fmla="*/ 54 w 115"/>
                <a:gd name="T17" fmla="*/ 65 h 133"/>
                <a:gd name="T18" fmla="*/ 55 w 115"/>
                <a:gd name="T19" fmla="*/ 66 h 133"/>
                <a:gd name="T20" fmla="*/ 56 w 115"/>
                <a:gd name="T21" fmla="*/ 65 h 133"/>
                <a:gd name="T22" fmla="*/ 58 w 115"/>
                <a:gd name="T23" fmla="*/ 64 h 133"/>
                <a:gd name="T24" fmla="*/ 58 w 115"/>
                <a:gd name="T25" fmla="*/ 63 h 133"/>
                <a:gd name="T26" fmla="*/ 53 w 115"/>
                <a:gd name="T27" fmla="*/ 53 h 133"/>
                <a:gd name="T28" fmla="*/ 47 w 115"/>
                <a:gd name="T29" fmla="*/ 45 h 133"/>
                <a:gd name="T30" fmla="*/ 39 w 115"/>
                <a:gd name="T31" fmla="*/ 37 h 133"/>
                <a:gd name="T32" fmla="*/ 31 w 115"/>
                <a:gd name="T33" fmla="*/ 30 h 133"/>
                <a:gd name="T34" fmla="*/ 23 w 115"/>
                <a:gd name="T35" fmla="*/ 23 h 133"/>
                <a:gd name="T36" fmla="*/ 15 w 115"/>
                <a:gd name="T37" fmla="*/ 15 h 133"/>
                <a:gd name="T38" fmla="*/ 8 w 115"/>
                <a:gd name="T39" fmla="*/ 8 h 133"/>
                <a:gd name="T40" fmla="*/ 1 w 115"/>
                <a:gd name="T41" fmla="*/ 0 h 133"/>
                <a:gd name="T42" fmla="*/ 1 w 115"/>
                <a:gd name="T43" fmla="*/ 0 h 133"/>
                <a:gd name="T44" fmla="*/ 1 w 115"/>
                <a:gd name="T45" fmla="*/ 0 h 133"/>
                <a:gd name="T46" fmla="*/ 0 w 115"/>
                <a:gd name="T47" fmla="*/ 0 h 133"/>
                <a:gd name="T48" fmla="*/ 0 w 115"/>
                <a:gd name="T49" fmla="*/ 0 h 133"/>
                <a:gd name="T50" fmla="*/ 0 w 115"/>
                <a:gd name="T51" fmla="*/ 0 h 1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33"/>
                <a:gd name="T80" fmla="*/ 115 w 115"/>
                <a:gd name="T81" fmla="*/ 133 h 1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33">
                  <a:moveTo>
                    <a:pt x="0" y="0"/>
                  </a:moveTo>
                  <a:lnTo>
                    <a:pt x="11" y="17"/>
                  </a:lnTo>
                  <a:lnTo>
                    <a:pt x="25" y="35"/>
                  </a:lnTo>
                  <a:lnTo>
                    <a:pt x="39" y="51"/>
                  </a:lnTo>
                  <a:lnTo>
                    <a:pt x="54" y="66"/>
                  </a:lnTo>
                  <a:lnTo>
                    <a:pt x="68" y="81"/>
                  </a:lnTo>
                  <a:lnTo>
                    <a:pt x="82" y="97"/>
                  </a:lnTo>
                  <a:lnTo>
                    <a:pt x="95" y="114"/>
                  </a:lnTo>
                  <a:lnTo>
                    <a:pt x="107" y="131"/>
                  </a:lnTo>
                  <a:lnTo>
                    <a:pt x="109" y="133"/>
                  </a:lnTo>
                  <a:lnTo>
                    <a:pt x="112" y="131"/>
                  </a:lnTo>
                  <a:lnTo>
                    <a:pt x="115" y="128"/>
                  </a:lnTo>
                  <a:lnTo>
                    <a:pt x="115" y="126"/>
                  </a:lnTo>
                  <a:lnTo>
                    <a:pt x="106" y="106"/>
                  </a:lnTo>
                  <a:lnTo>
                    <a:pt x="93" y="90"/>
                  </a:lnTo>
                  <a:lnTo>
                    <a:pt x="78" y="74"/>
                  </a:lnTo>
                  <a:lnTo>
                    <a:pt x="62" y="60"/>
                  </a:lnTo>
                  <a:lnTo>
                    <a:pt x="46" y="46"/>
                  </a:lnTo>
                  <a:lnTo>
                    <a:pt x="29" y="31"/>
                  </a:lnTo>
                  <a:lnTo>
                    <a:pt x="15" y="16"/>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103" name="Freeform 380"/>
            <p:cNvSpPr>
              <a:spLocks/>
            </p:cNvSpPr>
            <p:nvPr/>
          </p:nvSpPr>
          <p:spPr bwMode="auto">
            <a:xfrm>
              <a:off x="3208" y="2665"/>
              <a:ext cx="87" cy="138"/>
            </a:xfrm>
            <a:custGeom>
              <a:avLst/>
              <a:gdLst>
                <a:gd name="T0" fmla="*/ 0 w 174"/>
                <a:gd name="T1" fmla="*/ 138 h 275"/>
                <a:gd name="T2" fmla="*/ 2 w 174"/>
                <a:gd name="T3" fmla="*/ 132 h 275"/>
                <a:gd name="T4" fmla="*/ 3 w 174"/>
                <a:gd name="T5" fmla="*/ 127 h 275"/>
                <a:gd name="T6" fmla="*/ 6 w 174"/>
                <a:gd name="T7" fmla="*/ 122 h 275"/>
                <a:gd name="T8" fmla="*/ 8 w 174"/>
                <a:gd name="T9" fmla="*/ 116 h 275"/>
                <a:gd name="T10" fmla="*/ 11 w 174"/>
                <a:gd name="T11" fmla="*/ 112 h 275"/>
                <a:gd name="T12" fmla="*/ 13 w 174"/>
                <a:gd name="T13" fmla="*/ 107 h 275"/>
                <a:gd name="T14" fmla="*/ 16 w 174"/>
                <a:gd name="T15" fmla="*/ 102 h 275"/>
                <a:gd name="T16" fmla="*/ 19 w 174"/>
                <a:gd name="T17" fmla="*/ 97 h 275"/>
                <a:gd name="T18" fmla="*/ 22 w 174"/>
                <a:gd name="T19" fmla="*/ 93 h 275"/>
                <a:gd name="T20" fmla="*/ 24 w 174"/>
                <a:gd name="T21" fmla="*/ 88 h 275"/>
                <a:gd name="T22" fmla="*/ 26 w 174"/>
                <a:gd name="T23" fmla="*/ 84 h 275"/>
                <a:gd name="T24" fmla="*/ 29 w 174"/>
                <a:gd name="T25" fmla="*/ 80 h 275"/>
                <a:gd name="T26" fmla="*/ 32 w 174"/>
                <a:gd name="T27" fmla="*/ 76 h 275"/>
                <a:gd name="T28" fmla="*/ 35 w 174"/>
                <a:gd name="T29" fmla="*/ 72 h 275"/>
                <a:gd name="T30" fmla="*/ 38 w 174"/>
                <a:gd name="T31" fmla="*/ 68 h 275"/>
                <a:gd name="T32" fmla="*/ 41 w 174"/>
                <a:gd name="T33" fmla="*/ 63 h 275"/>
                <a:gd name="T34" fmla="*/ 44 w 174"/>
                <a:gd name="T35" fmla="*/ 59 h 275"/>
                <a:gd name="T36" fmla="*/ 45 w 174"/>
                <a:gd name="T37" fmla="*/ 55 h 275"/>
                <a:gd name="T38" fmla="*/ 48 w 174"/>
                <a:gd name="T39" fmla="*/ 51 h 275"/>
                <a:gd name="T40" fmla="*/ 51 w 174"/>
                <a:gd name="T41" fmla="*/ 47 h 275"/>
                <a:gd name="T42" fmla="*/ 53 w 174"/>
                <a:gd name="T43" fmla="*/ 43 h 275"/>
                <a:gd name="T44" fmla="*/ 56 w 174"/>
                <a:gd name="T45" fmla="*/ 39 h 275"/>
                <a:gd name="T46" fmla="*/ 60 w 174"/>
                <a:gd name="T47" fmla="*/ 35 h 275"/>
                <a:gd name="T48" fmla="*/ 63 w 174"/>
                <a:gd name="T49" fmla="*/ 32 h 275"/>
                <a:gd name="T50" fmla="*/ 67 w 174"/>
                <a:gd name="T51" fmla="*/ 29 h 275"/>
                <a:gd name="T52" fmla="*/ 69 w 174"/>
                <a:gd name="T53" fmla="*/ 27 h 275"/>
                <a:gd name="T54" fmla="*/ 73 w 174"/>
                <a:gd name="T55" fmla="*/ 24 h 275"/>
                <a:gd name="T56" fmla="*/ 76 w 174"/>
                <a:gd name="T57" fmla="*/ 21 h 275"/>
                <a:gd name="T58" fmla="*/ 78 w 174"/>
                <a:gd name="T59" fmla="*/ 19 h 275"/>
                <a:gd name="T60" fmla="*/ 81 w 174"/>
                <a:gd name="T61" fmla="*/ 16 h 275"/>
                <a:gd name="T62" fmla="*/ 83 w 174"/>
                <a:gd name="T63" fmla="*/ 12 h 275"/>
                <a:gd name="T64" fmla="*/ 86 w 174"/>
                <a:gd name="T65" fmla="*/ 9 h 275"/>
                <a:gd name="T66" fmla="*/ 87 w 174"/>
                <a:gd name="T67" fmla="*/ 5 h 275"/>
                <a:gd name="T68" fmla="*/ 86 w 174"/>
                <a:gd name="T69" fmla="*/ 2 h 275"/>
                <a:gd name="T70" fmla="*/ 84 w 174"/>
                <a:gd name="T71" fmla="*/ 0 h 275"/>
                <a:gd name="T72" fmla="*/ 80 w 174"/>
                <a:gd name="T73" fmla="*/ 1 h 275"/>
                <a:gd name="T74" fmla="*/ 71 w 174"/>
                <a:gd name="T75" fmla="*/ 8 h 275"/>
                <a:gd name="T76" fmla="*/ 63 w 174"/>
                <a:gd name="T77" fmla="*/ 16 h 275"/>
                <a:gd name="T78" fmla="*/ 56 w 174"/>
                <a:gd name="T79" fmla="*/ 24 h 275"/>
                <a:gd name="T80" fmla="*/ 51 w 174"/>
                <a:gd name="T81" fmla="*/ 32 h 275"/>
                <a:gd name="T82" fmla="*/ 45 w 174"/>
                <a:gd name="T83" fmla="*/ 42 h 275"/>
                <a:gd name="T84" fmla="*/ 40 w 174"/>
                <a:gd name="T85" fmla="*/ 51 h 275"/>
                <a:gd name="T86" fmla="*/ 35 w 174"/>
                <a:gd name="T87" fmla="*/ 61 h 275"/>
                <a:gd name="T88" fmla="*/ 30 w 174"/>
                <a:gd name="T89" fmla="*/ 70 h 275"/>
                <a:gd name="T90" fmla="*/ 27 w 174"/>
                <a:gd name="T91" fmla="*/ 75 h 275"/>
                <a:gd name="T92" fmla="*/ 25 w 174"/>
                <a:gd name="T93" fmla="*/ 80 h 275"/>
                <a:gd name="T94" fmla="*/ 22 w 174"/>
                <a:gd name="T95" fmla="*/ 84 h 275"/>
                <a:gd name="T96" fmla="*/ 21 w 174"/>
                <a:gd name="T97" fmla="*/ 89 h 275"/>
                <a:gd name="T98" fmla="*/ 19 w 174"/>
                <a:gd name="T99" fmla="*/ 94 h 275"/>
                <a:gd name="T100" fmla="*/ 16 w 174"/>
                <a:gd name="T101" fmla="*/ 99 h 275"/>
                <a:gd name="T102" fmla="*/ 13 w 174"/>
                <a:gd name="T103" fmla="*/ 104 h 275"/>
                <a:gd name="T104" fmla="*/ 11 w 174"/>
                <a:gd name="T105" fmla="*/ 108 h 275"/>
                <a:gd name="T106" fmla="*/ 7 w 174"/>
                <a:gd name="T107" fmla="*/ 115 h 275"/>
                <a:gd name="T108" fmla="*/ 3 w 174"/>
                <a:gd name="T109" fmla="*/ 122 h 275"/>
                <a:gd name="T110" fmla="*/ 1 w 174"/>
                <a:gd name="T111" fmla="*/ 130 h 275"/>
                <a:gd name="T112" fmla="*/ 0 w 174"/>
                <a:gd name="T113" fmla="*/ 138 h 275"/>
                <a:gd name="T114" fmla="*/ 0 w 174"/>
                <a:gd name="T115" fmla="*/ 138 h 275"/>
                <a:gd name="T116" fmla="*/ 0 w 174"/>
                <a:gd name="T117" fmla="*/ 138 h 275"/>
                <a:gd name="T118" fmla="*/ 0 w 174"/>
                <a:gd name="T119" fmla="*/ 138 h 275"/>
                <a:gd name="T120" fmla="*/ 0 w 174"/>
                <a:gd name="T121" fmla="*/ 138 h 275"/>
                <a:gd name="T122" fmla="*/ 0 w 174"/>
                <a:gd name="T123" fmla="*/ 138 h 2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275"/>
                <a:gd name="T188" fmla="*/ 174 w 174"/>
                <a:gd name="T189" fmla="*/ 275 h 2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275">
                  <a:moveTo>
                    <a:pt x="0" y="275"/>
                  </a:moveTo>
                  <a:lnTo>
                    <a:pt x="4" y="264"/>
                  </a:lnTo>
                  <a:lnTo>
                    <a:pt x="7" y="253"/>
                  </a:lnTo>
                  <a:lnTo>
                    <a:pt x="12" y="243"/>
                  </a:lnTo>
                  <a:lnTo>
                    <a:pt x="16" y="232"/>
                  </a:lnTo>
                  <a:lnTo>
                    <a:pt x="21" y="223"/>
                  </a:lnTo>
                  <a:lnTo>
                    <a:pt x="27" y="213"/>
                  </a:lnTo>
                  <a:lnTo>
                    <a:pt x="32" y="204"/>
                  </a:lnTo>
                  <a:lnTo>
                    <a:pt x="38" y="193"/>
                  </a:lnTo>
                  <a:lnTo>
                    <a:pt x="43" y="185"/>
                  </a:lnTo>
                  <a:lnTo>
                    <a:pt x="49" y="176"/>
                  </a:lnTo>
                  <a:lnTo>
                    <a:pt x="53" y="168"/>
                  </a:lnTo>
                  <a:lnTo>
                    <a:pt x="59" y="160"/>
                  </a:lnTo>
                  <a:lnTo>
                    <a:pt x="64" y="151"/>
                  </a:lnTo>
                  <a:lnTo>
                    <a:pt x="69" y="143"/>
                  </a:lnTo>
                  <a:lnTo>
                    <a:pt x="75" y="135"/>
                  </a:lnTo>
                  <a:lnTo>
                    <a:pt x="81" y="126"/>
                  </a:lnTo>
                  <a:lnTo>
                    <a:pt x="87" y="118"/>
                  </a:lnTo>
                  <a:lnTo>
                    <a:pt x="91" y="110"/>
                  </a:lnTo>
                  <a:lnTo>
                    <a:pt x="97" y="101"/>
                  </a:lnTo>
                  <a:lnTo>
                    <a:pt x="102" y="93"/>
                  </a:lnTo>
                  <a:lnTo>
                    <a:pt x="107" y="85"/>
                  </a:lnTo>
                  <a:lnTo>
                    <a:pt x="113" y="78"/>
                  </a:lnTo>
                  <a:lnTo>
                    <a:pt x="120" y="70"/>
                  </a:lnTo>
                  <a:lnTo>
                    <a:pt x="127" y="63"/>
                  </a:lnTo>
                  <a:lnTo>
                    <a:pt x="133" y="57"/>
                  </a:lnTo>
                  <a:lnTo>
                    <a:pt x="138" y="53"/>
                  </a:lnTo>
                  <a:lnTo>
                    <a:pt x="145" y="47"/>
                  </a:lnTo>
                  <a:lnTo>
                    <a:pt x="151" y="41"/>
                  </a:lnTo>
                  <a:lnTo>
                    <a:pt x="156" y="37"/>
                  </a:lnTo>
                  <a:lnTo>
                    <a:pt x="161" y="31"/>
                  </a:lnTo>
                  <a:lnTo>
                    <a:pt x="166" y="24"/>
                  </a:lnTo>
                  <a:lnTo>
                    <a:pt x="171" y="18"/>
                  </a:lnTo>
                  <a:lnTo>
                    <a:pt x="174" y="10"/>
                  </a:lnTo>
                  <a:lnTo>
                    <a:pt x="172" y="3"/>
                  </a:lnTo>
                  <a:lnTo>
                    <a:pt x="167" y="0"/>
                  </a:lnTo>
                  <a:lnTo>
                    <a:pt x="159" y="2"/>
                  </a:lnTo>
                  <a:lnTo>
                    <a:pt x="142" y="15"/>
                  </a:lnTo>
                  <a:lnTo>
                    <a:pt x="127" y="31"/>
                  </a:lnTo>
                  <a:lnTo>
                    <a:pt x="113" y="47"/>
                  </a:lnTo>
                  <a:lnTo>
                    <a:pt x="102" y="64"/>
                  </a:lnTo>
                  <a:lnTo>
                    <a:pt x="90" y="84"/>
                  </a:lnTo>
                  <a:lnTo>
                    <a:pt x="80" y="102"/>
                  </a:lnTo>
                  <a:lnTo>
                    <a:pt x="70" y="122"/>
                  </a:lnTo>
                  <a:lnTo>
                    <a:pt x="60" y="140"/>
                  </a:lnTo>
                  <a:lnTo>
                    <a:pt x="55" y="149"/>
                  </a:lnTo>
                  <a:lnTo>
                    <a:pt x="50" y="159"/>
                  </a:lnTo>
                  <a:lnTo>
                    <a:pt x="45" y="168"/>
                  </a:lnTo>
                  <a:lnTo>
                    <a:pt x="42" y="178"/>
                  </a:lnTo>
                  <a:lnTo>
                    <a:pt x="37" y="188"/>
                  </a:lnTo>
                  <a:lnTo>
                    <a:pt x="32" y="197"/>
                  </a:lnTo>
                  <a:lnTo>
                    <a:pt x="27" y="207"/>
                  </a:lnTo>
                  <a:lnTo>
                    <a:pt x="22" y="216"/>
                  </a:lnTo>
                  <a:lnTo>
                    <a:pt x="14" y="230"/>
                  </a:lnTo>
                  <a:lnTo>
                    <a:pt x="7" y="244"/>
                  </a:lnTo>
                  <a:lnTo>
                    <a:pt x="2" y="259"/>
                  </a:lnTo>
                  <a:lnTo>
                    <a:pt x="0" y="275"/>
                  </a:lnTo>
                  <a:close/>
                </a:path>
              </a:pathLst>
            </a:custGeom>
            <a:solidFill>
              <a:srgbClr val="000000"/>
            </a:solidFill>
            <a:ln w="9525">
              <a:noFill/>
              <a:round/>
              <a:headEnd/>
              <a:tailEnd/>
            </a:ln>
          </p:spPr>
          <p:txBody>
            <a:bodyPr/>
            <a:lstStyle/>
            <a:p>
              <a:endParaRPr lang="zh-CN" altLang="en-US" sz="1800"/>
            </a:p>
          </p:txBody>
        </p:sp>
        <p:sp>
          <p:nvSpPr>
            <p:cNvPr id="104" name="Freeform 381"/>
            <p:cNvSpPr>
              <a:spLocks/>
            </p:cNvSpPr>
            <p:nvPr/>
          </p:nvSpPr>
          <p:spPr bwMode="auto">
            <a:xfrm>
              <a:off x="2929" y="2560"/>
              <a:ext cx="60" cy="48"/>
            </a:xfrm>
            <a:custGeom>
              <a:avLst/>
              <a:gdLst>
                <a:gd name="T0" fmla="*/ 0 w 120"/>
                <a:gd name="T1" fmla="*/ 0 h 97"/>
                <a:gd name="T2" fmla="*/ 2 w 120"/>
                <a:gd name="T3" fmla="*/ 11 h 97"/>
                <a:gd name="T4" fmla="*/ 6 w 120"/>
                <a:gd name="T5" fmla="*/ 19 h 97"/>
                <a:gd name="T6" fmla="*/ 13 w 120"/>
                <a:gd name="T7" fmla="*/ 26 h 97"/>
                <a:gd name="T8" fmla="*/ 21 w 120"/>
                <a:gd name="T9" fmla="*/ 31 h 97"/>
                <a:gd name="T10" fmla="*/ 30 w 120"/>
                <a:gd name="T11" fmla="*/ 36 h 97"/>
                <a:gd name="T12" fmla="*/ 41 w 120"/>
                <a:gd name="T13" fmla="*/ 40 h 97"/>
                <a:gd name="T14" fmla="*/ 50 w 120"/>
                <a:gd name="T15" fmla="*/ 44 h 97"/>
                <a:gd name="T16" fmla="*/ 59 w 120"/>
                <a:gd name="T17" fmla="*/ 48 h 97"/>
                <a:gd name="T18" fmla="*/ 60 w 120"/>
                <a:gd name="T19" fmla="*/ 48 h 97"/>
                <a:gd name="T20" fmla="*/ 60 w 120"/>
                <a:gd name="T21" fmla="*/ 48 h 97"/>
                <a:gd name="T22" fmla="*/ 60 w 120"/>
                <a:gd name="T23" fmla="*/ 47 h 97"/>
                <a:gd name="T24" fmla="*/ 60 w 120"/>
                <a:gd name="T25" fmla="*/ 46 h 97"/>
                <a:gd name="T26" fmla="*/ 57 w 120"/>
                <a:gd name="T27" fmla="*/ 44 h 97"/>
                <a:gd name="T28" fmla="*/ 53 w 120"/>
                <a:gd name="T29" fmla="*/ 41 h 97"/>
                <a:gd name="T30" fmla="*/ 50 w 120"/>
                <a:gd name="T31" fmla="*/ 39 h 97"/>
                <a:gd name="T32" fmla="*/ 47 w 120"/>
                <a:gd name="T33" fmla="*/ 37 h 97"/>
                <a:gd name="T34" fmla="*/ 43 w 120"/>
                <a:gd name="T35" fmla="*/ 35 h 97"/>
                <a:gd name="T36" fmla="*/ 39 w 120"/>
                <a:gd name="T37" fmla="*/ 33 h 97"/>
                <a:gd name="T38" fmla="*/ 36 w 120"/>
                <a:gd name="T39" fmla="*/ 31 h 97"/>
                <a:gd name="T40" fmla="*/ 31 w 120"/>
                <a:gd name="T41" fmla="*/ 29 h 97"/>
                <a:gd name="T42" fmla="*/ 26 w 120"/>
                <a:gd name="T43" fmla="*/ 27 h 97"/>
                <a:gd name="T44" fmla="*/ 21 w 120"/>
                <a:gd name="T45" fmla="*/ 24 h 97"/>
                <a:gd name="T46" fmla="*/ 15 w 120"/>
                <a:gd name="T47" fmla="*/ 21 h 97"/>
                <a:gd name="T48" fmla="*/ 11 w 120"/>
                <a:gd name="T49" fmla="*/ 18 h 97"/>
                <a:gd name="T50" fmla="*/ 7 w 120"/>
                <a:gd name="T51" fmla="*/ 15 h 97"/>
                <a:gd name="T52" fmla="*/ 4 w 120"/>
                <a:gd name="T53" fmla="*/ 10 h 97"/>
                <a:gd name="T54" fmla="*/ 2 w 120"/>
                <a:gd name="T55" fmla="*/ 5 h 97"/>
                <a:gd name="T56" fmla="*/ 0 w 120"/>
                <a:gd name="T57" fmla="*/ 0 h 97"/>
                <a:gd name="T58" fmla="*/ 0 w 120"/>
                <a:gd name="T59" fmla="*/ 0 h 97"/>
                <a:gd name="T60" fmla="*/ 0 w 120"/>
                <a:gd name="T61" fmla="*/ 0 h 97"/>
                <a:gd name="T62" fmla="*/ 0 w 120"/>
                <a:gd name="T63" fmla="*/ 0 h 97"/>
                <a:gd name="T64" fmla="*/ 0 w 120"/>
                <a:gd name="T65" fmla="*/ 0 h 97"/>
                <a:gd name="T66" fmla="*/ 0 w 120"/>
                <a:gd name="T67" fmla="*/ 0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97"/>
                <a:gd name="T104" fmla="*/ 120 w 120"/>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97">
                  <a:moveTo>
                    <a:pt x="0" y="0"/>
                  </a:moveTo>
                  <a:lnTo>
                    <a:pt x="4" y="22"/>
                  </a:lnTo>
                  <a:lnTo>
                    <a:pt x="12" y="39"/>
                  </a:lnTo>
                  <a:lnTo>
                    <a:pt x="26" y="52"/>
                  </a:lnTo>
                  <a:lnTo>
                    <a:pt x="42" y="63"/>
                  </a:lnTo>
                  <a:lnTo>
                    <a:pt x="61" y="73"/>
                  </a:lnTo>
                  <a:lnTo>
                    <a:pt x="81" y="81"/>
                  </a:lnTo>
                  <a:lnTo>
                    <a:pt x="99" y="89"/>
                  </a:lnTo>
                  <a:lnTo>
                    <a:pt x="118" y="97"/>
                  </a:lnTo>
                  <a:lnTo>
                    <a:pt x="119" y="97"/>
                  </a:lnTo>
                  <a:lnTo>
                    <a:pt x="120" y="96"/>
                  </a:lnTo>
                  <a:lnTo>
                    <a:pt x="120" y="94"/>
                  </a:lnTo>
                  <a:lnTo>
                    <a:pt x="120" y="93"/>
                  </a:lnTo>
                  <a:lnTo>
                    <a:pt x="113" y="88"/>
                  </a:lnTo>
                  <a:lnTo>
                    <a:pt x="106" y="83"/>
                  </a:lnTo>
                  <a:lnTo>
                    <a:pt x="99" y="78"/>
                  </a:lnTo>
                  <a:lnTo>
                    <a:pt x="93" y="74"/>
                  </a:lnTo>
                  <a:lnTo>
                    <a:pt x="86" y="70"/>
                  </a:lnTo>
                  <a:lnTo>
                    <a:pt x="78" y="66"/>
                  </a:lnTo>
                  <a:lnTo>
                    <a:pt x="71" y="62"/>
                  </a:lnTo>
                  <a:lnTo>
                    <a:pt x="63" y="59"/>
                  </a:lnTo>
                  <a:lnTo>
                    <a:pt x="52" y="54"/>
                  </a:lnTo>
                  <a:lnTo>
                    <a:pt x="42" y="48"/>
                  </a:lnTo>
                  <a:lnTo>
                    <a:pt x="31" y="43"/>
                  </a:lnTo>
                  <a:lnTo>
                    <a:pt x="22" y="37"/>
                  </a:lnTo>
                  <a:lnTo>
                    <a:pt x="14" y="30"/>
                  </a:lnTo>
                  <a:lnTo>
                    <a:pt x="7" y="21"/>
                  </a:lnTo>
                  <a:lnTo>
                    <a:pt x="3" y="11"/>
                  </a:lnTo>
                  <a:lnTo>
                    <a:pt x="0" y="0"/>
                  </a:lnTo>
                  <a:close/>
                </a:path>
              </a:pathLst>
            </a:custGeom>
            <a:solidFill>
              <a:srgbClr val="000000"/>
            </a:solidFill>
            <a:ln w="9525">
              <a:noFill/>
              <a:round/>
              <a:headEnd/>
              <a:tailEnd/>
            </a:ln>
          </p:spPr>
          <p:txBody>
            <a:bodyPr/>
            <a:lstStyle/>
            <a:p>
              <a:endParaRPr lang="zh-CN" altLang="en-US" sz="1800"/>
            </a:p>
          </p:txBody>
        </p:sp>
        <p:sp>
          <p:nvSpPr>
            <p:cNvPr id="105" name="Freeform 382"/>
            <p:cNvSpPr>
              <a:spLocks/>
            </p:cNvSpPr>
            <p:nvPr/>
          </p:nvSpPr>
          <p:spPr bwMode="auto">
            <a:xfrm>
              <a:off x="2978" y="2601"/>
              <a:ext cx="42" cy="34"/>
            </a:xfrm>
            <a:custGeom>
              <a:avLst/>
              <a:gdLst>
                <a:gd name="T0" fmla="*/ 0 w 84"/>
                <a:gd name="T1" fmla="*/ 0 h 68"/>
                <a:gd name="T2" fmla="*/ 3 w 84"/>
                <a:gd name="T3" fmla="*/ 1 h 68"/>
                <a:gd name="T4" fmla="*/ 5 w 84"/>
                <a:gd name="T5" fmla="*/ 4 h 68"/>
                <a:gd name="T6" fmla="*/ 7 w 84"/>
                <a:gd name="T7" fmla="*/ 6 h 68"/>
                <a:gd name="T8" fmla="*/ 10 w 84"/>
                <a:gd name="T9" fmla="*/ 8 h 68"/>
                <a:gd name="T10" fmla="*/ 11 w 84"/>
                <a:gd name="T11" fmla="*/ 10 h 68"/>
                <a:gd name="T12" fmla="*/ 14 w 84"/>
                <a:gd name="T13" fmla="*/ 12 h 68"/>
                <a:gd name="T14" fmla="*/ 15 w 84"/>
                <a:gd name="T15" fmla="*/ 15 h 68"/>
                <a:gd name="T16" fmla="*/ 18 w 84"/>
                <a:gd name="T17" fmla="*/ 17 h 68"/>
                <a:gd name="T18" fmla="*/ 21 w 84"/>
                <a:gd name="T19" fmla="*/ 19 h 68"/>
                <a:gd name="T20" fmla="*/ 23 w 84"/>
                <a:gd name="T21" fmla="*/ 22 h 68"/>
                <a:gd name="T22" fmla="*/ 25 w 84"/>
                <a:gd name="T23" fmla="*/ 24 h 68"/>
                <a:gd name="T24" fmla="*/ 28 w 84"/>
                <a:gd name="T25" fmla="*/ 26 h 68"/>
                <a:gd name="T26" fmla="*/ 30 w 84"/>
                <a:gd name="T27" fmla="*/ 28 h 68"/>
                <a:gd name="T28" fmla="*/ 34 w 84"/>
                <a:gd name="T29" fmla="*/ 30 h 68"/>
                <a:gd name="T30" fmla="*/ 37 w 84"/>
                <a:gd name="T31" fmla="*/ 32 h 68"/>
                <a:gd name="T32" fmla="*/ 40 w 84"/>
                <a:gd name="T33" fmla="*/ 34 h 68"/>
                <a:gd name="T34" fmla="*/ 41 w 84"/>
                <a:gd name="T35" fmla="*/ 34 h 68"/>
                <a:gd name="T36" fmla="*/ 42 w 84"/>
                <a:gd name="T37" fmla="*/ 34 h 68"/>
                <a:gd name="T38" fmla="*/ 42 w 84"/>
                <a:gd name="T39" fmla="*/ 32 h 68"/>
                <a:gd name="T40" fmla="*/ 42 w 84"/>
                <a:gd name="T41" fmla="*/ 31 h 68"/>
                <a:gd name="T42" fmla="*/ 40 w 84"/>
                <a:gd name="T43" fmla="*/ 28 h 68"/>
                <a:gd name="T44" fmla="*/ 37 w 84"/>
                <a:gd name="T45" fmla="*/ 26 h 68"/>
                <a:gd name="T46" fmla="*/ 35 w 84"/>
                <a:gd name="T47" fmla="*/ 23 h 68"/>
                <a:gd name="T48" fmla="*/ 32 w 84"/>
                <a:gd name="T49" fmla="*/ 21 h 68"/>
                <a:gd name="T50" fmla="*/ 29 w 84"/>
                <a:gd name="T51" fmla="*/ 19 h 68"/>
                <a:gd name="T52" fmla="*/ 26 w 84"/>
                <a:gd name="T53" fmla="*/ 17 h 68"/>
                <a:gd name="T54" fmla="*/ 24 w 84"/>
                <a:gd name="T55" fmla="*/ 15 h 68"/>
                <a:gd name="T56" fmla="*/ 21 w 84"/>
                <a:gd name="T57" fmla="*/ 14 h 68"/>
                <a:gd name="T58" fmla="*/ 19 w 84"/>
                <a:gd name="T59" fmla="*/ 12 h 68"/>
                <a:gd name="T60" fmla="*/ 17 w 84"/>
                <a:gd name="T61" fmla="*/ 10 h 68"/>
                <a:gd name="T62" fmla="*/ 13 w 84"/>
                <a:gd name="T63" fmla="*/ 9 h 68"/>
                <a:gd name="T64" fmla="*/ 11 w 84"/>
                <a:gd name="T65" fmla="*/ 7 h 68"/>
                <a:gd name="T66" fmla="*/ 8 w 84"/>
                <a:gd name="T67" fmla="*/ 5 h 68"/>
                <a:gd name="T68" fmla="*/ 6 w 84"/>
                <a:gd name="T69" fmla="*/ 3 h 68"/>
                <a:gd name="T70" fmla="*/ 3 w 84"/>
                <a:gd name="T71" fmla="*/ 1 h 68"/>
                <a:gd name="T72" fmla="*/ 1 w 84"/>
                <a:gd name="T73" fmla="*/ 0 h 68"/>
                <a:gd name="T74" fmla="*/ 0 w 84"/>
                <a:gd name="T75" fmla="*/ 0 h 68"/>
                <a:gd name="T76" fmla="*/ 0 w 84"/>
                <a:gd name="T77" fmla="*/ 0 h 68"/>
                <a:gd name="T78" fmla="*/ 0 w 84"/>
                <a:gd name="T79" fmla="*/ 0 h 68"/>
                <a:gd name="T80" fmla="*/ 0 w 84"/>
                <a:gd name="T81" fmla="*/ 0 h 68"/>
                <a:gd name="T82" fmla="*/ 0 w 8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68"/>
                <a:gd name="T128" fmla="*/ 84 w 8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68">
                  <a:moveTo>
                    <a:pt x="0" y="0"/>
                  </a:moveTo>
                  <a:lnTo>
                    <a:pt x="5" y="3"/>
                  </a:lnTo>
                  <a:lnTo>
                    <a:pt x="11" y="8"/>
                  </a:lnTo>
                  <a:lnTo>
                    <a:pt x="14" y="13"/>
                  </a:lnTo>
                  <a:lnTo>
                    <a:pt x="19" y="16"/>
                  </a:lnTo>
                  <a:lnTo>
                    <a:pt x="23" y="21"/>
                  </a:lnTo>
                  <a:lnTo>
                    <a:pt x="28" y="25"/>
                  </a:lnTo>
                  <a:lnTo>
                    <a:pt x="31" y="30"/>
                  </a:lnTo>
                  <a:lnTo>
                    <a:pt x="36" y="34"/>
                  </a:lnTo>
                  <a:lnTo>
                    <a:pt x="41" y="39"/>
                  </a:lnTo>
                  <a:lnTo>
                    <a:pt x="46" y="44"/>
                  </a:lnTo>
                  <a:lnTo>
                    <a:pt x="51" y="48"/>
                  </a:lnTo>
                  <a:lnTo>
                    <a:pt x="57" y="52"/>
                  </a:lnTo>
                  <a:lnTo>
                    <a:pt x="61" y="56"/>
                  </a:lnTo>
                  <a:lnTo>
                    <a:pt x="67" y="60"/>
                  </a:lnTo>
                  <a:lnTo>
                    <a:pt x="73" y="64"/>
                  </a:lnTo>
                  <a:lnTo>
                    <a:pt x="79" y="68"/>
                  </a:lnTo>
                  <a:lnTo>
                    <a:pt x="81" y="68"/>
                  </a:lnTo>
                  <a:lnTo>
                    <a:pt x="83" y="67"/>
                  </a:lnTo>
                  <a:lnTo>
                    <a:pt x="84" y="64"/>
                  </a:lnTo>
                  <a:lnTo>
                    <a:pt x="83" y="62"/>
                  </a:lnTo>
                  <a:lnTo>
                    <a:pt x="79" y="57"/>
                  </a:lnTo>
                  <a:lnTo>
                    <a:pt x="74" y="52"/>
                  </a:lnTo>
                  <a:lnTo>
                    <a:pt x="69" y="47"/>
                  </a:lnTo>
                  <a:lnTo>
                    <a:pt x="64" y="43"/>
                  </a:lnTo>
                  <a:lnTo>
                    <a:pt x="59" y="39"/>
                  </a:lnTo>
                  <a:lnTo>
                    <a:pt x="53" y="34"/>
                  </a:lnTo>
                  <a:lnTo>
                    <a:pt x="49" y="31"/>
                  </a:lnTo>
                  <a:lnTo>
                    <a:pt x="43" y="28"/>
                  </a:lnTo>
                  <a:lnTo>
                    <a:pt x="37" y="24"/>
                  </a:lnTo>
                  <a:lnTo>
                    <a:pt x="33" y="21"/>
                  </a:lnTo>
                  <a:lnTo>
                    <a:pt x="27" y="17"/>
                  </a:lnTo>
                  <a:lnTo>
                    <a:pt x="22" y="14"/>
                  </a:lnTo>
                  <a:lnTo>
                    <a:pt x="16" y="10"/>
                  </a:lnTo>
                  <a:lnTo>
                    <a:pt x="12" y="7"/>
                  </a:lnTo>
                  <a:lnTo>
                    <a:pt x="6" y="3"/>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106" name="Freeform 383"/>
            <p:cNvSpPr>
              <a:spLocks/>
            </p:cNvSpPr>
            <p:nvPr/>
          </p:nvSpPr>
          <p:spPr bwMode="auto">
            <a:xfrm>
              <a:off x="2807" y="2376"/>
              <a:ext cx="171" cy="253"/>
            </a:xfrm>
            <a:custGeom>
              <a:avLst/>
              <a:gdLst>
                <a:gd name="T0" fmla="*/ 11 w 342"/>
                <a:gd name="T1" fmla="*/ 18 h 506"/>
                <a:gd name="T2" fmla="*/ 31 w 342"/>
                <a:gd name="T3" fmla="*/ 52 h 506"/>
                <a:gd name="T4" fmla="*/ 53 w 342"/>
                <a:gd name="T5" fmla="*/ 85 h 506"/>
                <a:gd name="T6" fmla="*/ 74 w 342"/>
                <a:gd name="T7" fmla="*/ 119 h 506"/>
                <a:gd name="T8" fmla="*/ 89 w 342"/>
                <a:gd name="T9" fmla="*/ 144 h 506"/>
                <a:gd name="T10" fmla="*/ 98 w 342"/>
                <a:gd name="T11" fmla="*/ 161 h 506"/>
                <a:gd name="T12" fmla="*/ 107 w 342"/>
                <a:gd name="T13" fmla="*/ 178 h 506"/>
                <a:gd name="T14" fmla="*/ 116 w 342"/>
                <a:gd name="T15" fmla="*/ 195 h 506"/>
                <a:gd name="T16" fmla="*/ 125 w 342"/>
                <a:gd name="T17" fmla="*/ 211 h 506"/>
                <a:gd name="T18" fmla="*/ 134 w 342"/>
                <a:gd name="T19" fmla="*/ 224 h 506"/>
                <a:gd name="T20" fmla="*/ 140 w 342"/>
                <a:gd name="T21" fmla="*/ 235 h 506"/>
                <a:gd name="T22" fmla="*/ 144 w 342"/>
                <a:gd name="T23" fmla="*/ 242 h 506"/>
                <a:gd name="T24" fmla="*/ 149 w 342"/>
                <a:gd name="T25" fmla="*/ 248 h 506"/>
                <a:gd name="T26" fmla="*/ 155 w 342"/>
                <a:gd name="T27" fmla="*/ 252 h 506"/>
                <a:gd name="T28" fmla="*/ 164 w 342"/>
                <a:gd name="T29" fmla="*/ 253 h 506"/>
                <a:gd name="T30" fmla="*/ 171 w 342"/>
                <a:gd name="T31" fmla="*/ 243 h 506"/>
                <a:gd name="T32" fmla="*/ 169 w 342"/>
                <a:gd name="T33" fmla="*/ 235 h 506"/>
                <a:gd name="T34" fmla="*/ 164 w 342"/>
                <a:gd name="T35" fmla="*/ 229 h 506"/>
                <a:gd name="T36" fmla="*/ 159 w 342"/>
                <a:gd name="T37" fmla="*/ 223 h 506"/>
                <a:gd name="T38" fmla="*/ 154 w 342"/>
                <a:gd name="T39" fmla="*/ 217 h 506"/>
                <a:gd name="T40" fmla="*/ 150 w 342"/>
                <a:gd name="T41" fmla="*/ 211 h 506"/>
                <a:gd name="T42" fmla="*/ 144 w 342"/>
                <a:gd name="T43" fmla="*/ 204 h 506"/>
                <a:gd name="T44" fmla="*/ 139 w 342"/>
                <a:gd name="T45" fmla="*/ 197 h 506"/>
                <a:gd name="T46" fmla="*/ 134 w 342"/>
                <a:gd name="T47" fmla="*/ 190 h 506"/>
                <a:gd name="T48" fmla="*/ 125 w 342"/>
                <a:gd name="T49" fmla="*/ 180 h 506"/>
                <a:gd name="T50" fmla="*/ 114 w 342"/>
                <a:gd name="T51" fmla="*/ 164 h 506"/>
                <a:gd name="T52" fmla="*/ 104 w 342"/>
                <a:gd name="T53" fmla="*/ 148 h 506"/>
                <a:gd name="T54" fmla="*/ 93 w 342"/>
                <a:gd name="T55" fmla="*/ 133 h 506"/>
                <a:gd name="T56" fmla="*/ 76 w 342"/>
                <a:gd name="T57" fmla="*/ 110 h 506"/>
                <a:gd name="T58" fmla="*/ 53 w 342"/>
                <a:gd name="T59" fmla="*/ 79 h 506"/>
                <a:gd name="T60" fmla="*/ 31 w 342"/>
                <a:gd name="T61" fmla="*/ 48 h 506"/>
                <a:gd name="T62" fmla="*/ 11 w 342"/>
                <a:gd name="T63" fmla="*/ 17 h 506"/>
                <a:gd name="T64" fmla="*/ 0 w 342"/>
                <a:gd name="T65" fmla="*/ 0 h 506"/>
                <a:gd name="T66" fmla="*/ 0 w 342"/>
                <a:gd name="T67" fmla="*/ 0 h 506"/>
                <a:gd name="T68" fmla="*/ 0 w 342"/>
                <a:gd name="T69" fmla="*/ 0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2"/>
                <a:gd name="T106" fmla="*/ 0 h 506"/>
                <a:gd name="T107" fmla="*/ 342 w 342"/>
                <a:gd name="T108" fmla="*/ 506 h 5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2" h="506">
                  <a:moveTo>
                    <a:pt x="0" y="0"/>
                  </a:moveTo>
                  <a:lnTo>
                    <a:pt x="21" y="35"/>
                  </a:lnTo>
                  <a:lnTo>
                    <a:pt x="42" y="68"/>
                  </a:lnTo>
                  <a:lnTo>
                    <a:pt x="62" y="103"/>
                  </a:lnTo>
                  <a:lnTo>
                    <a:pt x="84" y="136"/>
                  </a:lnTo>
                  <a:lnTo>
                    <a:pt x="106" y="170"/>
                  </a:lnTo>
                  <a:lnTo>
                    <a:pt x="127" y="204"/>
                  </a:lnTo>
                  <a:lnTo>
                    <a:pt x="148" y="238"/>
                  </a:lnTo>
                  <a:lnTo>
                    <a:pt x="168" y="272"/>
                  </a:lnTo>
                  <a:lnTo>
                    <a:pt x="178" y="288"/>
                  </a:lnTo>
                  <a:lnTo>
                    <a:pt x="187" y="306"/>
                  </a:lnTo>
                  <a:lnTo>
                    <a:pt x="196" y="322"/>
                  </a:lnTo>
                  <a:lnTo>
                    <a:pt x="205" y="339"/>
                  </a:lnTo>
                  <a:lnTo>
                    <a:pt x="214" y="355"/>
                  </a:lnTo>
                  <a:lnTo>
                    <a:pt x="224" y="372"/>
                  </a:lnTo>
                  <a:lnTo>
                    <a:pt x="233" y="389"/>
                  </a:lnTo>
                  <a:lnTo>
                    <a:pt x="242" y="406"/>
                  </a:lnTo>
                  <a:lnTo>
                    <a:pt x="250" y="421"/>
                  </a:lnTo>
                  <a:lnTo>
                    <a:pt x="258" y="435"/>
                  </a:lnTo>
                  <a:lnTo>
                    <a:pt x="267" y="448"/>
                  </a:lnTo>
                  <a:lnTo>
                    <a:pt x="275" y="463"/>
                  </a:lnTo>
                  <a:lnTo>
                    <a:pt x="279" y="469"/>
                  </a:lnTo>
                  <a:lnTo>
                    <a:pt x="284" y="476"/>
                  </a:lnTo>
                  <a:lnTo>
                    <a:pt x="288" y="483"/>
                  </a:lnTo>
                  <a:lnTo>
                    <a:pt x="293" y="489"/>
                  </a:lnTo>
                  <a:lnTo>
                    <a:pt x="297" y="495"/>
                  </a:lnTo>
                  <a:lnTo>
                    <a:pt x="303" y="499"/>
                  </a:lnTo>
                  <a:lnTo>
                    <a:pt x="310" y="504"/>
                  </a:lnTo>
                  <a:lnTo>
                    <a:pt x="317" y="506"/>
                  </a:lnTo>
                  <a:lnTo>
                    <a:pt x="328" y="505"/>
                  </a:lnTo>
                  <a:lnTo>
                    <a:pt x="338" y="498"/>
                  </a:lnTo>
                  <a:lnTo>
                    <a:pt x="342" y="486"/>
                  </a:lnTo>
                  <a:lnTo>
                    <a:pt x="341" y="475"/>
                  </a:lnTo>
                  <a:lnTo>
                    <a:pt x="338" y="469"/>
                  </a:lnTo>
                  <a:lnTo>
                    <a:pt x="333" y="462"/>
                  </a:lnTo>
                  <a:lnTo>
                    <a:pt x="328" y="457"/>
                  </a:lnTo>
                  <a:lnTo>
                    <a:pt x="324" y="451"/>
                  </a:lnTo>
                  <a:lnTo>
                    <a:pt x="318" y="445"/>
                  </a:lnTo>
                  <a:lnTo>
                    <a:pt x="312" y="439"/>
                  </a:lnTo>
                  <a:lnTo>
                    <a:pt x="308" y="433"/>
                  </a:lnTo>
                  <a:lnTo>
                    <a:pt x="303" y="428"/>
                  </a:lnTo>
                  <a:lnTo>
                    <a:pt x="299" y="421"/>
                  </a:lnTo>
                  <a:lnTo>
                    <a:pt x="293" y="414"/>
                  </a:lnTo>
                  <a:lnTo>
                    <a:pt x="288" y="407"/>
                  </a:lnTo>
                  <a:lnTo>
                    <a:pt x="282" y="400"/>
                  </a:lnTo>
                  <a:lnTo>
                    <a:pt x="278" y="394"/>
                  </a:lnTo>
                  <a:lnTo>
                    <a:pt x="272" y="387"/>
                  </a:lnTo>
                  <a:lnTo>
                    <a:pt x="267" y="380"/>
                  </a:lnTo>
                  <a:lnTo>
                    <a:pt x="263" y="374"/>
                  </a:lnTo>
                  <a:lnTo>
                    <a:pt x="251" y="359"/>
                  </a:lnTo>
                  <a:lnTo>
                    <a:pt x="241" y="342"/>
                  </a:lnTo>
                  <a:lnTo>
                    <a:pt x="229" y="327"/>
                  </a:lnTo>
                  <a:lnTo>
                    <a:pt x="219" y="311"/>
                  </a:lnTo>
                  <a:lnTo>
                    <a:pt x="209" y="296"/>
                  </a:lnTo>
                  <a:lnTo>
                    <a:pt x="197" y="281"/>
                  </a:lnTo>
                  <a:lnTo>
                    <a:pt x="187" y="265"/>
                  </a:lnTo>
                  <a:lnTo>
                    <a:pt x="175" y="250"/>
                  </a:lnTo>
                  <a:lnTo>
                    <a:pt x="152" y="220"/>
                  </a:lnTo>
                  <a:lnTo>
                    <a:pt x="130" y="189"/>
                  </a:lnTo>
                  <a:lnTo>
                    <a:pt x="107" y="158"/>
                  </a:lnTo>
                  <a:lnTo>
                    <a:pt x="85" y="127"/>
                  </a:lnTo>
                  <a:lnTo>
                    <a:pt x="63" y="96"/>
                  </a:lnTo>
                  <a:lnTo>
                    <a:pt x="42" y="65"/>
                  </a:lnTo>
                  <a:lnTo>
                    <a:pt x="21" y="33"/>
                  </a:lnTo>
                  <a:lnTo>
                    <a:pt x="0" y="0"/>
                  </a:lnTo>
                  <a:close/>
                </a:path>
              </a:pathLst>
            </a:custGeom>
            <a:solidFill>
              <a:srgbClr val="000000"/>
            </a:solidFill>
            <a:ln w="9525">
              <a:noFill/>
              <a:round/>
              <a:headEnd/>
              <a:tailEnd/>
            </a:ln>
          </p:spPr>
          <p:txBody>
            <a:bodyPr/>
            <a:lstStyle/>
            <a:p>
              <a:endParaRPr lang="zh-CN" altLang="en-US" sz="1800"/>
            </a:p>
          </p:txBody>
        </p:sp>
        <p:sp>
          <p:nvSpPr>
            <p:cNvPr id="107" name="Freeform 384"/>
            <p:cNvSpPr>
              <a:spLocks/>
            </p:cNvSpPr>
            <p:nvPr/>
          </p:nvSpPr>
          <p:spPr bwMode="auto">
            <a:xfrm>
              <a:off x="3233" y="2369"/>
              <a:ext cx="34" cy="15"/>
            </a:xfrm>
            <a:custGeom>
              <a:avLst/>
              <a:gdLst>
                <a:gd name="T0" fmla="*/ 0 w 68"/>
                <a:gd name="T1" fmla="*/ 0 h 30"/>
                <a:gd name="T2" fmla="*/ 1 w 68"/>
                <a:gd name="T3" fmla="*/ 1 h 30"/>
                <a:gd name="T4" fmla="*/ 2 w 68"/>
                <a:gd name="T5" fmla="*/ 2 h 30"/>
                <a:gd name="T6" fmla="*/ 3 w 68"/>
                <a:gd name="T7" fmla="*/ 4 h 30"/>
                <a:gd name="T8" fmla="*/ 4 w 68"/>
                <a:gd name="T9" fmla="*/ 4 h 30"/>
                <a:gd name="T10" fmla="*/ 7 w 68"/>
                <a:gd name="T11" fmla="*/ 5 h 30"/>
                <a:gd name="T12" fmla="*/ 9 w 68"/>
                <a:gd name="T13" fmla="*/ 7 h 30"/>
                <a:gd name="T14" fmla="*/ 12 w 68"/>
                <a:gd name="T15" fmla="*/ 8 h 30"/>
                <a:gd name="T16" fmla="*/ 14 w 68"/>
                <a:gd name="T17" fmla="*/ 10 h 30"/>
                <a:gd name="T18" fmla="*/ 16 w 68"/>
                <a:gd name="T19" fmla="*/ 12 h 30"/>
                <a:gd name="T20" fmla="*/ 18 w 68"/>
                <a:gd name="T21" fmla="*/ 13 h 30"/>
                <a:gd name="T22" fmla="*/ 20 w 68"/>
                <a:gd name="T23" fmla="*/ 14 h 30"/>
                <a:gd name="T24" fmla="*/ 22 w 68"/>
                <a:gd name="T25" fmla="*/ 14 h 30"/>
                <a:gd name="T26" fmla="*/ 25 w 68"/>
                <a:gd name="T27" fmla="*/ 15 h 30"/>
                <a:gd name="T28" fmla="*/ 27 w 68"/>
                <a:gd name="T29" fmla="*/ 15 h 30"/>
                <a:gd name="T30" fmla="*/ 30 w 68"/>
                <a:gd name="T31" fmla="*/ 15 h 30"/>
                <a:gd name="T32" fmla="*/ 33 w 68"/>
                <a:gd name="T33" fmla="*/ 15 h 30"/>
                <a:gd name="T34" fmla="*/ 33 w 68"/>
                <a:gd name="T35" fmla="*/ 15 h 30"/>
                <a:gd name="T36" fmla="*/ 34 w 68"/>
                <a:gd name="T37" fmla="*/ 14 h 30"/>
                <a:gd name="T38" fmla="*/ 34 w 68"/>
                <a:gd name="T39" fmla="*/ 13 h 30"/>
                <a:gd name="T40" fmla="*/ 34 w 68"/>
                <a:gd name="T41" fmla="*/ 13 h 30"/>
                <a:gd name="T42" fmla="*/ 31 w 68"/>
                <a:gd name="T43" fmla="*/ 13 h 30"/>
                <a:gd name="T44" fmla="*/ 28 w 68"/>
                <a:gd name="T45" fmla="*/ 12 h 30"/>
                <a:gd name="T46" fmla="*/ 26 w 68"/>
                <a:gd name="T47" fmla="*/ 12 h 30"/>
                <a:gd name="T48" fmla="*/ 23 w 68"/>
                <a:gd name="T49" fmla="*/ 12 h 30"/>
                <a:gd name="T50" fmla="*/ 20 w 68"/>
                <a:gd name="T51" fmla="*/ 12 h 30"/>
                <a:gd name="T52" fmla="*/ 18 w 68"/>
                <a:gd name="T53" fmla="*/ 10 h 30"/>
                <a:gd name="T54" fmla="*/ 16 w 68"/>
                <a:gd name="T55" fmla="*/ 8 h 30"/>
                <a:gd name="T56" fmla="*/ 14 w 68"/>
                <a:gd name="T57" fmla="*/ 6 h 30"/>
                <a:gd name="T58" fmla="*/ 12 w 68"/>
                <a:gd name="T59" fmla="*/ 5 h 30"/>
                <a:gd name="T60" fmla="*/ 10 w 68"/>
                <a:gd name="T61" fmla="*/ 5 h 30"/>
                <a:gd name="T62" fmla="*/ 8 w 68"/>
                <a:gd name="T63" fmla="*/ 4 h 30"/>
                <a:gd name="T64" fmla="*/ 6 w 68"/>
                <a:gd name="T65" fmla="*/ 4 h 30"/>
                <a:gd name="T66" fmla="*/ 4 w 68"/>
                <a:gd name="T67" fmla="*/ 3 h 30"/>
                <a:gd name="T68" fmla="*/ 3 w 68"/>
                <a:gd name="T69" fmla="*/ 2 h 30"/>
                <a:gd name="T70" fmla="*/ 1 w 68"/>
                <a:gd name="T71" fmla="*/ 1 h 30"/>
                <a:gd name="T72" fmla="*/ 0 w 68"/>
                <a:gd name="T73" fmla="*/ 0 h 30"/>
                <a:gd name="T74" fmla="*/ 0 w 68"/>
                <a:gd name="T75" fmla="*/ 0 h 30"/>
                <a:gd name="T76" fmla="*/ 0 w 68"/>
                <a:gd name="T77" fmla="*/ 0 h 30"/>
                <a:gd name="T78" fmla="*/ 0 w 68"/>
                <a:gd name="T79" fmla="*/ 0 h 30"/>
                <a:gd name="T80" fmla="*/ 0 w 68"/>
                <a:gd name="T81" fmla="*/ 0 h 30"/>
                <a:gd name="T82" fmla="*/ 0 w 68"/>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0"/>
                <a:gd name="T128" fmla="*/ 68 w 68"/>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0">
                  <a:moveTo>
                    <a:pt x="0" y="0"/>
                  </a:moveTo>
                  <a:lnTo>
                    <a:pt x="2" y="2"/>
                  </a:lnTo>
                  <a:lnTo>
                    <a:pt x="5" y="4"/>
                  </a:lnTo>
                  <a:lnTo>
                    <a:pt x="6" y="7"/>
                  </a:lnTo>
                  <a:lnTo>
                    <a:pt x="8" y="8"/>
                  </a:lnTo>
                  <a:lnTo>
                    <a:pt x="14" y="10"/>
                  </a:lnTo>
                  <a:lnTo>
                    <a:pt x="18" y="14"/>
                  </a:lnTo>
                  <a:lnTo>
                    <a:pt x="24" y="16"/>
                  </a:lnTo>
                  <a:lnTo>
                    <a:pt x="29" y="19"/>
                  </a:lnTo>
                  <a:lnTo>
                    <a:pt x="32" y="23"/>
                  </a:lnTo>
                  <a:lnTo>
                    <a:pt x="37" y="25"/>
                  </a:lnTo>
                  <a:lnTo>
                    <a:pt x="41" y="27"/>
                  </a:lnTo>
                  <a:lnTo>
                    <a:pt x="45" y="28"/>
                  </a:lnTo>
                  <a:lnTo>
                    <a:pt x="50" y="30"/>
                  </a:lnTo>
                  <a:lnTo>
                    <a:pt x="54" y="30"/>
                  </a:lnTo>
                  <a:lnTo>
                    <a:pt x="60" y="30"/>
                  </a:lnTo>
                  <a:lnTo>
                    <a:pt x="65" y="30"/>
                  </a:lnTo>
                  <a:lnTo>
                    <a:pt x="66" y="30"/>
                  </a:lnTo>
                  <a:lnTo>
                    <a:pt x="67" y="27"/>
                  </a:lnTo>
                  <a:lnTo>
                    <a:pt x="68" y="26"/>
                  </a:lnTo>
                  <a:lnTo>
                    <a:pt x="67" y="26"/>
                  </a:lnTo>
                  <a:lnTo>
                    <a:pt x="62" y="25"/>
                  </a:lnTo>
                  <a:lnTo>
                    <a:pt x="56" y="24"/>
                  </a:lnTo>
                  <a:lnTo>
                    <a:pt x="52" y="24"/>
                  </a:lnTo>
                  <a:lnTo>
                    <a:pt x="46" y="24"/>
                  </a:lnTo>
                  <a:lnTo>
                    <a:pt x="40" y="23"/>
                  </a:lnTo>
                  <a:lnTo>
                    <a:pt x="37" y="19"/>
                  </a:lnTo>
                  <a:lnTo>
                    <a:pt x="32" y="16"/>
                  </a:lnTo>
                  <a:lnTo>
                    <a:pt x="29" y="12"/>
                  </a:lnTo>
                  <a:lnTo>
                    <a:pt x="25" y="10"/>
                  </a:lnTo>
                  <a:lnTo>
                    <a:pt x="21" y="9"/>
                  </a:lnTo>
                  <a:lnTo>
                    <a:pt x="16" y="8"/>
                  </a:lnTo>
                  <a:lnTo>
                    <a:pt x="13" y="7"/>
                  </a:lnTo>
                  <a:lnTo>
                    <a:pt x="9" y="5"/>
                  </a:lnTo>
                  <a:lnTo>
                    <a:pt x="7" y="3"/>
                  </a:lnTo>
                  <a:lnTo>
                    <a:pt x="3" y="2"/>
                  </a:lnTo>
                  <a:lnTo>
                    <a:pt x="0" y="0"/>
                  </a:lnTo>
                  <a:close/>
                </a:path>
              </a:pathLst>
            </a:custGeom>
            <a:solidFill>
              <a:srgbClr val="000000"/>
            </a:solidFill>
            <a:ln w="9525">
              <a:noFill/>
              <a:round/>
              <a:headEnd/>
              <a:tailEnd/>
            </a:ln>
          </p:spPr>
          <p:txBody>
            <a:bodyPr/>
            <a:lstStyle/>
            <a:p>
              <a:endParaRPr lang="zh-CN" altLang="en-US" sz="1800"/>
            </a:p>
          </p:txBody>
        </p:sp>
        <p:sp>
          <p:nvSpPr>
            <p:cNvPr id="108" name="Freeform 385"/>
            <p:cNvSpPr>
              <a:spLocks/>
            </p:cNvSpPr>
            <p:nvPr/>
          </p:nvSpPr>
          <p:spPr bwMode="auto">
            <a:xfrm>
              <a:off x="3241" y="2380"/>
              <a:ext cx="24" cy="20"/>
            </a:xfrm>
            <a:custGeom>
              <a:avLst/>
              <a:gdLst>
                <a:gd name="T0" fmla="*/ 0 w 48"/>
                <a:gd name="T1" fmla="*/ 1 h 42"/>
                <a:gd name="T2" fmla="*/ 1 w 48"/>
                <a:gd name="T3" fmla="*/ 3 h 42"/>
                <a:gd name="T4" fmla="*/ 1 w 48"/>
                <a:gd name="T5" fmla="*/ 6 h 42"/>
                <a:gd name="T6" fmla="*/ 1 w 48"/>
                <a:gd name="T7" fmla="*/ 8 h 42"/>
                <a:gd name="T8" fmla="*/ 1 w 48"/>
                <a:gd name="T9" fmla="*/ 10 h 42"/>
                <a:gd name="T10" fmla="*/ 1 w 48"/>
                <a:gd name="T11" fmla="*/ 12 h 42"/>
                <a:gd name="T12" fmla="*/ 1 w 48"/>
                <a:gd name="T13" fmla="*/ 12 h 42"/>
                <a:gd name="T14" fmla="*/ 1 w 48"/>
                <a:gd name="T15" fmla="*/ 13 h 42"/>
                <a:gd name="T16" fmla="*/ 0 w 48"/>
                <a:gd name="T17" fmla="*/ 14 h 42"/>
                <a:gd name="T18" fmla="*/ 0 w 48"/>
                <a:gd name="T19" fmla="*/ 17 h 42"/>
                <a:gd name="T20" fmla="*/ 1 w 48"/>
                <a:gd name="T21" fmla="*/ 18 h 42"/>
                <a:gd name="T22" fmla="*/ 3 w 48"/>
                <a:gd name="T23" fmla="*/ 20 h 42"/>
                <a:gd name="T24" fmla="*/ 5 w 48"/>
                <a:gd name="T25" fmla="*/ 20 h 42"/>
                <a:gd name="T26" fmla="*/ 7 w 48"/>
                <a:gd name="T27" fmla="*/ 20 h 42"/>
                <a:gd name="T28" fmla="*/ 9 w 48"/>
                <a:gd name="T29" fmla="*/ 18 h 42"/>
                <a:gd name="T30" fmla="*/ 11 w 48"/>
                <a:gd name="T31" fmla="*/ 17 h 42"/>
                <a:gd name="T32" fmla="*/ 12 w 48"/>
                <a:gd name="T33" fmla="*/ 15 h 42"/>
                <a:gd name="T34" fmla="*/ 15 w 48"/>
                <a:gd name="T35" fmla="*/ 12 h 42"/>
                <a:gd name="T36" fmla="*/ 18 w 48"/>
                <a:gd name="T37" fmla="*/ 10 h 42"/>
                <a:gd name="T38" fmla="*/ 21 w 48"/>
                <a:gd name="T39" fmla="*/ 7 h 42"/>
                <a:gd name="T40" fmla="*/ 24 w 48"/>
                <a:gd name="T41" fmla="*/ 6 h 42"/>
                <a:gd name="T42" fmla="*/ 24 w 48"/>
                <a:gd name="T43" fmla="*/ 5 h 42"/>
                <a:gd name="T44" fmla="*/ 24 w 48"/>
                <a:gd name="T45" fmla="*/ 4 h 42"/>
                <a:gd name="T46" fmla="*/ 24 w 48"/>
                <a:gd name="T47" fmla="*/ 3 h 42"/>
                <a:gd name="T48" fmla="*/ 24 w 48"/>
                <a:gd name="T49" fmla="*/ 3 h 42"/>
                <a:gd name="T50" fmla="*/ 20 w 48"/>
                <a:gd name="T51" fmla="*/ 5 h 42"/>
                <a:gd name="T52" fmla="*/ 16 w 48"/>
                <a:gd name="T53" fmla="*/ 7 h 42"/>
                <a:gd name="T54" fmla="*/ 12 w 48"/>
                <a:gd name="T55" fmla="*/ 10 h 42"/>
                <a:gd name="T56" fmla="*/ 10 w 48"/>
                <a:gd name="T57" fmla="*/ 12 h 42"/>
                <a:gd name="T58" fmla="*/ 9 w 48"/>
                <a:gd name="T59" fmla="*/ 13 h 42"/>
                <a:gd name="T60" fmla="*/ 7 w 48"/>
                <a:gd name="T61" fmla="*/ 14 h 42"/>
                <a:gd name="T62" fmla="*/ 6 w 48"/>
                <a:gd name="T63" fmla="*/ 15 h 42"/>
                <a:gd name="T64" fmla="*/ 4 w 48"/>
                <a:gd name="T65" fmla="*/ 14 h 42"/>
                <a:gd name="T66" fmla="*/ 3 w 48"/>
                <a:gd name="T67" fmla="*/ 14 h 42"/>
                <a:gd name="T68" fmla="*/ 3 w 48"/>
                <a:gd name="T69" fmla="*/ 13 h 42"/>
                <a:gd name="T70" fmla="*/ 3 w 48"/>
                <a:gd name="T71" fmla="*/ 11 h 42"/>
                <a:gd name="T72" fmla="*/ 3 w 48"/>
                <a:gd name="T73" fmla="*/ 10 h 42"/>
                <a:gd name="T74" fmla="*/ 3 w 48"/>
                <a:gd name="T75" fmla="*/ 7 h 42"/>
                <a:gd name="T76" fmla="*/ 3 w 48"/>
                <a:gd name="T77" fmla="*/ 5 h 42"/>
                <a:gd name="T78" fmla="*/ 1 w 48"/>
                <a:gd name="T79" fmla="*/ 2 h 42"/>
                <a:gd name="T80" fmla="*/ 0 w 48"/>
                <a:gd name="T81" fmla="*/ 0 h 42"/>
                <a:gd name="T82" fmla="*/ 0 w 48"/>
                <a:gd name="T83" fmla="*/ 0 h 42"/>
                <a:gd name="T84" fmla="*/ 0 w 48"/>
                <a:gd name="T85" fmla="*/ 0 h 42"/>
                <a:gd name="T86" fmla="*/ 0 w 48"/>
                <a:gd name="T87" fmla="*/ 0 h 42"/>
                <a:gd name="T88" fmla="*/ 0 w 48"/>
                <a:gd name="T89" fmla="*/ 1 h 42"/>
                <a:gd name="T90" fmla="*/ 0 w 48"/>
                <a:gd name="T91" fmla="*/ 1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42"/>
                <a:gd name="T140" fmla="*/ 48 w 48"/>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42">
                  <a:moveTo>
                    <a:pt x="0" y="2"/>
                  </a:moveTo>
                  <a:lnTo>
                    <a:pt x="1" y="6"/>
                  </a:lnTo>
                  <a:lnTo>
                    <a:pt x="2" y="12"/>
                  </a:lnTo>
                  <a:lnTo>
                    <a:pt x="2" y="17"/>
                  </a:lnTo>
                  <a:lnTo>
                    <a:pt x="2" y="22"/>
                  </a:lnTo>
                  <a:lnTo>
                    <a:pt x="2" y="25"/>
                  </a:lnTo>
                  <a:lnTo>
                    <a:pt x="1" y="26"/>
                  </a:lnTo>
                  <a:lnTo>
                    <a:pt x="1" y="28"/>
                  </a:lnTo>
                  <a:lnTo>
                    <a:pt x="0" y="30"/>
                  </a:lnTo>
                  <a:lnTo>
                    <a:pt x="0" y="35"/>
                  </a:lnTo>
                  <a:lnTo>
                    <a:pt x="2" y="38"/>
                  </a:lnTo>
                  <a:lnTo>
                    <a:pt x="6" y="42"/>
                  </a:lnTo>
                  <a:lnTo>
                    <a:pt x="9" y="42"/>
                  </a:lnTo>
                  <a:lnTo>
                    <a:pt x="14" y="41"/>
                  </a:lnTo>
                  <a:lnTo>
                    <a:pt x="18" y="38"/>
                  </a:lnTo>
                  <a:lnTo>
                    <a:pt x="22" y="35"/>
                  </a:lnTo>
                  <a:lnTo>
                    <a:pt x="25" y="32"/>
                  </a:lnTo>
                  <a:lnTo>
                    <a:pt x="31" y="26"/>
                  </a:lnTo>
                  <a:lnTo>
                    <a:pt x="36" y="21"/>
                  </a:lnTo>
                  <a:lnTo>
                    <a:pt x="41" y="15"/>
                  </a:lnTo>
                  <a:lnTo>
                    <a:pt x="47" y="12"/>
                  </a:lnTo>
                  <a:lnTo>
                    <a:pt x="47" y="11"/>
                  </a:lnTo>
                  <a:lnTo>
                    <a:pt x="48" y="8"/>
                  </a:lnTo>
                  <a:lnTo>
                    <a:pt x="48" y="7"/>
                  </a:lnTo>
                  <a:lnTo>
                    <a:pt x="47" y="7"/>
                  </a:lnTo>
                  <a:lnTo>
                    <a:pt x="39" y="10"/>
                  </a:lnTo>
                  <a:lnTo>
                    <a:pt x="32" y="14"/>
                  </a:lnTo>
                  <a:lnTo>
                    <a:pt x="25" y="20"/>
                  </a:lnTo>
                  <a:lnTo>
                    <a:pt x="20" y="26"/>
                  </a:lnTo>
                  <a:lnTo>
                    <a:pt x="17" y="28"/>
                  </a:lnTo>
                  <a:lnTo>
                    <a:pt x="15" y="30"/>
                  </a:lnTo>
                  <a:lnTo>
                    <a:pt x="12" y="32"/>
                  </a:lnTo>
                  <a:lnTo>
                    <a:pt x="8" y="30"/>
                  </a:lnTo>
                  <a:lnTo>
                    <a:pt x="7" y="29"/>
                  </a:lnTo>
                  <a:lnTo>
                    <a:pt x="6" y="27"/>
                  </a:lnTo>
                  <a:lnTo>
                    <a:pt x="6" y="23"/>
                  </a:lnTo>
                  <a:lnTo>
                    <a:pt x="6" y="21"/>
                  </a:lnTo>
                  <a:lnTo>
                    <a:pt x="6" y="15"/>
                  </a:lnTo>
                  <a:lnTo>
                    <a:pt x="5" y="11"/>
                  </a:lnTo>
                  <a:lnTo>
                    <a:pt x="2" y="5"/>
                  </a:lnTo>
                  <a:lnTo>
                    <a:pt x="0" y="0"/>
                  </a:lnTo>
                  <a:lnTo>
                    <a:pt x="0" y="2"/>
                  </a:lnTo>
                  <a:close/>
                </a:path>
              </a:pathLst>
            </a:custGeom>
            <a:solidFill>
              <a:srgbClr val="000000"/>
            </a:solidFill>
            <a:ln w="9525">
              <a:noFill/>
              <a:round/>
              <a:headEnd/>
              <a:tailEnd/>
            </a:ln>
          </p:spPr>
          <p:txBody>
            <a:bodyPr/>
            <a:lstStyle/>
            <a:p>
              <a:endParaRPr lang="zh-CN" altLang="en-US" sz="1800"/>
            </a:p>
          </p:txBody>
        </p:sp>
        <p:sp>
          <p:nvSpPr>
            <p:cNvPr id="109" name="Freeform 386"/>
            <p:cNvSpPr>
              <a:spLocks/>
            </p:cNvSpPr>
            <p:nvPr/>
          </p:nvSpPr>
          <p:spPr bwMode="auto">
            <a:xfrm>
              <a:off x="3157" y="2499"/>
              <a:ext cx="105" cy="298"/>
            </a:xfrm>
            <a:custGeom>
              <a:avLst/>
              <a:gdLst>
                <a:gd name="T0" fmla="*/ 98 w 211"/>
                <a:gd name="T1" fmla="*/ 7 h 595"/>
                <a:gd name="T2" fmla="*/ 87 w 211"/>
                <a:gd name="T3" fmla="*/ 22 h 595"/>
                <a:gd name="T4" fmla="*/ 76 w 211"/>
                <a:gd name="T5" fmla="*/ 38 h 595"/>
                <a:gd name="T6" fmla="*/ 65 w 211"/>
                <a:gd name="T7" fmla="*/ 54 h 595"/>
                <a:gd name="T8" fmla="*/ 53 w 211"/>
                <a:gd name="T9" fmla="*/ 72 h 595"/>
                <a:gd name="T10" fmla="*/ 42 w 211"/>
                <a:gd name="T11" fmla="*/ 91 h 595"/>
                <a:gd name="T12" fmla="*/ 32 w 211"/>
                <a:gd name="T13" fmla="*/ 110 h 595"/>
                <a:gd name="T14" fmla="*/ 24 w 211"/>
                <a:gd name="T15" fmla="*/ 130 h 595"/>
                <a:gd name="T16" fmla="*/ 17 w 211"/>
                <a:gd name="T17" fmla="*/ 151 h 595"/>
                <a:gd name="T18" fmla="*/ 11 w 211"/>
                <a:gd name="T19" fmla="*/ 171 h 595"/>
                <a:gd name="T20" fmla="*/ 7 w 211"/>
                <a:gd name="T21" fmla="*/ 193 h 595"/>
                <a:gd name="T22" fmla="*/ 2 w 211"/>
                <a:gd name="T23" fmla="*/ 214 h 595"/>
                <a:gd name="T24" fmla="*/ 0 w 211"/>
                <a:gd name="T25" fmla="*/ 241 h 595"/>
                <a:gd name="T26" fmla="*/ 1 w 211"/>
                <a:gd name="T27" fmla="*/ 277 h 595"/>
                <a:gd name="T28" fmla="*/ 9 w 211"/>
                <a:gd name="T29" fmla="*/ 297 h 595"/>
                <a:gd name="T30" fmla="*/ 16 w 211"/>
                <a:gd name="T31" fmla="*/ 298 h 595"/>
                <a:gd name="T32" fmla="*/ 26 w 211"/>
                <a:gd name="T33" fmla="*/ 290 h 595"/>
                <a:gd name="T34" fmla="*/ 34 w 211"/>
                <a:gd name="T35" fmla="*/ 277 h 595"/>
                <a:gd name="T36" fmla="*/ 37 w 211"/>
                <a:gd name="T37" fmla="*/ 262 h 595"/>
                <a:gd name="T38" fmla="*/ 39 w 211"/>
                <a:gd name="T39" fmla="*/ 247 h 595"/>
                <a:gd name="T40" fmla="*/ 41 w 211"/>
                <a:gd name="T41" fmla="*/ 218 h 595"/>
                <a:gd name="T42" fmla="*/ 47 w 211"/>
                <a:gd name="T43" fmla="*/ 179 h 595"/>
                <a:gd name="T44" fmla="*/ 53 w 211"/>
                <a:gd name="T45" fmla="*/ 149 h 595"/>
                <a:gd name="T46" fmla="*/ 58 w 211"/>
                <a:gd name="T47" fmla="*/ 129 h 595"/>
                <a:gd name="T48" fmla="*/ 62 w 211"/>
                <a:gd name="T49" fmla="*/ 108 h 595"/>
                <a:gd name="T50" fmla="*/ 68 w 211"/>
                <a:gd name="T51" fmla="*/ 88 h 595"/>
                <a:gd name="T52" fmla="*/ 74 w 211"/>
                <a:gd name="T53" fmla="*/ 68 h 595"/>
                <a:gd name="T54" fmla="*/ 80 w 211"/>
                <a:gd name="T55" fmla="*/ 47 h 595"/>
                <a:gd name="T56" fmla="*/ 88 w 211"/>
                <a:gd name="T57" fmla="*/ 28 h 595"/>
                <a:gd name="T58" fmla="*/ 98 w 211"/>
                <a:gd name="T59" fmla="*/ 9 h 595"/>
                <a:gd name="T60" fmla="*/ 105 w 211"/>
                <a:gd name="T61" fmla="*/ 0 h 595"/>
                <a:gd name="T62" fmla="*/ 105 w 211"/>
                <a:gd name="T63" fmla="*/ 0 h 595"/>
                <a:gd name="T64" fmla="*/ 105 w 211"/>
                <a:gd name="T65" fmla="*/ 0 h 5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95"/>
                <a:gd name="T101" fmla="*/ 211 w 211"/>
                <a:gd name="T102" fmla="*/ 595 h 5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95">
                  <a:moveTo>
                    <a:pt x="211" y="0"/>
                  </a:moveTo>
                  <a:lnTo>
                    <a:pt x="197" y="14"/>
                  </a:lnTo>
                  <a:lnTo>
                    <a:pt x="185" y="29"/>
                  </a:lnTo>
                  <a:lnTo>
                    <a:pt x="174" y="44"/>
                  </a:lnTo>
                  <a:lnTo>
                    <a:pt x="162" y="60"/>
                  </a:lnTo>
                  <a:lnTo>
                    <a:pt x="152" y="76"/>
                  </a:lnTo>
                  <a:lnTo>
                    <a:pt x="140" y="92"/>
                  </a:lnTo>
                  <a:lnTo>
                    <a:pt x="130" y="108"/>
                  </a:lnTo>
                  <a:lnTo>
                    <a:pt x="120" y="124"/>
                  </a:lnTo>
                  <a:lnTo>
                    <a:pt x="107" y="143"/>
                  </a:lnTo>
                  <a:lnTo>
                    <a:pt x="97" y="161"/>
                  </a:lnTo>
                  <a:lnTo>
                    <a:pt x="85" y="181"/>
                  </a:lnTo>
                  <a:lnTo>
                    <a:pt x="76" y="199"/>
                  </a:lnTo>
                  <a:lnTo>
                    <a:pt x="65" y="219"/>
                  </a:lnTo>
                  <a:lnTo>
                    <a:pt x="57" y="239"/>
                  </a:lnTo>
                  <a:lnTo>
                    <a:pt x="49" y="259"/>
                  </a:lnTo>
                  <a:lnTo>
                    <a:pt x="41" y="280"/>
                  </a:lnTo>
                  <a:lnTo>
                    <a:pt x="34" y="301"/>
                  </a:lnTo>
                  <a:lnTo>
                    <a:pt x="29" y="321"/>
                  </a:lnTo>
                  <a:lnTo>
                    <a:pt x="23" y="342"/>
                  </a:lnTo>
                  <a:lnTo>
                    <a:pt x="18" y="364"/>
                  </a:lnTo>
                  <a:lnTo>
                    <a:pt x="14" y="385"/>
                  </a:lnTo>
                  <a:lnTo>
                    <a:pt x="9" y="406"/>
                  </a:lnTo>
                  <a:lnTo>
                    <a:pt x="5" y="427"/>
                  </a:lnTo>
                  <a:lnTo>
                    <a:pt x="3" y="449"/>
                  </a:lnTo>
                  <a:lnTo>
                    <a:pt x="0" y="482"/>
                  </a:lnTo>
                  <a:lnTo>
                    <a:pt x="0" y="518"/>
                  </a:lnTo>
                  <a:lnTo>
                    <a:pt x="3" y="554"/>
                  </a:lnTo>
                  <a:lnTo>
                    <a:pt x="14" y="586"/>
                  </a:lnTo>
                  <a:lnTo>
                    <a:pt x="18" y="593"/>
                  </a:lnTo>
                  <a:lnTo>
                    <a:pt x="25" y="595"/>
                  </a:lnTo>
                  <a:lnTo>
                    <a:pt x="33" y="595"/>
                  </a:lnTo>
                  <a:lnTo>
                    <a:pt x="40" y="592"/>
                  </a:lnTo>
                  <a:lnTo>
                    <a:pt x="52" y="580"/>
                  </a:lnTo>
                  <a:lnTo>
                    <a:pt x="61" y="568"/>
                  </a:lnTo>
                  <a:lnTo>
                    <a:pt x="68" y="554"/>
                  </a:lnTo>
                  <a:lnTo>
                    <a:pt x="72" y="539"/>
                  </a:lnTo>
                  <a:lnTo>
                    <a:pt x="75" y="524"/>
                  </a:lnTo>
                  <a:lnTo>
                    <a:pt x="77" y="509"/>
                  </a:lnTo>
                  <a:lnTo>
                    <a:pt x="78" y="493"/>
                  </a:lnTo>
                  <a:lnTo>
                    <a:pt x="79" y="477"/>
                  </a:lnTo>
                  <a:lnTo>
                    <a:pt x="83" y="436"/>
                  </a:lnTo>
                  <a:lnTo>
                    <a:pt x="88" y="397"/>
                  </a:lnTo>
                  <a:lnTo>
                    <a:pt x="95" y="357"/>
                  </a:lnTo>
                  <a:lnTo>
                    <a:pt x="103" y="318"/>
                  </a:lnTo>
                  <a:lnTo>
                    <a:pt x="107" y="297"/>
                  </a:lnTo>
                  <a:lnTo>
                    <a:pt x="112" y="276"/>
                  </a:lnTo>
                  <a:lnTo>
                    <a:pt x="116" y="257"/>
                  </a:lnTo>
                  <a:lnTo>
                    <a:pt x="121" y="236"/>
                  </a:lnTo>
                  <a:lnTo>
                    <a:pt x="125" y="216"/>
                  </a:lnTo>
                  <a:lnTo>
                    <a:pt x="131" y="197"/>
                  </a:lnTo>
                  <a:lnTo>
                    <a:pt x="137" y="176"/>
                  </a:lnTo>
                  <a:lnTo>
                    <a:pt x="143" y="157"/>
                  </a:lnTo>
                  <a:lnTo>
                    <a:pt x="148" y="136"/>
                  </a:lnTo>
                  <a:lnTo>
                    <a:pt x="154" y="115"/>
                  </a:lnTo>
                  <a:lnTo>
                    <a:pt x="161" y="94"/>
                  </a:lnTo>
                  <a:lnTo>
                    <a:pt x="168" y="75"/>
                  </a:lnTo>
                  <a:lnTo>
                    <a:pt x="176" y="55"/>
                  </a:lnTo>
                  <a:lnTo>
                    <a:pt x="185" y="36"/>
                  </a:lnTo>
                  <a:lnTo>
                    <a:pt x="197" y="17"/>
                  </a:lnTo>
                  <a:lnTo>
                    <a:pt x="211" y="1"/>
                  </a:lnTo>
                  <a:lnTo>
                    <a:pt x="211" y="0"/>
                  </a:lnTo>
                  <a:close/>
                </a:path>
              </a:pathLst>
            </a:custGeom>
            <a:solidFill>
              <a:srgbClr val="000000"/>
            </a:solidFill>
            <a:ln w="9525">
              <a:noFill/>
              <a:round/>
              <a:headEnd/>
              <a:tailEnd/>
            </a:ln>
          </p:spPr>
          <p:txBody>
            <a:bodyPr/>
            <a:lstStyle/>
            <a:p>
              <a:endParaRPr lang="zh-CN" altLang="en-US" sz="1800"/>
            </a:p>
          </p:txBody>
        </p:sp>
        <p:sp>
          <p:nvSpPr>
            <p:cNvPr id="110" name="Freeform 387"/>
            <p:cNvSpPr>
              <a:spLocks/>
            </p:cNvSpPr>
            <p:nvPr/>
          </p:nvSpPr>
          <p:spPr bwMode="auto">
            <a:xfrm>
              <a:off x="3269" y="2425"/>
              <a:ext cx="9" cy="60"/>
            </a:xfrm>
            <a:custGeom>
              <a:avLst/>
              <a:gdLst>
                <a:gd name="T0" fmla="*/ 0 w 20"/>
                <a:gd name="T1" fmla="*/ 0 h 119"/>
                <a:gd name="T2" fmla="*/ 0 w 20"/>
                <a:gd name="T3" fmla="*/ 15 h 119"/>
                <a:gd name="T4" fmla="*/ 2 w 20"/>
                <a:gd name="T5" fmla="*/ 30 h 119"/>
                <a:gd name="T6" fmla="*/ 5 w 20"/>
                <a:gd name="T7" fmla="*/ 45 h 119"/>
                <a:gd name="T8" fmla="*/ 7 w 20"/>
                <a:gd name="T9" fmla="*/ 59 h 119"/>
                <a:gd name="T10" fmla="*/ 7 w 20"/>
                <a:gd name="T11" fmla="*/ 60 h 119"/>
                <a:gd name="T12" fmla="*/ 8 w 20"/>
                <a:gd name="T13" fmla="*/ 59 h 119"/>
                <a:gd name="T14" fmla="*/ 9 w 20"/>
                <a:gd name="T15" fmla="*/ 59 h 119"/>
                <a:gd name="T16" fmla="*/ 9 w 20"/>
                <a:gd name="T17" fmla="*/ 58 h 119"/>
                <a:gd name="T18" fmla="*/ 7 w 20"/>
                <a:gd name="T19" fmla="*/ 44 h 119"/>
                <a:gd name="T20" fmla="*/ 5 w 20"/>
                <a:gd name="T21" fmla="*/ 29 h 119"/>
                <a:gd name="T22" fmla="*/ 2 w 20"/>
                <a:gd name="T23" fmla="*/ 15 h 119"/>
                <a:gd name="T24" fmla="*/ 0 w 20"/>
                <a:gd name="T25" fmla="*/ 0 h 119"/>
                <a:gd name="T26" fmla="*/ 0 w 20"/>
                <a:gd name="T27" fmla="*/ 0 h 119"/>
                <a:gd name="T28" fmla="*/ 0 w 20"/>
                <a:gd name="T29" fmla="*/ 0 h 119"/>
                <a:gd name="T30" fmla="*/ 0 w 20"/>
                <a:gd name="T31" fmla="*/ 0 h 119"/>
                <a:gd name="T32" fmla="*/ 0 w 20"/>
                <a:gd name="T33" fmla="*/ 0 h 119"/>
                <a:gd name="T34" fmla="*/ 0 w 20"/>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19"/>
                <a:gd name="T56" fmla="*/ 20 w 20"/>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19">
                  <a:moveTo>
                    <a:pt x="0" y="0"/>
                  </a:moveTo>
                  <a:lnTo>
                    <a:pt x="1" y="30"/>
                  </a:lnTo>
                  <a:lnTo>
                    <a:pt x="5" y="60"/>
                  </a:lnTo>
                  <a:lnTo>
                    <a:pt x="10" y="89"/>
                  </a:lnTo>
                  <a:lnTo>
                    <a:pt x="15" y="118"/>
                  </a:lnTo>
                  <a:lnTo>
                    <a:pt x="16" y="119"/>
                  </a:lnTo>
                  <a:lnTo>
                    <a:pt x="18" y="118"/>
                  </a:lnTo>
                  <a:lnTo>
                    <a:pt x="20" y="117"/>
                  </a:lnTo>
                  <a:lnTo>
                    <a:pt x="20" y="116"/>
                  </a:lnTo>
                  <a:lnTo>
                    <a:pt x="15" y="87"/>
                  </a:lnTo>
                  <a:lnTo>
                    <a:pt x="10" y="58"/>
                  </a:lnTo>
                  <a:lnTo>
                    <a:pt x="4" y="29"/>
                  </a:lnTo>
                  <a:lnTo>
                    <a:pt x="0" y="0"/>
                  </a:lnTo>
                  <a:close/>
                </a:path>
              </a:pathLst>
            </a:custGeom>
            <a:solidFill>
              <a:srgbClr val="000000"/>
            </a:solidFill>
            <a:ln w="9525">
              <a:noFill/>
              <a:round/>
              <a:headEnd/>
              <a:tailEnd/>
            </a:ln>
          </p:spPr>
          <p:txBody>
            <a:bodyPr/>
            <a:lstStyle/>
            <a:p>
              <a:endParaRPr lang="zh-CN" altLang="en-US" sz="1800"/>
            </a:p>
          </p:txBody>
        </p:sp>
        <p:sp>
          <p:nvSpPr>
            <p:cNvPr id="111" name="Freeform 388"/>
            <p:cNvSpPr>
              <a:spLocks/>
            </p:cNvSpPr>
            <p:nvPr/>
          </p:nvSpPr>
          <p:spPr bwMode="auto">
            <a:xfrm>
              <a:off x="3247" y="2425"/>
              <a:ext cx="150" cy="68"/>
            </a:xfrm>
            <a:custGeom>
              <a:avLst/>
              <a:gdLst>
                <a:gd name="T0" fmla="*/ 150 w 299"/>
                <a:gd name="T1" fmla="*/ 0 h 136"/>
                <a:gd name="T2" fmla="*/ 146 w 299"/>
                <a:gd name="T3" fmla="*/ 2 h 136"/>
                <a:gd name="T4" fmla="*/ 142 w 299"/>
                <a:gd name="T5" fmla="*/ 3 h 136"/>
                <a:gd name="T6" fmla="*/ 139 w 299"/>
                <a:gd name="T7" fmla="*/ 6 h 136"/>
                <a:gd name="T8" fmla="*/ 135 w 299"/>
                <a:gd name="T9" fmla="*/ 7 h 136"/>
                <a:gd name="T10" fmla="*/ 132 w 299"/>
                <a:gd name="T11" fmla="*/ 10 h 136"/>
                <a:gd name="T12" fmla="*/ 128 w 299"/>
                <a:gd name="T13" fmla="*/ 13 h 136"/>
                <a:gd name="T14" fmla="*/ 126 w 299"/>
                <a:gd name="T15" fmla="*/ 15 h 136"/>
                <a:gd name="T16" fmla="*/ 122 w 299"/>
                <a:gd name="T17" fmla="*/ 17 h 136"/>
                <a:gd name="T18" fmla="*/ 118 w 299"/>
                <a:gd name="T19" fmla="*/ 21 h 136"/>
                <a:gd name="T20" fmla="*/ 113 w 299"/>
                <a:gd name="T21" fmla="*/ 24 h 136"/>
                <a:gd name="T22" fmla="*/ 108 w 299"/>
                <a:gd name="T23" fmla="*/ 26 h 136"/>
                <a:gd name="T24" fmla="*/ 104 w 299"/>
                <a:gd name="T25" fmla="*/ 29 h 136"/>
                <a:gd name="T26" fmla="*/ 99 w 299"/>
                <a:gd name="T27" fmla="*/ 31 h 136"/>
                <a:gd name="T28" fmla="*/ 94 w 299"/>
                <a:gd name="T29" fmla="*/ 34 h 136"/>
                <a:gd name="T30" fmla="*/ 89 w 299"/>
                <a:gd name="T31" fmla="*/ 36 h 136"/>
                <a:gd name="T32" fmla="*/ 84 w 299"/>
                <a:gd name="T33" fmla="*/ 37 h 136"/>
                <a:gd name="T34" fmla="*/ 74 w 299"/>
                <a:gd name="T35" fmla="*/ 41 h 136"/>
                <a:gd name="T36" fmla="*/ 65 w 299"/>
                <a:gd name="T37" fmla="*/ 44 h 136"/>
                <a:gd name="T38" fmla="*/ 54 w 299"/>
                <a:gd name="T39" fmla="*/ 47 h 136"/>
                <a:gd name="T40" fmla="*/ 44 w 299"/>
                <a:gd name="T41" fmla="*/ 49 h 136"/>
                <a:gd name="T42" fmla="*/ 34 w 299"/>
                <a:gd name="T43" fmla="*/ 52 h 136"/>
                <a:gd name="T44" fmla="*/ 24 w 299"/>
                <a:gd name="T45" fmla="*/ 55 h 136"/>
                <a:gd name="T46" fmla="*/ 14 w 299"/>
                <a:gd name="T47" fmla="*/ 57 h 136"/>
                <a:gd name="T48" fmla="*/ 4 w 299"/>
                <a:gd name="T49" fmla="*/ 60 h 136"/>
                <a:gd name="T50" fmla="*/ 2 w 299"/>
                <a:gd name="T51" fmla="*/ 62 h 136"/>
                <a:gd name="T52" fmla="*/ 0 w 299"/>
                <a:gd name="T53" fmla="*/ 66 h 136"/>
                <a:gd name="T54" fmla="*/ 0 w 299"/>
                <a:gd name="T55" fmla="*/ 68 h 136"/>
                <a:gd name="T56" fmla="*/ 3 w 299"/>
                <a:gd name="T57" fmla="*/ 68 h 136"/>
                <a:gd name="T58" fmla="*/ 13 w 299"/>
                <a:gd name="T59" fmla="*/ 67 h 136"/>
                <a:gd name="T60" fmla="*/ 22 w 299"/>
                <a:gd name="T61" fmla="*/ 65 h 136"/>
                <a:gd name="T62" fmla="*/ 32 w 299"/>
                <a:gd name="T63" fmla="*/ 62 h 136"/>
                <a:gd name="T64" fmla="*/ 43 w 299"/>
                <a:gd name="T65" fmla="*/ 58 h 136"/>
                <a:gd name="T66" fmla="*/ 52 w 299"/>
                <a:gd name="T67" fmla="*/ 54 h 136"/>
                <a:gd name="T68" fmla="*/ 62 w 299"/>
                <a:gd name="T69" fmla="*/ 50 h 136"/>
                <a:gd name="T70" fmla="*/ 71 w 299"/>
                <a:gd name="T71" fmla="*/ 47 h 136"/>
                <a:gd name="T72" fmla="*/ 80 w 299"/>
                <a:gd name="T73" fmla="*/ 43 h 136"/>
                <a:gd name="T74" fmla="*/ 84 w 299"/>
                <a:gd name="T75" fmla="*/ 41 h 136"/>
                <a:gd name="T76" fmla="*/ 88 w 299"/>
                <a:gd name="T77" fmla="*/ 39 h 136"/>
                <a:gd name="T78" fmla="*/ 92 w 299"/>
                <a:gd name="T79" fmla="*/ 37 h 136"/>
                <a:gd name="T80" fmla="*/ 96 w 299"/>
                <a:gd name="T81" fmla="*/ 35 h 136"/>
                <a:gd name="T82" fmla="*/ 99 w 299"/>
                <a:gd name="T83" fmla="*/ 34 h 136"/>
                <a:gd name="T84" fmla="*/ 103 w 299"/>
                <a:gd name="T85" fmla="*/ 31 h 136"/>
                <a:gd name="T86" fmla="*/ 107 w 299"/>
                <a:gd name="T87" fmla="*/ 29 h 136"/>
                <a:gd name="T88" fmla="*/ 110 w 299"/>
                <a:gd name="T89" fmla="*/ 26 h 136"/>
                <a:gd name="T90" fmla="*/ 115 w 299"/>
                <a:gd name="T91" fmla="*/ 23 h 136"/>
                <a:gd name="T92" fmla="*/ 120 w 299"/>
                <a:gd name="T93" fmla="*/ 20 h 136"/>
                <a:gd name="T94" fmla="*/ 125 w 299"/>
                <a:gd name="T95" fmla="*/ 17 h 136"/>
                <a:gd name="T96" fmla="*/ 130 w 299"/>
                <a:gd name="T97" fmla="*/ 13 h 136"/>
                <a:gd name="T98" fmla="*/ 135 w 299"/>
                <a:gd name="T99" fmla="*/ 9 h 136"/>
                <a:gd name="T100" fmla="*/ 139 w 299"/>
                <a:gd name="T101" fmla="*/ 6 h 136"/>
                <a:gd name="T102" fmla="*/ 145 w 299"/>
                <a:gd name="T103" fmla="*/ 3 h 136"/>
                <a:gd name="T104" fmla="*/ 150 w 299"/>
                <a:gd name="T105" fmla="*/ 0 h 136"/>
                <a:gd name="T106" fmla="*/ 150 w 299"/>
                <a:gd name="T107" fmla="*/ 0 h 136"/>
                <a:gd name="T108" fmla="*/ 150 w 299"/>
                <a:gd name="T109" fmla="*/ 0 h 136"/>
                <a:gd name="T110" fmla="*/ 150 w 299"/>
                <a:gd name="T111" fmla="*/ 0 h 136"/>
                <a:gd name="T112" fmla="*/ 150 w 299"/>
                <a:gd name="T113" fmla="*/ 0 h 136"/>
                <a:gd name="T114" fmla="*/ 150 w 299"/>
                <a:gd name="T115" fmla="*/ 0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9"/>
                <a:gd name="T175" fmla="*/ 0 h 136"/>
                <a:gd name="T176" fmla="*/ 299 w 299"/>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9" h="136">
                  <a:moveTo>
                    <a:pt x="299" y="0"/>
                  </a:moveTo>
                  <a:lnTo>
                    <a:pt x="292" y="4"/>
                  </a:lnTo>
                  <a:lnTo>
                    <a:pt x="284" y="7"/>
                  </a:lnTo>
                  <a:lnTo>
                    <a:pt x="277" y="12"/>
                  </a:lnTo>
                  <a:lnTo>
                    <a:pt x="270" y="15"/>
                  </a:lnTo>
                  <a:lnTo>
                    <a:pt x="263" y="21"/>
                  </a:lnTo>
                  <a:lnTo>
                    <a:pt x="256" y="26"/>
                  </a:lnTo>
                  <a:lnTo>
                    <a:pt x="251" y="30"/>
                  </a:lnTo>
                  <a:lnTo>
                    <a:pt x="244" y="35"/>
                  </a:lnTo>
                  <a:lnTo>
                    <a:pt x="235" y="42"/>
                  </a:lnTo>
                  <a:lnTo>
                    <a:pt x="225" y="48"/>
                  </a:lnTo>
                  <a:lnTo>
                    <a:pt x="216" y="53"/>
                  </a:lnTo>
                  <a:lnTo>
                    <a:pt x="207" y="58"/>
                  </a:lnTo>
                  <a:lnTo>
                    <a:pt x="198" y="63"/>
                  </a:lnTo>
                  <a:lnTo>
                    <a:pt x="187" y="67"/>
                  </a:lnTo>
                  <a:lnTo>
                    <a:pt x="178" y="72"/>
                  </a:lnTo>
                  <a:lnTo>
                    <a:pt x="168" y="75"/>
                  </a:lnTo>
                  <a:lnTo>
                    <a:pt x="148" y="82"/>
                  </a:lnTo>
                  <a:lnTo>
                    <a:pt x="129" y="89"/>
                  </a:lnTo>
                  <a:lnTo>
                    <a:pt x="108" y="94"/>
                  </a:lnTo>
                  <a:lnTo>
                    <a:pt x="88" y="99"/>
                  </a:lnTo>
                  <a:lnTo>
                    <a:pt x="67" y="104"/>
                  </a:lnTo>
                  <a:lnTo>
                    <a:pt x="47" y="110"/>
                  </a:lnTo>
                  <a:lnTo>
                    <a:pt x="27" y="114"/>
                  </a:lnTo>
                  <a:lnTo>
                    <a:pt x="8" y="121"/>
                  </a:lnTo>
                  <a:lnTo>
                    <a:pt x="3" y="125"/>
                  </a:lnTo>
                  <a:lnTo>
                    <a:pt x="0" y="131"/>
                  </a:lnTo>
                  <a:lnTo>
                    <a:pt x="0" y="135"/>
                  </a:lnTo>
                  <a:lnTo>
                    <a:pt x="5" y="136"/>
                  </a:lnTo>
                  <a:lnTo>
                    <a:pt x="25" y="134"/>
                  </a:lnTo>
                  <a:lnTo>
                    <a:pt x="44" y="129"/>
                  </a:lnTo>
                  <a:lnTo>
                    <a:pt x="64" y="124"/>
                  </a:lnTo>
                  <a:lnTo>
                    <a:pt x="85" y="117"/>
                  </a:lnTo>
                  <a:lnTo>
                    <a:pt x="103" y="109"/>
                  </a:lnTo>
                  <a:lnTo>
                    <a:pt x="123" y="101"/>
                  </a:lnTo>
                  <a:lnTo>
                    <a:pt x="141" y="94"/>
                  </a:lnTo>
                  <a:lnTo>
                    <a:pt x="160" y="86"/>
                  </a:lnTo>
                  <a:lnTo>
                    <a:pt x="168" y="82"/>
                  </a:lnTo>
                  <a:lnTo>
                    <a:pt x="175" y="79"/>
                  </a:lnTo>
                  <a:lnTo>
                    <a:pt x="183" y="75"/>
                  </a:lnTo>
                  <a:lnTo>
                    <a:pt x="191" y="71"/>
                  </a:lnTo>
                  <a:lnTo>
                    <a:pt x="198" y="67"/>
                  </a:lnTo>
                  <a:lnTo>
                    <a:pt x="206" y="63"/>
                  </a:lnTo>
                  <a:lnTo>
                    <a:pt x="213" y="58"/>
                  </a:lnTo>
                  <a:lnTo>
                    <a:pt x="220" y="53"/>
                  </a:lnTo>
                  <a:lnTo>
                    <a:pt x="230" y="46"/>
                  </a:lnTo>
                  <a:lnTo>
                    <a:pt x="239" y="40"/>
                  </a:lnTo>
                  <a:lnTo>
                    <a:pt x="250" y="33"/>
                  </a:lnTo>
                  <a:lnTo>
                    <a:pt x="259" y="26"/>
                  </a:lnTo>
                  <a:lnTo>
                    <a:pt x="269" y="19"/>
                  </a:lnTo>
                  <a:lnTo>
                    <a:pt x="278" y="12"/>
                  </a:lnTo>
                  <a:lnTo>
                    <a:pt x="289" y="6"/>
                  </a:lnTo>
                  <a:lnTo>
                    <a:pt x="299" y="0"/>
                  </a:lnTo>
                  <a:close/>
                </a:path>
              </a:pathLst>
            </a:custGeom>
            <a:solidFill>
              <a:srgbClr val="000000"/>
            </a:solidFill>
            <a:ln w="9525">
              <a:noFill/>
              <a:round/>
              <a:headEnd/>
              <a:tailEnd/>
            </a:ln>
          </p:spPr>
          <p:txBody>
            <a:bodyPr/>
            <a:lstStyle/>
            <a:p>
              <a:endParaRPr lang="zh-CN" altLang="en-US" sz="1800"/>
            </a:p>
          </p:txBody>
        </p:sp>
        <p:sp>
          <p:nvSpPr>
            <p:cNvPr id="112" name="Freeform 389"/>
            <p:cNvSpPr>
              <a:spLocks/>
            </p:cNvSpPr>
            <p:nvPr/>
          </p:nvSpPr>
          <p:spPr bwMode="auto">
            <a:xfrm>
              <a:off x="3266" y="2481"/>
              <a:ext cx="10" cy="67"/>
            </a:xfrm>
            <a:custGeom>
              <a:avLst/>
              <a:gdLst>
                <a:gd name="T0" fmla="*/ 2 w 19"/>
                <a:gd name="T1" fmla="*/ 0 h 136"/>
                <a:gd name="T2" fmla="*/ 1 w 19"/>
                <a:gd name="T3" fmla="*/ 16 h 136"/>
                <a:gd name="T4" fmla="*/ 0 w 19"/>
                <a:gd name="T5" fmla="*/ 34 h 136"/>
                <a:gd name="T6" fmla="*/ 1 w 19"/>
                <a:gd name="T7" fmla="*/ 52 h 136"/>
                <a:gd name="T8" fmla="*/ 6 w 19"/>
                <a:gd name="T9" fmla="*/ 67 h 136"/>
                <a:gd name="T10" fmla="*/ 8 w 19"/>
                <a:gd name="T11" fmla="*/ 67 h 136"/>
                <a:gd name="T12" fmla="*/ 9 w 19"/>
                <a:gd name="T13" fmla="*/ 67 h 136"/>
                <a:gd name="T14" fmla="*/ 10 w 19"/>
                <a:gd name="T15" fmla="*/ 66 h 136"/>
                <a:gd name="T16" fmla="*/ 10 w 19"/>
                <a:gd name="T17" fmla="*/ 65 h 136"/>
                <a:gd name="T18" fmla="*/ 6 w 19"/>
                <a:gd name="T19" fmla="*/ 49 h 136"/>
                <a:gd name="T20" fmla="*/ 4 w 19"/>
                <a:gd name="T21" fmla="*/ 33 h 136"/>
                <a:gd name="T22" fmla="*/ 3 w 19"/>
                <a:gd name="T23" fmla="*/ 16 h 136"/>
                <a:gd name="T24" fmla="*/ 2 w 19"/>
                <a:gd name="T25" fmla="*/ 0 h 136"/>
                <a:gd name="T26" fmla="*/ 2 w 19"/>
                <a:gd name="T27" fmla="*/ 0 h 136"/>
                <a:gd name="T28" fmla="*/ 2 w 19"/>
                <a:gd name="T29" fmla="*/ 0 h 136"/>
                <a:gd name="T30" fmla="*/ 2 w 19"/>
                <a:gd name="T31" fmla="*/ 0 h 136"/>
                <a:gd name="T32" fmla="*/ 2 w 19"/>
                <a:gd name="T33" fmla="*/ 0 h 136"/>
                <a:gd name="T34" fmla="*/ 2 w 19"/>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36"/>
                <a:gd name="T56" fmla="*/ 19 w 19"/>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36">
                  <a:moveTo>
                    <a:pt x="4" y="0"/>
                  </a:moveTo>
                  <a:lnTo>
                    <a:pt x="2" y="33"/>
                  </a:lnTo>
                  <a:lnTo>
                    <a:pt x="0" y="69"/>
                  </a:lnTo>
                  <a:lnTo>
                    <a:pt x="2" y="105"/>
                  </a:lnTo>
                  <a:lnTo>
                    <a:pt x="12" y="136"/>
                  </a:lnTo>
                  <a:lnTo>
                    <a:pt x="15" y="136"/>
                  </a:lnTo>
                  <a:lnTo>
                    <a:pt x="17" y="135"/>
                  </a:lnTo>
                  <a:lnTo>
                    <a:pt x="19" y="134"/>
                  </a:lnTo>
                  <a:lnTo>
                    <a:pt x="19" y="131"/>
                  </a:lnTo>
                  <a:lnTo>
                    <a:pt x="11" y="99"/>
                  </a:lnTo>
                  <a:lnTo>
                    <a:pt x="7" y="67"/>
                  </a:lnTo>
                  <a:lnTo>
                    <a:pt x="5" y="33"/>
                  </a:lnTo>
                  <a:lnTo>
                    <a:pt x="4" y="0"/>
                  </a:lnTo>
                  <a:close/>
                </a:path>
              </a:pathLst>
            </a:custGeom>
            <a:solidFill>
              <a:srgbClr val="000000"/>
            </a:solidFill>
            <a:ln w="9525">
              <a:noFill/>
              <a:round/>
              <a:headEnd/>
              <a:tailEnd/>
            </a:ln>
          </p:spPr>
          <p:txBody>
            <a:bodyPr/>
            <a:lstStyle/>
            <a:p>
              <a:endParaRPr lang="zh-CN" altLang="en-US" sz="1800"/>
            </a:p>
          </p:txBody>
        </p:sp>
        <p:sp>
          <p:nvSpPr>
            <p:cNvPr id="113" name="Freeform 390"/>
            <p:cNvSpPr>
              <a:spLocks/>
            </p:cNvSpPr>
            <p:nvPr/>
          </p:nvSpPr>
          <p:spPr bwMode="auto">
            <a:xfrm>
              <a:off x="3236" y="2475"/>
              <a:ext cx="48" cy="55"/>
            </a:xfrm>
            <a:custGeom>
              <a:avLst/>
              <a:gdLst>
                <a:gd name="T0" fmla="*/ 0 w 95"/>
                <a:gd name="T1" fmla="*/ 55 h 111"/>
                <a:gd name="T2" fmla="*/ 4 w 95"/>
                <a:gd name="T3" fmla="*/ 54 h 111"/>
                <a:gd name="T4" fmla="*/ 6 w 95"/>
                <a:gd name="T5" fmla="*/ 53 h 111"/>
                <a:gd name="T6" fmla="*/ 9 w 95"/>
                <a:gd name="T7" fmla="*/ 52 h 111"/>
                <a:gd name="T8" fmla="*/ 12 w 95"/>
                <a:gd name="T9" fmla="*/ 52 h 111"/>
                <a:gd name="T10" fmla="*/ 14 w 95"/>
                <a:gd name="T11" fmla="*/ 51 h 111"/>
                <a:gd name="T12" fmla="*/ 16 w 95"/>
                <a:gd name="T13" fmla="*/ 50 h 111"/>
                <a:gd name="T14" fmla="*/ 18 w 95"/>
                <a:gd name="T15" fmla="*/ 49 h 111"/>
                <a:gd name="T16" fmla="*/ 20 w 95"/>
                <a:gd name="T17" fmla="*/ 48 h 111"/>
                <a:gd name="T18" fmla="*/ 23 w 95"/>
                <a:gd name="T19" fmla="*/ 48 h 111"/>
                <a:gd name="T20" fmla="*/ 24 w 95"/>
                <a:gd name="T21" fmla="*/ 47 h 111"/>
                <a:gd name="T22" fmla="*/ 26 w 95"/>
                <a:gd name="T23" fmla="*/ 45 h 111"/>
                <a:gd name="T24" fmla="*/ 28 w 95"/>
                <a:gd name="T25" fmla="*/ 44 h 111"/>
                <a:gd name="T26" fmla="*/ 28 w 95"/>
                <a:gd name="T27" fmla="*/ 44 h 111"/>
                <a:gd name="T28" fmla="*/ 30 w 95"/>
                <a:gd name="T29" fmla="*/ 43 h 111"/>
                <a:gd name="T30" fmla="*/ 30 w 95"/>
                <a:gd name="T31" fmla="*/ 42 h 111"/>
                <a:gd name="T32" fmla="*/ 31 w 95"/>
                <a:gd name="T33" fmla="*/ 41 h 111"/>
                <a:gd name="T34" fmla="*/ 32 w 95"/>
                <a:gd name="T35" fmla="*/ 41 h 111"/>
                <a:gd name="T36" fmla="*/ 33 w 95"/>
                <a:gd name="T37" fmla="*/ 41 h 111"/>
                <a:gd name="T38" fmla="*/ 33 w 95"/>
                <a:gd name="T39" fmla="*/ 41 h 111"/>
                <a:gd name="T40" fmla="*/ 32 w 95"/>
                <a:gd name="T41" fmla="*/ 41 h 111"/>
                <a:gd name="T42" fmla="*/ 36 w 95"/>
                <a:gd name="T43" fmla="*/ 40 h 111"/>
                <a:gd name="T44" fmla="*/ 40 w 95"/>
                <a:gd name="T45" fmla="*/ 37 h 111"/>
                <a:gd name="T46" fmla="*/ 44 w 95"/>
                <a:gd name="T47" fmla="*/ 33 h 111"/>
                <a:gd name="T48" fmla="*/ 46 w 95"/>
                <a:gd name="T49" fmla="*/ 28 h 111"/>
                <a:gd name="T50" fmla="*/ 47 w 95"/>
                <a:gd name="T51" fmla="*/ 24 h 111"/>
                <a:gd name="T52" fmla="*/ 48 w 95"/>
                <a:gd name="T53" fmla="*/ 18 h 111"/>
                <a:gd name="T54" fmla="*/ 47 w 95"/>
                <a:gd name="T55" fmla="*/ 14 h 111"/>
                <a:gd name="T56" fmla="*/ 46 w 95"/>
                <a:gd name="T57" fmla="*/ 9 h 111"/>
                <a:gd name="T58" fmla="*/ 42 w 95"/>
                <a:gd name="T59" fmla="*/ 5 h 111"/>
                <a:gd name="T60" fmla="*/ 38 w 95"/>
                <a:gd name="T61" fmla="*/ 2 h 111"/>
                <a:gd name="T62" fmla="*/ 32 w 95"/>
                <a:gd name="T63" fmla="*/ 0 h 111"/>
                <a:gd name="T64" fmla="*/ 27 w 95"/>
                <a:gd name="T65" fmla="*/ 0 h 111"/>
                <a:gd name="T66" fmla="*/ 21 w 95"/>
                <a:gd name="T67" fmla="*/ 1 h 111"/>
                <a:gd name="T68" fmla="*/ 17 w 95"/>
                <a:gd name="T69" fmla="*/ 4 h 111"/>
                <a:gd name="T70" fmla="*/ 12 w 95"/>
                <a:gd name="T71" fmla="*/ 7 h 111"/>
                <a:gd name="T72" fmla="*/ 9 w 95"/>
                <a:gd name="T73" fmla="*/ 12 h 111"/>
                <a:gd name="T74" fmla="*/ 6 w 95"/>
                <a:gd name="T75" fmla="*/ 17 h 111"/>
                <a:gd name="T76" fmla="*/ 5 w 95"/>
                <a:gd name="T77" fmla="*/ 23 h 111"/>
                <a:gd name="T78" fmla="*/ 4 w 95"/>
                <a:gd name="T79" fmla="*/ 28 h 111"/>
                <a:gd name="T80" fmla="*/ 4 w 95"/>
                <a:gd name="T81" fmla="*/ 34 h 111"/>
                <a:gd name="T82" fmla="*/ 4 w 95"/>
                <a:gd name="T83" fmla="*/ 36 h 111"/>
                <a:gd name="T84" fmla="*/ 2 w 95"/>
                <a:gd name="T85" fmla="*/ 37 h 111"/>
                <a:gd name="T86" fmla="*/ 2 w 95"/>
                <a:gd name="T87" fmla="*/ 40 h 111"/>
                <a:gd name="T88" fmla="*/ 1 w 95"/>
                <a:gd name="T89" fmla="*/ 41 h 111"/>
                <a:gd name="T90" fmla="*/ 1 w 95"/>
                <a:gd name="T91" fmla="*/ 45 h 111"/>
                <a:gd name="T92" fmla="*/ 1 w 95"/>
                <a:gd name="T93" fmla="*/ 48 h 111"/>
                <a:gd name="T94" fmla="*/ 0 w 95"/>
                <a:gd name="T95" fmla="*/ 52 h 111"/>
                <a:gd name="T96" fmla="*/ 0 w 95"/>
                <a:gd name="T97" fmla="*/ 55 h 111"/>
                <a:gd name="T98" fmla="*/ 0 w 95"/>
                <a:gd name="T99" fmla="*/ 55 h 111"/>
                <a:gd name="T100" fmla="*/ 0 w 95"/>
                <a:gd name="T101" fmla="*/ 55 h 111"/>
                <a:gd name="T102" fmla="*/ 0 w 95"/>
                <a:gd name="T103" fmla="*/ 55 h 111"/>
                <a:gd name="T104" fmla="*/ 0 w 95"/>
                <a:gd name="T105" fmla="*/ 55 h 111"/>
                <a:gd name="T106" fmla="*/ 0 w 95"/>
                <a:gd name="T107" fmla="*/ 55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
                <a:gd name="T163" fmla="*/ 0 h 111"/>
                <a:gd name="T164" fmla="*/ 95 w 95"/>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 h="111">
                  <a:moveTo>
                    <a:pt x="0" y="111"/>
                  </a:moveTo>
                  <a:lnTo>
                    <a:pt x="7" y="109"/>
                  </a:lnTo>
                  <a:lnTo>
                    <a:pt x="11" y="106"/>
                  </a:lnTo>
                  <a:lnTo>
                    <a:pt x="17" y="105"/>
                  </a:lnTo>
                  <a:lnTo>
                    <a:pt x="23" y="104"/>
                  </a:lnTo>
                  <a:lnTo>
                    <a:pt x="27" y="102"/>
                  </a:lnTo>
                  <a:lnTo>
                    <a:pt x="32" y="101"/>
                  </a:lnTo>
                  <a:lnTo>
                    <a:pt x="35" y="98"/>
                  </a:lnTo>
                  <a:lnTo>
                    <a:pt x="40" y="97"/>
                  </a:lnTo>
                  <a:lnTo>
                    <a:pt x="45" y="96"/>
                  </a:lnTo>
                  <a:lnTo>
                    <a:pt x="48" y="94"/>
                  </a:lnTo>
                  <a:lnTo>
                    <a:pt x="52" y="91"/>
                  </a:lnTo>
                  <a:lnTo>
                    <a:pt x="55" y="89"/>
                  </a:lnTo>
                  <a:lnTo>
                    <a:pt x="56" y="88"/>
                  </a:lnTo>
                  <a:lnTo>
                    <a:pt x="59" y="86"/>
                  </a:lnTo>
                  <a:lnTo>
                    <a:pt x="60" y="85"/>
                  </a:lnTo>
                  <a:lnTo>
                    <a:pt x="61" y="83"/>
                  </a:lnTo>
                  <a:lnTo>
                    <a:pt x="63" y="82"/>
                  </a:lnTo>
                  <a:lnTo>
                    <a:pt x="65" y="82"/>
                  </a:lnTo>
                  <a:lnTo>
                    <a:pt x="63" y="83"/>
                  </a:lnTo>
                  <a:lnTo>
                    <a:pt x="72" y="80"/>
                  </a:lnTo>
                  <a:lnTo>
                    <a:pt x="80" y="74"/>
                  </a:lnTo>
                  <a:lnTo>
                    <a:pt x="87" y="66"/>
                  </a:lnTo>
                  <a:lnTo>
                    <a:pt x="92" y="57"/>
                  </a:lnTo>
                  <a:lnTo>
                    <a:pt x="94" y="48"/>
                  </a:lnTo>
                  <a:lnTo>
                    <a:pt x="95" y="37"/>
                  </a:lnTo>
                  <a:lnTo>
                    <a:pt x="94" y="28"/>
                  </a:lnTo>
                  <a:lnTo>
                    <a:pt x="91" y="19"/>
                  </a:lnTo>
                  <a:lnTo>
                    <a:pt x="84" y="10"/>
                  </a:lnTo>
                  <a:lnTo>
                    <a:pt x="75" y="4"/>
                  </a:lnTo>
                  <a:lnTo>
                    <a:pt x="64" y="0"/>
                  </a:lnTo>
                  <a:lnTo>
                    <a:pt x="54" y="0"/>
                  </a:lnTo>
                  <a:lnTo>
                    <a:pt x="42" y="3"/>
                  </a:lnTo>
                  <a:lnTo>
                    <a:pt x="33" y="9"/>
                  </a:lnTo>
                  <a:lnTo>
                    <a:pt x="24" y="15"/>
                  </a:lnTo>
                  <a:lnTo>
                    <a:pt x="17" y="25"/>
                  </a:lnTo>
                  <a:lnTo>
                    <a:pt x="12" y="35"/>
                  </a:lnTo>
                  <a:lnTo>
                    <a:pt x="10" y="47"/>
                  </a:lnTo>
                  <a:lnTo>
                    <a:pt x="8" y="57"/>
                  </a:lnTo>
                  <a:lnTo>
                    <a:pt x="7" y="68"/>
                  </a:lnTo>
                  <a:lnTo>
                    <a:pt x="7" y="72"/>
                  </a:lnTo>
                  <a:lnTo>
                    <a:pt x="4" y="75"/>
                  </a:lnTo>
                  <a:lnTo>
                    <a:pt x="3" y="80"/>
                  </a:lnTo>
                  <a:lnTo>
                    <a:pt x="2" y="83"/>
                  </a:lnTo>
                  <a:lnTo>
                    <a:pt x="1" y="90"/>
                  </a:lnTo>
                  <a:lnTo>
                    <a:pt x="1" y="97"/>
                  </a:lnTo>
                  <a:lnTo>
                    <a:pt x="0" y="104"/>
                  </a:lnTo>
                  <a:lnTo>
                    <a:pt x="0" y="111"/>
                  </a:lnTo>
                  <a:close/>
                </a:path>
              </a:pathLst>
            </a:custGeom>
            <a:solidFill>
              <a:srgbClr val="000000"/>
            </a:solidFill>
            <a:ln w="9525">
              <a:noFill/>
              <a:round/>
              <a:headEnd/>
              <a:tailEnd/>
            </a:ln>
          </p:spPr>
          <p:txBody>
            <a:bodyPr/>
            <a:lstStyle/>
            <a:p>
              <a:endParaRPr lang="zh-CN" altLang="en-US" sz="1800"/>
            </a:p>
          </p:txBody>
        </p:sp>
        <p:sp>
          <p:nvSpPr>
            <p:cNvPr id="114" name="Freeform 391"/>
            <p:cNvSpPr>
              <a:spLocks/>
            </p:cNvSpPr>
            <p:nvPr/>
          </p:nvSpPr>
          <p:spPr bwMode="auto">
            <a:xfrm>
              <a:off x="3210" y="2484"/>
              <a:ext cx="58" cy="29"/>
            </a:xfrm>
            <a:custGeom>
              <a:avLst/>
              <a:gdLst>
                <a:gd name="T0" fmla="*/ 0 w 115"/>
                <a:gd name="T1" fmla="*/ 29 h 58"/>
                <a:gd name="T2" fmla="*/ 3 w 115"/>
                <a:gd name="T3" fmla="*/ 28 h 58"/>
                <a:gd name="T4" fmla="*/ 5 w 115"/>
                <a:gd name="T5" fmla="*/ 27 h 58"/>
                <a:gd name="T6" fmla="*/ 7 w 115"/>
                <a:gd name="T7" fmla="*/ 26 h 58"/>
                <a:gd name="T8" fmla="*/ 9 w 115"/>
                <a:gd name="T9" fmla="*/ 24 h 58"/>
                <a:gd name="T10" fmla="*/ 11 w 115"/>
                <a:gd name="T11" fmla="*/ 23 h 58"/>
                <a:gd name="T12" fmla="*/ 13 w 115"/>
                <a:gd name="T13" fmla="*/ 22 h 58"/>
                <a:gd name="T14" fmla="*/ 16 w 115"/>
                <a:gd name="T15" fmla="*/ 20 h 58"/>
                <a:gd name="T16" fmla="*/ 17 w 115"/>
                <a:gd name="T17" fmla="*/ 19 h 58"/>
                <a:gd name="T18" fmla="*/ 22 w 115"/>
                <a:gd name="T19" fmla="*/ 15 h 58"/>
                <a:gd name="T20" fmla="*/ 26 w 115"/>
                <a:gd name="T21" fmla="*/ 13 h 58"/>
                <a:gd name="T22" fmla="*/ 31 w 115"/>
                <a:gd name="T23" fmla="*/ 11 h 58"/>
                <a:gd name="T24" fmla="*/ 35 w 115"/>
                <a:gd name="T25" fmla="*/ 9 h 58"/>
                <a:gd name="T26" fmla="*/ 40 w 115"/>
                <a:gd name="T27" fmla="*/ 7 h 58"/>
                <a:gd name="T28" fmla="*/ 45 w 115"/>
                <a:gd name="T29" fmla="*/ 7 h 58"/>
                <a:gd name="T30" fmla="*/ 50 w 115"/>
                <a:gd name="T31" fmla="*/ 6 h 58"/>
                <a:gd name="T32" fmla="*/ 55 w 115"/>
                <a:gd name="T33" fmla="*/ 5 h 58"/>
                <a:gd name="T34" fmla="*/ 56 w 115"/>
                <a:gd name="T35" fmla="*/ 4 h 58"/>
                <a:gd name="T36" fmla="*/ 57 w 115"/>
                <a:gd name="T37" fmla="*/ 3 h 58"/>
                <a:gd name="T38" fmla="*/ 58 w 115"/>
                <a:gd name="T39" fmla="*/ 1 h 58"/>
                <a:gd name="T40" fmla="*/ 57 w 115"/>
                <a:gd name="T41" fmla="*/ 1 h 58"/>
                <a:gd name="T42" fmla="*/ 53 w 115"/>
                <a:gd name="T43" fmla="*/ 0 h 58"/>
                <a:gd name="T44" fmla="*/ 49 w 115"/>
                <a:gd name="T45" fmla="*/ 0 h 58"/>
                <a:gd name="T46" fmla="*/ 46 w 115"/>
                <a:gd name="T47" fmla="*/ 0 h 58"/>
                <a:gd name="T48" fmla="*/ 42 w 115"/>
                <a:gd name="T49" fmla="*/ 1 h 58"/>
                <a:gd name="T50" fmla="*/ 39 w 115"/>
                <a:gd name="T51" fmla="*/ 1 h 58"/>
                <a:gd name="T52" fmla="*/ 35 w 115"/>
                <a:gd name="T53" fmla="*/ 3 h 58"/>
                <a:gd name="T54" fmla="*/ 32 w 115"/>
                <a:gd name="T55" fmla="*/ 4 h 58"/>
                <a:gd name="T56" fmla="*/ 29 w 115"/>
                <a:gd name="T57" fmla="*/ 5 h 58"/>
                <a:gd name="T58" fmla="*/ 25 w 115"/>
                <a:gd name="T59" fmla="*/ 8 h 58"/>
                <a:gd name="T60" fmla="*/ 22 w 115"/>
                <a:gd name="T61" fmla="*/ 11 h 58"/>
                <a:gd name="T62" fmla="*/ 18 w 115"/>
                <a:gd name="T63" fmla="*/ 14 h 58"/>
                <a:gd name="T64" fmla="*/ 15 w 115"/>
                <a:gd name="T65" fmla="*/ 17 h 58"/>
                <a:gd name="T66" fmla="*/ 12 w 115"/>
                <a:gd name="T67" fmla="*/ 21 h 58"/>
                <a:gd name="T68" fmla="*/ 8 w 115"/>
                <a:gd name="T69" fmla="*/ 24 h 58"/>
                <a:gd name="T70" fmla="*/ 4 w 115"/>
                <a:gd name="T71" fmla="*/ 27 h 58"/>
                <a:gd name="T72" fmla="*/ 0 w 115"/>
                <a:gd name="T73" fmla="*/ 29 h 58"/>
                <a:gd name="T74" fmla="*/ 0 w 115"/>
                <a:gd name="T75" fmla="*/ 29 h 58"/>
                <a:gd name="T76" fmla="*/ 0 w 115"/>
                <a:gd name="T77" fmla="*/ 29 h 58"/>
                <a:gd name="T78" fmla="*/ 0 w 115"/>
                <a:gd name="T79" fmla="*/ 29 h 58"/>
                <a:gd name="T80" fmla="*/ 0 w 115"/>
                <a:gd name="T81" fmla="*/ 29 h 58"/>
                <a:gd name="T82" fmla="*/ 0 w 115"/>
                <a:gd name="T83" fmla="*/ 29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58"/>
                <a:gd name="T128" fmla="*/ 115 w 115"/>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58">
                  <a:moveTo>
                    <a:pt x="0" y="58"/>
                  </a:moveTo>
                  <a:lnTo>
                    <a:pt x="5" y="55"/>
                  </a:lnTo>
                  <a:lnTo>
                    <a:pt x="9" y="54"/>
                  </a:lnTo>
                  <a:lnTo>
                    <a:pt x="14" y="52"/>
                  </a:lnTo>
                  <a:lnTo>
                    <a:pt x="18" y="48"/>
                  </a:lnTo>
                  <a:lnTo>
                    <a:pt x="22" y="46"/>
                  </a:lnTo>
                  <a:lnTo>
                    <a:pt x="26" y="44"/>
                  </a:lnTo>
                  <a:lnTo>
                    <a:pt x="31" y="40"/>
                  </a:lnTo>
                  <a:lnTo>
                    <a:pt x="34" y="37"/>
                  </a:lnTo>
                  <a:lnTo>
                    <a:pt x="44" y="31"/>
                  </a:lnTo>
                  <a:lnTo>
                    <a:pt x="52" y="25"/>
                  </a:lnTo>
                  <a:lnTo>
                    <a:pt x="61" y="21"/>
                  </a:lnTo>
                  <a:lnTo>
                    <a:pt x="70" y="17"/>
                  </a:lnTo>
                  <a:lnTo>
                    <a:pt x="79" y="15"/>
                  </a:lnTo>
                  <a:lnTo>
                    <a:pt x="90" y="13"/>
                  </a:lnTo>
                  <a:lnTo>
                    <a:pt x="99" y="11"/>
                  </a:lnTo>
                  <a:lnTo>
                    <a:pt x="109" y="9"/>
                  </a:lnTo>
                  <a:lnTo>
                    <a:pt x="112" y="7"/>
                  </a:lnTo>
                  <a:lnTo>
                    <a:pt x="114" y="5"/>
                  </a:lnTo>
                  <a:lnTo>
                    <a:pt x="115" y="2"/>
                  </a:lnTo>
                  <a:lnTo>
                    <a:pt x="113" y="1"/>
                  </a:lnTo>
                  <a:lnTo>
                    <a:pt x="106" y="0"/>
                  </a:lnTo>
                  <a:lnTo>
                    <a:pt x="98" y="0"/>
                  </a:lnTo>
                  <a:lnTo>
                    <a:pt x="91" y="0"/>
                  </a:lnTo>
                  <a:lnTo>
                    <a:pt x="84" y="1"/>
                  </a:lnTo>
                  <a:lnTo>
                    <a:pt x="77" y="2"/>
                  </a:lnTo>
                  <a:lnTo>
                    <a:pt x="70" y="5"/>
                  </a:lnTo>
                  <a:lnTo>
                    <a:pt x="64" y="7"/>
                  </a:lnTo>
                  <a:lnTo>
                    <a:pt x="58" y="10"/>
                  </a:lnTo>
                  <a:lnTo>
                    <a:pt x="49" y="16"/>
                  </a:lnTo>
                  <a:lnTo>
                    <a:pt x="43" y="22"/>
                  </a:lnTo>
                  <a:lnTo>
                    <a:pt x="36" y="28"/>
                  </a:lnTo>
                  <a:lnTo>
                    <a:pt x="29" y="34"/>
                  </a:lnTo>
                  <a:lnTo>
                    <a:pt x="23" y="41"/>
                  </a:lnTo>
                  <a:lnTo>
                    <a:pt x="16" y="47"/>
                  </a:lnTo>
                  <a:lnTo>
                    <a:pt x="8" y="53"/>
                  </a:lnTo>
                  <a:lnTo>
                    <a:pt x="0" y="58"/>
                  </a:lnTo>
                  <a:close/>
                </a:path>
              </a:pathLst>
            </a:custGeom>
            <a:solidFill>
              <a:srgbClr val="000000"/>
            </a:solidFill>
            <a:ln w="9525">
              <a:noFill/>
              <a:round/>
              <a:headEnd/>
              <a:tailEnd/>
            </a:ln>
          </p:spPr>
          <p:txBody>
            <a:bodyPr/>
            <a:lstStyle/>
            <a:p>
              <a:endParaRPr lang="zh-CN" altLang="en-US" sz="1800"/>
            </a:p>
          </p:txBody>
        </p:sp>
        <p:sp>
          <p:nvSpPr>
            <p:cNvPr id="115" name="Freeform 392"/>
            <p:cNvSpPr>
              <a:spLocks/>
            </p:cNvSpPr>
            <p:nvPr/>
          </p:nvSpPr>
          <p:spPr bwMode="auto">
            <a:xfrm>
              <a:off x="3152" y="2449"/>
              <a:ext cx="98" cy="347"/>
            </a:xfrm>
            <a:custGeom>
              <a:avLst/>
              <a:gdLst>
                <a:gd name="T0" fmla="*/ 98 w 195"/>
                <a:gd name="T1" fmla="*/ 0 h 693"/>
                <a:gd name="T2" fmla="*/ 91 w 195"/>
                <a:gd name="T3" fmla="*/ 9 h 693"/>
                <a:gd name="T4" fmla="*/ 85 w 195"/>
                <a:gd name="T5" fmla="*/ 19 h 693"/>
                <a:gd name="T6" fmla="*/ 78 w 195"/>
                <a:gd name="T7" fmla="*/ 28 h 693"/>
                <a:gd name="T8" fmla="*/ 72 w 195"/>
                <a:gd name="T9" fmla="*/ 38 h 693"/>
                <a:gd name="T10" fmla="*/ 66 w 195"/>
                <a:gd name="T11" fmla="*/ 48 h 693"/>
                <a:gd name="T12" fmla="*/ 59 w 195"/>
                <a:gd name="T13" fmla="*/ 58 h 693"/>
                <a:gd name="T14" fmla="*/ 54 w 195"/>
                <a:gd name="T15" fmla="*/ 68 h 693"/>
                <a:gd name="T16" fmla="*/ 48 w 195"/>
                <a:gd name="T17" fmla="*/ 78 h 693"/>
                <a:gd name="T18" fmla="*/ 43 w 195"/>
                <a:gd name="T19" fmla="*/ 87 h 693"/>
                <a:gd name="T20" fmla="*/ 38 w 195"/>
                <a:gd name="T21" fmla="*/ 97 h 693"/>
                <a:gd name="T22" fmla="*/ 35 w 195"/>
                <a:gd name="T23" fmla="*/ 107 h 693"/>
                <a:gd name="T24" fmla="*/ 31 w 195"/>
                <a:gd name="T25" fmla="*/ 118 h 693"/>
                <a:gd name="T26" fmla="*/ 27 w 195"/>
                <a:gd name="T27" fmla="*/ 128 h 693"/>
                <a:gd name="T28" fmla="*/ 24 w 195"/>
                <a:gd name="T29" fmla="*/ 139 h 693"/>
                <a:gd name="T30" fmla="*/ 21 w 195"/>
                <a:gd name="T31" fmla="*/ 149 h 693"/>
                <a:gd name="T32" fmla="*/ 18 w 195"/>
                <a:gd name="T33" fmla="*/ 160 h 693"/>
                <a:gd name="T34" fmla="*/ 12 w 195"/>
                <a:gd name="T35" fmla="*/ 183 h 693"/>
                <a:gd name="T36" fmla="*/ 7 w 195"/>
                <a:gd name="T37" fmla="*/ 206 h 693"/>
                <a:gd name="T38" fmla="*/ 4 w 195"/>
                <a:gd name="T39" fmla="*/ 229 h 693"/>
                <a:gd name="T40" fmla="*/ 2 w 195"/>
                <a:gd name="T41" fmla="*/ 253 h 693"/>
                <a:gd name="T42" fmla="*/ 0 w 195"/>
                <a:gd name="T43" fmla="*/ 276 h 693"/>
                <a:gd name="T44" fmla="*/ 0 w 195"/>
                <a:gd name="T45" fmla="*/ 299 h 693"/>
                <a:gd name="T46" fmla="*/ 1 w 195"/>
                <a:gd name="T47" fmla="*/ 323 h 693"/>
                <a:gd name="T48" fmla="*/ 4 w 195"/>
                <a:gd name="T49" fmla="*/ 346 h 693"/>
                <a:gd name="T50" fmla="*/ 5 w 195"/>
                <a:gd name="T51" fmla="*/ 347 h 693"/>
                <a:gd name="T52" fmla="*/ 7 w 195"/>
                <a:gd name="T53" fmla="*/ 346 h 693"/>
                <a:gd name="T54" fmla="*/ 9 w 195"/>
                <a:gd name="T55" fmla="*/ 345 h 693"/>
                <a:gd name="T56" fmla="*/ 9 w 195"/>
                <a:gd name="T57" fmla="*/ 343 h 693"/>
                <a:gd name="T58" fmla="*/ 12 w 195"/>
                <a:gd name="T59" fmla="*/ 296 h 693"/>
                <a:gd name="T60" fmla="*/ 14 w 195"/>
                <a:gd name="T61" fmla="*/ 250 h 693"/>
                <a:gd name="T62" fmla="*/ 18 w 195"/>
                <a:gd name="T63" fmla="*/ 204 h 693"/>
                <a:gd name="T64" fmla="*/ 26 w 195"/>
                <a:gd name="T65" fmla="*/ 158 h 693"/>
                <a:gd name="T66" fmla="*/ 29 w 195"/>
                <a:gd name="T67" fmla="*/ 147 h 693"/>
                <a:gd name="T68" fmla="*/ 32 w 195"/>
                <a:gd name="T69" fmla="*/ 137 h 693"/>
                <a:gd name="T70" fmla="*/ 35 w 195"/>
                <a:gd name="T71" fmla="*/ 126 h 693"/>
                <a:gd name="T72" fmla="*/ 38 w 195"/>
                <a:gd name="T73" fmla="*/ 115 h 693"/>
                <a:gd name="T74" fmla="*/ 41 w 195"/>
                <a:gd name="T75" fmla="*/ 104 h 693"/>
                <a:gd name="T76" fmla="*/ 46 w 195"/>
                <a:gd name="T77" fmla="*/ 95 h 693"/>
                <a:gd name="T78" fmla="*/ 50 w 195"/>
                <a:gd name="T79" fmla="*/ 84 h 693"/>
                <a:gd name="T80" fmla="*/ 55 w 195"/>
                <a:gd name="T81" fmla="*/ 74 h 693"/>
                <a:gd name="T82" fmla="*/ 60 w 195"/>
                <a:gd name="T83" fmla="*/ 65 h 693"/>
                <a:gd name="T84" fmla="*/ 65 w 195"/>
                <a:gd name="T85" fmla="*/ 55 h 693"/>
                <a:gd name="T86" fmla="*/ 71 w 195"/>
                <a:gd name="T87" fmla="*/ 46 h 693"/>
                <a:gd name="T88" fmla="*/ 77 w 195"/>
                <a:gd name="T89" fmla="*/ 37 h 693"/>
                <a:gd name="T90" fmla="*/ 82 w 195"/>
                <a:gd name="T91" fmla="*/ 28 h 693"/>
                <a:gd name="T92" fmla="*/ 88 w 195"/>
                <a:gd name="T93" fmla="*/ 19 h 693"/>
                <a:gd name="T94" fmla="*/ 93 w 195"/>
                <a:gd name="T95" fmla="*/ 9 h 693"/>
                <a:gd name="T96" fmla="*/ 98 w 195"/>
                <a:gd name="T97" fmla="*/ 0 h 693"/>
                <a:gd name="T98" fmla="*/ 98 w 195"/>
                <a:gd name="T99" fmla="*/ 0 h 693"/>
                <a:gd name="T100" fmla="*/ 98 w 195"/>
                <a:gd name="T101" fmla="*/ 0 h 693"/>
                <a:gd name="T102" fmla="*/ 98 w 195"/>
                <a:gd name="T103" fmla="*/ 0 h 693"/>
                <a:gd name="T104" fmla="*/ 98 w 195"/>
                <a:gd name="T105" fmla="*/ 0 h 693"/>
                <a:gd name="T106" fmla="*/ 98 w 195"/>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
                <a:gd name="T163" fmla="*/ 0 h 693"/>
                <a:gd name="T164" fmla="*/ 195 w 195"/>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 h="693">
                  <a:moveTo>
                    <a:pt x="195" y="0"/>
                  </a:moveTo>
                  <a:lnTo>
                    <a:pt x="182" y="18"/>
                  </a:lnTo>
                  <a:lnTo>
                    <a:pt x="169" y="38"/>
                  </a:lnTo>
                  <a:lnTo>
                    <a:pt x="156" y="56"/>
                  </a:lnTo>
                  <a:lnTo>
                    <a:pt x="144" y="76"/>
                  </a:lnTo>
                  <a:lnTo>
                    <a:pt x="131" y="95"/>
                  </a:lnTo>
                  <a:lnTo>
                    <a:pt x="118" y="116"/>
                  </a:lnTo>
                  <a:lnTo>
                    <a:pt x="107" y="136"/>
                  </a:lnTo>
                  <a:lnTo>
                    <a:pt x="95" y="155"/>
                  </a:lnTo>
                  <a:lnTo>
                    <a:pt x="85" y="174"/>
                  </a:lnTo>
                  <a:lnTo>
                    <a:pt x="76" y="194"/>
                  </a:lnTo>
                  <a:lnTo>
                    <a:pt x="69" y="214"/>
                  </a:lnTo>
                  <a:lnTo>
                    <a:pt x="61" y="235"/>
                  </a:lnTo>
                  <a:lnTo>
                    <a:pt x="54" y="256"/>
                  </a:lnTo>
                  <a:lnTo>
                    <a:pt x="48" y="277"/>
                  </a:lnTo>
                  <a:lnTo>
                    <a:pt x="42" y="298"/>
                  </a:lnTo>
                  <a:lnTo>
                    <a:pt x="35" y="319"/>
                  </a:lnTo>
                  <a:lnTo>
                    <a:pt x="23" y="365"/>
                  </a:lnTo>
                  <a:lnTo>
                    <a:pt x="14" y="411"/>
                  </a:lnTo>
                  <a:lnTo>
                    <a:pt x="8" y="458"/>
                  </a:lnTo>
                  <a:lnTo>
                    <a:pt x="3" y="505"/>
                  </a:lnTo>
                  <a:lnTo>
                    <a:pt x="0" y="552"/>
                  </a:lnTo>
                  <a:lnTo>
                    <a:pt x="0" y="598"/>
                  </a:lnTo>
                  <a:lnTo>
                    <a:pt x="2" y="645"/>
                  </a:lnTo>
                  <a:lnTo>
                    <a:pt x="8" y="691"/>
                  </a:lnTo>
                  <a:lnTo>
                    <a:pt x="10" y="693"/>
                  </a:lnTo>
                  <a:lnTo>
                    <a:pt x="13" y="691"/>
                  </a:lnTo>
                  <a:lnTo>
                    <a:pt x="17" y="689"/>
                  </a:lnTo>
                  <a:lnTo>
                    <a:pt x="18" y="685"/>
                  </a:lnTo>
                  <a:lnTo>
                    <a:pt x="23" y="592"/>
                  </a:lnTo>
                  <a:lnTo>
                    <a:pt x="27" y="500"/>
                  </a:lnTo>
                  <a:lnTo>
                    <a:pt x="35" y="408"/>
                  </a:lnTo>
                  <a:lnTo>
                    <a:pt x="51" y="315"/>
                  </a:lnTo>
                  <a:lnTo>
                    <a:pt x="57" y="294"/>
                  </a:lnTo>
                  <a:lnTo>
                    <a:pt x="63" y="273"/>
                  </a:lnTo>
                  <a:lnTo>
                    <a:pt x="69" y="251"/>
                  </a:lnTo>
                  <a:lnTo>
                    <a:pt x="76" y="230"/>
                  </a:lnTo>
                  <a:lnTo>
                    <a:pt x="82" y="208"/>
                  </a:lnTo>
                  <a:lnTo>
                    <a:pt x="91" y="189"/>
                  </a:lnTo>
                  <a:lnTo>
                    <a:pt x="99" y="168"/>
                  </a:lnTo>
                  <a:lnTo>
                    <a:pt x="109" y="148"/>
                  </a:lnTo>
                  <a:lnTo>
                    <a:pt x="119" y="130"/>
                  </a:lnTo>
                  <a:lnTo>
                    <a:pt x="130" y="110"/>
                  </a:lnTo>
                  <a:lnTo>
                    <a:pt x="141" y="92"/>
                  </a:lnTo>
                  <a:lnTo>
                    <a:pt x="153" y="74"/>
                  </a:lnTo>
                  <a:lnTo>
                    <a:pt x="163" y="56"/>
                  </a:lnTo>
                  <a:lnTo>
                    <a:pt x="175" y="38"/>
                  </a:lnTo>
                  <a:lnTo>
                    <a:pt x="185" y="18"/>
                  </a:lnTo>
                  <a:lnTo>
                    <a:pt x="195" y="0"/>
                  </a:lnTo>
                  <a:close/>
                </a:path>
              </a:pathLst>
            </a:custGeom>
            <a:solidFill>
              <a:srgbClr val="000000"/>
            </a:solidFill>
            <a:ln w="9525">
              <a:noFill/>
              <a:round/>
              <a:headEnd/>
              <a:tailEnd/>
            </a:ln>
          </p:spPr>
          <p:txBody>
            <a:bodyPr/>
            <a:lstStyle/>
            <a:p>
              <a:endParaRPr lang="zh-CN" altLang="en-US" sz="1800"/>
            </a:p>
          </p:txBody>
        </p:sp>
        <p:sp>
          <p:nvSpPr>
            <p:cNvPr id="116" name="Freeform 393"/>
            <p:cNvSpPr>
              <a:spLocks/>
            </p:cNvSpPr>
            <p:nvPr/>
          </p:nvSpPr>
          <p:spPr bwMode="auto">
            <a:xfrm>
              <a:off x="3159" y="2455"/>
              <a:ext cx="92" cy="93"/>
            </a:xfrm>
            <a:custGeom>
              <a:avLst/>
              <a:gdLst>
                <a:gd name="T0" fmla="*/ 92 w 185"/>
                <a:gd name="T1" fmla="*/ 0 h 188"/>
                <a:gd name="T2" fmla="*/ 89 w 185"/>
                <a:gd name="T3" fmla="*/ 1 h 188"/>
                <a:gd name="T4" fmla="*/ 86 w 185"/>
                <a:gd name="T5" fmla="*/ 2 h 188"/>
                <a:gd name="T6" fmla="*/ 83 w 185"/>
                <a:gd name="T7" fmla="*/ 4 h 188"/>
                <a:gd name="T8" fmla="*/ 80 w 185"/>
                <a:gd name="T9" fmla="*/ 6 h 188"/>
                <a:gd name="T10" fmla="*/ 77 w 185"/>
                <a:gd name="T11" fmla="*/ 7 h 188"/>
                <a:gd name="T12" fmla="*/ 75 w 185"/>
                <a:gd name="T13" fmla="*/ 9 h 188"/>
                <a:gd name="T14" fmla="*/ 72 w 185"/>
                <a:gd name="T15" fmla="*/ 11 h 188"/>
                <a:gd name="T16" fmla="*/ 69 w 185"/>
                <a:gd name="T17" fmla="*/ 13 h 188"/>
                <a:gd name="T18" fmla="*/ 66 w 185"/>
                <a:gd name="T19" fmla="*/ 15 h 188"/>
                <a:gd name="T20" fmla="*/ 63 w 185"/>
                <a:gd name="T21" fmla="*/ 18 h 188"/>
                <a:gd name="T22" fmla="*/ 60 w 185"/>
                <a:gd name="T23" fmla="*/ 20 h 188"/>
                <a:gd name="T24" fmla="*/ 56 w 185"/>
                <a:gd name="T25" fmla="*/ 23 h 188"/>
                <a:gd name="T26" fmla="*/ 53 w 185"/>
                <a:gd name="T27" fmla="*/ 26 h 188"/>
                <a:gd name="T28" fmla="*/ 50 w 185"/>
                <a:gd name="T29" fmla="*/ 28 h 188"/>
                <a:gd name="T30" fmla="*/ 47 w 185"/>
                <a:gd name="T31" fmla="*/ 31 h 188"/>
                <a:gd name="T32" fmla="*/ 45 w 185"/>
                <a:gd name="T33" fmla="*/ 34 h 188"/>
                <a:gd name="T34" fmla="*/ 41 w 185"/>
                <a:gd name="T35" fmla="*/ 38 h 188"/>
                <a:gd name="T36" fmla="*/ 39 w 185"/>
                <a:gd name="T37" fmla="*/ 41 h 188"/>
                <a:gd name="T38" fmla="*/ 35 w 185"/>
                <a:gd name="T39" fmla="*/ 45 h 188"/>
                <a:gd name="T40" fmla="*/ 32 w 185"/>
                <a:gd name="T41" fmla="*/ 48 h 188"/>
                <a:gd name="T42" fmla="*/ 28 w 185"/>
                <a:gd name="T43" fmla="*/ 52 h 188"/>
                <a:gd name="T44" fmla="*/ 25 w 185"/>
                <a:gd name="T45" fmla="*/ 56 h 188"/>
                <a:gd name="T46" fmla="*/ 22 w 185"/>
                <a:gd name="T47" fmla="*/ 60 h 188"/>
                <a:gd name="T48" fmla="*/ 18 w 185"/>
                <a:gd name="T49" fmla="*/ 63 h 188"/>
                <a:gd name="T50" fmla="*/ 15 w 185"/>
                <a:gd name="T51" fmla="*/ 67 h 188"/>
                <a:gd name="T52" fmla="*/ 13 w 185"/>
                <a:gd name="T53" fmla="*/ 70 h 188"/>
                <a:gd name="T54" fmla="*/ 11 w 185"/>
                <a:gd name="T55" fmla="*/ 74 h 188"/>
                <a:gd name="T56" fmla="*/ 9 w 185"/>
                <a:gd name="T57" fmla="*/ 77 h 188"/>
                <a:gd name="T58" fmla="*/ 7 w 185"/>
                <a:gd name="T59" fmla="*/ 81 h 188"/>
                <a:gd name="T60" fmla="*/ 5 w 185"/>
                <a:gd name="T61" fmla="*/ 84 h 188"/>
                <a:gd name="T62" fmla="*/ 3 w 185"/>
                <a:gd name="T63" fmla="*/ 87 h 188"/>
                <a:gd name="T64" fmla="*/ 0 w 185"/>
                <a:gd name="T65" fmla="*/ 91 h 188"/>
                <a:gd name="T66" fmla="*/ 0 w 185"/>
                <a:gd name="T67" fmla="*/ 92 h 188"/>
                <a:gd name="T68" fmla="*/ 0 w 185"/>
                <a:gd name="T69" fmla="*/ 93 h 188"/>
                <a:gd name="T70" fmla="*/ 1 w 185"/>
                <a:gd name="T71" fmla="*/ 93 h 188"/>
                <a:gd name="T72" fmla="*/ 2 w 185"/>
                <a:gd name="T73" fmla="*/ 93 h 188"/>
                <a:gd name="T74" fmla="*/ 6 w 185"/>
                <a:gd name="T75" fmla="*/ 89 h 188"/>
                <a:gd name="T76" fmla="*/ 10 w 185"/>
                <a:gd name="T77" fmla="*/ 84 h 188"/>
                <a:gd name="T78" fmla="*/ 13 w 185"/>
                <a:gd name="T79" fmla="*/ 79 h 188"/>
                <a:gd name="T80" fmla="*/ 15 w 185"/>
                <a:gd name="T81" fmla="*/ 74 h 188"/>
                <a:gd name="T82" fmla="*/ 18 w 185"/>
                <a:gd name="T83" fmla="*/ 70 h 188"/>
                <a:gd name="T84" fmla="*/ 21 w 185"/>
                <a:gd name="T85" fmla="*/ 66 h 188"/>
                <a:gd name="T86" fmla="*/ 24 w 185"/>
                <a:gd name="T87" fmla="*/ 62 h 188"/>
                <a:gd name="T88" fmla="*/ 27 w 185"/>
                <a:gd name="T89" fmla="*/ 58 h 188"/>
                <a:gd name="T90" fmla="*/ 30 w 185"/>
                <a:gd name="T91" fmla="*/ 54 h 188"/>
                <a:gd name="T92" fmla="*/ 33 w 185"/>
                <a:gd name="T93" fmla="*/ 51 h 188"/>
                <a:gd name="T94" fmla="*/ 37 w 185"/>
                <a:gd name="T95" fmla="*/ 47 h 188"/>
                <a:gd name="T96" fmla="*/ 40 w 185"/>
                <a:gd name="T97" fmla="*/ 44 h 188"/>
                <a:gd name="T98" fmla="*/ 45 w 185"/>
                <a:gd name="T99" fmla="*/ 37 h 188"/>
                <a:gd name="T100" fmla="*/ 51 w 185"/>
                <a:gd name="T101" fmla="*/ 31 h 188"/>
                <a:gd name="T102" fmla="*/ 57 w 185"/>
                <a:gd name="T103" fmla="*/ 25 h 188"/>
                <a:gd name="T104" fmla="*/ 63 w 185"/>
                <a:gd name="T105" fmla="*/ 18 h 188"/>
                <a:gd name="T106" fmla="*/ 70 w 185"/>
                <a:gd name="T107" fmla="*/ 13 h 188"/>
                <a:gd name="T108" fmla="*/ 77 w 185"/>
                <a:gd name="T109" fmla="*/ 8 h 188"/>
                <a:gd name="T110" fmla="*/ 85 w 185"/>
                <a:gd name="T111" fmla="*/ 3 h 188"/>
                <a:gd name="T112" fmla="*/ 92 w 185"/>
                <a:gd name="T113" fmla="*/ 0 h 188"/>
                <a:gd name="T114" fmla="*/ 92 w 185"/>
                <a:gd name="T115" fmla="*/ 0 h 188"/>
                <a:gd name="T116" fmla="*/ 92 w 185"/>
                <a:gd name="T117" fmla="*/ 0 h 188"/>
                <a:gd name="T118" fmla="*/ 92 w 185"/>
                <a:gd name="T119" fmla="*/ 0 h 188"/>
                <a:gd name="T120" fmla="*/ 92 w 185"/>
                <a:gd name="T121" fmla="*/ 0 h 188"/>
                <a:gd name="T122" fmla="*/ 92 w 185"/>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
                <a:gd name="T187" fmla="*/ 0 h 188"/>
                <a:gd name="T188" fmla="*/ 185 w 185"/>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 h="188">
                  <a:moveTo>
                    <a:pt x="185" y="0"/>
                  </a:moveTo>
                  <a:lnTo>
                    <a:pt x="179" y="2"/>
                  </a:lnTo>
                  <a:lnTo>
                    <a:pt x="172" y="5"/>
                  </a:lnTo>
                  <a:lnTo>
                    <a:pt x="166" y="8"/>
                  </a:lnTo>
                  <a:lnTo>
                    <a:pt x="161" y="12"/>
                  </a:lnTo>
                  <a:lnTo>
                    <a:pt x="155" y="15"/>
                  </a:lnTo>
                  <a:lnTo>
                    <a:pt x="150" y="19"/>
                  </a:lnTo>
                  <a:lnTo>
                    <a:pt x="144" y="22"/>
                  </a:lnTo>
                  <a:lnTo>
                    <a:pt x="139" y="27"/>
                  </a:lnTo>
                  <a:lnTo>
                    <a:pt x="133" y="31"/>
                  </a:lnTo>
                  <a:lnTo>
                    <a:pt x="126" y="36"/>
                  </a:lnTo>
                  <a:lnTo>
                    <a:pt x="120" y="40"/>
                  </a:lnTo>
                  <a:lnTo>
                    <a:pt x="113" y="46"/>
                  </a:lnTo>
                  <a:lnTo>
                    <a:pt x="106" y="52"/>
                  </a:lnTo>
                  <a:lnTo>
                    <a:pt x="101" y="57"/>
                  </a:lnTo>
                  <a:lnTo>
                    <a:pt x="95" y="62"/>
                  </a:lnTo>
                  <a:lnTo>
                    <a:pt x="90" y="68"/>
                  </a:lnTo>
                  <a:lnTo>
                    <a:pt x="83" y="76"/>
                  </a:lnTo>
                  <a:lnTo>
                    <a:pt x="78" y="83"/>
                  </a:lnTo>
                  <a:lnTo>
                    <a:pt x="71" y="91"/>
                  </a:lnTo>
                  <a:lnTo>
                    <a:pt x="64" y="98"/>
                  </a:lnTo>
                  <a:lnTo>
                    <a:pt x="57" y="106"/>
                  </a:lnTo>
                  <a:lnTo>
                    <a:pt x="50" y="113"/>
                  </a:lnTo>
                  <a:lnTo>
                    <a:pt x="44" y="121"/>
                  </a:lnTo>
                  <a:lnTo>
                    <a:pt x="37" y="128"/>
                  </a:lnTo>
                  <a:lnTo>
                    <a:pt x="31" y="135"/>
                  </a:lnTo>
                  <a:lnTo>
                    <a:pt x="27" y="142"/>
                  </a:lnTo>
                  <a:lnTo>
                    <a:pt x="23" y="149"/>
                  </a:lnTo>
                  <a:lnTo>
                    <a:pt x="19" y="156"/>
                  </a:lnTo>
                  <a:lnTo>
                    <a:pt x="15" y="163"/>
                  </a:lnTo>
                  <a:lnTo>
                    <a:pt x="11" y="169"/>
                  </a:lnTo>
                  <a:lnTo>
                    <a:pt x="6" y="176"/>
                  </a:lnTo>
                  <a:lnTo>
                    <a:pt x="1" y="183"/>
                  </a:lnTo>
                  <a:lnTo>
                    <a:pt x="0" y="186"/>
                  </a:lnTo>
                  <a:lnTo>
                    <a:pt x="1" y="188"/>
                  </a:lnTo>
                  <a:lnTo>
                    <a:pt x="3" y="188"/>
                  </a:lnTo>
                  <a:lnTo>
                    <a:pt x="5" y="187"/>
                  </a:lnTo>
                  <a:lnTo>
                    <a:pt x="13" y="179"/>
                  </a:lnTo>
                  <a:lnTo>
                    <a:pt x="20" y="169"/>
                  </a:lnTo>
                  <a:lnTo>
                    <a:pt x="26" y="159"/>
                  </a:lnTo>
                  <a:lnTo>
                    <a:pt x="31" y="150"/>
                  </a:lnTo>
                  <a:lnTo>
                    <a:pt x="36" y="142"/>
                  </a:lnTo>
                  <a:lnTo>
                    <a:pt x="42" y="134"/>
                  </a:lnTo>
                  <a:lnTo>
                    <a:pt x="48" y="126"/>
                  </a:lnTo>
                  <a:lnTo>
                    <a:pt x="54" y="118"/>
                  </a:lnTo>
                  <a:lnTo>
                    <a:pt x="60" y="110"/>
                  </a:lnTo>
                  <a:lnTo>
                    <a:pt x="67" y="103"/>
                  </a:lnTo>
                  <a:lnTo>
                    <a:pt x="74" y="95"/>
                  </a:lnTo>
                  <a:lnTo>
                    <a:pt x="80" y="88"/>
                  </a:lnTo>
                  <a:lnTo>
                    <a:pt x="90" y="75"/>
                  </a:lnTo>
                  <a:lnTo>
                    <a:pt x="102" y="62"/>
                  </a:lnTo>
                  <a:lnTo>
                    <a:pt x="114" y="50"/>
                  </a:lnTo>
                  <a:lnTo>
                    <a:pt x="127" y="37"/>
                  </a:lnTo>
                  <a:lnTo>
                    <a:pt x="141" y="27"/>
                  </a:lnTo>
                  <a:lnTo>
                    <a:pt x="155" y="16"/>
                  </a:lnTo>
                  <a:lnTo>
                    <a:pt x="170" y="7"/>
                  </a:lnTo>
                  <a:lnTo>
                    <a:pt x="185" y="0"/>
                  </a:lnTo>
                  <a:close/>
                </a:path>
              </a:pathLst>
            </a:custGeom>
            <a:solidFill>
              <a:srgbClr val="000000"/>
            </a:solidFill>
            <a:ln w="9525">
              <a:noFill/>
              <a:round/>
              <a:headEnd/>
              <a:tailEnd/>
            </a:ln>
          </p:spPr>
          <p:txBody>
            <a:bodyPr/>
            <a:lstStyle/>
            <a:p>
              <a:endParaRPr lang="zh-CN" altLang="en-US" sz="1800"/>
            </a:p>
          </p:txBody>
        </p:sp>
        <p:sp>
          <p:nvSpPr>
            <p:cNvPr id="117" name="Freeform 394"/>
            <p:cNvSpPr>
              <a:spLocks/>
            </p:cNvSpPr>
            <p:nvPr/>
          </p:nvSpPr>
          <p:spPr bwMode="auto">
            <a:xfrm>
              <a:off x="3155" y="2550"/>
              <a:ext cx="25" cy="46"/>
            </a:xfrm>
            <a:custGeom>
              <a:avLst/>
              <a:gdLst>
                <a:gd name="T0" fmla="*/ 0 w 50"/>
                <a:gd name="T1" fmla="*/ 1 h 92"/>
                <a:gd name="T2" fmla="*/ 3 w 50"/>
                <a:gd name="T3" fmla="*/ 6 h 92"/>
                <a:gd name="T4" fmla="*/ 6 w 50"/>
                <a:gd name="T5" fmla="*/ 11 h 92"/>
                <a:gd name="T6" fmla="*/ 10 w 50"/>
                <a:gd name="T7" fmla="*/ 17 h 92"/>
                <a:gd name="T8" fmla="*/ 12 w 50"/>
                <a:gd name="T9" fmla="*/ 23 h 92"/>
                <a:gd name="T10" fmla="*/ 14 w 50"/>
                <a:gd name="T11" fmla="*/ 28 h 92"/>
                <a:gd name="T12" fmla="*/ 17 w 50"/>
                <a:gd name="T13" fmla="*/ 34 h 92"/>
                <a:gd name="T14" fmla="*/ 19 w 50"/>
                <a:gd name="T15" fmla="*/ 40 h 92"/>
                <a:gd name="T16" fmla="*/ 22 w 50"/>
                <a:gd name="T17" fmla="*/ 46 h 92"/>
                <a:gd name="T18" fmla="*/ 23 w 50"/>
                <a:gd name="T19" fmla="*/ 46 h 92"/>
                <a:gd name="T20" fmla="*/ 24 w 50"/>
                <a:gd name="T21" fmla="*/ 45 h 92"/>
                <a:gd name="T22" fmla="*/ 25 w 50"/>
                <a:gd name="T23" fmla="*/ 44 h 92"/>
                <a:gd name="T24" fmla="*/ 25 w 50"/>
                <a:gd name="T25" fmla="*/ 43 h 92"/>
                <a:gd name="T26" fmla="*/ 23 w 50"/>
                <a:gd name="T27" fmla="*/ 37 h 92"/>
                <a:gd name="T28" fmla="*/ 21 w 50"/>
                <a:gd name="T29" fmla="*/ 30 h 92"/>
                <a:gd name="T30" fmla="*/ 19 w 50"/>
                <a:gd name="T31" fmla="*/ 25 h 92"/>
                <a:gd name="T32" fmla="*/ 15 w 50"/>
                <a:gd name="T33" fmla="*/ 20 h 92"/>
                <a:gd name="T34" fmla="*/ 13 w 50"/>
                <a:gd name="T35" fmla="*/ 14 h 92"/>
                <a:gd name="T36" fmla="*/ 10 w 50"/>
                <a:gd name="T37" fmla="*/ 10 h 92"/>
                <a:gd name="T38" fmla="*/ 5 w 50"/>
                <a:gd name="T39" fmla="*/ 4 h 92"/>
                <a:gd name="T40" fmla="*/ 0 w 50"/>
                <a:gd name="T41" fmla="*/ 0 h 92"/>
                <a:gd name="T42" fmla="*/ 0 w 50"/>
                <a:gd name="T43" fmla="*/ 0 h 92"/>
                <a:gd name="T44" fmla="*/ 0 w 50"/>
                <a:gd name="T45" fmla="*/ 0 h 92"/>
                <a:gd name="T46" fmla="*/ 0 w 50"/>
                <a:gd name="T47" fmla="*/ 0 h 92"/>
                <a:gd name="T48" fmla="*/ 0 w 50"/>
                <a:gd name="T49" fmla="*/ 1 h 92"/>
                <a:gd name="T50" fmla="*/ 0 w 50"/>
                <a:gd name="T51" fmla="*/ 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92"/>
                <a:gd name="T80" fmla="*/ 50 w 50"/>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92">
                  <a:moveTo>
                    <a:pt x="0" y="1"/>
                  </a:moveTo>
                  <a:lnTo>
                    <a:pt x="7" y="12"/>
                  </a:lnTo>
                  <a:lnTo>
                    <a:pt x="13" y="22"/>
                  </a:lnTo>
                  <a:lnTo>
                    <a:pt x="19" y="34"/>
                  </a:lnTo>
                  <a:lnTo>
                    <a:pt x="24" y="45"/>
                  </a:lnTo>
                  <a:lnTo>
                    <a:pt x="29" y="57"/>
                  </a:lnTo>
                  <a:lnTo>
                    <a:pt x="34" y="68"/>
                  </a:lnTo>
                  <a:lnTo>
                    <a:pt x="38" y="80"/>
                  </a:lnTo>
                  <a:lnTo>
                    <a:pt x="44" y="91"/>
                  </a:lnTo>
                  <a:lnTo>
                    <a:pt x="46" y="92"/>
                  </a:lnTo>
                  <a:lnTo>
                    <a:pt x="48" y="90"/>
                  </a:lnTo>
                  <a:lnTo>
                    <a:pt x="50" y="88"/>
                  </a:lnTo>
                  <a:lnTo>
                    <a:pt x="50" y="85"/>
                  </a:lnTo>
                  <a:lnTo>
                    <a:pt x="46" y="74"/>
                  </a:lnTo>
                  <a:lnTo>
                    <a:pt x="42" y="61"/>
                  </a:lnTo>
                  <a:lnTo>
                    <a:pt x="37" y="50"/>
                  </a:lnTo>
                  <a:lnTo>
                    <a:pt x="31" y="39"/>
                  </a:lnTo>
                  <a:lnTo>
                    <a:pt x="26" y="28"/>
                  </a:lnTo>
                  <a:lnTo>
                    <a:pt x="19" y="19"/>
                  </a:lnTo>
                  <a:lnTo>
                    <a:pt x="9" y="8"/>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18" name="Freeform 395"/>
            <p:cNvSpPr>
              <a:spLocks/>
            </p:cNvSpPr>
            <p:nvPr/>
          </p:nvSpPr>
          <p:spPr bwMode="auto">
            <a:xfrm>
              <a:off x="3120" y="2597"/>
              <a:ext cx="64" cy="32"/>
            </a:xfrm>
            <a:custGeom>
              <a:avLst/>
              <a:gdLst>
                <a:gd name="T0" fmla="*/ 0 w 128"/>
                <a:gd name="T1" fmla="*/ 32 h 63"/>
                <a:gd name="T2" fmla="*/ 7 w 128"/>
                <a:gd name="T3" fmla="*/ 28 h 63"/>
                <a:gd name="T4" fmla="*/ 15 w 128"/>
                <a:gd name="T5" fmla="*/ 24 h 63"/>
                <a:gd name="T6" fmla="*/ 22 w 128"/>
                <a:gd name="T7" fmla="*/ 20 h 63"/>
                <a:gd name="T8" fmla="*/ 30 w 128"/>
                <a:gd name="T9" fmla="*/ 16 h 63"/>
                <a:gd name="T10" fmla="*/ 37 w 128"/>
                <a:gd name="T11" fmla="*/ 13 h 63"/>
                <a:gd name="T12" fmla="*/ 45 w 128"/>
                <a:gd name="T13" fmla="*/ 10 h 63"/>
                <a:gd name="T14" fmla="*/ 53 w 128"/>
                <a:gd name="T15" fmla="*/ 7 h 63"/>
                <a:gd name="T16" fmla="*/ 61 w 128"/>
                <a:gd name="T17" fmla="*/ 5 h 63"/>
                <a:gd name="T18" fmla="*/ 63 w 128"/>
                <a:gd name="T19" fmla="*/ 4 h 63"/>
                <a:gd name="T20" fmla="*/ 64 w 128"/>
                <a:gd name="T21" fmla="*/ 2 h 63"/>
                <a:gd name="T22" fmla="*/ 64 w 128"/>
                <a:gd name="T23" fmla="*/ 1 h 63"/>
                <a:gd name="T24" fmla="*/ 62 w 128"/>
                <a:gd name="T25" fmla="*/ 0 h 63"/>
                <a:gd name="T26" fmla="*/ 53 w 128"/>
                <a:gd name="T27" fmla="*/ 1 h 63"/>
                <a:gd name="T28" fmla="*/ 45 w 128"/>
                <a:gd name="T29" fmla="*/ 3 h 63"/>
                <a:gd name="T30" fmla="*/ 37 w 128"/>
                <a:gd name="T31" fmla="*/ 6 h 63"/>
                <a:gd name="T32" fmla="*/ 29 w 128"/>
                <a:gd name="T33" fmla="*/ 10 h 63"/>
                <a:gd name="T34" fmla="*/ 21 w 128"/>
                <a:gd name="T35" fmla="*/ 16 h 63"/>
                <a:gd name="T36" fmla="*/ 14 w 128"/>
                <a:gd name="T37" fmla="*/ 21 h 63"/>
                <a:gd name="T38" fmla="*/ 7 w 128"/>
                <a:gd name="T39" fmla="*/ 27 h 63"/>
                <a:gd name="T40" fmla="*/ 0 w 128"/>
                <a:gd name="T41" fmla="*/ 32 h 63"/>
                <a:gd name="T42" fmla="*/ 0 w 128"/>
                <a:gd name="T43" fmla="*/ 32 h 63"/>
                <a:gd name="T44" fmla="*/ 0 w 128"/>
                <a:gd name="T45" fmla="*/ 32 h 63"/>
                <a:gd name="T46" fmla="*/ 0 w 128"/>
                <a:gd name="T47" fmla="*/ 32 h 63"/>
                <a:gd name="T48" fmla="*/ 0 w 128"/>
                <a:gd name="T49" fmla="*/ 32 h 63"/>
                <a:gd name="T50" fmla="*/ 0 w 128"/>
                <a:gd name="T51" fmla="*/ 3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63"/>
                <a:gd name="T80" fmla="*/ 128 w 128"/>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63">
                  <a:moveTo>
                    <a:pt x="0" y="63"/>
                  </a:moveTo>
                  <a:lnTo>
                    <a:pt x="15" y="55"/>
                  </a:lnTo>
                  <a:lnTo>
                    <a:pt x="30" y="47"/>
                  </a:lnTo>
                  <a:lnTo>
                    <a:pt x="45" y="39"/>
                  </a:lnTo>
                  <a:lnTo>
                    <a:pt x="60" y="32"/>
                  </a:lnTo>
                  <a:lnTo>
                    <a:pt x="75" y="25"/>
                  </a:lnTo>
                  <a:lnTo>
                    <a:pt x="90" y="19"/>
                  </a:lnTo>
                  <a:lnTo>
                    <a:pt x="106" y="14"/>
                  </a:lnTo>
                  <a:lnTo>
                    <a:pt x="122" y="9"/>
                  </a:lnTo>
                  <a:lnTo>
                    <a:pt x="126" y="7"/>
                  </a:lnTo>
                  <a:lnTo>
                    <a:pt x="128" y="4"/>
                  </a:lnTo>
                  <a:lnTo>
                    <a:pt x="128" y="1"/>
                  </a:lnTo>
                  <a:lnTo>
                    <a:pt x="124" y="0"/>
                  </a:lnTo>
                  <a:lnTo>
                    <a:pt x="107" y="1"/>
                  </a:lnTo>
                  <a:lnTo>
                    <a:pt x="90" y="5"/>
                  </a:lnTo>
                  <a:lnTo>
                    <a:pt x="74" y="12"/>
                  </a:lnTo>
                  <a:lnTo>
                    <a:pt x="59" y="20"/>
                  </a:lnTo>
                  <a:lnTo>
                    <a:pt x="43" y="31"/>
                  </a:lnTo>
                  <a:lnTo>
                    <a:pt x="29" y="41"/>
                  </a:lnTo>
                  <a:lnTo>
                    <a:pt x="14" y="53"/>
                  </a:lnTo>
                  <a:lnTo>
                    <a:pt x="0" y="63"/>
                  </a:lnTo>
                  <a:close/>
                </a:path>
              </a:pathLst>
            </a:custGeom>
            <a:solidFill>
              <a:srgbClr val="000000"/>
            </a:solidFill>
            <a:ln w="9525">
              <a:noFill/>
              <a:round/>
              <a:headEnd/>
              <a:tailEnd/>
            </a:ln>
          </p:spPr>
          <p:txBody>
            <a:bodyPr/>
            <a:lstStyle/>
            <a:p>
              <a:endParaRPr lang="zh-CN" altLang="en-US" sz="1800"/>
            </a:p>
          </p:txBody>
        </p:sp>
        <p:sp>
          <p:nvSpPr>
            <p:cNvPr id="119" name="Freeform 396"/>
            <p:cNvSpPr>
              <a:spLocks/>
            </p:cNvSpPr>
            <p:nvPr/>
          </p:nvSpPr>
          <p:spPr bwMode="auto">
            <a:xfrm>
              <a:off x="3120" y="2623"/>
              <a:ext cx="29" cy="160"/>
            </a:xfrm>
            <a:custGeom>
              <a:avLst/>
              <a:gdLst>
                <a:gd name="T0" fmla="*/ 4 w 59"/>
                <a:gd name="T1" fmla="*/ 0 h 319"/>
                <a:gd name="T2" fmla="*/ 0 w 59"/>
                <a:gd name="T3" fmla="*/ 21 h 319"/>
                <a:gd name="T4" fmla="*/ 0 w 59"/>
                <a:gd name="T5" fmla="*/ 42 h 319"/>
                <a:gd name="T6" fmla="*/ 1 w 59"/>
                <a:gd name="T7" fmla="*/ 63 h 319"/>
                <a:gd name="T8" fmla="*/ 4 w 59"/>
                <a:gd name="T9" fmla="*/ 84 h 319"/>
                <a:gd name="T10" fmla="*/ 6 w 59"/>
                <a:gd name="T11" fmla="*/ 93 h 319"/>
                <a:gd name="T12" fmla="*/ 8 w 59"/>
                <a:gd name="T13" fmla="*/ 103 h 319"/>
                <a:gd name="T14" fmla="*/ 10 w 59"/>
                <a:gd name="T15" fmla="*/ 113 h 319"/>
                <a:gd name="T16" fmla="*/ 12 w 59"/>
                <a:gd name="T17" fmla="*/ 123 h 319"/>
                <a:gd name="T18" fmla="*/ 15 w 59"/>
                <a:gd name="T19" fmla="*/ 133 h 319"/>
                <a:gd name="T20" fmla="*/ 18 w 59"/>
                <a:gd name="T21" fmla="*/ 142 h 319"/>
                <a:gd name="T22" fmla="*/ 22 w 59"/>
                <a:gd name="T23" fmla="*/ 150 h 319"/>
                <a:gd name="T24" fmla="*/ 27 w 59"/>
                <a:gd name="T25" fmla="*/ 159 h 319"/>
                <a:gd name="T26" fmla="*/ 27 w 59"/>
                <a:gd name="T27" fmla="*/ 160 h 319"/>
                <a:gd name="T28" fmla="*/ 29 w 59"/>
                <a:gd name="T29" fmla="*/ 159 h 319"/>
                <a:gd name="T30" fmla="*/ 29 w 59"/>
                <a:gd name="T31" fmla="*/ 158 h 319"/>
                <a:gd name="T32" fmla="*/ 29 w 59"/>
                <a:gd name="T33" fmla="*/ 157 h 319"/>
                <a:gd name="T34" fmla="*/ 26 w 59"/>
                <a:gd name="T35" fmla="*/ 149 h 319"/>
                <a:gd name="T36" fmla="*/ 22 w 59"/>
                <a:gd name="T37" fmla="*/ 141 h 319"/>
                <a:gd name="T38" fmla="*/ 19 w 59"/>
                <a:gd name="T39" fmla="*/ 133 h 319"/>
                <a:gd name="T40" fmla="*/ 16 w 59"/>
                <a:gd name="T41" fmla="*/ 124 h 319"/>
                <a:gd name="T42" fmla="*/ 14 w 59"/>
                <a:gd name="T43" fmla="*/ 116 h 319"/>
                <a:gd name="T44" fmla="*/ 12 w 59"/>
                <a:gd name="T45" fmla="*/ 108 h 319"/>
                <a:gd name="T46" fmla="*/ 10 w 59"/>
                <a:gd name="T47" fmla="*/ 99 h 319"/>
                <a:gd name="T48" fmla="*/ 8 w 59"/>
                <a:gd name="T49" fmla="*/ 91 h 319"/>
                <a:gd name="T50" fmla="*/ 4 w 59"/>
                <a:gd name="T51" fmla="*/ 69 h 319"/>
                <a:gd name="T52" fmla="*/ 2 w 59"/>
                <a:gd name="T53" fmla="*/ 46 h 319"/>
                <a:gd name="T54" fmla="*/ 2 w 59"/>
                <a:gd name="T55" fmla="*/ 23 h 319"/>
                <a:gd name="T56" fmla="*/ 4 w 59"/>
                <a:gd name="T57" fmla="*/ 0 h 319"/>
                <a:gd name="T58" fmla="*/ 4 w 59"/>
                <a:gd name="T59" fmla="*/ 0 h 319"/>
                <a:gd name="T60" fmla="*/ 4 w 59"/>
                <a:gd name="T61" fmla="*/ 0 h 319"/>
                <a:gd name="T62" fmla="*/ 4 w 59"/>
                <a:gd name="T63" fmla="*/ 0 h 319"/>
                <a:gd name="T64" fmla="*/ 4 w 59"/>
                <a:gd name="T65" fmla="*/ 0 h 319"/>
                <a:gd name="T66" fmla="*/ 4 w 59"/>
                <a:gd name="T67" fmla="*/ 0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319"/>
                <a:gd name="T104" fmla="*/ 59 w 59"/>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319">
                  <a:moveTo>
                    <a:pt x="9" y="0"/>
                  </a:moveTo>
                  <a:lnTo>
                    <a:pt x="1" y="41"/>
                  </a:lnTo>
                  <a:lnTo>
                    <a:pt x="0" y="84"/>
                  </a:lnTo>
                  <a:lnTo>
                    <a:pt x="3" y="126"/>
                  </a:lnTo>
                  <a:lnTo>
                    <a:pt x="9" y="168"/>
                  </a:lnTo>
                  <a:lnTo>
                    <a:pt x="13" y="186"/>
                  </a:lnTo>
                  <a:lnTo>
                    <a:pt x="16" y="206"/>
                  </a:lnTo>
                  <a:lnTo>
                    <a:pt x="20" y="225"/>
                  </a:lnTo>
                  <a:lnTo>
                    <a:pt x="25" y="245"/>
                  </a:lnTo>
                  <a:lnTo>
                    <a:pt x="30" y="265"/>
                  </a:lnTo>
                  <a:lnTo>
                    <a:pt x="37" y="283"/>
                  </a:lnTo>
                  <a:lnTo>
                    <a:pt x="45" y="300"/>
                  </a:lnTo>
                  <a:lnTo>
                    <a:pt x="54" y="318"/>
                  </a:lnTo>
                  <a:lnTo>
                    <a:pt x="55" y="319"/>
                  </a:lnTo>
                  <a:lnTo>
                    <a:pt x="58" y="318"/>
                  </a:lnTo>
                  <a:lnTo>
                    <a:pt x="59" y="315"/>
                  </a:lnTo>
                  <a:lnTo>
                    <a:pt x="59" y="314"/>
                  </a:lnTo>
                  <a:lnTo>
                    <a:pt x="52" y="298"/>
                  </a:lnTo>
                  <a:lnTo>
                    <a:pt x="45" y="282"/>
                  </a:lnTo>
                  <a:lnTo>
                    <a:pt x="38" y="266"/>
                  </a:lnTo>
                  <a:lnTo>
                    <a:pt x="33" y="248"/>
                  </a:lnTo>
                  <a:lnTo>
                    <a:pt x="28" y="232"/>
                  </a:lnTo>
                  <a:lnTo>
                    <a:pt x="24" y="215"/>
                  </a:lnTo>
                  <a:lnTo>
                    <a:pt x="20" y="198"/>
                  </a:lnTo>
                  <a:lnTo>
                    <a:pt x="16" y="181"/>
                  </a:lnTo>
                  <a:lnTo>
                    <a:pt x="8" y="137"/>
                  </a:lnTo>
                  <a:lnTo>
                    <a:pt x="5" y="92"/>
                  </a:lnTo>
                  <a:lnTo>
                    <a:pt x="5" y="46"/>
                  </a:lnTo>
                  <a:lnTo>
                    <a:pt x="9" y="0"/>
                  </a:lnTo>
                  <a:close/>
                </a:path>
              </a:pathLst>
            </a:custGeom>
            <a:solidFill>
              <a:srgbClr val="000000"/>
            </a:solidFill>
            <a:ln w="9525">
              <a:noFill/>
              <a:round/>
              <a:headEnd/>
              <a:tailEnd/>
            </a:ln>
          </p:spPr>
          <p:txBody>
            <a:bodyPr/>
            <a:lstStyle/>
            <a:p>
              <a:endParaRPr lang="zh-CN" altLang="en-US" sz="1800"/>
            </a:p>
          </p:txBody>
        </p:sp>
        <p:sp>
          <p:nvSpPr>
            <p:cNvPr id="120" name="Freeform 397"/>
            <p:cNvSpPr>
              <a:spLocks/>
            </p:cNvSpPr>
            <p:nvPr/>
          </p:nvSpPr>
          <p:spPr bwMode="auto">
            <a:xfrm>
              <a:off x="3098" y="2457"/>
              <a:ext cx="139" cy="61"/>
            </a:xfrm>
            <a:custGeom>
              <a:avLst/>
              <a:gdLst>
                <a:gd name="T0" fmla="*/ 136 w 279"/>
                <a:gd name="T1" fmla="*/ 3 h 121"/>
                <a:gd name="T2" fmla="*/ 130 w 279"/>
                <a:gd name="T3" fmla="*/ 8 h 121"/>
                <a:gd name="T4" fmla="*/ 124 w 279"/>
                <a:gd name="T5" fmla="*/ 12 h 121"/>
                <a:gd name="T6" fmla="*/ 118 w 279"/>
                <a:gd name="T7" fmla="*/ 17 h 121"/>
                <a:gd name="T8" fmla="*/ 111 w 279"/>
                <a:gd name="T9" fmla="*/ 23 h 121"/>
                <a:gd name="T10" fmla="*/ 101 w 279"/>
                <a:gd name="T11" fmla="*/ 28 h 121"/>
                <a:gd name="T12" fmla="*/ 90 w 279"/>
                <a:gd name="T13" fmla="*/ 32 h 121"/>
                <a:gd name="T14" fmla="*/ 79 w 279"/>
                <a:gd name="T15" fmla="*/ 35 h 121"/>
                <a:gd name="T16" fmla="*/ 69 w 279"/>
                <a:gd name="T17" fmla="*/ 38 h 121"/>
                <a:gd name="T18" fmla="*/ 61 w 279"/>
                <a:gd name="T19" fmla="*/ 41 h 121"/>
                <a:gd name="T20" fmla="*/ 53 w 279"/>
                <a:gd name="T21" fmla="*/ 42 h 121"/>
                <a:gd name="T22" fmla="*/ 45 w 279"/>
                <a:gd name="T23" fmla="*/ 44 h 121"/>
                <a:gd name="T24" fmla="*/ 36 w 279"/>
                <a:gd name="T25" fmla="*/ 46 h 121"/>
                <a:gd name="T26" fmla="*/ 27 w 279"/>
                <a:gd name="T27" fmla="*/ 49 h 121"/>
                <a:gd name="T28" fmla="*/ 18 w 279"/>
                <a:gd name="T29" fmla="*/ 50 h 121"/>
                <a:gd name="T30" fmla="*/ 8 w 279"/>
                <a:gd name="T31" fmla="*/ 52 h 121"/>
                <a:gd name="T32" fmla="*/ 2 w 279"/>
                <a:gd name="T33" fmla="*/ 53 h 121"/>
                <a:gd name="T34" fmla="*/ 0 w 279"/>
                <a:gd name="T35" fmla="*/ 56 h 121"/>
                <a:gd name="T36" fmla="*/ 4 w 279"/>
                <a:gd name="T37" fmla="*/ 60 h 121"/>
                <a:gd name="T38" fmla="*/ 10 w 279"/>
                <a:gd name="T39" fmla="*/ 61 h 121"/>
                <a:gd name="T40" fmla="*/ 16 w 279"/>
                <a:gd name="T41" fmla="*/ 59 h 121"/>
                <a:gd name="T42" fmla="*/ 23 w 279"/>
                <a:gd name="T43" fmla="*/ 57 h 121"/>
                <a:gd name="T44" fmla="*/ 32 w 279"/>
                <a:gd name="T45" fmla="*/ 54 h 121"/>
                <a:gd name="T46" fmla="*/ 44 w 279"/>
                <a:gd name="T47" fmla="*/ 51 h 121"/>
                <a:gd name="T48" fmla="*/ 55 w 279"/>
                <a:gd name="T49" fmla="*/ 47 h 121"/>
                <a:gd name="T50" fmla="*/ 67 w 279"/>
                <a:gd name="T51" fmla="*/ 44 h 121"/>
                <a:gd name="T52" fmla="*/ 77 w 279"/>
                <a:gd name="T53" fmla="*/ 40 h 121"/>
                <a:gd name="T54" fmla="*/ 86 w 279"/>
                <a:gd name="T55" fmla="*/ 36 h 121"/>
                <a:gd name="T56" fmla="*/ 95 w 279"/>
                <a:gd name="T57" fmla="*/ 33 h 121"/>
                <a:gd name="T58" fmla="*/ 105 w 279"/>
                <a:gd name="T59" fmla="*/ 30 h 121"/>
                <a:gd name="T60" fmla="*/ 113 w 279"/>
                <a:gd name="T61" fmla="*/ 24 h 121"/>
                <a:gd name="T62" fmla="*/ 121 w 279"/>
                <a:gd name="T63" fmla="*/ 19 h 121"/>
                <a:gd name="T64" fmla="*/ 128 w 279"/>
                <a:gd name="T65" fmla="*/ 12 h 121"/>
                <a:gd name="T66" fmla="*/ 135 w 279"/>
                <a:gd name="T67" fmla="*/ 4 h 121"/>
                <a:gd name="T68" fmla="*/ 139 w 279"/>
                <a:gd name="T69" fmla="*/ 0 h 121"/>
                <a:gd name="T70" fmla="*/ 139 w 279"/>
                <a:gd name="T71" fmla="*/ 0 h 121"/>
                <a:gd name="T72" fmla="*/ 139 w 279"/>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121"/>
                <a:gd name="T113" fmla="*/ 279 w 279"/>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121">
                  <a:moveTo>
                    <a:pt x="278" y="0"/>
                  </a:moveTo>
                  <a:lnTo>
                    <a:pt x="272" y="5"/>
                  </a:lnTo>
                  <a:lnTo>
                    <a:pt x="266" y="9"/>
                  </a:lnTo>
                  <a:lnTo>
                    <a:pt x="260" y="15"/>
                  </a:lnTo>
                  <a:lnTo>
                    <a:pt x="255" y="20"/>
                  </a:lnTo>
                  <a:lnTo>
                    <a:pt x="249" y="24"/>
                  </a:lnTo>
                  <a:lnTo>
                    <a:pt x="243" y="30"/>
                  </a:lnTo>
                  <a:lnTo>
                    <a:pt x="237" y="34"/>
                  </a:lnTo>
                  <a:lnTo>
                    <a:pt x="232" y="39"/>
                  </a:lnTo>
                  <a:lnTo>
                    <a:pt x="222" y="46"/>
                  </a:lnTo>
                  <a:lnTo>
                    <a:pt x="212" y="51"/>
                  </a:lnTo>
                  <a:lnTo>
                    <a:pt x="202" y="55"/>
                  </a:lnTo>
                  <a:lnTo>
                    <a:pt x="191" y="60"/>
                  </a:lnTo>
                  <a:lnTo>
                    <a:pt x="180" y="63"/>
                  </a:lnTo>
                  <a:lnTo>
                    <a:pt x="169" y="67"/>
                  </a:lnTo>
                  <a:lnTo>
                    <a:pt x="158" y="70"/>
                  </a:lnTo>
                  <a:lnTo>
                    <a:pt x="148" y="74"/>
                  </a:lnTo>
                  <a:lnTo>
                    <a:pt x="139" y="76"/>
                  </a:lnTo>
                  <a:lnTo>
                    <a:pt x="131" y="78"/>
                  </a:lnTo>
                  <a:lnTo>
                    <a:pt x="123" y="81"/>
                  </a:lnTo>
                  <a:lnTo>
                    <a:pt x="115" y="83"/>
                  </a:lnTo>
                  <a:lnTo>
                    <a:pt x="106" y="84"/>
                  </a:lnTo>
                  <a:lnTo>
                    <a:pt x="98" y="86"/>
                  </a:lnTo>
                  <a:lnTo>
                    <a:pt x="90" y="87"/>
                  </a:lnTo>
                  <a:lnTo>
                    <a:pt x="82" y="90"/>
                  </a:lnTo>
                  <a:lnTo>
                    <a:pt x="73" y="92"/>
                  </a:lnTo>
                  <a:lnTo>
                    <a:pt x="63" y="94"/>
                  </a:lnTo>
                  <a:lnTo>
                    <a:pt x="54" y="97"/>
                  </a:lnTo>
                  <a:lnTo>
                    <a:pt x="45" y="98"/>
                  </a:lnTo>
                  <a:lnTo>
                    <a:pt x="36" y="100"/>
                  </a:lnTo>
                  <a:lnTo>
                    <a:pt x="25" y="102"/>
                  </a:lnTo>
                  <a:lnTo>
                    <a:pt x="17" y="104"/>
                  </a:lnTo>
                  <a:lnTo>
                    <a:pt x="8" y="104"/>
                  </a:lnTo>
                  <a:lnTo>
                    <a:pt x="5" y="105"/>
                  </a:lnTo>
                  <a:lnTo>
                    <a:pt x="1" y="108"/>
                  </a:lnTo>
                  <a:lnTo>
                    <a:pt x="0" y="112"/>
                  </a:lnTo>
                  <a:lnTo>
                    <a:pt x="1" y="115"/>
                  </a:lnTo>
                  <a:lnTo>
                    <a:pt x="8" y="119"/>
                  </a:lnTo>
                  <a:lnTo>
                    <a:pt x="14" y="121"/>
                  </a:lnTo>
                  <a:lnTo>
                    <a:pt x="21" y="121"/>
                  </a:lnTo>
                  <a:lnTo>
                    <a:pt x="27" y="120"/>
                  </a:lnTo>
                  <a:lnTo>
                    <a:pt x="33" y="117"/>
                  </a:lnTo>
                  <a:lnTo>
                    <a:pt x="39" y="115"/>
                  </a:lnTo>
                  <a:lnTo>
                    <a:pt x="46" y="113"/>
                  </a:lnTo>
                  <a:lnTo>
                    <a:pt x="53" y="111"/>
                  </a:lnTo>
                  <a:lnTo>
                    <a:pt x="65" y="108"/>
                  </a:lnTo>
                  <a:lnTo>
                    <a:pt x="76" y="105"/>
                  </a:lnTo>
                  <a:lnTo>
                    <a:pt x="88" y="101"/>
                  </a:lnTo>
                  <a:lnTo>
                    <a:pt x="99" y="98"/>
                  </a:lnTo>
                  <a:lnTo>
                    <a:pt x="111" y="94"/>
                  </a:lnTo>
                  <a:lnTo>
                    <a:pt x="122" y="91"/>
                  </a:lnTo>
                  <a:lnTo>
                    <a:pt x="134" y="87"/>
                  </a:lnTo>
                  <a:lnTo>
                    <a:pt x="145" y="83"/>
                  </a:lnTo>
                  <a:lnTo>
                    <a:pt x="154" y="79"/>
                  </a:lnTo>
                  <a:lnTo>
                    <a:pt x="164" y="76"/>
                  </a:lnTo>
                  <a:lnTo>
                    <a:pt x="173" y="72"/>
                  </a:lnTo>
                  <a:lnTo>
                    <a:pt x="182" y="69"/>
                  </a:lnTo>
                  <a:lnTo>
                    <a:pt x="191" y="66"/>
                  </a:lnTo>
                  <a:lnTo>
                    <a:pt x="201" y="62"/>
                  </a:lnTo>
                  <a:lnTo>
                    <a:pt x="210" y="59"/>
                  </a:lnTo>
                  <a:lnTo>
                    <a:pt x="218" y="54"/>
                  </a:lnTo>
                  <a:lnTo>
                    <a:pt x="227" y="48"/>
                  </a:lnTo>
                  <a:lnTo>
                    <a:pt x="235" y="43"/>
                  </a:lnTo>
                  <a:lnTo>
                    <a:pt x="242" y="37"/>
                  </a:lnTo>
                  <a:lnTo>
                    <a:pt x="250" y="30"/>
                  </a:lnTo>
                  <a:lnTo>
                    <a:pt x="257" y="23"/>
                  </a:lnTo>
                  <a:lnTo>
                    <a:pt x="264" y="15"/>
                  </a:lnTo>
                  <a:lnTo>
                    <a:pt x="271" y="8"/>
                  </a:lnTo>
                  <a:lnTo>
                    <a:pt x="278" y="0"/>
                  </a:lnTo>
                  <a:lnTo>
                    <a:pt x="279" y="0"/>
                  </a:lnTo>
                  <a:lnTo>
                    <a:pt x="278" y="0"/>
                  </a:lnTo>
                  <a:close/>
                </a:path>
              </a:pathLst>
            </a:custGeom>
            <a:solidFill>
              <a:srgbClr val="000000"/>
            </a:solidFill>
            <a:ln w="9525">
              <a:noFill/>
              <a:round/>
              <a:headEnd/>
              <a:tailEnd/>
            </a:ln>
          </p:spPr>
          <p:txBody>
            <a:bodyPr/>
            <a:lstStyle/>
            <a:p>
              <a:endParaRPr lang="zh-CN" altLang="en-US" sz="1800"/>
            </a:p>
          </p:txBody>
        </p:sp>
        <p:sp>
          <p:nvSpPr>
            <p:cNvPr id="121" name="Freeform 398"/>
            <p:cNvSpPr>
              <a:spLocks/>
            </p:cNvSpPr>
            <p:nvPr/>
          </p:nvSpPr>
          <p:spPr bwMode="auto">
            <a:xfrm>
              <a:off x="3083" y="2555"/>
              <a:ext cx="25" cy="191"/>
            </a:xfrm>
            <a:custGeom>
              <a:avLst/>
              <a:gdLst>
                <a:gd name="T0" fmla="*/ 8 w 52"/>
                <a:gd name="T1" fmla="*/ 0 h 381"/>
                <a:gd name="T2" fmla="*/ 2 w 52"/>
                <a:gd name="T3" fmla="*/ 32 h 381"/>
                <a:gd name="T4" fmla="*/ 0 w 52"/>
                <a:gd name="T5" fmla="*/ 65 h 381"/>
                <a:gd name="T6" fmla="*/ 0 w 52"/>
                <a:gd name="T7" fmla="*/ 98 h 381"/>
                <a:gd name="T8" fmla="*/ 4 w 52"/>
                <a:gd name="T9" fmla="*/ 131 h 381"/>
                <a:gd name="T10" fmla="*/ 6 w 52"/>
                <a:gd name="T11" fmla="*/ 142 h 381"/>
                <a:gd name="T12" fmla="*/ 8 w 52"/>
                <a:gd name="T13" fmla="*/ 153 h 381"/>
                <a:gd name="T14" fmla="*/ 11 w 52"/>
                <a:gd name="T15" fmla="*/ 164 h 381"/>
                <a:gd name="T16" fmla="*/ 13 w 52"/>
                <a:gd name="T17" fmla="*/ 175 h 381"/>
                <a:gd name="T18" fmla="*/ 14 w 52"/>
                <a:gd name="T19" fmla="*/ 179 h 381"/>
                <a:gd name="T20" fmla="*/ 16 w 52"/>
                <a:gd name="T21" fmla="*/ 183 h 381"/>
                <a:gd name="T22" fmla="*/ 19 w 52"/>
                <a:gd name="T23" fmla="*/ 187 h 381"/>
                <a:gd name="T24" fmla="*/ 22 w 52"/>
                <a:gd name="T25" fmla="*/ 191 h 381"/>
                <a:gd name="T26" fmla="*/ 23 w 52"/>
                <a:gd name="T27" fmla="*/ 191 h 381"/>
                <a:gd name="T28" fmla="*/ 25 w 52"/>
                <a:gd name="T29" fmla="*/ 190 h 381"/>
                <a:gd name="T30" fmla="*/ 25 w 52"/>
                <a:gd name="T31" fmla="*/ 188 h 381"/>
                <a:gd name="T32" fmla="*/ 25 w 52"/>
                <a:gd name="T33" fmla="*/ 187 h 381"/>
                <a:gd name="T34" fmla="*/ 22 w 52"/>
                <a:gd name="T35" fmla="*/ 182 h 381"/>
                <a:gd name="T36" fmla="*/ 21 w 52"/>
                <a:gd name="T37" fmla="*/ 177 h 381"/>
                <a:gd name="T38" fmla="*/ 19 w 52"/>
                <a:gd name="T39" fmla="*/ 172 h 381"/>
                <a:gd name="T40" fmla="*/ 18 w 52"/>
                <a:gd name="T41" fmla="*/ 167 h 381"/>
                <a:gd name="T42" fmla="*/ 15 w 52"/>
                <a:gd name="T43" fmla="*/ 157 h 381"/>
                <a:gd name="T44" fmla="*/ 12 w 52"/>
                <a:gd name="T45" fmla="*/ 148 h 381"/>
                <a:gd name="T46" fmla="*/ 10 w 52"/>
                <a:gd name="T47" fmla="*/ 138 h 381"/>
                <a:gd name="T48" fmla="*/ 8 w 52"/>
                <a:gd name="T49" fmla="*/ 128 h 381"/>
                <a:gd name="T50" fmla="*/ 3 w 52"/>
                <a:gd name="T51" fmla="*/ 96 h 381"/>
                <a:gd name="T52" fmla="*/ 2 w 52"/>
                <a:gd name="T53" fmla="*/ 64 h 381"/>
                <a:gd name="T54" fmla="*/ 3 w 52"/>
                <a:gd name="T55" fmla="*/ 32 h 381"/>
                <a:gd name="T56" fmla="*/ 8 w 52"/>
                <a:gd name="T57" fmla="*/ 0 h 381"/>
                <a:gd name="T58" fmla="*/ 8 w 52"/>
                <a:gd name="T59" fmla="*/ 0 h 381"/>
                <a:gd name="T60" fmla="*/ 8 w 52"/>
                <a:gd name="T61" fmla="*/ 0 h 381"/>
                <a:gd name="T62" fmla="*/ 8 w 52"/>
                <a:gd name="T63" fmla="*/ 0 h 381"/>
                <a:gd name="T64" fmla="*/ 8 w 52"/>
                <a:gd name="T65" fmla="*/ 0 h 381"/>
                <a:gd name="T66" fmla="*/ 8 w 52"/>
                <a:gd name="T67" fmla="*/ 0 h 3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81"/>
                <a:gd name="T104" fmla="*/ 52 w 52"/>
                <a:gd name="T105" fmla="*/ 381 h 3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81">
                  <a:moveTo>
                    <a:pt x="17" y="0"/>
                  </a:moveTo>
                  <a:lnTo>
                    <a:pt x="5" y="64"/>
                  </a:lnTo>
                  <a:lnTo>
                    <a:pt x="0" y="130"/>
                  </a:lnTo>
                  <a:lnTo>
                    <a:pt x="1" y="196"/>
                  </a:lnTo>
                  <a:lnTo>
                    <a:pt x="8" y="261"/>
                  </a:lnTo>
                  <a:lnTo>
                    <a:pt x="12" y="283"/>
                  </a:lnTo>
                  <a:lnTo>
                    <a:pt x="16" y="305"/>
                  </a:lnTo>
                  <a:lnTo>
                    <a:pt x="22" y="327"/>
                  </a:lnTo>
                  <a:lnTo>
                    <a:pt x="28" y="349"/>
                  </a:lnTo>
                  <a:lnTo>
                    <a:pt x="30" y="358"/>
                  </a:lnTo>
                  <a:lnTo>
                    <a:pt x="33" y="366"/>
                  </a:lnTo>
                  <a:lnTo>
                    <a:pt x="39" y="374"/>
                  </a:lnTo>
                  <a:lnTo>
                    <a:pt x="46" y="381"/>
                  </a:lnTo>
                  <a:lnTo>
                    <a:pt x="48" y="381"/>
                  </a:lnTo>
                  <a:lnTo>
                    <a:pt x="51" y="379"/>
                  </a:lnTo>
                  <a:lnTo>
                    <a:pt x="52" y="375"/>
                  </a:lnTo>
                  <a:lnTo>
                    <a:pt x="51" y="373"/>
                  </a:lnTo>
                  <a:lnTo>
                    <a:pt x="46" y="364"/>
                  </a:lnTo>
                  <a:lnTo>
                    <a:pt x="43" y="353"/>
                  </a:lnTo>
                  <a:lnTo>
                    <a:pt x="40" y="343"/>
                  </a:lnTo>
                  <a:lnTo>
                    <a:pt x="37" y="334"/>
                  </a:lnTo>
                  <a:lnTo>
                    <a:pt x="31" y="314"/>
                  </a:lnTo>
                  <a:lnTo>
                    <a:pt x="25" y="295"/>
                  </a:lnTo>
                  <a:lnTo>
                    <a:pt x="21" y="275"/>
                  </a:lnTo>
                  <a:lnTo>
                    <a:pt x="16" y="255"/>
                  </a:lnTo>
                  <a:lnTo>
                    <a:pt x="6" y="192"/>
                  </a:lnTo>
                  <a:lnTo>
                    <a:pt x="4" y="128"/>
                  </a:lnTo>
                  <a:lnTo>
                    <a:pt x="7" y="63"/>
                  </a:lnTo>
                  <a:lnTo>
                    <a:pt x="17" y="0"/>
                  </a:lnTo>
                  <a:close/>
                </a:path>
              </a:pathLst>
            </a:custGeom>
            <a:solidFill>
              <a:srgbClr val="000000"/>
            </a:solidFill>
            <a:ln w="9525">
              <a:noFill/>
              <a:round/>
              <a:headEnd/>
              <a:tailEnd/>
            </a:ln>
          </p:spPr>
          <p:txBody>
            <a:bodyPr/>
            <a:lstStyle/>
            <a:p>
              <a:endParaRPr lang="zh-CN" altLang="en-US" sz="1800"/>
            </a:p>
          </p:txBody>
        </p:sp>
        <p:sp>
          <p:nvSpPr>
            <p:cNvPr id="122" name="Freeform 399"/>
            <p:cNvSpPr>
              <a:spLocks/>
            </p:cNvSpPr>
            <p:nvPr/>
          </p:nvSpPr>
          <p:spPr bwMode="auto">
            <a:xfrm>
              <a:off x="2696" y="2611"/>
              <a:ext cx="51" cy="85"/>
            </a:xfrm>
            <a:custGeom>
              <a:avLst/>
              <a:gdLst>
                <a:gd name="T0" fmla="*/ 50 w 102"/>
                <a:gd name="T1" fmla="*/ 0 h 171"/>
                <a:gd name="T2" fmla="*/ 50 w 102"/>
                <a:gd name="T3" fmla="*/ 15 h 171"/>
                <a:gd name="T4" fmla="*/ 50 w 102"/>
                <a:gd name="T5" fmla="*/ 30 h 171"/>
                <a:gd name="T6" fmla="*/ 47 w 102"/>
                <a:gd name="T7" fmla="*/ 44 h 171"/>
                <a:gd name="T8" fmla="*/ 40 w 102"/>
                <a:gd name="T9" fmla="*/ 58 h 171"/>
                <a:gd name="T10" fmla="*/ 37 w 102"/>
                <a:gd name="T11" fmla="*/ 62 h 171"/>
                <a:gd name="T12" fmla="*/ 32 w 102"/>
                <a:gd name="T13" fmla="*/ 65 h 171"/>
                <a:gd name="T14" fmla="*/ 27 w 102"/>
                <a:gd name="T15" fmla="*/ 67 h 171"/>
                <a:gd name="T16" fmla="*/ 23 w 102"/>
                <a:gd name="T17" fmla="*/ 70 h 171"/>
                <a:gd name="T18" fmla="*/ 18 w 102"/>
                <a:gd name="T19" fmla="*/ 72 h 171"/>
                <a:gd name="T20" fmla="*/ 13 w 102"/>
                <a:gd name="T21" fmla="*/ 74 h 171"/>
                <a:gd name="T22" fmla="*/ 7 w 102"/>
                <a:gd name="T23" fmla="*/ 76 h 171"/>
                <a:gd name="T24" fmla="*/ 3 w 102"/>
                <a:gd name="T25" fmla="*/ 78 h 171"/>
                <a:gd name="T26" fmla="*/ 1 w 102"/>
                <a:gd name="T27" fmla="*/ 80 h 171"/>
                <a:gd name="T28" fmla="*/ 0 w 102"/>
                <a:gd name="T29" fmla="*/ 82 h 171"/>
                <a:gd name="T30" fmla="*/ 0 w 102"/>
                <a:gd name="T31" fmla="*/ 85 h 171"/>
                <a:gd name="T32" fmla="*/ 2 w 102"/>
                <a:gd name="T33" fmla="*/ 85 h 171"/>
                <a:gd name="T34" fmla="*/ 9 w 102"/>
                <a:gd name="T35" fmla="*/ 83 h 171"/>
                <a:gd name="T36" fmla="*/ 15 w 102"/>
                <a:gd name="T37" fmla="*/ 82 h 171"/>
                <a:gd name="T38" fmla="*/ 21 w 102"/>
                <a:gd name="T39" fmla="*/ 79 h 171"/>
                <a:gd name="T40" fmla="*/ 27 w 102"/>
                <a:gd name="T41" fmla="*/ 75 h 171"/>
                <a:gd name="T42" fmla="*/ 32 w 102"/>
                <a:gd name="T43" fmla="*/ 71 h 171"/>
                <a:gd name="T44" fmla="*/ 37 w 102"/>
                <a:gd name="T45" fmla="*/ 67 h 171"/>
                <a:gd name="T46" fmla="*/ 41 w 102"/>
                <a:gd name="T47" fmla="*/ 62 h 171"/>
                <a:gd name="T48" fmla="*/ 45 w 102"/>
                <a:gd name="T49" fmla="*/ 56 h 171"/>
                <a:gd name="T50" fmla="*/ 50 w 102"/>
                <a:gd name="T51" fmla="*/ 44 h 171"/>
                <a:gd name="T52" fmla="*/ 51 w 102"/>
                <a:gd name="T53" fmla="*/ 29 h 171"/>
                <a:gd name="T54" fmla="*/ 51 w 102"/>
                <a:gd name="T55" fmla="*/ 14 h 171"/>
                <a:gd name="T56" fmla="*/ 50 w 102"/>
                <a:gd name="T57" fmla="*/ 0 h 171"/>
                <a:gd name="T58" fmla="*/ 50 w 102"/>
                <a:gd name="T59" fmla="*/ 0 h 171"/>
                <a:gd name="T60" fmla="*/ 50 w 102"/>
                <a:gd name="T61" fmla="*/ 0 h 171"/>
                <a:gd name="T62" fmla="*/ 50 w 102"/>
                <a:gd name="T63" fmla="*/ 0 h 171"/>
                <a:gd name="T64" fmla="*/ 50 w 102"/>
                <a:gd name="T65" fmla="*/ 0 h 171"/>
                <a:gd name="T66" fmla="*/ 50 w 102"/>
                <a:gd name="T67" fmla="*/ 0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71"/>
                <a:gd name="T104" fmla="*/ 102 w 102"/>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71">
                  <a:moveTo>
                    <a:pt x="99" y="1"/>
                  </a:moveTo>
                  <a:lnTo>
                    <a:pt x="99" y="30"/>
                  </a:lnTo>
                  <a:lnTo>
                    <a:pt x="99" y="60"/>
                  </a:lnTo>
                  <a:lnTo>
                    <a:pt x="93" y="89"/>
                  </a:lnTo>
                  <a:lnTo>
                    <a:pt x="80" y="116"/>
                  </a:lnTo>
                  <a:lnTo>
                    <a:pt x="74" y="124"/>
                  </a:lnTo>
                  <a:lnTo>
                    <a:pt x="64" y="130"/>
                  </a:lnTo>
                  <a:lnTo>
                    <a:pt x="55" y="135"/>
                  </a:lnTo>
                  <a:lnTo>
                    <a:pt x="46" y="140"/>
                  </a:lnTo>
                  <a:lnTo>
                    <a:pt x="36" y="144"/>
                  </a:lnTo>
                  <a:lnTo>
                    <a:pt x="25" y="149"/>
                  </a:lnTo>
                  <a:lnTo>
                    <a:pt x="15" y="152"/>
                  </a:lnTo>
                  <a:lnTo>
                    <a:pt x="6" y="157"/>
                  </a:lnTo>
                  <a:lnTo>
                    <a:pt x="2" y="160"/>
                  </a:lnTo>
                  <a:lnTo>
                    <a:pt x="0" y="165"/>
                  </a:lnTo>
                  <a:lnTo>
                    <a:pt x="0" y="170"/>
                  </a:lnTo>
                  <a:lnTo>
                    <a:pt x="4" y="171"/>
                  </a:lnTo>
                  <a:lnTo>
                    <a:pt x="17" y="167"/>
                  </a:lnTo>
                  <a:lnTo>
                    <a:pt x="30" y="164"/>
                  </a:lnTo>
                  <a:lnTo>
                    <a:pt x="42" y="158"/>
                  </a:lnTo>
                  <a:lnTo>
                    <a:pt x="54" y="151"/>
                  </a:lnTo>
                  <a:lnTo>
                    <a:pt x="64" y="143"/>
                  </a:lnTo>
                  <a:lnTo>
                    <a:pt x="74" y="134"/>
                  </a:lnTo>
                  <a:lnTo>
                    <a:pt x="82" y="124"/>
                  </a:lnTo>
                  <a:lnTo>
                    <a:pt x="90" y="113"/>
                  </a:lnTo>
                  <a:lnTo>
                    <a:pt x="100" y="88"/>
                  </a:lnTo>
                  <a:lnTo>
                    <a:pt x="102" y="58"/>
                  </a:lnTo>
                  <a:lnTo>
                    <a:pt x="101" y="28"/>
                  </a:lnTo>
                  <a:lnTo>
                    <a:pt x="99" y="0"/>
                  </a:lnTo>
                  <a:lnTo>
                    <a:pt x="99" y="1"/>
                  </a:lnTo>
                  <a:close/>
                </a:path>
              </a:pathLst>
            </a:custGeom>
            <a:solidFill>
              <a:srgbClr val="000000"/>
            </a:solidFill>
            <a:ln w="9525">
              <a:noFill/>
              <a:round/>
              <a:headEnd/>
              <a:tailEnd/>
            </a:ln>
          </p:spPr>
          <p:txBody>
            <a:bodyPr/>
            <a:lstStyle/>
            <a:p>
              <a:endParaRPr lang="zh-CN" altLang="en-US" sz="1800"/>
            </a:p>
          </p:txBody>
        </p:sp>
        <p:sp>
          <p:nvSpPr>
            <p:cNvPr id="123" name="Freeform 400"/>
            <p:cNvSpPr>
              <a:spLocks/>
            </p:cNvSpPr>
            <p:nvPr/>
          </p:nvSpPr>
          <p:spPr bwMode="auto">
            <a:xfrm>
              <a:off x="2729" y="2643"/>
              <a:ext cx="48" cy="87"/>
            </a:xfrm>
            <a:custGeom>
              <a:avLst/>
              <a:gdLst>
                <a:gd name="T0" fmla="*/ 40 w 96"/>
                <a:gd name="T1" fmla="*/ 0 h 174"/>
                <a:gd name="T2" fmla="*/ 44 w 96"/>
                <a:gd name="T3" fmla="*/ 9 h 174"/>
                <a:gd name="T4" fmla="*/ 45 w 96"/>
                <a:gd name="T5" fmla="*/ 18 h 174"/>
                <a:gd name="T6" fmla="*/ 46 w 96"/>
                <a:gd name="T7" fmla="*/ 26 h 174"/>
                <a:gd name="T8" fmla="*/ 45 w 96"/>
                <a:gd name="T9" fmla="*/ 35 h 174"/>
                <a:gd name="T10" fmla="*/ 43 w 96"/>
                <a:gd name="T11" fmla="*/ 43 h 174"/>
                <a:gd name="T12" fmla="*/ 39 w 96"/>
                <a:gd name="T13" fmla="*/ 50 h 174"/>
                <a:gd name="T14" fmla="*/ 34 w 96"/>
                <a:gd name="T15" fmla="*/ 57 h 174"/>
                <a:gd name="T16" fmla="*/ 27 w 96"/>
                <a:gd name="T17" fmla="*/ 65 h 174"/>
                <a:gd name="T18" fmla="*/ 24 w 96"/>
                <a:gd name="T19" fmla="*/ 67 h 174"/>
                <a:gd name="T20" fmla="*/ 22 w 96"/>
                <a:gd name="T21" fmla="*/ 69 h 174"/>
                <a:gd name="T22" fmla="*/ 18 w 96"/>
                <a:gd name="T23" fmla="*/ 72 h 174"/>
                <a:gd name="T24" fmla="*/ 15 w 96"/>
                <a:gd name="T25" fmla="*/ 74 h 174"/>
                <a:gd name="T26" fmla="*/ 12 w 96"/>
                <a:gd name="T27" fmla="*/ 76 h 174"/>
                <a:gd name="T28" fmla="*/ 9 w 96"/>
                <a:gd name="T29" fmla="*/ 78 h 174"/>
                <a:gd name="T30" fmla="*/ 6 w 96"/>
                <a:gd name="T31" fmla="*/ 80 h 174"/>
                <a:gd name="T32" fmla="*/ 3 w 96"/>
                <a:gd name="T33" fmla="*/ 82 h 174"/>
                <a:gd name="T34" fmla="*/ 2 w 96"/>
                <a:gd name="T35" fmla="*/ 83 h 174"/>
                <a:gd name="T36" fmla="*/ 0 w 96"/>
                <a:gd name="T37" fmla="*/ 84 h 174"/>
                <a:gd name="T38" fmla="*/ 0 w 96"/>
                <a:gd name="T39" fmla="*/ 86 h 174"/>
                <a:gd name="T40" fmla="*/ 2 w 96"/>
                <a:gd name="T41" fmla="*/ 87 h 174"/>
                <a:gd name="T42" fmla="*/ 6 w 96"/>
                <a:gd name="T43" fmla="*/ 87 h 174"/>
                <a:gd name="T44" fmla="*/ 10 w 96"/>
                <a:gd name="T45" fmla="*/ 85 h 174"/>
                <a:gd name="T46" fmla="*/ 13 w 96"/>
                <a:gd name="T47" fmla="*/ 84 h 174"/>
                <a:gd name="T48" fmla="*/ 16 w 96"/>
                <a:gd name="T49" fmla="*/ 81 h 174"/>
                <a:gd name="T50" fmla="*/ 20 w 96"/>
                <a:gd name="T51" fmla="*/ 78 h 174"/>
                <a:gd name="T52" fmla="*/ 22 w 96"/>
                <a:gd name="T53" fmla="*/ 76 h 174"/>
                <a:gd name="T54" fmla="*/ 25 w 96"/>
                <a:gd name="T55" fmla="*/ 73 h 174"/>
                <a:gd name="T56" fmla="*/ 28 w 96"/>
                <a:gd name="T57" fmla="*/ 70 h 174"/>
                <a:gd name="T58" fmla="*/ 31 w 96"/>
                <a:gd name="T59" fmla="*/ 67 h 174"/>
                <a:gd name="T60" fmla="*/ 34 w 96"/>
                <a:gd name="T61" fmla="*/ 63 h 174"/>
                <a:gd name="T62" fmla="*/ 37 w 96"/>
                <a:gd name="T63" fmla="*/ 60 h 174"/>
                <a:gd name="T64" fmla="*/ 39 w 96"/>
                <a:gd name="T65" fmla="*/ 57 h 174"/>
                <a:gd name="T66" fmla="*/ 46 w 96"/>
                <a:gd name="T67" fmla="*/ 43 h 174"/>
                <a:gd name="T68" fmla="*/ 48 w 96"/>
                <a:gd name="T69" fmla="*/ 28 h 174"/>
                <a:gd name="T70" fmla="*/ 46 w 96"/>
                <a:gd name="T71" fmla="*/ 14 h 174"/>
                <a:gd name="T72" fmla="*/ 40 w 96"/>
                <a:gd name="T73" fmla="*/ 0 h 174"/>
                <a:gd name="T74" fmla="*/ 40 w 96"/>
                <a:gd name="T75" fmla="*/ 0 h 174"/>
                <a:gd name="T76" fmla="*/ 40 w 96"/>
                <a:gd name="T77" fmla="*/ 0 h 174"/>
                <a:gd name="T78" fmla="*/ 40 w 96"/>
                <a:gd name="T79" fmla="*/ 0 h 174"/>
                <a:gd name="T80" fmla="*/ 40 w 96"/>
                <a:gd name="T81" fmla="*/ 0 h 174"/>
                <a:gd name="T82" fmla="*/ 40 w 96"/>
                <a:gd name="T83" fmla="*/ 0 h 1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
                <a:gd name="T127" fmla="*/ 0 h 174"/>
                <a:gd name="T128" fmla="*/ 96 w 96"/>
                <a:gd name="T129" fmla="*/ 174 h 1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 h="174">
                  <a:moveTo>
                    <a:pt x="80" y="0"/>
                  </a:moveTo>
                  <a:lnTo>
                    <a:pt x="87" y="18"/>
                  </a:lnTo>
                  <a:lnTo>
                    <a:pt x="90" y="36"/>
                  </a:lnTo>
                  <a:lnTo>
                    <a:pt x="92" y="52"/>
                  </a:lnTo>
                  <a:lnTo>
                    <a:pt x="90" y="69"/>
                  </a:lnTo>
                  <a:lnTo>
                    <a:pt x="86" y="85"/>
                  </a:lnTo>
                  <a:lnTo>
                    <a:pt x="78" y="100"/>
                  </a:lnTo>
                  <a:lnTo>
                    <a:pt x="67" y="115"/>
                  </a:lnTo>
                  <a:lnTo>
                    <a:pt x="55" y="129"/>
                  </a:lnTo>
                  <a:lnTo>
                    <a:pt x="49" y="133"/>
                  </a:lnTo>
                  <a:lnTo>
                    <a:pt x="43" y="138"/>
                  </a:lnTo>
                  <a:lnTo>
                    <a:pt x="36" y="143"/>
                  </a:lnTo>
                  <a:lnTo>
                    <a:pt x="30" y="147"/>
                  </a:lnTo>
                  <a:lnTo>
                    <a:pt x="24" y="151"/>
                  </a:lnTo>
                  <a:lnTo>
                    <a:pt x="18" y="155"/>
                  </a:lnTo>
                  <a:lnTo>
                    <a:pt x="11" y="160"/>
                  </a:lnTo>
                  <a:lnTo>
                    <a:pt x="5" y="163"/>
                  </a:lnTo>
                  <a:lnTo>
                    <a:pt x="3" y="166"/>
                  </a:lnTo>
                  <a:lnTo>
                    <a:pt x="0" y="168"/>
                  </a:lnTo>
                  <a:lnTo>
                    <a:pt x="0" y="171"/>
                  </a:lnTo>
                  <a:lnTo>
                    <a:pt x="3" y="174"/>
                  </a:lnTo>
                  <a:lnTo>
                    <a:pt x="11" y="174"/>
                  </a:lnTo>
                  <a:lnTo>
                    <a:pt x="19" y="170"/>
                  </a:lnTo>
                  <a:lnTo>
                    <a:pt x="26" y="167"/>
                  </a:lnTo>
                  <a:lnTo>
                    <a:pt x="32" y="161"/>
                  </a:lnTo>
                  <a:lnTo>
                    <a:pt x="39" y="155"/>
                  </a:lnTo>
                  <a:lnTo>
                    <a:pt x="44" y="151"/>
                  </a:lnTo>
                  <a:lnTo>
                    <a:pt x="51" y="145"/>
                  </a:lnTo>
                  <a:lnTo>
                    <a:pt x="57" y="139"/>
                  </a:lnTo>
                  <a:lnTo>
                    <a:pt x="63" y="133"/>
                  </a:lnTo>
                  <a:lnTo>
                    <a:pt x="68" y="127"/>
                  </a:lnTo>
                  <a:lnTo>
                    <a:pt x="73" y="121"/>
                  </a:lnTo>
                  <a:lnTo>
                    <a:pt x="78" y="114"/>
                  </a:lnTo>
                  <a:lnTo>
                    <a:pt x="92" y="85"/>
                  </a:lnTo>
                  <a:lnTo>
                    <a:pt x="96" y="57"/>
                  </a:lnTo>
                  <a:lnTo>
                    <a:pt x="92" y="29"/>
                  </a:lnTo>
                  <a:lnTo>
                    <a:pt x="80" y="0"/>
                  </a:lnTo>
                  <a:close/>
                </a:path>
              </a:pathLst>
            </a:custGeom>
            <a:solidFill>
              <a:srgbClr val="000000"/>
            </a:solidFill>
            <a:ln w="9525">
              <a:noFill/>
              <a:round/>
              <a:headEnd/>
              <a:tailEnd/>
            </a:ln>
          </p:spPr>
          <p:txBody>
            <a:bodyPr/>
            <a:lstStyle/>
            <a:p>
              <a:endParaRPr lang="zh-CN" altLang="en-US" sz="1800"/>
            </a:p>
          </p:txBody>
        </p:sp>
        <p:sp>
          <p:nvSpPr>
            <p:cNvPr id="124" name="Freeform 401"/>
            <p:cNvSpPr>
              <a:spLocks/>
            </p:cNvSpPr>
            <p:nvPr/>
          </p:nvSpPr>
          <p:spPr bwMode="auto">
            <a:xfrm>
              <a:off x="2693" y="2669"/>
              <a:ext cx="277" cy="213"/>
            </a:xfrm>
            <a:custGeom>
              <a:avLst/>
              <a:gdLst>
                <a:gd name="T0" fmla="*/ 8 w 553"/>
                <a:gd name="T1" fmla="*/ 13 h 426"/>
                <a:gd name="T2" fmla="*/ 25 w 553"/>
                <a:gd name="T3" fmla="*/ 39 h 426"/>
                <a:gd name="T4" fmla="*/ 43 w 553"/>
                <a:gd name="T5" fmla="*/ 63 h 426"/>
                <a:gd name="T6" fmla="*/ 63 w 553"/>
                <a:gd name="T7" fmla="*/ 87 h 426"/>
                <a:gd name="T8" fmla="*/ 84 w 553"/>
                <a:gd name="T9" fmla="*/ 108 h 426"/>
                <a:gd name="T10" fmla="*/ 106 w 553"/>
                <a:gd name="T11" fmla="*/ 130 h 426"/>
                <a:gd name="T12" fmla="*/ 130 w 553"/>
                <a:gd name="T13" fmla="*/ 149 h 426"/>
                <a:gd name="T14" fmla="*/ 155 w 553"/>
                <a:gd name="T15" fmla="*/ 167 h 426"/>
                <a:gd name="T16" fmla="*/ 177 w 553"/>
                <a:gd name="T17" fmla="*/ 179 h 426"/>
                <a:gd name="T18" fmla="*/ 193 w 553"/>
                <a:gd name="T19" fmla="*/ 187 h 426"/>
                <a:gd name="T20" fmla="*/ 210 w 553"/>
                <a:gd name="T21" fmla="*/ 195 h 426"/>
                <a:gd name="T22" fmla="*/ 227 w 553"/>
                <a:gd name="T23" fmla="*/ 202 h 426"/>
                <a:gd name="T24" fmla="*/ 239 w 553"/>
                <a:gd name="T25" fmla="*/ 206 h 426"/>
                <a:gd name="T26" fmla="*/ 244 w 553"/>
                <a:gd name="T27" fmla="*/ 207 h 426"/>
                <a:gd name="T28" fmla="*/ 249 w 553"/>
                <a:gd name="T29" fmla="*/ 209 h 426"/>
                <a:gd name="T30" fmla="*/ 254 w 553"/>
                <a:gd name="T31" fmla="*/ 211 h 426"/>
                <a:gd name="T32" fmla="*/ 259 w 553"/>
                <a:gd name="T33" fmla="*/ 212 h 426"/>
                <a:gd name="T34" fmla="*/ 263 w 553"/>
                <a:gd name="T35" fmla="*/ 213 h 426"/>
                <a:gd name="T36" fmla="*/ 266 w 553"/>
                <a:gd name="T37" fmla="*/ 213 h 426"/>
                <a:gd name="T38" fmla="*/ 269 w 553"/>
                <a:gd name="T39" fmla="*/ 213 h 426"/>
                <a:gd name="T40" fmla="*/ 272 w 553"/>
                <a:gd name="T41" fmla="*/ 211 h 426"/>
                <a:gd name="T42" fmla="*/ 277 w 553"/>
                <a:gd name="T43" fmla="*/ 205 h 426"/>
                <a:gd name="T44" fmla="*/ 276 w 553"/>
                <a:gd name="T45" fmla="*/ 202 h 426"/>
                <a:gd name="T46" fmla="*/ 275 w 553"/>
                <a:gd name="T47" fmla="*/ 201 h 426"/>
                <a:gd name="T48" fmla="*/ 272 w 553"/>
                <a:gd name="T49" fmla="*/ 199 h 426"/>
                <a:gd name="T50" fmla="*/ 268 w 553"/>
                <a:gd name="T51" fmla="*/ 198 h 426"/>
                <a:gd name="T52" fmla="*/ 264 w 553"/>
                <a:gd name="T53" fmla="*/ 197 h 426"/>
                <a:gd name="T54" fmla="*/ 259 w 553"/>
                <a:gd name="T55" fmla="*/ 195 h 426"/>
                <a:gd name="T56" fmla="*/ 254 w 553"/>
                <a:gd name="T57" fmla="*/ 194 h 426"/>
                <a:gd name="T58" fmla="*/ 249 w 553"/>
                <a:gd name="T59" fmla="*/ 192 h 426"/>
                <a:gd name="T60" fmla="*/ 238 w 553"/>
                <a:gd name="T61" fmla="*/ 188 h 426"/>
                <a:gd name="T62" fmla="*/ 220 w 553"/>
                <a:gd name="T63" fmla="*/ 182 h 426"/>
                <a:gd name="T64" fmla="*/ 204 w 553"/>
                <a:gd name="T65" fmla="*/ 175 h 426"/>
                <a:gd name="T66" fmla="*/ 188 w 553"/>
                <a:gd name="T67" fmla="*/ 167 h 426"/>
                <a:gd name="T68" fmla="*/ 166 w 553"/>
                <a:gd name="T69" fmla="*/ 156 h 426"/>
                <a:gd name="T70" fmla="*/ 140 w 553"/>
                <a:gd name="T71" fmla="*/ 140 h 426"/>
                <a:gd name="T72" fmla="*/ 115 w 553"/>
                <a:gd name="T73" fmla="*/ 122 h 426"/>
                <a:gd name="T74" fmla="*/ 91 w 553"/>
                <a:gd name="T75" fmla="*/ 103 h 426"/>
                <a:gd name="T76" fmla="*/ 68 w 553"/>
                <a:gd name="T77" fmla="*/ 83 h 426"/>
                <a:gd name="T78" fmla="*/ 47 w 553"/>
                <a:gd name="T79" fmla="*/ 61 h 426"/>
                <a:gd name="T80" fmla="*/ 27 w 553"/>
                <a:gd name="T81" fmla="*/ 38 h 426"/>
                <a:gd name="T82" fmla="*/ 9 w 553"/>
                <a:gd name="T83" fmla="*/ 13 h 426"/>
                <a:gd name="T84" fmla="*/ 0 w 553"/>
                <a:gd name="T85" fmla="*/ 0 h 426"/>
                <a:gd name="T86" fmla="*/ 0 w 553"/>
                <a:gd name="T87" fmla="*/ 0 h 426"/>
                <a:gd name="T88" fmla="*/ 0 w 553"/>
                <a:gd name="T89" fmla="*/ 1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3"/>
                <a:gd name="T136" fmla="*/ 0 h 426"/>
                <a:gd name="T137" fmla="*/ 553 w 553"/>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3" h="426">
                  <a:moveTo>
                    <a:pt x="0" y="1"/>
                  </a:moveTo>
                  <a:lnTo>
                    <a:pt x="16" y="27"/>
                  </a:lnTo>
                  <a:lnTo>
                    <a:pt x="32" y="53"/>
                  </a:lnTo>
                  <a:lnTo>
                    <a:pt x="50" y="78"/>
                  </a:lnTo>
                  <a:lnTo>
                    <a:pt x="68" y="102"/>
                  </a:lnTo>
                  <a:lnTo>
                    <a:pt x="86" y="126"/>
                  </a:lnTo>
                  <a:lnTo>
                    <a:pt x="105" y="151"/>
                  </a:lnTo>
                  <a:lnTo>
                    <a:pt x="126" y="174"/>
                  </a:lnTo>
                  <a:lnTo>
                    <a:pt x="146" y="195"/>
                  </a:lnTo>
                  <a:lnTo>
                    <a:pt x="167" y="217"/>
                  </a:lnTo>
                  <a:lnTo>
                    <a:pt x="189" y="239"/>
                  </a:lnTo>
                  <a:lnTo>
                    <a:pt x="212" y="259"/>
                  </a:lnTo>
                  <a:lnTo>
                    <a:pt x="235" y="278"/>
                  </a:lnTo>
                  <a:lnTo>
                    <a:pt x="259" y="298"/>
                  </a:lnTo>
                  <a:lnTo>
                    <a:pt x="285" y="315"/>
                  </a:lnTo>
                  <a:lnTo>
                    <a:pt x="310" y="333"/>
                  </a:lnTo>
                  <a:lnTo>
                    <a:pt x="337" y="349"/>
                  </a:lnTo>
                  <a:lnTo>
                    <a:pt x="353" y="358"/>
                  </a:lnTo>
                  <a:lnTo>
                    <a:pt x="369" y="366"/>
                  </a:lnTo>
                  <a:lnTo>
                    <a:pt x="386" y="374"/>
                  </a:lnTo>
                  <a:lnTo>
                    <a:pt x="402" y="382"/>
                  </a:lnTo>
                  <a:lnTo>
                    <a:pt x="420" y="390"/>
                  </a:lnTo>
                  <a:lnTo>
                    <a:pt x="437" y="397"/>
                  </a:lnTo>
                  <a:lnTo>
                    <a:pt x="454" y="404"/>
                  </a:lnTo>
                  <a:lnTo>
                    <a:pt x="471" y="410"/>
                  </a:lnTo>
                  <a:lnTo>
                    <a:pt x="477" y="411"/>
                  </a:lnTo>
                  <a:lnTo>
                    <a:pt x="482" y="413"/>
                  </a:lnTo>
                  <a:lnTo>
                    <a:pt x="488" y="414"/>
                  </a:lnTo>
                  <a:lnTo>
                    <a:pt x="492" y="417"/>
                  </a:lnTo>
                  <a:lnTo>
                    <a:pt x="498" y="418"/>
                  </a:lnTo>
                  <a:lnTo>
                    <a:pt x="502" y="420"/>
                  </a:lnTo>
                  <a:lnTo>
                    <a:pt x="508" y="421"/>
                  </a:lnTo>
                  <a:lnTo>
                    <a:pt x="514" y="422"/>
                  </a:lnTo>
                  <a:lnTo>
                    <a:pt x="517" y="424"/>
                  </a:lnTo>
                  <a:lnTo>
                    <a:pt x="522" y="424"/>
                  </a:lnTo>
                  <a:lnTo>
                    <a:pt x="526" y="425"/>
                  </a:lnTo>
                  <a:lnTo>
                    <a:pt x="529" y="425"/>
                  </a:lnTo>
                  <a:lnTo>
                    <a:pt x="532" y="425"/>
                  </a:lnTo>
                  <a:lnTo>
                    <a:pt x="537" y="426"/>
                  </a:lnTo>
                  <a:lnTo>
                    <a:pt x="538" y="425"/>
                  </a:lnTo>
                  <a:lnTo>
                    <a:pt x="535" y="424"/>
                  </a:lnTo>
                  <a:lnTo>
                    <a:pt x="543" y="422"/>
                  </a:lnTo>
                  <a:lnTo>
                    <a:pt x="551" y="417"/>
                  </a:lnTo>
                  <a:lnTo>
                    <a:pt x="553" y="409"/>
                  </a:lnTo>
                  <a:lnTo>
                    <a:pt x="549" y="403"/>
                  </a:lnTo>
                  <a:lnTo>
                    <a:pt x="552" y="404"/>
                  </a:lnTo>
                  <a:lnTo>
                    <a:pt x="551" y="403"/>
                  </a:lnTo>
                  <a:lnTo>
                    <a:pt x="549" y="402"/>
                  </a:lnTo>
                  <a:lnTo>
                    <a:pt x="546" y="401"/>
                  </a:lnTo>
                  <a:lnTo>
                    <a:pt x="543" y="398"/>
                  </a:lnTo>
                  <a:lnTo>
                    <a:pt x="539" y="397"/>
                  </a:lnTo>
                  <a:lnTo>
                    <a:pt x="536" y="396"/>
                  </a:lnTo>
                  <a:lnTo>
                    <a:pt x="532" y="395"/>
                  </a:lnTo>
                  <a:lnTo>
                    <a:pt x="528" y="394"/>
                  </a:lnTo>
                  <a:lnTo>
                    <a:pt x="522" y="392"/>
                  </a:lnTo>
                  <a:lnTo>
                    <a:pt x="517" y="390"/>
                  </a:lnTo>
                  <a:lnTo>
                    <a:pt x="513" y="389"/>
                  </a:lnTo>
                  <a:lnTo>
                    <a:pt x="507" y="387"/>
                  </a:lnTo>
                  <a:lnTo>
                    <a:pt x="502" y="386"/>
                  </a:lnTo>
                  <a:lnTo>
                    <a:pt x="497" y="383"/>
                  </a:lnTo>
                  <a:lnTo>
                    <a:pt x="492" y="382"/>
                  </a:lnTo>
                  <a:lnTo>
                    <a:pt x="475" y="376"/>
                  </a:lnTo>
                  <a:lnTo>
                    <a:pt x="458" y="371"/>
                  </a:lnTo>
                  <a:lnTo>
                    <a:pt x="440" y="364"/>
                  </a:lnTo>
                  <a:lnTo>
                    <a:pt x="424" y="357"/>
                  </a:lnTo>
                  <a:lnTo>
                    <a:pt x="407" y="349"/>
                  </a:lnTo>
                  <a:lnTo>
                    <a:pt x="391" y="342"/>
                  </a:lnTo>
                  <a:lnTo>
                    <a:pt x="375" y="334"/>
                  </a:lnTo>
                  <a:lnTo>
                    <a:pt x="358" y="326"/>
                  </a:lnTo>
                  <a:lnTo>
                    <a:pt x="332" y="311"/>
                  </a:lnTo>
                  <a:lnTo>
                    <a:pt x="305" y="296"/>
                  </a:lnTo>
                  <a:lnTo>
                    <a:pt x="279" y="280"/>
                  </a:lnTo>
                  <a:lnTo>
                    <a:pt x="254" y="262"/>
                  </a:lnTo>
                  <a:lnTo>
                    <a:pt x="229" y="244"/>
                  </a:lnTo>
                  <a:lnTo>
                    <a:pt x="205" y="225"/>
                  </a:lnTo>
                  <a:lnTo>
                    <a:pt x="181" y="206"/>
                  </a:lnTo>
                  <a:lnTo>
                    <a:pt x="159" y="186"/>
                  </a:lnTo>
                  <a:lnTo>
                    <a:pt x="136" y="166"/>
                  </a:lnTo>
                  <a:lnTo>
                    <a:pt x="114" y="144"/>
                  </a:lnTo>
                  <a:lnTo>
                    <a:pt x="93" y="122"/>
                  </a:lnTo>
                  <a:lnTo>
                    <a:pt x="74" y="99"/>
                  </a:lnTo>
                  <a:lnTo>
                    <a:pt x="54" y="75"/>
                  </a:lnTo>
                  <a:lnTo>
                    <a:pt x="36" y="50"/>
                  </a:lnTo>
                  <a:lnTo>
                    <a:pt x="17" y="25"/>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25" name="Freeform 402"/>
            <p:cNvSpPr>
              <a:spLocks/>
            </p:cNvSpPr>
            <p:nvPr/>
          </p:nvSpPr>
          <p:spPr bwMode="auto">
            <a:xfrm>
              <a:off x="2737" y="2608"/>
              <a:ext cx="253" cy="187"/>
            </a:xfrm>
            <a:custGeom>
              <a:avLst/>
              <a:gdLst>
                <a:gd name="T0" fmla="*/ 3 w 507"/>
                <a:gd name="T1" fmla="*/ 6 h 374"/>
                <a:gd name="T2" fmla="*/ 10 w 507"/>
                <a:gd name="T3" fmla="*/ 15 h 374"/>
                <a:gd name="T4" fmla="*/ 16 w 507"/>
                <a:gd name="T5" fmla="*/ 23 h 374"/>
                <a:gd name="T6" fmla="*/ 20 w 507"/>
                <a:gd name="T7" fmla="*/ 28 h 374"/>
                <a:gd name="T8" fmla="*/ 25 w 507"/>
                <a:gd name="T9" fmla="*/ 33 h 374"/>
                <a:gd name="T10" fmla="*/ 30 w 507"/>
                <a:gd name="T11" fmla="*/ 37 h 374"/>
                <a:gd name="T12" fmla="*/ 38 w 507"/>
                <a:gd name="T13" fmla="*/ 44 h 374"/>
                <a:gd name="T14" fmla="*/ 50 w 507"/>
                <a:gd name="T15" fmla="*/ 52 h 374"/>
                <a:gd name="T16" fmla="*/ 62 w 507"/>
                <a:gd name="T17" fmla="*/ 59 h 374"/>
                <a:gd name="T18" fmla="*/ 75 w 507"/>
                <a:gd name="T19" fmla="*/ 66 h 374"/>
                <a:gd name="T20" fmla="*/ 88 w 507"/>
                <a:gd name="T21" fmla="*/ 71 h 374"/>
                <a:gd name="T22" fmla="*/ 101 w 507"/>
                <a:gd name="T23" fmla="*/ 75 h 374"/>
                <a:gd name="T24" fmla="*/ 114 w 507"/>
                <a:gd name="T25" fmla="*/ 78 h 374"/>
                <a:gd name="T26" fmla="*/ 127 w 507"/>
                <a:gd name="T27" fmla="*/ 81 h 374"/>
                <a:gd name="T28" fmla="*/ 140 w 507"/>
                <a:gd name="T29" fmla="*/ 85 h 374"/>
                <a:gd name="T30" fmla="*/ 153 w 507"/>
                <a:gd name="T31" fmla="*/ 89 h 374"/>
                <a:gd name="T32" fmla="*/ 165 w 507"/>
                <a:gd name="T33" fmla="*/ 94 h 374"/>
                <a:gd name="T34" fmla="*/ 177 w 507"/>
                <a:gd name="T35" fmla="*/ 100 h 374"/>
                <a:gd name="T36" fmla="*/ 194 w 507"/>
                <a:gd name="T37" fmla="*/ 111 h 374"/>
                <a:gd name="T38" fmla="*/ 215 w 507"/>
                <a:gd name="T39" fmla="*/ 130 h 374"/>
                <a:gd name="T40" fmla="*/ 232 w 507"/>
                <a:gd name="T41" fmla="*/ 150 h 374"/>
                <a:gd name="T42" fmla="*/ 246 w 507"/>
                <a:gd name="T43" fmla="*/ 174 h 374"/>
                <a:gd name="T44" fmla="*/ 253 w 507"/>
                <a:gd name="T45" fmla="*/ 187 h 374"/>
                <a:gd name="T46" fmla="*/ 253 w 507"/>
                <a:gd name="T47" fmla="*/ 187 h 374"/>
                <a:gd name="T48" fmla="*/ 248 w 507"/>
                <a:gd name="T49" fmla="*/ 174 h 374"/>
                <a:gd name="T50" fmla="*/ 237 w 507"/>
                <a:gd name="T51" fmla="*/ 150 h 374"/>
                <a:gd name="T52" fmla="*/ 223 w 507"/>
                <a:gd name="T53" fmla="*/ 130 h 374"/>
                <a:gd name="T54" fmla="*/ 206 w 507"/>
                <a:gd name="T55" fmla="*/ 110 h 374"/>
                <a:gd name="T56" fmla="*/ 185 w 507"/>
                <a:gd name="T57" fmla="*/ 95 h 374"/>
                <a:gd name="T58" fmla="*/ 163 w 507"/>
                <a:gd name="T59" fmla="*/ 84 h 374"/>
                <a:gd name="T60" fmla="*/ 141 w 507"/>
                <a:gd name="T61" fmla="*/ 75 h 374"/>
                <a:gd name="T62" fmla="*/ 117 w 507"/>
                <a:gd name="T63" fmla="*/ 70 h 374"/>
                <a:gd name="T64" fmla="*/ 97 w 507"/>
                <a:gd name="T65" fmla="*/ 65 h 374"/>
                <a:gd name="T66" fmla="*/ 81 w 507"/>
                <a:gd name="T67" fmla="*/ 60 h 374"/>
                <a:gd name="T68" fmla="*/ 67 w 507"/>
                <a:gd name="T69" fmla="*/ 54 h 374"/>
                <a:gd name="T70" fmla="*/ 53 w 507"/>
                <a:gd name="T71" fmla="*/ 48 h 374"/>
                <a:gd name="T72" fmla="*/ 42 w 507"/>
                <a:gd name="T73" fmla="*/ 43 h 374"/>
                <a:gd name="T74" fmla="*/ 35 w 507"/>
                <a:gd name="T75" fmla="*/ 38 h 374"/>
                <a:gd name="T76" fmla="*/ 28 w 507"/>
                <a:gd name="T77" fmla="*/ 32 h 374"/>
                <a:gd name="T78" fmla="*/ 21 w 507"/>
                <a:gd name="T79" fmla="*/ 27 h 374"/>
                <a:gd name="T80" fmla="*/ 15 w 507"/>
                <a:gd name="T81" fmla="*/ 21 h 374"/>
                <a:gd name="T82" fmla="*/ 11 w 507"/>
                <a:gd name="T83" fmla="*/ 15 h 374"/>
                <a:gd name="T84" fmla="*/ 6 w 507"/>
                <a:gd name="T85" fmla="*/ 9 h 374"/>
                <a:gd name="T86" fmla="*/ 2 w 507"/>
                <a:gd name="T87" fmla="*/ 3 h 374"/>
                <a:gd name="T88" fmla="*/ 0 w 507"/>
                <a:gd name="T89" fmla="*/ 0 h 374"/>
                <a:gd name="T90" fmla="*/ 0 w 507"/>
                <a:gd name="T91" fmla="*/ 0 h 374"/>
                <a:gd name="T92" fmla="*/ 0 w 50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7"/>
                <a:gd name="T142" fmla="*/ 0 h 374"/>
                <a:gd name="T143" fmla="*/ 507 w 50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7" h="374">
                  <a:moveTo>
                    <a:pt x="0" y="1"/>
                  </a:moveTo>
                  <a:lnTo>
                    <a:pt x="7" y="11"/>
                  </a:lnTo>
                  <a:lnTo>
                    <a:pt x="13" y="20"/>
                  </a:lnTo>
                  <a:lnTo>
                    <a:pt x="20" y="31"/>
                  </a:lnTo>
                  <a:lnTo>
                    <a:pt x="28" y="41"/>
                  </a:lnTo>
                  <a:lnTo>
                    <a:pt x="32" y="46"/>
                  </a:lnTo>
                  <a:lnTo>
                    <a:pt x="36" y="50"/>
                  </a:lnTo>
                  <a:lnTo>
                    <a:pt x="41" y="56"/>
                  </a:lnTo>
                  <a:lnTo>
                    <a:pt x="46" y="61"/>
                  </a:lnTo>
                  <a:lnTo>
                    <a:pt x="50" y="65"/>
                  </a:lnTo>
                  <a:lnTo>
                    <a:pt x="55" y="70"/>
                  </a:lnTo>
                  <a:lnTo>
                    <a:pt x="60" y="73"/>
                  </a:lnTo>
                  <a:lnTo>
                    <a:pt x="64" y="78"/>
                  </a:lnTo>
                  <a:lnTo>
                    <a:pt x="76" y="87"/>
                  </a:lnTo>
                  <a:lnTo>
                    <a:pt x="87" y="96"/>
                  </a:lnTo>
                  <a:lnTo>
                    <a:pt x="100" y="104"/>
                  </a:lnTo>
                  <a:lnTo>
                    <a:pt x="113" y="112"/>
                  </a:lnTo>
                  <a:lnTo>
                    <a:pt x="125" y="119"/>
                  </a:lnTo>
                  <a:lnTo>
                    <a:pt x="138" y="126"/>
                  </a:lnTo>
                  <a:lnTo>
                    <a:pt x="151" y="132"/>
                  </a:lnTo>
                  <a:lnTo>
                    <a:pt x="164" y="138"/>
                  </a:lnTo>
                  <a:lnTo>
                    <a:pt x="177" y="142"/>
                  </a:lnTo>
                  <a:lnTo>
                    <a:pt x="190" y="147"/>
                  </a:lnTo>
                  <a:lnTo>
                    <a:pt x="202" y="149"/>
                  </a:lnTo>
                  <a:lnTo>
                    <a:pt x="215" y="153"/>
                  </a:lnTo>
                  <a:lnTo>
                    <a:pt x="229" y="155"/>
                  </a:lnTo>
                  <a:lnTo>
                    <a:pt x="242" y="159"/>
                  </a:lnTo>
                  <a:lnTo>
                    <a:pt x="255" y="161"/>
                  </a:lnTo>
                  <a:lnTo>
                    <a:pt x="268" y="164"/>
                  </a:lnTo>
                  <a:lnTo>
                    <a:pt x="281" y="169"/>
                  </a:lnTo>
                  <a:lnTo>
                    <a:pt x="293" y="172"/>
                  </a:lnTo>
                  <a:lnTo>
                    <a:pt x="306" y="177"/>
                  </a:lnTo>
                  <a:lnTo>
                    <a:pt x="319" y="183"/>
                  </a:lnTo>
                  <a:lnTo>
                    <a:pt x="330" y="188"/>
                  </a:lnTo>
                  <a:lnTo>
                    <a:pt x="343" y="194"/>
                  </a:lnTo>
                  <a:lnTo>
                    <a:pt x="355" y="200"/>
                  </a:lnTo>
                  <a:lnTo>
                    <a:pt x="366" y="207"/>
                  </a:lnTo>
                  <a:lnTo>
                    <a:pt x="389" y="222"/>
                  </a:lnTo>
                  <a:lnTo>
                    <a:pt x="411" y="239"/>
                  </a:lnTo>
                  <a:lnTo>
                    <a:pt x="431" y="259"/>
                  </a:lnTo>
                  <a:lnTo>
                    <a:pt x="449" y="278"/>
                  </a:lnTo>
                  <a:lnTo>
                    <a:pt x="465" y="300"/>
                  </a:lnTo>
                  <a:lnTo>
                    <a:pt x="479" y="323"/>
                  </a:lnTo>
                  <a:lnTo>
                    <a:pt x="493" y="347"/>
                  </a:lnTo>
                  <a:lnTo>
                    <a:pt x="504" y="373"/>
                  </a:lnTo>
                  <a:lnTo>
                    <a:pt x="506" y="374"/>
                  </a:lnTo>
                  <a:lnTo>
                    <a:pt x="507" y="373"/>
                  </a:lnTo>
                  <a:lnTo>
                    <a:pt x="507" y="372"/>
                  </a:lnTo>
                  <a:lnTo>
                    <a:pt x="497" y="347"/>
                  </a:lnTo>
                  <a:lnTo>
                    <a:pt x="487" y="323"/>
                  </a:lnTo>
                  <a:lnTo>
                    <a:pt x="474" y="300"/>
                  </a:lnTo>
                  <a:lnTo>
                    <a:pt x="462" y="278"/>
                  </a:lnTo>
                  <a:lnTo>
                    <a:pt x="447" y="259"/>
                  </a:lnTo>
                  <a:lnTo>
                    <a:pt x="431" y="239"/>
                  </a:lnTo>
                  <a:lnTo>
                    <a:pt x="412" y="221"/>
                  </a:lnTo>
                  <a:lnTo>
                    <a:pt x="391" y="203"/>
                  </a:lnTo>
                  <a:lnTo>
                    <a:pt x="371" y="190"/>
                  </a:lnTo>
                  <a:lnTo>
                    <a:pt x="350" y="177"/>
                  </a:lnTo>
                  <a:lnTo>
                    <a:pt x="327" y="167"/>
                  </a:lnTo>
                  <a:lnTo>
                    <a:pt x="305" y="159"/>
                  </a:lnTo>
                  <a:lnTo>
                    <a:pt x="282" y="150"/>
                  </a:lnTo>
                  <a:lnTo>
                    <a:pt x="258" y="145"/>
                  </a:lnTo>
                  <a:lnTo>
                    <a:pt x="234" y="139"/>
                  </a:lnTo>
                  <a:lnTo>
                    <a:pt x="209" y="133"/>
                  </a:lnTo>
                  <a:lnTo>
                    <a:pt x="194" y="130"/>
                  </a:lnTo>
                  <a:lnTo>
                    <a:pt x="178" y="125"/>
                  </a:lnTo>
                  <a:lnTo>
                    <a:pt x="163" y="121"/>
                  </a:lnTo>
                  <a:lnTo>
                    <a:pt x="149" y="115"/>
                  </a:lnTo>
                  <a:lnTo>
                    <a:pt x="134" y="109"/>
                  </a:lnTo>
                  <a:lnTo>
                    <a:pt x="119" y="103"/>
                  </a:lnTo>
                  <a:lnTo>
                    <a:pt x="106" y="96"/>
                  </a:lnTo>
                  <a:lnTo>
                    <a:pt x="92" y="89"/>
                  </a:lnTo>
                  <a:lnTo>
                    <a:pt x="84" y="85"/>
                  </a:lnTo>
                  <a:lnTo>
                    <a:pt x="77" y="80"/>
                  </a:lnTo>
                  <a:lnTo>
                    <a:pt x="70" y="76"/>
                  </a:lnTo>
                  <a:lnTo>
                    <a:pt x="63" y="70"/>
                  </a:lnTo>
                  <a:lnTo>
                    <a:pt x="56" y="64"/>
                  </a:lnTo>
                  <a:lnTo>
                    <a:pt x="49" y="59"/>
                  </a:lnTo>
                  <a:lnTo>
                    <a:pt x="42" y="54"/>
                  </a:lnTo>
                  <a:lnTo>
                    <a:pt x="36" y="48"/>
                  </a:lnTo>
                  <a:lnTo>
                    <a:pt x="31" y="42"/>
                  </a:lnTo>
                  <a:lnTo>
                    <a:pt x="26" y="36"/>
                  </a:lnTo>
                  <a:lnTo>
                    <a:pt x="22" y="31"/>
                  </a:lnTo>
                  <a:lnTo>
                    <a:pt x="18" y="24"/>
                  </a:lnTo>
                  <a:lnTo>
                    <a:pt x="13" y="18"/>
                  </a:lnTo>
                  <a:lnTo>
                    <a:pt x="9" y="12"/>
                  </a:lnTo>
                  <a:lnTo>
                    <a:pt x="4" y="5"/>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26" name="Freeform 403"/>
            <p:cNvSpPr>
              <a:spLocks/>
            </p:cNvSpPr>
            <p:nvPr/>
          </p:nvSpPr>
          <p:spPr bwMode="auto">
            <a:xfrm>
              <a:off x="3030" y="2513"/>
              <a:ext cx="65" cy="95"/>
            </a:xfrm>
            <a:custGeom>
              <a:avLst/>
              <a:gdLst>
                <a:gd name="T0" fmla="*/ 65 w 130"/>
                <a:gd name="T1" fmla="*/ 0 h 190"/>
                <a:gd name="T2" fmla="*/ 62 w 130"/>
                <a:gd name="T3" fmla="*/ 6 h 190"/>
                <a:gd name="T4" fmla="*/ 59 w 130"/>
                <a:gd name="T5" fmla="*/ 12 h 190"/>
                <a:gd name="T6" fmla="*/ 56 w 130"/>
                <a:gd name="T7" fmla="*/ 17 h 190"/>
                <a:gd name="T8" fmla="*/ 53 w 130"/>
                <a:gd name="T9" fmla="*/ 23 h 190"/>
                <a:gd name="T10" fmla="*/ 49 w 130"/>
                <a:gd name="T11" fmla="*/ 28 h 190"/>
                <a:gd name="T12" fmla="*/ 47 w 130"/>
                <a:gd name="T13" fmla="*/ 35 h 190"/>
                <a:gd name="T14" fmla="*/ 44 w 130"/>
                <a:gd name="T15" fmla="*/ 41 h 190"/>
                <a:gd name="T16" fmla="*/ 40 w 130"/>
                <a:gd name="T17" fmla="*/ 47 h 190"/>
                <a:gd name="T18" fmla="*/ 36 w 130"/>
                <a:gd name="T19" fmla="*/ 52 h 190"/>
                <a:gd name="T20" fmla="*/ 33 w 130"/>
                <a:gd name="T21" fmla="*/ 58 h 190"/>
                <a:gd name="T22" fmla="*/ 27 w 130"/>
                <a:gd name="T23" fmla="*/ 63 h 190"/>
                <a:gd name="T24" fmla="*/ 22 w 130"/>
                <a:gd name="T25" fmla="*/ 69 h 190"/>
                <a:gd name="T26" fmla="*/ 17 w 130"/>
                <a:gd name="T27" fmla="*/ 73 h 190"/>
                <a:gd name="T28" fmla="*/ 12 w 130"/>
                <a:gd name="T29" fmla="*/ 78 h 190"/>
                <a:gd name="T30" fmla="*/ 7 w 130"/>
                <a:gd name="T31" fmla="*/ 83 h 190"/>
                <a:gd name="T32" fmla="*/ 2 w 130"/>
                <a:gd name="T33" fmla="*/ 88 h 190"/>
                <a:gd name="T34" fmla="*/ 1 w 130"/>
                <a:gd name="T35" fmla="*/ 90 h 190"/>
                <a:gd name="T36" fmla="*/ 0 w 130"/>
                <a:gd name="T37" fmla="*/ 93 h 190"/>
                <a:gd name="T38" fmla="*/ 1 w 130"/>
                <a:gd name="T39" fmla="*/ 95 h 190"/>
                <a:gd name="T40" fmla="*/ 3 w 130"/>
                <a:gd name="T41" fmla="*/ 95 h 190"/>
                <a:gd name="T42" fmla="*/ 8 w 130"/>
                <a:gd name="T43" fmla="*/ 92 h 190"/>
                <a:gd name="T44" fmla="*/ 14 w 130"/>
                <a:gd name="T45" fmla="*/ 88 h 190"/>
                <a:gd name="T46" fmla="*/ 18 w 130"/>
                <a:gd name="T47" fmla="*/ 83 h 190"/>
                <a:gd name="T48" fmla="*/ 22 w 130"/>
                <a:gd name="T49" fmla="*/ 78 h 190"/>
                <a:gd name="T50" fmla="*/ 27 w 130"/>
                <a:gd name="T51" fmla="*/ 73 h 190"/>
                <a:gd name="T52" fmla="*/ 30 w 130"/>
                <a:gd name="T53" fmla="*/ 67 h 190"/>
                <a:gd name="T54" fmla="*/ 34 w 130"/>
                <a:gd name="T55" fmla="*/ 62 h 190"/>
                <a:gd name="T56" fmla="*/ 38 w 130"/>
                <a:gd name="T57" fmla="*/ 57 h 190"/>
                <a:gd name="T58" fmla="*/ 42 w 130"/>
                <a:gd name="T59" fmla="*/ 50 h 190"/>
                <a:gd name="T60" fmla="*/ 45 w 130"/>
                <a:gd name="T61" fmla="*/ 43 h 190"/>
                <a:gd name="T62" fmla="*/ 49 w 130"/>
                <a:gd name="T63" fmla="*/ 36 h 190"/>
                <a:gd name="T64" fmla="*/ 52 w 130"/>
                <a:gd name="T65" fmla="*/ 28 h 190"/>
                <a:gd name="T66" fmla="*/ 55 w 130"/>
                <a:gd name="T67" fmla="*/ 21 h 190"/>
                <a:gd name="T68" fmla="*/ 58 w 130"/>
                <a:gd name="T69" fmla="*/ 14 h 190"/>
                <a:gd name="T70" fmla="*/ 62 w 130"/>
                <a:gd name="T71" fmla="*/ 6 h 190"/>
                <a:gd name="T72" fmla="*/ 65 w 130"/>
                <a:gd name="T73" fmla="*/ 0 h 190"/>
                <a:gd name="T74" fmla="*/ 65 w 130"/>
                <a:gd name="T75" fmla="*/ 0 h 190"/>
                <a:gd name="T76" fmla="*/ 65 w 130"/>
                <a:gd name="T77" fmla="*/ 0 h 190"/>
                <a:gd name="T78" fmla="*/ 65 w 130"/>
                <a:gd name="T79" fmla="*/ 0 h 190"/>
                <a:gd name="T80" fmla="*/ 65 w 130"/>
                <a:gd name="T81" fmla="*/ 0 h 190"/>
                <a:gd name="T82" fmla="*/ 65 w 130"/>
                <a:gd name="T83" fmla="*/ 0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
                <a:gd name="T127" fmla="*/ 0 h 190"/>
                <a:gd name="T128" fmla="*/ 130 w 130"/>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 h="190">
                  <a:moveTo>
                    <a:pt x="130" y="0"/>
                  </a:moveTo>
                  <a:lnTo>
                    <a:pt x="124" y="11"/>
                  </a:lnTo>
                  <a:lnTo>
                    <a:pt x="118" y="23"/>
                  </a:lnTo>
                  <a:lnTo>
                    <a:pt x="112" y="34"/>
                  </a:lnTo>
                  <a:lnTo>
                    <a:pt x="106" y="46"/>
                  </a:lnTo>
                  <a:lnTo>
                    <a:pt x="99" y="57"/>
                  </a:lnTo>
                  <a:lnTo>
                    <a:pt x="94" y="70"/>
                  </a:lnTo>
                  <a:lnTo>
                    <a:pt x="88" y="81"/>
                  </a:lnTo>
                  <a:lnTo>
                    <a:pt x="81" y="93"/>
                  </a:lnTo>
                  <a:lnTo>
                    <a:pt x="73" y="104"/>
                  </a:lnTo>
                  <a:lnTo>
                    <a:pt x="65" y="116"/>
                  </a:lnTo>
                  <a:lnTo>
                    <a:pt x="54" y="126"/>
                  </a:lnTo>
                  <a:lnTo>
                    <a:pt x="45" y="137"/>
                  </a:lnTo>
                  <a:lnTo>
                    <a:pt x="35" y="146"/>
                  </a:lnTo>
                  <a:lnTo>
                    <a:pt x="24" y="155"/>
                  </a:lnTo>
                  <a:lnTo>
                    <a:pt x="14" y="166"/>
                  </a:lnTo>
                  <a:lnTo>
                    <a:pt x="4" y="175"/>
                  </a:lnTo>
                  <a:lnTo>
                    <a:pt x="1" y="179"/>
                  </a:lnTo>
                  <a:lnTo>
                    <a:pt x="0" y="185"/>
                  </a:lnTo>
                  <a:lnTo>
                    <a:pt x="2" y="190"/>
                  </a:lnTo>
                  <a:lnTo>
                    <a:pt x="7" y="190"/>
                  </a:lnTo>
                  <a:lnTo>
                    <a:pt x="17" y="183"/>
                  </a:lnTo>
                  <a:lnTo>
                    <a:pt x="28" y="175"/>
                  </a:lnTo>
                  <a:lnTo>
                    <a:pt x="37" y="166"/>
                  </a:lnTo>
                  <a:lnTo>
                    <a:pt x="45" y="155"/>
                  </a:lnTo>
                  <a:lnTo>
                    <a:pt x="54" y="145"/>
                  </a:lnTo>
                  <a:lnTo>
                    <a:pt x="61" y="134"/>
                  </a:lnTo>
                  <a:lnTo>
                    <a:pt x="69" y="124"/>
                  </a:lnTo>
                  <a:lnTo>
                    <a:pt x="76" y="114"/>
                  </a:lnTo>
                  <a:lnTo>
                    <a:pt x="84" y="100"/>
                  </a:lnTo>
                  <a:lnTo>
                    <a:pt x="91" y="86"/>
                  </a:lnTo>
                  <a:lnTo>
                    <a:pt x="98" y="71"/>
                  </a:lnTo>
                  <a:lnTo>
                    <a:pt x="104" y="57"/>
                  </a:lnTo>
                  <a:lnTo>
                    <a:pt x="110" y="42"/>
                  </a:lnTo>
                  <a:lnTo>
                    <a:pt x="117" y="28"/>
                  </a:lnTo>
                  <a:lnTo>
                    <a:pt x="124" y="13"/>
                  </a:lnTo>
                  <a:lnTo>
                    <a:pt x="130" y="0"/>
                  </a:lnTo>
                  <a:close/>
                </a:path>
              </a:pathLst>
            </a:custGeom>
            <a:solidFill>
              <a:srgbClr val="000000"/>
            </a:solidFill>
            <a:ln w="9525">
              <a:noFill/>
              <a:round/>
              <a:headEnd/>
              <a:tailEnd/>
            </a:ln>
          </p:spPr>
          <p:txBody>
            <a:bodyPr/>
            <a:lstStyle/>
            <a:p>
              <a:endParaRPr lang="zh-CN" altLang="en-US" sz="1800"/>
            </a:p>
          </p:txBody>
        </p:sp>
        <p:sp>
          <p:nvSpPr>
            <p:cNvPr id="127" name="Freeform 404"/>
            <p:cNvSpPr>
              <a:spLocks/>
            </p:cNvSpPr>
            <p:nvPr/>
          </p:nvSpPr>
          <p:spPr bwMode="auto">
            <a:xfrm>
              <a:off x="2958" y="2820"/>
              <a:ext cx="104" cy="58"/>
            </a:xfrm>
            <a:custGeom>
              <a:avLst/>
              <a:gdLst>
                <a:gd name="T0" fmla="*/ 104 w 209"/>
                <a:gd name="T1" fmla="*/ 0 h 115"/>
                <a:gd name="T2" fmla="*/ 97 w 209"/>
                <a:gd name="T3" fmla="*/ 5 h 115"/>
                <a:gd name="T4" fmla="*/ 90 w 209"/>
                <a:gd name="T5" fmla="*/ 9 h 115"/>
                <a:gd name="T6" fmla="*/ 83 w 209"/>
                <a:gd name="T7" fmla="*/ 14 h 115"/>
                <a:gd name="T8" fmla="*/ 76 w 209"/>
                <a:gd name="T9" fmla="*/ 19 h 115"/>
                <a:gd name="T10" fmla="*/ 69 w 209"/>
                <a:gd name="T11" fmla="*/ 24 h 115"/>
                <a:gd name="T12" fmla="*/ 62 w 209"/>
                <a:gd name="T13" fmla="*/ 28 h 115"/>
                <a:gd name="T14" fmla="*/ 55 w 209"/>
                <a:gd name="T15" fmla="*/ 32 h 115"/>
                <a:gd name="T16" fmla="*/ 48 w 209"/>
                <a:gd name="T17" fmla="*/ 36 h 115"/>
                <a:gd name="T18" fmla="*/ 42 w 209"/>
                <a:gd name="T19" fmla="*/ 39 h 115"/>
                <a:gd name="T20" fmla="*/ 36 w 209"/>
                <a:gd name="T21" fmla="*/ 41 h 115"/>
                <a:gd name="T22" fmla="*/ 31 w 209"/>
                <a:gd name="T23" fmla="*/ 43 h 115"/>
                <a:gd name="T24" fmla="*/ 25 w 209"/>
                <a:gd name="T25" fmla="*/ 45 h 115"/>
                <a:gd name="T26" fmla="*/ 20 w 209"/>
                <a:gd name="T27" fmla="*/ 47 h 115"/>
                <a:gd name="T28" fmla="*/ 14 w 209"/>
                <a:gd name="T29" fmla="*/ 49 h 115"/>
                <a:gd name="T30" fmla="*/ 8 w 209"/>
                <a:gd name="T31" fmla="*/ 51 h 115"/>
                <a:gd name="T32" fmla="*/ 2 w 209"/>
                <a:gd name="T33" fmla="*/ 53 h 115"/>
                <a:gd name="T34" fmla="*/ 1 w 209"/>
                <a:gd name="T35" fmla="*/ 54 h 115"/>
                <a:gd name="T36" fmla="*/ 0 w 209"/>
                <a:gd name="T37" fmla="*/ 55 h 115"/>
                <a:gd name="T38" fmla="*/ 0 w 209"/>
                <a:gd name="T39" fmla="*/ 57 h 115"/>
                <a:gd name="T40" fmla="*/ 2 w 209"/>
                <a:gd name="T41" fmla="*/ 58 h 115"/>
                <a:gd name="T42" fmla="*/ 8 w 209"/>
                <a:gd name="T43" fmla="*/ 58 h 115"/>
                <a:gd name="T44" fmla="*/ 16 w 209"/>
                <a:gd name="T45" fmla="*/ 56 h 115"/>
                <a:gd name="T46" fmla="*/ 23 w 209"/>
                <a:gd name="T47" fmla="*/ 54 h 115"/>
                <a:gd name="T48" fmla="*/ 31 w 209"/>
                <a:gd name="T49" fmla="*/ 51 h 115"/>
                <a:gd name="T50" fmla="*/ 38 w 209"/>
                <a:gd name="T51" fmla="*/ 47 h 115"/>
                <a:gd name="T52" fmla="*/ 45 w 209"/>
                <a:gd name="T53" fmla="*/ 43 h 115"/>
                <a:gd name="T54" fmla="*/ 52 w 209"/>
                <a:gd name="T55" fmla="*/ 40 h 115"/>
                <a:gd name="T56" fmla="*/ 58 w 209"/>
                <a:gd name="T57" fmla="*/ 36 h 115"/>
                <a:gd name="T58" fmla="*/ 64 w 209"/>
                <a:gd name="T59" fmla="*/ 33 h 115"/>
                <a:gd name="T60" fmla="*/ 71 w 209"/>
                <a:gd name="T61" fmla="*/ 29 h 115"/>
                <a:gd name="T62" fmla="*/ 76 w 209"/>
                <a:gd name="T63" fmla="*/ 24 h 115"/>
                <a:gd name="T64" fmla="*/ 82 w 209"/>
                <a:gd name="T65" fmla="*/ 20 h 115"/>
                <a:gd name="T66" fmla="*/ 88 w 209"/>
                <a:gd name="T67" fmla="*/ 15 h 115"/>
                <a:gd name="T68" fmla="*/ 94 w 209"/>
                <a:gd name="T69" fmla="*/ 10 h 115"/>
                <a:gd name="T70" fmla="*/ 99 w 209"/>
                <a:gd name="T71" fmla="*/ 5 h 115"/>
                <a:gd name="T72" fmla="*/ 104 w 209"/>
                <a:gd name="T73" fmla="*/ 0 h 115"/>
                <a:gd name="T74" fmla="*/ 104 w 209"/>
                <a:gd name="T75" fmla="*/ 0 h 115"/>
                <a:gd name="T76" fmla="*/ 104 w 209"/>
                <a:gd name="T77" fmla="*/ 0 h 115"/>
                <a:gd name="T78" fmla="*/ 104 w 209"/>
                <a:gd name="T79" fmla="*/ 0 h 115"/>
                <a:gd name="T80" fmla="*/ 104 w 209"/>
                <a:gd name="T81" fmla="*/ 0 h 115"/>
                <a:gd name="T82" fmla="*/ 104 w 209"/>
                <a:gd name="T83" fmla="*/ 0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9"/>
                <a:gd name="T127" fmla="*/ 0 h 115"/>
                <a:gd name="T128" fmla="*/ 209 w 209"/>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9" h="115">
                  <a:moveTo>
                    <a:pt x="209" y="0"/>
                  </a:moveTo>
                  <a:lnTo>
                    <a:pt x="195" y="9"/>
                  </a:lnTo>
                  <a:lnTo>
                    <a:pt x="180" y="18"/>
                  </a:lnTo>
                  <a:lnTo>
                    <a:pt x="166" y="28"/>
                  </a:lnTo>
                  <a:lnTo>
                    <a:pt x="152" y="38"/>
                  </a:lnTo>
                  <a:lnTo>
                    <a:pt x="138" y="47"/>
                  </a:lnTo>
                  <a:lnTo>
                    <a:pt x="125" y="56"/>
                  </a:lnTo>
                  <a:lnTo>
                    <a:pt x="111" y="64"/>
                  </a:lnTo>
                  <a:lnTo>
                    <a:pt x="97" y="71"/>
                  </a:lnTo>
                  <a:lnTo>
                    <a:pt x="84" y="77"/>
                  </a:lnTo>
                  <a:lnTo>
                    <a:pt x="73" y="81"/>
                  </a:lnTo>
                  <a:lnTo>
                    <a:pt x="62" y="86"/>
                  </a:lnTo>
                  <a:lnTo>
                    <a:pt x="51" y="89"/>
                  </a:lnTo>
                  <a:lnTo>
                    <a:pt x="40" y="94"/>
                  </a:lnTo>
                  <a:lnTo>
                    <a:pt x="29" y="98"/>
                  </a:lnTo>
                  <a:lnTo>
                    <a:pt x="17" y="101"/>
                  </a:lnTo>
                  <a:lnTo>
                    <a:pt x="5" y="106"/>
                  </a:lnTo>
                  <a:lnTo>
                    <a:pt x="2" y="108"/>
                  </a:lnTo>
                  <a:lnTo>
                    <a:pt x="0" y="110"/>
                  </a:lnTo>
                  <a:lnTo>
                    <a:pt x="0" y="114"/>
                  </a:lnTo>
                  <a:lnTo>
                    <a:pt x="4" y="115"/>
                  </a:lnTo>
                  <a:lnTo>
                    <a:pt x="17" y="115"/>
                  </a:lnTo>
                  <a:lnTo>
                    <a:pt x="32" y="111"/>
                  </a:lnTo>
                  <a:lnTo>
                    <a:pt x="47" y="107"/>
                  </a:lnTo>
                  <a:lnTo>
                    <a:pt x="62" y="101"/>
                  </a:lnTo>
                  <a:lnTo>
                    <a:pt x="76" y="94"/>
                  </a:lnTo>
                  <a:lnTo>
                    <a:pt x="90" y="86"/>
                  </a:lnTo>
                  <a:lnTo>
                    <a:pt x="104" y="79"/>
                  </a:lnTo>
                  <a:lnTo>
                    <a:pt x="117" y="72"/>
                  </a:lnTo>
                  <a:lnTo>
                    <a:pt x="129" y="65"/>
                  </a:lnTo>
                  <a:lnTo>
                    <a:pt x="142" y="57"/>
                  </a:lnTo>
                  <a:lnTo>
                    <a:pt x="153" y="48"/>
                  </a:lnTo>
                  <a:lnTo>
                    <a:pt x="165" y="39"/>
                  </a:lnTo>
                  <a:lnTo>
                    <a:pt x="176" y="30"/>
                  </a:lnTo>
                  <a:lnTo>
                    <a:pt x="188" y="19"/>
                  </a:lnTo>
                  <a:lnTo>
                    <a:pt x="198" y="10"/>
                  </a:lnTo>
                  <a:lnTo>
                    <a:pt x="209" y="0"/>
                  </a:lnTo>
                  <a:close/>
                </a:path>
              </a:pathLst>
            </a:custGeom>
            <a:solidFill>
              <a:srgbClr val="000000"/>
            </a:solidFill>
            <a:ln w="9525">
              <a:noFill/>
              <a:round/>
              <a:headEnd/>
              <a:tailEnd/>
            </a:ln>
          </p:spPr>
          <p:txBody>
            <a:bodyPr/>
            <a:lstStyle/>
            <a:p>
              <a:endParaRPr lang="zh-CN" altLang="en-US" sz="1800"/>
            </a:p>
          </p:txBody>
        </p:sp>
        <p:sp>
          <p:nvSpPr>
            <p:cNvPr id="128" name="Freeform 405"/>
            <p:cNvSpPr>
              <a:spLocks/>
            </p:cNvSpPr>
            <p:nvPr/>
          </p:nvSpPr>
          <p:spPr bwMode="auto">
            <a:xfrm>
              <a:off x="2594" y="2459"/>
              <a:ext cx="155" cy="174"/>
            </a:xfrm>
            <a:custGeom>
              <a:avLst/>
              <a:gdLst>
                <a:gd name="T0" fmla="*/ 150 w 309"/>
                <a:gd name="T1" fmla="*/ 166 h 349"/>
                <a:gd name="T2" fmla="*/ 142 w 309"/>
                <a:gd name="T3" fmla="*/ 151 h 349"/>
                <a:gd name="T4" fmla="*/ 135 w 309"/>
                <a:gd name="T5" fmla="*/ 135 h 349"/>
                <a:gd name="T6" fmla="*/ 129 w 309"/>
                <a:gd name="T7" fmla="*/ 119 h 349"/>
                <a:gd name="T8" fmla="*/ 124 w 309"/>
                <a:gd name="T9" fmla="*/ 104 h 349"/>
                <a:gd name="T10" fmla="*/ 121 w 309"/>
                <a:gd name="T11" fmla="*/ 92 h 349"/>
                <a:gd name="T12" fmla="*/ 116 w 309"/>
                <a:gd name="T13" fmla="*/ 80 h 349"/>
                <a:gd name="T14" fmla="*/ 109 w 309"/>
                <a:gd name="T15" fmla="*/ 70 h 349"/>
                <a:gd name="T16" fmla="*/ 101 w 309"/>
                <a:gd name="T17" fmla="*/ 64 h 349"/>
                <a:gd name="T18" fmla="*/ 95 w 309"/>
                <a:gd name="T19" fmla="*/ 60 h 349"/>
                <a:gd name="T20" fmla="*/ 90 w 309"/>
                <a:gd name="T21" fmla="*/ 56 h 349"/>
                <a:gd name="T22" fmla="*/ 83 w 309"/>
                <a:gd name="T23" fmla="*/ 52 h 349"/>
                <a:gd name="T24" fmla="*/ 78 w 309"/>
                <a:gd name="T25" fmla="*/ 48 h 349"/>
                <a:gd name="T26" fmla="*/ 74 w 309"/>
                <a:gd name="T27" fmla="*/ 43 h 349"/>
                <a:gd name="T28" fmla="*/ 69 w 309"/>
                <a:gd name="T29" fmla="*/ 39 h 349"/>
                <a:gd name="T30" fmla="*/ 65 w 309"/>
                <a:gd name="T31" fmla="*/ 36 h 349"/>
                <a:gd name="T32" fmla="*/ 58 w 309"/>
                <a:gd name="T33" fmla="*/ 32 h 349"/>
                <a:gd name="T34" fmla="*/ 50 w 309"/>
                <a:gd name="T35" fmla="*/ 29 h 349"/>
                <a:gd name="T36" fmla="*/ 42 w 309"/>
                <a:gd name="T37" fmla="*/ 25 h 349"/>
                <a:gd name="T38" fmla="*/ 34 w 309"/>
                <a:gd name="T39" fmla="*/ 21 h 349"/>
                <a:gd name="T40" fmla="*/ 27 w 309"/>
                <a:gd name="T41" fmla="*/ 17 h 349"/>
                <a:gd name="T42" fmla="*/ 20 w 309"/>
                <a:gd name="T43" fmla="*/ 11 h 349"/>
                <a:gd name="T44" fmla="*/ 14 w 309"/>
                <a:gd name="T45" fmla="*/ 6 h 349"/>
                <a:gd name="T46" fmla="*/ 7 w 309"/>
                <a:gd name="T47" fmla="*/ 2 h 349"/>
                <a:gd name="T48" fmla="*/ 2 w 309"/>
                <a:gd name="T49" fmla="*/ 0 h 349"/>
                <a:gd name="T50" fmla="*/ 0 w 309"/>
                <a:gd name="T51" fmla="*/ 3 h 349"/>
                <a:gd name="T52" fmla="*/ 5 w 309"/>
                <a:gd name="T53" fmla="*/ 9 h 349"/>
                <a:gd name="T54" fmla="*/ 16 w 309"/>
                <a:gd name="T55" fmla="*/ 18 h 349"/>
                <a:gd name="T56" fmla="*/ 28 w 309"/>
                <a:gd name="T57" fmla="*/ 26 h 349"/>
                <a:gd name="T58" fmla="*/ 41 w 309"/>
                <a:gd name="T59" fmla="*/ 32 h 349"/>
                <a:gd name="T60" fmla="*/ 50 w 309"/>
                <a:gd name="T61" fmla="*/ 36 h 349"/>
                <a:gd name="T62" fmla="*/ 58 w 309"/>
                <a:gd name="T63" fmla="*/ 40 h 349"/>
                <a:gd name="T64" fmla="*/ 64 w 309"/>
                <a:gd name="T65" fmla="*/ 44 h 349"/>
                <a:gd name="T66" fmla="*/ 71 w 309"/>
                <a:gd name="T67" fmla="*/ 49 h 349"/>
                <a:gd name="T68" fmla="*/ 77 w 309"/>
                <a:gd name="T69" fmla="*/ 53 h 349"/>
                <a:gd name="T70" fmla="*/ 83 w 309"/>
                <a:gd name="T71" fmla="*/ 57 h 349"/>
                <a:gd name="T72" fmla="*/ 89 w 309"/>
                <a:gd name="T73" fmla="*/ 61 h 349"/>
                <a:gd name="T74" fmla="*/ 95 w 309"/>
                <a:gd name="T75" fmla="*/ 65 h 349"/>
                <a:gd name="T76" fmla="*/ 104 w 309"/>
                <a:gd name="T77" fmla="*/ 72 h 349"/>
                <a:gd name="T78" fmla="*/ 113 w 309"/>
                <a:gd name="T79" fmla="*/ 83 h 349"/>
                <a:gd name="T80" fmla="*/ 118 w 309"/>
                <a:gd name="T81" fmla="*/ 96 h 349"/>
                <a:gd name="T82" fmla="*/ 122 w 309"/>
                <a:gd name="T83" fmla="*/ 110 h 349"/>
                <a:gd name="T84" fmla="*/ 127 w 309"/>
                <a:gd name="T85" fmla="*/ 125 h 349"/>
                <a:gd name="T86" fmla="*/ 133 w 309"/>
                <a:gd name="T87" fmla="*/ 140 h 349"/>
                <a:gd name="T88" fmla="*/ 141 w 309"/>
                <a:gd name="T89" fmla="*/ 154 h 349"/>
                <a:gd name="T90" fmla="*/ 150 w 309"/>
                <a:gd name="T91" fmla="*/ 168 h 349"/>
                <a:gd name="T92" fmla="*/ 155 w 309"/>
                <a:gd name="T93" fmla="*/ 174 h 349"/>
                <a:gd name="T94" fmla="*/ 155 w 309"/>
                <a:gd name="T95" fmla="*/ 174 h 349"/>
                <a:gd name="T96" fmla="*/ 155 w 309"/>
                <a:gd name="T97" fmla="*/ 174 h 3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349"/>
                <a:gd name="T149" fmla="*/ 309 w 309"/>
                <a:gd name="T150" fmla="*/ 349 h 3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349">
                  <a:moveTo>
                    <a:pt x="309" y="349"/>
                  </a:moveTo>
                  <a:lnTo>
                    <a:pt x="300" y="333"/>
                  </a:lnTo>
                  <a:lnTo>
                    <a:pt x="290" y="318"/>
                  </a:lnTo>
                  <a:lnTo>
                    <a:pt x="283" y="302"/>
                  </a:lnTo>
                  <a:lnTo>
                    <a:pt x="277" y="286"/>
                  </a:lnTo>
                  <a:lnTo>
                    <a:pt x="270" y="271"/>
                  </a:lnTo>
                  <a:lnTo>
                    <a:pt x="263" y="254"/>
                  </a:lnTo>
                  <a:lnTo>
                    <a:pt x="257" y="238"/>
                  </a:lnTo>
                  <a:lnTo>
                    <a:pt x="251" y="220"/>
                  </a:lnTo>
                  <a:lnTo>
                    <a:pt x="248" y="209"/>
                  </a:lnTo>
                  <a:lnTo>
                    <a:pt x="244" y="196"/>
                  </a:lnTo>
                  <a:lnTo>
                    <a:pt x="241" y="185"/>
                  </a:lnTo>
                  <a:lnTo>
                    <a:pt x="236" y="172"/>
                  </a:lnTo>
                  <a:lnTo>
                    <a:pt x="232" y="160"/>
                  </a:lnTo>
                  <a:lnTo>
                    <a:pt x="225" y="150"/>
                  </a:lnTo>
                  <a:lnTo>
                    <a:pt x="217" y="141"/>
                  </a:lnTo>
                  <a:lnTo>
                    <a:pt x="207" y="133"/>
                  </a:lnTo>
                  <a:lnTo>
                    <a:pt x="202" y="128"/>
                  </a:lnTo>
                  <a:lnTo>
                    <a:pt x="196" y="125"/>
                  </a:lnTo>
                  <a:lnTo>
                    <a:pt x="190" y="120"/>
                  </a:lnTo>
                  <a:lnTo>
                    <a:pt x="184" y="115"/>
                  </a:lnTo>
                  <a:lnTo>
                    <a:pt x="179" y="112"/>
                  </a:lnTo>
                  <a:lnTo>
                    <a:pt x="172" y="107"/>
                  </a:lnTo>
                  <a:lnTo>
                    <a:pt x="166" y="104"/>
                  </a:lnTo>
                  <a:lnTo>
                    <a:pt x="160" y="99"/>
                  </a:lnTo>
                  <a:lnTo>
                    <a:pt x="156" y="96"/>
                  </a:lnTo>
                  <a:lnTo>
                    <a:pt x="151" y="91"/>
                  </a:lnTo>
                  <a:lnTo>
                    <a:pt x="147" y="87"/>
                  </a:lnTo>
                  <a:lnTo>
                    <a:pt x="143" y="82"/>
                  </a:lnTo>
                  <a:lnTo>
                    <a:pt x="138" y="79"/>
                  </a:lnTo>
                  <a:lnTo>
                    <a:pt x="134" y="74"/>
                  </a:lnTo>
                  <a:lnTo>
                    <a:pt x="129" y="72"/>
                  </a:lnTo>
                  <a:lnTo>
                    <a:pt x="123" y="68"/>
                  </a:lnTo>
                  <a:lnTo>
                    <a:pt x="115" y="65"/>
                  </a:lnTo>
                  <a:lnTo>
                    <a:pt x="107" y="61"/>
                  </a:lnTo>
                  <a:lnTo>
                    <a:pt x="99" y="58"/>
                  </a:lnTo>
                  <a:lnTo>
                    <a:pt x="91" y="54"/>
                  </a:lnTo>
                  <a:lnTo>
                    <a:pt x="83" y="51"/>
                  </a:lnTo>
                  <a:lnTo>
                    <a:pt x="75" y="46"/>
                  </a:lnTo>
                  <a:lnTo>
                    <a:pt x="68" y="43"/>
                  </a:lnTo>
                  <a:lnTo>
                    <a:pt x="60" y="38"/>
                  </a:lnTo>
                  <a:lnTo>
                    <a:pt x="53" y="34"/>
                  </a:lnTo>
                  <a:lnTo>
                    <a:pt x="46" y="29"/>
                  </a:lnTo>
                  <a:lnTo>
                    <a:pt x="40" y="23"/>
                  </a:lnTo>
                  <a:lnTo>
                    <a:pt x="33" y="19"/>
                  </a:lnTo>
                  <a:lnTo>
                    <a:pt x="28" y="13"/>
                  </a:lnTo>
                  <a:lnTo>
                    <a:pt x="21" y="8"/>
                  </a:lnTo>
                  <a:lnTo>
                    <a:pt x="14" y="4"/>
                  </a:lnTo>
                  <a:lnTo>
                    <a:pt x="6" y="0"/>
                  </a:lnTo>
                  <a:lnTo>
                    <a:pt x="3" y="1"/>
                  </a:lnTo>
                  <a:lnTo>
                    <a:pt x="1" y="4"/>
                  </a:lnTo>
                  <a:lnTo>
                    <a:pt x="0" y="7"/>
                  </a:lnTo>
                  <a:lnTo>
                    <a:pt x="0" y="9"/>
                  </a:lnTo>
                  <a:lnTo>
                    <a:pt x="10" y="19"/>
                  </a:lnTo>
                  <a:lnTo>
                    <a:pt x="22" y="28"/>
                  </a:lnTo>
                  <a:lnTo>
                    <a:pt x="32" y="36"/>
                  </a:lnTo>
                  <a:lnTo>
                    <a:pt x="44" y="44"/>
                  </a:lnTo>
                  <a:lnTo>
                    <a:pt x="55" y="52"/>
                  </a:lnTo>
                  <a:lnTo>
                    <a:pt x="68" y="58"/>
                  </a:lnTo>
                  <a:lnTo>
                    <a:pt x="81" y="65"/>
                  </a:lnTo>
                  <a:lnTo>
                    <a:pt x="93" y="69"/>
                  </a:lnTo>
                  <a:lnTo>
                    <a:pt x="100" y="72"/>
                  </a:lnTo>
                  <a:lnTo>
                    <a:pt x="108" y="75"/>
                  </a:lnTo>
                  <a:lnTo>
                    <a:pt x="115" y="80"/>
                  </a:lnTo>
                  <a:lnTo>
                    <a:pt x="122" y="83"/>
                  </a:lnTo>
                  <a:lnTo>
                    <a:pt x="128" y="88"/>
                  </a:lnTo>
                  <a:lnTo>
                    <a:pt x="135" y="92"/>
                  </a:lnTo>
                  <a:lnTo>
                    <a:pt x="142" y="98"/>
                  </a:lnTo>
                  <a:lnTo>
                    <a:pt x="147" y="103"/>
                  </a:lnTo>
                  <a:lnTo>
                    <a:pt x="153" y="107"/>
                  </a:lnTo>
                  <a:lnTo>
                    <a:pt x="159" y="112"/>
                  </a:lnTo>
                  <a:lnTo>
                    <a:pt x="165" y="115"/>
                  </a:lnTo>
                  <a:lnTo>
                    <a:pt x="171" y="120"/>
                  </a:lnTo>
                  <a:lnTo>
                    <a:pt x="177" y="123"/>
                  </a:lnTo>
                  <a:lnTo>
                    <a:pt x="183" y="127"/>
                  </a:lnTo>
                  <a:lnTo>
                    <a:pt x="190" y="130"/>
                  </a:lnTo>
                  <a:lnTo>
                    <a:pt x="196" y="135"/>
                  </a:lnTo>
                  <a:lnTo>
                    <a:pt x="207" y="144"/>
                  </a:lnTo>
                  <a:lnTo>
                    <a:pt x="217" y="155"/>
                  </a:lnTo>
                  <a:lnTo>
                    <a:pt x="225" y="166"/>
                  </a:lnTo>
                  <a:lnTo>
                    <a:pt x="230" y="179"/>
                  </a:lnTo>
                  <a:lnTo>
                    <a:pt x="236" y="193"/>
                  </a:lnTo>
                  <a:lnTo>
                    <a:pt x="241" y="206"/>
                  </a:lnTo>
                  <a:lnTo>
                    <a:pt x="244" y="220"/>
                  </a:lnTo>
                  <a:lnTo>
                    <a:pt x="249" y="234"/>
                  </a:lnTo>
                  <a:lnTo>
                    <a:pt x="253" y="250"/>
                  </a:lnTo>
                  <a:lnTo>
                    <a:pt x="259" y="265"/>
                  </a:lnTo>
                  <a:lnTo>
                    <a:pt x="266" y="280"/>
                  </a:lnTo>
                  <a:lnTo>
                    <a:pt x="274" y="295"/>
                  </a:lnTo>
                  <a:lnTo>
                    <a:pt x="282" y="309"/>
                  </a:lnTo>
                  <a:lnTo>
                    <a:pt x="290" y="323"/>
                  </a:lnTo>
                  <a:lnTo>
                    <a:pt x="300" y="337"/>
                  </a:lnTo>
                  <a:lnTo>
                    <a:pt x="309" y="349"/>
                  </a:lnTo>
                  <a:close/>
                </a:path>
              </a:pathLst>
            </a:custGeom>
            <a:solidFill>
              <a:srgbClr val="000000"/>
            </a:solidFill>
            <a:ln w="9525">
              <a:noFill/>
              <a:round/>
              <a:headEnd/>
              <a:tailEnd/>
            </a:ln>
          </p:spPr>
          <p:txBody>
            <a:bodyPr/>
            <a:lstStyle/>
            <a:p>
              <a:endParaRPr lang="zh-CN" altLang="en-US" sz="1800"/>
            </a:p>
          </p:txBody>
        </p:sp>
        <p:sp>
          <p:nvSpPr>
            <p:cNvPr id="129" name="Freeform 406"/>
            <p:cNvSpPr>
              <a:spLocks/>
            </p:cNvSpPr>
            <p:nvPr/>
          </p:nvSpPr>
          <p:spPr bwMode="auto">
            <a:xfrm>
              <a:off x="2593" y="2467"/>
              <a:ext cx="81" cy="66"/>
            </a:xfrm>
            <a:custGeom>
              <a:avLst/>
              <a:gdLst>
                <a:gd name="T0" fmla="*/ 0 w 161"/>
                <a:gd name="T1" fmla="*/ 0 h 133"/>
                <a:gd name="T2" fmla="*/ 2 w 161"/>
                <a:gd name="T3" fmla="*/ 6 h 133"/>
                <a:gd name="T4" fmla="*/ 5 w 161"/>
                <a:gd name="T5" fmla="*/ 11 h 133"/>
                <a:gd name="T6" fmla="*/ 7 w 161"/>
                <a:gd name="T7" fmla="*/ 15 h 133"/>
                <a:gd name="T8" fmla="*/ 10 w 161"/>
                <a:gd name="T9" fmla="*/ 18 h 133"/>
                <a:gd name="T10" fmla="*/ 15 w 161"/>
                <a:gd name="T11" fmla="*/ 22 h 133"/>
                <a:gd name="T12" fmla="*/ 20 w 161"/>
                <a:gd name="T13" fmla="*/ 25 h 133"/>
                <a:gd name="T14" fmla="*/ 26 w 161"/>
                <a:gd name="T15" fmla="*/ 29 h 133"/>
                <a:gd name="T16" fmla="*/ 33 w 161"/>
                <a:gd name="T17" fmla="*/ 32 h 133"/>
                <a:gd name="T18" fmla="*/ 36 w 161"/>
                <a:gd name="T19" fmla="*/ 34 h 133"/>
                <a:gd name="T20" fmla="*/ 39 w 161"/>
                <a:gd name="T21" fmla="*/ 36 h 133"/>
                <a:gd name="T22" fmla="*/ 42 w 161"/>
                <a:gd name="T23" fmla="*/ 38 h 133"/>
                <a:gd name="T24" fmla="*/ 45 w 161"/>
                <a:gd name="T25" fmla="*/ 40 h 133"/>
                <a:gd name="T26" fmla="*/ 48 w 161"/>
                <a:gd name="T27" fmla="*/ 43 h 133"/>
                <a:gd name="T28" fmla="*/ 51 w 161"/>
                <a:gd name="T29" fmla="*/ 45 h 133"/>
                <a:gd name="T30" fmla="*/ 54 w 161"/>
                <a:gd name="T31" fmla="*/ 48 h 133"/>
                <a:gd name="T32" fmla="*/ 57 w 161"/>
                <a:gd name="T33" fmla="*/ 50 h 133"/>
                <a:gd name="T34" fmla="*/ 59 w 161"/>
                <a:gd name="T35" fmla="*/ 52 h 133"/>
                <a:gd name="T36" fmla="*/ 62 w 161"/>
                <a:gd name="T37" fmla="*/ 55 h 133"/>
                <a:gd name="T38" fmla="*/ 65 w 161"/>
                <a:gd name="T39" fmla="*/ 56 h 133"/>
                <a:gd name="T40" fmla="*/ 67 w 161"/>
                <a:gd name="T41" fmla="*/ 58 h 133"/>
                <a:gd name="T42" fmla="*/ 70 w 161"/>
                <a:gd name="T43" fmla="*/ 60 h 133"/>
                <a:gd name="T44" fmla="*/ 73 w 161"/>
                <a:gd name="T45" fmla="*/ 62 h 133"/>
                <a:gd name="T46" fmla="*/ 76 w 161"/>
                <a:gd name="T47" fmla="*/ 64 h 133"/>
                <a:gd name="T48" fmla="*/ 78 w 161"/>
                <a:gd name="T49" fmla="*/ 66 h 133"/>
                <a:gd name="T50" fmla="*/ 79 w 161"/>
                <a:gd name="T51" fmla="*/ 66 h 133"/>
                <a:gd name="T52" fmla="*/ 80 w 161"/>
                <a:gd name="T53" fmla="*/ 66 h 133"/>
                <a:gd name="T54" fmla="*/ 81 w 161"/>
                <a:gd name="T55" fmla="*/ 65 h 133"/>
                <a:gd name="T56" fmla="*/ 80 w 161"/>
                <a:gd name="T57" fmla="*/ 64 h 133"/>
                <a:gd name="T58" fmla="*/ 76 w 161"/>
                <a:gd name="T59" fmla="*/ 60 h 133"/>
                <a:gd name="T60" fmla="*/ 71 w 161"/>
                <a:gd name="T61" fmla="*/ 57 h 133"/>
                <a:gd name="T62" fmla="*/ 66 w 161"/>
                <a:gd name="T63" fmla="*/ 53 h 133"/>
                <a:gd name="T64" fmla="*/ 61 w 161"/>
                <a:gd name="T65" fmla="*/ 50 h 133"/>
                <a:gd name="T66" fmla="*/ 57 w 161"/>
                <a:gd name="T67" fmla="*/ 47 h 133"/>
                <a:gd name="T68" fmla="*/ 51 w 161"/>
                <a:gd name="T69" fmla="*/ 43 h 133"/>
                <a:gd name="T70" fmla="*/ 47 w 161"/>
                <a:gd name="T71" fmla="*/ 39 h 133"/>
                <a:gd name="T72" fmla="*/ 42 w 161"/>
                <a:gd name="T73" fmla="*/ 35 h 133"/>
                <a:gd name="T74" fmla="*/ 40 w 161"/>
                <a:gd name="T75" fmla="*/ 33 h 133"/>
                <a:gd name="T76" fmla="*/ 38 w 161"/>
                <a:gd name="T77" fmla="*/ 32 h 133"/>
                <a:gd name="T78" fmla="*/ 35 w 161"/>
                <a:gd name="T79" fmla="*/ 30 h 133"/>
                <a:gd name="T80" fmla="*/ 33 w 161"/>
                <a:gd name="T81" fmla="*/ 29 h 133"/>
                <a:gd name="T82" fmla="*/ 30 w 161"/>
                <a:gd name="T83" fmla="*/ 28 h 133"/>
                <a:gd name="T84" fmla="*/ 28 w 161"/>
                <a:gd name="T85" fmla="*/ 28 h 133"/>
                <a:gd name="T86" fmla="*/ 25 w 161"/>
                <a:gd name="T87" fmla="*/ 26 h 133"/>
                <a:gd name="T88" fmla="*/ 23 w 161"/>
                <a:gd name="T89" fmla="*/ 25 h 133"/>
                <a:gd name="T90" fmla="*/ 19 w 161"/>
                <a:gd name="T91" fmla="*/ 23 h 133"/>
                <a:gd name="T92" fmla="*/ 16 w 161"/>
                <a:gd name="T93" fmla="*/ 21 h 133"/>
                <a:gd name="T94" fmla="*/ 13 w 161"/>
                <a:gd name="T95" fmla="*/ 18 h 133"/>
                <a:gd name="T96" fmla="*/ 10 w 161"/>
                <a:gd name="T97" fmla="*/ 14 h 133"/>
                <a:gd name="T98" fmla="*/ 7 w 161"/>
                <a:gd name="T99" fmla="*/ 11 h 133"/>
                <a:gd name="T100" fmla="*/ 4 w 161"/>
                <a:gd name="T101" fmla="*/ 7 h 133"/>
                <a:gd name="T102" fmla="*/ 2 w 161"/>
                <a:gd name="T103" fmla="*/ 3 h 133"/>
                <a:gd name="T104" fmla="*/ 0 w 161"/>
                <a:gd name="T105" fmla="*/ 0 h 133"/>
                <a:gd name="T106" fmla="*/ 0 w 161"/>
                <a:gd name="T107" fmla="*/ 0 h 133"/>
                <a:gd name="T108" fmla="*/ 0 w 161"/>
                <a:gd name="T109" fmla="*/ 0 h 133"/>
                <a:gd name="T110" fmla="*/ 0 w 161"/>
                <a:gd name="T111" fmla="*/ 0 h 133"/>
                <a:gd name="T112" fmla="*/ 0 w 161"/>
                <a:gd name="T113" fmla="*/ 0 h 133"/>
                <a:gd name="T114" fmla="*/ 0 w 161"/>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3"/>
                <a:gd name="T176" fmla="*/ 161 w 161"/>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3">
                  <a:moveTo>
                    <a:pt x="0" y="0"/>
                  </a:moveTo>
                  <a:lnTo>
                    <a:pt x="4" y="12"/>
                  </a:lnTo>
                  <a:lnTo>
                    <a:pt x="9" y="22"/>
                  </a:lnTo>
                  <a:lnTo>
                    <a:pt x="13" y="30"/>
                  </a:lnTo>
                  <a:lnTo>
                    <a:pt x="20" y="37"/>
                  </a:lnTo>
                  <a:lnTo>
                    <a:pt x="30" y="44"/>
                  </a:lnTo>
                  <a:lnTo>
                    <a:pt x="39" y="51"/>
                  </a:lnTo>
                  <a:lnTo>
                    <a:pt x="52" y="58"/>
                  </a:lnTo>
                  <a:lnTo>
                    <a:pt x="65" y="65"/>
                  </a:lnTo>
                  <a:lnTo>
                    <a:pt x="72" y="68"/>
                  </a:lnTo>
                  <a:lnTo>
                    <a:pt x="78" y="72"/>
                  </a:lnTo>
                  <a:lnTo>
                    <a:pt x="84" y="76"/>
                  </a:lnTo>
                  <a:lnTo>
                    <a:pt x="90" y="81"/>
                  </a:lnTo>
                  <a:lnTo>
                    <a:pt x="95" y="86"/>
                  </a:lnTo>
                  <a:lnTo>
                    <a:pt x="101" y="90"/>
                  </a:lnTo>
                  <a:lnTo>
                    <a:pt x="107" y="96"/>
                  </a:lnTo>
                  <a:lnTo>
                    <a:pt x="113" y="101"/>
                  </a:lnTo>
                  <a:lnTo>
                    <a:pt x="118" y="105"/>
                  </a:lnTo>
                  <a:lnTo>
                    <a:pt x="123" y="110"/>
                  </a:lnTo>
                  <a:lnTo>
                    <a:pt x="129" y="113"/>
                  </a:lnTo>
                  <a:lnTo>
                    <a:pt x="134" y="117"/>
                  </a:lnTo>
                  <a:lnTo>
                    <a:pt x="139" y="121"/>
                  </a:lnTo>
                  <a:lnTo>
                    <a:pt x="145" y="125"/>
                  </a:lnTo>
                  <a:lnTo>
                    <a:pt x="151" y="128"/>
                  </a:lnTo>
                  <a:lnTo>
                    <a:pt x="156" y="133"/>
                  </a:lnTo>
                  <a:lnTo>
                    <a:pt x="158" y="133"/>
                  </a:lnTo>
                  <a:lnTo>
                    <a:pt x="160" y="133"/>
                  </a:lnTo>
                  <a:lnTo>
                    <a:pt x="161" y="131"/>
                  </a:lnTo>
                  <a:lnTo>
                    <a:pt x="160" y="129"/>
                  </a:lnTo>
                  <a:lnTo>
                    <a:pt x="151" y="121"/>
                  </a:lnTo>
                  <a:lnTo>
                    <a:pt x="141" y="114"/>
                  </a:lnTo>
                  <a:lnTo>
                    <a:pt x="131" y="107"/>
                  </a:lnTo>
                  <a:lnTo>
                    <a:pt x="122" y="101"/>
                  </a:lnTo>
                  <a:lnTo>
                    <a:pt x="113" y="94"/>
                  </a:lnTo>
                  <a:lnTo>
                    <a:pt x="102" y="86"/>
                  </a:lnTo>
                  <a:lnTo>
                    <a:pt x="93" y="79"/>
                  </a:lnTo>
                  <a:lnTo>
                    <a:pt x="84" y="71"/>
                  </a:lnTo>
                  <a:lnTo>
                    <a:pt x="79" y="67"/>
                  </a:lnTo>
                  <a:lnTo>
                    <a:pt x="75" y="65"/>
                  </a:lnTo>
                  <a:lnTo>
                    <a:pt x="70" y="61"/>
                  </a:lnTo>
                  <a:lnTo>
                    <a:pt x="65" y="59"/>
                  </a:lnTo>
                  <a:lnTo>
                    <a:pt x="60" y="57"/>
                  </a:lnTo>
                  <a:lnTo>
                    <a:pt x="55" y="56"/>
                  </a:lnTo>
                  <a:lnTo>
                    <a:pt x="49" y="53"/>
                  </a:lnTo>
                  <a:lnTo>
                    <a:pt x="45" y="51"/>
                  </a:lnTo>
                  <a:lnTo>
                    <a:pt x="38" y="46"/>
                  </a:lnTo>
                  <a:lnTo>
                    <a:pt x="31" y="42"/>
                  </a:lnTo>
                  <a:lnTo>
                    <a:pt x="25" y="36"/>
                  </a:lnTo>
                  <a:lnTo>
                    <a:pt x="19" y="29"/>
                  </a:lnTo>
                  <a:lnTo>
                    <a:pt x="13" y="22"/>
                  </a:lnTo>
                  <a:lnTo>
                    <a:pt x="8" y="14"/>
                  </a:lnTo>
                  <a:lnTo>
                    <a:pt x="3" y="7"/>
                  </a:lnTo>
                  <a:lnTo>
                    <a:pt x="0" y="0"/>
                  </a:lnTo>
                  <a:close/>
                </a:path>
              </a:pathLst>
            </a:custGeom>
            <a:solidFill>
              <a:srgbClr val="000000"/>
            </a:solidFill>
            <a:ln w="9525">
              <a:noFill/>
              <a:round/>
              <a:headEnd/>
              <a:tailEnd/>
            </a:ln>
          </p:spPr>
          <p:txBody>
            <a:bodyPr/>
            <a:lstStyle/>
            <a:p>
              <a:endParaRPr lang="zh-CN" altLang="en-US" sz="1800"/>
            </a:p>
          </p:txBody>
        </p:sp>
        <p:sp>
          <p:nvSpPr>
            <p:cNvPr id="130" name="Freeform 407"/>
            <p:cNvSpPr>
              <a:spLocks/>
            </p:cNvSpPr>
            <p:nvPr/>
          </p:nvSpPr>
          <p:spPr bwMode="auto">
            <a:xfrm>
              <a:off x="2617" y="2514"/>
              <a:ext cx="86" cy="75"/>
            </a:xfrm>
            <a:custGeom>
              <a:avLst/>
              <a:gdLst>
                <a:gd name="T0" fmla="*/ 86 w 172"/>
                <a:gd name="T1" fmla="*/ 75 h 150"/>
                <a:gd name="T2" fmla="*/ 84 w 172"/>
                <a:gd name="T3" fmla="*/ 69 h 150"/>
                <a:gd name="T4" fmla="*/ 82 w 172"/>
                <a:gd name="T5" fmla="*/ 63 h 150"/>
                <a:gd name="T6" fmla="*/ 80 w 172"/>
                <a:gd name="T7" fmla="*/ 57 h 150"/>
                <a:gd name="T8" fmla="*/ 77 w 172"/>
                <a:gd name="T9" fmla="*/ 51 h 150"/>
                <a:gd name="T10" fmla="*/ 73 w 172"/>
                <a:gd name="T11" fmla="*/ 45 h 150"/>
                <a:gd name="T12" fmla="*/ 69 w 172"/>
                <a:gd name="T13" fmla="*/ 40 h 150"/>
                <a:gd name="T14" fmla="*/ 65 w 172"/>
                <a:gd name="T15" fmla="*/ 36 h 150"/>
                <a:gd name="T16" fmla="*/ 60 w 172"/>
                <a:gd name="T17" fmla="*/ 31 h 150"/>
                <a:gd name="T18" fmla="*/ 53 w 172"/>
                <a:gd name="T19" fmla="*/ 27 h 150"/>
                <a:gd name="T20" fmla="*/ 45 w 172"/>
                <a:gd name="T21" fmla="*/ 23 h 150"/>
                <a:gd name="T22" fmla="*/ 38 w 172"/>
                <a:gd name="T23" fmla="*/ 19 h 150"/>
                <a:gd name="T24" fmla="*/ 31 w 172"/>
                <a:gd name="T25" fmla="*/ 15 h 150"/>
                <a:gd name="T26" fmla="*/ 23 w 172"/>
                <a:gd name="T27" fmla="*/ 12 h 150"/>
                <a:gd name="T28" fmla="*/ 16 w 172"/>
                <a:gd name="T29" fmla="*/ 8 h 150"/>
                <a:gd name="T30" fmla="*/ 9 w 172"/>
                <a:gd name="T31" fmla="*/ 4 h 150"/>
                <a:gd name="T32" fmla="*/ 1 w 172"/>
                <a:gd name="T33" fmla="*/ 0 h 150"/>
                <a:gd name="T34" fmla="*/ 1 w 172"/>
                <a:gd name="T35" fmla="*/ 0 h 150"/>
                <a:gd name="T36" fmla="*/ 0 w 172"/>
                <a:gd name="T37" fmla="*/ 1 h 150"/>
                <a:gd name="T38" fmla="*/ 0 w 172"/>
                <a:gd name="T39" fmla="*/ 2 h 150"/>
                <a:gd name="T40" fmla="*/ 0 w 172"/>
                <a:gd name="T41" fmla="*/ 3 h 150"/>
                <a:gd name="T42" fmla="*/ 5 w 172"/>
                <a:gd name="T43" fmla="*/ 7 h 150"/>
                <a:gd name="T44" fmla="*/ 11 w 172"/>
                <a:gd name="T45" fmla="*/ 11 h 150"/>
                <a:gd name="T46" fmla="*/ 17 w 172"/>
                <a:gd name="T47" fmla="*/ 15 h 150"/>
                <a:gd name="T48" fmla="*/ 22 w 172"/>
                <a:gd name="T49" fmla="*/ 19 h 150"/>
                <a:gd name="T50" fmla="*/ 29 w 172"/>
                <a:gd name="T51" fmla="*/ 22 h 150"/>
                <a:gd name="T52" fmla="*/ 35 w 172"/>
                <a:gd name="T53" fmla="*/ 25 h 150"/>
                <a:gd name="T54" fmla="*/ 41 w 172"/>
                <a:gd name="T55" fmla="*/ 28 h 150"/>
                <a:gd name="T56" fmla="*/ 47 w 172"/>
                <a:gd name="T57" fmla="*/ 31 h 150"/>
                <a:gd name="T58" fmla="*/ 54 w 172"/>
                <a:gd name="T59" fmla="*/ 35 h 150"/>
                <a:gd name="T60" fmla="*/ 60 w 172"/>
                <a:gd name="T61" fmla="*/ 39 h 150"/>
                <a:gd name="T62" fmla="*/ 66 w 172"/>
                <a:gd name="T63" fmla="*/ 44 h 150"/>
                <a:gd name="T64" fmla="*/ 71 w 172"/>
                <a:gd name="T65" fmla="*/ 49 h 150"/>
                <a:gd name="T66" fmla="*/ 76 w 172"/>
                <a:gd name="T67" fmla="*/ 54 h 150"/>
                <a:gd name="T68" fmla="*/ 79 w 172"/>
                <a:gd name="T69" fmla="*/ 60 h 150"/>
                <a:gd name="T70" fmla="*/ 83 w 172"/>
                <a:gd name="T71" fmla="*/ 68 h 150"/>
                <a:gd name="T72" fmla="*/ 85 w 172"/>
                <a:gd name="T73" fmla="*/ 75 h 150"/>
                <a:gd name="T74" fmla="*/ 85 w 172"/>
                <a:gd name="T75" fmla="*/ 75 h 150"/>
                <a:gd name="T76" fmla="*/ 86 w 172"/>
                <a:gd name="T77" fmla="*/ 75 h 150"/>
                <a:gd name="T78" fmla="*/ 86 w 172"/>
                <a:gd name="T79" fmla="*/ 75 h 150"/>
                <a:gd name="T80" fmla="*/ 86 w 172"/>
                <a:gd name="T81" fmla="*/ 75 h 150"/>
                <a:gd name="T82" fmla="*/ 86 w 172"/>
                <a:gd name="T83" fmla="*/ 75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150"/>
                <a:gd name="T128" fmla="*/ 172 w 172"/>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150">
                  <a:moveTo>
                    <a:pt x="172" y="150"/>
                  </a:moveTo>
                  <a:lnTo>
                    <a:pt x="168" y="138"/>
                  </a:lnTo>
                  <a:lnTo>
                    <a:pt x="164" y="127"/>
                  </a:lnTo>
                  <a:lnTo>
                    <a:pt x="159" y="114"/>
                  </a:lnTo>
                  <a:lnTo>
                    <a:pt x="153" y="102"/>
                  </a:lnTo>
                  <a:lnTo>
                    <a:pt x="146" y="91"/>
                  </a:lnTo>
                  <a:lnTo>
                    <a:pt x="138" y="81"/>
                  </a:lnTo>
                  <a:lnTo>
                    <a:pt x="129" y="71"/>
                  </a:lnTo>
                  <a:lnTo>
                    <a:pt x="120" y="63"/>
                  </a:lnTo>
                  <a:lnTo>
                    <a:pt x="106" y="55"/>
                  </a:lnTo>
                  <a:lnTo>
                    <a:pt x="91" y="47"/>
                  </a:lnTo>
                  <a:lnTo>
                    <a:pt x="76" y="39"/>
                  </a:lnTo>
                  <a:lnTo>
                    <a:pt x="62" y="31"/>
                  </a:lnTo>
                  <a:lnTo>
                    <a:pt x="47" y="24"/>
                  </a:lnTo>
                  <a:lnTo>
                    <a:pt x="32" y="16"/>
                  </a:lnTo>
                  <a:lnTo>
                    <a:pt x="17" y="8"/>
                  </a:lnTo>
                  <a:lnTo>
                    <a:pt x="3" y="0"/>
                  </a:lnTo>
                  <a:lnTo>
                    <a:pt x="2" y="0"/>
                  </a:lnTo>
                  <a:lnTo>
                    <a:pt x="0" y="1"/>
                  </a:lnTo>
                  <a:lnTo>
                    <a:pt x="0" y="5"/>
                  </a:lnTo>
                  <a:lnTo>
                    <a:pt x="0" y="6"/>
                  </a:lnTo>
                  <a:lnTo>
                    <a:pt x="10" y="15"/>
                  </a:lnTo>
                  <a:lnTo>
                    <a:pt x="22" y="23"/>
                  </a:lnTo>
                  <a:lnTo>
                    <a:pt x="33" y="31"/>
                  </a:lnTo>
                  <a:lnTo>
                    <a:pt x="45" y="38"/>
                  </a:lnTo>
                  <a:lnTo>
                    <a:pt x="58" y="44"/>
                  </a:lnTo>
                  <a:lnTo>
                    <a:pt x="70" y="51"/>
                  </a:lnTo>
                  <a:lnTo>
                    <a:pt x="82" y="56"/>
                  </a:lnTo>
                  <a:lnTo>
                    <a:pt x="94" y="62"/>
                  </a:lnTo>
                  <a:lnTo>
                    <a:pt x="108" y="70"/>
                  </a:lnTo>
                  <a:lnTo>
                    <a:pt x="121" y="78"/>
                  </a:lnTo>
                  <a:lnTo>
                    <a:pt x="132" y="88"/>
                  </a:lnTo>
                  <a:lnTo>
                    <a:pt x="142" y="98"/>
                  </a:lnTo>
                  <a:lnTo>
                    <a:pt x="151" y="109"/>
                  </a:lnTo>
                  <a:lnTo>
                    <a:pt x="158" y="121"/>
                  </a:lnTo>
                  <a:lnTo>
                    <a:pt x="165" y="135"/>
                  </a:lnTo>
                  <a:lnTo>
                    <a:pt x="170" y="150"/>
                  </a:lnTo>
                  <a:lnTo>
                    <a:pt x="172" y="150"/>
                  </a:lnTo>
                  <a:close/>
                </a:path>
              </a:pathLst>
            </a:custGeom>
            <a:solidFill>
              <a:srgbClr val="000000"/>
            </a:solidFill>
            <a:ln w="9525">
              <a:noFill/>
              <a:round/>
              <a:headEnd/>
              <a:tailEnd/>
            </a:ln>
          </p:spPr>
          <p:txBody>
            <a:bodyPr/>
            <a:lstStyle/>
            <a:p>
              <a:endParaRPr lang="zh-CN" altLang="en-US" sz="1800"/>
            </a:p>
          </p:txBody>
        </p:sp>
        <p:sp>
          <p:nvSpPr>
            <p:cNvPr id="131" name="Freeform 408"/>
            <p:cNvSpPr>
              <a:spLocks/>
            </p:cNvSpPr>
            <p:nvPr/>
          </p:nvSpPr>
          <p:spPr bwMode="auto">
            <a:xfrm>
              <a:off x="2615" y="2524"/>
              <a:ext cx="101" cy="124"/>
            </a:xfrm>
            <a:custGeom>
              <a:avLst/>
              <a:gdLst>
                <a:gd name="T0" fmla="*/ 0 w 202"/>
                <a:gd name="T1" fmla="*/ 0 h 246"/>
                <a:gd name="T2" fmla="*/ 3 w 202"/>
                <a:gd name="T3" fmla="*/ 4 h 246"/>
                <a:gd name="T4" fmla="*/ 6 w 202"/>
                <a:gd name="T5" fmla="*/ 8 h 246"/>
                <a:gd name="T6" fmla="*/ 10 w 202"/>
                <a:gd name="T7" fmla="*/ 12 h 246"/>
                <a:gd name="T8" fmla="*/ 13 w 202"/>
                <a:gd name="T9" fmla="*/ 16 h 246"/>
                <a:gd name="T10" fmla="*/ 16 w 202"/>
                <a:gd name="T11" fmla="*/ 20 h 246"/>
                <a:gd name="T12" fmla="*/ 20 w 202"/>
                <a:gd name="T13" fmla="*/ 23 h 246"/>
                <a:gd name="T14" fmla="*/ 24 w 202"/>
                <a:gd name="T15" fmla="*/ 27 h 246"/>
                <a:gd name="T16" fmla="*/ 27 w 202"/>
                <a:gd name="T17" fmla="*/ 30 h 246"/>
                <a:gd name="T18" fmla="*/ 31 w 202"/>
                <a:gd name="T19" fmla="*/ 34 h 246"/>
                <a:gd name="T20" fmla="*/ 36 w 202"/>
                <a:gd name="T21" fmla="*/ 39 h 246"/>
                <a:gd name="T22" fmla="*/ 39 w 202"/>
                <a:gd name="T23" fmla="*/ 43 h 246"/>
                <a:gd name="T24" fmla="*/ 41 w 202"/>
                <a:gd name="T25" fmla="*/ 48 h 246"/>
                <a:gd name="T26" fmla="*/ 44 w 202"/>
                <a:gd name="T27" fmla="*/ 53 h 246"/>
                <a:gd name="T28" fmla="*/ 46 w 202"/>
                <a:gd name="T29" fmla="*/ 58 h 246"/>
                <a:gd name="T30" fmla="*/ 48 w 202"/>
                <a:gd name="T31" fmla="*/ 64 h 246"/>
                <a:gd name="T32" fmla="*/ 49 w 202"/>
                <a:gd name="T33" fmla="*/ 70 h 246"/>
                <a:gd name="T34" fmla="*/ 52 w 202"/>
                <a:gd name="T35" fmla="*/ 79 h 246"/>
                <a:gd name="T36" fmla="*/ 56 w 202"/>
                <a:gd name="T37" fmla="*/ 87 h 246"/>
                <a:gd name="T38" fmla="*/ 60 w 202"/>
                <a:gd name="T39" fmla="*/ 96 h 246"/>
                <a:gd name="T40" fmla="*/ 66 w 202"/>
                <a:gd name="T41" fmla="*/ 103 h 246"/>
                <a:gd name="T42" fmla="*/ 73 w 202"/>
                <a:gd name="T43" fmla="*/ 110 h 246"/>
                <a:gd name="T44" fmla="*/ 80 w 202"/>
                <a:gd name="T45" fmla="*/ 116 h 246"/>
                <a:gd name="T46" fmla="*/ 88 w 202"/>
                <a:gd name="T47" fmla="*/ 120 h 246"/>
                <a:gd name="T48" fmla="*/ 97 w 202"/>
                <a:gd name="T49" fmla="*/ 124 h 246"/>
                <a:gd name="T50" fmla="*/ 99 w 202"/>
                <a:gd name="T51" fmla="*/ 123 h 246"/>
                <a:gd name="T52" fmla="*/ 101 w 202"/>
                <a:gd name="T53" fmla="*/ 121 h 246"/>
                <a:gd name="T54" fmla="*/ 101 w 202"/>
                <a:gd name="T55" fmla="*/ 119 h 246"/>
                <a:gd name="T56" fmla="*/ 101 w 202"/>
                <a:gd name="T57" fmla="*/ 117 h 246"/>
                <a:gd name="T58" fmla="*/ 97 w 202"/>
                <a:gd name="T59" fmla="*/ 114 h 246"/>
                <a:gd name="T60" fmla="*/ 93 w 202"/>
                <a:gd name="T61" fmla="*/ 111 h 246"/>
                <a:gd name="T62" fmla="*/ 89 w 202"/>
                <a:gd name="T63" fmla="*/ 108 h 246"/>
                <a:gd name="T64" fmla="*/ 85 w 202"/>
                <a:gd name="T65" fmla="*/ 106 h 246"/>
                <a:gd name="T66" fmla="*/ 81 w 202"/>
                <a:gd name="T67" fmla="*/ 103 h 246"/>
                <a:gd name="T68" fmla="*/ 77 w 202"/>
                <a:gd name="T69" fmla="*/ 101 h 246"/>
                <a:gd name="T70" fmla="*/ 73 w 202"/>
                <a:gd name="T71" fmla="*/ 97 h 246"/>
                <a:gd name="T72" fmla="*/ 69 w 202"/>
                <a:gd name="T73" fmla="*/ 94 h 246"/>
                <a:gd name="T74" fmla="*/ 66 w 202"/>
                <a:gd name="T75" fmla="*/ 90 h 246"/>
                <a:gd name="T76" fmla="*/ 62 w 202"/>
                <a:gd name="T77" fmla="*/ 85 h 246"/>
                <a:gd name="T78" fmla="*/ 60 w 202"/>
                <a:gd name="T79" fmla="*/ 81 h 246"/>
                <a:gd name="T80" fmla="*/ 58 w 202"/>
                <a:gd name="T81" fmla="*/ 76 h 246"/>
                <a:gd name="T82" fmla="*/ 55 w 202"/>
                <a:gd name="T83" fmla="*/ 71 h 246"/>
                <a:gd name="T84" fmla="*/ 54 w 202"/>
                <a:gd name="T85" fmla="*/ 67 h 246"/>
                <a:gd name="T86" fmla="*/ 52 w 202"/>
                <a:gd name="T87" fmla="*/ 61 h 246"/>
                <a:gd name="T88" fmla="*/ 51 w 202"/>
                <a:gd name="T89" fmla="*/ 56 h 246"/>
                <a:gd name="T90" fmla="*/ 48 w 202"/>
                <a:gd name="T91" fmla="*/ 50 h 246"/>
                <a:gd name="T92" fmla="*/ 44 w 202"/>
                <a:gd name="T93" fmla="*/ 43 h 246"/>
                <a:gd name="T94" fmla="*/ 40 w 202"/>
                <a:gd name="T95" fmla="*/ 37 h 246"/>
                <a:gd name="T96" fmla="*/ 34 w 202"/>
                <a:gd name="T97" fmla="*/ 32 h 246"/>
                <a:gd name="T98" fmla="*/ 28 w 202"/>
                <a:gd name="T99" fmla="*/ 29 h 246"/>
                <a:gd name="T100" fmla="*/ 24 w 202"/>
                <a:gd name="T101" fmla="*/ 25 h 246"/>
                <a:gd name="T102" fmla="*/ 20 w 202"/>
                <a:gd name="T103" fmla="*/ 21 h 246"/>
                <a:gd name="T104" fmla="*/ 15 w 202"/>
                <a:gd name="T105" fmla="*/ 17 h 246"/>
                <a:gd name="T106" fmla="*/ 11 w 202"/>
                <a:gd name="T107" fmla="*/ 13 h 246"/>
                <a:gd name="T108" fmla="*/ 7 w 202"/>
                <a:gd name="T109" fmla="*/ 9 h 246"/>
                <a:gd name="T110" fmla="*/ 3 w 202"/>
                <a:gd name="T111" fmla="*/ 5 h 246"/>
                <a:gd name="T112" fmla="*/ 0 w 202"/>
                <a:gd name="T113" fmla="*/ 0 h 246"/>
                <a:gd name="T114" fmla="*/ 0 w 202"/>
                <a:gd name="T115" fmla="*/ 0 h 246"/>
                <a:gd name="T116" fmla="*/ 0 w 202"/>
                <a:gd name="T117" fmla="*/ 0 h 246"/>
                <a:gd name="T118" fmla="*/ 0 w 202"/>
                <a:gd name="T119" fmla="*/ 0 h 246"/>
                <a:gd name="T120" fmla="*/ 0 w 202"/>
                <a:gd name="T121" fmla="*/ 0 h 246"/>
                <a:gd name="T122" fmla="*/ 0 w 202"/>
                <a:gd name="T123" fmla="*/ 0 h 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
                <a:gd name="T187" fmla="*/ 0 h 246"/>
                <a:gd name="T188" fmla="*/ 202 w 202"/>
                <a:gd name="T189" fmla="*/ 246 h 2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 h="246">
                  <a:moveTo>
                    <a:pt x="0" y="0"/>
                  </a:moveTo>
                  <a:lnTo>
                    <a:pt x="6" y="8"/>
                  </a:lnTo>
                  <a:lnTo>
                    <a:pt x="13" y="16"/>
                  </a:lnTo>
                  <a:lnTo>
                    <a:pt x="19" y="23"/>
                  </a:lnTo>
                  <a:lnTo>
                    <a:pt x="26" y="31"/>
                  </a:lnTo>
                  <a:lnTo>
                    <a:pt x="32" y="39"/>
                  </a:lnTo>
                  <a:lnTo>
                    <a:pt x="40" y="46"/>
                  </a:lnTo>
                  <a:lnTo>
                    <a:pt x="47" y="53"/>
                  </a:lnTo>
                  <a:lnTo>
                    <a:pt x="55" y="59"/>
                  </a:lnTo>
                  <a:lnTo>
                    <a:pt x="63" y="68"/>
                  </a:lnTo>
                  <a:lnTo>
                    <a:pt x="71" y="77"/>
                  </a:lnTo>
                  <a:lnTo>
                    <a:pt x="77" y="86"/>
                  </a:lnTo>
                  <a:lnTo>
                    <a:pt x="82" y="95"/>
                  </a:lnTo>
                  <a:lnTo>
                    <a:pt x="87" y="106"/>
                  </a:lnTo>
                  <a:lnTo>
                    <a:pt x="91" y="116"/>
                  </a:lnTo>
                  <a:lnTo>
                    <a:pt x="95" y="127"/>
                  </a:lnTo>
                  <a:lnTo>
                    <a:pt x="98" y="139"/>
                  </a:lnTo>
                  <a:lnTo>
                    <a:pt x="104" y="157"/>
                  </a:lnTo>
                  <a:lnTo>
                    <a:pt x="112" y="173"/>
                  </a:lnTo>
                  <a:lnTo>
                    <a:pt x="121" y="190"/>
                  </a:lnTo>
                  <a:lnTo>
                    <a:pt x="132" y="205"/>
                  </a:lnTo>
                  <a:lnTo>
                    <a:pt x="145" y="218"/>
                  </a:lnTo>
                  <a:lnTo>
                    <a:pt x="159" y="230"/>
                  </a:lnTo>
                  <a:lnTo>
                    <a:pt x="176" y="239"/>
                  </a:lnTo>
                  <a:lnTo>
                    <a:pt x="194" y="246"/>
                  </a:lnTo>
                  <a:lnTo>
                    <a:pt x="198" y="245"/>
                  </a:lnTo>
                  <a:lnTo>
                    <a:pt x="201" y="241"/>
                  </a:lnTo>
                  <a:lnTo>
                    <a:pt x="202" y="237"/>
                  </a:lnTo>
                  <a:lnTo>
                    <a:pt x="201" y="233"/>
                  </a:lnTo>
                  <a:lnTo>
                    <a:pt x="193" y="226"/>
                  </a:lnTo>
                  <a:lnTo>
                    <a:pt x="185" y="221"/>
                  </a:lnTo>
                  <a:lnTo>
                    <a:pt x="177" y="215"/>
                  </a:lnTo>
                  <a:lnTo>
                    <a:pt x="169" y="210"/>
                  </a:lnTo>
                  <a:lnTo>
                    <a:pt x="161" y="205"/>
                  </a:lnTo>
                  <a:lnTo>
                    <a:pt x="153" y="200"/>
                  </a:lnTo>
                  <a:lnTo>
                    <a:pt x="145" y="193"/>
                  </a:lnTo>
                  <a:lnTo>
                    <a:pt x="138" y="186"/>
                  </a:lnTo>
                  <a:lnTo>
                    <a:pt x="131" y="178"/>
                  </a:lnTo>
                  <a:lnTo>
                    <a:pt x="125" y="169"/>
                  </a:lnTo>
                  <a:lnTo>
                    <a:pt x="120" y="161"/>
                  </a:lnTo>
                  <a:lnTo>
                    <a:pt x="116" y="150"/>
                  </a:lnTo>
                  <a:lnTo>
                    <a:pt x="111" y="141"/>
                  </a:lnTo>
                  <a:lnTo>
                    <a:pt x="108" y="132"/>
                  </a:lnTo>
                  <a:lnTo>
                    <a:pt x="104" y="122"/>
                  </a:lnTo>
                  <a:lnTo>
                    <a:pt x="101" y="112"/>
                  </a:lnTo>
                  <a:lnTo>
                    <a:pt x="95" y="99"/>
                  </a:lnTo>
                  <a:lnTo>
                    <a:pt x="88" y="86"/>
                  </a:lnTo>
                  <a:lnTo>
                    <a:pt x="79" y="73"/>
                  </a:lnTo>
                  <a:lnTo>
                    <a:pt x="67" y="64"/>
                  </a:lnTo>
                  <a:lnTo>
                    <a:pt x="57" y="57"/>
                  </a:lnTo>
                  <a:lnTo>
                    <a:pt x="48" y="50"/>
                  </a:lnTo>
                  <a:lnTo>
                    <a:pt x="40" y="42"/>
                  </a:lnTo>
                  <a:lnTo>
                    <a:pt x="30" y="34"/>
                  </a:lnTo>
                  <a:lnTo>
                    <a:pt x="22" y="26"/>
                  </a:lnTo>
                  <a:lnTo>
                    <a:pt x="15" y="17"/>
                  </a:lnTo>
                  <a:lnTo>
                    <a:pt x="7" y="9"/>
                  </a:lnTo>
                  <a:lnTo>
                    <a:pt x="0" y="0"/>
                  </a:lnTo>
                  <a:close/>
                </a:path>
              </a:pathLst>
            </a:custGeom>
            <a:solidFill>
              <a:srgbClr val="000000"/>
            </a:solidFill>
            <a:ln w="9525">
              <a:noFill/>
              <a:round/>
              <a:headEnd/>
              <a:tailEnd/>
            </a:ln>
          </p:spPr>
          <p:txBody>
            <a:bodyPr/>
            <a:lstStyle/>
            <a:p>
              <a:endParaRPr lang="zh-CN" altLang="en-US" sz="1800"/>
            </a:p>
          </p:txBody>
        </p:sp>
        <p:sp>
          <p:nvSpPr>
            <p:cNvPr id="132" name="Freeform 409"/>
            <p:cNvSpPr>
              <a:spLocks/>
            </p:cNvSpPr>
            <p:nvPr/>
          </p:nvSpPr>
          <p:spPr bwMode="auto">
            <a:xfrm>
              <a:off x="2617" y="2543"/>
              <a:ext cx="48" cy="49"/>
            </a:xfrm>
            <a:custGeom>
              <a:avLst/>
              <a:gdLst>
                <a:gd name="T0" fmla="*/ 6 w 96"/>
                <a:gd name="T1" fmla="*/ 0 h 98"/>
                <a:gd name="T2" fmla="*/ 3 w 96"/>
                <a:gd name="T3" fmla="*/ 6 h 98"/>
                <a:gd name="T4" fmla="*/ 0 w 96"/>
                <a:gd name="T5" fmla="*/ 12 h 98"/>
                <a:gd name="T6" fmla="*/ 0 w 96"/>
                <a:gd name="T7" fmla="*/ 19 h 98"/>
                <a:gd name="T8" fmla="*/ 4 w 96"/>
                <a:gd name="T9" fmla="*/ 25 h 98"/>
                <a:gd name="T10" fmla="*/ 8 w 96"/>
                <a:gd name="T11" fmla="*/ 29 h 98"/>
                <a:gd name="T12" fmla="*/ 12 w 96"/>
                <a:gd name="T13" fmla="*/ 33 h 98"/>
                <a:gd name="T14" fmla="*/ 17 w 96"/>
                <a:gd name="T15" fmla="*/ 37 h 98"/>
                <a:gd name="T16" fmla="*/ 22 w 96"/>
                <a:gd name="T17" fmla="*/ 40 h 98"/>
                <a:gd name="T18" fmla="*/ 27 w 96"/>
                <a:gd name="T19" fmla="*/ 43 h 98"/>
                <a:gd name="T20" fmla="*/ 32 w 96"/>
                <a:gd name="T21" fmla="*/ 45 h 98"/>
                <a:gd name="T22" fmla="*/ 38 w 96"/>
                <a:gd name="T23" fmla="*/ 48 h 98"/>
                <a:gd name="T24" fmla="*/ 43 w 96"/>
                <a:gd name="T25" fmla="*/ 49 h 98"/>
                <a:gd name="T26" fmla="*/ 45 w 96"/>
                <a:gd name="T27" fmla="*/ 49 h 98"/>
                <a:gd name="T28" fmla="*/ 47 w 96"/>
                <a:gd name="T29" fmla="*/ 48 h 98"/>
                <a:gd name="T30" fmla="*/ 48 w 96"/>
                <a:gd name="T31" fmla="*/ 47 h 98"/>
                <a:gd name="T32" fmla="*/ 47 w 96"/>
                <a:gd name="T33" fmla="*/ 45 h 98"/>
                <a:gd name="T34" fmla="*/ 44 w 96"/>
                <a:gd name="T35" fmla="*/ 42 h 98"/>
                <a:gd name="T36" fmla="*/ 41 w 96"/>
                <a:gd name="T37" fmla="*/ 40 h 98"/>
                <a:gd name="T38" fmla="*/ 37 w 96"/>
                <a:gd name="T39" fmla="*/ 37 h 98"/>
                <a:gd name="T40" fmla="*/ 32 w 96"/>
                <a:gd name="T41" fmla="*/ 35 h 98"/>
                <a:gd name="T42" fmla="*/ 29 w 96"/>
                <a:gd name="T43" fmla="*/ 33 h 98"/>
                <a:gd name="T44" fmla="*/ 24 w 96"/>
                <a:gd name="T45" fmla="*/ 30 h 98"/>
                <a:gd name="T46" fmla="*/ 21 w 96"/>
                <a:gd name="T47" fmla="*/ 28 h 98"/>
                <a:gd name="T48" fmla="*/ 17 w 96"/>
                <a:gd name="T49" fmla="*/ 26 h 98"/>
                <a:gd name="T50" fmla="*/ 14 w 96"/>
                <a:gd name="T51" fmla="*/ 23 h 98"/>
                <a:gd name="T52" fmla="*/ 10 w 96"/>
                <a:gd name="T53" fmla="*/ 21 h 98"/>
                <a:gd name="T54" fmla="*/ 6 w 96"/>
                <a:gd name="T55" fmla="*/ 18 h 98"/>
                <a:gd name="T56" fmla="*/ 4 w 96"/>
                <a:gd name="T57" fmla="*/ 13 h 98"/>
                <a:gd name="T58" fmla="*/ 4 w 96"/>
                <a:gd name="T59" fmla="*/ 10 h 98"/>
                <a:gd name="T60" fmla="*/ 5 w 96"/>
                <a:gd name="T61" fmla="*/ 6 h 98"/>
                <a:gd name="T62" fmla="*/ 5 w 96"/>
                <a:gd name="T63" fmla="*/ 3 h 98"/>
                <a:gd name="T64" fmla="*/ 6 w 96"/>
                <a:gd name="T65" fmla="*/ 0 h 98"/>
                <a:gd name="T66" fmla="*/ 6 w 96"/>
                <a:gd name="T67" fmla="*/ 0 h 98"/>
                <a:gd name="T68" fmla="*/ 6 w 96"/>
                <a:gd name="T69" fmla="*/ 0 h 98"/>
                <a:gd name="T70" fmla="*/ 6 w 96"/>
                <a:gd name="T71" fmla="*/ 0 h 98"/>
                <a:gd name="T72" fmla="*/ 6 w 96"/>
                <a:gd name="T73" fmla="*/ 0 h 98"/>
                <a:gd name="T74" fmla="*/ 6 w 96"/>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98"/>
                <a:gd name="T116" fmla="*/ 96 w 96"/>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98">
                  <a:moveTo>
                    <a:pt x="13" y="0"/>
                  </a:moveTo>
                  <a:lnTo>
                    <a:pt x="6" y="13"/>
                  </a:lnTo>
                  <a:lnTo>
                    <a:pt x="0" y="25"/>
                  </a:lnTo>
                  <a:lnTo>
                    <a:pt x="0" y="37"/>
                  </a:lnTo>
                  <a:lnTo>
                    <a:pt x="8" y="50"/>
                  </a:lnTo>
                  <a:lnTo>
                    <a:pt x="16" y="58"/>
                  </a:lnTo>
                  <a:lnTo>
                    <a:pt x="24" y="65"/>
                  </a:lnTo>
                  <a:lnTo>
                    <a:pt x="34" y="73"/>
                  </a:lnTo>
                  <a:lnTo>
                    <a:pt x="44" y="79"/>
                  </a:lnTo>
                  <a:lnTo>
                    <a:pt x="54" y="86"/>
                  </a:lnTo>
                  <a:lnTo>
                    <a:pt x="64" y="90"/>
                  </a:lnTo>
                  <a:lnTo>
                    <a:pt x="75" y="95"/>
                  </a:lnTo>
                  <a:lnTo>
                    <a:pt x="85" y="98"/>
                  </a:lnTo>
                  <a:lnTo>
                    <a:pt x="89" y="98"/>
                  </a:lnTo>
                  <a:lnTo>
                    <a:pt x="93" y="96"/>
                  </a:lnTo>
                  <a:lnTo>
                    <a:pt x="96" y="93"/>
                  </a:lnTo>
                  <a:lnTo>
                    <a:pt x="94" y="89"/>
                  </a:lnTo>
                  <a:lnTo>
                    <a:pt x="87" y="83"/>
                  </a:lnTo>
                  <a:lnTo>
                    <a:pt x="81" y="79"/>
                  </a:lnTo>
                  <a:lnTo>
                    <a:pt x="73" y="74"/>
                  </a:lnTo>
                  <a:lnTo>
                    <a:pt x="64" y="70"/>
                  </a:lnTo>
                  <a:lnTo>
                    <a:pt x="58" y="65"/>
                  </a:lnTo>
                  <a:lnTo>
                    <a:pt x="49" y="60"/>
                  </a:lnTo>
                  <a:lnTo>
                    <a:pt x="41" y="57"/>
                  </a:lnTo>
                  <a:lnTo>
                    <a:pt x="34" y="52"/>
                  </a:lnTo>
                  <a:lnTo>
                    <a:pt x="28" y="46"/>
                  </a:lnTo>
                  <a:lnTo>
                    <a:pt x="19" y="41"/>
                  </a:lnTo>
                  <a:lnTo>
                    <a:pt x="13" y="35"/>
                  </a:lnTo>
                  <a:lnTo>
                    <a:pt x="8" y="27"/>
                  </a:lnTo>
                  <a:lnTo>
                    <a:pt x="8" y="20"/>
                  </a:lnTo>
                  <a:lnTo>
                    <a:pt x="9" y="13"/>
                  </a:lnTo>
                  <a:lnTo>
                    <a:pt x="10" y="6"/>
                  </a:lnTo>
                  <a:lnTo>
                    <a:pt x="13" y="0"/>
                  </a:lnTo>
                  <a:close/>
                </a:path>
              </a:pathLst>
            </a:custGeom>
            <a:solidFill>
              <a:srgbClr val="000000"/>
            </a:solidFill>
            <a:ln w="9525">
              <a:noFill/>
              <a:round/>
              <a:headEnd/>
              <a:tailEnd/>
            </a:ln>
          </p:spPr>
          <p:txBody>
            <a:bodyPr/>
            <a:lstStyle/>
            <a:p>
              <a:endParaRPr lang="zh-CN" altLang="en-US" sz="1800"/>
            </a:p>
          </p:txBody>
        </p:sp>
        <p:sp>
          <p:nvSpPr>
            <p:cNvPr id="133" name="Freeform 410"/>
            <p:cNvSpPr>
              <a:spLocks/>
            </p:cNvSpPr>
            <p:nvPr/>
          </p:nvSpPr>
          <p:spPr bwMode="auto">
            <a:xfrm>
              <a:off x="2611" y="2565"/>
              <a:ext cx="53" cy="43"/>
            </a:xfrm>
            <a:custGeom>
              <a:avLst/>
              <a:gdLst>
                <a:gd name="T0" fmla="*/ 2 w 105"/>
                <a:gd name="T1" fmla="*/ 0 h 87"/>
                <a:gd name="T2" fmla="*/ 1 w 105"/>
                <a:gd name="T3" fmla="*/ 5 h 87"/>
                <a:gd name="T4" fmla="*/ 0 w 105"/>
                <a:gd name="T5" fmla="*/ 10 h 87"/>
                <a:gd name="T6" fmla="*/ 1 w 105"/>
                <a:gd name="T7" fmla="*/ 15 h 87"/>
                <a:gd name="T8" fmla="*/ 3 w 105"/>
                <a:gd name="T9" fmla="*/ 21 h 87"/>
                <a:gd name="T10" fmla="*/ 6 w 105"/>
                <a:gd name="T11" fmla="*/ 25 h 87"/>
                <a:gd name="T12" fmla="*/ 10 w 105"/>
                <a:gd name="T13" fmla="*/ 27 h 87"/>
                <a:gd name="T14" fmla="*/ 15 w 105"/>
                <a:gd name="T15" fmla="*/ 30 h 87"/>
                <a:gd name="T16" fmla="*/ 19 w 105"/>
                <a:gd name="T17" fmla="*/ 33 h 87"/>
                <a:gd name="T18" fmla="*/ 23 w 105"/>
                <a:gd name="T19" fmla="*/ 36 h 87"/>
                <a:gd name="T20" fmla="*/ 27 w 105"/>
                <a:gd name="T21" fmla="*/ 38 h 87"/>
                <a:gd name="T22" fmla="*/ 31 w 105"/>
                <a:gd name="T23" fmla="*/ 41 h 87"/>
                <a:gd name="T24" fmla="*/ 36 w 105"/>
                <a:gd name="T25" fmla="*/ 42 h 87"/>
                <a:gd name="T26" fmla="*/ 40 w 105"/>
                <a:gd name="T27" fmla="*/ 43 h 87"/>
                <a:gd name="T28" fmla="*/ 44 w 105"/>
                <a:gd name="T29" fmla="*/ 42 h 87"/>
                <a:gd name="T30" fmla="*/ 48 w 105"/>
                <a:gd name="T31" fmla="*/ 41 h 87"/>
                <a:gd name="T32" fmla="*/ 52 w 105"/>
                <a:gd name="T33" fmla="*/ 37 h 87"/>
                <a:gd name="T34" fmla="*/ 52 w 105"/>
                <a:gd name="T35" fmla="*/ 36 h 87"/>
                <a:gd name="T36" fmla="*/ 53 w 105"/>
                <a:gd name="T37" fmla="*/ 34 h 87"/>
                <a:gd name="T38" fmla="*/ 53 w 105"/>
                <a:gd name="T39" fmla="*/ 33 h 87"/>
                <a:gd name="T40" fmla="*/ 51 w 105"/>
                <a:gd name="T41" fmla="*/ 33 h 87"/>
                <a:gd name="T42" fmla="*/ 48 w 105"/>
                <a:gd name="T43" fmla="*/ 34 h 87"/>
                <a:gd name="T44" fmla="*/ 44 w 105"/>
                <a:gd name="T45" fmla="*/ 34 h 87"/>
                <a:gd name="T46" fmla="*/ 40 w 105"/>
                <a:gd name="T47" fmla="*/ 33 h 87"/>
                <a:gd name="T48" fmla="*/ 36 w 105"/>
                <a:gd name="T49" fmla="*/ 32 h 87"/>
                <a:gd name="T50" fmla="*/ 32 w 105"/>
                <a:gd name="T51" fmla="*/ 30 h 87"/>
                <a:gd name="T52" fmla="*/ 29 w 105"/>
                <a:gd name="T53" fmla="*/ 29 h 87"/>
                <a:gd name="T54" fmla="*/ 25 w 105"/>
                <a:gd name="T55" fmla="*/ 26 h 87"/>
                <a:gd name="T56" fmla="*/ 22 w 105"/>
                <a:gd name="T57" fmla="*/ 25 h 87"/>
                <a:gd name="T58" fmla="*/ 19 w 105"/>
                <a:gd name="T59" fmla="*/ 23 h 87"/>
                <a:gd name="T60" fmla="*/ 16 w 105"/>
                <a:gd name="T61" fmla="*/ 22 h 87"/>
                <a:gd name="T62" fmla="*/ 13 w 105"/>
                <a:gd name="T63" fmla="*/ 21 h 87"/>
                <a:gd name="T64" fmla="*/ 10 w 105"/>
                <a:gd name="T65" fmla="*/ 19 h 87"/>
                <a:gd name="T66" fmla="*/ 6 w 105"/>
                <a:gd name="T67" fmla="*/ 15 h 87"/>
                <a:gd name="T68" fmla="*/ 3 w 105"/>
                <a:gd name="T69" fmla="*/ 11 h 87"/>
                <a:gd name="T70" fmla="*/ 2 w 105"/>
                <a:gd name="T71" fmla="*/ 6 h 87"/>
                <a:gd name="T72" fmla="*/ 2 w 105"/>
                <a:gd name="T73" fmla="*/ 0 h 87"/>
                <a:gd name="T74" fmla="*/ 2 w 105"/>
                <a:gd name="T75" fmla="*/ 0 h 87"/>
                <a:gd name="T76" fmla="*/ 2 w 105"/>
                <a:gd name="T77" fmla="*/ 0 h 87"/>
                <a:gd name="T78" fmla="*/ 2 w 105"/>
                <a:gd name="T79" fmla="*/ 0 h 87"/>
                <a:gd name="T80" fmla="*/ 2 w 105"/>
                <a:gd name="T81" fmla="*/ 0 h 87"/>
                <a:gd name="T82" fmla="*/ 2 w 105"/>
                <a:gd name="T83" fmla="*/ 0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87"/>
                <a:gd name="T128" fmla="*/ 105 w 105"/>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87">
                  <a:moveTo>
                    <a:pt x="3" y="0"/>
                  </a:moveTo>
                  <a:lnTo>
                    <a:pt x="2" y="11"/>
                  </a:lnTo>
                  <a:lnTo>
                    <a:pt x="0" y="21"/>
                  </a:lnTo>
                  <a:lnTo>
                    <a:pt x="2" y="31"/>
                  </a:lnTo>
                  <a:lnTo>
                    <a:pt x="5" y="42"/>
                  </a:lnTo>
                  <a:lnTo>
                    <a:pt x="11" y="50"/>
                  </a:lnTo>
                  <a:lnTo>
                    <a:pt x="20" y="55"/>
                  </a:lnTo>
                  <a:lnTo>
                    <a:pt x="29" y="61"/>
                  </a:lnTo>
                  <a:lnTo>
                    <a:pt x="38" y="67"/>
                  </a:lnTo>
                  <a:lnTo>
                    <a:pt x="45" y="73"/>
                  </a:lnTo>
                  <a:lnTo>
                    <a:pt x="53" y="77"/>
                  </a:lnTo>
                  <a:lnTo>
                    <a:pt x="61" y="82"/>
                  </a:lnTo>
                  <a:lnTo>
                    <a:pt x="71" y="84"/>
                  </a:lnTo>
                  <a:lnTo>
                    <a:pt x="80" y="87"/>
                  </a:lnTo>
                  <a:lnTo>
                    <a:pt x="88" y="85"/>
                  </a:lnTo>
                  <a:lnTo>
                    <a:pt x="96" y="82"/>
                  </a:lnTo>
                  <a:lnTo>
                    <a:pt x="103" y="75"/>
                  </a:lnTo>
                  <a:lnTo>
                    <a:pt x="104" y="72"/>
                  </a:lnTo>
                  <a:lnTo>
                    <a:pt x="105" y="68"/>
                  </a:lnTo>
                  <a:lnTo>
                    <a:pt x="105" y="66"/>
                  </a:lnTo>
                  <a:lnTo>
                    <a:pt x="102" y="67"/>
                  </a:lnTo>
                  <a:lnTo>
                    <a:pt x="95" y="68"/>
                  </a:lnTo>
                  <a:lnTo>
                    <a:pt x="87" y="68"/>
                  </a:lnTo>
                  <a:lnTo>
                    <a:pt x="79" y="67"/>
                  </a:lnTo>
                  <a:lnTo>
                    <a:pt x="72" y="65"/>
                  </a:lnTo>
                  <a:lnTo>
                    <a:pt x="64" y="61"/>
                  </a:lnTo>
                  <a:lnTo>
                    <a:pt x="57" y="58"/>
                  </a:lnTo>
                  <a:lnTo>
                    <a:pt x="50" y="53"/>
                  </a:lnTo>
                  <a:lnTo>
                    <a:pt x="44" y="50"/>
                  </a:lnTo>
                  <a:lnTo>
                    <a:pt x="38" y="46"/>
                  </a:lnTo>
                  <a:lnTo>
                    <a:pt x="31" y="44"/>
                  </a:lnTo>
                  <a:lnTo>
                    <a:pt x="25" y="42"/>
                  </a:lnTo>
                  <a:lnTo>
                    <a:pt x="19" y="38"/>
                  </a:lnTo>
                  <a:lnTo>
                    <a:pt x="11" y="31"/>
                  </a:lnTo>
                  <a:lnTo>
                    <a:pt x="6" y="22"/>
                  </a:lnTo>
                  <a:lnTo>
                    <a:pt x="4" y="12"/>
                  </a:lnTo>
                  <a:lnTo>
                    <a:pt x="3" y="0"/>
                  </a:lnTo>
                  <a:close/>
                </a:path>
              </a:pathLst>
            </a:custGeom>
            <a:solidFill>
              <a:srgbClr val="000000"/>
            </a:solidFill>
            <a:ln w="9525">
              <a:noFill/>
              <a:round/>
              <a:headEnd/>
              <a:tailEnd/>
            </a:ln>
          </p:spPr>
          <p:txBody>
            <a:bodyPr/>
            <a:lstStyle/>
            <a:p>
              <a:endParaRPr lang="zh-CN" altLang="en-US" sz="1800"/>
            </a:p>
          </p:txBody>
        </p:sp>
        <p:sp>
          <p:nvSpPr>
            <p:cNvPr id="134" name="Freeform 411"/>
            <p:cNvSpPr>
              <a:spLocks/>
            </p:cNvSpPr>
            <p:nvPr/>
          </p:nvSpPr>
          <p:spPr bwMode="auto">
            <a:xfrm>
              <a:off x="2615" y="2597"/>
              <a:ext cx="57" cy="28"/>
            </a:xfrm>
            <a:custGeom>
              <a:avLst/>
              <a:gdLst>
                <a:gd name="T0" fmla="*/ 1 w 114"/>
                <a:gd name="T1" fmla="*/ 0 h 55"/>
                <a:gd name="T2" fmla="*/ 0 w 114"/>
                <a:gd name="T3" fmla="*/ 5 h 55"/>
                <a:gd name="T4" fmla="*/ 2 w 114"/>
                <a:gd name="T5" fmla="*/ 9 h 55"/>
                <a:gd name="T6" fmla="*/ 4 w 114"/>
                <a:gd name="T7" fmla="*/ 12 h 55"/>
                <a:gd name="T8" fmla="*/ 7 w 114"/>
                <a:gd name="T9" fmla="*/ 15 h 55"/>
                <a:gd name="T10" fmla="*/ 11 w 114"/>
                <a:gd name="T11" fmla="*/ 17 h 55"/>
                <a:gd name="T12" fmla="*/ 14 w 114"/>
                <a:gd name="T13" fmla="*/ 20 h 55"/>
                <a:gd name="T14" fmla="*/ 19 w 114"/>
                <a:gd name="T15" fmla="*/ 22 h 55"/>
                <a:gd name="T16" fmla="*/ 22 w 114"/>
                <a:gd name="T17" fmla="*/ 24 h 55"/>
                <a:gd name="T18" fmla="*/ 25 w 114"/>
                <a:gd name="T19" fmla="*/ 25 h 55"/>
                <a:gd name="T20" fmla="*/ 27 w 114"/>
                <a:gd name="T21" fmla="*/ 26 h 55"/>
                <a:gd name="T22" fmla="*/ 29 w 114"/>
                <a:gd name="T23" fmla="*/ 27 h 55"/>
                <a:gd name="T24" fmla="*/ 33 w 114"/>
                <a:gd name="T25" fmla="*/ 27 h 55"/>
                <a:gd name="T26" fmla="*/ 36 w 114"/>
                <a:gd name="T27" fmla="*/ 28 h 55"/>
                <a:gd name="T28" fmla="*/ 39 w 114"/>
                <a:gd name="T29" fmla="*/ 28 h 55"/>
                <a:gd name="T30" fmla="*/ 42 w 114"/>
                <a:gd name="T31" fmla="*/ 28 h 55"/>
                <a:gd name="T32" fmla="*/ 44 w 114"/>
                <a:gd name="T33" fmla="*/ 28 h 55"/>
                <a:gd name="T34" fmla="*/ 49 w 114"/>
                <a:gd name="T35" fmla="*/ 26 h 55"/>
                <a:gd name="T36" fmla="*/ 52 w 114"/>
                <a:gd name="T37" fmla="*/ 23 h 55"/>
                <a:gd name="T38" fmla="*/ 54 w 114"/>
                <a:gd name="T39" fmla="*/ 19 h 55"/>
                <a:gd name="T40" fmla="*/ 57 w 114"/>
                <a:gd name="T41" fmla="*/ 15 h 55"/>
                <a:gd name="T42" fmla="*/ 57 w 114"/>
                <a:gd name="T43" fmla="*/ 13 h 55"/>
                <a:gd name="T44" fmla="*/ 57 w 114"/>
                <a:gd name="T45" fmla="*/ 13 h 55"/>
                <a:gd name="T46" fmla="*/ 56 w 114"/>
                <a:gd name="T47" fmla="*/ 13 h 55"/>
                <a:gd name="T48" fmla="*/ 55 w 114"/>
                <a:gd name="T49" fmla="*/ 13 h 55"/>
                <a:gd name="T50" fmla="*/ 53 w 114"/>
                <a:gd name="T51" fmla="*/ 15 h 55"/>
                <a:gd name="T52" fmla="*/ 51 w 114"/>
                <a:gd name="T53" fmla="*/ 17 h 55"/>
                <a:gd name="T54" fmla="*/ 49 w 114"/>
                <a:gd name="T55" fmla="*/ 19 h 55"/>
                <a:gd name="T56" fmla="*/ 47 w 114"/>
                <a:gd name="T57" fmla="*/ 20 h 55"/>
                <a:gd name="T58" fmla="*/ 45 w 114"/>
                <a:gd name="T59" fmla="*/ 21 h 55"/>
                <a:gd name="T60" fmla="*/ 42 w 114"/>
                <a:gd name="T61" fmla="*/ 21 h 55"/>
                <a:gd name="T62" fmla="*/ 40 w 114"/>
                <a:gd name="T63" fmla="*/ 21 h 55"/>
                <a:gd name="T64" fmla="*/ 37 w 114"/>
                <a:gd name="T65" fmla="*/ 21 h 55"/>
                <a:gd name="T66" fmla="*/ 34 w 114"/>
                <a:gd name="T67" fmla="*/ 20 h 55"/>
                <a:gd name="T68" fmla="*/ 30 w 114"/>
                <a:gd name="T69" fmla="*/ 20 h 55"/>
                <a:gd name="T70" fmla="*/ 27 w 114"/>
                <a:gd name="T71" fmla="*/ 19 h 55"/>
                <a:gd name="T72" fmla="*/ 23 w 114"/>
                <a:gd name="T73" fmla="*/ 18 h 55"/>
                <a:gd name="T74" fmla="*/ 21 w 114"/>
                <a:gd name="T75" fmla="*/ 17 h 55"/>
                <a:gd name="T76" fmla="*/ 17 w 114"/>
                <a:gd name="T77" fmla="*/ 15 h 55"/>
                <a:gd name="T78" fmla="*/ 13 w 114"/>
                <a:gd name="T79" fmla="*/ 13 h 55"/>
                <a:gd name="T80" fmla="*/ 10 w 114"/>
                <a:gd name="T81" fmla="*/ 12 h 55"/>
                <a:gd name="T82" fmla="*/ 7 w 114"/>
                <a:gd name="T83" fmla="*/ 9 h 55"/>
                <a:gd name="T84" fmla="*/ 4 w 114"/>
                <a:gd name="T85" fmla="*/ 7 h 55"/>
                <a:gd name="T86" fmla="*/ 2 w 114"/>
                <a:gd name="T87" fmla="*/ 4 h 55"/>
                <a:gd name="T88" fmla="*/ 2 w 114"/>
                <a:gd name="T89" fmla="*/ 0 h 55"/>
                <a:gd name="T90" fmla="*/ 2 w 114"/>
                <a:gd name="T91" fmla="*/ 0 h 55"/>
                <a:gd name="T92" fmla="*/ 2 w 114"/>
                <a:gd name="T93" fmla="*/ 0 h 55"/>
                <a:gd name="T94" fmla="*/ 1 w 114"/>
                <a:gd name="T95" fmla="*/ 0 h 55"/>
                <a:gd name="T96" fmla="*/ 1 w 114"/>
                <a:gd name="T97" fmla="*/ 0 h 55"/>
                <a:gd name="T98" fmla="*/ 1 w 114"/>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
                <a:gd name="T151" fmla="*/ 0 h 55"/>
                <a:gd name="T152" fmla="*/ 114 w 114"/>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 h="55">
                  <a:moveTo>
                    <a:pt x="1" y="0"/>
                  </a:moveTo>
                  <a:lnTo>
                    <a:pt x="0" y="9"/>
                  </a:lnTo>
                  <a:lnTo>
                    <a:pt x="3" y="17"/>
                  </a:lnTo>
                  <a:lnTo>
                    <a:pt x="7" y="24"/>
                  </a:lnTo>
                  <a:lnTo>
                    <a:pt x="14" y="30"/>
                  </a:lnTo>
                  <a:lnTo>
                    <a:pt x="21" y="34"/>
                  </a:lnTo>
                  <a:lnTo>
                    <a:pt x="29" y="39"/>
                  </a:lnTo>
                  <a:lnTo>
                    <a:pt x="37" y="44"/>
                  </a:lnTo>
                  <a:lnTo>
                    <a:pt x="44" y="47"/>
                  </a:lnTo>
                  <a:lnTo>
                    <a:pt x="49" y="49"/>
                  </a:lnTo>
                  <a:lnTo>
                    <a:pt x="53" y="51"/>
                  </a:lnTo>
                  <a:lnTo>
                    <a:pt x="59" y="53"/>
                  </a:lnTo>
                  <a:lnTo>
                    <a:pt x="66" y="54"/>
                  </a:lnTo>
                  <a:lnTo>
                    <a:pt x="72" y="55"/>
                  </a:lnTo>
                  <a:lnTo>
                    <a:pt x="78" y="55"/>
                  </a:lnTo>
                  <a:lnTo>
                    <a:pt x="83" y="55"/>
                  </a:lnTo>
                  <a:lnTo>
                    <a:pt x="88" y="55"/>
                  </a:lnTo>
                  <a:lnTo>
                    <a:pt x="97" y="52"/>
                  </a:lnTo>
                  <a:lnTo>
                    <a:pt x="103" y="45"/>
                  </a:lnTo>
                  <a:lnTo>
                    <a:pt x="107" y="37"/>
                  </a:lnTo>
                  <a:lnTo>
                    <a:pt x="113" y="29"/>
                  </a:lnTo>
                  <a:lnTo>
                    <a:pt x="114" y="26"/>
                  </a:lnTo>
                  <a:lnTo>
                    <a:pt x="113" y="25"/>
                  </a:lnTo>
                  <a:lnTo>
                    <a:pt x="111" y="25"/>
                  </a:lnTo>
                  <a:lnTo>
                    <a:pt x="109" y="26"/>
                  </a:lnTo>
                  <a:lnTo>
                    <a:pt x="105" y="30"/>
                  </a:lnTo>
                  <a:lnTo>
                    <a:pt x="101" y="33"/>
                  </a:lnTo>
                  <a:lnTo>
                    <a:pt x="97" y="37"/>
                  </a:lnTo>
                  <a:lnTo>
                    <a:pt x="94" y="39"/>
                  </a:lnTo>
                  <a:lnTo>
                    <a:pt x="89" y="41"/>
                  </a:lnTo>
                  <a:lnTo>
                    <a:pt x="84" y="41"/>
                  </a:lnTo>
                  <a:lnTo>
                    <a:pt x="80" y="42"/>
                  </a:lnTo>
                  <a:lnTo>
                    <a:pt x="74" y="41"/>
                  </a:lnTo>
                  <a:lnTo>
                    <a:pt x="67" y="40"/>
                  </a:lnTo>
                  <a:lnTo>
                    <a:pt x="60" y="39"/>
                  </a:lnTo>
                  <a:lnTo>
                    <a:pt x="53" y="38"/>
                  </a:lnTo>
                  <a:lnTo>
                    <a:pt x="46" y="36"/>
                  </a:lnTo>
                  <a:lnTo>
                    <a:pt x="41" y="33"/>
                  </a:lnTo>
                  <a:lnTo>
                    <a:pt x="34" y="30"/>
                  </a:lnTo>
                  <a:lnTo>
                    <a:pt x="26" y="26"/>
                  </a:lnTo>
                  <a:lnTo>
                    <a:pt x="19" y="23"/>
                  </a:lnTo>
                  <a:lnTo>
                    <a:pt x="13" y="18"/>
                  </a:lnTo>
                  <a:lnTo>
                    <a:pt x="7" y="13"/>
                  </a:lnTo>
                  <a:lnTo>
                    <a:pt x="4" y="7"/>
                  </a:lnTo>
                  <a:lnTo>
                    <a:pt x="3" y="0"/>
                  </a:lnTo>
                  <a:lnTo>
                    <a:pt x="1" y="0"/>
                  </a:lnTo>
                  <a:close/>
                </a:path>
              </a:pathLst>
            </a:custGeom>
            <a:solidFill>
              <a:srgbClr val="000000"/>
            </a:solidFill>
            <a:ln w="9525">
              <a:noFill/>
              <a:round/>
              <a:headEnd/>
              <a:tailEnd/>
            </a:ln>
          </p:spPr>
          <p:txBody>
            <a:bodyPr/>
            <a:lstStyle/>
            <a:p>
              <a:endParaRPr lang="zh-CN" altLang="en-US" sz="1800"/>
            </a:p>
          </p:txBody>
        </p:sp>
        <p:sp>
          <p:nvSpPr>
            <p:cNvPr id="135" name="Freeform 412"/>
            <p:cNvSpPr>
              <a:spLocks/>
            </p:cNvSpPr>
            <p:nvPr/>
          </p:nvSpPr>
          <p:spPr bwMode="auto">
            <a:xfrm>
              <a:off x="2653" y="2595"/>
              <a:ext cx="73" cy="83"/>
            </a:xfrm>
            <a:custGeom>
              <a:avLst/>
              <a:gdLst>
                <a:gd name="T0" fmla="*/ 0 w 145"/>
                <a:gd name="T1" fmla="*/ 0 h 167"/>
                <a:gd name="T2" fmla="*/ 2 w 145"/>
                <a:gd name="T3" fmla="*/ 7 h 167"/>
                <a:gd name="T4" fmla="*/ 3 w 145"/>
                <a:gd name="T5" fmla="*/ 14 h 167"/>
                <a:gd name="T6" fmla="*/ 5 w 145"/>
                <a:gd name="T7" fmla="*/ 21 h 167"/>
                <a:gd name="T8" fmla="*/ 7 w 145"/>
                <a:gd name="T9" fmla="*/ 28 h 167"/>
                <a:gd name="T10" fmla="*/ 10 w 145"/>
                <a:gd name="T11" fmla="*/ 35 h 167"/>
                <a:gd name="T12" fmla="*/ 14 w 145"/>
                <a:gd name="T13" fmla="*/ 41 h 167"/>
                <a:gd name="T14" fmla="*/ 18 w 145"/>
                <a:gd name="T15" fmla="*/ 47 h 167"/>
                <a:gd name="T16" fmla="*/ 22 w 145"/>
                <a:gd name="T17" fmla="*/ 52 h 167"/>
                <a:gd name="T18" fmla="*/ 28 w 145"/>
                <a:gd name="T19" fmla="*/ 57 h 167"/>
                <a:gd name="T20" fmla="*/ 34 w 145"/>
                <a:gd name="T21" fmla="*/ 61 h 167"/>
                <a:gd name="T22" fmla="*/ 40 w 145"/>
                <a:gd name="T23" fmla="*/ 64 h 167"/>
                <a:gd name="T24" fmla="*/ 47 w 145"/>
                <a:gd name="T25" fmla="*/ 67 h 167"/>
                <a:gd name="T26" fmla="*/ 53 w 145"/>
                <a:gd name="T27" fmla="*/ 70 h 167"/>
                <a:gd name="T28" fmla="*/ 59 w 145"/>
                <a:gd name="T29" fmla="*/ 74 h 167"/>
                <a:gd name="T30" fmla="*/ 65 w 145"/>
                <a:gd name="T31" fmla="*/ 78 h 167"/>
                <a:gd name="T32" fmla="*/ 70 w 145"/>
                <a:gd name="T33" fmla="*/ 83 h 167"/>
                <a:gd name="T34" fmla="*/ 71 w 145"/>
                <a:gd name="T35" fmla="*/ 83 h 167"/>
                <a:gd name="T36" fmla="*/ 72 w 145"/>
                <a:gd name="T37" fmla="*/ 83 h 167"/>
                <a:gd name="T38" fmla="*/ 73 w 145"/>
                <a:gd name="T39" fmla="*/ 82 h 167"/>
                <a:gd name="T40" fmla="*/ 73 w 145"/>
                <a:gd name="T41" fmla="*/ 81 h 167"/>
                <a:gd name="T42" fmla="*/ 69 w 145"/>
                <a:gd name="T43" fmla="*/ 75 h 167"/>
                <a:gd name="T44" fmla="*/ 66 w 145"/>
                <a:gd name="T45" fmla="*/ 68 h 167"/>
                <a:gd name="T46" fmla="*/ 62 w 145"/>
                <a:gd name="T47" fmla="*/ 63 h 167"/>
                <a:gd name="T48" fmla="*/ 56 w 145"/>
                <a:gd name="T49" fmla="*/ 59 h 167"/>
                <a:gd name="T50" fmla="*/ 54 w 145"/>
                <a:gd name="T51" fmla="*/ 57 h 167"/>
                <a:gd name="T52" fmla="*/ 51 w 145"/>
                <a:gd name="T53" fmla="*/ 56 h 167"/>
                <a:gd name="T54" fmla="*/ 48 w 145"/>
                <a:gd name="T55" fmla="*/ 55 h 167"/>
                <a:gd name="T56" fmla="*/ 46 w 145"/>
                <a:gd name="T57" fmla="*/ 55 h 167"/>
                <a:gd name="T58" fmla="*/ 43 w 145"/>
                <a:gd name="T59" fmla="*/ 53 h 167"/>
                <a:gd name="T60" fmla="*/ 40 w 145"/>
                <a:gd name="T61" fmla="*/ 52 h 167"/>
                <a:gd name="T62" fmla="*/ 38 w 145"/>
                <a:gd name="T63" fmla="*/ 50 h 167"/>
                <a:gd name="T64" fmla="*/ 36 w 145"/>
                <a:gd name="T65" fmla="*/ 49 h 167"/>
                <a:gd name="T66" fmla="*/ 33 w 145"/>
                <a:gd name="T67" fmla="*/ 47 h 167"/>
                <a:gd name="T68" fmla="*/ 31 w 145"/>
                <a:gd name="T69" fmla="*/ 45 h 167"/>
                <a:gd name="T70" fmla="*/ 28 w 145"/>
                <a:gd name="T71" fmla="*/ 43 h 167"/>
                <a:gd name="T72" fmla="*/ 25 w 145"/>
                <a:gd name="T73" fmla="*/ 41 h 167"/>
                <a:gd name="T74" fmla="*/ 22 w 145"/>
                <a:gd name="T75" fmla="*/ 40 h 167"/>
                <a:gd name="T76" fmla="*/ 20 w 145"/>
                <a:gd name="T77" fmla="*/ 37 h 167"/>
                <a:gd name="T78" fmla="*/ 17 w 145"/>
                <a:gd name="T79" fmla="*/ 35 h 167"/>
                <a:gd name="T80" fmla="*/ 15 w 145"/>
                <a:gd name="T81" fmla="*/ 33 h 167"/>
                <a:gd name="T82" fmla="*/ 10 w 145"/>
                <a:gd name="T83" fmla="*/ 25 h 167"/>
                <a:gd name="T84" fmla="*/ 6 w 145"/>
                <a:gd name="T85" fmla="*/ 17 h 167"/>
                <a:gd name="T86" fmla="*/ 3 w 145"/>
                <a:gd name="T87" fmla="*/ 8 h 167"/>
                <a:gd name="T88" fmla="*/ 1 w 145"/>
                <a:gd name="T89" fmla="*/ 0 h 167"/>
                <a:gd name="T90" fmla="*/ 0 w 145"/>
                <a:gd name="T91" fmla="*/ 0 h 167"/>
                <a:gd name="T92" fmla="*/ 0 w 145"/>
                <a:gd name="T93" fmla="*/ 0 h 167"/>
                <a:gd name="T94" fmla="*/ 0 w 145"/>
                <a:gd name="T95" fmla="*/ 0 h 167"/>
                <a:gd name="T96" fmla="*/ 0 w 145"/>
                <a:gd name="T97" fmla="*/ 0 h 167"/>
                <a:gd name="T98" fmla="*/ 0 w 145"/>
                <a:gd name="T99" fmla="*/ 0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67"/>
                <a:gd name="T152" fmla="*/ 145 w 145"/>
                <a:gd name="T153" fmla="*/ 167 h 1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67">
                  <a:moveTo>
                    <a:pt x="0" y="0"/>
                  </a:moveTo>
                  <a:lnTo>
                    <a:pt x="3" y="14"/>
                  </a:lnTo>
                  <a:lnTo>
                    <a:pt x="6" y="29"/>
                  </a:lnTo>
                  <a:lnTo>
                    <a:pt x="10" y="43"/>
                  </a:lnTo>
                  <a:lnTo>
                    <a:pt x="14" y="57"/>
                  </a:lnTo>
                  <a:lnTo>
                    <a:pt x="20" y="70"/>
                  </a:lnTo>
                  <a:lnTo>
                    <a:pt x="27" y="83"/>
                  </a:lnTo>
                  <a:lnTo>
                    <a:pt x="35" y="95"/>
                  </a:lnTo>
                  <a:lnTo>
                    <a:pt x="44" y="105"/>
                  </a:lnTo>
                  <a:lnTo>
                    <a:pt x="56" y="114"/>
                  </a:lnTo>
                  <a:lnTo>
                    <a:pt x="68" y="122"/>
                  </a:lnTo>
                  <a:lnTo>
                    <a:pt x="80" y="129"/>
                  </a:lnTo>
                  <a:lnTo>
                    <a:pt x="93" y="135"/>
                  </a:lnTo>
                  <a:lnTo>
                    <a:pt x="106" y="141"/>
                  </a:lnTo>
                  <a:lnTo>
                    <a:pt x="117" y="149"/>
                  </a:lnTo>
                  <a:lnTo>
                    <a:pt x="129" y="157"/>
                  </a:lnTo>
                  <a:lnTo>
                    <a:pt x="139" y="167"/>
                  </a:lnTo>
                  <a:lnTo>
                    <a:pt x="141" y="167"/>
                  </a:lnTo>
                  <a:lnTo>
                    <a:pt x="144" y="166"/>
                  </a:lnTo>
                  <a:lnTo>
                    <a:pt x="145" y="165"/>
                  </a:lnTo>
                  <a:lnTo>
                    <a:pt x="145" y="162"/>
                  </a:lnTo>
                  <a:lnTo>
                    <a:pt x="138" y="150"/>
                  </a:lnTo>
                  <a:lnTo>
                    <a:pt x="132" y="137"/>
                  </a:lnTo>
                  <a:lnTo>
                    <a:pt x="123" y="127"/>
                  </a:lnTo>
                  <a:lnTo>
                    <a:pt x="111" y="118"/>
                  </a:lnTo>
                  <a:lnTo>
                    <a:pt x="107" y="115"/>
                  </a:lnTo>
                  <a:lnTo>
                    <a:pt x="101" y="113"/>
                  </a:lnTo>
                  <a:lnTo>
                    <a:pt x="96" y="111"/>
                  </a:lnTo>
                  <a:lnTo>
                    <a:pt x="91" y="110"/>
                  </a:lnTo>
                  <a:lnTo>
                    <a:pt x="86" y="107"/>
                  </a:lnTo>
                  <a:lnTo>
                    <a:pt x="80" y="105"/>
                  </a:lnTo>
                  <a:lnTo>
                    <a:pt x="76" y="101"/>
                  </a:lnTo>
                  <a:lnTo>
                    <a:pt x="71" y="98"/>
                  </a:lnTo>
                  <a:lnTo>
                    <a:pt x="65" y="95"/>
                  </a:lnTo>
                  <a:lnTo>
                    <a:pt x="61" y="91"/>
                  </a:lnTo>
                  <a:lnTo>
                    <a:pt x="55" y="86"/>
                  </a:lnTo>
                  <a:lnTo>
                    <a:pt x="50" y="83"/>
                  </a:lnTo>
                  <a:lnTo>
                    <a:pt x="44" y="80"/>
                  </a:lnTo>
                  <a:lnTo>
                    <a:pt x="40" y="75"/>
                  </a:lnTo>
                  <a:lnTo>
                    <a:pt x="34" y="70"/>
                  </a:lnTo>
                  <a:lnTo>
                    <a:pt x="29" y="66"/>
                  </a:lnTo>
                  <a:lnTo>
                    <a:pt x="19" y="51"/>
                  </a:lnTo>
                  <a:lnTo>
                    <a:pt x="11" y="35"/>
                  </a:lnTo>
                  <a:lnTo>
                    <a:pt x="5" y="17"/>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136" name="Freeform 413"/>
            <p:cNvSpPr>
              <a:spLocks/>
            </p:cNvSpPr>
            <p:nvPr/>
          </p:nvSpPr>
          <p:spPr bwMode="auto">
            <a:xfrm>
              <a:off x="2932" y="2077"/>
              <a:ext cx="10" cy="374"/>
            </a:xfrm>
            <a:custGeom>
              <a:avLst/>
              <a:gdLst>
                <a:gd name="T0" fmla="*/ 0 w 20"/>
                <a:gd name="T1" fmla="*/ 1 h 748"/>
                <a:gd name="T2" fmla="*/ 0 w 20"/>
                <a:gd name="T3" fmla="*/ 94 h 748"/>
                <a:gd name="T4" fmla="*/ 0 w 20"/>
                <a:gd name="T5" fmla="*/ 187 h 748"/>
                <a:gd name="T6" fmla="*/ 1 w 20"/>
                <a:gd name="T7" fmla="*/ 280 h 748"/>
                <a:gd name="T8" fmla="*/ 6 w 20"/>
                <a:gd name="T9" fmla="*/ 373 h 748"/>
                <a:gd name="T10" fmla="*/ 6 w 20"/>
                <a:gd name="T11" fmla="*/ 374 h 748"/>
                <a:gd name="T12" fmla="*/ 7 w 20"/>
                <a:gd name="T13" fmla="*/ 374 h 748"/>
                <a:gd name="T14" fmla="*/ 9 w 20"/>
                <a:gd name="T15" fmla="*/ 373 h 748"/>
                <a:gd name="T16" fmla="*/ 10 w 20"/>
                <a:gd name="T17" fmla="*/ 372 h 748"/>
                <a:gd name="T18" fmla="*/ 10 w 20"/>
                <a:gd name="T19" fmla="*/ 326 h 748"/>
                <a:gd name="T20" fmla="*/ 9 w 20"/>
                <a:gd name="T21" fmla="*/ 280 h 748"/>
                <a:gd name="T22" fmla="*/ 7 w 20"/>
                <a:gd name="T23" fmla="*/ 233 h 748"/>
                <a:gd name="T24" fmla="*/ 6 w 20"/>
                <a:gd name="T25" fmla="*/ 187 h 748"/>
                <a:gd name="T26" fmla="*/ 5 w 20"/>
                <a:gd name="T27" fmla="*/ 141 h 748"/>
                <a:gd name="T28" fmla="*/ 4 w 20"/>
                <a:gd name="T29" fmla="*/ 94 h 748"/>
                <a:gd name="T30" fmla="*/ 3 w 20"/>
                <a:gd name="T31" fmla="*/ 47 h 748"/>
                <a:gd name="T32" fmla="*/ 1 w 20"/>
                <a:gd name="T33" fmla="*/ 0 h 748"/>
                <a:gd name="T34" fmla="*/ 1 w 20"/>
                <a:gd name="T35" fmla="*/ 0 h 748"/>
                <a:gd name="T36" fmla="*/ 1 w 20"/>
                <a:gd name="T37" fmla="*/ 0 h 748"/>
                <a:gd name="T38" fmla="*/ 0 w 20"/>
                <a:gd name="T39" fmla="*/ 1 h 748"/>
                <a:gd name="T40" fmla="*/ 0 w 20"/>
                <a:gd name="T41" fmla="*/ 1 h 748"/>
                <a:gd name="T42" fmla="*/ 0 w 20"/>
                <a:gd name="T43" fmla="*/ 1 h 7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748"/>
                <a:gd name="T68" fmla="*/ 20 w 20"/>
                <a:gd name="T69" fmla="*/ 748 h 7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748">
                  <a:moveTo>
                    <a:pt x="0" y="1"/>
                  </a:moveTo>
                  <a:lnTo>
                    <a:pt x="0" y="187"/>
                  </a:lnTo>
                  <a:lnTo>
                    <a:pt x="0" y="373"/>
                  </a:lnTo>
                  <a:lnTo>
                    <a:pt x="3" y="559"/>
                  </a:lnTo>
                  <a:lnTo>
                    <a:pt x="12" y="746"/>
                  </a:lnTo>
                  <a:lnTo>
                    <a:pt x="13" y="748"/>
                  </a:lnTo>
                  <a:lnTo>
                    <a:pt x="15" y="747"/>
                  </a:lnTo>
                  <a:lnTo>
                    <a:pt x="18" y="746"/>
                  </a:lnTo>
                  <a:lnTo>
                    <a:pt x="19" y="744"/>
                  </a:lnTo>
                  <a:lnTo>
                    <a:pt x="20" y="652"/>
                  </a:lnTo>
                  <a:lnTo>
                    <a:pt x="18" y="559"/>
                  </a:lnTo>
                  <a:lnTo>
                    <a:pt x="14" y="467"/>
                  </a:lnTo>
                  <a:lnTo>
                    <a:pt x="12" y="375"/>
                  </a:lnTo>
                  <a:lnTo>
                    <a:pt x="11" y="282"/>
                  </a:lnTo>
                  <a:lnTo>
                    <a:pt x="8" y="187"/>
                  </a:lnTo>
                  <a:lnTo>
                    <a:pt x="6" y="93"/>
                  </a:lnTo>
                  <a:lnTo>
                    <a:pt x="1" y="0"/>
                  </a:lnTo>
                  <a:lnTo>
                    <a:pt x="0" y="1"/>
                  </a:lnTo>
                  <a:close/>
                </a:path>
              </a:pathLst>
            </a:custGeom>
            <a:solidFill>
              <a:srgbClr val="000000"/>
            </a:solidFill>
            <a:ln w="9525">
              <a:noFill/>
              <a:round/>
              <a:headEnd/>
              <a:tailEnd/>
            </a:ln>
          </p:spPr>
          <p:txBody>
            <a:bodyPr/>
            <a:lstStyle/>
            <a:p>
              <a:endParaRPr lang="zh-CN" altLang="en-US" sz="1800"/>
            </a:p>
          </p:txBody>
        </p:sp>
        <p:sp>
          <p:nvSpPr>
            <p:cNvPr id="137" name="Freeform 414"/>
            <p:cNvSpPr>
              <a:spLocks/>
            </p:cNvSpPr>
            <p:nvPr/>
          </p:nvSpPr>
          <p:spPr bwMode="auto">
            <a:xfrm>
              <a:off x="2952" y="2033"/>
              <a:ext cx="10" cy="444"/>
            </a:xfrm>
            <a:custGeom>
              <a:avLst/>
              <a:gdLst>
                <a:gd name="T0" fmla="*/ 0 w 19"/>
                <a:gd name="T1" fmla="*/ 1 h 888"/>
                <a:gd name="T2" fmla="*/ 1 w 19"/>
                <a:gd name="T3" fmla="*/ 52 h 888"/>
                <a:gd name="T4" fmla="*/ 1 w 19"/>
                <a:gd name="T5" fmla="*/ 103 h 888"/>
                <a:gd name="T6" fmla="*/ 1 w 19"/>
                <a:gd name="T7" fmla="*/ 153 h 888"/>
                <a:gd name="T8" fmla="*/ 1 w 19"/>
                <a:gd name="T9" fmla="*/ 205 h 888"/>
                <a:gd name="T10" fmla="*/ 2 w 19"/>
                <a:gd name="T11" fmla="*/ 264 h 888"/>
                <a:gd name="T12" fmla="*/ 2 w 19"/>
                <a:gd name="T13" fmla="*/ 324 h 888"/>
                <a:gd name="T14" fmla="*/ 4 w 19"/>
                <a:gd name="T15" fmla="*/ 383 h 888"/>
                <a:gd name="T16" fmla="*/ 6 w 19"/>
                <a:gd name="T17" fmla="*/ 443 h 888"/>
                <a:gd name="T18" fmla="*/ 7 w 19"/>
                <a:gd name="T19" fmla="*/ 444 h 888"/>
                <a:gd name="T20" fmla="*/ 8 w 19"/>
                <a:gd name="T21" fmla="*/ 444 h 888"/>
                <a:gd name="T22" fmla="*/ 9 w 19"/>
                <a:gd name="T23" fmla="*/ 443 h 888"/>
                <a:gd name="T24" fmla="*/ 9 w 19"/>
                <a:gd name="T25" fmla="*/ 442 h 888"/>
                <a:gd name="T26" fmla="*/ 10 w 19"/>
                <a:gd name="T27" fmla="*/ 407 h 888"/>
                <a:gd name="T28" fmla="*/ 9 w 19"/>
                <a:gd name="T29" fmla="*/ 372 h 888"/>
                <a:gd name="T30" fmla="*/ 7 w 19"/>
                <a:gd name="T31" fmla="*/ 337 h 888"/>
                <a:gd name="T32" fmla="*/ 6 w 19"/>
                <a:gd name="T33" fmla="*/ 301 h 888"/>
                <a:gd name="T34" fmla="*/ 6 w 19"/>
                <a:gd name="T35" fmla="*/ 277 h 888"/>
                <a:gd name="T36" fmla="*/ 6 w 19"/>
                <a:gd name="T37" fmla="*/ 252 h 888"/>
                <a:gd name="T38" fmla="*/ 7 w 19"/>
                <a:gd name="T39" fmla="*/ 228 h 888"/>
                <a:gd name="T40" fmla="*/ 7 w 19"/>
                <a:gd name="T41" fmla="*/ 204 h 888"/>
                <a:gd name="T42" fmla="*/ 6 w 19"/>
                <a:gd name="T43" fmla="*/ 152 h 888"/>
                <a:gd name="T44" fmla="*/ 5 w 19"/>
                <a:gd name="T45" fmla="*/ 100 h 888"/>
                <a:gd name="T46" fmla="*/ 3 w 19"/>
                <a:gd name="T47" fmla="*/ 49 h 888"/>
                <a:gd name="T48" fmla="*/ 0 w 19"/>
                <a:gd name="T49" fmla="*/ 0 h 888"/>
                <a:gd name="T50" fmla="*/ 0 w 19"/>
                <a:gd name="T51" fmla="*/ 0 h 888"/>
                <a:gd name="T52" fmla="*/ 0 w 19"/>
                <a:gd name="T53" fmla="*/ 0 h 888"/>
                <a:gd name="T54" fmla="*/ 0 w 19"/>
                <a:gd name="T55" fmla="*/ 0 h 888"/>
                <a:gd name="T56" fmla="*/ 0 w 19"/>
                <a:gd name="T57" fmla="*/ 1 h 888"/>
                <a:gd name="T58" fmla="*/ 0 w 19"/>
                <a:gd name="T59" fmla="*/ 1 h 8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888"/>
                <a:gd name="T92" fmla="*/ 19 w 19"/>
                <a:gd name="T93" fmla="*/ 888 h 8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888">
                  <a:moveTo>
                    <a:pt x="0" y="1"/>
                  </a:moveTo>
                  <a:lnTo>
                    <a:pt x="1" y="103"/>
                  </a:lnTo>
                  <a:lnTo>
                    <a:pt x="1" y="205"/>
                  </a:lnTo>
                  <a:lnTo>
                    <a:pt x="2" y="306"/>
                  </a:lnTo>
                  <a:lnTo>
                    <a:pt x="2" y="409"/>
                  </a:lnTo>
                  <a:lnTo>
                    <a:pt x="3" y="528"/>
                  </a:lnTo>
                  <a:lnTo>
                    <a:pt x="4" y="647"/>
                  </a:lnTo>
                  <a:lnTo>
                    <a:pt x="7" y="766"/>
                  </a:lnTo>
                  <a:lnTo>
                    <a:pt x="12" y="886"/>
                  </a:lnTo>
                  <a:lnTo>
                    <a:pt x="13" y="888"/>
                  </a:lnTo>
                  <a:lnTo>
                    <a:pt x="16" y="887"/>
                  </a:lnTo>
                  <a:lnTo>
                    <a:pt x="17" y="886"/>
                  </a:lnTo>
                  <a:lnTo>
                    <a:pt x="18" y="883"/>
                  </a:lnTo>
                  <a:lnTo>
                    <a:pt x="19" y="813"/>
                  </a:lnTo>
                  <a:lnTo>
                    <a:pt x="17" y="743"/>
                  </a:lnTo>
                  <a:lnTo>
                    <a:pt x="13" y="673"/>
                  </a:lnTo>
                  <a:lnTo>
                    <a:pt x="11" y="602"/>
                  </a:lnTo>
                  <a:lnTo>
                    <a:pt x="11" y="554"/>
                  </a:lnTo>
                  <a:lnTo>
                    <a:pt x="12" y="505"/>
                  </a:lnTo>
                  <a:lnTo>
                    <a:pt x="13" y="456"/>
                  </a:lnTo>
                  <a:lnTo>
                    <a:pt x="13" y="408"/>
                  </a:lnTo>
                  <a:lnTo>
                    <a:pt x="11" y="304"/>
                  </a:lnTo>
                  <a:lnTo>
                    <a:pt x="9" y="199"/>
                  </a:lnTo>
                  <a:lnTo>
                    <a:pt x="5" y="97"/>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38" name="Freeform 415"/>
            <p:cNvSpPr>
              <a:spLocks/>
            </p:cNvSpPr>
            <p:nvPr/>
          </p:nvSpPr>
          <p:spPr bwMode="auto">
            <a:xfrm>
              <a:off x="2537" y="2075"/>
              <a:ext cx="411" cy="16"/>
            </a:xfrm>
            <a:custGeom>
              <a:avLst/>
              <a:gdLst>
                <a:gd name="T0" fmla="*/ 15 w 823"/>
                <a:gd name="T1" fmla="*/ 1 h 31"/>
                <a:gd name="T2" fmla="*/ 54 w 823"/>
                <a:gd name="T3" fmla="*/ 3 h 31"/>
                <a:gd name="T4" fmla="*/ 103 w 823"/>
                <a:gd name="T5" fmla="*/ 4 h 31"/>
                <a:gd name="T6" fmla="*/ 156 w 823"/>
                <a:gd name="T7" fmla="*/ 6 h 31"/>
                <a:gd name="T8" fmla="*/ 209 w 823"/>
                <a:gd name="T9" fmla="*/ 8 h 31"/>
                <a:gd name="T10" fmla="*/ 259 w 823"/>
                <a:gd name="T11" fmla="*/ 10 h 31"/>
                <a:gd name="T12" fmla="*/ 302 w 823"/>
                <a:gd name="T13" fmla="*/ 11 h 31"/>
                <a:gd name="T14" fmla="*/ 333 w 823"/>
                <a:gd name="T15" fmla="*/ 12 h 31"/>
                <a:gd name="T16" fmla="*/ 351 w 823"/>
                <a:gd name="T17" fmla="*/ 13 h 31"/>
                <a:gd name="T18" fmla="*/ 367 w 823"/>
                <a:gd name="T19" fmla="*/ 14 h 31"/>
                <a:gd name="T20" fmla="*/ 383 w 823"/>
                <a:gd name="T21" fmla="*/ 15 h 31"/>
                <a:gd name="T22" fmla="*/ 399 w 823"/>
                <a:gd name="T23" fmla="*/ 15 h 31"/>
                <a:gd name="T24" fmla="*/ 408 w 823"/>
                <a:gd name="T25" fmla="*/ 13 h 31"/>
                <a:gd name="T26" fmla="*/ 411 w 823"/>
                <a:gd name="T27" fmla="*/ 10 h 31"/>
                <a:gd name="T28" fmla="*/ 408 w 823"/>
                <a:gd name="T29" fmla="*/ 7 h 31"/>
                <a:gd name="T30" fmla="*/ 404 w 823"/>
                <a:gd name="T31" fmla="*/ 5 h 31"/>
                <a:gd name="T32" fmla="*/ 399 w 823"/>
                <a:gd name="T33" fmla="*/ 5 h 31"/>
                <a:gd name="T34" fmla="*/ 394 w 823"/>
                <a:gd name="T35" fmla="*/ 5 h 31"/>
                <a:gd name="T36" fmla="*/ 387 w 823"/>
                <a:gd name="T37" fmla="*/ 5 h 31"/>
                <a:gd name="T38" fmla="*/ 376 w 823"/>
                <a:gd name="T39" fmla="*/ 5 h 31"/>
                <a:gd name="T40" fmla="*/ 366 w 823"/>
                <a:gd name="T41" fmla="*/ 4 h 31"/>
                <a:gd name="T42" fmla="*/ 356 w 823"/>
                <a:gd name="T43" fmla="*/ 4 h 31"/>
                <a:gd name="T44" fmla="*/ 344 w 823"/>
                <a:gd name="T45" fmla="*/ 4 h 31"/>
                <a:gd name="T46" fmla="*/ 328 w 823"/>
                <a:gd name="T47" fmla="*/ 4 h 31"/>
                <a:gd name="T48" fmla="*/ 312 w 823"/>
                <a:gd name="T49" fmla="*/ 4 h 31"/>
                <a:gd name="T50" fmla="*/ 298 w 823"/>
                <a:gd name="T51" fmla="*/ 3 h 31"/>
                <a:gd name="T52" fmla="*/ 282 w 823"/>
                <a:gd name="T53" fmla="*/ 3 h 31"/>
                <a:gd name="T54" fmla="*/ 267 w 823"/>
                <a:gd name="T55" fmla="*/ 3 h 31"/>
                <a:gd name="T56" fmla="*/ 251 w 823"/>
                <a:gd name="T57" fmla="*/ 3 h 31"/>
                <a:gd name="T58" fmla="*/ 236 w 823"/>
                <a:gd name="T59" fmla="*/ 3 h 31"/>
                <a:gd name="T60" fmla="*/ 215 w 823"/>
                <a:gd name="T61" fmla="*/ 3 h 31"/>
                <a:gd name="T62" fmla="*/ 186 w 823"/>
                <a:gd name="T63" fmla="*/ 2 h 31"/>
                <a:gd name="T64" fmla="*/ 157 w 823"/>
                <a:gd name="T65" fmla="*/ 1 h 31"/>
                <a:gd name="T66" fmla="*/ 129 w 823"/>
                <a:gd name="T67" fmla="*/ 1 h 31"/>
                <a:gd name="T68" fmla="*/ 100 w 823"/>
                <a:gd name="T69" fmla="*/ 1 h 31"/>
                <a:gd name="T70" fmla="*/ 71 w 823"/>
                <a:gd name="T71" fmla="*/ 0 h 31"/>
                <a:gd name="T72" fmla="*/ 42 w 823"/>
                <a:gd name="T73" fmla="*/ 0 h 31"/>
                <a:gd name="T74" fmla="*/ 14 w 823"/>
                <a:gd name="T75" fmla="*/ 1 h 31"/>
                <a:gd name="T76" fmla="*/ 0 w 823"/>
                <a:gd name="T77" fmla="*/ 1 h 31"/>
                <a:gd name="T78" fmla="*/ 0 w 823"/>
                <a:gd name="T79" fmla="*/ 1 h 31"/>
                <a:gd name="T80" fmla="*/ 0 w 823"/>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3"/>
                <a:gd name="T124" fmla="*/ 0 h 31"/>
                <a:gd name="T125" fmla="*/ 823 w 823"/>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3" h="31">
                  <a:moveTo>
                    <a:pt x="0" y="1"/>
                  </a:moveTo>
                  <a:lnTo>
                    <a:pt x="30" y="2"/>
                  </a:lnTo>
                  <a:lnTo>
                    <a:pt x="67" y="4"/>
                  </a:lnTo>
                  <a:lnTo>
                    <a:pt x="109" y="5"/>
                  </a:lnTo>
                  <a:lnTo>
                    <a:pt x="155" y="7"/>
                  </a:lnTo>
                  <a:lnTo>
                    <a:pt x="206" y="8"/>
                  </a:lnTo>
                  <a:lnTo>
                    <a:pt x="258" y="9"/>
                  </a:lnTo>
                  <a:lnTo>
                    <a:pt x="312" y="12"/>
                  </a:lnTo>
                  <a:lnTo>
                    <a:pt x="365" y="13"/>
                  </a:lnTo>
                  <a:lnTo>
                    <a:pt x="419" y="15"/>
                  </a:lnTo>
                  <a:lnTo>
                    <a:pt x="470" y="16"/>
                  </a:lnTo>
                  <a:lnTo>
                    <a:pt x="519" y="19"/>
                  </a:lnTo>
                  <a:lnTo>
                    <a:pt x="564" y="20"/>
                  </a:lnTo>
                  <a:lnTo>
                    <a:pt x="604" y="21"/>
                  </a:lnTo>
                  <a:lnTo>
                    <a:pt x="638" y="22"/>
                  </a:lnTo>
                  <a:lnTo>
                    <a:pt x="666" y="23"/>
                  </a:lnTo>
                  <a:lnTo>
                    <a:pt x="685" y="24"/>
                  </a:lnTo>
                  <a:lnTo>
                    <a:pt x="702" y="25"/>
                  </a:lnTo>
                  <a:lnTo>
                    <a:pt x="718" y="27"/>
                  </a:lnTo>
                  <a:lnTo>
                    <a:pt x="734" y="28"/>
                  </a:lnTo>
                  <a:lnTo>
                    <a:pt x="750" y="29"/>
                  </a:lnTo>
                  <a:lnTo>
                    <a:pt x="766" y="30"/>
                  </a:lnTo>
                  <a:lnTo>
                    <a:pt x="782" y="31"/>
                  </a:lnTo>
                  <a:lnTo>
                    <a:pt x="798" y="30"/>
                  </a:lnTo>
                  <a:lnTo>
                    <a:pt x="813" y="28"/>
                  </a:lnTo>
                  <a:lnTo>
                    <a:pt x="817" y="25"/>
                  </a:lnTo>
                  <a:lnTo>
                    <a:pt x="820" y="22"/>
                  </a:lnTo>
                  <a:lnTo>
                    <a:pt x="823" y="19"/>
                  </a:lnTo>
                  <a:lnTo>
                    <a:pt x="820" y="15"/>
                  </a:lnTo>
                  <a:lnTo>
                    <a:pt x="817" y="13"/>
                  </a:lnTo>
                  <a:lnTo>
                    <a:pt x="812" y="12"/>
                  </a:lnTo>
                  <a:lnTo>
                    <a:pt x="808" y="10"/>
                  </a:lnTo>
                  <a:lnTo>
                    <a:pt x="803" y="10"/>
                  </a:lnTo>
                  <a:lnTo>
                    <a:pt x="798" y="10"/>
                  </a:lnTo>
                  <a:lnTo>
                    <a:pt x="794" y="9"/>
                  </a:lnTo>
                  <a:lnTo>
                    <a:pt x="789" y="9"/>
                  </a:lnTo>
                  <a:lnTo>
                    <a:pt x="785" y="9"/>
                  </a:lnTo>
                  <a:lnTo>
                    <a:pt x="774" y="9"/>
                  </a:lnTo>
                  <a:lnTo>
                    <a:pt x="764" y="9"/>
                  </a:lnTo>
                  <a:lnTo>
                    <a:pt x="753" y="9"/>
                  </a:lnTo>
                  <a:lnTo>
                    <a:pt x="743" y="8"/>
                  </a:lnTo>
                  <a:lnTo>
                    <a:pt x="733" y="8"/>
                  </a:lnTo>
                  <a:lnTo>
                    <a:pt x="722" y="8"/>
                  </a:lnTo>
                  <a:lnTo>
                    <a:pt x="713" y="8"/>
                  </a:lnTo>
                  <a:lnTo>
                    <a:pt x="703" y="8"/>
                  </a:lnTo>
                  <a:lnTo>
                    <a:pt x="688" y="8"/>
                  </a:lnTo>
                  <a:lnTo>
                    <a:pt x="672" y="7"/>
                  </a:lnTo>
                  <a:lnTo>
                    <a:pt x="657" y="7"/>
                  </a:lnTo>
                  <a:lnTo>
                    <a:pt x="642" y="7"/>
                  </a:lnTo>
                  <a:lnTo>
                    <a:pt x="625" y="7"/>
                  </a:lnTo>
                  <a:lnTo>
                    <a:pt x="611" y="6"/>
                  </a:lnTo>
                  <a:lnTo>
                    <a:pt x="596" y="6"/>
                  </a:lnTo>
                  <a:lnTo>
                    <a:pt x="581" y="6"/>
                  </a:lnTo>
                  <a:lnTo>
                    <a:pt x="564" y="6"/>
                  </a:lnTo>
                  <a:lnTo>
                    <a:pt x="549" y="6"/>
                  </a:lnTo>
                  <a:lnTo>
                    <a:pt x="534" y="6"/>
                  </a:lnTo>
                  <a:lnTo>
                    <a:pt x="519" y="6"/>
                  </a:lnTo>
                  <a:lnTo>
                    <a:pt x="503" y="5"/>
                  </a:lnTo>
                  <a:lnTo>
                    <a:pt x="488" y="5"/>
                  </a:lnTo>
                  <a:lnTo>
                    <a:pt x="473" y="5"/>
                  </a:lnTo>
                  <a:lnTo>
                    <a:pt x="458" y="5"/>
                  </a:lnTo>
                  <a:lnTo>
                    <a:pt x="430" y="5"/>
                  </a:lnTo>
                  <a:lnTo>
                    <a:pt x="401" y="4"/>
                  </a:lnTo>
                  <a:lnTo>
                    <a:pt x="372" y="4"/>
                  </a:lnTo>
                  <a:lnTo>
                    <a:pt x="343" y="2"/>
                  </a:lnTo>
                  <a:lnTo>
                    <a:pt x="314" y="2"/>
                  </a:lnTo>
                  <a:lnTo>
                    <a:pt x="286" y="2"/>
                  </a:lnTo>
                  <a:lnTo>
                    <a:pt x="258" y="1"/>
                  </a:lnTo>
                  <a:lnTo>
                    <a:pt x="229" y="1"/>
                  </a:lnTo>
                  <a:lnTo>
                    <a:pt x="200" y="1"/>
                  </a:lnTo>
                  <a:lnTo>
                    <a:pt x="171" y="1"/>
                  </a:lnTo>
                  <a:lnTo>
                    <a:pt x="143" y="0"/>
                  </a:lnTo>
                  <a:lnTo>
                    <a:pt x="114" y="0"/>
                  </a:lnTo>
                  <a:lnTo>
                    <a:pt x="85" y="0"/>
                  </a:lnTo>
                  <a:lnTo>
                    <a:pt x="57" y="0"/>
                  </a:lnTo>
                  <a:lnTo>
                    <a:pt x="29" y="1"/>
                  </a:lnTo>
                  <a:lnTo>
                    <a:pt x="0" y="1"/>
                  </a:lnTo>
                  <a:close/>
                </a:path>
              </a:pathLst>
            </a:custGeom>
            <a:solidFill>
              <a:srgbClr val="000000"/>
            </a:solidFill>
            <a:ln w="9525">
              <a:noFill/>
              <a:round/>
              <a:headEnd/>
              <a:tailEnd/>
            </a:ln>
          </p:spPr>
          <p:txBody>
            <a:bodyPr/>
            <a:lstStyle/>
            <a:p>
              <a:endParaRPr lang="zh-CN" altLang="en-US" sz="1800"/>
            </a:p>
          </p:txBody>
        </p:sp>
        <p:sp>
          <p:nvSpPr>
            <p:cNvPr id="139" name="Freeform 416"/>
            <p:cNvSpPr>
              <a:spLocks/>
            </p:cNvSpPr>
            <p:nvPr/>
          </p:nvSpPr>
          <p:spPr bwMode="auto">
            <a:xfrm>
              <a:off x="2545" y="2049"/>
              <a:ext cx="412" cy="15"/>
            </a:xfrm>
            <a:custGeom>
              <a:avLst/>
              <a:gdLst>
                <a:gd name="T0" fmla="*/ 15 w 824"/>
                <a:gd name="T1" fmla="*/ 2 h 31"/>
                <a:gd name="T2" fmla="*/ 54 w 824"/>
                <a:gd name="T3" fmla="*/ 4 h 31"/>
                <a:gd name="T4" fmla="*/ 103 w 824"/>
                <a:gd name="T5" fmla="*/ 6 h 31"/>
                <a:gd name="T6" fmla="*/ 156 w 824"/>
                <a:gd name="T7" fmla="*/ 7 h 31"/>
                <a:gd name="T8" fmla="*/ 209 w 824"/>
                <a:gd name="T9" fmla="*/ 8 h 31"/>
                <a:gd name="T10" fmla="*/ 260 w 824"/>
                <a:gd name="T11" fmla="*/ 10 h 31"/>
                <a:gd name="T12" fmla="*/ 303 w 824"/>
                <a:gd name="T13" fmla="*/ 11 h 31"/>
                <a:gd name="T14" fmla="*/ 334 w 824"/>
                <a:gd name="T15" fmla="*/ 11 h 31"/>
                <a:gd name="T16" fmla="*/ 351 w 824"/>
                <a:gd name="T17" fmla="*/ 12 h 31"/>
                <a:gd name="T18" fmla="*/ 367 w 824"/>
                <a:gd name="T19" fmla="*/ 14 h 31"/>
                <a:gd name="T20" fmla="*/ 384 w 824"/>
                <a:gd name="T21" fmla="*/ 15 h 31"/>
                <a:gd name="T22" fmla="*/ 400 w 824"/>
                <a:gd name="T23" fmla="*/ 15 h 31"/>
                <a:gd name="T24" fmla="*/ 409 w 824"/>
                <a:gd name="T25" fmla="*/ 13 h 31"/>
                <a:gd name="T26" fmla="*/ 412 w 824"/>
                <a:gd name="T27" fmla="*/ 10 h 31"/>
                <a:gd name="T28" fmla="*/ 409 w 824"/>
                <a:gd name="T29" fmla="*/ 7 h 31"/>
                <a:gd name="T30" fmla="*/ 404 w 824"/>
                <a:gd name="T31" fmla="*/ 6 h 31"/>
                <a:gd name="T32" fmla="*/ 400 w 824"/>
                <a:gd name="T33" fmla="*/ 5 h 31"/>
                <a:gd name="T34" fmla="*/ 395 w 824"/>
                <a:gd name="T35" fmla="*/ 5 h 31"/>
                <a:gd name="T36" fmla="*/ 388 w 824"/>
                <a:gd name="T37" fmla="*/ 5 h 31"/>
                <a:gd name="T38" fmla="*/ 378 w 824"/>
                <a:gd name="T39" fmla="*/ 4 h 31"/>
                <a:gd name="T40" fmla="*/ 367 w 824"/>
                <a:gd name="T41" fmla="*/ 4 h 31"/>
                <a:gd name="T42" fmla="*/ 357 w 824"/>
                <a:gd name="T43" fmla="*/ 4 h 31"/>
                <a:gd name="T44" fmla="*/ 344 w 824"/>
                <a:gd name="T45" fmla="*/ 4 h 31"/>
                <a:gd name="T46" fmla="*/ 329 w 824"/>
                <a:gd name="T47" fmla="*/ 3 h 31"/>
                <a:gd name="T48" fmla="*/ 314 w 824"/>
                <a:gd name="T49" fmla="*/ 3 h 31"/>
                <a:gd name="T50" fmla="*/ 299 w 824"/>
                <a:gd name="T51" fmla="*/ 3 h 31"/>
                <a:gd name="T52" fmla="*/ 283 w 824"/>
                <a:gd name="T53" fmla="*/ 3 h 31"/>
                <a:gd name="T54" fmla="*/ 268 w 824"/>
                <a:gd name="T55" fmla="*/ 3 h 31"/>
                <a:gd name="T56" fmla="*/ 252 w 824"/>
                <a:gd name="T57" fmla="*/ 3 h 31"/>
                <a:gd name="T58" fmla="*/ 236 w 824"/>
                <a:gd name="T59" fmla="*/ 2 h 31"/>
                <a:gd name="T60" fmla="*/ 215 w 824"/>
                <a:gd name="T61" fmla="*/ 2 h 31"/>
                <a:gd name="T62" fmla="*/ 187 w 824"/>
                <a:gd name="T63" fmla="*/ 2 h 31"/>
                <a:gd name="T64" fmla="*/ 158 w 824"/>
                <a:gd name="T65" fmla="*/ 1 h 31"/>
                <a:gd name="T66" fmla="*/ 129 w 824"/>
                <a:gd name="T67" fmla="*/ 1 h 31"/>
                <a:gd name="T68" fmla="*/ 100 w 824"/>
                <a:gd name="T69" fmla="*/ 0 h 31"/>
                <a:gd name="T70" fmla="*/ 72 w 824"/>
                <a:gd name="T71" fmla="*/ 0 h 31"/>
                <a:gd name="T72" fmla="*/ 43 w 824"/>
                <a:gd name="T73" fmla="*/ 0 h 31"/>
                <a:gd name="T74" fmla="*/ 14 w 824"/>
                <a:gd name="T75" fmla="*/ 0 h 31"/>
                <a:gd name="T76" fmla="*/ 0 w 824"/>
                <a:gd name="T77" fmla="*/ 0 h 31"/>
                <a:gd name="T78" fmla="*/ 0 w 824"/>
                <a:gd name="T79" fmla="*/ 1 h 31"/>
                <a:gd name="T80" fmla="*/ 0 w 824"/>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4"/>
                <a:gd name="T124" fmla="*/ 0 h 31"/>
                <a:gd name="T125" fmla="*/ 824 w 824"/>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4" h="31">
                  <a:moveTo>
                    <a:pt x="0" y="2"/>
                  </a:moveTo>
                  <a:lnTo>
                    <a:pt x="30" y="5"/>
                  </a:lnTo>
                  <a:lnTo>
                    <a:pt x="67" y="7"/>
                  </a:lnTo>
                  <a:lnTo>
                    <a:pt x="109" y="8"/>
                  </a:lnTo>
                  <a:lnTo>
                    <a:pt x="155" y="10"/>
                  </a:lnTo>
                  <a:lnTo>
                    <a:pt x="206" y="12"/>
                  </a:lnTo>
                  <a:lnTo>
                    <a:pt x="258" y="13"/>
                  </a:lnTo>
                  <a:lnTo>
                    <a:pt x="312" y="15"/>
                  </a:lnTo>
                  <a:lnTo>
                    <a:pt x="366" y="16"/>
                  </a:lnTo>
                  <a:lnTo>
                    <a:pt x="419" y="17"/>
                  </a:lnTo>
                  <a:lnTo>
                    <a:pt x="471" y="19"/>
                  </a:lnTo>
                  <a:lnTo>
                    <a:pt x="520" y="20"/>
                  </a:lnTo>
                  <a:lnTo>
                    <a:pt x="565" y="21"/>
                  </a:lnTo>
                  <a:lnTo>
                    <a:pt x="605" y="22"/>
                  </a:lnTo>
                  <a:lnTo>
                    <a:pt x="639" y="22"/>
                  </a:lnTo>
                  <a:lnTo>
                    <a:pt x="667" y="23"/>
                  </a:lnTo>
                  <a:lnTo>
                    <a:pt x="687" y="24"/>
                  </a:lnTo>
                  <a:lnTo>
                    <a:pt x="702" y="25"/>
                  </a:lnTo>
                  <a:lnTo>
                    <a:pt x="718" y="27"/>
                  </a:lnTo>
                  <a:lnTo>
                    <a:pt x="734" y="29"/>
                  </a:lnTo>
                  <a:lnTo>
                    <a:pt x="751" y="30"/>
                  </a:lnTo>
                  <a:lnTo>
                    <a:pt x="767" y="31"/>
                  </a:lnTo>
                  <a:lnTo>
                    <a:pt x="784" y="31"/>
                  </a:lnTo>
                  <a:lnTo>
                    <a:pt x="800" y="30"/>
                  </a:lnTo>
                  <a:lnTo>
                    <a:pt x="815" y="28"/>
                  </a:lnTo>
                  <a:lnTo>
                    <a:pt x="818" y="27"/>
                  </a:lnTo>
                  <a:lnTo>
                    <a:pt x="822" y="23"/>
                  </a:lnTo>
                  <a:lnTo>
                    <a:pt x="824" y="20"/>
                  </a:lnTo>
                  <a:lnTo>
                    <a:pt x="822" y="16"/>
                  </a:lnTo>
                  <a:lnTo>
                    <a:pt x="817" y="14"/>
                  </a:lnTo>
                  <a:lnTo>
                    <a:pt x="812" y="13"/>
                  </a:lnTo>
                  <a:lnTo>
                    <a:pt x="808" y="12"/>
                  </a:lnTo>
                  <a:lnTo>
                    <a:pt x="804" y="10"/>
                  </a:lnTo>
                  <a:lnTo>
                    <a:pt x="800" y="10"/>
                  </a:lnTo>
                  <a:lnTo>
                    <a:pt x="795" y="10"/>
                  </a:lnTo>
                  <a:lnTo>
                    <a:pt x="790" y="10"/>
                  </a:lnTo>
                  <a:lnTo>
                    <a:pt x="786" y="10"/>
                  </a:lnTo>
                  <a:lnTo>
                    <a:pt x="775" y="10"/>
                  </a:lnTo>
                  <a:lnTo>
                    <a:pt x="765" y="9"/>
                  </a:lnTo>
                  <a:lnTo>
                    <a:pt x="755" y="9"/>
                  </a:lnTo>
                  <a:lnTo>
                    <a:pt x="744" y="9"/>
                  </a:lnTo>
                  <a:lnTo>
                    <a:pt x="734" y="9"/>
                  </a:lnTo>
                  <a:lnTo>
                    <a:pt x="724" y="9"/>
                  </a:lnTo>
                  <a:lnTo>
                    <a:pt x="713" y="8"/>
                  </a:lnTo>
                  <a:lnTo>
                    <a:pt x="703" y="8"/>
                  </a:lnTo>
                  <a:lnTo>
                    <a:pt x="688" y="8"/>
                  </a:lnTo>
                  <a:lnTo>
                    <a:pt x="673" y="8"/>
                  </a:lnTo>
                  <a:lnTo>
                    <a:pt x="658" y="7"/>
                  </a:lnTo>
                  <a:lnTo>
                    <a:pt x="642" y="7"/>
                  </a:lnTo>
                  <a:lnTo>
                    <a:pt x="627" y="7"/>
                  </a:lnTo>
                  <a:lnTo>
                    <a:pt x="612" y="7"/>
                  </a:lnTo>
                  <a:lnTo>
                    <a:pt x="597" y="7"/>
                  </a:lnTo>
                  <a:lnTo>
                    <a:pt x="581" y="6"/>
                  </a:lnTo>
                  <a:lnTo>
                    <a:pt x="566" y="6"/>
                  </a:lnTo>
                  <a:lnTo>
                    <a:pt x="551" y="6"/>
                  </a:lnTo>
                  <a:lnTo>
                    <a:pt x="536" y="6"/>
                  </a:lnTo>
                  <a:lnTo>
                    <a:pt x="520" y="6"/>
                  </a:lnTo>
                  <a:lnTo>
                    <a:pt x="505" y="6"/>
                  </a:lnTo>
                  <a:lnTo>
                    <a:pt x="490" y="5"/>
                  </a:lnTo>
                  <a:lnTo>
                    <a:pt x="473" y="5"/>
                  </a:lnTo>
                  <a:lnTo>
                    <a:pt x="459" y="5"/>
                  </a:lnTo>
                  <a:lnTo>
                    <a:pt x="430" y="5"/>
                  </a:lnTo>
                  <a:lnTo>
                    <a:pt x="401" y="5"/>
                  </a:lnTo>
                  <a:lnTo>
                    <a:pt x="373" y="4"/>
                  </a:lnTo>
                  <a:lnTo>
                    <a:pt x="344" y="4"/>
                  </a:lnTo>
                  <a:lnTo>
                    <a:pt x="316" y="2"/>
                  </a:lnTo>
                  <a:lnTo>
                    <a:pt x="287" y="2"/>
                  </a:lnTo>
                  <a:lnTo>
                    <a:pt x="258" y="2"/>
                  </a:lnTo>
                  <a:lnTo>
                    <a:pt x="229" y="1"/>
                  </a:lnTo>
                  <a:lnTo>
                    <a:pt x="200" y="1"/>
                  </a:lnTo>
                  <a:lnTo>
                    <a:pt x="173" y="1"/>
                  </a:lnTo>
                  <a:lnTo>
                    <a:pt x="144" y="1"/>
                  </a:lnTo>
                  <a:lnTo>
                    <a:pt x="115" y="0"/>
                  </a:lnTo>
                  <a:lnTo>
                    <a:pt x="86" y="0"/>
                  </a:lnTo>
                  <a:lnTo>
                    <a:pt x="57" y="1"/>
                  </a:lnTo>
                  <a:lnTo>
                    <a:pt x="29" y="1"/>
                  </a:lnTo>
                  <a:lnTo>
                    <a:pt x="0" y="1"/>
                  </a:lnTo>
                  <a:lnTo>
                    <a:pt x="0" y="2"/>
                  </a:lnTo>
                  <a:close/>
                </a:path>
              </a:pathLst>
            </a:custGeom>
            <a:solidFill>
              <a:srgbClr val="000000"/>
            </a:solidFill>
            <a:ln w="9525">
              <a:noFill/>
              <a:round/>
              <a:headEnd/>
              <a:tailEnd/>
            </a:ln>
          </p:spPr>
          <p:txBody>
            <a:bodyPr/>
            <a:lstStyle/>
            <a:p>
              <a:endParaRPr lang="zh-CN" altLang="en-US" sz="1800"/>
            </a:p>
          </p:txBody>
        </p:sp>
      </p:grpSp>
      <p:sp>
        <p:nvSpPr>
          <p:cNvPr id="140" name="AutoShape 417"/>
          <p:cNvSpPr>
            <a:spLocks noChangeArrowheads="1"/>
          </p:cNvSpPr>
          <p:nvPr/>
        </p:nvSpPr>
        <p:spPr bwMode="auto">
          <a:xfrm flipH="1">
            <a:off x="5796136" y="3068836"/>
            <a:ext cx="3203846" cy="792212"/>
          </a:xfrm>
          <a:prstGeom prst="cloudCallout">
            <a:avLst>
              <a:gd name="adj1" fmla="val -271"/>
              <a:gd name="adj2" fmla="val 142167"/>
            </a:avLst>
          </a:prstGeom>
          <a:solidFill>
            <a:schemeClr val="bg2">
              <a:lumMod val="90000"/>
            </a:schemeClr>
          </a:solidFill>
          <a:ln w="9525">
            <a:solidFill>
              <a:schemeClr val="tx1"/>
            </a:solidFill>
            <a:round/>
            <a:headEnd/>
            <a:tailEnd/>
          </a:ln>
          <a:effectLst>
            <a:outerShdw dist="117088" dir="2436078" algn="ctr" rotWithShape="0">
              <a:schemeClr val="bg2"/>
            </a:outerShdw>
          </a:effectLst>
        </p:spPr>
        <p:txBody>
          <a:bodyPr anchor="ctr"/>
          <a:lstStyle/>
          <a:p>
            <a:pPr algn="ctr">
              <a:defRPr/>
            </a:pPr>
            <a:r>
              <a:rPr lang="zh-CN" altLang="en-US" sz="2400" b="1" dirty="0">
                <a:effectLst>
                  <a:outerShdw blurRad="38100" dist="38100" dir="2700000" algn="tl">
                    <a:srgbClr val="FFFFFF"/>
                  </a:outerShdw>
                </a:effectLst>
                <a:latin typeface="微软雅黑" pitchFamily="34" charset="-122"/>
                <a:ea typeface="微软雅黑" pitchFamily="34" charset="-122"/>
              </a:rPr>
              <a:t>分清要与不要</a:t>
            </a:r>
          </a:p>
        </p:txBody>
      </p:sp>
    </p:spTree>
    <p:extLst>
      <p:ext uri="{BB962C8B-B14F-4D97-AF65-F5344CB8AC3E}">
        <p14:creationId xmlns:p14="http://schemas.microsoft.com/office/powerpoint/2010/main" val="395407051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514350" indent="-514350">
              <a:lnSpc>
                <a:spcPct val="150000"/>
              </a:lnSpc>
              <a:buFont typeface="Wingdings" pitchFamily="2" charset="2"/>
              <a:buChar char="Ø"/>
            </a:pPr>
            <a:r>
              <a:rPr lang="zh-CN" altLang="en-US" sz="2400" b="1" dirty="0" smtClean="0">
                <a:latin typeface="微软雅黑" pitchFamily="34" charset="-122"/>
                <a:ea typeface="微软雅黑" pitchFamily="34" charset="-122"/>
              </a:rPr>
              <a:t>清除不必要的物品、不良品、使现场无杂物，保留通道的通畅，扩大作业空间，提高效率</a:t>
            </a:r>
            <a:endParaRPr lang="en-US" altLang="zh-CN" sz="2400" b="1" dirty="0" smtClean="0">
              <a:latin typeface="微软雅黑" pitchFamily="34" charset="-122"/>
              <a:ea typeface="微软雅黑" pitchFamily="34" charset="-122"/>
            </a:endParaRPr>
          </a:p>
          <a:p>
            <a:pPr marL="514350" indent="-514350">
              <a:lnSpc>
                <a:spcPct val="150000"/>
              </a:lnSpc>
              <a:buFont typeface="Wingdings" pitchFamily="2" charset="2"/>
              <a:buChar char="Ø"/>
            </a:pPr>
            <a:r>
              <a:rPr lang="zh-CN" altLang="en-US" sz="2400" b="1" dirty="0" smtClean="0">
                <a:latin typeface="微软雅黑" pitchFamily="34" charset="-122"/>
                <a:ea typeface="微软雅黑" pitchFamily="34" charset="-122"/>
              </a:rPr>
              <a:t>方便使用，减少碰撞，保障生产安全，提高产品质量</a:t>
            </a:r>
            <a:endParaRPr lang="en-US" altLang="zh-CN" sz="2400" b="1" dirty="0" smtClean="0">
              <a:latin typeface="微软雅黑" pitchFamily="34" charset="-122"/>
              <a:ea typeface="微软雅黑" pitchFamily="34" charset="-122"/>
            </a:endParaRPr>
          </a:p>
          <a:p>
            <a:pPr marL="514350" indent="-514350">
              <a:lnSpc>
                <a:spcPct val="150000"/>
              </a:lnSpc>
              <a:buFont typeface="Wingdings" pitchFamily="2" charset="2"/>
              <a:buChar char="Ø"/>
            </a:pPr>
            <a:r>
              <a:rPr lang="zh-CN" altLang="en-US" sz="2400" b="1" dirty="0" smtClean="0">
                <a:latin typeface="微软雅黑" pitchFamily="34" charset="-122"/>
                <a:ea typeface="微软雅黑" pitchFamily="34" charset="-122"/>
              </a:rPr>
              <a:t>防止误用、误送，消除材料差错，减少查询时间</a:t>
            </a:r>
            <a:endParaRPr lang="en-US" altLang="zh-CN" sz="2400" b="1" dirty="0" smtClean="0">
              <a:latin typeface="微软雅黑" pitchFamily="34" charset="-122"/>
              <a:ea typeface="微软雅黑" pitchFamily="34" charset="-122"/>
            </a:endParaRPr>
          </a:p>
          <a:p>
            <a:pPr marL="514350" indent="-514350">
              <a:lnSpc>
                <a:spcPct val="150000"/>
              </a:lnSpc>
              <a:buFont typeface="Wingdings" pitchFamily="2" charset="2"/>
              <a:buChar char="Ø"/>
            </a:pPr>
            <a:r>
              <a:rPr lang="zh-CN" altLang="en-US" sz="2400" b="1" dirty="0" smtClean="0">
                <a:latin typeface="微软雅黑" pitchFamily="34" charset="-122"/>
                <a:ea typeface="微软雅黑" pitchFamily="34" charset="-122"/>
              </a:rPr>
              <a:t>排除浪费，减少库存，节约资金</a:t>
            </a:r>
            <a:endParaRPr lang="en-US" altLang="zh-CN" sz="2400" b="1" dirty="0" smtClean="0">
              <a:latin typeface="微软雅黑" pitchFamily="34" charset="-122"/>
              <a:ea typeface="微软雅黑" pitchFamily="34" charset="-122"/>
            </a:endParaRPr>
          </a:p>
          <a:p>
            <a:pPr marL="514350" indent="-514350">
              <a:lnSpc>
                <a:spcPct val="150000"/>
              </a:lnSpc>
              <a:buFont typeface="Wingdings" pitchFamily="2" charset="2"/>
              <a:buChar char="Ø"/>
            </a:pPr>
            <a:r>
              <a:rPr lang="zh-CN" altLang="en-US" sz="2400" b="1" dirty="0" smtClean="0">
                <a:latin typeface="微软雅黑" pitchFamily="34" charset="-122"/>
                <a:ea typeface="微软雅黑" pitchFamily="34" charset="-122"/>
              </a:rPr>
              <a:t>使员工心情舒畅，工作热情高涨</a:t>
            </a:r>
            <a:endParaRPr lang="zh-CN" altLang="en-US" sz="2400" b="1" dirty="0">
              <a:latin typeface="微软雅黑" pitchFamily="34" charset="-122"/>
              <a:ea typeface="微软雅黑" pitchFamily="34" charset="-122"/>
            </a:endParaRPr>
          </a:p>
        </p:txBody>
      </p:sp>
      <p:sp>
        <p:nvSpPr>
          <p:cNvPr id="4" name="Text Box 10"/>
          <p:cNvSpPr txBox="1">
            <a:spLocks noChangeArrowheads="1"/>
          </p:cNvSpPr>
          <p:nvPr/>
        </p:nvSpPr>
        <p:spPr bwMode="auto">
          <a:xfrm>
            <a:off x="3419872" y="620688"/>
            <a:ext cx="2376264" cy="584775"/>
          </a:xfrm>
          <a:prstGeom prst="rect">
            <a:avLst/>
          </a:prstGeom>
          <a:noFill/>
          <a:ln w="9525">
            <a:noFill/>
            <a:miter lim="800000"/>
            <a:headEnd/>
            <a:tailEnd/>
          </a:ln>
          <a:effectLst/>
        </p:spPr>
        <p:txBody>
          <a:bodyPr wrap="square">
            <a:spAutoFit/>
          </a:bodyPr>
          <a:lstStyle/>
          <a:p>
            <a:pPr>
              <a:spcBef>
                <a:spcPct val="50000"/>
              </a:spcBef>
            </a:pPr>
            <a:r>
              <a:rPr kumimoji="1" lang="zh-CN" altLang="en-US" sz="3200" b="1" dirty="0">
                <a:solidFill>
                  <a:srgbClr val="FF0000"/>
                </a:solidFill>
                <a:latin typeface="微软雅黑" pitchFamily="34" charset="-122"/>
                <a:ea typeface="微软雅黑" pitchFamily="34" charset="-122"/>
              </a:rPr>
              <a:t>整理</a:t>
            </a:r>
            <a:r>
              <a:rPr kumimoji="1" lang="zh-CN" altLang="en-US" sz="3200" b="1" dirty="0" smtClean="0">
                <a:solidFill>
                  <a:srgbClr val="FF0000"/>
                </a:solidFill>
                <a:latin typeface="微软雅黑" pitchFamily="34" charset="-122"/>
                <a:ea typeface="微软雅黑" pitchFamily="34" charset="-122"/>
              </a:rPr>
              <a:t>的目的</a:t>
            </a:r>
            <a:endParaRPr kumimoji="1"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518921085"/>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620688"/>
            <a:ext cx="4288353"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整理活动的难点与问题</a:t>
            </a:r>
            <a:endParaRPr lang="zh-CN" altLang="en-US" sz="3200" b="1" dirty="0">
              <a:solidFill>
                <a:srgbClr val="FF0000"/>
              </a:solidFill>
              <a:latin typeface="微软雅黑" pitchFamily="34" charset="-122"/>
              <a:ea typeface="微软雅黑" pitchFamily="34" charset="-122"/>
            </a:endParaRPr>
          </a:p>
        </p:txBody>
      </p:sp>
      <p:sp>
        <p:nvSpPr>
          <p:cNvPr id="3" name="TextBox 2"/>
          <p:cNvSpPr txBox="1"/>
          <p:nvPr/>
        </p:nvSpPr>
        <p:spPr>
          <a:xfrm>
            <a:off x="179513" y="1268760"/>
            <a:ext cx="8712968" cy="4985980"/>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itchFamily="34" charset="-122"/>
                <a:ea typeface="微软雅黑" pitchFamily="34" charset="-122"/>
              </a:rPr>
              <a:t>常见的现象：</a:t>
            </a:r>
            <a:endParaRPr lang="en-US" altLang="zh-CN" sz="2400" b="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不用的杂物、设备、材料、工具等都堆放在现场，使现场变得杂乱</a:t>
            </a:r>
            <a:endParaRPr lang="en-US" altLang="zh-CN" sz="2000" b="1" dirty="0" smtClean="0">
              <a:latin typeface="微软雅黑" pitchFamily="34" charset="-122"/>
              <a:ea typeface="微软雅黑" pitchFamily="34" charset="-122"/>
            </a:endParaRPr>
          </a:p>
          <a:p>
            <a:pPr>
              <a:lnSpc>
                <a:spcPct val="150000"/>
              </a:lnSpc>
            </a:pPr>
            <a:r>
              <a:rPr lang="zh-CN" altLang="en-US" sz="2400" b="1" dirty="0" smtClean="0">
                <a:solidFill>
                  <a:srgbClr val="FF0000"/>
                </a:solidFill>
                <a:latin typeface="微软雅黑" pitchFamily="34" charset="-122"/>
                <a:ea typeface="微软雅黑" pitchFamily="34" charset="-122"/>
              </a:rPr>
              <a:t>常见的问题：</a:t>
            </a:r>
            <a:endParaRPr lang="en-US" altLang="zh-CN" sz="2400" b="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因搬运麻烦而不整理，造成现场杂乱无章</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很多物品刚放到现场，用完了再做整理，结果惰性成为习惯，难以改正</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个别员工存在抵触情绪</a:t>
            </a:r>
            <a:endParaRPr lang="en-US" altLang="zh-CN" sz="2000" b="1" dirty="0" smtClean="0">
              <a:latin typeface="微软雅黑" pitchFamily="34" charset="-122"/>
              <a:ea typeface="微软雅黑" pitchFamily="34" charset="-122"/>
            </a:endParaRPr>
          </a:p>
          <a:p>
            <a:pPr>
              <a:lnSpc>
                <a:spcPct val="150000"/>
              </a:lnSpc>
            </a:pPr>
            <a:r>
              <a:rPr lang="zh-CN" altLang="en-US" sz="2400" b="1" dirty="0" smtClean="0">
                <a:solidFill>
                  <a:srgbClr val="FF0000"/>
                </a:solidFill>
                <a:latin typeface="微软雅黑" pitchFamily="34" charset="-122"/>
                <a:ea typeface="微软雅黑" pitchFamily="34" charset="-122"/>
              </a:rPr>
              <a:t>活动的难点：</a:t>
            </a:r>
            <a:endParaRPr lang="en-US" altLang="zh-CN" sz="2400" b="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要克服舍不得丢弃无用品的吝惜观念</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对必需品和非必需品进行分类</a:t>
            </a:r>
            <a:endParaRPr lang="en-US" altLang="zh-CN" sz="2000" b="1" dirty="0" smtClean="0">
              <a:latin typeface="微软雅黑" pitchFamily="34" charset="-122"/>
              <a:ea typeface="微软雅黑" pitchFamily="34" charset="-122"/>
            </a:endParaRPr>
          </a:p>
          <a:p>
            <a:pPr>
              <a:lnSpc>
                <a:spcPct val="150000"/>
              </a:lnSpc>
              <a:buFont typeface="Wingdings" pitchFamily="2" charset="2"/>
              <a:buChar char="Ø"/>
            </a:pPr>
            <a:r>
              <a:rPr lang="zh-CN" altLang="en-US" sz="2000" b="1" dirty="0" smtClean="0">
                <a:latin typeface="微软雅黑" pitchFamily="34" charset="-122"/>
                <a:ea typeface="微软雅黑" pitchFamily="34" charset="-122"/>
              </a:rPr>
              <a:t>克服对搬运不便的物品存有的惰性心理</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200105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1403648" y="620688"/>
            <a:ext cx="6696744" cy="576064"/>
          </a:xfrm>
        </p:spPr>
        <p:txBody>
          <a:bodyPr/>
          <a:lstStyle/>
          <a:p>
            <a:pPr eaLnBrk="1" hangingPunct="1">
              <a:defRPr/>
            </a:pPr>
            <a:r>
              <a:rPr lang="zh-CN" altLang="en-US" sz="3200" b="1" dirty="0" smtClean="0">
                <a:solidFill>
                  <a:srgbClr val="FF0000"/>
                </a:solidFill>
                <a:latin typeface="微软雅黑" pitchFamily="34" charset="-122"/>
                <a:ea typeface="微软雅黑" pitchFamily="34" charset="-122"/>
              </a:rPr>
              <a:t>整理推进步骤</a:t>
            </a:r>
            <a:r>
              <a:rPr lang="en-US" altLang="zh-CN" sz="3200" b="1" dirty="0" smtClean="0">
                <a:solidFill>
                  <a:srgbClr val="FF0000"/>
                </a:solidFill>
                <a:latin typeface="微软雅黑" pitchFamily="34" charset="-122"/>
                <a:ea typeface="微软雅黑" pitchFamily="34" charset="-122"/>
              </a:rPr>
              <a:t>---</a:t>
            </a:r>
            <a:r>
              <a:rPr lang="zh-CN" altLang="en-US" sz="3200" b="1" dirty="0" smtClean="0">
                <a:solidFill>
                  <a:srgbClr val="FF0000"/>
                </a:solidFill>
                <a:latin typeface="微软雅黑" pitchFamily="34" charset="-122"/>
                <a:ea typeface="微软雅黑" pitchFamily="34" charset="-122"/>
              </a:rPr>
              <a:t>整理九步</a:t>
            </a:r>
            <a:endParaRPr lang="zh-CN" altLang="en-US" sz="3200" dirty="0">
              <a:solidFill>
                <a:srgbClr val="FF0000"/>
              </a:solidFill>
              <a:latin typeface="微软雅黑" pitchFamily="34" charset="-122"/>
              <a:ea typeface="微软雅黑" pitchFamily="34" charset="-122"/>
            </a:endParaRPr>
          </a:p>
        </p:txBody>
      </p:sp>
      <p:sp>
        <p:nvSpPr>
          <p:cNvPr id="6" name="TextBox 5"/>
          <p:cNvSpPr txBox="1"/>
          <p:nvPr/>
        </p:nvSpPr>
        <p:spPr>
          <a:xfrm>
            <a:off x="251520" y="1268761"/>
            <a:ext cx="6912768" cy="489364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14350" indent="-514350">
              <a:spcBef>
                <a:spcPct val="50000"/>
              </a:spcBef>
              <a:defRPr/>
            </a:pPr>
            <a:r>
              <a:rPr lang="zh-CN" altLang="en-US" sz="2400" b="1" dirty="0">
                <a:solidFill>
                  <a:schemeClr val="tx1"/>
                </a:solidFill>
                <a:latin typeface="微软雅黑" pitchFamily="34" charset="-122"/>
                <a:ea typeface="微软雅黑" pitchFamily="34" charset="-122"/>
              </a:rPr>
              <a:t>第一步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第二步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第三步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第四步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第五步</a:t>
            </a:r>
            <a:r>
              <a:rPr lang="zh-CN" altLang="en-US"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第六步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第七步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第八步</a:t>
            </a:r>
            <a:r>
              <a:rPr lang="zh-CN" altLang="en-US" sz="24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 </a:t>
            </a:r>
            <a:endParaRPr lang="en-US" altLang="zh-CN" sz="2400" b="1" dirty="0">
              <a:solidFill>
                <a:schemeClr val="tx1"/>
              </a:solidFill>
              <a:latin typeface="微软雅黑" pitchFamily="34" charset="-122"/>
              <a:ea typeface="微软雅黑" pitchFamily="34" charset="-122"/>
            </a:endParaRPr>
          </a:p>
          <a:p>
            <a:pPr marL="514350" indent="-514350">
              <a:spcBef>
                <a:spcPct val="50000"/>
              </a:spcBef>
              <a:defRPr/>
            </a:pPr>
            <a:r>
              <a:rPr lang="zh-CN" altLang="en-US" sz="2400" b="1" dirty="0">
                <a:solidFill>
                  <a:schemeClr val="tx1"/>
                </a:solidFill>
                <a:latin typeface="微软雅黑" pitchFamily="34" charset="-122"/>
                <a:ea typeface="微软雅黑" pitchFamily="34" charset="-122"/>
              </a:rPr>
              <a:t>第九步</a:t>
            </a:r>
            <a:r>
              <a:rPr lang="zh-CN" altLang="en-US" sz="2400" b="1" dirty="0" smtClean="0">
                <a:solidFill>
                  <a:schemeClr val="tx1"/>
                </a:solidFill>
                <a:latin typeface="微软雅黑" pitchFamily="34" charset="-122"/>
                <a:ea typeface="微软雅黑" pitchFamily="34" charset="-122"/>
              </a:rPr>
              <a:t>： </a:t>
            </a:r>
            <a:endParaRPr lang="zh-CN" altLang="en-US" sz="2400" dirty="0">
              <a:latin typeface="+mj-ea"/>
              <a:ea typeface="+mj-ea"/>
            </a:endParaRPr>
          </a:p>
        </p:txBody>
      </p:sp>
      <p:sp>
        <p:nvSpPr>
          <p:cNvPr id="8" name="矩形 7"/>
          <p:cNvSpPr/>
          <p:nvPr/>
        </p:nvSpPr>
        <p:spPr>
          <a:xfrm>
            <a:off x="250825" y="1268413"/>
            <a:ext cx="6985000" cy="26654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9" name="矩形 8"/>
          <p:cNvSpPr/>
          <p:nvPr/>
        </p:nvSpPr>
        <p:spPr>
          <a:xfrm>
            <a:off x="250825" y="3933825"/>
            <a:ext cx="6985000" cy="1727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1" name="矩形 10"/>
          <p:cNvSpPr/>
          <p:nvPr/>
        </p:nvSpPr>
        <p:spPr>
          <a:xfrm>
            <a:off x="250825" y="5661025"/>
            <a:ext cx="6985000" cy="5048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Tree>
    <p:extLst>
      <p:ext uri="{BB962C8B-B14F-4D97-AF65-F5344CB8AC3E}">
        <p14:creationId xmlns:p14="http://schemas.microsoft.com/office/powerpoint/2010/main" val="478827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971600" y="404664"/>
            <a:ext cx="8016952" cy="841248"/>
          </a:xfrm>
        </p:spPr>
        <p:txBody>
          <a:bodyPr/>
          <a:lstStyle/>
          <a:p>
            <a:pPr eaLnBrk="1" hangingPunct="1">
              <a:defRPr/>
            </a:pPr>
            <a:r>
              <a:rPr lang="zh-CN" altLang="en-US" sz="2800" b="1" dirty="0" smtClean="0">
                <a:solidFill>
                  <a:srgbClr val="FF0000"/>
                </a:solidFill>
                <a:latin typeface="微软雅黑" pitchFamily="34" charset="-122"/>
                <a:ea typeface="微软雅黑" pitchFamily="34" charset="-122"/>
              </a:rPr>
              <a:t>整顿的含义、作用</a:t>
            </a:r>
            <a:endParaRPr lang="zh-CN" altLang="en-US" sz="2800" dirty="0">
              <a:solidFill>
                <a:srgbClr val="FF0000"/>
              </a:solidFill>
              <a:latin typeface="微软雅黑" pitchFamily="34" charset="-122"/>
              <a:ea typeface="微软雅黑" pitchFamily="34" charset="-122"/>
            </a:endParaRPr>
          </a:p>
        </p:txBody>
      </p:sp>
      <p:sp>
        <p:nvSpPr>
          <p:cNvPr id="4" name="Text Box 418"/>
          <p:cNvSpPr txBox="1">
            <a:spLocks noChangeArrowheads="1"/>
          </p:cNvSpPr>
          <p:nvPr/>
        </p:nvSpPr>
        <p:spPr bwMode="auto">
          <a:xfrm>
            <a:off x="251520" y="1340768"/>
            <a:ext cx="8569325" cy="1627561"/>
          </a:xfrm>
          <a:prstGeom prst="rect">
            <a:avLst/>
          </a:prstGeom>
          <a:noFill/>
          <a:ln w="9525" algn="ctr">
            <a:noFill/>
            <a:miter lim="800000"/>
            <a:headEnd/>
            <a:tailEnd/>
          </a:ln>
          <a:effectLst/>
        </p:spPr>
        <p:txBody>
          <a:bodyPr>
            <a:spAutoFit/>
          </a:bodyPr>
          <a:lstStyle/>
          <a:p>
            <a:pPr>
              <a:lnSpc>
                <a:spcPts val="3500"/>
              </a:lnSpc>
              <a:spcBef>
                <a:spcPct val="50000"/>
              </a:spcBef>
              <a:defRPr/>
            </a:pPr>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定义</a:t>
            </a:r>
            <a:r>
              <a:rPr lang="zh-CN" altLang="en-US" sz="2800" b="1" dirty="0" smtClean="0">
                <a:solidFill>
                  <a:srgbClr val="FF0000"/>
                </a:solidFill>
                <a:latin typeface="微软雅黑" pitchFamily="34" charset="-122"/>
                <a:ea typeface="微软雅黑" pitchFamily="34" charset="-122"/>
              </a:rPr>
              <a:t>：</a:t>
            </a:r>
            <a:endParaRPr lang="en-US" altLang="zh-CN" sz="2800" b="1" dirty="0" smtClean="0">
              <a:solidFill>
                <a:srgbClr val="FF0000"/>
              </a:solidFill>
              <a:latin typeface="微软雅黑" pitchFamily="34" charset="-122"/>
              <a:ea typeface="微软雅黑" pitchFamily="34" charset="-122"/>
            </a:endParaRPr>
          </a:p>
          <a:p>
            <a:pPr>
              <a:lnSpc>
                <a:spcPts val="3500"/>
              </a:lnSpc>
              <a:spcBef>
                <a:spcPct val="50000"/>
              </a:spcBef>
              <a:defRPr/>
            </a:pPr>
            <a:r>
              <a:rPr lang="zh-CN" altLang="en-US" sz="2800" b="1" dirty="0" smtClean="0">
                <a:latin typeface="微软雅黑" pitchFamily="34" charset="-122"/>
                <a:ea typeface="微软雅黑" pitchFamily="34" charset="-122"/>
              </a:rPr>
              <a:t>所谓</a:t>
            </a:r>
            <a:r>
              <a:rPr lang="zh-CN" altLang="en-US" sz="2800" b="1" dirty="0">
                <a:latin typeface="微软雅黑" pitchFamily="34" charset="-122"/>
                <a:ea typeface="微软雅黑" pitchFamily="34" charset="-122"/>
              </a:rPr>
              <a:t>“整顿”是将主体中的要物，依需求量及工作形态需求，正确的放置、标识。</a:t>
            </a:r>
          </a:p>
        </p:txBody>
      </p:sp>
      <p:pic>
        <p:nvPicPr>
          <p:cNvPr id="74756" name="Picture 6"/>
          <p:cNvPicPr>
            <a:picLocks noChangeAspect="1" noChangeArrowheads="1"/>
          </p:cNvPicPr>
          <p:nvPr/>
        </p:nvPicPr>
        <p:blipFill>
          <a:blip r:embed="rId2" cstate="email"/>
          <a:srcRect/>
          <a:stretch>
            <a:fillRect/>
          </a:stretch>
        </p:blipFill>
        <p:spPr bwMode="auto">
          <a:xfrm>
            <a:off x="5940152" y="3284984"/>
            <a:ext cx="2951559" cy="2934765"/>
          </a:xfrm>
          <a:prstGeom prst="rect">
            <a:avLst/>
          </a:prstGeom>
          <a:noFill/>
          <a:ln w="9525" algn="ctr">
            <a:noFill/>
            <a:miter lim="800000"/>
            <a:headEnd/>
            <a:tailEnd/>
          </a:ln>
        </p:spPr>
      </p:pic>
      <p:sp>
        <p:nvSpPr>
          <p:cNvPr id="7" name="AutoShape 143"/>
          <p:cNvSpPr>
            <a:spLocks noChangeArrowheads="1"/>
          </p:cNvSpPr>
          <p:nvPr/>
        </p:nvSpPr>
        <p:spPr bwMode="auto">
          <a:xfrm flipH="1">
            <a:off x="2771800" y="3068960"/>
            <a:ext cx="3744664" cy="1367606"/>
          </a:xfrm>
          <a:prstGeom prst="cloudCallout">
            <a:avLst>
              <a:gd name="adj1" fmla="val -44079"/>
              <a:gd name="adj2" fmla="val 74214"/>
            </a:avLst>
          </a:prstGeom>
          <a:solidFill>
            <a:schemeClr val="bg2">
              <a:lumMod val="90000"/>
            </a:schemeClr>
          </a:solidFill>
          <a:ln w="9525">
            <a:solidFill>
              <a:schemeClr val="tx1"/>
            </a:solidFill>
            <a:round/>
            <a:headEnd/>
            <a:tailEnd/>
          </a:ln>
          <a:effectLst>
            <a:outerShdw dist="117088" dir="2436078" algn="ctr" rotWithShape="0">
              <a:schemeClr val="bg2"/>
            </a:outerShdw>
          </a:effectLst>
        </p:spPr>
        <p:txBody>
          <a:bodyPr anchor="ctr"/>
          <a:lstStyle/>
          <a:p>
            <a:pPr algn="ctr">
              <a:defRPr/>
            </a:pPr>
            <a:r>
              <a:rPr kumimoji="1" lang="zh-CN" altLang="en-US" sz="2400" b="1" dirty="0" smtClean="0">
                <a:latin typeface="微软雅黑" pitchFamily="34" charset="-122"/>
                <a:ea typeface="微软雅黑" pitchFamily="34" charset="-122"/>
              </a:rPr>
              <a:t>不浪费“时间”寻找需要的物品</a:t>
            </a:r>
            <a:endParaRPr lang="zh-CN" altLang="en-US" sz="2400" b="1" dirty="0">
              <a:effectLst>
                <a:outerShdw blurRad="38100" dist="38100" dir="2700000" algn="tl">
                  <a:srgbClr val="000000"/>
                </a:outerShdw>
              </a:effectLst>
              <a:latin typeface="微软雅黑" pitchFamily="34" charset="-122"/>
              <a:ea typeface="微软雅黑" pitchFamily="34" charset="-122"/>
            </a:endParaRPr>
          </a:p>
        </p:txBody>
      </p:sp>
      <p:sp>
        <p:nvSpPr>
          <p:cNvPr id="11" name="矩形 10"/>
          <p:cNvSpPr/>
          <p:nvPr/>
        </p:nvSpPr>
        <p:spPr>
          <a:xfrm>
            <a:off x="251520" y="4581128"/>
            <a:ext cx="5328592" cy="1438855"/>
          </a:xfrm>
          <a:prstGeom prst="rect">
            <a:avLst/>
          </a:prstGeom>
        </p:spPr>
        <p:txBody>
          <a:bodyPr wrap="square">
            <a:spAutoFit/>
          </a:bodyPr>
          <a:lstStyle/>
          <a:p>
            <a:pPr>
              <a:lnSpc>
                <a:spcPts val="3500"/>
              </a:lnSpc>
            </a:pPr>
            <a:r>
              <a:rPr lang="zh-CN" altLang="en-US" sz="2800" b="1" dirty="0" smtClean="0">
                <a:solidFill>
                  <a:srgbClr val="FF0000"/>
                </a:solidFill>
                <a:latin typeface="微软雅黑" pitchFamily="34" charset="-122"/>
                <a:ea typeface="微软雅黑" pitchFamily="34" charset="-122"/>
              </a:rPr>
              <a:t>要点：</a:t>
            </a:r>
            <a:endParaRPr lang="en-US" altLang="zh-CN" sz="2800" b="1" dirty="0" smtClean="0">
              <a:solidFill>
                <a:srgbClr val="FF0000"/>
              </a:solidFill>
              <a:latin typeface="微软雅黑" pitchFamily="34" charset="-122"/>
              <a:ea typeface="微软雅黑" pitchFamily="34" charset="-122"/>
            </a:endParaRPr>
          </a:p>
          <a:p>
            <a:pPr>
              <a:lnSpc>
                <a:spcPts val="3500"/>
              </a:lnSpc>
            </a:pPr>
            <a:r>
              <a:rPr lang="zh-CN" altLang="en-US" sz="2800" b="1" dirty="0" smtClean="0">
                <a:latin typeface="微软雅黑" pitchFamily="34" charset="-122"/>
                <a:ea typeface="微软雅黑" pitchFamily="34" charset="-122"/>
              </a:rPr>
              <a:t>让工作时所需要的物品在需要的时候能在“零时间”找到。</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114178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主题1">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3.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6.xml><?xml version="1.0" encoding="utf-8"?>
<a:theme xmlns:a="http://schemas.openxmlformats.org/drawingml/2006/main" name="3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7.xml><?xml version="1.0" encoding="utf-8"?>
<a:theme xmlns:a="http://schemas.openxmlformats.org/drawingml/2006/main" name="4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11671</TotalTime>
  <Words>9676</Words>
  <Application>Microsoft Office PowerPoint</Application>
  <PresentationFormat>全屏显示(4:3)</PresentationFormat>
  <Paragraphs>1342</Paragraphs>
  <Slides>160</Slides>
  <Notes>19</Notes>
  <HiddenSlides>0</HiddenSlides>
  <MMClips>0</MMClips>
  <ScaleCrop>false</ScaleCrop>
  <HeadingPairs>
    <vt:vector size="8" baseType="variant">
      <vt:variant>
        <vt:lpstr>已用的字体</vt:lpstr>
      </vt:variant>
      <vt:variant>
        <vt:i4>24</vt:i4>
      </vt:variant>
      <vt:variant>
        <vt:lpstr>主题</vt:lpstr>
      </vt:variant>
      <vt:variant>
        <vt:i4>7</vt:i4>
      </vt:variant>
      <vt:variant>
        <vt:lpstr>嵌入 OLE 服务器</vt:lpstr>
      </vt:variant>
      <vt:variant>
        <vt:i4>5</vt:i4>
      </vt:variant>
      <vt:variant>
        <vt:lpstr>幻灯片标题</vt:lpstr>
      </vt:variant>
      <vt:variant>
        <vt:i4>160</vt:i4>
      </vt:variant>
    </vt:vector>
  </HeadingPairs>
  <TitlesOfParts>
    <vt:vector size="196" baseType="lpstr">
      <vt:lpstr>Adobe 黑体 Std R</vt:lpstr>
      <vt:lpstr>Arial Unicode MS</vt:lpstr>
      <vt:lpstr>ITCCenturyBookT</vt:lpstr>
      <vt:lpstr>MS PGothic</vt:lpstr>
      <vt:lpstr>MS PGothic</vt:lpstr>
      <vt:lpstr>方正姚体</vt:lpstr>
      <vt:lpstr>方正综艺简体</vt:lpstr>
      <vt:lpstr>黑体</vt:lpstr>
      <vt:lpstr>华文行楷</vt:lpstr>
      <vt:lpstr>华文琥珀</vt:lpstr>
      <vt:lpstr>华文楷体</vt:lpstr>
      <vt:lpstr>华文新魏</vt:lpstr>
      <vt:lpstr>华文中宋</vt:lpstr>
      <vt:lpstr>楷体_GB2312</vt:lpstr>
      <vt:lpstr>隶书</vt:lpstr>
      <vt:lpstr>宋体</vt:lpstr>
      <vt:lpstr>微软雅黑</vt:lpstr>
      <vt:lpstr>文鼎CS魏碑</vt:lpstr>
      <vt:lpstr>幼圆</vt:lpstr>
      <vt:lpstr>Arial</vt:lpstr>
      <vt:lpstr>Calibri</vt:lpstr>
      <vt:lpstr>Gill Sans MT</vt:lpstr>
      <vt:lpstr>Times New Roman</vt:lpstr>
      <vt:lpstr>Wingdings</vt:lpstr>
      <vt:lpstr>主题1</vt:lpstr>
      <vt:lpstr>1_主题1</vt:lpstr>
      <vt:lpstr>NordriDesign</vt:lpstr>
      <vt:lpstr>上海Nordri专业商务幻灯演示设计</vt:lpstr>
      <vt:lpstr>2_主题1</vt:lpstr>
      <vt:lpstr>3_主题1</vt:lpstr>
      <vt:lpstr>4_主题1</vt:lpstr>
      <vt:lpstr>Clip</vt:lpstr>
      <vt:lpstr>Photo Editor 照片</vt:lpstr>
      <vt:lpstr>剪辑</vt:lpstr>
      <vt:lpstr>位图图像</vt:lpstr>
      <vt:lpstr>Photo Editor 사진</vt:lpstr>
      <vt:lpstr>PowerPoint 演示文稿</vt:lpstr>
      <vt:lpstr>企业是什么？</vt:lpstr>
      <vt:lpstr>企业在社会中的作用</vt:lpstr>
      <vt:lpstr>企业的分类</vt:lpstr>
      <vt:lpstr>企业的分类</vt:lpstr>
      <vt:lpstr>PowerPoint 演示文稿</vt:lpstr>
      <vt:lpstr>PowerPoint 演示文稿</vt:lpstr>
      <vt:lpstr>精益生产的目标</vt:lpstr>
      <vt:lpstr>课程结构  Lecturer Instructors</vt:lpstr>
      <vt:lpstr>PowerPoint 演示文稿</vt:lpstr>
      <vt:lpstr>PowerPoint 演示文稿</vt:lpstr>
      <vt:lpstr>频繁插单引起的问题</vt:lpstr>
      <vt:lpstr>生产插单处理方法</vt:lpstr>
      <vt:lpstr>PowerPoint 演示文稿</vt:lpstr>
      <vt:lpstr>PowerPoint 演示文稿</vt:lpstr>
      <vt:lpstr>PowerPoint 演示文稿</vt:lpstr>
      <vt:lpstr>PowerPoint 演示文稿</vt:lpstr>
      <vt:lpstr>PowerPoint 演示文稿</vt:lpstr>
      <vt:lpstr>生产计划的内容（5W1H）</vt:lpstr>
      <vt:lpstr>生产计划的基本数据</vt:lpstr>
      <vt:lpstr>PowerPoint 演示文稿</vt:lpstr>
      <vt:lpstr>PowerPoint 演示文稿</vt:lpstr>
      <vt:lpstr>PowerPoint 演示文稿</vt:lpstr>
      <vt:lpstr>PowerPoint 演示文稿</vt:lpstr>
      <vt:lpstr>PowerPoint 演示文稿</vt:lpstr>
      <vt:lpstr>PowerPoint 演示文稿</vt:lpstr>
      <vt:lpstr>产销协同制度</vt:lpstr>
      <vt:lpstr>小时排产流程</vt:lpstr>
      <vt:lpstr>平准化（均衡化）生产</vt:lpstr>
      <vt:lpstr>PowerPoint 演示文稿</vt:lpstr>
      <vt:lpstr>PowerPoint 演示文稿</vt:lpstr>
      <vt:lpstr>大野耐一环：现场观察</vt:lpstr>
      <vt:lpstr>PowerPoint 演示文稿</vt:lpstr>
      <vt:lpstr>PowerPoint 演示文稿</vt:lpstr>
      <vt:lpstr>PowerPoint 演示文稿</vt:lpstr>
      <vt:lpstr>PowerPoint 演示文稿</vt:lpstr>
      <vt:lpstr>PowerPoint 演示文稿</vt:lpstr>
      <vt:lpstr>单件流生产的定义</vt:lpstr>
      <vt:lpstr>单件流生产的定义</vt:lpstr>
      <vt:lpstr>生产制造方式的比较</vt:lpstr>
      <vt:lpstr>单件流生产的目的</vt:lpstr>
      <vt:lpstr>单件流生产的目的</vt:lpstr>
      <vt:lpstr>传统的生产方式---推动式生产</vt:lpstr>
      <vt:lpstr>PowerPoint 演示文稿</vt:lpstr>
      <vt:lpstr>PowerPoint 演示文稿</vt:lpstr>
      <vt:lpstr>PowerPoint 演示文稿</vt:lpstr>
      <vt:lpstr>PowerPoint 演示文稿</vt:lpstr>
      <vt:lpstr>PowerPoint 演示文稿</vt:lpstr>
      <vt:lpstr>推动和拉动的比较</vt:lpstr>
      <vt:lpstr>PowerPoint 演示文稿</vt:lpstr>
      <vt:lpstr>看板的分类</vt:lpstr>
      <vt:lpstr>看板的功能</vt:lpstr>
      <vt:lpstr>运用看板生产的条件</vt:lpstr>
      <vt:lpstr>产量与质量的关系</vt:lpstr>
      <vt:lpstr>产量与质量</vt:lpstr>
      <vt:lpstr>生产绩效指标--PQCDSM</vt:lpstr>
      <vt:lpstr>生产部门绩效指标分解</vt:lpstr>
      <vt:lpstr>PowerPoint 演示文稿</vt:lpstr>
      <vt:lpstr>企业目标分解</vt:lpstr>
      <vt:lpstr>结果导向的建立流程</vt:lpstr>
      <vt:lpstr>PowerPoint 演示文稿</vt:lpstr>
      <vt:lpstr>PowerPoint 演示文稿</vt:lpstr>
      <vt:lpstr>PowerPoint 演示文稿</vt:lpstr>
      <vt:lpstr>新品上线前的准备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设备维修人员每天/每年都很忙，但是我们的设备故障率减少了吗？</vt:lpstr>
      <vt:lpstr>什么是TPM？</vt:lpstr>
      <vt:lpstr>TPM活动的定义</vt:lpstr>
      <vt:lpstr>TPM的目标——四个“零”</vt:lpstr>
      <vt:lpstr>首先从改变观念做起</vt:lpstr>
      <vt:lpstr>TPM中的设备点检</vt:lpstr>
      <vt:lpstr>点检制的特点</vt:lpstr>
      <vt:lpstr>点检制的特点</vt:lpstr>
      <vt:lpstr>现场设备规范化管理</vt:lpstr>
      <vt:lpstr>设备自主保全流程（总结）</vt:lpstr>
      <vt:lpstr>物料管理流程</vt:lpstr>
      <vt:lpstr>PowerPoint 演示文稿</vt:lpstr>
      <vt:lpstr>PowerPoint 演示文稿</vt:lpstr>
      <vt:lpstr>PowerPoint 演示文稿</vt:lpstr>
      <vt:lpstr>物料管理规则</vt:lpstr>
      <vt:lpstr>PowerPoint 演示文稿</vt:lpstr>
      <vt:lpstr>目视管理的境界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整理推进步骤---整理九步</vt:lpstr>
      <vt:lpstr>整顿的含义、作用</vt:lpstr>
      <vt:lpstr>PowerPoint 演示文稿</vt:lpstr>
      <vt:lpstr>PowerPoint 演示文稿</vt:lpstr>
      <vt:lpstr>PowerPoint 演示文稿</vt:lpstr>
      <vt:lpstr>整顿三要素</vt:lpstr>
      <vt:lpstr>整顿推进步骤</vt:lpstr>
      <vt:lpstr>PowerPoint 演示文稿</vt:lpstr>
      <vt:lpstr>清扫的目的</vt:lpstr>
      <vt:lpstr>PowerPoint 演示文稿</vt:lpstr>
      <vt:lpstr>PowerPoint 演示文稿</vt:lpstr>
      <vt:lpstr>清扫活动的难点与问题</vt:lpstr>
      <vt:lpstr>清扫推进步骤</vt:lpstr>
      <vt:lpstr>PowerPoint 演示文稿</vt:lpstr>
      <vt:lpstr>PowerPoint 演示文稿</vt:lpstr>
      <vt:lpstr>清洁推进的目的</vt:lpstr>
      <vt:lpstr>清洁活动的难点与问题</vt:lpstr>
      <vt:lpstr>清洁活动的推进步骤</vt:lpstr>
      <vt:lpstr>PowerPoint 演示文稿</vt:lpstr>
      <vt:lpstr>PowerPoint 演示文稿</vt:lpstr>
      <vt:lpstr>PowerPoint 演示文稿</vt:lpstr>
      <vt:lpstr>PowerPoint 演示文稿</vt:lpstr>
      <vt:lpstr>PowerPoint 演示文稿</vt:lpstr>
      <vt:lpstr>工业工程的特点</vt:lpstr>
      <vt:lpstr>IE的意识</vt:lpstr>
      <vt:lpstr>IE与精益生产的关系</vt:lpstr>
      <vt:lpstr>PowerPoint 演示文稿</vt:lpstr>
      <vt:lpstr>动作分析概念</vt:lpstr>
      <vt:lpstr>沙布利克分析与动作分析</vt:lpstr>
      <vt:lpstr>砌砖实验</vt:lpstr>
      <vt:lpstr>沙布利克分析中的动作的类型</vt:lpstr>
      <vt:lpstr>沙布利克分析中的动作的类型</vt:lpstr>
      <vt:lpstr>PowerPoint 演示文稿</vt:lpstr>
      <vt:lpstr>PowerPoint 演示文稿</vt:lpstr>
      <vt:lpstr>PowerPoint 演示文稿</vt:lpstr>
      <vt:lpstr>PowerPoint 演示文稿</vt:lpstr>
      <vt:lpstr>PowerPoint 演示文稿</vt:lpstr>
      <vt:lpstr>木桶定律与生产线平衡</vt:lpstr>
      <vt:lpstr>生产线平衡</vt:lpstr>
      <vt:lpstr>生产线平衡</vt:lpstr>
      <vt:lpstr>生产节拍</vt:lpstr>
      <vt:lpstr>PowerPoint 演示文稿</vt:lpstr>
      <vt:lpstr>PowerPoint 演示文稿</vt:lpstr>
      <vt:lpstr>PowerPoint 演示文稿</vt:lpstr>
      <vt:lpstr>PowerPoint 演示文稿</vt:lpstr>
      <vt:lpstr>怎样进行工序分析</vt:lpstr>
      <vt:lpstr>怎样进行工序分析</vt:lpstr>
      <vt:lpstr>动作分析与测时的方法</vt:lpstr>
      <vt:lpstr>测时应该注意什么？</vt:lpstr>
      <vt:lpstr>工作测时的要点</vt:lpstr>
      <vt:lpstr>PowerPoint 演示文稿</vt:lpstr>
      <vt:lpstr>PowerPoint 演示文稿</vt:lpstr>
      <vt:lpstr>PowerPoint 演示文稿</vt:lpstr>
      <vt:lpstr>PowerPoint 演示文稿</vt:lpstr>
      <vt:lpstr>PowerPoint 演示文稿</vt:lpstr>
      <vt:lpstr>PowerPoint 演示文稿</vt:lpstr>
      <vt:lpstr>生产作业标准化</vt:lpstr>
      <vt:lpstr>现场作业标准书</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nbuser</dc:creator>
  <cp:lastModifiedBy>微软用户</cp:lastModifiedBy>
  <cp:revision>228</cp:revision>
  <dcterms:created xsi:type="dcterms:W3CDTF">2013-07-29T05:50:08Z</dcterms:created>
  <dcterms:modified xsi:type="dcterms:W3CDTF">2014-09-21T23:54:33Z</dcterms:modified>
</cp:coreProperties>
</file>